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393" r:id="rId4"/>
    <p:sldId id="294" r:id="rId5"/>
    <p:sldId id="295" r:id="rId6"/>
    <p:sldId id="319" r:id="rId7"/>
    <p:sldId id="318" r:id="rId8"/>
    <p:sldId id="297" r:id="rId9"/>
    <p:sldId id="395" r:id="rId10"/>
    <p:sldId id="298" r:id="rId11"/>
    <p:sldId id="341" r:id="rId12"/>
    <p:sldId id="342" r:id="rId13"/>
    <p:sldId id="343" r:id="rId14"/>
    <p:sldId id="344" r:id="rId15"/>
    <p:sldId id="299" r:id="rId16"/>
    <p:sldId id="301" r:id="rId17"/>
    <p:sldId id="302" r:id="rId18"/>
    <p:sldId id="303" r:id="rId19"/>
    <p:sldId id="345" r:id="rId20"/>
    <p:sldId id="396" r:id="rId21"/>
    <p:sldId id="304" r:id="rId22"/>
    <p:sldId id="320" r:id="rId23"/>
    <p:sldId id="305" r:id="rId24"/>
    <p:sldId id="394" r:id="rId25"/>
    <p:sldId id="347" r:id="rId26"/>
    <p:sldId id="348" r:id="rId27"/>
    <p:sldId id="349" r:id="rId28"/>
    <p:sldId id="350" r:id="rId29"/>
    <p:sldId id="351" r:id="rId30"/>
    <p:sldId id="352" r:id="rId31"/>
    <p:sldId id="353" r:id="rId32"/>
    <p:sldId id="354" r:id="rId33"/>
    <p:sldId id="363" r:id="rId34"/>
    <p:sldId id="364" r:id="rId35"/>
    <p:sldId id="365" r:id="rId36"/>
    <p:sldId id="366" r:id="rId37"/>
    <p:sldId id="367" r:id="rId38"/>
    <p:sldId id="368" r:id="rId39"/>
    <p:sldId id="369" r:id="rId40"/>
    <p:sldId id="360" r:id="rId41"/>
    <p:sldId id="361" r:id="rId42"/>
    <p:sldId id="362" r:id="rId43"/>
    <p:sldId id="370" r:id="rId44"/>
    <p:sldId id="371" r:id="rId45"/>
    <p:sldId id="372" r:id="rId46"/>
    <p:sldId id="373" r:id="rId47"/>
    <p:sldId id="355" r:id="rId48"/>
    <p:sldId id="356" r:id="rId49"/>
    <p:sldId id="357" r:id="rId50"/>
    <p:sldId id="358" r:id="rId51"/>
    <p:sldId id="359" r:id="rId52"/>
    <p:sldId id="374" r:id="rId53"/>
    <p:sldId id="375" r:id="rId54"/>
    <p:sldId id="376" r:id="rId55"/>
    <p:sldId id="377" r:id="rId56"/>
    <p:sldId id="378" r:id="rId57"/>
    <p:sldId id="379" r:id="rId58"/>
    <p:sldId id="380" r:id="rId59"/>
    <p:sldId id="381" r:id="rId60"/>
    <p:sldId id="382" r:id="rId61"/>
    <p:sldId id="383" r:id="rId62"/>
    <p:sldId id="384" r:id="rId63"/>
    <p:sldId id="385" r:id="rId64"/>
    <p:sldId id="386" r:id="rId65"/>
    <p:sldId id="387" r:id="rId66"/>
    <p:sldId id="388" r:id="rId67"/>
    <p:sldId id="389" r:id="rId68"/>
    <p:sldId id="390" r:id="rId69"/>
    <p:sldId id="391" r:id="rId70"/>
    <p:sldId id="392" r:id="rId71"/>
    <p:sldId id="309" r:id="rId72"/>
    <p:sldId id="310" r:id="rId73"/>
    <p:sldId id="311" r:id="rId74"/>
    <p:sldId id="312" r:id="rId75"/>
    <p:sldId id="313" r:id="rId76"/>
    <p:sldId id="314" r:id="rId77"/>
    <p:sldId id="315" r:id="rId78"/>
    <p:sldId id="322" r:id="rId79"/>
    <p:sldId id="323" r:id="rId80"/>
    <p:sldId id="325" r:id="rId81"/>
    <p:sldId id="326" r:id="rId82"/>
    <p:sldId id="327" r:id="rId83"/>
    <p:sldId id="328" r:id="rId84"/>
    <p:sldId id="329" r:id="rId85"/>
    <p:sldId id="330" r:id="rId86"/>
    <p:sldId id="331" r:id="rId87"/>
    <p:sldId id="332" r:id="rId88"/>
    <p:sldId id="333" r:id="rId89"/>
    <p:sldId id="334" r:id="rId90"/>
  </p:sldIdLst>
  <p:sldSz cx="9144000" cy="6858000" type="screen4x3"/>
  <p:notesSz cx="6858000" cy="91440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kumimoji="1"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umimoji="1"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umimoji="1"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umimoji="1"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umimoji="1"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umimoji="1"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umimoji="1"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umimoji="1"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umimoji="1"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66"/>
    <a:srgbClr val="FFFF00"/>
    <a:srgbClr val="000099"/>
    <a:srgbClr val="0000FF"/>
    <a:srgbClr val="FF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14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8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3.xml"/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4" Type="http://schemas.openxmlformats.org/officeDocument/2006/relationships/image" Target="../media/image40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Relationship Id="rId4" Type="http://schemas.openxmlformats.org/officeDocument/2006/relationships/image" Target="../media/image56.e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wmf"/></Relationships>
</file>

<file path=ppt/drawings/_rels/vmlDrawing29.vml.rels><?xml version="1.0" encoding="UTF-8" standalone="yes"?>
<Relationships xmlns="http://schemas.openxmlformats.org/package/2006/relationships"><Relationship Id="rId2" Type="http://schemas.openxmlformats.org/officeDocument/2006/relationships/image" Target="../media/image60.wmf"/><Relationship Id="rId1" Type="http://schemas.openxmlformats.org/officeDocument/2006/relationships/image" Target="../media/image6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3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3.wmf"/><Relationship Id="rId1" Type="http://schemas.openxmlformats.org/officeDocument/2006/relationships/image" Target="../media/image62.wmf"/></Relationships>
</file>

<file path=ppt/drawings/_rels/vmlDrawing3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5.wmf"/><Relationship Id="rId1" Type="http://schemas.openxmlformats.org/officeDocument/2006/relationships/image" Target="../media/image64.w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5.wmf"/><Relationship Id="rId1" Type="http://schemas.openxmlformats.org/officeDocument/2006/relationships/image" Target="../media/image66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67.wmf"/><Relationship Id="rId1" Type="http://schemas.openxmlformats.org/officeDocument/2006/relationships/image" Target="../media/image66.w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w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w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w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wmf"/></Relationships>
</file>

<file path=ppt/drawings/_rels/vmlDrawing39.vml.rels><?xml version="1.0" encoding="UTF-8" standalone="yes"?>
<Relationships xmlns="http://schemas.openxmlformats.org/package/2006/relationships"><Relationship Id="rId2" Type="http://schemas.openxmlformats.org/officeDocument/2006/relationships/image" Target="../media/image76.wmf"/><Relationship Id="rId1" Type="http://schemas.openxmlformats.org/officeDocument/2006/relationships/image" Target="../media/image7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7.wmf"/></Relationships>
</file>

<file path=ppt/drawings/_rels/vmlDrawing4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0.wmf"/><Relationship Id="rId2" Type="http://schemas.openxmlformats.org/officeDocument/2006/relationships/image" Target="../media/image79.wmf"/><Relationship Id="rId1" Type="http://schemas.openxmlformats.org/officeDocument/2006/relationships/image" Target="../media/image78.wmf"/></Relationships>
</file>

<file path=ppt/drawings/_rels/vmlDrawing4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3.wmf"/><Relationship Id="rId2" Type="http://schemas.openxmlformats.org/officeDocument/2006/relationships/image" Target="../media/image82.wmf"/><Relationship Id="rId1" Type="http://schemas.openxmlformats.org/officeDocument/2006/relationships/image" Target="../media/image81.wmf"/></Relationships>
</file>

<file path=ppt/drawings/_rels/vmlDrawing4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6.wmf"/><Relationship Id="rId1" Type="http://schemas.openxmlformats.org/officeDocument/2006/relationships/image" Target="../media/image85.w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9.w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emf"/><Relationship Id="rId1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A541CE-70F4-43A3-9C03-39D457CDDB8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6371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D384F2-7CD4-4933-A90B-ACC23725F79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398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0F8EBE-70C0-48BA-95F8-8CEDC48EC73E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4960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D10B651-0ACD-48F0-BE57-30BF06A5AB2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4854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EADB11-980A-4469-8905-98D78B3376F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6425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024560-02F0-4D06-8C22-41BA5F418B5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629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987F96-52E1-40DE-8FF9-A0C6F2D5907F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4367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68F7BA-68B4-48C1-B0BE-CA48AB7C696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9942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C263D6-5B2B-4E4A-BF86-F5DD0E3C759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8909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AF453F-7225-417B-9492-8EEF9C16037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507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14D934-1A78-438B-8861-CC81E5CB9DDF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679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EFAFB-2F62-4F36-8DBB-288860982B2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72924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CC8B8EC5-B538-4B98-8876-410B7226445F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2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4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audio" Target="../media/audio1.wav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3.bin"/><Relationship Id="rId9" Type="http://schemas.openxmlformats.org/officeDocument/2006/relationships/image" Target="../media/image19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19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1.e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18.wmf"/><Relationship Id="rId4" Type="http://schemas.openxmlformats.org/officeDocument/2006/relationships/image" Target="../media/image20.wmf"/><Relationship Id="rId9" Type="http://schemas.openxmlformats.org/officeDocument/2006/relationships/oleObject" Target="../embeddings/oleObject19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25.wmf"/><Relationship Id="rId4" Type="http://schemas.openxmlformats.org/officeDocument/2006/relationships/oleObject" Target="../embeddings/oleObject23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27.wmf"/><Relationship Id="rId4" Type="http://schemas.openxmlformats.org/officeDocument/2006/relationships/oleObject" Target="../embeddings/oleObject25.bin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29.wmf"/><Relationship Id="rId4" Type="http://schemas.openxmlformats.org/officeDocument/2006/relationships/oleObject" Target="../embeddings/oleObject27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31.wmf"/><Relationship Id="rId4" Type="http://schemas.openxmlformats.org/officeDocument/2006/relationships/oleObject" Target="../embeddings/oleObject29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1.bin"/><Relationship Id="rId5" Type="http://schemas.openxmlformats.org/officeDocument/2006/relationships/image" Target="../media/image32.wmf"/><Relationship Id="rId4" Type="http://schemas.openxmlformats.org/officeDocument/2006/relationships/oleObject" Target="../embeddings/oleObject30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34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35.wmf"/><Relationship Id="rId4" Type="http://schemas.openxmlformats.org/officeDocument/2006/relationships/oleObject" Target="../embeddings/oleObject33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36.wmf"/><Relationship Id="rId4" Type="http://schemas.openxmlformats.org/officeDocument/2006/relationships/oleObject" Target="../embeddings/oleObject34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36.bin"/><Relationship Id="rId10" Type="http://schemas.openxmlformats.org/officeDocument/2006/relationships/image" Target="../media/image40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38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40.bin"/><Relationship Id="rId5" Type="http://schemas.openxmlformats.org/officeDocument/2006/relationships/image" Target="../media/image41.wmf"/><Relationship Id="rId4" Type="http://schemas.openxmlformats.org/officeDocument/2006/relationships/oleObject" Target="../embeddings/oleObject39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43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44.wmf"/><Relationship Id="rId4" Type="http://schemas.openxmlformats.org/officeDocument/2006/relationships/oleObject" Target="../embeddings/oleObject42.bin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46.wmf"/><Relationship Id="rId4" Type="http://schemas.openxmlformats.org/officeDocument/2006/relationships/oleObject" Target="../embeddings/oleObject43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47.wmf"/><Relationship Id="rId4" Type="http://schemas.openxmlformats.org/officeDocument/2006/relationships/oleObject" Target="../embeddings/oleObject44.bin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48.wmf"/><Relationship Id="rId4" Type="http://schemas.openxmlformats.org/officeDocument/2006/relationships/oleObject" Target="../embeddings/oleObject45.bin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3" Type="http://schemas.openxmlformats.org/officeDocument/2006/relationships/audio" Target="../media/audio1.wav"/><Relationship Id="rId7" Type="http://schemas.openxmlformats.org/officeDocument/2006/relationships/image" Target="../media/image5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47.bin"/><Relationship Id="rId5" Type="http://schemas.openxmlformats.org/officeDocument/2006/relationships/image" Target="../media/image49.wmf"/><Relationship Id="rId4" Type="http://schemas.openxmlformats.org/officeDocument/2006/relationships/oleObject" Target="../embeddings/oleObject46.bin"/><Relationship Id="rId9" Type="http://schemas.openxmlformats.org/officeDocument/2006/relationships/image" Target="../media/image51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52.wmf"/><Relationship Id="rId4" Type="http://schemas.openxmlformats.org/officeDocument/2006/relationships/oleObject" Target="../embeddings/oleObject49.bin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3" Type="http://schemas.openxmlformats.org/officeDocument/2006/relationships/audio" Target="../media/audio3.wav"/><Relationship Id="rId7" Type="http://schemas.openxmlformats.org/officeDocument/2006/relationships/oleObject" Target="../embeddings/oleObject51.bin"/><Relationship Id="rId12" Type="http://schemas.openxmlformats.org/officeDocument/2006/relationships/image" Target="../media/image56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53.wmf"/><Relationship Id="rId11" Type="http://schemas.openxmlformats.org/officeDocument/2006/relationships/oleObject" Target="../embeddings/oleObject53.bin"/><Relationship Id="rId5" Type="http://schemas.openxmlformats.org/officeDocument/2006/relationships/oleObject" Target="../embeddings/oleObject50.bin"/><Relationship Id="rId10" Type="http://schemas.openxmlformats.org/officeDocument/2006/relationships/image" Target="../media/image55.wmf"/><Relationship Id="rId4" Type="http://schemas.openxmlformats.org/officeDocument/2006/relationships/audio" Target="../media/audio4.wav"/><Relationship Id="rId9" Type="http://schemas.openxmlformats.org/officeDocument/2006/relationships/oleObject" Target="../embeddings/oleObject52.bin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55.bin"/><Relationship Id="rId5" Type="http://schemas.openxmlformats.org/officeDocument/2006/relationships/image" Target="../media/image57.wmf"/><Relationship Id="rId4" Type="http://schemas.openxmlformats.org/officeDocument/2006/relationships/oleObject" Target="../embeddings/oleObject54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59.wmf"/><Relationship Id="rId4" Type="http://schemas.openxmlformats.org/officeDocument/2006/relationships/oleObject" Target="../embeddings/oleObject56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60.wmf"/><Relationship Id="rId4" Type="http://schemas.openxmlformats.org/officeDocument/2006/relationships/oleObject" Target="../embeddings/oleObject57.bin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6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59.bin"/><Relationship Id="rId5" Type="http://schemas.openxmlformats.org/officeDocument/2006/relationships/image" Target="../media/image61.wmf"/><Relationship Id="rId4" Type="http://schemas.openxmlformats.org/officeDocument/2006/relationships/oleObject" Target="../embeddings/oleObject58.bin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6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61.bin"/><Relationship Id="rId5" Type="http://schemas.openxmlformats.org/officeDocument/2006/relationships/image" Target="../media/image62.wmf"/><Relationship Id="rId4" Type="http://schemas.openxmlformats.org/officeDocument/2006/relationships/oleObject" Target="../embeddings/oleObject60.bin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6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63.bin"/><Relationship Id="rId5" Type="http://schemas.openxmlformats.org/officeDocument/2006/relationships/image" Target="../media/image64.wmf"/><Relationship Id="rId4" Type="http://schemas.openxmlformats.org/officeDocument/2006/relationships/oleObject" Target="../embeddings/oleObject62.bin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6.bin"/><Relationship Id="rId3" Type="http://schemas.openxmlformats.org/officeDocument/2006/relationships/audio" Target="../media/audio1.wav"/><Relationship Id="rId7" Type="http://schemas.openxmlformats.org/officeDocument/2006/relationships/image" Target="../media/image6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65.bin"/><Relationship Id="rId5" Type="http://schemas.openxmlformats.org/officeDocument/2006/relationships/image" Target="../media/image66.wmf"/><Relationship Id="rId4" Type="http://schemas.openxmlformats.org/officeDocument/2006/relationships/oleObject" Target="../embeddings/oleObject64.bin"/><Relationship Id="rId9" Type="http://schemas.openxmlformats.org/officeDocument/2006/relationships/image" Target="../media/image64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5.bin"/><Relationship Id="rId3" Type="http://schemas.openxmlformats.org/officeDocument/2006/relationships/image" Target="../media/image3.wmf"/><Relationship Id="rId7" Type="http://schemas.openxmlformats.org/officeDocument/2006/relationships/oleObject" Target="../embeddings/oleObject2.bin"/><Relationship Id="rId12" Type="http://schemas.openxmlformats.org/officeDocument/2006/relationships/image" Target="../media/image8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0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6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3.bin"/><Relationship Id="rId14" Type="http://schemas.openxmlformats.org/officeDocument/2006/relationships/image" Target="../media/image9.wmf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3" Type="http://schemas.openxmlformats.org/officeDocument/2006/relationships/oleObject" Target="../embeddings/oleObject67.bin"/><Relationship Id="rId7" Type="http://schemas.openxmlformats.org/officeDocument/2006/relationships/oleObject" Target="../embeddings/oleObject6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67.wmf"/><Relationship Id="rId5" Type="http://schemas.openxmlformats.org/officeDocument/2006/relationships/oleObject" Target="../embeddings/oleObject68.bin"/><Relationship Id="rId4" Type="http://schemas.openxmlformats.org/officeDocument/2006/relationships/image" Target="../media/image66.wmf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4.vml"/><Relationship Id="rId4" Type="http://schemas.openxmlformats.org/officeDocument/2006/relationships/image" Target="../media/image60.wmf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3.bin"/><Relationship Id="rId3" Type="http://schemas.openxmlformats.org/officeDocument/2006/relationships/audio" Target="../media/audio1.wav"/><Relationship Id="rId7" Type="http://schemas.openxmlformats.org/officeDocument/2006/relationships/image" Target="../media/image7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5.vml"/><Relationship Id="rId6" Type="http://schemas.openxmlformats.org/officeDocument/2006/relationships/oleObject" Target="../embeddings/oleObject72.bin"/><Relationship Id="rId5" Type="http://schemas.openxmlformats.org/officeDocument/2006/relationships/image" Target="../media/image69.wmf"/><Relationship Id="rId4" Type="http://schemas.openxmlformats.org/officeDocument/2006/relationships/oleObject" Target="../embeddings/oleObject71.bin"/><Relationship Id="rId9" Type="http://schemas.openxmlformats.org/officeDocument/2006/relationships/image" Target="../media/image71.w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6.vml"/><Relationship Id="rId5" Type="http://schemas.openxmlformats.org/officeDocument/2006/relationships/image" Target="../media/image72.wmf"/><Relationship Id="rId4" Type="http://schemas.openxmlformats.org/officeDocument/2006/relationships/oleObject" Target="../embeddings/oleObject74.bin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7.vml"/><Relationship Id="rId4" Type="http://schemas.openxmlformats.org/officeDocument/2006/relationships/image" Target="../media/image73.wmf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8.vml"/><Relationship Id="rId5" Type="http://schemas.openxmlformats.org/officeDocument/2006/relationships/image" Target="../media/image74.wmf"/><Relationship Id="rId4" Type="http://schemas.openxmlformats.org/officeDocument/2006/relationships/oleObject" Target="../embeddings/oleObject76.bin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7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9.vml"/><Relationship Id="rId6" Type="http://schemas.openxmlformats.org/officeDocument/2006/relationships/oleObject" Target="../embeddings/oleObject78.bin"/><Relationship Id="rId5" Type="http://schemas.openxmlformats.org/officeDocument/2006/relationships/image" Target="../media/image75.wmf"/><Relationship Id="rId4" Type="http://schemas.openxmlformats.org/officeDocument/2006/relationships/oleObject" Target="../embeddings/oleObject77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0.vml"/><Relationship Id="rId4" Type="http://schemas.openxmlformats.org/officeDocument/2006/relationships/image" Target="../media/image77.wmf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wmf"/><Relationship Id="rId3" Type="http://schemas.openxmlformats.org/officeDocument/2006/relationships/oleObject" Target="../embeddings/oleObject80.bin"/><Relationship Id="rId7" Type="http://schemas.openxmlformats.org/officeDocument/2006/relationships/oleObject" Target="../embeddings/oleObject8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79.wmf"/><Relationship Id="rId5" Type="http://schemas.openxmlformats.org/officeDocument/2006/relationships/oleObject" Target="../embeddings/oleObject81.bin"/><Relationship Id="rId4" Type="http://schemas.openxmlformats.org/officeDocument/2006/relationships/image" Target="../media/image78.wmf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5.bin"/><Relationship Id="rId3" Type="http://schemas.openxmlformats.org/officeDocument/2006/relationships/oleObject" Target="../embeddings/oleObject83.bin"/><Relationship Id="rId7" Type="http://schemas.openxmlformats.org/officeDocument/2006/relationships/image" Target="../media/image8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2.vml"/><Relationship Id="rId6" Type="http://schemas.openxmlformats.org/officeDocument/2006/relationships/oleObject" Target="../embeddings/oleObject84.bin"/><Relationship Id="rId5" Type="http://schemas.openxmlformats.org/officeDocument/2006/relationships/image" Target="../media/image84.wmf"/><Relationship Id="rId4" Type="http://schemas.openxmlformats.org/officeDocument/2006/relationships/image" Target="../media/image81.wmf"/><Relationship Id="rId9" Type="http://schemas.openxmlformats.org/officeDocument/2006/relationships/image" Target="../media/image83.wmf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7.bin"/><Relationship Id="rId3" Type="http://schemas.openxmlformats.org/officeDocument/2006/relationships/oleObject" Target="../embeddings/oleObject86.bin"/><Relationship Id="rId7" Type="http://schemas.openxmlformats.org/officeDocument/2006/relationships/image" Target="../media/image8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3.vml"/><Relationship Id="rId6" Type="http://schemas.openxmlformats.org/officeDocument/2006/relationships/image" Target="../media/image1.jpeg"/><Relationship Id="rId5" Type="http://schemas.openxmlformats.org/officeDocument/2006/relationships/image" Target="../media/image87.wmf"/><Relationship Id="rId4" Type="http://schemas.openxmlformats.org/officeDocument/2006/relationships/image" Target="../media/image85.wmf"/><Relationship Id="rId9" Type="http://schemas.openxmlformats.org/officeDocument/2006/relationships/image" Target="../media/image86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4.vml"/><Relationship Id="rId4" Type="http://schemas.openxmlformats.org/officeDocument/2006/relationships/image" Target="../media/image89.wm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5.vml"/><Relationship Id="rId4" Type="http://schemas.openxmlformats.org/officeDocument/2006/relationships/image" Target="../media/image90.wmf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tx2"/>
          </a:fgClr>
          <a:bgClr>
            <a:schemeClr val="accent2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685800" y="2133600"/>
            <a:ext cx="7772400" cy="1143000"/>
          </a:xfrm>
          <a:prstGeom prst="rect">
            <a:avLst/>
          </a:prstGeom>
          <a:solidFill>
            <a:srgbClr val="5903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6000" b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电路理论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543050" y="4267200"/>
            <a:ext cx="63055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20000"/>
              </a:lnSpc>
            </a:pPr>
            <a:r>
              <a:rPr lang="zh-CN" altLang="en-US" sz="3200">
                <a:solidFill>
                  <a:schemeClr val="bg1"/>
                </a:solidFill>
                <a:ea typeface="隶书" panose="02010509060101010101" pitchFamily="49" charset="-122"/>
              </a:rPr>
              <a:t>华中科技大学电气与电子工程学院</a:t>
            </a:r>
          </a:p>
          <a:p>
            <a:pPr algn="ctr" eaLnBrk="0" hangingPunct="0">
              <a:lnSpc>
                <a:spcPct val="120000"/>
              </a:lnSpc>
            </a:pPr>
            <a:r>
              <a:rPr lang="zh-CN" altLang="en-US" sz="3200">
                <a:solidFill>
                  <a:schemeClr val="bg1"/>
                </a:solidFill>
                <a:ea typeface="隶书" panose="02010509060101010101" pitchFamily="49" charset="-122"/>
              </a:rPr>
              <a:t>何仁平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5181600" y="5715000"/>
            <a:ext cx="342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zh-CN" sz="2400">
                <a:solidFill>
                  <a:schemeClr val="bg1"/>
                </a:solidFill>
              </a:rPr>
              <a:t> </a:t>
            </a:r>
            <a:r>
              <a:rPr lang="en-US" altLang="zh-CN" sz="2800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2015</a:t>
            </a:r>
            <a:r>
              <a:rPr lang="zh-CN" altLang="en-US" sz="2800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年</a:t>
            </a:r>
            <a:r>
              <a:rPr lang="en-US" altLang="zh-CN" sz="2800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9</a:t>
            </a:r>
            <a:r>
              <a:rPr lang="zh-CN" altLang="en-US" sz="2800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Rectangle 4"/>
          <p:cNvSpPr>
            <a:spLocks noChangeArrowheads="1"/>
          </p:cNvSpPr>
          <p:nvPr/>
        </p:nvSpPr>
        <p:spPr bwMode="auto">
          <a:xfrm>
            <a:off x="762000" y="228600"/>
            <a:ext cx="7772400" cy="5334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prstShdw prst="shdw17" dist="17961" dir="2700000">
              <a:schemeClr val="tx2">
                <a:gamma/>
                <a:shade val="60000"/>
                <a:invGamma/>
              </a:scheme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§4</a:t>
            </a:r>
            <a:r>
              <a:rPr lang="en-US" altLang="zh-CN" sz="3200">
                <a:solidFill>
                  <a:schemeClr val="bg1"/>
                </a:solidFill>
                <a:ea typeface="黑体" panose="02010609060101010101" pitchFamily="49" charset="-122"/>
              </a:rPr>
              <a:t>—</a:t>
            </a:r>
            <a:r>
              <a:rPr lang="en-US" altLang="zh-CN" sz="32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 </a:t>
            </a:r>
            <a:r>
              <a:rPr lang="zh-CN" altLang="en-US" sz="32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叠加定理</a:t>
            </a:r>
            <a:r>
              <a:rPr lang="zh-CN" altLang="en-US" sz="3200">
                <a:solidFill>
                  <a:schemeClr val="bg1"/>
                </a:solidFill>
              </a:rPr>
              <a:t> </a:t>
            </a:r>
            <a:r>
              <a:rPr lang="en-US" altLang="zh-CN" sz="3200">
                <a:solidFill>
                  <a:schemeClr val="bg1"/>
                </a:solidFill>
              </a:rPr>
              <a:t>(</a:t>
            </a:r>
            <a:r>
              <a:rPr lang="en-US" altLang="zh-CN" sz="3200" i="1">
                <a:solidFill>
                  <a:schemeClr val="bg1"/>
                </a:solidFill>
              </a:rPr>
              <a:t>Superposition Theorem</a:t>
            </a:r>
            <a:r>
              <a:rPr lang="en-US" altLang="zh-CN" sz="320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24933" name="Text Box 5"/>
          <p:cNvSpPr txBox="1">
            <a:spLocks noChangeArrowheads="1"/>
          </p:cNvSpPr>
          <p:nvPr/>
        </p:nvSpPr>
        <p:spPr bwMode="auto">
          <a:xfrm>
            <a:off x="674688" y="3505200"/>
            <a:ext cx="69675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zh-CN" altLang="en-US" sz="2800">
                <a:ea typeface="仿宋_GB2312" pitchFamily="49" charset="-122"/>
              </a:rPr>
              <a:t>单独作用：一个电源作用，其余电源不作用</a:t>
            </a:r>
          </a:p>
        </p:txBody>
      </p:sp>
      <p:sp>
        <p:nvSpPr>
          <p:cNvPr id="124934" name="Text Box 6"/>
          <p:cNvSpPr txBox="1">
            <a:spLocks noChangeArrowheads="1"/>
          </p:cNvSpPr>
          <p:nvPr/>
        </p:nvSpPr>
        <p:spPr bwMode="auto">
          <a:xfrm>
            <a:off x="1273175" y="5105400"/>
            <a:ext cx="16097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zh-CN" altLang="en-US" sz="2800">
                <a:solidFill>
                  <a:srgbClr val="0000FF"/>
                </a:solidFill>
                <a:ea typeface="仿宋_GB2312" pitchFamily="49" charset="-122"/>
              </a:rPr>
              <a:t>不作用</a:t>
            </a:r>
            <a:r>
              <a:rPr kumimoji="0" lang="zh-CN" altLang="en-US" sz="2800">
                <a:ea typeface="仿宋_GB2312" pitchFamily="49" charset="-122"/>
              </a:rPr>
              <a:t>的</a:t>
            </a:r>
          </a:p>
        </p:txBody>
      </p:sp>
      <p:grpSp>
        <p:nvGrpSpPr>
          <p:cNvPr id="124935" name="Group 7"/>
          <p:cNvGrpSpPr>
            <a:grpSpLocks/>
          </p:cNvGrpSpPr>
          <p:nvPr/>
        </p:nvGrpSpPr>
        <p:grpSpPr bwMode="auto">
          <a:xfrm>
            <a:off x="2862263" y="4724400"/>
            <a:ext cx="4251325" cy="639763"/>
            <a:chOff x="1803" y="3053"/>
            <a:chExt cx="2678" cy="403"/>
          </a:xfrm>
        </p:grpSpPr>
        <p:sp>
          <p:nvSpPr>
            <p:cNvPr id="124936" name="Line 8"/>
            <p:cNvSpPr>
              <a:spLocks noChangeShapeType="1"/>
            </p:cNvSpPr>
            <p:nvPr/>
          </p:nvSpPr>
          <p:spPr bwMode="auto">
            <a:xfrm flipV="1">
              <a:off x="1803" y="3216"/>
              <a:ext cx="405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4937" name="Text Box 9"/>
            <p:cNvSpPr txBox="1">
              <a:spLocks noChangeArrowheads="1"/>
            </p:cNvSpPr>
            <p:nvPr/>
          </p:nvSpPr>
          <p:spPr bwMode="auto">
            <a:xfrm>
              <a:off x="2142" y="3053"/>
              <a:ext cx="233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800"/>
                <a:t>  </a:t>
              </a:r>
              <a:r>
                <a:rPr kumimoji="0" lang="zh-CN" altLang="en-US" sz="2800">
                  <a:solidFill>
                    <a:srgbClr val="0000FF"/>
                  </a:solidFill>
                  <a:ea typeface="仿宋_GB2312" pitchFamily="49" charset="-122"/>
                </a:rPr>
                <a:t>电压源</a:t>
              </a:r>
              <a:r>
                <a:rPr kumimoji="0" lang="zh-CN" altLang="en-US" sz="2800"/>
                <a:t>（</a:t>
              </a:r>
              <a:r>
                <a:rPr kumimoji="0" lang="en-US" altLang="zh-CN" sz="2800" i="1"/>
                <a:t>u</a:t>
              </a:r>
              <a:r>
                <a:rPr kumimoji="0" lang="en-US" altLang="zh-CN" sz="2800" i="1" baseline="-25000"/>
                <a:t>s</a:t>
              </a:r>
              <a:r>
                <a:rPr kumimoji="0" lang="en-US" altLang="zh-CN" sz="2800"/>
                <a:t>=0</a:t>
              </a:r>
              <a:r>
                <a:rPr kumimoji="0" lang="en-US" altLang="zh-CN" sz="2800">
                  <a:latin typeface="仿宋_GB2312" pitchFamily="49" charset="-122"/>
                  <a:ea typeface="仿宋_GB2312" pitchFamily="49" charset="-122"/>
                </a:rPr>
                <a:t>)  </a:t>
              </a:r>
              <a:r>
                <a:rPr kumimoji="0" lang="zh-CN" altLang="en-US" sz="2800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短路</a:t>
              </a:r>
            </a:p>
          </p:txBody>
        </p:sp>
      </p:grpSp>
      <p:grpSp>
        <p:nvGrpSpPr>
          <p:cNvPr id="124938" name="Group 10"/>
          <p:cNvGrpSpPr>
            <a:grpSpLocks/>
          </p:cNvGrpSpPr>
          <p:nvPr/>
        </p:nvGrpSpPr>
        <p:grpSpPr bwMode="auto">
          <a:xfrm>
            <a:off x="2862263" y="5440363"/>
            <a:ext cx="4210050" cy="565150"/>
            <a:chOff x="1803" y="3504"/>
            <a:chExt cx="2652" cy="356"/>
          </a:xfrm>
        </p:grpSpPr>
        <p:sp>
          <p:nvSpPr>
            <p:cNvPr id="124939" name="Text Box 11"/>
            <p:cNvSpPr txBox="1">
              <a:spLocks noChangeArrowheads="1"/>
            </p:cNvSpPr>
            <p:nvPr/>
          </p:nvSpPr>
          <p:spPr bwMode="auto">
            <a:xfrm>
              <a:off x="2201" y="3533"/>
              <a:ext cx="225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zh-CN" altLang="en-US" sz="2800">
                  <a:solidFill>
                    <a:srgbClr val="0000FF"/>
                  </a:solidFill>
                  <a:ea typeface="仿宋_GB2312" pitchFamily="49" charset="-122"/>
                </a:rPr>
                <a:t>电流源</a:t>
              </a:r>
              <a:r>
                <a:rPr kumimoji="0" lang="zh-CN" altLang="en-US" sz="2800"/>
                <a:t>   </a:t>
              </a:r>
              <a:r>
                <a:rPr kumimoji="0" lang="en-US" altLang="zh-CN" sz="2800"/>
                <a:t>(</a:t>
              </a:r>
              <a:r>
                <a:rPr kumimoji="0" lang="en-US" altLang="zh-CN" sz="2800" i="1"/>
                <a:t>i</a:t>
              </a:r>
              <a:r>
                <a:rPr kumimoji="0" lang="en-US" altLang="zh-CN" sz="2800" i="1" baseline="-25000"/>
                <a:t>s</a:t>
              </a:r>
              <a:r>
                <a:rPr kumimoji="0" lang="en-US" altLang="zh-CN" sz="2800"/>
                <a:t>=0)      </a:t>
              </a:r>
              <a:r>
                <a:rPr kumimoji="0" lang="zh-CN" altLang="en-US" sz="2800">
                  <a:solidFill>
                    <a:srgbClr val="0000FF"/>
                  </a:solidFill>
                  <a:ea typeface="仿宋_GB2312" pitchFamily="49" charset="-122"/>
                </a:rPr>
                <a:t>开路</a:t>
              </a:r>
            </a:p>
          </p:txBody>
        </p:sp>
        <p:sp>
          <p:nvSpPr>
            <p:cNvPr id="124940" name="Line 12"/>
            <p:cNvSpPr>
              <a:spLocks noChangeShapeType="1"/>
            </p:cNvSpPr>
            <p:nvPr/>
          </p:nvSpPr>
          <p:spPr bwMode="auto">
            <a:xfrm>
              <a:off x="1803" y="3504"/>
              <a:ext cx="405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124941" name="Text Box 13"/>
          <p:cNvSpPr txBox="1">
            <a:spLocks noChangeArrowheads="1"/>
          </p:cNvSpPr>
          <p:nvPr/>
        </p:nvSpPr>
        <p:spPr bwMode="auto">
          <a:xfrm>
            <a:off x="533400" y="1101725"/>
            <a:ext cx="7966075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zh-CN" altLang="en-US">
                <a:solidFill>
                  <a:srgbClr val="0000FF"/>
                </a:solidFill>
                <a:ea typeface="仿宋_GB2312" pitchFamily="49" charset="-122"/>
              </a:rPr>
              <a:t>概念</a:t>
            </a:r>
            <a:r>
              <a:rPr kumimoji="0" lang="en-US" altLang="zh-CN">
                <a:solidFill>
                  <a:srgbClr val="0000FF"/>
                </a:solidFill>
                <a:ea typeface="仿宋_GB2312" pitchFamily="49" charset="-122"/>
              </a:rPr>
              <a:t>:</a:t>
            </a:r>
            <a:r>
              <a:rPr kumimoji="0" lang="zh-CN" altLang="en-US">
                <a:ea typeface="仿宋_GB2312" pitchFamily="49" charset="-122"/>
              </a:rPr>
              <a:t>在多个电源同时作用的线性电路</a:t>
            </a:r>
            <a:r>
              <a:rPr kumimoji="0" lang="en-US" altLang="zh-CN">
                <a:ea typeface="仿宋_GB2312" pitchFamily="49" charset="-122"/>
              </a:rPr>
              <a:t>(</a:t>
            </a:r>
            <a:r>
              <a:rPr kumimoji="0" lang="zh-CN" altLang="en-US">
                <a:ea typeface="仿宋_GB2312" pitchFamily="49" charset="-122"/>
              </a:rPr>
              <a:t>由线性元件组成的电路</a:t>
            </a:r>
            <a:r>
              <a:rPr kumimoji="0" lang="en-US" altLang="zh-CN">
                <a:ea typeface="仿宋_GB2312" pitchFamily="49" charset="-122"/>
              </a:rPr>
              <a:t>)</a:t>
            </a:r>
            <a:r>
              <a:rPr kumimoji="0" lang="zh-CN" altLang="en-US">
                <a:ea typeface="仿宋_GB2312" pitchFamily="49" charset="-122"/>
              </a:rPr>
              <a:t>中，任何支路的电流或任意两点间的电压，都是各个电源单独作用时所得结果的代数和。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24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24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49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4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4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4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2" grpId="0" animBg="1" autoUpdateAnimBg="0"/>
      <p:bldP spid="124933" grpId="0" build="p" autoUpdateAnimBg="0"/>
      <p:bldP spid="124934" grpId="0" build="p" autoUpdateAnimBg="0"/>
      <p:bldP spid="124941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Text Box 2"/>
          <p:cNvSpPr txBox="1">
            <a:spLocks noChangeArrowheads="1"/>
          </p:cNvSpPr>
          <p:nvPr/>
        </p:nvSpPr>
        <p:spPr bwMode="auto">
          <a:xfrm>
            <a:off x="6042025" y="1795463"/>
            <a:ext cx="531813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4800"/>
              <a:t>+</a:t>
            </a:r>
          </a:p>
        </p:txBody>
      </p:sp>
      <p:grpSp>
        <p:nvGrpSpPr>
          <p:cNvPr id="169987" name="Group 3"/>
          <p:cNvGrpSpPr>
            <a:grpSpLocks/>
          </p:cNvGrpSpPr>
          <p:nvPr/>
        </p:nvGrpSpPr>
        <p:grpSpPr bwMode="auto">
          <a:xfrm>
            <a:off x="323850" y="933450"/>
            <a:ext cx="2516188" cy="3346450"/>
            <a:chOff x="204" y="1925"/>
            <a:chExt cx="1585" cy="2108"/>
          </a:xfrm>
        </p:grpSpPr>
        <p:sp>
          <p:nvSpPr>
            <p:cNvPr id="169988" name="Text Box 4"/>
            <p:cNvSpPr txBox="1">
              <a:spLocks noChangeArrowheads="1"/>
            </p:cNvSpPr>
            <p:nvPr/>
          </p:nvSpPr>
          <p:spPr bwMode="auto">
            <a:xfrm>
              <a:off x="885" y="3379"/>
              <a:ext cx="20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009900"/>
                  </a:solidFill>
                </a:rPr>
                <a:t>B</a:t>
              </a:r>
              <a:endParaRPr lang="en-US" altLang="zh-CN" sz="2800">
                <a:solidFill>
                  <a:srgbClr val="009900"/>
                </a:solidFill>
              </a:endParaRPr>
            </a:p>
          </p:txBody>
        </p:sp>
        <p:sp>
          <p:nvSpPr>
            <p:cNvPr id="169989" name="Line 5"/>
            <p:cNvSpPr>
              <a:spLocks noChangeShapeType="1"/>
            </p:cNvSpPr>
            <p:nvPr/>
          </p:nvSpPr>
          <p:spPr bwMode="auto">
            <a:xfrm>
              <a:off x="989" y="2254"/>
              <a:ext cx="0" cy="111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9990" name="Rectangle 6"/>
            <p:cNvSpPr>
              <a:spLocks noChangeArrowheads="1"/>
            </p:cNvSpPr>
            <p:nvPr/>
          </p:nvSpPr>
          <p:spPr bwMode="auto">
            <a:xfrm>
              <a:off x="938" y="2659"/>
              <a:ext cx="103" cy="25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9991" name="Text Box 7"/>
            <p:cNvSpPr txBox="1">
              <a:spLocks noChangeArrowheads="1"/>
            </p:cNvSpPr>
            <p:nvPr/>
          </p:nvSpPr>
          <p:spPr bwMode="auto">
            <a:xfrm>
              <a:off x="1364" y="1930"/>
              <a:ext cx="36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CC0000"/>
                  </a:solidFill>
                </a:rPr>
                <a:t>I</a:t>
              </a:r>
              <a:r>
                <a:rPr lang="en-US" altLang="zh-CN" sz="2400" baseline="-25000">
                  <a:solidFill>
                    <a:srgbClr val="CC0000"/>
                  </a:solidFill>
                </a:rPr>
                <a:t>2</a:t>
              </a:r>
              <a:endParaRPr lang="en-US" altLang="zh-CN" sz="2800">
                <a:solidFill>
                  <a:srgbClr val="CC0000"/>
                </a:solidFill>
              </a:endParaRPr>
            </a:p>
          </p:txBody>
        </p:sp>
        <p:sp>
          <p:nvSpPr>
            <p:cNvPr id="169992" name="Line 8"/>
            <p:cNvSpPr>
              <a:spLocks noChangeShapeType="1"/>
            </p:cNvSpPr>
            <p:nvPr/>
          </p:nvSpPr>
          <p:spPr bwMode="auto">
            <a:xfrm>
              <a:off x="416" y="3367"/>
              <a:ext cx="11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9993" name="Line 9"/>
            <p:cNvSpPr>
              <a:spLocks noChangeShapeType="1"/>
            </p:cNvSpPr>
            <p:nvPr/>
          </p:nvSpPr>
          <p:spPr bwMode="auto">
            <a:xfrm>
              <a:off x="416" y="2254"/>
              <a:ext cx="11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9994" name="Oval 10"/>
            <p:cNvSpPr>
              <a:spLocks noChangeArrowheads="1"/>
            </p:cNvSpPr>
            <p:nvPr/>
          </p:nvSpPr>
          <p:spPr bwMode="auto">
            <a:xfrm>
              <a:off x="312" y="3029"/>
              <a:ext cx="208" cy="20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9995" name="Line 11"/>
            <p:cNvSpPr>
              <a:spLocks noChangeShapeType="1"/>
            </p:cNvSpPr>
            <p:nvPr/>
          </p:nvSpPr>
          <p:spPr bwMode="auto">
            <a:xfrm>
              <a:off x="416" y="2254"/>
              <a:ext cx="0" cy="111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9996" name="Rectangle 12"/>
            <p:cNvSpPr>
              <a:spLocks noChangeArrowheads="1"/>
            </p:cNvSpPr>
            <p:nvPr/>
          </p:nvSpPr>
          <p:spPr bwMode="auto">
            <a:xfrm>
              <a:off x="364" y="2523"/>
              <a:ext cx="104" cy="25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9997" name="Text Box 13"/>
            <p:cNvSpPr txBox="1">
              <a:spLocks noChangeArrowheads="1"/>
            </p:cNvSpPr>
            <p:nvPr/>
          </p:nvSpPr>
          <p:spPr bwMode="auto">
            <a:xfrm>
              <a:off x="435" y="2311"/>
              <a:ext cx="3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400" baseline="-25000"/>
                <a:t>1</a:t>
              </a:r>
              <a:endParaRPr lang="en-US" altLang="zh-CN" sz="2800"/>
            </a:p>
          </p:txBody>
        </p:sp>
        <p:sp>
          <p:nvSpPr>
            <p:cNvPr id="169998" name="Text Box 14"/>
            <p:cNvSpPr txBox="1">
              <a:spLocks noChangeArrowheads="1"/>
            </p:cNvSpPr>
            <p:nvPr/>
          </p:nvSpPr>
          <p:spPr bwMode="auto">
            <a:xfrm>
              <a:off x="635" y="1925"/>
              <a:ext cx="26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CC0000"/>
                  </a:solidFill>
                </a:rPr>
                <a:t>I</a:t>
              </a:r>
              <a:r>
                <a:rPr lang="en-US" altLang="zh-CN" sz="2400" baseline="-25000">
                  <a:solidFill>
                    <a:srgbClr val="CC0000"/>
                  </a:solidFill>
                </a:rPr>
                <a:t>1</a:t>
              </a:r>
              <a:endParaRPr lang="en-US" altLang="zh-CN" sz="2800">
                <a:solidFill>
                  <a:srgbClr val="CC0000"/>
                </a:solidFill>
              </a:endParaRPr>
            </a:p>
          </p:txBody>
        </p:sp>
        <p:sp>
          <p:nvSpPr>
            <p:cNvPr id="169999" name="Text Box 15"/>
            <p:cNvSpPr txBox="1">
              <a:spLocks noChangeArrowheads="1"/>
            </p:cNvSpPr>
            <p:nvPr/>
          </p:nvSpPr>
          <p:spPr bwMode="auto">
            <a:xfrm>
              <a:off x="479" y="2964"/>
              <a:ext cx="3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  <a:r>
                <a:rPr lang="en-US" altLang="zh-CN" sz="2400" baseline="-25000"/>
                <a:t>1</a:t>
              </a:r>
              <a:endParaRPr lang="en-US" altLang="zh-CN" sz="2800"/>
            </a:p>
          </p:txBody>
        </p:sp>
        <p:sp>
          <p:nvSpPr>
            <p:cNvPr id="170000" name="Text Box 16"/>
            <p:cNvSpPr txBox="1">
              <a:spLocks noChangeArrowheads="1"/>
            </p:cNvSpPr>
            <p:nvPr/>
          </p:nvSpPr>
          <p:spPr bwMode="auto">
            <a:xfrm>
              <a:off x="1183" y="2603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/>
            </a:p>
          </p:txBody>
        </p:sp>
        <p:sp>
          <p:nvSpPr>
            <p:cNvPr id="170001" name="Text Box 17"/>
            <p:cNvSpPr txBox="1">
              <a:spLocks noChangeArrowheads="1"/>
            </p:cNvSpPr>
            <p:nvPr/>
          </p:nvSpPr>
          <p:spPr bwMode="auto">
            <a:xfrm>
              <a:off x="897" y="1932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009900"/>
                  </a:solidFill>
                </a:rPr>
                <a:t>A</a:t>
              </a:r>
              <a:endParaRPr lang="en-US" altLang="zh-CN" sz="2800">
                <a:solidFill>
                  <a:srgbClr val="009900"/>
                </a:solidFill>
              </a:endParaRPr>
            </a:p>
          </p:txBody>
        </p:sp>
        <p:sp>
          <p:nvSpPr>
            <p:cNvPr id="170002" name="Oval 18"/>
            <p:cNvSpPr>
              <a:spLocks noChangeArrowheads="1"/>
            </p:cNvSpPr>
            <p:nvPr/>
          </p:nvSpPr>
          <p:spPr bwMode="auto">
            <a:xfrm>
              <a:off x="1459" y="3029"/>
              <a:ext cx="208" cy="20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0003" name="Line 19"/>
            <p:cNvSpPr>
              <a:spLocks noChangeShapeType="1"/>
            </p:cNvSpPr>
            <p:nvPr/>
          </p:nvSpPr>
          <p:spPr bwMode="auto">
            <a:xfrm>
              <a:off x="1564" y="2254"/>
              <a:ext cx="0" cy="111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0004" name="Rectangle 20"/>
            <p:cNvSpPr>
              <a:spLocks noChangeArrowheads="1"/>
            </p:cNvSpPr>
            <p:nvPr/>
          </p:nvSpPr>
          <p:spPr bwMode="auto">
            <a:xfrm>
              <a:off x="1511" y="2523"/>
              <a:ext cx="104" cy="25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0005" name="Text Box 21"/>
            <p:cNvSpPr txBox="1">
              <a:spLocks noChangeArrowheads="1"/>
            </p:cNvSpPr>
            <p:nvPr/>
          </p:nvSpPr>
          <p:spPr bwMode="auto">
            <a:xfrm>
              <a:off x="1158" y="2951"/>
              <a:ext cx="3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  <a:r>
                <a:rPr lang="en-US" altLang="zh-CN" sz="2400" baseline="-25000"/>
                <a:t>2</a:t>
              </a:r>
              <a:endParaRPr lang="en-US" altLang="zh-CN" sz="2800"/>
            </a:p>
          </p:txBody>
        </p:sp>
        <p:sp>
          <p:nvSpPr>
            <p:cNvPr id="170006" name="Line 22"/>
            <p:cNvSpPr>
              <a:spLocks noChangeShapeType="1"/>
            </p:cNvSpPr>
            <p:nvPr/>
          </p:nvSpPr>
          <p:spPr bwMode="auto">
            <a:xfrm>
              <a:off x="427" y="2155"/>
              <a:ext cx="20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0007" name="Line 23"/>
            <p:cNvSpPr>
              <a:spLocks noChangeShapeType="1"/>
            </p:cNvSpPr>
            <p:nvPr/>
          </p:nvSpPr>
          <p:spPr bwMode="auto">
            <a:xfrm>
              <a:off x="1157" y="2155"/>
              <a:ext cx="20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0008" name="Line 24"/>
            <p:cNvSpPr>
              <a:spLocks noChangeShapeType="1"/>
            </p:cNvSpPr>
            <p:nvPr/>
          </p:nvSpPr>
          <p:spPr bwMode="auto">
            <a:xfrm>
              <a:off x="1064" y="2370"/>
              <a:ext cx="0" cy="20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0009" name="Text Box 25"/>
            <p:cNvSpPr txBox="1">
              <a:spLocks noChangeArrowheads="1"/>
            </p:cNvSpPr>
            <p:nvPr/>
          </p:nvSpPr>
          <p:spPr bwMode="auto">
            <a:xfrm>
              <a:off x="1064" y="2344"/>
              <a:ext cx="36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CC0000"/>
                  </a:solidFill>
                </a:rPr>
                <a:t>I</a:t>
              </a:r>
              <a:r>
                <a:rPr lang="en-US" altLang="zh-CN" sz="2400" baseline="-25000">
                  <a:solidFill>
                    <a:srgbClr val="CC0000"/>
                  </a:solidFill>
                </a:rPr>
                <a:t>3</a:t>
              </a:r>
              <a:endParaRPr lang="en-US" altLang="zh-CN" sz="2800">
                <a:solidFill>
                  <a:srgbClr val="CC0000"/>
                </a:solidFill>
              </a:endParaRPr>
            </a:p>
          </p:txBody>
        </p:sp>
        <p:sp>
          <p:nvSpPr>
            <p:cNvPr id="170010" name="Text Box 26"/>
            <p:cNvSpPr txBox="1">
              <a:spLocks noChangeArrowheads="1"/>
            </p:cNvSpPr>
            <p:nvPr/>
          </p:nvSpPr>
          <p:spPr bwMode="auto">
            <a:xfrm>
              <a:off x="617" y="2600"/>
              <a:ext cx="3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400" baseline="-25000"/>
                <a:t>3</a:t>
              </a:r>
              <a:endParaRPr lang="en-US" altLang="zh-CN" sz="2800"/>
            </a:p>
          </p:txBody>
        </p:sp>
        <p:sp>
          <p:nvSpPr>
            <p:cNvPr id="170011" name="Text Box 27"/>
            <p:cNvSpPr txBox="1">
              <a:spLocks noChangeArrowheads="1"/>
            </p:cNvSpPr>
            <p:nvPr/>
          </p:nvSpPr>
          <p:spPr bwMode="auto">
            <a:xfrm>
              <a:off x="209" y="2742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170012" name="Text Box 28"/>
            <p:cNvSpPr txBox="1">
              <a:spLocks noChangeArrowheads="1"/>
            </p:cNvSpPr>
            <p:nvPr/>
          </p:nvSpPr>
          <p:spPr bwMode="auto">
            <a:xfrm>
              <a:off x="204" y="3051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_</a:t>
              </a:r>
            </a:p>
          </p:txBody>
        </p:sp>
        <p:sp>
          <p:nvSpPr>
            <p:cNvPr id="170013" name="Text Box 29"/>
            <p:cNvSpPr txBox="1">
              <a:spLocks noChangeArrowheads="1"/>
            </p:cNvSpPr>
            <p:nvPr/>
          </p:nvSpPr>
          <p:spPr bwMode="auto">
            <a:xfrm>
              <a:off x="1540" y="2778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170014" name="Text Box 30"/>
            <p:cNvSpPr txBox="1">
              <a:spLocks noChangeArrowheads="1"/>
            </p:cNvSpPr>
            <p:nvPr/>
          </p:nvSpPr>
          <p:spPr bwMode="auto">
            <a:xfrm>
              <a:off x="1561" y="3070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_</a:t>
              </a:r>
            </a:p>
          </p:txBody>
        </p:sp>
        <p:sp>
          <p:nvSpPr>
            <p:cNvPr id="170015" name="Oval 31"/>
            <p:cNvSpPr>
              <a:spLocks noChangeArrowheads="1"/>
            </p:cNvSpPr>
            <p:nvPr/>
          </p:nvSpPr>
          <p:spPr bwMode="auto">
            <a:xfrm>
              <a:off x="960" y="223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0016" name="Oval 32"/>
            <p:cNvSpPr>
              <a:spLocks noChangeArrowheads="1"/>
            </p:cNvSpPr>
            <p:nvPr/>
          </p:nvSpPr>
          <p:spPr bwMode="auto">
            <a:xfrm>
              <a:off x="948" y="334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0017" name="Text Box 33"/>
            <p:cNvSpPr txBox="1">
              <a:spLocks noChangeArrowheads="1"/>
            </p:cNvSpPr>
            <p:nvPr/>
          </p:nvSpPr>
          <p:spPr bwMode="auto">
            <a:xfrm>
              <a:off x="458" y="3745"/>
              <a:ext cx="6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zh-CN" altLang="en-US" sz="2400"/>
                <a:t>原电路</a:t>
              </a:r>
            </a:p>
          </p:txBody>
        </p:sp>
      </p:grpSp>
      <p:grpSp>
        <p:nvGrpSpPr>
          <p:cNvPr id="170018" name="Group 34"/>
          <p:cNvGrpSpPr>
            <a:grpSpLocks/>
          </p:cNvGrpSpPr>
          <p:nvPr/>
        </p:nvGrpSpPr>
        <p:grpSpPr bwMode="auto">
          <a:xfrm>
            <a:off x="6689725" y="990600"/>
            <a:ext cx="2454275" cy="3328988"/>
            <a:chOff x="4205" y="1949"/>
            <a:chExt cx="1555" cy="2097"/>
          </a:xfrm>
        </p:grpSpPr>
        <p:grpSp>
          <p:nvGrpSpPr>
            <p:cNvPr id="170019" name="Group 35"/>
            <p:cNvGrpSpPr>
              <a:grpSpLocks/>
            </p:cNvGrpSpPr>
            <p:nvPr/>
          </p:nvGrpSpPr>
          <p:grpSpPr bwMode="auto">
            <a:xfrm>
              <a:off x="4205" y="1949"/>
              <a:ext cx="1555" cy="1754"/>
              <a:chOff x="4205" y="2345"/>
              <a:chExt cx="1555" cy="1754"/>
            </a:xfrm>
          </p:grpSpPr>
          <p:sp>
            <p:nvSpPr>
              <p:cNvPr id="170020" name="Line 36"/>
              <p:cNvSpPr>
                <a:spLocks noChangeShapeType="1"/>
              </p:cNvSpPr>
              <p:nvPr/>
            </p:nvSpPr>
            <p:spPr bwMode="auto">
              <a:xfrm>
                <a:off x="4830" y="2698"/>
                <a:ext cx="0" cy="111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21" name="Rectangle 37"/>
              <p:cNvSpPr>
                <a:spLocks noChangeArrowheads="1"/>
              </p:cNvSpPr>
              <p:nvPr/>
            </p:nvSpPr>
            <p:spPr bwMode="auto">
              <a:xfrm>
                <a:off x="4779" y="3103"/>
                <a:ext cx="103" cy="253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22" name="Text Box 38"/>
              <p:cNvSpPr txBox="1">
                <a:spLocks noChangeArrowheads="1"/>
              </p:cNvSpPr>
              <p:nvPr/>
            </p:nvSpPr>
            <p:spPr bwMode="auto">
              <a:xfrm>
                <a:off x="5205" y="2374"/>
                <a:ext cx="55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CC0000"/>
                    </a:solidFill>
                  </a:rPr>
                  <a:t>I</a:t>
                </a:r>
                <a:r>
                  <a:rPr lang="en-US" altLang="zh-CN" sz="2400" baseline="-25000">
                    <a:solidFill>
                      <a:srgbClr val="CC0000"/>
                    </a:solidFill>
                  </a:rPr>
                  <a:t>2</a:t>
                </a:r>
                <a:r>
                  <a:rPr lang="en-US" altLang="zh-CN" sz="2400" i="1" baseline="30000">
                    <a:solidFill>
                      <a:srgbClr val="CC0000"/>
                    </a:solidFill>
                  </a:rPr>
                  <a:t>''</a:t>
                </a:r>
                <a:endParaRPr lang="en-US" altLang="zh-CN" sz="2800">
                  <a:solidFill>
                    <a:srgbClr val="CC0000"/>
                  </a:solidFill>
                </a:endParaRPr>
              </a:p>
            </p:txBody>
          </p:sp>
          <p:sp>
            <p:nvSpPr>
              <p:cNvPr id="170023" name="Line 39"/>
              <p:cNvSpPr>
                <a:spLocks noChangeShapeType="1"/>
              </p:cNvSpPr>
              <p:nvPr/>
            </p:nvSpPr>
            <p:spPr bwMode="auto">
              <a:xfrm>
                <a:off x="4257" y="3811"/>
                <a:ext cx="114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24" name="Line 40"/>
              <p:cNvSpPr>
                <a:spLocks noChangeShapeType="1"/>
              </p:cNvSpPr>
              <p:nvPr/>
            </p:nvSpPr>
            <p:spPr bwMode="auto">
              <a:xfrm>
                <a:off x="4257" y="2698"/>
                <a:ext cx="114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25" name="Line 41"/>
              <p:cNvSpPr>
                <a:spLocks noChangeShapeType="1"/>
              </p:cNvSpPr>
              <p:nvPr/>
            </p:nvSpPr>
            <p:spPr bwMode="auto">
              <a:xfrm>
                <a:off x="4257" y="2698"/>
                <a:ext cx="0" cy="26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26" name="Rectangle 42"/>
              <p:cNvSpPr>
                <a:spLocks noChangeArrowheads="1"/>
              </p:cNvSpPr>
              <p:nvPr/>
            </p:nvSpPr>
            <p:spPr bwMode="auto">
              <a:xfrm>
                <a:off x="4205" y="2967"/>
                <a:ext cx="104" cy="253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27" name="Text Box 43"/>
              <p:cNvSpPr txBox="1">
                <a:spLocks noChangeArrowheads="1"/>
              </p:cNvSpPr>
              <p:nvPr/>
            </p:nvSpPr>
            <p:spPr bwMode="auto">
              <a:xfrm>
                <a:off x="4276" y="2787"/>
                <a:ext cx="3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400" i="1"/>
                  <a:t>R</a:t>
                </a:r>
                <a:r>
                  <a:rPr lang="en-US" altLang="zh-CN" sz="2400" baseline="-25000"/>
                  <a:t>1</a:t>
                </a:r>
                <a:endParaRPr lang="en-US" altLang="zh-CN" sz="2000"/>
              </a:p>
            </p:txBody>
          </p:sp>
          <p:sp>
            <p:nvSpPr>
              <p:cNvPr id="170028" name="Text Box 44"/>
              <p:cNvSpPr txBox="1">
                <a:spLocks noChangeArrowheads="1"/>
              </p:cNvSpPr>
              <p:nvPr/>
            </p:nvSpPr>
            <p:spPr bwMode="auto">
              <a:xfrm>
                <a:off x="4392" y="2345"/>
                <a:ext cx="31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CC0000"/>
                    </a:solidFill>
                  </a:rPr>
                  <a:t>I</a:t>
                </a:r>
                <a:r>
                  <a:rPr lang="en-US" altLang="zh-CN" sz="2000" baseline="-25000">
                    <a:solidFill>
                      <a:srgbClr val="CC0000"/>
                    </a:solidFill>
                  </a:rPr>
                  <a:t>1</a:t>
                </a:r>
                <a:r>
                  <a:rPr lang="en-US" altLang="zh-CN" sz="2000" i="1" baseline="30000">
                    <a:solidFill>
                      <a:srgbClr val="CC0000"/>
                    </a:solidFill>
                  </a:rPr>
                  <a:t>''</a:t>
                </a:r>
                <a:endParaRPr lang="en-US" altLang="zh-CN" sz="2800">
                  <a:solidFill>
                    <a:srgbClr val="CC0000"/>
                  </a:solidFill>
                </a:endParaRPr>
              </a:p>
            </p:txBody>
          </p:sp>
          <p:sp>
            <p:nvSpPr>
              <p:cNvPr id="170029" name="Text Box 45"/>
              <p:cNvSpPr txBox="1">
                <a:spLocks noChangeArrowheads="1"/>
              </p:cNvSpPr>
              <p:nvPr/>
            </p:nvSpPr>
            <p:spPr bwMode="auto">
              <a:xfrm>
                <a:off x="5024" y="3079"/>
                <a:ext cx="3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400" i="1"/>
                  <a:t>R</a:t>
                </a:r>
                <a:r>
                  <a:rPr lang="en-US" altLang="zh-CN" sz="2400" baseline="-25000"/>
                  <a:t>2</a:t>
                </a:r>
                <a:endParaRPr lang="en-US" altLang="zh-CN" sz="2000"/>
              </a:p>
            </p:txBody>
          </p:sp>
          <p:sp>
            <p:nvSpPr>
              <p:cNvPr id="170030" name="Text Box 46"/>
              <p:cNvSpPr txBox="1">
                <a:spLocks noChangeArrowheads="1"/>
              </p:cNvSpPr>
              <p:nvPr/>
            </p:nvSpPr>
            <p:spPr bwMode="auto">
              <a:xfrm>
                <a:off x="4738" y="2408"/>
                <a:ext cx="24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400" i="1">
                    <a:solidFill>
                      <a:srgbClr val="009900"/>
                    </a:solidFill>
                  </a:rPr>
                  <a:t>A</a:t>
                </a:r>
                <a:endParaRPr lang="en-US" altLang="zh-CN" sz="2400">
                  <a:solidFill>
                    <a:srgbClr val="009900"/>
                  </a:solidFill>
                </a:endParaRPr>
              </a:p>
            </p:txBody>
          </p:sp>
          <p:sp>
            <p:nvSpPr>
              <p:cNvPr id="170031" name="Text Box 47"/>
              <p:cNvSpPr txBox="1">
                <a:spLocks noChangeArrowheads="1"/>
              </p:cNvSpPr>
              <p:nvPr/>
            </p:nvSpPr>
            <p:spPr bwMode="auto">
              <a:xfrm>
                <a:off x="4726" y="3811"/>
                <a:ext cx="20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400" i="1">
                    <a:solidFill>
                      <a:srgbClr val="009900"/>
                    </a:solidFill>
                  </a:rPr>
                  <a:t>B</a:t>
                </a:r>
                <a:endParaRPr lang="en-US" altLang="zh-CN" sz="2400">
                  <a:solidFill>
                    <a:srgbClr val="009900"/>
                  </a:solidFill>
                </a:endParaRPr>
              </a:p>
            </p:txBody>
          </p:sp>
          <p:sp>
            <p:nvSpPr>
              <p:cNvPr id="170032" name="Oval 48"/>
              <p:cNvSpPr>
                <a:spLocks noChangeArrowheads="1"/>
              </p:cNvSpPr>
              <p:nvPr/>
            </p:nvSpPr>
            <p:spPr bwMode="auto">
              <a:xfrm>
                <a:off x="5300" y="3473"/>
                <a:ext cx="208" cy="202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33" name="Line 49"/>
              <p:cNvSpPr>
                <a:spLocks noChangeShapeType="1"/>
              </p:cNvSpPr>
              <p:nvPr/>
            </p:nvSpPr>
            <p:spPr bwMode="auto">
              <a:xfrm>
                <a:off x="5405" y="2698"/>
                <a:ext cx="0" cy="111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34" name="Rectangle 50"/>
              <p:cNvSpPr>
                <a:spLocks noChangeArrowheads="1"/>
              </p:cNvSpPr>
              <p:nvPr/>
            </p:nvSpPr>
            <p:spPr bwMode="auto">
              <a:xfrm>
                <a:off x="5352" y="2967"/>
                <a:ext cx="104" cy="253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35" name="Text Box 51"/>
              <p:cNvSpPr txBox="1">
                <a:spLocks noChangeArrowheads="1"/>
              </p:cNvSpPr>
              <p:nvPr/>
            </p:nvSpPr>
            <p:spPr bwMode="auto">
              <a:xfrm>
                <a:off x="4999" y="3427"/>
                <a:ext cx="30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400" i="1"/>
                  <a:t>E</a:t>
                </a:r>
                <a:r>
                  <a:rPr lang="en-US" altLang="zh-CN" sz="2400" baseline="-25000"/>
                  <a:t>2</a:t>
                </a:r>
                <a:endParaRPr lang="en-US" altLang="zh-CN" sz="2000"/>
              </a:p>
            </p:txBody>
          </p:sp>
          <p:sp>
            <p:nvSpPr>
              <p:cNvPr id="170036" name="Line 52"/>
              <p:cNvSpPr>
                <a:spLocks noChangeShapeType="1"/>
              </p:cNvSpPr>
              <p:nvPr/>
            </p:nvSpPr>
            <p:spPr bwMode="auto">
              <a:xfrm>
                <a:off x="4268" y="2599"/>
                <a:ext cx="20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37" name="Line 53"/>
              <p:cNvSpPr>
                <a:spLocks noChangeShapeType="1"/>
              </p:cNvSpPr>
              <p:nvPr/>
            </p:nvSpPr>
            <p:spPr bwMode="auto">
              <a:xfrm>
                <a:off x="4998" y="2599"/>
                <a:ext cx="20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38" name="Line 54"/>
              <p:cNvSpPr>
                <a:spLocks noChangeShapeType="1"/>
              </p:cNvSpPr>
              <p:nvPr/>
            </p:nvSpPr>
            <p:spPr bwMode="auto">
              <a:xfrm>
                <a:off x="4905" y="2814"/>
                <a:ext cx="0" cy="20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39" name="Text Box 55"/>
              <p:cNvSpPr txBox="1">
                <a:spLocks noChangeArrowheads="1"/>
              </p:cNvSpPr>
              <p:nvPr/>
            </p:nvSpPr>
            <p:spPr bwMode="auto">
              <a:xfrm>
                <a:off x="4917" y="2764"/>
                <a:ext cx="60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CC0000"/>
                    </a:solidFill>
                  </a:rPr>
                  <a:t>I</a:t>
                </a:r>
                <a:r>
                  <a:rPr lang="en-US" altLang="zh-CN" sz="2400" baseline="-25000">
                    <a:solidFill>
                      <a:srgbClr val="CC0000"/>
                    </a:solidFill>
                  </a:rPr>
                  <a:t>3</a:t>
                </a:r>
                <a:r>
                  <a:rPr lang="en-US" altLang="zh-CN" sz="2400" baseline="30000">
                    <a:solidFill>
                      <a:srgbClr val="CC0000"/>
                    </a:solidFill>
                  </a:rPr>
                  <a:t>''</a:t>
                </a:r>
                <a:endParaRPr lang="en-US" altLang="zh-CN" sz="2800">
                  <a:solidFill>
                    <a:srgbClr val="CC0000"/>
                  </a:solidFill>
                </a:endParaRPr>
              </a:p>
            </p:txBody>
          </p:sp>
          <p:sp>
            <p:nvSpPr>
              <p:cNvPr id="170040" name="Text Box 56"/>
              <p:cNvSpPr txBox="1">
                <a:spLocks noChangeArrowheads="1"/>
              </p:cNvSpPr>
              <p:nvPr/>
            </p:nvSpPr>
            <p:spPr bwMode="auto">
              <a:xfrm>
                <a:off x="4458" y="3076"/>
                <a:ext cx="31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400" i="1"/>
                  <a:t>R</a:t>
                </a:r>
                <a:r>
                  <a:rPr lang="en-US" altLang="zh-CN" sz="2400" baseline="-25000"/>
                  <a:t>3</a:t>
                </a:r>
                <a:endParaRPr lang="en-US" altLang="zh-CN" sz="2000"/>
              </a:p>
            </p:txBody>
          </p:sp>
          <p:sp>
            <p:nvSpPr>
              <p:cNvPr id="170041" name="Text Box 57"/>
              <p:cNvSpPr txBox="1">
                <a:spLocks noChangeArrowheads="1"/>
              </p:cNvSpPr>
              <p:nvPr/>
            </p:nvSpPr>
            <p:spPr bwMode="auto">
              <a:xfrm>
                <a:off x="5381" y="3254"/>
                <a:ext cx="22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400"/>
                  <a:t>+</a:t>
                </a:r>
              </a:p>
            </p:txBody>
          </p:sp>
          <p:sp>
            <p:nvSpPr>
              <p:cNvPr id="170042" name="Text Box 58"/>
              <p:cNvSpPr txBox="1">
                <a:spLocks noChangeArrowheads="1"/>
              </p:cNvSpPr>
              <p:nvPr/>
            </p:nvSpPr>
            <p:spPr bwMode="auto">
              <a:xfrm>
                <a:off x="5402" y="3546"/>
                <a:ext cx="21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400"/>
                  <a:t>_</a:t>
                </a:r>
              </a:p>
            </p:txBody>
          </p:sp>
          <p:sp>
            <p:nvSpPr>
              <p:cNvPr id="170043" name="Line 59"/>
              <p:cNvSpPr>
                <a:spLocks noChangeShapeType="1"/>
              </p:cNvSpPr>
              <p:nvPr/>
            </p:nvSpPr>
            <p:spPr bwMode="auto">
              <a:xfrm>
                <a:off x="4248" y="3204"/>
                <a:ext cx="0" cy="6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44" name="Oval 60"/>
              <p:cNvSpPr>
                <a:spLocks noChangeArrowheads="1"/>
              </p:cNvSpPr>
              <p:nvPr/>
            </p:nvSpPr>
            <p:spPr bwMode="auto">
              <a:xfrm>
                <a:off x="4788" y="2664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45" name="Oval 61"/>
              <p:cNvSpPr>
                <a:spLocks noChangeArrowheads="1"/>
              </p:cNvSpPr>
              <p:nvPr/>
            </p:nvSpPr>
            <p:spPr bwMode="auto">
              <a:xfrm>
                <a:off x="4812" y="378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70046" name="Text Box 62"/>
            <p:cNvSpPr txBox="1">
              <a:spLocks noChangeArrowheads="1"/>
            </p:cNvSpPr>
            <p:nvPr/>
          </p:nvSpPr>
          <p:spPr bwMode="auto">
            <a:xfrm>
              <a:off x="4298" y="3758"/>
              <a:ext cx="10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altLang="zh-CN" sz="2400" i="1"/>
                <a:t>E</a:t>
              </a:r>
              <a:r>
                <a:rPr lang="en-US" altLang="zh-CN" sz="2400" baseline="-25000"/>
                <a:t>2</a:t>
              </a:r>
              <a:r>
                <a:rPr lang="zh-CN" altLang="en-US" sz="2400"/>
                <a:t>单独作用</a:t>
              </a:r>
            </a:p>
          </p:txBody>
        </p:sp>
      </p:grpSp>
      <p:grpSp>
        <p:nvGrpSpPr>
          <p:cNvPr id="170047" name="Group 63"/>
          <p:cNvGrpSpPr>
            <a:grpSpLocks/>
          </p:cNvGrpSpPr>
          <p:nvPr/>
        </p:nvGrpSpPr>
        <p:grpSpPr bwMode="auto">
          <a:xfrm>
            <a:off x="3009900" y="2220913"/>
            <a:ext cx="514350" cy="133350"/>
            <a:chOff x="1896" y="2676"/>
            <a:chExt cx="324" cy="84"/>
          </a:xfrm>
        </p:grpSpPr>
        <p:sp>
          <p:nvSpPr>
            <p:cNvPr id="170048" name="Line 64"/>
            <p:cNvSpPr>
              <a:spLocks noChangeShapeType="1"/>
            </p:cNvSpPr>
            <p:nvPr/>
          </p:nvSpPr>
          <p:spPr bwMode="auto">
            <a:xfrm>
              <a:off x="1896" y="2676"/>
              <a:ext cx="3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0049" name="Line 65"/>
            <p:cNvSpPr>
              <a:spLocks noChangeShapeType="1"/>
            </p:cNvSpPr>
            <p:nvPr/>
          </p:nvSpPr>
          <p:spPr bwMode="auto">
            <a:xfrm>
              <a:off x="1896" y="2760"/>
              <a:ext cx="3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70050" name="Group 66"/>
          <p:cNvGrpSpPr>
            <a:grpSpLocks/>
          </p:cNvGrpSpPr>
          <p:nvPr/>
        </p:nvGrpSpPr>
        <p:grpSpPr bwMode="auto">
          <a:xfrm>
            <a:off x="3602038" y="990600"/>
            <a:ext cx="2419350" cy="3348038"/>
            <a:chOff x="2269" y="1961"/>
            <a:chExt cx="1524" cy="2109"/>
          </a:xfrm>
        </p:grpSpPr>
        <p:sp>
          <p:nvSpPr>
            <p:cNvPr id="170051" name="Text Box 67"/>
            <p:cNvSpPr txBox="1">
              <a:spLocks noChangeArrowheads="1"/>
            </p:cNvSpPr>
            <p:nvPr/>
          </p:nvSpPr>
          <p:spPr bwMode="auto">
            <a:xfrm>
              <a:off x="2286" y="2778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170052" name="Text Box 68"/>
            <p:cNvSpPr txBox="1">
              <a:spLocks noChangeArrowheads="1"/>
            </p:cNvSpPr>
            <p:nvPr/>
          </p:nvSpPr>
          <p:spPr bwMode="auto">
            <a:xfrm>
              <a:off x="2269" y="3087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_</a:t>
              </a:r>
            </a:p>
          </p:txBody>
        </p:sp>
        <p:sp>
          <p:nvSpPr>
            <p:cNvPr id="170053" name="Text Box 69"/>
            <p:cNvSpPr txBox="1">
              <a:spLocks noChangeArrowheads="1"/>
            </p:cNvSpPr>
            <p:nvPr/>
          </p:nvSpPr>
          <p:spPr bwMode="auto">
            <a:xfrm>
              <a:off x="2962" y="1968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009900"/>
                  </a:solidFill>
                </a:rPr>
                <a:t>A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grpSp>
          <p:nvGrpSpPr>
            <p:cNvPr id="170054" name="Group 70"/>
            <p:cNvGrpSpPr>
              <a:grpSpLocks/>
            </p:cNvGrpSpPr>
            <p:nvPr/>
          </p:nvGrpSpPr>
          <p:grpSpPr bwMode="auto">
            <a:xfrm>
              <a:off x="2378" y="1961"/>
              <a:ext cx="1415" cy="2109"/>
              <a:chOff x="2378" y="1961"/>
              <a:chExt cx="1415" cy="2109"/>
            </a:xfrm>
          </p:grpSpPr>
          <p:sp>
            <p:nvSpPr>
              <p:cNvPr id="170055" name="Oval 71"/>
              <p:cNvSpPr>
                <a:spLocks noChangeArrowheads="1"/>
              </p:cNvSpPr>
              <p:nvPr/>
            </p:nvSpPr>
            <p:spPr bwMode="auto">
              <a:xfrm>
                <a:off x="3048" y="3384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56" name="Oval 72"/>
              <p:cNvSpPr>
                <a:spLocks noChangeArrowheads="1"/>
              </p:cNvSpPr>
              <p:nvPr/>
            </p:nvSpPr>
            <p:spPr bwMode="auto">
              <a:xfrm>
                <a:off x="2389" y="3065"/>
                <a:ext cx="208" cy="202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57" name="Text Box 73"/>
              <p:cNvSpPr txBox="1">
                <a:spLocks noChangeArrowheads="1"/>
              </p:cNvSpPr>
              <p:nvPr/>
            </p:nvSpPr>
            <p:spPr bwMode="auto">
              <a:xfrm>
                <a:off x="2556" y="3000"/>
                <a:ext cx="32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E</a:t>
                </a:r>
                <a:r>
                  <a:rPr lang="en-US" altLang="zh-CN" sz="2400" baseline="-25000"/>
                  <a:t>1</a:t>
                </a:r>
                <a:endParaRPr lang="en-US" altLang="zh-CN" sz="2800"/>
              </a:p>
            </p:txBody>
          </p:sp>
          <p:sp>
            <p:nvSpPr>
              <p:cNvPr id="170058" name="Text Box 74"/>
              <p:cNvSpPr txBox="1">
                <a:spLocks noChangeArrowheads="1"/>
              </p:cNvSpPr>
              <p:nvPr/>
            </p:nvSpPr>
            <p:spPr bwMode="auto">
              <a:xfrm>
                <a:off x="2962" y="3403"/>
                <a:ext cx="20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009900"/>
                    </a:solidFill>
                  </a:rPr>
                  <a:t>B</a:t>
                </a:r>
                <a:endParaRPr lang="en-US" altLang="zh-CN" sz="2800">
                  <a:solidFill>
                    <a:srgbClr val="009900"/>
                  </a:solidFill>
                </a:endParaRPr>
              </a:p>
            </p:txBody>
          </p:sp>
          <p:sp>
            <p:nvSpPr>
              <p:cNvPr id="170059" name="Line 75"/>
              <p:cNvSpPr>
                <a:spLocks noChangeShapeType="1"/>
              </p:cNvSpPr>
              <p:nvPr/>
            </p:nvSpPr>
            <p:spPr bwMode="auto">
              <a:xfrm>
                <a:off x="3066" y="2290"/>
                <a:ext cx="0" cy="111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60" name="Rectangle 76"/>
              <p:cNvSpPr>
                <a:spLocks noChangeArrowheads="1"/>
              </p:cNvSpPr>
              <p:nvPr/>
            </p:nvSpPr>
            <p:spPr bwMode="auto">
              <a:xfrm>
                <a:off x="3003" y="2695"/>
                <a:ext cx="103" cy="253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61" name="Text Box 77"/>
              <p:cNvSpPr txBox="1">
                <a:spLocks noChangeArrowheads="1"/>
              </p:cNvSpPr>
              <p:nvPr/>
            </p:nvSpPr>
            <p:spPr bwMode="auto">
              <a:xfrm>
                <a:off x="3429" y="1966"/>
                <a:ext cx="36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CC0000"/>
                    </a:solidFill>
                  </a:rPr>
                  <a:t>I</a:t>
                </a:r>
                <a:r>
                  <a:rPr lang="en-US" altLang="zh-CN" sz="2400" baseline="-25000">
                    <a:solidFill>
                      <a:srgbClr val="CC0000"/>
                    </a:solidFill>
                  </a:rPr>
                  <a:t>2</a:t>
                </a:r>
                <a:r>
                  <a:rPr lang="en-US" altLang="zh-CN" sz="2400" i="1" baseline="30000">
                    <a:solidFill>
                      <a:srgbClr val="CC0000"/>
                    </a:solidFill>
                  </a:rPr>
                  <a:t>'</a:t>
                </a:r>
                <a:endParaRPr lang="en-US" altLang="zh-CN" sz="2800">
                  <a:solidFill>
                    <a:srgbClr val="CC0000"/>
                  </a:solidFill>
                </a:endParaRPr>
              </a:p>
            </p:txBody>
          </p:sp>
          <p:sp>
            <p:nvSpPr>
              <p:cNvPr id="170062" name="Line 78"/>
              <p:cNvSpPr>
                <a:spLocks noChangeShapeType="1"/>
              </p:cNvSpPr>
              <p:nvPr/>
            </p:nvSpPr>
            <p:spPr bwMode="auto">
              <a:xfrm>
                <a:off x="2493" y="3403"/>
                <a:ext cx="114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63" name="Line 79"/>
              <p:cNvSpPr>
                <a:spLocks noChangeShapeType="1"/>
              </p:cNvSpPr>
              <p:nvPr/>
            </p:nvSpPr>
            <p:spPr bwMode="auto">
              <a:xfrm>
                <a:off x="2481" y="2290"/>
                <a:ext cx="114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64" name="Line 80"/>
              <p:cNvSpPr>
                <a:spLocks noChangeShapeType="1"/>
              </p:cNvSpPr>
              <p:nvPr/>
            </p:nvSpPr>
            <p:spPr bwMode="auto">
              <a:xfrm>
                <a:off x="2481" y="2290"/>
                <a:ext cx="0" cy="111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65" name="Text Box 81"/>
              <p:cNvSpPr txBox="1">
                <a:spLocks noChangeArrowheads="1"/>
              </p:cNvSpPr>
              <p:nvPr/>
            </p:nvSpPr>
            <p:spPr bwMode="auto">
              <a:xfrm>
                <a:off x="2500" y="2347"/>
                <a:ext cx="32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400" baseline="-25000"/>
                  <a:t>1</a:t>
                </a:r>
                <a:endParaRPr lang="en-US" altLang="zh-CN" sz="2800"/>
              </a:p>
            </p:txBody>
          </p:sp>
          <p:sp>
            <p:nvSpPr>
              <p:cNvPr id="170066" name="Text Box 82"/>
              <p:cNvSpPr txBox="1">
                <a:spLocks noChangeArrowheads="1"/>
              </p:cNvSpPr>
              <p:nvPr/>
            </p:nvSpPr>
            <p:spPr bwMode="auto">
              <a:xfrm>
                <a:off x="2712" y="1961"/>
                <a:ext cx="30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CC0000"/>
                    </a:solidFill>
                  </a:rPr>
                  <a:t>I</a:t>
                </a:r>
                <a:r>
                  <a:rPr lang="en-US" altLang="zh-CN" sz="2400" baseline="-25000">
                    <a:solidFill>
                      <a:srgbClr val="CC0000"/>
                    </a:solidFill>
                  </a:rPr>
                  <a:t>1</a:t>
                </a:r>
                <a:r>
                  <a:rPr lang="en-US" altLang="zh-CN" sz="2400" i="1" baseline="30000">
                    <a:solidFill>
                      <a:srgbClr val="CC0000"/>
                    </a:solidFill>
                  </a:rPr>
                  <a:t>'</a:t>
                </a:r>
                <a:endParaRPr lang="en-US" altLang="zh-CN" sz="2800">
                  <a:solidFill>
                    <a:srgbClr val="CC0000"/>
                  </a:solidFill>
                </a:endParaRPr>
              </a:p>
            </p:txBody>
          </p:sp>
          <p:sp>
            <p:nvSpPr>
              <p:cNvPr id="170067" name="Text Box 83"/>
              <p:cNvSpPr txBox="1">
                <a:spLocks noChangeArrowheads="1"/>
              </p:cNvSpPr>
              <p:nvPr/>
            </p:nvSpPr>
            <p:spPr bwMode="auto">
              <a:xfrm>
                <a:off x="3236" y="2795"/>
                <a:ext cx="32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400" baseline="-25000"/>
                  <a:t>2</a:t>
                </a:r>
                <a:endParaRPr lang="en-US" altLang="zh-CN" sz="2800"/>
              </a:p>
            </p:txBody>
          </p:sp>
          <p:sp>
            <p:nvSpPr>
              <p:cNvPr id="170068" name="Rectangle 84"/>
              <p:cNvSpPr>
                <a:spLocks noChangeArrowheads="1"/>
              </p:cNvSpPr>
              <p:nvPr/>
            </p:nvSpPr>
            <p:spPr bwMode="auto">
              <a:xfrm>
                <a:off x="3564" y="2679"/>
                <a:ext cx="104" cy="253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69" name="Line 85"/>
              <p:cNvSpPr>
                <a:spLocks noChangeShapeType="1"/>
              </p:cNvSpPr>
              <p:nvPr/>
            </p:nvSpPr>
            <p:spPr bwMode="auto">
              <a:xfrm>
                <a:off x="2492" y="2191"/>
                <a:ext cx="20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70" name="Line 86"/>
              <p:cNvSpPr>
                <a:spLocks noChangeShapeType="1"/>
              </p:cNvSpPr>
              <p:nvPr/>
            </p:nvSpPr>
            <p:spPr bwMode="auto">
              <a:xfrm>
                <a:off x="3222" y="2191"/>
                <a:ext cx="20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71" name="Line 87"/>
              <p:cNvSpPr>
                <a:spLocks noChangeShapeType="1"/>
              </p:cNvSpPr>
              <p:nvPr/>
            </p:nvSpPr>
            <p:spPr bwMode="auto">
              <a:xfrm>
                <a:off x="3129" y="2406"/>
                <a:ext cx="0" cy="20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72" name="Text Box 88"/>
              <p:cNvSpPr txBox="1">
                <a:spLocks noChangeArrowheads="1"/>
              </p:cNvSpPr>
              <p:nvPr/>
            </p:nvSpPr>
            <p:spPr bwMode="auto">
              <a:xfrm>
                <a:off x="3129" y="2380"/>
                <a:ext cx="46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CC0000"/>
                    </a:solidFill>
                  </a:rPr>
                  <a:t>I</a:t>
                </a:r>
                <a:r>
                  <a:rPr lang="en-US" altLang="zh-CN" sz="2400" baseline="-25000">
                    <a:solidFill>
                      <a:srgbClr val="CC0000"/>
                    </a:solidFill>
                  </a:rPr>
                  <a:t>3</a:t>
                </a:r>
                <a:r>
                  <a:rPr lang="en-US" altLang="zh-CN" sz="2400" baseline="30000">
                    <a:solidFill>
                      <a:srgbClr val="CC0000"/>
                    </a:solidFill>
                  </a:rPr>
                  <a:t>'</a:t>
                </a:r>
                <a:endParaRPr lang="en-US" altLang="zh-CN" sz="2800">
                  <a:solidFill>
                    <a:srgbClr val="CC0000"/>
                  </a:solidFill>
                </a:endParaRPr>
              </a:p>
            </p:txBody>
          </p:sp>
          <p:sp>
            <p:nvSpPr>
              <p:cNvPr id="170073" name="Text Box 89"/>
              <p:cNvSpPr txBox="1">
                <a:spLocks noChangeArrowheads="1"/>
              </p:cNvSpPr>
              <p:nvPr/>
            </p:nvSpPr>
            <p:spPr bwMode="auto">
              <a:xfrm>
                <a:off x="2646" y="2648"/>
                <a:ext cx="32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400" baseline="-25000"/>
                  <a:t>3</a:t>
                </a:r>
                <a:endParaRPr lang="en-US" altLang="zh-CN" sz="2800"/>
              </a:p>
            </p:txBody>
          </p:sp>
          <p:sp>
            <p:nvSpPr>
              <p:cNvPr id="170074" name="Line 90"/>
              <p:cNvSpPr>
                <a:spLocks noChangeShapeType="1"/>
              </p:cNvSpPr>
              <p:nvPr/>
            </p:nvSpPr>
            <p:spPr bwMode="auto">
              <a:xfrm>
                <a:off x="3612" y="2280"/>
                <a:ext cx="0" cy="3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75" name="Line 91"/>
              <p:cNvSpPr>
                <a:spLocks noChangeShapeType="1"/>
              </p:cNvSpPr>
              <p:nvPr/>
            </p:nvSpPr>
            <p:spPr bwMode="auto">
              <a:xfrm>
                <a:off x="3624" y="2928"/>
                <a:ext cx="0" cy="48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76" name="Oval 92"/>
              <p:cNvSpPr>
                <a:spLocks noChangeArrowheads="1"/>
              </p:cNvSpPr>
              <p:nvPr/>
            </p:nvSpPr>
            <p:spPr bwMode="auto">
              <a:xfrm>
                <a:off x="3024" y="225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0077" name="Text Box 93"/>
              <p:cNvSpPr txBox="1">
                <a:spLocks noChangeArrowheads="1"/>
              </p:cNvSpPr>
              <p:nvPr/>
            </p:nvSpPr>
            <p:spPr bwMode="auto">
              <a:xfrm>
                <a:off x="2378" y="3782"/>
                <a:ext cx="10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0" hangingPunct="0"/>
                <a:r>
                  <a:rPr lang="en-US" altLang="zh-CN" sz="2400" i="1"/>
                  <a:t>E</a:t>
                </a:r>
                <a:r>
                  <a:rPr lang="en-US" altLang="zh-CN" sz="2400" baseline="-25000"/>
                  <a:t>1</a:t>
                </a:r>
                <a:r>
                  <a:rPr lang="zh-CN" altLang="en-US" sz="2400"/>
                  <a:t>单独作用</a:t>
                </a:r>
              </a:p>
            </p:txBody>
          </p:sp>
          <p:sp>
            <p:nvSpPr>
              <p:cNvPr id="170078" name="Rectangle 94"/>
              <p:cNvSpPr>
                <a:spLocks noChangeArrowheads="1"/>
              </p:cNvSpPr>
              <p:nvPr/>
            </p:nvSpPr>
            <p:spPr bwMode="auto">
              <a:xfrm>
                <a:off x="2441" y="2559"/>
                <a:ext cx="104" cy="253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aphicFrame>
        <p:nvGraphicFramePr>
          <p:cNvPr id="170079" name="Object 95"/>
          <p:cNvGraphicFramePr>
            <a:graphicFrameLocks noChangeAspect="1"/>
          </p:cNvGraphicFramePr>
          <p:nvPr/>
        </p:nvGraphicFramePr>
        <p:xfrm>
          <a:off x="457200" y="4572000"/>
          <a:ext cx="827087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157" name="公式" r:id="rId4" imgW="2730240" imgH="228600" progId="Equation.3">
                  <p:embed/>
                </p:oleObj>
              </mc:Choice>
              <mc:Fallback>
                <p:oleObj name="公式" r:id="rId4" imgW="2730240" imgH="228600" progId="Equation.3">
                  <p:embed/>
                  <p:pic>
                    <p:nvPicPr>
                      <p:cNvPr id="0" name="Object 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4572000"/>
                        <a:ext cx="8270875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699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0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70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700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9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9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0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86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Oval 2"/>
          <p:cNvSpPr>
            <a:spLocks noChangeArrowheads="1"/>
          </p:cNvSpPr>
          <p:nvPr/>
        </p:nvSpPr>
        <p:spPr bwMode="auto">
          <a:xfrm>
            <a:off x="381000" y="762000"/>
            <a:ext cx="800100" cy="800100"/>
          </a:xfrm>
          <a:prstGeom prst="ellipse">
            <a:avLst/>
          </a:prstGeom>
          <a:solidFill>
            <a:srgbClr val="FFFFCC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sz="2400">
                <a:solidFill>
                  <a:srgbClr val="0000FF"/>
                </a:solidFill>
              </a:rPr>
              <a:t>例</a:t>
            </a:r>
          </a:p>
        </p:txBody>
      </p:sp>
      <p:grpSp>
        <p:nvGrpSpPr>
          <p:cNvPr id="171011" name="Group 3"/>
          <p:cNvGrpSpPr>
            <a:grpSpLocks/>
          </p:cNvGrpSpPr>
          <p:nvPr/>
        </p:nvGrpSpPr>
        <p:grpSpPr bwMode="auto">
          <a:xfrm>
            <a:off x="1358900" y="228600"/>
            <a:ext cx="3965575" cy="2133600"/>
            <a:chOff x="808" y="348"/>
            <a:chExt cx="2527" cy="1344"/>
          </a:xfrm>
        </p:grpSpPr>
        <p:sp>
          <p:nvSpPr>
            <p:cNvPr id="171012" name="Oval 4"/>
            <p:cNvSpPr>
              <a:spLocks noChangeArrowheads="1"/>
            </p:cNvSpPr>
            <p:nvPr/>
          </p:nvSpPr>
          <p:spPr bwMode="auto">
            <a:xfrm>
              <a:off x="2484" y="1141"/>
              <a:ext cx="316" cy="28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13" name="Line 5"/>
            <p:cNvSpPr>
              <a:spLocks noChangeShapeType="1"/>
            </p:cNvSpPr>
            <p:nvPr/>
          </p:nvSpPr>
          <p:spPr bwMode="auto">
            <a:xfrm>
              <a:off x="2028" y="384"/>
              <a:ext cx="0" cy="12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14" name="Rectangle 6"/>
            <p:cNvSpPr>
              <a:spLocks noChangeArrowheads="1"/>
            </p:cNvSpPr>
            <p:nvPr/>
          </p:nvSpPr>
          <p:spPr bwMode="auto">
            <a:xfrm>
              <a:off x="1973" y="785"/>
              <a:ext cx="110" cy="25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15" name="Line 7"/>
            <p:cNvSpPr>
              <a:spLocks noChangeShapeType="1"/>
            </p:cNvSpPr>
            <p:nvPr/>
          </p:nvSpPr>
          <p:spPr bwMode="auto">
            <a:xfrm>
              <a:off x="1418" y="1620"/>
              <a:ext cx="12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16" name="Line 8"/>
            <p:cNvSpPr>
              <a:spLocks noChangeShapeType="1"/>
            </p:cNvSpPr>
            <p:nvPr/>
          </p:nvSpPr>
          <p:spPr bwMode="auto">
            <a:xfrm>
              <a:off x="1418" y="384"/>
              <a:ext cx="12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17" name="Line 9"/>
            <p:cNvSpPr>
              <a:spLocks noChangeShapeType="1"/>
            </p:cNvSpPr>
            <p:nvPr/>
          </p:nvSpPr>
          <p:spPr bwMode="auto">
            <a:xfrm>
              <a:off x="1418" y="384"/>
              <a:ext cx="0" cy="12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18" name="Rectangle 10"/>
            <p:cNvSpPr>
              <a:spLocks noChangeArrowheads="1"/>
            </p:cNvSpPr>
            <p:nvPr/>
          </p:nvSpPr>
          <p:spPr bwMode="auto">
            <a:xfrm>
              <a:off x="1363" y="602"/>
              <a:ext cx="112" cy="25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19" name="Line 11"/>
            <p:cNvSpPr>
              <a:spLocks noChangeShapeType="1"/>
            </p:cNvSpPr>
            <p:nvPr/>
          </p:nvSpPr>
          <p:spPr bwMode="auto">
            <a:xfrm>
              <a:off x="2638" y="384"/>
              <a:ext cx="0" cy="12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20" name="Rectangle 12"/>
            <p:cNvSpPr>
              <a:spLocks noChangeArrowheads="1"/>
            </p:cNvSpPr>
            <p:nvPr/>
          </p:nvSpPr>
          <p:spPr bwMode="auto">
            <a:xfrm>
              <a:off x="2581" y="650"/>
              <a:ext cx="112" cy="25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21" name="Line 13"/>
            <p:cNvSpPr>
              <a:spLocks noChangeShapeType="1"/>
            </p:cNvSpPr>
            <p:nvPr/>
          </p:nvSpPr>
          <p:spPr bwMode="auto">
            <a:xfrm>
              <a:off x="2124" y="1112"/>
              <a:ext cx="0" cy="42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22" name="Oval 14"/>
            <p:cNvSpPr>
              <a:spLocks noChangeArrowheads="1"/>
            </p:cNvSpPr>
            <p:nvPr/>
          </p:nvSpPr>
          <p:spPr bwMode="auto">
            <a:xfrm flipH="1">
              <a:off x="1992" y="348"/>
              <a:ext cx="60" cy="6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71023" name="Oval 15"/>
            <p:cNvSpPr>
              <a:spLocks noChangeArrowheads="1"/>
            </p:cNvSpPr>
            <p:nvPr/>
          </p:nvSpPr>
          <p:spPr bwMode="auto">
            <a:xfrm flipH="1">
              <a:off x="1992" y="1596"/>
              <a:ext cx="60" cy="6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71024" name="Text Box 16"/>
            <p:cNvSpPr txBox="1">
              <a:spLocks noChangeArrowheads="1"/>
            </p:cNvSpPr>
            <p:nvPr/>
          </p:nvSpPr>
          <p:spPr bwMode="auto">
            <a:xfrm>
              <a:off x="2642" y="1265"/>
              <a:ext cx="228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2400"/>
                <a:t>+</a:t>
              </a:r>
            </a:p>
          </p:txBody>
        </p:sp>
        <p:sp>
          <p:nvSpPr>
            <p:cNvPr id="171025" name="Text Box 17"/>
            <p:cNvSpPr txBox="1">
              <a:spLocks noChangeArrowheads="1"/>
            </p:cNvSpPr>
            <p:nvPr/>
          </p:nvSpPr>
          <p:spPr bwMode="auto">
            <a:xfrm>
              <a:off x="2678" y="809"/>
              <a:ext cx="183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2400"/>
                <a:t>-</a:t>
              </a:r>
            </a:p>
          </p:txBody>
        </p:sp>
        <p:sp>
          <p:nvSpPr>
            <p:cNvPr id="171026" name="Text Box 18"/>
            <p:cNvSpPr txBox="1">
              <a:spLocks noChangeArrowheads="1"/>
            </p:cNvSpPr>
            <p:nvPr/>
          </p:nvSpPr>
          <p:spPr bwMode="auto">
            <a:xfrm>
              <a:off x="2692" y="552"/>
              <a:ext cx="5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400"/>
                <a:t>10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>
                <a:solidFill>
                  <a:srgbClr val="CC0000"/>
                </a:solidFill>
              </a:endParaRPr>
            </a:p>
          </p:txBody>
        </p:sp>
        <p:sp>
          <p:nvSpPr>
            <p:cNvPr id="171027" name="Text Box 19"/>
            <p:cNvSpPr txBox="1">
              <a:spLocks noChangeArrowheads="1"/>
            </p:cNvSpPr>
            <p:nvPr/>
          </p:nvSpPr>
          <p:spPr bwMode="auto">
            <a:xfrm>
              <a:off x="2128" y="1033"/>
              <a:ext cx="4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400" i="1">
                  <a:solidFill>
                    <a:srgbClr val="FF0000"/>
                  </a:solidFill>
                </a:rPr>
                <a:t>I</a:t>
              </a:r>
              <a:endParaRPr lang="en-US" altLang="zh-CN" sz="2400">
                <a:solidFill>
                  <a:srgbClr val="FF0000"/>
                </a:solidFill>
              </a:endParaRPr>
            </a:p>
          </p:txBody>
        </p:sp>
        <p:sp>
          <p:nvSpPr>
            <p:cNvPr id="171028" name="Oval 20"/>
            <p:cNvSpPr>
              <a:spLocks noChangeArrowheads="1"/>
            </p:cNvSpPr>
            <p:nvPr/>
          </p:nvSpPr>
          <p:spPr bwMode="auto">
            <a:xfrm>
              <a:off x="1260" y="1117"/>
              <a:ext cx="316" cy="28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29" name="Line 21"/>
            <p:cNvSpPr>
              <a:spLocks noChangeShapeType="1"/>
            </p:cNvSpPr>
            <p:nvPr/>
          </p:nvSpPr>
          <p:spPr bwMode="auto">
            <a:xfrm>
              <a:off x="1284" y="1260"/>
              <a:ext cx="2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30" name="Line 22"/>
            <p:cNvSpPr>
              <a:spLocks noChangeShapeType="1"/>
            </p:cNvSpPr>
            <p:nvPr/>
          </p:nvSpPr>
          <p:spPr bwMode="auto">
            <a:xfrm flipV="1">
              <a:off x="1644" y="1044"/>
              <a:ext cx="0" cy="3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31" name="Text Box 23"/>
            <p:cNvSpPr txBox="1">
              <a:spLocks noChangeArrowheads="1"/>
            </p:cNvSpPr>
            <p:nvPr/>
          </p:nvSpPr>
          <p:spPr bwMode="auto">
            <a:xfrm>
              <a:off x="974" y="1289"/>
              <a:ext cx="355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2400"/>
                <a:t>4A</a:t>
              </a:r>
            </a:p>
          </p:txBody>
        </p:sp>
        <p:sp>
          <p:nvSpPr>
            <p:cNvPr id="171032" name="Text Box 24"/>
            <p:cNvSpPr txBox="1">
              <a:spLocks noChangeArrowheads="1"/>
            </p:cNvSpPr>
            <p:nvPr/>
          </p:nvSpPr>
          <p:spPr bwMode="auto">
            <a:xfrm>
              <a:off x="2798" y="953"/>
              <a:ext cx="537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2400"/>
                <a:t>20V</a:t>
              </a:r>
            </a:p>
          </p:txBody>
        </p:sp>
        <p:sp>
          <p:nvSpPr>
            <p:cNvPr id="171033" name="Text Box 25"/>
            <p:cNvSpPr txBox="1">
              <a:spLocks noChangeArrowheads="1"/>
            </p:cNvSpPr>
            <p:nvPr/>
          </p:nvSpPr>
          <p:spPr bwMode="auto">
            <a:xfrm>
              <a:off x="808" y="540"/>
              <a:ext cx="5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400"/>
                <a:t>10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>
                <a:solidFill>
                  <a:srgbClr val="CC0000"/>
                </a:solidFill>
              </a:endParaRPr>
            </a:p>
          </p:txBody>
        </p:sp>
        <p:sp>
          <p:nvSpPr>
            <p:cNvPr id="171034" name="Text Box 26"/>
            <p:cNvSpPr txBox="1">
              <a:spLocks noChangeArrowheads="1"/>
            </p:cNvSpPr>
            <p:nvPr/>
          </p:nvSpPr>
          <p:spPr bwMode="auto">
            <a:xfrm>
              <a:off x="1985" y="480"/>
              <a:ext cx="53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400"/>
                <a:t>10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>
                <a:solidFill>
                  <a:srgbClr val="CC0000"/>
                </a:solidFill>
              </a:endParaRPr>
            </a:p>
          </p:txBody>
        </p:sp>
      </p:grpSp>
      <p:sp>
        <p:nvSpPr>
          <p:cNvPr id="171035" name="Text Box 27"/>
          <p:cNvSpPr txBox="1">
            <a:spLocks noChangeArrowheads="1"/>
          </p:cNvSpPr>
          <p:nvPr/>
        </p:nvSpPr>
        <p:spPr bwMode="auto">
          <a:xfrm>
            <a:off x="5637213" y="449263"/>
            <a:ext cx="3040062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/>
              <a:t>用迭加原理求：</a:t>
            </a:r>
          </a:p>
          <a:p>
            <a:pPr>
              <a:lnSpc>
                <a:spcPct val="150000"/>
              </a:lnSpc>
            </a:pPr>
            <a:r>
              <a:rPr lang="en-US" altLang="zh-CN" i="1">
                <a:solidFill>
                  <a:srgbClr val="0000FF"/>
                </a:solidFill>
              </a:rPr>
              <a:t>I= ?</a:t>
            </a:r>
          </a:p>
        </p:txBody>
      </p:sp>
      <p:sp>
        <p:nvSpPr>
          <p:cNvPr id="171036" name="Text Box 28"/>
          <p:cNvSpPr txBox="1">
            <a:spLocks noChangeArrowheads="1"/>
          </p:cNvSpPr>
          <p:nvPr/>
        </p:nvSpPr>
        <p:spPr bwMode="auto">
          <a:xfrm>
            <a:off x="1755775" y="4962525"/>
            <a:ext cx="93345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2400" i="1">
                <a:solidFill>
                  <a:srgbClr val="0000FF"/>
                </a:solidFill>
              </a:rPr>
              <a:t>I'=</a:t>
            </a:r>
            <a:r>
              <a:rPr lang="en-US" altLang="zh-CN" sz="2400">
                <a:solidFill>
                  <a:srgbClr val="0000FF"/>
                </a:solidFill>
              </a:rPr>
              <a:t>2A</a:t>
            </a:r>
            <a:endParaRPr lang="en-US" altLang="zh-CN" sz="2400" i="1">
              <a:solidFill>
                <a:srgbClr val="0000FF"/>
              </a:solidFill>
            </a:endParaRPr>
          </a:p>
        </p:txBody>
      </p:sp>
      <p:sp>
        <p:nvSpPr>
          <p:cNvPr id="171037" name="Text Box 29"/>
          <p:cNvSpPr txBox="1">
            <a:spLocks noChangeArrowheads="1"/>
          </p:cNvSpPr>
          <p:nvPr/>
        </p:nvSpPr>
        <p:spPr bwMode="auto">
          <a:xfrm>
            <a:off x="6346825" y="4962525"/>
            <a:ext cx="1196975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2400" i="1">
                <a:solidFill>
                  <a:srgbClr val="0000FF"/>
                </a:solidFill>
              </a:rPr>
              <a:t>I"= -</a:t>
            </a:r>
            <a:r>
              <a:rPr lang="en-US" altLang="zh-CN" sz="2400">
                <a:solidFill>
                  <a:srgbClr val="0000FF"/>
                </a:solidFill>
              </a:rPr>
              <a:t>1A</a:t>
            </a:r>
            <a:endParaRPr lang="en-US" altLang="zh-CN" sz="2400" i="1">
              <a:solidFill>
                <a:srgbClr val="0000FF"/>
              </a:solidFill>
            </a:endParaRPr>
          </a:p>
        </p:txBody>
      </p:sp>
      <p:sp>
        <p:nvSpPr>
          <p:cNvPr id="171038" name="Text Box 30"/>
          <p:cNvSpPr txBox="1">
            <a:spLocks noChangeArrowheads="1"/>
          </p:cNvSpPr>
          <p:nvPr/>
        </p:nvSpPr>
        <p:spPr bwMode="auto">
          <a:xfrm>
            <a:off x="3200400" y="5410200"/>
            <a:ext cx="2728913" cy="7715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2800" i="1"/>
              <a:t>I = I'+ I"= </a:t>
            </a:r>
            <a:r>
              <a:rPr lang="en-US" altLang="zh-CN" sz="2800"/>
              <a:t>1A</a:t>
            </a:r>
            <a:endParaRPr lang="en-US" altLang="zh-CN" sz="2800" i="1"/>
          </a:p>
        </p:txBody>
      </p:sp>
      <p:sp>
        <p:nvSpPr>
          <p:cNvPr id="171039" name="Text Box 31"/>
          <p:cNvSpPr txBox="1">
            <a:spLocks noChangeArrowheads="1"/>
          </p:cNvSpPr>
          <p:nvPr/>
        </p:nvSpPr>
        <p:spPr bwMode="auto">
          <a:xfrm>
            <a:off x="4457700" y="3670300"/>
            <a:ext cx="415925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>
                <a:solidFill>
                  <a:srgbClr val="0000FF"/>
                </a:solidFill>
              </a:rPr>
              <a:t>+</a:t>
            </a:r>
          </a:p>
        </p:txBody>
      </p:sp>
      <p:grpSp>
        <p:nvGrpSpPr>
          <p:cNvPr id="171040" name="Group 32"/>
          <p:cNvGrpSpPr>
            <a:grpSpLocks/>
          </p:cNvGrpSpPr>
          <p:nvPr/>
        </p:nvGrpSpPr>
        <p:grpSpPr bwMode="auto">
          <a:xfrm>
            <a:off x="677863" y="2876550"/>
            <a:ext cx="3757612" cy="2133600"/>
            <a:chOff x="364" y="1956"/>
            <a:chExt cx="2420" cy="1344"/>
          </a:xfrm>
        </p:grpSpPr>
        <p:sp>
          <p:nvSpPr>
            <p:cNvPr id="171041" name="Line 33"/>
            <p:cNvSpPr>
              <a:spLocks noChangeShapeType="1"/>
            </p:cNvSpPr>
            <p:nvPr/>
          </p:nvSpPr>
          <p:spPr bwMode="auto">
            <a:xfrm>
              <a:off x="1188" y="2604"/>
              <a:ext cx="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42" name="Line 34"/>
            <p:cNvSpPr>
              <a:spLocks noChangeShapeType="1"/>
            </p:cNvSpPr>
            <p:nvPr/>
          </p:nvSpPr>
          <p:spPr bwMode="auto">
            <a:xfrm>
              <a:off x="1584" y="1992"/>
              <a:ext cx="0" cy="12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43" name="Rectangle 35"/>
            <p:cNvSpPr>
              <a:spLocks noChangeArrowheads="1"/>
            </p:cNvSpPr>
            <p:nvPr/>
          </p:nvSpPr>
          <p:spPr bwMode="auto">
            <a:xfrm>
              <a:off x="1529" y="2393"/>
              <a:ext cx="110" cy="25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44" name="Line 36"/>
            <p:cNvSpPr>
              <a:spLocks noChangeShapeType="1"/>
            </p:cNvSpPr>
            <p:nvPr/>
          </p:nvSpPr>
          <p:spPr bwMode="auto">
            <a:xfrm>
              <a:off x="974" y="3228"/>
              <a:ext cx="12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45" name="Line 37"/>
            <p:cNvSpPr>
              <a:spLocks noChangeShapeType="1"/>
            </p:cNvSpPr>
            <p:nvPr/>
          </p:nvSpPr>
          <p:spPr bwMode="auto">
            <a:xfrm>
              <a:off x="974" y="1992"/>
              <a:ext cx="12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46" name="Line 38"/>
            <p:cNvSpPr>
              <a:spLocks noChangeShapeType="1"/>
            </p:cNvSpPr>
            <p:nvPr/>
          </p:nvSpPr>
          <p:spPr bwMode="auto">
            <a:xfrm>
              <a:off x="974" y="1992"/>
              <a:ext cx="0" cy="12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47" name="Rectangle 39"/>
            <p:cNvSpPr>
              <a:spLocks noChangeArrowheads="1"/>
            </p:cNvSpPr>
            <p:nvPr/>
          </p:nvSpPr>
          <p:spPr bwMode="auto">
            <a:xfrm>
              <a:off x="919" y="2210"/>
              <a:ext cx="112" cy="25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48" name="Line 40"/>
            <p:cNvSpPr>
              <a:spLocks noChangeShapeType="1"/>
            </p:cNvSpPr>
            <p:nvPr/>
          </p:nvSpPr>
          <p:spPr bwMode="auto">
            <a:xfrm>
              <a:off x="2194" y="1992"/>
              <a:ext cx="0" cy="12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49" name="Rectangle 41"/>
            <p:cNvSpPr>
              <a:spLocks noChangeArrowheads="1"/>
            </p:cNvSpPr>
            <p:nvPr/>
          </p:nvSpPr>
          <p:spPr bwMode="auto">
            <a:xfrm>
              <a:off x="2137" y="2258"/>
              <a:ext cx="112" cy="25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50" name="Line 42"/>
            <p:cNvSpPr>
              <a:spLocks noChangeShapeType="1"/>
            </p:cNvSpPr>
            <p:nvPr/>
          </p:nvSpPr>
          <p:spPr bwMode="auto">
            <a:xfrm>
              <a:off x="1680" y="2720"/>
              <a:ext cx="0" cy="42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51" name="Oval 43"/>
            <p:cNvSpPr>
              <a:spLocks noChangeArrowheads="1"/>
            </p:cNvSpPr>
            <p:nvPr/>
          </p:nvSpPr>
          <p:spPr bwMode="auto">
            <a:xfrm flipH="1">
              <a:off x="1548" y="1956"/>
              <a:ext cx="60" cy="6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71052" name="Oval 44"/>
            <p:cNvSpPr>
              <a:spLocks noChangeArrowheads="1"/>
            </p:cNvSpPr>
            <p:nvPr/>
          </p:nvSpPr>
          <p:spPr bwMode="auto">
            <a:xfrm flipH="1">
              <a:off x="1548" y="3204"/>
              <a:ext cx="60" cy="6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71053" name="Text Box 45"/>
            <p:cNvSpPr txBox="1">
              <a:spLocks noChangeArrowheads="1"/>
            </p:cNvSpPr>
            <p:nvPr/>
          </p:nvSpPr>
          <p:spPr bwMode="auto">
            <a:xfrm>
              <a:off x="2248" y="2160"/>
              <a:ext cx="5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400"/>
                <a:t>10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>
                <a:solidFill>
                  <a:srgbClr val="CC0000"/>
                </a:solidFill>
              </a:endParaRPr>
            </a:p>
          </p:txBody>
        </p:sp>
        <p:sp>
          <p:nvSpPr>
            <p:cNvPr id="171054" name="Text Box 46"/>
            <p:cNvSpPr txBox="1">
              <a:spLocks noChangeArrowheads="1"/>
            </p:cNvSpPr>
            <p:nvPr/>
          </p:nvSpPr>
          <p:spPr bwMode="auto">
            <a:xfrm>
              <a:off x="1684" y="2641"/>
              <a:ext cx="4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400">
                  <a:solidFill>
                    <a:srgbClr val="FF0000"/>
                  </a:solidFill>
                </a:rPr>
                <a:t>I´</a:t>
              </a:r>
            </a:p>
          </p:txBody>
        </p:sp>
        <p:sp>
          <p:nvSpPr>
            <p:cNvPr id="171055" name="Oval 47"/>
            <p:cNvSpPr>
              <a:spLocks noChangeArrowheads="1"/>
            </p:cNvSpPr>
            <p:nvPr/>
          </p:nvSpPr>
          <p:spPr bwMode="auto">
            <a:xfrm>
              <a:off x="816" y="2725"/>
              <a:ext cx="316" cy="28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56" name="Line 48"/>
            <p:cNvSpPr>
              <a:spLocks noChangeShapeType="1"/>
            </p:cNvSpPr>
            <p:nvPr/>
          </p:nvSpPr>
          <p:spPr bwMode="auto">
            <a:xfrm>
              <a:off x="840" y="2868"/>
              <a:ext cx="26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57" name="Line 49"/>
            <p:cNvSpPr>
              <a:spLocks noChangeShapeType="1"/>
            </p:cNvSpPr>
            <p:nvPr/>
          </p:nvSpPr>
          <p:spPr bwMode="auto">
            <a:xfrm flipV="1">
              <a:off x="1200" y="2652"/>
              <a:ext cx="0" cy="3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58" name="Text Box 50"/>
            <p:cNvSpPr txBox="1">
              <a:spLocks noChangeArrowheads="1"/>
            </p:cNvSpPr>
            <p:nvPr/>
          </p:nvSpPr>
          <p:spPr bwMode="auto">
            <a:xfrm>
              <a:off x="530" y="2897"/>
              <a:ext cx="358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2400"/>
                <a:t>4A</a:t>
              </a:r>
            </a:p>
          </p:txBody>
        </p:sp>
        <p:sp>
          <p:nvSpPr>
            <p:cNvPr id="171059" name="Text Box 51"/>
            <p:cNvSpPr txBox="1">
              <a:spLocks noChangeArrowheads="1"/>
            </p:cNvSpPr>
            <p:nvPr/>
          </p:nvSpPr>
          <p:spPr bwMode="auto">
            <a:xfrm>
              <a:off x="364" y="2148"/>
              <a:ext cx="5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400"/>
                <a:t>10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>
                <a:solidFill>
                  <a:srgbClr val="CC0000"/>
                </a:solidFill>
              </a:endParaRPr>
            </a:p>
          </p:txBody>
        </p:sp>
        <p:sp>
          <p:nvSpPr>
            <p:cNvPr id="171060" name="Text Box 52"/>
            <p:cNvSpPr txBox="1">
              <a:spLocks noChangeArrowheads="1"/>
            </p:cNvSpPr>
            <p:nvPr/>
          </p:nvSpPr>
          <p:spPr bwMode="auto">
            <a:xfrm>
              <a:off x="1540" y="2088"/>
              <a:ext cx="5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400"/>
                <a:t>10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>
                <a:solidFill>
                  <a:srgbClr val="CC0000"/>
                </a:solidFill>
              </a:endParaRPr>
            </a:p>
          </p:txBody>
        </p:sp>
        <p:sp>
          <p:nvSpPr>
            <p:cNvPr id="171061" name="Line 53"/>
            <p:cNvSpPr>
              <a:spLocks noChangeShapeType="1"/>
            </p:cNvSpPr>
            <p:nvPr/>
          </p:nvSpPr>
          <p:spPr bwMode="auto">
            <a:xfrm>
              <a:off x="2196" y="2616"/>
              <a:ext cx="0" cy="55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71062" name="Group 54"/>
          <p:cNvGrpSpPr>
            <a:grpSpLocks/>
          </p:cNvGrpSpPr>
          <p:nvPr/>
        </p:nvGrpSpPr>
        <p:grpSpPr bwMode="auto">
          <a:xfrm>
            <a:off x="5021263" y="2838450"/>
            <a:ext cx="3924300" cy="2095500"/>
            <a:chOff x="3148" y="1944"/>
            <a:chExt cx="2527" cy="1320"/>
          </a:xfrm>
        </p:grpSpPr>
        <p:sp>
          <p:nvSpPr>
            <p:cNvPr id="171063" name="Oval 55"/>
            <p:cNvSpPr>
              <a:spLocks noChangeArrowheads="1"/>
            </p:cNvSpPr>
            <p:nvPr/>
          </p:nvSpPr>
          <p:spPr bwMode="auto">
            <a:xfrm>
              <a:off x="4824" y="2737"/>
              <a:ext cx="316" cy="28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64" name="Line 56"/>
            <p:cNvSpPr>
              <a:spLocks noChangeShapeType="1"/>
            </p:cNvSpPr>
            <p:nvPr/>
          </p:nvSpPr>
          <p:spPr bwMode="auto">
            <a:xfrm>
              <a:off x="4368" y="1980"/>
              <a:ext cx="0" cy="12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65" name="Rectangle 57"/>
            <p:cNvSpPr>
              <a:spLocks noChangeArrowheads="1"/>
            </p:cNvSpPr>
            <p:nvPr/>
          </p:nvSpPr>
          <p:spPr bwMode="auto">
            <a:xfrm>
              <a:off x="4313" y="2381"/>
              <a:ext cx="110" cy="25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66" name="Line 58"/>
            <p:cNvSpPr>
              <a:spLocks noChangeShapeType="1"/>
            </p:cNvSpPr>
            <p:nvPr/>
          </p:nvSpPr>
          <p:spPr bwMode="auto">
            <a:xfrm>
              <a:off x="3758" y="3216"/>
              <a:ext cx="12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67" name="Line 59"/>
            <p:cNvSpPr>
              <a:spLocks noChangeShapeType="1"/>
            </p:cNvSpPr>
            <p:nvPr/>
          </p:nvSpPr>
          <p:spPr bwMode="auto">
            <a:xfrm>
              <a:off x="3758" y="1980"/>
              <a:ext cx="12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68" name="Line 60"/>
            <p:cNvSpPr>
              <a:spLocks noChangeShapeType="1"/>
            </p:cNvSpPr>
            <p:nvPr/>
          </p:nvSpPr>
          <p:spPr bwMode="auto">
            <a:xfrm>
              <a:off x="3758" y="1980"/>
              <a:ext cx="0" cy="6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69" name="Rectangle 61"/>
            <p:cNvSpPr>
              <a:spLocks noChangeArrowheads="1"/>
            </p:cNvSpPr>
            <p:nvPr/>
          </p:nvSpPr>
          <p:spPr bwMode="auto">
            <a:xfrm>
              <a:off x="3703" y="2198"/>
              <a:ext cx="112" cy="25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70" name="Line 62"/>
            <p:cNvSpPr>
              <a:spLocks noChangeShapeType="1"/>
            </p:cNvSpPr>
            <p:nvPr/>
          </p:nvSpPr>
          <p:spPr bwMode="auto">
            <a:xfrm>
              <a:off x="4978" y="1980"/>
              <a:ext cx="0" cy="12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71" name="Rectangle 63"/>
            <p:cNvSpPr>
              <a:spLocks noChangeArrowheads="1"/>
            </p:cNvSpPr>
            <p:nvPr/>
          </p:nvSpPr>
          <p:spPr bwMode="auto">
            <a:xfrm>
              <a:off x="4921" y="2246"/>
              <a:ext cx="112" cy="25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72" name="Line 64"/>
            <p:cNvSpPr>
              <a:spLocks noChangeShapeType="1"/>
            </p:cNvSpPr>
            <p:nvPr/>
          </p:nvSpPr>
          <p:spPr bwMode="auto">
            <a:xfrm>
              <a:off x="4464" y="2708"/>
              <a:ext cx="0" cy="42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73" name="Oval 65"/>
            <p:cNvSpPr>
              <a:spLocks noChangeArrowheads="1"/>
            </p:cNvSpPr>
            <p:nvPr/>
          </p:nvSpPr>
          <p:spPr bwMode="auto">
            <a:xfrm flipH="1">
              <a:off x="4332" y="1944"/>
              <a:ext cx="60" cy="6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71074" name="Oval 66"/>
            <p:cNvSpPr>
              <a:spLocks noChangeArrowheads="1"/>
            </p:cNvSpPr>
            <p:nvPr/>
          </p:nvSpPr>
          <p:spPr bwMode="auto">
            <a:xfrm flipH="1">
              <a:off x="4332" y="3192"/>
              <a:ext cx="60" cy="6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71075" name="Text Box 67"/>
            <p:cNvSpPr txBox="1">
              <a:spLocks noChangeArrowheads="1"/>
            </p:cNvSpPr>
            <p:nvPr/>
          </p:nvSpPr>
          <p:spPr bwMode="auto">
            <a:xfrm>
              <a:off x="4982" y="2861"/>
              <a:ext cx="230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2400"/>
                <a:t>+</a:t>
              </a:r>
            </a:p>
          </p:txBody>
        </p:sp>
        <p:sp>
          <p:nvSpPr>
            <p:cNvPr id="171076" name="Text Box 68"/>
            <p:cNvSpPr txBox="1">
              <a:spLocks noChangeArrowheads="1"/>
            </p:cNvSpPr>
            <p:nvPr/>
          </p:nvSpPr>
          <p:spPr bwMode="auto">
            <a:xfrm>
              <a:off x="5018" y="2405"/>
              <a:ext cx="184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2400"/>
                <a:t>-</a:t>
              </a:r>
            </a:p>
          </p:txBody>
        </p:sp>
        <p:sp>
          <p:nvSpPr>
            <p:cNvPr id="171077" name="Text Box 69"/>
            <p:cNvSpPr txBox="1">
              <a:spLocks noChangeArrowheads="1"/>
            </p:cNvSpPr>
            <p:nvPr/>
          </p:nvSpPr>
          <p:spPr bwMode="auto">
            <a:xfrm>
              <a:off x="5032" y="2148"/>
              <a:ext cx="5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400"/>
                <a:t>10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>
                <a:solidFill>
                  <a:srgbClr val="CC0000"/>
                </a:solidFill>
              </a:endParaRPr>
            </a:p>
          </p:txBody>
        </p:sp>
        <p:sp>
          <p:nvSpPr>
            <p:cNvPr id="171078" name="Text Box 70"/>
            <p:cNvSpPr txBox="1">
              <a:spLocks noChangeArrowheads="1"/>
            </p:cNvSpPr>
            <p:nvPr/>
          </p:nvSpPr>
          <p:spPr bwMode="auto">
            <a:xfrm>
              <a:off x="4468" y="2629"/>
              <a:ext cx="4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400" i="1">
                  <a:solidFill>
                    <a:srgbClr val="FF0000"/>
                  </a:solidFill>
                </a:rPr>
                <a:t>I "</a:t>
              </a:r>
              <a:endParaRPr lang="en-US" altLang="zh-CN" sz="2400">
                <a:solidFill>
                  <a:srgbClr val="FF0000"/>
                </a:solidFill>
              </a:endParaRPr>
            </a:p>
          </p:txBody>
        </p:sp>
        <p:sp>
          <p:nvSpPr>
            <p:cNvPr id="171079" name="Text Box 71"/>
            <p:cNvSpPr txBox="1">
              <a:spLocks noChangeArrowheads="1"/>
            </p:cNvSpPr>
            <p:nvPr/>
          </p:nvSpPr>
          <p:spPr bwMode="auto">
            <a:xfrm>
              <a:off x="5138" y="2549"/>
              <a:ext cx="537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2400"/>
                <a:t>20V</a:t>
              </a:r>
            </a:p>
          </p:txBody>
        </p:sp>
        <p:sp>
          <p:nvSpPr>
            <p:cNvPr id="171080" name="Text Box 72"/>
            <p:cNvSpPr txBox="1">
              <a:spLocks noChangeArrowheads="1"/>
            </p:cNvSpPr>
            <p:nvPr/>
          </p:nvSpPr>
          <p:spPr bwMode="auto">
            <a:xfrm>
              <a:off x="3148" y="2136"/>
              <a:ext cx="5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400"/>
                <a:t>10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>
                <a:solidFill>
                  <a:srgbClr val="CC0000"/>
                </a:solidFill>
              </a:endParaRPr>
            </a:p>
          </p:txBody>
        </p:sp>
        <p:sp>
          <p:nvSpPr>
            <p:cNvPr id="171081" name="Text Box 73"/>
            <p:cNvSpPr txBox="1">
              <a:spLocks noChangeArrowheads="1"/>
            </p:cNvSpPr>
            <p:nvPr/>
          </p:nvSpPr>
          <p:spPr bwMode="auto">
            <a:xfrm>
              <a:off x="4324" y="2076"/>
              <a:ext cx="5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400"/>
                <a:t>10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>
                <a:solidFill>
                  <a:srgbClr val="CC0000"/>
                </a:solidFill>
              </a:endParaRPr>
            </a:p>
          </p:txBody>
        </p:sp>
        <p:sp>
          <p:nvSpPr>
            <p:cNvPr id="171082" name="Line 74"/>
            <p:cNvSpPr>
              <a:spLocks noChangeShapeType="1"/>
            </p:cNvSpPr>
            <p:nvPr/>
          </p:nvSpPr>
          <p:spPr bwMode="auto">
            <a:xfrm>
              <a:off x="3756" y="3024"/>
              <a:ext cx="0" cy="2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83" name="Line 75"/>
            <p:cNvSpPr>
              <a:spLocks noChangeShapeType="1"/>
            </p:cNvSpPr>
            <p:nvPr/>
          </p:nvSpPr>
          <p:spPr bwMode="auto">
            <a:xfrm flipH="1">
              <a:off x="3640" y="2640"/>
              <a:ext cx="236" cy="40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1084" name="Line 76"/>
            <p:cNvSpPr>
              <a:spLocks noChangeShapeType="1"/>
            </p:cNvSpPr>
            <p:nvPr/>
          </p:nvSpPr>
          <p:spPr bwMode="auto">
            <a:xfrm>
              <a:off x="3640" y="2640"/>
              <a:ext cx="236" cy="40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71085" name="Line 77"/>
          <p:cNvSpPr>
            <a:spLocks noChangeShapeType="1"/>
          </p:cNvSpPr>
          <p:nvPr/>
        </p:nvSpPr>
        <p:spPr bwMode="auto">
          <a:xfrm>
            <a:off x="0" y="2590800"/>
            <a:ext cx="8945563" cy="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1086" name="Text Box 78"/>
          <p:cNvSpPr txBox="1">
            <a:spLocks noChangeArrowheads="1"/>
          </p:cNvSpPr>
          <p:nvPr/>
        </p:nvSpPr>
        <p:spPr bwMode="auto">
          <a:xfrm>
            <a:off x="96838" y="2511425"/>
            <a:ext cx="8001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400"/>
              <a:t>解：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1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1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1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1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171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1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1710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1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0" grpId="0" animBg="1" autoUpdateAnimBg="0"/>
      <p:bldP spid="171035" grpId="0" autoUpdateAnimBg="0"/>
      <p:bldP spid="171036" grpId="0" build="p" autoUpdateAnimBg="0"/>
      <p:bldP spid="171037" grpId="0" build="p" autoUpdateAnimBg="0"/>
      <p:bldP spid="171038" grpId="0" animBg="1" autoUpdateAnimBg="0"/>
      <p:bldP spid="171039" grpId="0" build="p" autoUpdateAnimBg="0"/>
      <p:bldP spid="171085" grpId="0" animBg="1"/>
      <p:bldP spid="171086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Text Box 2"/>
          <p:cNvSpPr txBox="1">
            <a:spLocks noChangeArrowheads="1"/>
          </p:cNvSpPr>
          <p:nvPr/>
        </p:nvSpPr>
        <p:spPr bwMode="auto">
          <a:xfrm>
            <a:off x="311150" y="176213"/>
            <a:ext cx="5080000" cy="5794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u="sng">
                <a:solidFill>
                  <a:schemeClr val="bg1"/>
                </a:solidFill>
                <a:ea typeface="楷体_GB2312" pitchFamily="49" charset="-122"/>
              </a:rPr>
              <a:t>应用迭加定理要注意的问题</a:t>
            </a:r>
          </a:p>
        </p:txBody>
      </p:sp>
      <p:sp>
        <p:nvSpPr>
          <p:cNvPr id="173059" name="Text Box 3"/>
          <p:cNvSpPr txBox="1">
            <a:spLocks noChangeArrowheads="1"/>
          </p:cNvSpPr>
          <p:nvPr/>
        </p:nvSpPr>
        <p:spPr bwMode="auto">
          <a:xfrm>
            <a:off x="228600" y="838200"/>
            <a:ext cx="5360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sz="2800"/>
              <a:t>1.  </a:t>
            </a:r>
            <a:r>
              <a:rPr lang="zh-CN" altLang="en-US" sz="2800"/>
              <a:t>迭加定理只适用于线性电路。 </a:t>
            </a:r>
          </a:p>
        </p:txBody>
      </p:sp>
      <p:sp>
        <p:nvSpPr>
          <p:cNvPr id="173061" name="Text Box 5"/>
          <p:cNvSpPr txBox="1">
            <a:spLocks noChangeArrowheads="1"/>
          </p:cNvSpPr>
          <p:nvPr/>
        </p:nvSpPr>
        <p:spPr bwMode="auto">
          <a:xfrm>
            <a:off x="304800" y="1676400"/>
            <a:ext cx="819467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CN" sz="2800"/>
              <a:t>2.  </a:t>
            </a:r>
            <a:r>
              <a:rPr lang="zh-CN" altLang="en-US" sz="2800"/>
              <a:t>迭加时只将电源分别考虑，电路的结构和参数不变。令各电源分别作用，暂不作用的理想电压源应予以短路，即令</a:t>
            </a:r>
            <a:r>
              <a:rPr lang="en-US" altLang="zh-CN" sz="2800" i="1"/>
              <a:t>E</a:t>
            </a:r>
            <a:r>
              <a:rPr lang="en-US" altLang="zh-CN" sz="2800"/>
              <a:t>=0</a:t>
            </a:r>
            <a:r>
              <a:rPr lang="zh-CN" altLang="en-US" sz="2800"/>
              <a:t>；暂不作用的理想电流源应予以开路，即令 </a:t>
            </a:r>
            <a:r>
              <a:rPr lang="en-US" altLang="zh-CN" sz="2800" i="1"/>
              <a:t>I</a:t>
            </a:r>
            <a:r>
              <a:rPr lang="en-US" altLang="zh-CN" sz="2800" baseline="-25000"/>
              <a:t>s</a:t>
            </a:r>
            <a:r>
              <a:rPr lang="en-US" altLang="zh-CN" sz="2800"/>
              <a:t>=0</a:t>
            </a:r>
            <a:r>
              <a:rPr lang="zh-CN" altLang="en-US" sz="2800"/>
              <a:t>。</a:t>
            </a:r>
          </a:p>
        </p:txBody>
      </p:sp>
      <p:sp>
        <p:nvSpPr>
          <p:cNvPr id="173062" name="Line 6"/>
          <p:cNvSpPr>
            <a:spLocks noChangeShapeType="1"/>
          </p:cNvSpPr>
          <p:nvPr/>
        </p:nvSpPr>
        <p:spPr bwMode="auto">
          <a:xfrm>
            <a:off x="304800" y="1524000"/>
            <a:ext cx="8305800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73064" name="Text Box 8"/>
          <p:cNvSpPr txBox="1">
            <a:spLocks noChangeArrowheads="1"/>
          </p:cNvSpPr>
          <p:nvPr/>
        </p:nvSpPr>
        <p:spPr bwMode="auto">
          <a:xfrm>
            <a:off x="381000" y="5332413"/>
            <a:ext cx="8153400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CN" sz="2800"/>
              <a:t>3.  </a:t>
            </a:r>
            <a:r>
              <a:rPr lang="zh-CN" altLang="en-US" sz="2800"/>
              <a:t>解题时要标明各支路电流、电压的正方向。原电 路中各电压、电流的最后结果是各分电压、分电 流的代数和。</a:t>
            </a:r>
          </a:p>
        </p:txBody>
      </p:sp>
      <p:sp>
        <p:nvSpPr>
          <p:cNvPr id="173065" name="Line 9"/>
          <p:cNvSpPr>
            <a:spLocks noChangeShapeType="1"/>
          </p:cNvSpPr>
          <p:nvPr/>
        </p:nvSpPr>
        <p:spPr bwMode="auto">
          <a:xfrm>
            <a:off x="304800" y="5257800"/>
            <a:ext cx="83058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73066" name="Group 10"/>
          <p:cNvGrpSpPr>
            <a:grpSpLocks/>
          </p:cNvGrpSpPr>
          <p:nvPr/>
        </p:nvGrpSpPr>
        <p:grpSpPr bwMode="auto">
          <a:xfrm>
            <a:off x="6594475" y="3695700"/>
            <a:ext cx="1635125" cy="1295400"/>
            <a:chOff x="4119" y="2208"/>
            <a:chExt cx="1030" cy="816"/>
          </a:xfrm>
        </p:grpSpPr>
        <p:sp>
          <p:nvSpPr>
            <p:cNvPr id="173067" name="Oval 11"/>
            <p:cNvSpPr>
              <a:spLocks noChangeArrowheads="1"/>
            </p:cNvSpPr>
            <p:nvPr/>
          </p:nvSpPr>
          <p:spPr bwMode="auto">
            <a:xfrm>
              <a:off x="4119" y="2690"/>
              <a:ext cx="224" cy="22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68" name="Line 12"/>
            <p:cNvSpPr>
              <a:spLocks noChangeShapeType="1"/>
            </p:cNvSpPr>
            <p:nvPr/>
          </p:nvSpPr>
          <p:spPr bwMode="auto">
            <a:xfrm>
              <a:off x="4236" y="2208"/>
              <a:ext cx="2" cy="81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69" name="Rectangle 13"/>
            <p:cNvSpPr>
              <a:spLocks noChangeArrowheads="1"/>
            </p:cNvSpPr>
            <p:nvPr/>
          </p:nvSpPr>
          <p:spPr bwMode="auto">
            <a:xfrm>
              <a:off x="4202" y="2421"/>
              <a:ext cx="70" cy="17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70" name="Line 14"/>
            <p:cNvSpPr>
              <a:spLocks noChangeShapeType="1"/>
            </p:cNvSpPr>
            <p:nvPr/>
          </p:nvSpPr>
          <p:spPr bwMode="auto">
            <a:xfrm>
              <a:off x="4693" y="2208"/>
              <a:ext cx="0" cy="81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71" name="Rectangle 15"/>
            <p:cNvSpPr>
              <a:spLocks noChangeArrowheads="1"/>
            </p:cNvSpPr>
            <p:nvPr/>
          </p:nvSpPr>
          <p:spPr bwMode="auto">
            <a:xfrm>
              <a:off x="4657" y="2562"/>
              <a:ext cx="71" cy="17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72" name="Line 16"/>
            <p:cNvSpPr>
              <a:spLocks noChangeShapeType="1"/>
            </p:cNvSpPr>
            <p:nvPr/>
          </p:nvSpPr>
          <p:spPr bwMode="auto">
            <a:xfrm flipV="1">
              <a:off x="4414" y="2608"/>
              <a:ext cx="1" cy="28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73" name="Line 17"/>
            <p:cNvSpPr>
              <a:spLocks noChangeShapeType="1"/>
            </p:cNvSpPr>
            <p:nvPr/>
          </p:nvSpPr>
          <p:spPr bwMode="auto">
            <a:xfrm>
              <a:off x="4236" y="3022"/>
              <a:ext cx="913" cy="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74" name="Line 18"/>
            <p:cNvSpPr>
              <a:spLocks noChangeShapeType="1"/>
            </p:cNvSpPr>
            <p:nvPr/>
          </p:nvSpPr>
          <p:spPr bwMode="auto">
            <a:xfrm>
              <a:off x="4236" y="2208"/>
              <a:ext cx="91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73106" name="Group 50"/>
          <p:cNvGrpSpPr>
            <a:grpSpLocks/>
          </p:cNvGrpSpPr>
          <p:nvPr/>
        </p:nvGrpSpPr>
        <p:grpSpPr bwMode="auto">
          <a:xfrm>
            <a:off x="762000" y="3657600"/>
            <a:ext cx="2616200" cy="1311275"/>
            <a:chOff x="480" y="1920"/>
            <a:chExt cx="1648" cy="826"/>
          </a:xfrm>
        </p:grpSpPr>
        <p:sp>
          <p:nvSpPr>
            <p:cNvPr id="173078" name="Oval 22"/>
            <p:cNvSpPr>
              <a:spLocks noChangeArrowheads="1"/>
            </p:cNvSpPr>
            <p:nvPr/>
          </p:nvSpPr>
          <p:spPr bwMode="auto">
            <a:xfrm>
              <a:off x="480" y="2415"/>
              <a:ext cx="225" cy="22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zh-CN" sz="3600">
                <a:solidFill>
                  <a:srgbClr val="FF0000"/>
                </a:solidFill>
              </a:endParaRPr>
            </a:p>
          </p:txBody>
        </p:sp>
        <p:sp>
          <p:nvSpPr>
            <p:cNvPr id="173079" name="Line 23"/>
            <p:cNvSpPr>
              <a:spLocks noChangeShapeType="1"/>
            </p:cNvSpPr>
            <p:nvPr/>
          </p:nvSpPr>
          <p:spPr bwMode="auto">
            <a:xfrm>
              <a:off x="599" y="1932"/>
              <a:ext cx="0" cy="81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76" name="Oval 20"/>
            <p:cNvSpPr>
              <a:spLocks noChangeArrowheads="1"/>
            </p:cNvSpPr>
            <p:nvPr/>
          </p:nvSpPr>
          <p:spPr bwMode="auto">
            <a:xfrm>
              <a:off x="1393" y="2190"/>
              <a:ext cx="234" cy="23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80" name="Rectangle 24"/>
            <p:cNvSpPr>
              <a:spLocks noChangeArrowheads="1"/>
            </p:cNvSpPr>
            <p:nvPr/>
          </p:nvSpPr>
          <p:spPr bwMode="auto">
            <a:xfrm>
              <a:off x="564" y="2109"/>
              <a:ext cx="69" cy="17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81" name="Line 25"/>
            <p:cNvSpPr>
              <a:spLocks noChangeShapeType="1"/>
            </p:cNvSpPr>
            <p:nvPr/>
          </p:nvSpPr>
          <p:spPr bwMode="auto">
            <a:xfrm>
              <a:off x="1055" y="1932"/>
              <a:ext cx="0" cy="81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82" name="Rectangle 26"/>
            <p:cNvSpPr>
              <a:spLocks noChangeArrowheads="1"/>
            </p:cNvSpPr>
            <p:nvPr/>
          </p:nvSpPr>
          <p:spPr bwMode="auto">
            <a:xfrm>
              <a:off x="1020" y="2286"/>
              <a:ext cx="70" cy="17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83" name="Line 27"/>
            <p:cNvSpPr>
              <a:spLocks noChangeShapeType="1"/>
            </p:cNvSpPr>
            <p:nvPr/>
          </p:nvSpPr>
          <p:spPr bwMode="auto">
            <a:xfrm flipV="1">
              <a:off x="776" y="2451"/>
              <a:ext cx="0" cy="21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84" name="Line 28"/>
            <p:cNvSpPr>
              <a:spLocks noChangeShapeType="1"/>
            </p:cNvSpPr>
            <p:nvPr/>
          </p:nvSpPr>
          <p:spPr bwMode="auto">
            <a:xfrm>
              <a:off x="599" y="2746"/>
              <a:ext cx="91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85" name="Line 29"/>
            <p:cNvSpPr>
              <a:spLocks noChangeShapeType="1"/>
            </p:cNvSpPr>
            <p:nvPr/>
          </p:nvSpPr>
          <p:spPr bwMode="auto">
            <a:xfrm flipV="1">
              <a:off x="1512" y="2428"/>
              <a:ext cx="0" cy="3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86" name="Line 30"/>
            <p:cNvSpPr>
              <a:spLocks noChangeShapeType="1"/>
            </p:cNvSpPr>
            <p:nvPr/>
          </p:nvSpPr>
          <p:spPr bwMode="auto">
            <a:xfrm flipV="1">
              <a:off x="1512" y="1920"/>
              <a:ext cx="0" cy="2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87" name="Line 31"/>
            <p:cNvSpPr>
              <a:spLocks noChangeShapeType="1"/>
            </p:cNvSpPr>
            <p:nvPr/>
          </p:nvSpPr>
          <p:spPr bwMode="auto">
            <a:xfrm>
              <a:off x="599" y="1932"/>
              <a:ext cx="91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88" name="Line 32"/>
            <p:cNvSpPr>
              <a:spLocks noChangeShapeType="1"/>
            </p:cNvSpPr>
            <p:nvPr/>
          </p:nvSpPr>
          <p:spPr bwMode="auto">
            <a:xfrm flipV="1">
              <a:off x="1310" y="2169"/>
              <a:ext cx="0" cy="31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100" name="Text Box 44"/>
            <p:cNvSpPr txBox="1">
              <a:spLocks noChangeArrowheads="1"/>
            </p:cNvSpPr>
            <p:nvPr/>
          </p:nvSpPr>
          <p:spPr bwMode="auto">
            <a:xfrm>
              <a:off x="1811" y="2124"/>
              <a:ext cx="317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4400">
                  <a:solidFill>
                    <a:srgbClr val="FF3300"/>
                  </a:solidFill>
                </a:rPr>
                <a:t>=</a:t>
              </a:r>
            </a:p>
          </p:txBody>
        </p:sp>
        <p:sp>
          <p:nvSpPr>
            <p:cNvPr id="173077" name="Line 21"/>
            <p:cNvSpPr>
              <a:spLocks noChangeShapeType="1"/>
            </p:cNvSpPr>
            <p:nvPr/>
          </p:nvSpPr>
          <p:spPr bwMode="auto">
            <a:xfrm>
              <a:off x="1417" y="2322"/>
              <a:ext cx="1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73104" name="Group 48"/>
          <p:cNvGrpSpPr>
            <a:grpSpLocks/>
          </p:cNvGrpSpPr>
          <p:nvPr/>
        </p:nvGrpSpPr>
        <p:grpSpPr bwMode="auto">
          <a:xfrm>
            <a:off x="3825875" y="3695700"/>
            <a:ext cx="1711325" cy="1311275"/>
            <a:chOff x="2410" y="1944"/>
            <a:chExt cx="1078" cy="826"/>
          </a:xfrm>
        </p:grpSpPr>
        <p:sp>
          <p:nvSpPr>
            <p:cNvPr id="173089" name="Oval 33"/>
            <p:cNvSpPr>
              <a:spLocks noChangeArrowheads="1"/>
            </p:cNvSpPr>
            <p:nvPr/>
          </p:nvSpPr>
          <p:spPr bwMode="auto">
            <a:xfrm>
              <a:off x="3227" y="2238"/>
              <a:ext cx="261" cy="26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90" name="Line 34"/>
            <p:cNvSpPr>
              <a:spLocks noChangeShapeType="1"/>
            </p:cNvSpPr>
            <p:nvPr/>
          </p:nvSpPr>
          <p:spPr bwMode="auto">
            <a:xfrm>
              <a:off x="3251" y="2370"/>
              <a:ext cx="1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91" name="Line 35"/>
            <p:cNvSpPr>
              <a:spLocks noChangeShapeType="1"/>
            </p:cNvSpPr>
            <p:nvPr/>
          </p:nvSpPr>
          <p:spPr bwMode="auto">
            <a:xfrm>
              <a:off x="2445" y="1944"/>
              <a:ext cx="0" cy="81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92" name="Rectangle 36"/>
            <p:cNvSpPr>
              <a:spLocks noChangeArrowheads="1"/>
            </p:cNvSpPr>
            <p:nvPr/>
          </p:nvSpPr>
          <p:spPr bwMode="auto">
            <a:xfrm>
              <a:off x="2410" y="2157"/>
              <a:ext cx="71" cy="17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93" name="Line 37"/>
            <p:cNvSpPr>
              <a:spLocks noChangeShapeType="1"/>
            </p:cNvSpPr>
            <p:nvPr/>
          </p:nvSpPr>
          <p:spPr bwMode="auto">
            <a:xfrm>
              <a:off x="2902" y="1944"/>
              <a:ext cx="0" cy="81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94" name="Rectangle 38"/>
            <p:cNvSpPr>
              <a:spLocks noChangeArrowheads="1"/>
            </p:cNvSpPr>
            <p:nvPr/>
          </p:nvSpPr>
          <p:spPr bwMode="auto">
            <a:xfrm>
              <a:off x="2866" y="2298"/>
              <a:ext cx="70" cy="17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95" name="Line 39"/>
            <p:cNvSpPr>
              <a:spLocks noChangeShapeType="1"/>
            </p:cNvSpPr>
            <p:nvPr/>
          </p:nvSpPr>
          <p:spPr bwMode="auto">
            <a:xfrm>
              <a:off x="2445" y="2758"/>
              <a:ext cx="9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96" name="Line 40"/>
            <p:cNvSpPr>
              <a:spLocks noChangeShapeType="1"/>
            </p:cNvSpPr>
            <p:nvPr/>
          </p:nvSpPr>
          <p:spPr bwMode="auto">
            <a:xfrm flipV="1">
              <a:off x="3357" y="2500"/>
              <a:ext cx="0" cy="27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97" name="Line 41"/>
            <p:cNvSpPr>
              <a:spLocks noChangeShapeType="1"/>
            </p:cNvSpPr>
            <p:nvPr/>
          </p:nvSpPr>
          <p:spPr bwMode="auto">
            <a:xfrm flipV="1">
              <a:off x="3357" y="1944"/>
              <a:ext cx="0" cy="3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98" name="Line 42"/>
            <p:cNvSpPr>
              <a:spLocks noChangeShapeType="1"/>
            </p:cNvSpPr>
            <p:nvPr/>
          </p:nvSpPr>
          <p:spPr bwMode="auto">
            <a:xfrm>
              <a:off x="2445" y="1944"/>
              <a:ext cx="9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3099" name="Line 43"/>
            <p:cNvSpPr>
              <a:spLocks noChangeShapeType="1"/>
            </p:cNvSpPr>
            <p:nvPr/>
          </p:nvSpPr>
          <p:spPr bwMode="auto">
            <a:xfrm flipV="1">
              <a:off x="3144" y="2169"/>
              <a:ext cx="0" cy="31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73101" name="Text Box 45"/>
          <p:cNvSpPr txBox="1">
            <a:spLocks noChangeArrowheads="1"/>
          </p:cNvSpPr>
          <p:nvPr/>
        </p:nvSpPr>
        <p:spPr bwMode="auto">
          <a:xfrm>
            <a:off x="5791200" y="3981450"/>
            <a:ext cx="50323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sz="4400"/>
              <a:t>+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73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73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3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1730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3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3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3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3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3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300"/>
                                        <p:tgtEl>
                                          <p:spTgt spid="173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58" grpId="0" animBg="1" autoUpdateAnimBg="0"/>
      <p:bldP spid="173059" grpId="0" autoUpdateAnimBg="0"/>
      <p:bldP spid="173061" grpId="0" autoUpdateAnimBg="0"/>
      <p:bldP spid="173062" grpId="0" animBg="1"/>
      <p:bldP spid="173064" grpId="0" autoUpdateAnimBg="0"/>
      <p:bldP spid="173065" grpId="0" animBg="1"/>
      <p:bldP spid="173101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ext Box 2"/>
          <p:cNvSpPr txBox="1">
            <a:spLocks noChangeArrowheads="1"/>
          </p:cNvSpPr>
          <p:nvPr/>
        </p:nvSpPr>
        <p:spPr bwMode="auto">
          <a:xfrm>
            <a:off x="533400" y="228600"/>
            <a:ext cx="8001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CN" sz="2800"/>
              <a:t>4.  </a:t>
            </a:r>
            <a:r>
              <a:rPr lang="zh-CN" altLang="en-US" sz="2800"/>
              <a:t>迭加原理只能用于电压或电流的计算，不能用来 求功率。如：</a:t>
            </a:r>
          </a:p>
        </p:txBody>
      </p:sp>
      <p:grpSp>
        <p:nvGrpSpPr>
          <p:cNvPr id="174083" name="Group 3"/>
          <p:cNvGrpSpPr>
            <a:grpSpLocks/>
          </p:cNvGrpSpPr>
          <p:nvPr/>
        </p:nvGrpSpPr>
        <p:grpSpPr bwMode="auto">
          <a:xfrm>
            <a:off x="247650" y="3505200"/>
            <a:ext cx="8570913" cy="946150"/>
            <a:chOff x="156" y="2208"/>
            <a:chExt cx="5399" cy="596"/>
          </a:xfrm>
        </p:grpSpPr>
        <p:sp>
          <p:nvSpPr>
            <p:cNvPr id="174084" name="Text Box 4"/>
            <p:cNvSpPr txBox="1">
              <a:spLocks noChangeArrowheads="1"/>
            </p:cNvSpPr>
            <p:nvPr/>
          </p:nvSpPr>
          <p:spPr bwMode="auto">
            <a:xfrm>
              <a:off x="348" y="2208"/>
              <a:ext cx="5207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/>
                <a:t>5.  </a:t>
              </a:r>
              <a:r>
                <a:rPr lang="zh-CN" altLang="en-US" sz="2800"/>
                <a:t>运用迭加定理时也可以把电源分组求解，每个分 电路的电源个数可能不止一个。</a:t>
              </a:r>
            </a:p>
          </p:txBody>
        </p:sp>
        <p:sp>
          <p:nvSpPr>
            <p:cNvPr id="174085" name="Line 5"/>
            <p:cNvSpPr>
              <a:spLocks noChangeShapeType="1"/>
            </p:cNvSpPr>
            <p:nvPr/>
          </p:nvSpPr>
          <p:spPr bwMode="auto">
            <a:xfrm>
              <a:off x="156" y="2208"/>
              <a:ext cx="5232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174087" name="Object 7"/>
          <p:cNvGraphicFramePr>
            <a:graphicFrameLocks noChangeAspect="1"/>
          </p:cNvGraphicFramePr>
          <p:nvPr/>
        </p:nvGraphicFramePr>
        <p:xfrm>
          <a:off x="4087813" y="1008063"/>
          <a:ext cx="3127375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49" name="公式" r:id="rId3" imgW="990360" imgH="228600" progId="Equation.3">
                  <p:embed/>
                </p:oleObj>
              </mc:Choice>
              <mc:Fallback>
                <p:oleObj name="公式" r:id="rId3" imgW="99036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7813" y="1008063"/>
                        <a:ext cx="3127375" cy="746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088" name="Text Box 8"/>
          <p:cNvSpPr txBox="1">
            <a:spLocks noChangeArrowheads="1"/>
          </p:cNvSpPr>
          <p:nvPr/>
        </p:nvSpPr>
        <p:spPr bwMode="auto">
          <a:xfrm>
            <a:off x="3189288" y="1127125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z="2800"/>
              <a:t> </a:t>
            </a:r>
            <a:r>
              <a:rPr lang="zh-CN" altLang="en-US" sz="2800"/>
              <a:t>设：</a:t>
            </a:r>
          </a:p>
        </p:txBody>
      </p:sp>
      <p:graphicFrame>
        <p:nvGraphicFramePr>
          <p:cNvPr id="174089" name="Object 9"/>
          <p:cNvGraphicFramePr>
            <a:graphicFrameLocks noChangeAspect="1"/>
          </p:cNvGraphicFramePr>
          <p:nvPr/>
        </p:nvGraphicFramePr>
        <p:xfrm>
          <a:off x="4125913" y="1665288"/>
          <a:ext cx="4511675" cy="1458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50" name="公式" r:id="rId5" imgW="1562040" imgH="507960" progId="Equation.3">
                  <p:embed/>
                </p:oleObj>
              </mc:Choice>
              <mc:Fallback>
                <p:oleObj name="公式" r:id="rId5" imgW="1562040" imgH="5079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5913" y="1665288"/>
                        <a:ext cx="4511675" cy="1458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090" name="Text Box 10"/>
          <p:cNvSpPr txBox="1">
            <a:spLocks noChangeArrowheads="1"/>
          </p:cNvSpPr>
          <p:nvPr/>
        </p:nvSpPr>
        <p:spPr bwMode="auto">
          <a:xfrm>
            <a:off x="3300413" y="1741488"/>
            <a:ext cx="901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2800"/>
              <a:t>则：</a:t>
            </a:r>
          </a:p>
        </p:txBody>
      </p:sp>
      <p:grpSp>
        <p:nvGrpSpPr>
          <p:cNvPr id="174091" name="Group 11"/>
          <p:cNvGrpSpPr>
            <a:grpSpLocks/>
          </p:cNvGrpSpPr>
          <p:nvPr/>
        </p:nvGrpSpPr>
        <p:grpSpPr bwMode="auto">
          <a:xfrm>
            <a:off x="819150" y="1447800"/>
            <a:ext cx="2286000" cy="1752600"/>
            <a:chOff x="516" y="912"/>
            <a:chExt cx="1440" cy="1104"/>
          </a:xfrm>
        </p:grpSpPr>
        <p:sp>
          <p:nvSpPr>
            <p:cNvPr id="174092" name="Line 12"/>
            <p:cNvSpPr>
              <a:spLocks noChangeShapeType="1"/>
            </p:cNvSpPr>
            <p:nvPr/>
          </p:nvSpPr>
          <p:spPr bwMode="auto">
            <a:xfrm>
              <a:off x="1236" y="912"/>
              <a:ext cx="0" cy="11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093" name="Rectangle 13"/>
            <p:cNvSpPr>
              <a:spLocks noChangeArrowheads="1"/>
            </p:cNvSpPr>
            <p:nvPr/>
          </p:nvSpPr>
          <p:spPr bwMode="auto">
            <a:xfrm>
              <a:off x="1181" y="1313"/>
              <a:ext cx="110" cy="25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094" name="Line 14"/>
            <p:cNvSpPr>
              <a:spLocks noChangeShapeType="1"/>
            </p:cNvSpPr>
            <p:nvPr/>
          </p:nvSpPr>
          <p:spPr bwMode="auto">
            <a:xfrm>
              <a:off x="626" y="2016"/>
              <a:ext cx="12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095" name="Line 15"/>
            <p:cNvSpPr>
              <a:spLocks noChangeShapeType="1"/>
            </p:cNvSpPr>
            <p:nvPr/>
          </p:nvSpPr>
          <p:spPr bwMode="auto">
            <a:xfrm>
              <a:off x="626" y="912"/>
              <a:ext cx="12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096" name="Oval 16"/>
            <p:cNvSpPr>
              <a:spLocks noChangeArrowheads="1"/>
            </p:cNvSpPr>
            <p:nvPr/>
          </p:nvSpPr>
          <p:spPr bwMode="auto">
            <a:xfrm>
              <a:off x="516" y="1681"/>
              <a:ext cx="222" cy="19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097" name="Line 17"/>
            <p:cNvSpPr>
              <a:spLocks noChangeShapeType="1"/>
            </p:cNvSpPr>
            <p:nvPr/>
          </p:nvSpPr>
          <p:spPr bwMode="auto">
            <a:xfrm>
              <a:off x="626" y="912"/>
              <a:ext cx="0" cy="11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098" name="Rectangle 18"/>
            <p:cNvSpPr>
              <a:spLocks noChangeArrowheads="1"/>
            </p:cNvSpPr>
            <p:nvPr/>
          </p:nvSpPr>
          <p:spPr bwMode="auto">
            <a:xfrm>
              <a:off x="571" y="1178"/>
              <a:ext cx="112" cy="25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099" name="Oval 19"/>
            <p:cNvSpPr>
              <a:spLocks noChangeArrowheads="1"/>
            </p:cNvSpPr>
            <p:nvPr/>
          </p:nvSpPr>
          <p:spPr bwMode="auto">
            <a:xfrm>
              <a:off x="1734" y="1681"/>
              <a:ext cx="222" cy="19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00" name="Line 20"/>
            <p:cNvSpPr>
              <a:spLocks noChangeShapeType="1"/>
            </p:cNvSpPr>
            <p:nvPr/>
          </p:nvSpPr>
          <p:spPr bwMode="auto">
            <a:xfrm>
              <a:off x="1846" y="912"/>
              <a:ext cx="0" cy="11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01" name="Rectangle 21"/>
            <p:cNvSpPr>
              <a:spLocks noChangeArrowheads="1"/>
            </p:cNvSpPr>
            <p:nvPr/>
          </p:nvSpPr>
          <p:spPr bwMode="auto">
            <a:xfrm>
              <a:off x="1789" y="1178"/>
              <a:ext cx="112" cy="25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02" name="Text Box 22"/>
            <p:cNvSpPr txBox="1">
              <a:spLocks noChangeArrowheads="1"/>
            </p:cNvSpPr>
            <p:nvPr/>
          </p:nvSpPr>
          <p:spPr bwMode="auto">
            <a:xfrm>
              <a:off x="1360" y="949"/>
              <a:ext cx="46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i="1">
                  <a:solidFill>
                    <a:srgbClr val="FF00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FF0000"/>
                  </a:solidFill>
                </a:rPr>
                <a:t>3</a:t>
              </a:r>
              <a:endParaRPr lang="en-US" altLang="zh-CN" sz="2800" i="1">
                <a:solidFill>
                  <a:srgbClr val="FF0000"/>
                </a:solidFill>
              </a:endParaRPr>
            </a:p>
          </p:txBody>
        </p:sp>
        <p:sp>
          <p:nvSpPr>
            <p:cNvPr id="174103" name="Text Box 23"/>
            <p:cNvSpPr txBox="1">
              <a:spLocks noChangeArrowheads="1"/>
            </p:cNvSpPr>
            <p:nvPr/>
          </p:nvSpPr>
          <p:spPr bwMode="auto">
            <a:xfrm>
              <a:off x="820" y="1444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endParaRPr lang="en-US" altLang="zh-CN" sz="2800" i="1">
                <a:solidFill>
                  <a:srgbClr val="CC0000"/>
                </a:solidFill>
              </a:endParaRPr>
            </a:p>
          </p:txBody>
        </p:sp>
      </p:grpSp>
      <p:grpSp>
        <p:nvGrpSpPr>
          <p:cNvPr id="174104" name="Group 24"/>
          <p:cNvGrpSpPr>
            <a:grpSpLocks/>
          </p:cNvGrpSpPr>
          <p:nvPr/>
        </p:nvGrpSpPr>
        <p:grpSpPr bwMode="auto">
          <a:xfrm>
            <a:off x="914400" y="4656138"/>
            <a:ext cx="7219950" cy="1820862"/>
            <a:chOff x="576" y="2945"/>
            <a:chExt cx="4548" cy="1147"/>
          </a:xfrm>
        </p:grpSpPr>
        <p:sp>
          <p:nvSpPr>
            <p:cNvPr id="174105" name="Text Box 25"/>
            <p:cNvSpPr txBox="1">
              <a:spLocks noChangeArrowheads="1"/>
            </p:cNvSpPr>
            <p:nvPr/>
          </p:nvSpPr>
          <p:spPr bwMode="auto">
            <a:xfrm>
              <a:off x="1908" y="3204"/>
              <a:ext cx="362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5400"/>
                <a:t>=</a:t>
              </a:r>
            </a:p>
          </p:txBody>
        </p:sp>
        <p:sp>
          <p:nvSpPr>
            <p:cNvPr id="174106" name="Text Box 26"/>
            <p:cNvSpPr txBox="1">
              <a:spLocks noChangeArrowheads="1"/>
            </p:cNvSpPr>
            <p:nvPr/>
          </p:nvSpPr>
          <p:spPr bwMode="auto">
            <a:xfrm>
              <a:off x="3540" y="3204"/>
              <a:ext cx="362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5400"/>
                <a:t>+</a:t>
              </a:r>
            </a:p>
          </p:txBody>
        </p:sp>
        <p:sp>
          <p:nvSpPr>
            <p:cNvPr id="174107" name="Line 27"/>
            <p:cNvSpPr>
              <a:spLocks noChangeShapeType="1"/>
            </p:cNvSpPr>
            <p:nvPr/>
          </p:nvSpPr>
          <p:spPr bwMode="auto">
            <a:xfrm>
              <a:off x="2510" y="3287"/>
              <a:ext cx="90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08" name="Line 28"/>
            <p:cNvSpPr>
              <a:spLocks noChangeShapeType="1"/>
            </p:cNvSpPr>
            <p:nvPr/>
          </p:nvSpPr>
          <p:spPr bwMode="auto">
            <a:xfrm>
              <a:off x="2517" y="4018"/>
              <a:ext cx="89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09" name="Oval 29"/>
            <p:cNvSpPr>
              <a:spLocks noChangeArrowheads="1"/>
            </p:cNvSpPr>
            <p:nvPr/>
          </p:nvSpPr>
          <p:spPr bwMode="auto">
            <a:xfrm>
              <a:off x="2400" y="3744"/>
              <a:ext cx="240" cy="195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zh-CN" sz="3600">
                <a:solidFill>
                  <a:srgbClr val="FF0000"/>
                </a:solidFill>
              </a:endParaRPr>
            </a:p>
          </p:txBody>
        </p:sp>
        <p:sp>
          <p:nvSpPr>
            <p:cNvPr id="174110" name="Line 30"/>
            <p:cNvSpPr>
              <a:spLocks noChangeShapeType="1"/>
            </p:cNvSpPr>
            <p:nvPr/>
          </p:nvSpPr>
          <p:spPr bwMode="auto">
            <a:xfrm>
              <a:off x="2517" y="3275"/>
              <a:ext cx="0" cy="74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11" name="Rectangle 31"/>
            <p:cNvSpPr>
              <a:spLocks noChangeArrowheads="1"/>
            </p:cNvSpPr>
            <p:nvPr/>
          </p:nvSpPr>
          <p:spPr bwMode="auto">
            <a:xfrm>
              <a:off x="2476" y="3454"/>
              <a:ext cx="82" cy="16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12" name="Oval 32"/>
            <p:cNvSpPr>
              <a:spLocks noChangeArrowheads="1"/>
            </p:cNvSpPr>
            <p:nvPr/>
          </p:nvSpPr>
          <p:spPr bwMode="auto">
            <a:xfrm>
              <a:off x="3281" y="3736"/>
              <a:ext cx="246" cy="20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13" name="Line 33"/>
            <p:cNvSpPr>
              <a:spLocks noChangeShapeType="1"/>
            </p:cNvSpPr>
            <p:nvPr/>
          </p:nvSpPr>
          <p:spPr bwMode="auto">
            <a:xfrm>
              <a:off x="3411" y="3275"/>
              <a:ext cx="0" cy="75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14" name="Rectangle 34"/>
            <p:cNvSpPr>
              <a:spLocks noChangeArrowheads="1"/>
            </p:cNvSpPr>
            <p:nvPr/>
          </p:nvSpPr>
          <p:spPr bwMode="auto">
            <a:xfrm>
              <a:off x="3370" y="3454"/>
              <a:ext cx="82" cy="16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15" name="Rectangle 35"/>
            <p:cNvSpPr>
              <a:spLocks noChangeArrowheads="1"/>
            </p:cNvSpPr>
            <p:nvPr/>
          </p:nvSpPr>
          <p:spPr bwMode="auto">
            <a:xfrm>
              <a:off x="2809" y="3228"/>
              <a:ext cx="195" cy="11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16" name="Oval 36"/>
            <p:cNvSpPr>
              <a:spLocks noChangeArrowheads="1"/>
            </p:cNvSpPr>
            <p:nvPr/>
          </p:nvSpPr>
          <p:spPr bwMode="auto">
            <a:xfrm>
              <a:off x="4445" y="2945"/>
              <a:ext cx="254" cy="26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17" name="Line 37"/>
            <p:cNvSpPr>
              <a:spLocks noChangeShapeType="1"/>
            </p:cNvSpPr>
            <p:nvPr/>
          </p:nvSpPr>
          <p:spPr bwMode="auto">
            <a:xfrm>
              <a:off x="5080" y="3093"/>
              <a:ext cx="0" cy="9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18" name="Line 38"/>
            <p:cNvSpPr>
              <a:spLocks noChangeShapeType="1"/>
            </p:cNvSpPr>
            <p:nvPr/>
          </p:nvSpPr>
          <p:spPr bwMode="auto">
            <a:xfrm>
              <a:off x="4560" y="2976"/>
              <a:ext cx="1" cy="2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19" name="Line 39"/>
            <p:cNvSpPr>
              <a:spLocks noChangeShapeType="1"/>
            </p:cNvSpPr>
            <p:nvPr/>
          </p:nvSpPr>
          <p:spPr bwMode="auto">
            <a:xfrm>
              <a:off x="4075" y="3455"/>
              <a:ext cx="100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20" name="Line 40"/>
            <p:cNvSpPr>
              <a:spLocks noChangeShapeType="1"/>
            </p:cNvSpPr>
            <p:nvPr/>
          </p:nvSpPr>
          <p:spPr bwMode="auto">
            <a:xfrm>
              <a:off x="4083" y="4054"/>
              <a:ext cx="98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21" name="Rectangle 41"/>
            <p:cNvSpPr>
              <a:spLocks noChangeArrowheads="1"/>
            </p:cNvSpPr>
            <p:nvPr/>
          </p:nvSpPr>
          <p:spPr bwMode="auto">
            <a:xfrm>
              <a:off x="5034" y="3655"/>
              <a:ext cx="90" cy="18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22" name="Rectangle 42"/>
            <p:cNvSpPr>
              <a:spLocks noChangeArrowheads="1"/>
            </p:cNvSpPr>
            <p:nvPr/>
          </p:nvSpPr>
          <p:spPr bwMode="auto">
            <a:xfrm>
              <a:off x="4417" y="3390"/>
              <a:ext cx="215" cy="13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23" name="Line 43"/>
            <p:cNvSpPr>
              <a:spLocks noChangeShapeType="1"/>
            </p:cNvSpPr>
            <p:nvPr/>
          </p:nvSpPr>
          <p:spPr bwMode="auto">
            <a:xfrm>
              <a:off x="4711" y="3091"/>
              <a:ext cx="38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24" name="Line 44"/>
            <p:cNvSpPr>
              <a:spLocks noChangeShapeType="1"/>
            </p:cNvSpPr>
            <p:nvPr/>
          </p:nvSpPr>
          <p:spPr bwMode="auto">
            <a:xfrm flipH="1">
              <a:off x="4075" y="3091"/>
              <a:ext cx="35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74125" name="Group 45"/>
            <p:cNvGrpSpPr>
              <a:grpSpLocks/>
            </p:cNvGrpSpPr>
            <p:nvPr/>
          </p:nvGrpSpPr>
          <p:grpSpPr bwMode="auto">
            <a:xfrm>
              <a:off x="576" y="2945"/>
              <a:ext cx="1278" cy="1147"/>
              <a:chOff x="576" y="2945"/>
              <a:chExt cx="1278" cy="1147"/>
            </a:xfrm>
          </p:grpSpPr>
          <p:sp>
            <p:nvSpPr>
              <p:cNvPr id="174126" name="Line 46"/>
              <p:cNvSpPr>
                <a:spLocks noChangeShapeType="1"/>
              </p:cNvSpPr>
              <p:nvPr/>
            </p:nvSpPr>
            <p:spPr bwMode="auto">
              <a:xfrm flipV="1">
                <a:off x="720" y="3372"/>
                <a:ext cx="0" cy="38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127" name="Line 47"/>
              <p:cNvSpPr>
                <a:spLocks noChangeShapeType="1"/>
              </p:cNvSpPr>
              <p:nvPr/>
            </p:nvSpPr>
            <p:spPr bwMode="auto">
              <a:xfrm flipV="1">
                <a:off x="720" y="3372"/>
                <a:ext cx="10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128" name="Line 48"/>
              <p:cNvSpPr>
                <a:spLocks noChangeShapeType="1"/>
              </p:cNvSpPr>
              <p:nvPr/>
            </p:nvSpPr>
            <p:spPr bwMode="auto">
              <a:xfrm flipV="1">
                <a:off x="720" y="4092"/>
                <a:ext cx="10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129" name="Oval 49"/>
              <p:cNvSpPr>
                <a:spLocks noChangeArrowheads="1"/>
              </p:cNvSpPr>
              <p:nvPr/>
            </p:nvSpPr>
            <p:spPr bwMode="auto">
              <a:xfrm>
                <a:off x="576" y="3768"/>
                <a:ext cx="277" cy="217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130" name="Line 50"/>
              <p:cNvSpPr>
                <a:spLocks noChangeShapeType="1"/>
              </p:cNvSpPr>
              <p:nvPr/>
            </p:nvSpPr>
            <p:spPr bwMode="auto">
              <a:xfrm>
                <a:off x="720" y="3756"/>
                <a:ext cx="0" cy="336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131" name="Rectangle 51"/>
              <p:cNvSpPr>
                <a:spLocks noChangeArrowheads="1"/>
              </p:cNvSpPr>
              <p:nvPr/>
            </p:nvSpPr>
            <p:spPr bwMode="auto">
              <a:xfrm>
                <a:off x="672" y="3516"/>
                <a:ext cx="86" cy="16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132" name="Oval 52"/>
              <p:cNvSpPr>
                <a:spLocks noChangeArrowheads="1"/>
              </p:cNvSpPr>
              <p:nvPr/>
            </p:nvSpPr>
            <p:spPr bwMode="auto">
              <a:xfrm>
                <a:off x="1591" y="3780"/>
                <a:ext cx="263" cy="20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133" name="Line 53"/>
              <p:cNvSpPr>
                <a:spLocks noChangeShapeType="1"/>
              </p:cNvSpPr>
              <p:nvPr/>
            </p:nvSpPr>
            <p:spPr bwMode="auto">
              <a:xfrm>
                <a:off x="1728" y="3372"/>
                <a:ext cx="0" cy="48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134" name="Rectangle 54"/>
              <p:cNvSpPr>
                <a:spLocks noChangeArrowheads="1"/>
              </p:cNvSpPr>
              <p:nvPr/>
            </p:nvSpPr>
            <p:spPr bwMode="auto">
              <a:xfrm>
                <a:off x="1680" y="3492"/>
                <a:ext cx="86" cy="16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135" name="Rectangle 55"/>
              <p:cNvSpPr>
                <a:spLocks noChangeArrowheads="1"/>
              </p:cNvSpPr>
              <p:nvPr/>
            </p:nvSpPr>
            <p:spPr bwMode="auto">
              <a:xfrm>
                <a:off x="1062" y="3334"/>
                <a:ext cx="204" cy="116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136" name="Oval 56"/>
              <p:cNvSpPr>
                <a:spLocks noChangeArrowheads="1"/>
              </p:cNvSpPr>
              <p:nvPr/>
            </p:nvSpPr>
            <p:spPr bwMode="auto">
              <a:xfrm>
                <a:off x="1100" y="2945"/>
                <a:ext cx="281" cy="253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137" name="Line 57"/>
              <p:cNvSpPr>
                <a:spLocks noChangeShapeType="1"/>
              </p:cNvSpPr>
              <p:nvPr/>
            </p:nvSpPr>
            <p:spPr bwMode="auto">
              <a:xfrm>
                <a:off x="1235" y="2964"/>
                <a:ext cx="0" cy="222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138" name="Line 58"/>
              <p:cNvSpPr>
                <a:spLocks noChangeShapeType="1"/>
              </p:cNvSpPr>
              <p:nvPr/>
            </p:nvSpPr>
            <p:spPr bwMode="auto">
              <a:xfrm>
                <a:off x="1369" y="3069"/>
                <a:ext cx="366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139" name="Line 59"/>
              <p:cNvSpPr>
                <a:spLocks noChangeShapeType="1"/>
              </p:cNvSpPr>
              <p:nvPr/>
            </p:nvSpPr>
            <p:spPr bwMode="auto">
              <a:xfrm flipH="1">
                <a:off x="713" y="3069"/>
                <a:ext cx="375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140" name="Line 60"/>
              <p:cNvSpPr>
                <a:spLocks noChangeShapeType="1"/>
              </p:cNvSpPr>
              <p:nvPr/>
            </p:nvSpPr>
            <p:spPr bwMode="auto">
              <a:xfrm>
                <a:off x="1728" y="3084"/>
                <a:ext cx="0" cy="32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141" name="Line 61"/>
              <p:cNvSpPr>
                <a:spLocks noChangeShapeType="1"/>
              </p:cNvSpPr>
              <p:nvPr/>
            </p:nvSpPr>
            <p:spPr bwMode="auto">
              <a:xfrm>
                <a:off x="720" y="3084"/>
                <a:ext cx="0" cy="32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142" name="Line 62"/>
              <p:cNvSpPr>
                <a:spLocks noChangeShapeType="1"/>
              </p:cNvSpPr>
              <p:nvPr/>
            </p:nvSpPr>
            <p:spPr bwMode="auto">
              <a:xfrm>
                <a:off x="1728" y="3804"/>
                <a:ext cx="0" cy="28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143" name="Oval 63"/>
              <p:cNvSpPr>
                <a:spLocks noChangeArrowheads="1"/>
              </p:cNvSpPr>
              <p:nvPr/>
            </p:nvSpPr>
            <p:spPr bwMode="auto">
              <a:xfrm>
                <a:off x="696" y="3348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4144" name="Oval 64"/>
              <p:cNvSpPr>
                <a:spLocks noChangeArrowheads="1"/>
              </p:cNvSpPr>
              <p:nvPr/>
            </p:nvSpPr>
            <p:spPr bwMode="auto">
              <a:xfrm>
                <a:off x="1704" y="3348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74145" name="Oval 65"/>
            <p:cNvSpPr>
              <a:spLocks noChangeArrowheads="1"/>
            </p:cNvSpPr>
            <p:nvPr/>
          </p:nvSpPr>
          <p:spPr bwMode="auto">
            <a:xfrm>
              <a:off x="4062" y="3432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46" name="Oval 66"/>
            <p:cNvSpPr>
              <a:spLocks noChangeArrowheads="1"/>
            </p:cNvSpPr>
            <p:nvPr/>
          </p:nvSpPr>
          <p:spPr bwMode="auto">
            <a:xfrm>
              <a:off x="5052" y="3432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47" name="Line 67"/>
            <p:cNvSpPr>
              <a:spLocks noChangeShapeType="1"/>
            </p:cNvSpPr>
            <p:nvPr/>
          </p:nvSpPr>
          <p:spPr bwMode="auto">
            <a:xfrm>
              <a:off x="4080" y="3084"/>
              <a:ext cx="0" cy="9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4148" name="Rectangle 68"/>
            <p:cNvSpPr>
              <a:spLocks noChangeArrowheads="1"/>
            </p:cNvSpPr>
            <p:nvPr/>
          </p:nvSpPr>
          <p:spPr bwMode="auto">
            <a:xfrm>
              <a:off x="4042" y="3655"/>
              <a:ext cx="90" cy="18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4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4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4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74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9" dur="500"/>
                                        <p:tgtEl>
                                          <p:spTgt spid="174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174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4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7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2" grpId="0" autoUpdateAnimBg="0"/>
      <p:bldP spid="174088" grpId="0" autoUpdateAnimBg="0"/>
      <p:bldP spid="174090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89" name="Text Box 137"/>
          <p:cNvSpPr txBox="1">
            <a:spLocks noChangeArrowheads="1"/>
          </p:cNvSpPr>
          <p:nvPr/>
        </p:nvSpPr>
        <p:spPr bwMode="auto">
          <a:xfrm>
            <a:off x="152400" y="808038"/>
            <a:ext cx="8096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zh-CN" altLang="en-US" sz="2800">
                <a:solidFill>
                  <a:srgbClr val="FF3300"/>
                </a:solidFill>
                <a:latin typeface="仿宋_GB2312" pitchFamily="49" charset="-122"/>
                <a:ea typeface="仿宋_GB2312" pitchFamily="49" charset="-122"/>
              </a:rPr>
              <a:t>例</a:t>
            </a:r>
            <a:r>
              <a:rPr kumimoji="0" lang="en-US" altLang="zh-CN" sz="2800">
                <a:solidFill>
                  <a:srgbClr val="FF3300"/>
                </a:solidFill>
                <a:latin typeface="仿宋_GB2312" pitchFamily="49" charset="-122"/>
                <a:ea typeface="仿宋_GB2312" pitchFamily="49" charset="-122"/>
              </a:rPr>
              <a:t>2</a:t>
            </a:r>
            <a:r>
              <a:rPr kumimoji="0" lang="en-US" altLang="zh-CN" sz="2800">
                <a:solidFill>
                  <a:srgbClr val="FF3300"/>
                </a:solidFill>
              </a:rPr>
              <a:t>.</a:t>
            </a:r>
            <a:endParaRPr kumimoji="0" lang="en-US" altLang="zh-CN" sz="2800" i="1">
              <a:solidFill>
                <a:srgbClr val="FF66FF"/>
              </a:solidFill>
            </a:endParaRPr>
          </a:p>
        </p:txBody>
      </p:sp>
      <p:sp>
        <p:nvSpPr>
          <p:cNvPr id="126090" name="Text Box 138"/>
          <p:cNvSpPr txBox="1">
            <a:spLocks noChangeArrowheads="1"/>
          </p:cNvSpPr>
          <p:nvPr/>
        </p:nvSpPr>
        <p:spPr bwMode="auto">
          <a:xfrm>
            <a:off x="887413" y="808038"/>
            <a:ext cx="25257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zh-CN" altLang="en-US" sz="2800">
                <a:ea typeface="仿宋_GB2312" pitchFamily="49" charset="-122"/>
              </a:rPr>
              <a:t>求图中电压</a:t>
            </a:r>
            <a:r>
              <a:rPr kumimoji="0" lang="en-US" altLang="zh-CN" sz="2800" i="1">
                <a:solidFill>
                  <a:srgbClr val="0000FF"/>
                </a:solidFill>
              </a:rPr>
              <a:t>u</a:t>
            </a:r>
            <a:r>
              <a:rPr kumimoji="0" lang="zh-CN" altLang="en-US" sz="2800">
                <a:solidFill>
                  <a:srgbClr val="0000FF"/>
                </a:solidFill>
              </a:rPr>
              <a:t>。</a:t>
            </a:r>
            <a:endParaRPr kumimoji="0" lang="zh-CN" altLang="en-US" sz="2800"/>
          </a:p>
        </p:txBody>
      </p:sp>
      <p:grpSp>
        <p:nvGrpSpPr>
          <p:cNvPr id="126091" name="Group 139"/>
          <p:cNvGrpSpPr>
            <a:grpSpLocks/>
          </p:cNvGrpSpPr>
          <p:nvPr/>
        </p:nvGrpSpPr>
        <p:grpSpPr bwMode="auto">
          <a:xfrm>
            <a:off x="3259138" y="0"/>
            <a:ext cx="4437062" cy="1981200"/>
            <a:chOff x="709" y="432"/>
            <a:chExt cx="2795" cy="1248"/>
          </a:xfrm>
        </p:grpSpPr>
        <p:sp>
          <p:nvSpPr>
            <p:cNvPr id="126092" name="Text Box 140"/>
            <p:cNvSpPr txBox="1">
              <a:spLocks noChangeArrowheads="1"/>
            </p:cNvSpPr>
            <p:nvPr/>
          </p:nvSpPr>
          <p:spPr bwMode="auto">
            <a:xfrm>
              <a:off x="1024" y="864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+</a:t>
              </a:r>
            </a:p>
          </p:txBody>
        </p:sp>
        <p:sp>
          <p:nvSpPr>
            <p:cNvPr id="126093" name="Text Box 141"/>
            <p:cNvSpPr txBox="1">
              <a:spLocks noChangeArrowheads="1"/>
            </p:cNvSpPr>
            <p:nvPr/>
          </p:nvSpPr>
          <p:spPr bwMode="auto">
            <a:xfrm>
              <a:off x="1036" y="129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–</a:t>
              </a:r>
            </a:p>
          </p:txBody>
        </p:sp>
        <p:sp>
          <p:nvSpPr>
            <p:cNvPr id="126094" name="Text Box 142"/>
            <p:cNvSpPr txBox="1">
              <a:spLocks noChangeArrowheads="1"/>
            </p:cNvSpPr>
            <p:nvPr/>
          </p:nvSpPr>
          <p:spPr bwMode="auto">
            <a:xfrm>
              <a:off x="709" y="1056"/>
              <a:ext cx="4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10V</a:t>
              </a:r>
            </a:p>
          </p:txBody>
        </p:sp>
        <p:sp>
          <p:nvSpPr>
            <p:cNvPr id="126095" name="Oval 143"/>
            <p:cNvSpPr>
              <a:spLocks noChangeArrowheads="1"/>
            </p:cNvSpPr>
            <p:nvPr/>
          </p:nvSpPr>
          <p:spPr bwMode="auto">
            <a:xfrm>
              <a:off x="2838" y="1056"/>
              <a:ext cx="283" cy="283"/>
            </a:xfrm>
            <a:prstGeom prst="ellipse">
              <a:avLst/>
            </a:prstGeom>
            <a:solidFill>
              <a:srgbClr val="00FFFF"/>
            </a:solidFill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cxnSp>
          <p:nvCxnSpPr>
            <p:cNvPr id="126096" name="AutoShape 144"/>
            <p:cNvCxnSpPr>
              <a:cxnSpLocks noChangeShapeType="1"/>
              <a:stCxn id="126095" idx="2"/>
              <a:endCxn id="126095" idx="6"/>
            </p:cNvCxnSpPr>
            <p:nvPr/>
          </p:nvCxnSpPr>
          <p:spPr bwMode="auto">
            <a:xfrm>
              <a:off x="2838" y="1198"/>
              <a:ext cx="283" cy="0"/>
            </a:xfrm>
            <a:prstGeom prst="straightConnector1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6097" name="Line 145"/>
            <p:cNvSpPr>
              <a:spLocks noChangeShapeType="1"/>
            </p:cNvSpPr>
            <p:nvPr/>
          </p:nvSpPr>
          <p:spPr bwMode="auto">
            <a:xfrm>
              <a:off x="3168" y="1056"/>
              <a:ext cx="0" cy="315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098" name="Text Box 146"/>
            <p:cNvSpPr txBox="1">
              <a:spLocks noChangeArrowheads="1"/>
            </p:cNvSpPr>
            <p:nvPr/>
          </p:nvSpPr>
          <p:spPr bwMode="auto">
            <a:xfrm>
              <a:off x="3176" y="1056"/>
              <a:ext cx="3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4</a:t>
              </a:r>
              <a:r>
                <a:rPr kumimoji="0" lang="en-US" altLang="zh-CN" sz="2000"/>
                <a:t>A</a:t>
              </a:r>
              <a:endParaRPr kumimoji="0" lang="en-US" altLang="zh-CN" sz="2400"/>
            </a:p>
          </p:txBody>
        </p:sp>
        <p:sp>
          <p:nvSpPr>
            <p:cNvPr id="126099" name="Rectangle 147"/>
            <p:cNvSpPr>
              <a:spLocks noChangeArrowheads="1"/>
            </p:cNvSpPr>
            <p:nvPr/>
          </p:nvSpPr>
          <p:spPr bwMode="auto">
            <a:xfrm>
              <a:off x="1543" y="672"/>
              <a:ext cx="281" cy="96"/>
            </a:xfrm>
            <a:prstGeom prst="rect">
              <a:avLst/>
            </a:prstGeom>
            <a:solidFill>
              <a:srgbClr val="00FFFF"/>
            </a:solidFill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00" name="Text Box 148"/>
            <p:cNvSpPr txBox="1">
              <a:spLocks noChangeArrowheads="1"/>
            </p:cNvSpPr>
            <p:nvPr/>
          </p:nvSpPr>
          <p:spPr bwMode="auto">
            <a:xfrm>
              <a:off x="1505" y="432"/>
              <a:ext cx="33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6</a:t>
              </a:r>
              <a:r>
                <a:rPr kumimoji="0" lang="en-US" altLang="zh-CN" sz="200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6101" name="Text Box 149"/>
            <p:cNvSpPr txBox="1">
              <a:spLocks noChangeArrowheads="1"/>
            </p:cNvSpPr>
            <p:nvPr/>
          </p:nvSpPr>
          <p:spPr bwMode="auto">
            <a:xfrm>
              <a:off x="2224" y="768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+</a:t>
              </a:r>
            </a:p>
          </p:txBody>
        </p:sp>
        <p:sp>
          <p:nvSpPr>
            <p:cNvPr id="126102" name="Text Box 150"/>
            <p:cNvSpPr txBox="1">
              <a:spLocks noChangeArrowheads="1"/>
            </p:cNvSpPr>
            <p:nvPr/>
          </p:nvSpPr>
          <p:spPr bwMode="auto">
            <a:xfrm>
              <a:off x="2236" y="134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–</a:t>
              </a:r>
            </a:p>
          </p:txBody>
        </p:sp>
        <p:sp>
          <p:nvSpPr>
            <p:cNvPr id="126103" name="Text Box 151"/>
            <p:cNvSpPr txBox="1">
              <a:spLocks noChangeArrowheads="1"/>
            </p:cNvSpPr>
            <p:nvPr/>
          </p:nvSpPr>
          <p:spPr bwMode="auto">
            <a:xfrm>
              <a:off x="1875" y="1116"/>
              <a:ext cx="33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4</a:t>
              </a:r>
              <a:r>
                <a:rPr kumimoji="0" lang="en-US" altLang="zh-CN" sz="200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6104" name="Text Box 152"/>
            <p:cNvSpPr txBox="1">
              <a:spLocks noChangeArrowheads="1"/>
            </p:cNvSpPr>
            <p:nvPr/>
          </p:nvSpPr>
          <p:spPr bwMode="auto">
            <a:xfrm>
              <a:off x="2267" y="1046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 i="1"/>
                <a:t>u</a:t>
              </a:r>
              <a:endParaRPr kumimoji="0" lang="en-US" altLang="zh-CN" sz="2400"/>
            </a:p>
          </p:txBody>
        </p:sp>
        <p:sp>
          <p:nvSpPr>
            <p:cNvPr id="126105" name="Rectangle 153"/>
            <p:cNvSpPr>
              <a:spLocks noChangeArrowheads="1"/>
            </p:cNvSpPr>
            <p:nvPr/>
          </p:nvSpPr>
          <p:spPr bwMode="auto">
            <a:xfrm rot="-5400000">
              <a:off x="2062" y="1154"/>
              <a:ext cx="291" cy="96"/>
            </a:xfrm>
            <a:prstGeom prst="rect">
              <a:avLst/>
            </a:prstGeom>
            <a:solidFill>
              <a:srgbClr val="00FFFF"/>
            </a:solidFill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06" name="Line 154"/>
            <p:cNvSpPr>
              <a:spLocks noChangeShapeType="1"/>
            </p:cNvSpPr>
            <p:nvPr/>
          </p:nvSpPr>
          <p:spPr bwMode="auto">
            <a:xfrm>
              <a:off x="1248" y="720"/>
              <a:ext cx="0" cy="9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07" name="Oval 155"/>
            <p:cNvSpPr>
              <a:spLocks noChangeArrowheads="1"/>
            </p:cNvSpPr>
            <p:nvPr/>
          </p:nvSpPr>
          <p:spPr bwMode="auto">
            <a:xfrm>
              <a:off x="1104" y="1104"/>
              <a:ext cx="283" cy="283"/>
            </a:xfrm>
            <a:prstGeom prst="ellipse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08" name="Line 156"/>
            <p:cNvSpPr>
              <a:spLocks noChangeShapeType="1"/>
            </p:cNvSpPr>
            <p:nvPr/>
          </p:nvSpPr>
          <p:spPr bwMode="auto">
            <a:xfrm>
              <a:off x="1248" y="110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09" name="Line 157"/>
            <p:cNvSpPr>
              <a:spLocks noChangeShapeType="1"/>
            </p:cNvSpPr>
            <p:nvPr/>
          </p:nvSpPr>
          <p:spPr bwMode="auto">
            <a:xfrm>
              <a:off x="1248" y="720"/>
              <a:ext cx="2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10" name="Line 158"/>
            <p:cNvSpPr>
              <a:spLocks noChangeShapeType="1"/>
            </p:cNvSpPr>
            <p:nvPr/>
          </p:nvSpPr>
          <p:spPr bwMode="auto">
            <a:xfrm>
              <a:off x="1824" y="720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11" name="Line 159"/>
            <p:cNvSpPr>
              <a:spLocks noChangeShapeType="1"/>
            </p:cNvSpPr>
            <p:nvPr/>
          </p:nvSpPr>
          <p:spPr bwMode="auto">
            <a:xfrm>
              <a:off x="2976" y="720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12" name="Line 160"/>
            <p:cNvSpPr>
              <a:spLocks noChangeShapeType="1"/>
            </p:cNvSpPr>
            <p:nvPr/>
          </p:nvSpPr>
          <p:spPr bwMode="auto">
            <a:xfrm>
              <a:off x="1248" y="1680"/>
              <a:ext cx="172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13" name="Line 161"/>
            <p:cNvSpPr>
              <a:spLocks noChangeShapeType="1"/>
            </p:cNvSpPr>
            <p:nvPr/>
          </p:nvSpPr>
          <p:spPr bwMode="auto">
            <a:xfrm>
              <a:off x="2208" y="720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14" name="Line 162"/>
            <p:cNvSpPr>
              <a:spLocks noChangeShapeType="1"/>
            </p:cNvSpPr>
            <p:nvPr/>
          </p:nvSpPr>
          <p:spPr bwMode="auto">
            <a:xfrm>
              <a:off x="2208" y="1344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15" name="Line 163"/>
            <p:cNvSpPr>
              <a:spLocks noChangeShapeType="1"/>
            </p:cNvSpPr>
            <p:nvPr/>
          </p:nvSpPr>
          <p:spPr bwMode="auto">
            <a:xfrm>
              <a:off x="2976" y="1344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</p:grpSp>
      <p:sp>
        <p:nvSpPr>
          <p:cNvPr id="126116" name="Text Box 164"/>
          <p:cNvSpPr txBox="1">
            <a:spLocks noChangeArrowheads="1"/>
          </p:cNvSpPr>
          <p:nvPr/>
        </p:nvSpPr>
        <p:spPr bwMode="auto">
          <a:xfrm>
            <a:off x="76200" y="2133600"/>
            <a:ext cx="660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zh-CN" altLang="en-US" sz="2800">
                <a:solidFill>
                  <a:srgbClr val="FF3300"/>
                </a:solidFill>
                <a:ea typeface="仿宋_GB2312" pitchFamily="49" charset="-122"/>
              </a:rPr>
              <a:t>解</a:t>
            </a:r>
            <a:r>
              <a:rPr kumimoji="0" lang="en-US" altLang="zh-CN" sz="2800">
                <a:solidFill>
                  <a:srgbClr val="FF3300"/>
                </a:solidFill>
              </a:rPr>
              <a:t>:</a:t>
            </a:r>
            <a:endParaRPr kumimoji="0" lang="en-US" altLang="zh-CN" sz="2800"/>
          </a:p>
        </p:txBody>
      </p:sp>
      <p:sp>
        <p:nvSpPr>
          <p:cNvPr id="126117" name="Text Box 165"/>
          <p:cNvSpPr txBox="1">
            <a:spLocks noChangeArrowheads="1"/>
          </p:cNvSpPr>
          <p:nvPr/>
        </p:nvSpPr>
        <p:spPr bwMode="auto">
          <a:xfrm>
            <a:off x="631825" y="2117725"/>
            <a:ext cx="4237038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en-US" altLang="zh-CN" sz="2800"/>
              <a:t>(</a:t>
            </a:r>
            <a:r>
              <a:rPr kumimoji="0" lang="en-US" altLang="zh-CN" sz="2800">
                <a:latin typeface="仿宋_GB2312" pitchFamily="49" charset="-122"/>
                <a:ea typeface="仿宋_GB2312" pitchFamily="49" charset="-122"/>
              </a:rPr>
              <a:t>1) 10V</a:t>
            </a:r>
            <a:r>
              <a:rPr kumimoji="0" lang="zh-CN" altLang="zh-CN" sz="2800">
                <a:latin typeface="仿宋_GB2312" pitchFamily="49" charset="-122"/>
                <a:ea typeface="仿宋_GB2312" pitchFamily="49" charset="-122"/>
              </a:rPr>
              <a:t>电压源单独作用，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zh-CN" altLang="zh-CN" sz="2800">
                <a:latin typeface="仿宋_GB2312" pitchFamily="49" charset="-122"/>
                <a:ea typeface="仿宋_GB2312" pitchFamily="49" charset="-122"/>
              </a:rPr>
              <a:t>4</a:t>
            </a:r>
            <a:r>
              <a:rPr kumimoji="0" lang="en-US" altLang="zh-CN" sz="2800">
                <a:latin typeface="仿宋_GB2312" pitchFamily="49" charset="-122"/>
                <a:ea typeface="仿宋_GB2312" pitchFamily="49" charset="-122"/>
              </a:rPr>
              <a:t>A</a:t>
            </a:r>
            <a:r>
              <a:rPr kumimoji="0" lang="zh-CN" altLang="zh-CN" sz="2800">
                <a:latin typeface="仿宋_GB2312" pitchFamily="49" charset="-122"/>
                <a:ea typeface="仿宋_GB2312" pitchFamily="49" charset="-122"/>
              </a:rPr>
              <a:t>电流源开路</a:t>
            </a:r>
            <a:endParaRPr kumimoji="0" lang="zh-CN" altLang="en-US" sz="2800">
              <a:latin typeface="仿宋_GB2312" pitchFamily="49" charset="-122"/>
              <a:ea typeface="仿宋_GB2312" pitchFamily="49" charset="-122"/>
            </a:endParaRPr>
          </a:p>
        </p:txBody>
      </p:sp>
      <p:grpSp>
        <p:nvGrpSpPr>
          <p:cNvPr id="126118" name="Group 166"/>
          <p:cNvGrpSpPr>
            <a:grpSpLocks/>
          </p:cNvGrpSpPr>
          <p:nvPr/>
        </p:nvGrpSpPr>
        <p:grpSpPr bwMode="auto">
          <a:xfrm>
            <a:off x="4953000" y="3124200"/>
            <a:ext cx="3581400" cy="1981200"/>
            <a:chOff x="3323" y="2784"/>
            <a:chExt cx="2256" cy="1248"/>
          </a:xfrm>
        </p:grpSpPr>
        <p:sp>
          <p:nvSpPr>
            <p:cNvPr id="126119" name="Oval 167"/>
            <p:cNvSpPr>
              <a:spLocks noChangeArrowheads="1"/>
            </p:cNvSpPr>
            <p:nvPr/>
          </p:nvSpPr>
          <p:spPr bwMode="auto">
            <a:xfrm>
              <a:off x="4913" y="3408"/>
              <a:ext cx="283" cy="283"/>
            </a:xfrm>
            <a:prstGeom prst="ellipse">
              <a:avLst/>
            </a:prstGeom>
            <a:solidFill>
              <a:srgbClr val="00FFFF"/>
            </a:solidFill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cxnSp>
          <p:nvCxnSpPr>
            <p:cNvPr id="126120" name="AutoShape 168"/>
            <p:cNvCxnSpPr>
              <a:cxnSpLocks noChangeShapeType="1"/>
              <a:stCxn id="126119" idx="2"/>
              <a:endCxn id="126119" idx="6"/>
            </p:cNvCxnSpPr>
            <p:nvPr/>
          </p:nvCxnSpPr>
          <p:spPr bwMode="auto">
            <a:xfrm>
              <a:off x="4913" y="3550"/>
              <a:ext cx="283" cy="0"/>
            </a:xfrm>
            <a:prstGeom prst="straightConnector1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6121" name="Line 169"/>
            <p:cNvSpPr>
              <a:spLocks noChangeShapeType="1"/>
            </p:cNvSpPr>
            <p:nvPr/>
          </p:nvSpPr>
          <p:spPr bwMode="auto">
            <a:xfrm>
              <a:off x="5243" y="3408"/>
              <a:ext cx="0" cy="315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22" name="Text Box 170"/>
            <p:cNvSpPr txBox="1">
              <a:spLocks noChangeArrowheads="1"/>
            </p:cNvSpPr>
            <p:nvPr/>
          </p:nvSpPr>
          <p:spPr bwMode="auto">
            <a:xfrm>
              <a:off x="5251" y="3408"/>
              <a:ext cx="3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4</a:t>
              </a:r>
              <a:r>
                <a:rPr kumimoji="0" lang="en-US" altLang="zh-CN" sz="2000"/>
                <a:t>A</a:t>
              </a:r>
              <a:endParaRPr kumimoji="0" lang="en-US" altLang="zh-CN" sz="2400"/>
            </a:p>
          </p:txBody>
        </p:sp>
        <p:sp>
          <p:nvSpPr>
            <p:cNvPr id="126123" name="Rectangle 171"/>
            <p:cNvSpPr>
              <a:spLocks noChangeArrowheads="1"/>
            </p:cNvSpPr>
            <p:nvPr/>
          </p:nvSpPr>
          <p:spPr bwMode="auto">
            <a:xfrm>
              <a:off x="3618" y="3024"/>
              <a:ext cx="281" cy="96"/>
            </a:xfrm>
            <a:prstGeom prst="rect">
              <a:avLst/>
            </a:prstGeom>
            <a:solidFill>
              <a:srgbClr val="00FFFF"/>
            </a:solidFill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24" name="Text Box 172"/>
            <p:cNvSpPr txBox="1">
              <a:spLocks noChangeArrowheads="1"/>
            </p:cNvSpPr>
            <p:nvPr/>
          </p:nvSpPr>
          <p:spPr bwMode="auto">
            <a:xfrm>
              <a:off x="3580" y="2784"/>
              <a:ext cx="33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6</a:t>
              </a:r>
              <a:r>
                <a:rPr kumimoji="0" lang="en-US" altLang="zh-CN" sz="200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6125" name="Text Box 173"/>
            <p:cNvSpPr txBox="1">
              <a:spLocks noChangeArrowheads="1"/>
            </p:cNvSpPr>
            <p:nvPr/>
          </p:nvSpPr>
          <p:spPr bwMode="auto">
            <a:xfrm>
              <a:off x="4299" y="3120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+</a:t>
              </a:r>
            </a:p>
          </p:txBody>
        </p:sp>
        <p:sp>
          <p:nvSpPr>
            <p:cNvPr id="126126" name="Text Box 174"/>
            <p:cNvSpPr txBox="1">
              <a:spLocks noChangeArrowheads="1"/>
            </p:cNvSpPr>
            <p:nvPr/>
          </p:nvSpPr>
          <p:spPr bwMode="auto">
            <a:xfrm>
              <a:off x="4311" y="369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–</a:t>
              </a:r>
            </a:p>
          </p:txBody>
        </p:sp>
        <p:sp>
          <p:nvSpPr>
            <p:cNvPr id="126127" name="Text Box 175"/>
            <p:cNvSpPr txBox="1">
              <a:spLocks noChangeArrowheads="1"/>
            </p:cNvSpPr>
            <p:nvPr/>
          </p:nvSpPr>
          <p:spPr bwMode="auto">
            <a:xfrm>
              <a:off x="3950" y="3468"/>
              <a:ext cx="33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4</a:t>
              </a:r>
              <a:r>
                <a:rPr kumimoji="0" lang="en-US" altLang="zh-CN" sz="200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6128" name="Text Box 176"/>
            <p:cNvSpPr txBox="1">
              <a:spLocks noChangeArrowheads="1"/>
            </p:cNvSpPr>
            <p:nvPr/>
          </p:nvSpPr>
          <p:spPr bwMode="auto">
            <a:xfrm>
              <a:off x="4290" y="3398"/>
              <a:ext cx="32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 i="1"/>
                <a:t>u''</a:t>
              </a:r>
              <a:endParaRPr kumimoji="0" lang="en-US" altLang="zh-CN" sz="2400"/>
            </a:p>
          </p:txBody>
        </p:sp>
        <p:sp>
          <p:nvSpPr>
            <p:cNvPr id="126129" name="Rectangle 177"/>
            <p:cNvSpPr>
              <a:spLocks noChangeArrowheads="1"/>
            </p:cNvSpPr>
            <p:nvPr/>
          </p:nvSpPr>
          <p:spPr bwMode="auto">
            <a:xfrm rot="-5400000">
              <a:off x="4137" y="3506"/>
              <a:ext cx="291" cy="96"/>
            </a:xfrm>
            <a:prstGeom prst="rect">
              <a:avLst/>
            </a:prstGeom>
            <a:solidFill>
              <a:srgbClr val="00FFFF"/>
            </a:solidFill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30" name="Line 178"/>
            <p:cNvSpPr>
              <a:spLocks noChangeShapeType="1"/>
            </p:cNvSpPr>
            <p:nvPr/>
          </p:nvSpPr>
          <p:spPr bwMode="auto">
            <a:xfrm>
              <a:off x="3323" y="3072"/>
              <a:ext cx="0" cy="9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31" name="Line 179"/>
            <p:cNvSpPr>
              <a:spLocks noChangeShapeType="1"/>
            </p:cNvSpPr>
            <p:nvPr/>
          </p:nvSpPr>
          <p:spPr bwMode="auto">
            <a:xfrm>
              <a:off x="3323" y="3072"/>
              <a:ext cx="2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32" name="Line 180"/>
            <p:cNvSpPr>
              <a:spLocks noChangeShapeType="1"/>
            </p:cNvSpPr>
            <p:nvPr/>
          </p:nvSpPr>
          <p:spPr bwMode="auto">
            <a:xfrm>
              <a:off x="3899" y="3072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33" name="Line 181"/>
            <p:cNvSpPr>
              <a:spLocks noChangeShapeType="1"/>
            </p:cNvSpPr>
            <p:nvPr/>
          </p:nvSpPr>
          <p:spPr bwMode="auto">
            <a:xfrm>
              <a:off x="5051" y="3072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34" name="Line 182"/>
            <p:cNvSpPr>
              <a:spLocks noChangeShapeType="1"/>
            </p:cNvSpPr>
            <p:nvPr/>
          </p:nvSpPr>
          <p:spPr bwMode="auto">
            <a:xfrm>
              <a:off x="3323" y="4032"/>
              <a:ext cx="172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35" name="Line 183"/>
            <p:cNvSpPr>
              <a:spLocks noChangeShapeType="1"/>
            </p:cNvSpPr>
            <p:nvPr/>
          </p:nvSpPr>
          <p:spPr bwMode="auto">
            <a:xfrm>
              <a:off x="4283" y="3072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36" name="Line 184"/>
            <p:cNvSpPr>
              <a:spLocks noChangeShapeType="1"/>
            </p:cNvSpPr>
            <p:nvPr/>
          </p:nvSpPr>
          <p:spPr bwMode="auto">
            <a:xfrm>
              <a:off x="4283" y="3696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37" name="Line 185"/>
            <p:cNvSpPr>
              <a:spLocks noChangeShapeType="1"/>
            </p:cNvSpPr>
            <p:nvPr/>
          </p:nvSpPr>
          <p:spPr bwMode="auto">
            <a:xfrm>
              <a:off x="5051" y="3696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</p:grpSp>
      <p:sp>
        <p:nvSpPr>
          <p:cNvPr id="126138" name="Text Box 186"/>
          <p:cNvSpPr txBox="1">
            <a:spLocks noChangeArrowheads="1"/>
          </p:cNvSpPr>
          <p:nvPr/>
        </p:nvSpPr>
        <p:spPr bwMode="auto">
          <a:xfrm>
            <a:off x="1524000" y="5365750"/>
            <a:ext cx="1371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en-US" altLang="zh-CN" i="1">
                <a:ea typeface="楷体_GB2312" pitchFamily="49" charset="-122"/>
              </a:rPr>
              <a:t>u</a:t>
            </a:r>
            <a:r>
              <a:rPr kumimoji="0" lang="en-US" altLang="zh-CN"/>
              <a:t>'</a:t>
            </a:r>
            <a:r>
              <a:rPr kumimoji="0" lang="en-US" altLang="zh-CN">
                <a:ea typeface="楷体_GB2312" pitchFamily="49" charset="-122"/>
              </a:rPr>
              <a:t>=4V</a:t>
            </a:r>
          </a:p>
        </p:txBody>
      </p:sp>
      <p:sp>
        <p:nvSpPr>
          <p:cNvPr id="126139" name="Text Box 187"/>
          <p:cNvSpPr txBox="1">
            <a:spLocks noChangeArrowheads="1"/>
          </p:cNvSpPr>
          <p:nvPr/>
        </p:nvSpPr>
        <p:spPr bwMode="auto">
          <a:xfrm>
            <a:off x="4933950" y="2132013"/>
            <a:ext cx="4057650" cy="116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en-US" altLang="zh-CN" sz="2800"/>
              <a:t>(</a:t>
            </a:r>
            <a:r>
              <a:rPr kumimoji="0" lang="en-US" altLang="zh-CN" sz="2800">
                <a:latin typeface="仿宋_GB2312" pitchFamily="49" charset="-122"/>
                <a:ea typeface="仿宋_GB2312" pitchFamily="49" charset="-122"/>
              </a:rPr>
              <a:t>2) 4A</a:t>
            </a:r>
            <a:r>
              <a:rPr kumimoji="0" lang="zh-CN" altLang="en-US" sz="2800">
                <a:latin typeface="仿宋_GB2312" pitchFamily="49" charset="-122"/>
                <a:ea typeface="仿宋_GB2312" pitchFamily="49" charset="-122"/>
              </a:rPr>
              <a:t>电流源单独作用，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en-US" altLang="zh-CN" sz="2800">
                <a:latin typeface="仿宋_GB2312" pitchFamily="49" charset="-122"/>
                <a:ea typeface="仿宋_GB2312" pitchFamily="49" charset="-122"/>
              </a:rPr>
              <a:t>10V</a:t>
            </a:r>
            <a:r>
              <a:rPr kumimoji="0" lang="zh-CN" altLang="en-US" sz="2800">
                <a:latin typeface="仿宋_GB2312" pitchFamily="49" charset="-122"/>
                <a:ea typeface="仿宋_GB2312" pitchFamily="49" charset="-122"/>
              </a:rPr>
              <a:t>电压源短路</a:t>
            </a:r>
          </a:p>
        </p:txBody>
      </p:sp>
      <p:sp>
        <p:nvSpPr>
          <p:cNvPr id="126140" name="Text Box 188"/>
          <p:cNvSpPr txBox="1">
            <a:spLocks noChangeArrowheads="1"/>
          </p:cNvSpPr>
          <p:nvPr/>
        </p:nvSpPr>
        <p:spPr bwMode="auto">
          <a:xfrm>
            <a:off x="4632325" y="5289550"/>
            <a:ext cx="33702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en-US" altLang="zh-CN" i="1"/>
              <a:t>u</a:t>
            </a:r>
            <a:r>
              <a:rPr kumimoji="0" lang="en-US" altLang="zh-CN" baseline="30000"/>
              <a:t>"</a:t>
            </a:r>
            <a:r>
              <a:rPr kumimoji="0" lang="en-US" altLang="zh-CN"/>
              <a:t>= </a:t>
            </a:r>
            <a:r>
              <a:rPr kumimoji="0" lang="en-US" altLang="zh-CN">
                <a:latin typeface="宋体" panose="02010600030101010101" pitchFamily="2" charset="-122"/>
              </a:rPr>
              <a:t>-</a:t>
            </a:r>
            <a:r>
              <a:rPr kumimoji="0" lang="en-US" altLang="zh-CN"/>
              <a:t>4</a:t>
            </a:r>
            <a:r>
              <a:rPr kumimoji="0" lang="en-US" altLang="zh-CN">
                <a:sym typeface="Symbol" panose="05050102010706020507" pitchFamily="18" charset="2"/>
              </a:rPr>
              <a:t>2.4= </a:t>
            </a:r>
            <a:r>
              <a:rPr kumimoji="0" lang="en-US" altLang="zh-CN">
                <a:latin typeface="宋体" panose="02010600030101010101" pitchFamily="2" charset="-122"/>
                <a:sym typeface="Symbol" panose="05050102010706020507" pitchFamily="18" charset="2"/>
              </a:rPr>
              <a:t>-</a:t>
            </a:r>
            <a:r>
              <a:rPr kumimoji="0" lang="en-US" altLang="zh-CN">
                <a:sym typeface="Symbol" panose="05050102010706020507" pitchFamily="18" charset="2"/>
              </a:rPr>
              <a:t>9.6V</a:t>
            </a:r>
            <a:endParaRPr kumimoji="0" lang="en-US" altLang="zh-CN"/>
          </a:p>
        </p:txBody>
      </p:sp>
      <p:sp>
        <p:nvSpPr>
          <p:cNvPr id="126141" name="Text Box 189"/>
          <p:cNvSpPr txBox="1">
            <a:spLocks noChangeArrowheads="1"/>
          </p:cNvSpPr>
          <p:nvPr/>
        </p:nvSpPr>
        <p:spPr bwMode="auto">
          <a:xfrm>
            <a:off x="1371600" y="5973763"/>
            <a:ext cx="7086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zh-CN" altLang="en-US">
                <a:ea typeface="仿宋_GB2312" pitchFamily="49" charset="-122"/>
              </a:rPr>
              <a:t>共同作用</a:t>
            </a:r>
            <a:r>
              <a:rPr kumimoji="0" lang="zh-CN" altLang="en-US"/>
              <a:t>：</a:t>
            </a:r>
            <a:r>
              <a:rPr kumimoji="0" lang="en-US" altLang="zh-CN" i="1"/>
              <a:t>u</a:t>
            </a:r>
            <a:r>
              <a:rPr kumimoji="0" lang="en-US" altLang="zh-CN"/>
              <a:t>=</a:t>
            </a:r>
            <a:r>
              <a:rPr kumimoji="0" lang="en-US" altLang="zh-CN" i="1"/>
              <a:t>u</a:t>
            </a:r>
            <a:r>
              <a:rPr kumimoji="0" lang="en-US" altLang="zh-CN" baseline="30000"/>
              <a:t>'</a:t>
            </a:r>
            <a:r>
              <a:rPr kumimoji="0" lang="en-US" altLang="zh-CN"/>
              <a:t>+</a:t>
            </a:r>
            <a:r>
              <a:rPr kumimoji="0" lang="en-US" altLang="zh-CN" i="1"/>
              <a:t>u</a:t>
            </a:r>
            <a:r>
              <a:rPr kumimoji="0" lang="en-US" altLang="zh-CN" baseline="30000"/>
              <a:t>"</a:t>
            </a:r>
            <a:r>
              <a:rPr kumimoji="0" lang="en-US" altLang="zh-CN"/>
              <a:t>= 4+(</a:t>
            </a:r>
            <a:r>
              <a:rPr kumimoji="0" lang="en-US" altLang="zh-CN">
                <a:latin typeface="宋体" panose="02010600030101010101" pitchFamily="2" charset="-122"/>
              </a:rPr>
              <a:t>-</a:t>
            </a:r>
            <a:r>
              <a:rPr kumimoji="0" lang="en-US" altLang="zh-CN"/>
              <a:t> 9.6)= </a:t>
            </a:r>
            <a:r>
              <a:rPr kumimoji="0" lang="en-US" altLang="zh-CN">
                <a:latin typeface="宋体" panose="02010600030101010101" pitchFamily="2" charset="-122"/>
              </a:rPr>
              <a:t>-</a:t>
            </a:r>
            <a:r>
              <a:rPr kumimoji="0" lang="en-US" altLang="zh-CN"/>
              <a:t> 5.6V</a:t>
            </a:r>
          </a:p>
        </p:txBody>
      </p:sp>
      <p:grpSp>
        <p:nvGrpSpPr>
          <p:cNvPr id="126142" name="Group 190"/>
          <p:cNvGrpSpPr>
            <a:grpSpLocks/>
          </p:cNvGrpSpPr>
          <p:nvPr/>
        </p:nvGrpSpPr>
        <p:grpSpPr bwMode="auto">
          <a:xfrm>
            <a:off x="381000" y="3124200"/>
            <a:ext cx="3657600" cy="1981200"/>
            <a:chOff x="96" y="2784"/>
            <a:chExt cx="2304" cy="1248"/>
          </a:xfrm>
        </p:grpSpPr>
        <p:sp>
          <p:nvSpPr>
            <p:cNvPr id="126143" name="Text Box 191"/>
            <p:cNvSpPr txBox="1">
              <a:spLocks noChangeArrowheads="1"/>
            </p:cNvSpPr>
            <p:nvPr/>
          </p:nvSpPr>
          <p:spPr bwMode="auto">
            <a:xfrm>
              <a:off x="411" y="3216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+</a:t>
              </a:r>
            </a:p>
          </p:txBody>
        </p:sp>
        <p:sp>
          <p:nvSpPr>
            <p:cNvPr id="126144" name="Text Box 192"/>
            <p:cNvSpPr txBox="1">
              <a:spLocks noChangeArrowheads="1"/>
            </p:cNvSpPr>
            <p:nvPr/>
          </p:nvSpPr>
          <p:spPr bwMode="auto">
            <a:xfrm>
              <a:off x="423" y="364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–</a:t>
              </a:r>
            </a:p>
          </p:txBody>
        </p:sp>
        <p:sp>
          <p:nvSpPr>
            <p:cNvPr id="126145" name="Text Box 193"/>
            <p:cNvSpPr txBox="1">
              <a:spLocks noChangeArrowheads="1"/>
            </p:cNvSpPr>
            <p:nvPr/>
          </p:nvSpPr>
          <p:spPr bwMode="auto">
            <a:xfrm>
              <a:off x="96" y="3408"/>
              <a:ext cx="4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10V</a:t>
              </a:r>
            </a:p>
          </p:txBody>
        </p:sp>
        <p:sp>
          <p:nvSpPr>
            <p:cNvPr id="126146" name="Rectangle 194"/>
            <p:cNvSpPr>
              <a:spLocks noChangeArrowheads="1"/>
            </p:cNvSpPr>
            <p:nvPr/>
          </p:nvSpPr>
          <p:spPr bwMode="auto">
            <a:xfrm>
              <a:off x="930" y="3024"/>
              <a:ext cx="281" cy="96"/>
            </a:xfrm>
            <a:prstGeom prst="rect">
              <a:avLst/>
            </a:prstGeom>
            <a:solidFill>
              <a:srgbClr val="00FFFF"/>
            </a:solidFill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47" name="Text Box 195"/>
            <p:cNvSpPr txBox="1">
              <a:spLocks noChangeArrowheads="1"/>
            </p:cNvSpPr>
            <p:nvPr/>
          </p:nvSpPr>
          <p:spPr bwMode="auto">
            <a:xfrm>
              <a:off x="892" y="2784"/>
              <a:ext cx="33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6</a:t>
              </a:r>
              <a:r>
                <a:rPr kumimoji="0" lang="en-US" altLang="zh-CN" sz="200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6148" name="Text Box 196"/>
            <p:cNvSpPr txBox="1">
              <a:spLocks noChangeArrowheads="1"/>
            </p:cNvSpPr>
            <p:nvPr/>
          </p:nvSpPr>
          <p:spPr bwMode="auto">
            <a:xfrm>
              <a:off x="1611" y="3120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+</a:t>
              </a:r>
            </a:p>
          </p:txBody>
        </p:sp>
        <p:sp>
          <p:nvSpPr>
            <p:cNvPr id="126149" name="Text Box 197"/>
            <p:cNvSpPr txBox="1">
              <a:spLocks noChangeArrowheads="1"/>
            </p:cNvSpPr>
            <p:nvPr/>
          </p:nvSpPr>
          <p:spPr bwMode="auto">
            <a:xfrm>
              <a:off x="1623" y="369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–</a:t>
              </a:r>
            </a:p>
          </p:txBody>
        </p:sp>
        <p:sp>
          <p:nvSpPr>
            <p:cNvPr id="126150" name="Text Box 198"/>
            <p:cNvSpPr txBox="1">
              <a:spLocks noChangeArrowheads="1"/>
            </p:cNvSpPr>
            <p:nvPr/>
          </p:nvSpPr>
          <p:spPr bwMode="auto">
            <a:xfrm>
              <a:off x="1262" y="3468"/>
              <a:ext cx="33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4</a:t>
              </a:r>
              <a:r>
                <a:rPr kumimoji="0" lang="en-US" altLang="zh-CN" sz="200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6151" name="Text Box 199"/>
            <p:cNvSpPr txBox="1">
              <a:spLocks noChangeArrowheads="1"/>
            </p:cNvSpPr>
            <p:nvPr/>
          </p:nvSpPr>
          <p:spPr bwMode="auto">
            <a:xfrm>
              <a:off x="1628" y="3398"/>
              <a:ext cx="2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 i="1"/>
                <a:t>u'</a:t>
              </a:r>
              <a:endParaRPr kumimoji="0" lang="en-US" altLang="zh-CN" sz="2400"/>
            </a:p>
          </p:txBody>
        </p:sp>
        <p:sp>
          <p:nvSpPr>
            <p:cNvPr id="126152" name="Rectangle 200"/>
            <p:cNvSpPr>
              <a:spLocks noChangeArrowheads="1"/>
            </p:cNvSpPr>
            <p:nvPr/>
          </p:nvSpPr>
          <p:spPr bwMode="auto">
            <a:xfrm rot="-5400000">
              <a:off x="1449" y="3506"/>
              <a:ext cx="291" cy="96"/>
            </a:xfrm>
            <a:prstGeom prst="rect">
              <a:avLst/>
            </a:prstGeom>
            <a:solidFill>
              <a:srgbClr val="00FFFF"/>
            </a:solidFill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53" name="Line 201"/>
            <p:cNvSpPr>
              <a:spLocks noChangeShapeType="1"/>
            </p:cNvSpPr>
            <p:nvPr/>
          </p:nvSpPr>
          <p:spPr bwMode="auto">
            <a:xfrm>
              <a:off x="635" y="3072"/>
              <a:ext cx="0" cy="9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54" name="Oval 202"/>
            <p:cNvSpPr>
              <a:spLocks noChangeArrowheads="1"/>
            </p:cNvSpPr>
            <p:nvPr/>
          </p:nvSpPr>
          <p:spPr bwMode="auto">
            <a:xfrm>
              <a:off x="491" y="3456"/>
              <a:ext cx="283" cy="283"/>
            </a:xfrm>
            <a:prstGeom prst="ellipse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55" name="Line 203"/>
            <p:cNvSpPr>
              <a:spLocks noChangeShapeType="1"/>
            </p:cNvSpPr>
            <p:nvPr/>
          </p:nvSpPr>
          <p:spPr bwMode="auto">
            <a:xfrm>
              <a:off x="635" y="3456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56" name="Line 204"/>
            <p:cNvSpPr>
              <a:spLocks noChangeShapeType="1"/>
            </p:cNvSpPr>
            <p:nvPr/>
          </p:nvSpPr>
          <p:spPr bwMode="auto">
            <a:xfrm>
              <a:off x="635" y="3072"/>
              <a:ext cx="2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57" name="Line 205"/>
            <p:cNvSpPr>
              <a:spLocks noChangeShapeType="1"/>
            </p:cNvSpPr>
            <p:nvPr/>
          </p:nvSpPr>
          <p:spPr bwMode="auto">
            <a:xfrm>
              <a:off x="1211" y="3072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58" name="Line 206"/>
            <p:cNvSpPr>
              <a:spLocks noChangeShapeType="1"/>
            </p:cNvSpPr>
            <p:nvPr/>
          </p:nvSpPr>
          <p:spPr bwMode="auto">
            <a:xfrm>
              <a:off x="2363" y="3072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59" name="Line 207"/>
            <p:cNvSpPr>
              <a:spLocks noChangeShapeType="1"/>
            </p:cNvSpPr>
            <p:nvPr/>
          </p:nvSpPr>
          <p:spPr bwMode="auto">
            <a:xfrm>
              <a:off x="635" y="4032"/>
              <a:ext cx="172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60" name="Line 208"/>
            <p:cNvSpPr>
              <a:spLocks noChangeShapeType="1"/>
            </p:cNvSpPr>
            <p:nvPr/>
          </p:nvSpPr>
          <p:spPr bwMode="auto">
            <a:xfrm>
              <a:off x="1595" y="3072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61" name="Line 209"/>
            <p:cNvSpPr>
              <a:spLocks noChangeShapeType="1"/>
            </p:cNvSpPr>
            <p:nvPr/>
          </p:nvSpPr>
          <p:spPr bwMode="auto">
            <a:xfrm>
              <a:off x="1595" y="3696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62" name="Line 210"/>
            <p:cNvSpPr>
              <a:spLocks noChangeShapeType="1"/>
            </p:cNvSpPr>
            <p:nvPr/>
          </p:nvSpPr>
          <p:spPr bwMode="auto">
            <a:xfrm>
              <a:off x="2363" y="3696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63" name="Oval 211"/>
            <p:cNvSpPr>
              <a:spLocks noChangeArrowheads="1"/>
            </p:cNvSpPr>
            <p:nvPr/>
          </p:nvSpPr>
          <p:spPr bwMode="auto">
            <a:xfrm>
              <a:off x="2332" y="3408"/>
              <a:ext cx="68" cy="6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6164" name="Oval 212"/>
            <p:cNvSpPr>
              <a:spLocks noChangeArrowheads="1"/>
            </p:cNvSpPr>
            <p:nvPr/>
          </p:nvSpPr>
          <p:spPr bwMode="auto">
            <a:xfrm>
              <a:off x="2332" y="3628"/>
              <a:ext cx="68" cy="68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6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6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6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6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6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6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6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6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60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60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6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126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6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6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2" dur="500"/>
                                        <p:tgtEl>
                                          <p:spTgt spid="126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7" dur="500"/>
                                        <p:tgtEl>
                                          <p:spTgt spid="126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6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6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6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6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" fill="hold"/>
                                        <p:tgtEl>
                                          <p:spTgt spid="126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126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089" grpId="0" autoUpdateAnimBg="0"/>
      <p:bldP spid="126090" grpId="0" autoUpdateAnimBg="0"/>
      <p:bldP spid="126116" grpId="0" autoUpdateAnimBg="0"/>
      <p:bldP spid="126117" grpId="0" autoUpdateAnimBg="0"/>
      <p:bldP spid="126138" grpId="0" autoUpdateAnimBg="0"/>
      <p:bldP spid="126139" grpId="0" autoUpdateAnimBg="0"/>
      <p:bldP spid="126140" grpId="0" autoUpdateAnimBg="0"/>
      <p:bldP spid="126141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Rectangle 3"/>
          <p:cNvSpPr>
            <a:spLocks noChangeArrowheads="1"/>
          </p:cNvSpPr>
          <p:nvPr/>
        </p:nvSpPr>
        <p:spPr bwMode="auto">
          <a:xfrm>
            <a:off x="269875" y="517525"/>
            <a:ext cx="644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zh-CN" altLang="en-US" sz="2400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rPr>
              <a:t>例</a:t>
            </a:r>
            <a:r>
              <a:rPr kumimoji="0" lang="en-US" altLang="zh-CN" sz="2400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rPr>
              <a:t>3</a:t>
            </a:r>
          </a:p>
        </p:txBody>
      </p:sp>
      <p:sp>
        <p:nvSpPr>
          <p:cNvPr id="128004" name="Text Box 4"/>
          <p:cNvSpPr txBox="1">
            <a:spLocks noChangeArrowheads="1"/>
          </p:cNvSpPr>
          <p:nvPr/>
        </p:nvSpPr>
        <p:spPr bwMode="auto">
          <a:xfrm>
            <a:off x="1103313" y="533400"/>
            <a:ext cx="1974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algn="l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zh-CN" altLang="en-US" sz="2400">
                <a:latin typeface="仿宋_GB2312" pitchFamily="49" charset="-122"/>
                <a:ea typeface="仿宋_GB2312" pitchFamily="49" charset="-122"/>
              </a:rPr>
              <a:t>求电压</a:t>
            </a:r>
            <a:r>
              <a:rPr kumimoji="0" lang="en-US" altLang="zh-CN" sz="2400" i="1">
                <a:latin typeface="仿宋_GB2312" pitchFamily="49" charset="-122"/>
                <a:ea typeface="仿宋_GB2312" pitchFamily="49" charset="-122"/>
              </a:rPr>
              <a:t>U</a:t>
            </a:r>
            <a:r>
              <a:rPr kumimoji="0" lang="en-US" altLang="zh-CN" sz="2400" baseline="-25000">
                <a:latin typeface="仿宋_GB2312" pitchFamily="49" charset="-122"/>
                <a:ea typeface="仿宋_GB2312" pitchFamily="49" charset="-122"/>
              </a:rPr>
              <a:t>s   </a:t>
            </a:r>
            <a:r>
              <a:rPr kumimoji="0" lang="zh-CN" altLang="en-US" sz="2400">
                <a:latin typeface="仿宋_GB2312" pitchFamily="49" charset="-122"/>
                <a:ea typeface="仿宋_GB2312" pitchFamily="49" charset="-122"/>
              </a:rPr>
              <a:t>。</a:t>
            </a:r>
          </a:p>
        </p:txBody>
      </p:sp>
      <p:sp>
        <p:nvSpPr>
          <p:cNvPr id="128005" name="Text Box 5"/>
          <p:cNvSpPr txBox="1">
            <a:spLocks noChangeArrowheads="1"/>
          </p:cNvSpPr>
          <p:nvPr/>
        </p:nvSpPr>
        <p:spPr bwMode="auto">
          <a:xfrm>
            <a:off x="942975" y="2743200"/>
            <a:ext cx="3714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en-US" altLang="zh-CN" sz="2400">
                <a:latin typeface="仿宋_GB2312" pitchFamily="49" charset="-122"/>
                <a:ea typeface="仿宋_GB2312" pitchFamily="49" charset="-122"/>
              </a:rPr>
              <a:t>(1) 10V</a:t>
            </a:r>
            <a:r>
              <a:rPr kumimoji="0" lang="zh-CN" altLang="zh-CN" sz="2400">
                <a:latin typeface="仿宋_GB2312" pitchFamily="49" charset="-122"/>
                <a:ea typeface="仿宋_GB2312" pitchFamily="49" charset="-122"/>
              </a:rPr>
              <a:t>电压源单独作用：</a:t>
            </a:r>
            <a:endParaRPr kumimoji="0" lang="zh-CN" altLang="en-US" sz="2400">
              <a:latin typeface="仿宋_GB2312" pitchFamily="49" charset="-122"/>
              <a:ea typeface="仿宋_GB2312" pitchFamily="49" charset="-122"/>
            </a:endParaRPr>
          </a:p>
        </p:txBody>
      </p:sp>
      <p:sp>
        <p:nvSpPr>
          <p:cNvPr id="128006" name="Text Box 6"/>
          <p:cNvSpPr txBox="1">
            <a:spLocks noChangeArrowheads="1"/>
          </p:cNvSpPr>
          <p:nvPr/>
        </p:nvSpPr>
        <p:spPr bwMode="auto">
          <a:xfrm>
            <a:off x="4762500" y="2667000"/>
            <a:ext cx="356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en-US" altLang="zh-CN" sz="2400">
                <a:latin typeface="仿宋_GB2312" pitchFamily="49" charset="-122"/>
                <a:ea typeface="仿宋_GB2312" pitchFamily="49" charset="-122"/>
              </a:rPr>
              <a:t>(2) 4A</a:t>
            </a:r>
            <a:r>
              <a:rPr kumimoji="0" lang="zh-CN" altLang="en-US" sz="2400">
                <a:latin typeface="仿宋_GB2312" pitchFamily="49" charset="-122"/>
                <a:ea typeface="仿宋_GB2312" pitchFamily="49" charset="-122"/>
              </a:rPr>
              <a:t>电流源单独作用：</a:t>
            </a:r>
          </a:p>
        </p:txBody>
      </p:sp>
      <p:sp>
        <p:nvSpPr>
          <p:cNvPr id="128007" name="Text Box 7"/>
          <p:cNvSpPr txBox="1">
            <a:spLocks noChangeArrowheads="1"/>
          </p:cNvSpPr>
          <p:nvPr/>
        </p:nvSpPr>
        <p:spPr bwMode="auto">
          <a:xfrm>
            <a:off x="153988" y="2635250"/>
            <a:ext cx="7604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zh-CN" altLang="en-US" sz="2400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rPr>
              <a:t>解</a:t>
            </a:r>
            <a:r>
              <a:rPr kumimoji="0" lang="en-US" altLang="zh-CN" sz="2400" i="1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rPr>
              <a:t>:</a:t>
            </a:r>
          </a:p>
        </p:txBody>
      </p:sp>
      <p:grpSp>
        <p:nvGrpSpPr>
          <p:cNvPr id="128113" name="Group 113"/>
          <p:cNvGrpSpPr>
            <a:grpSpLocks/>
          </p:cNvGrpSpPr>
          <p:nvPr/>
        </p:nvGrpSpPr>
        <p:grpSpPr bwMode="auto">
          <a:xfrm>
            <a:off x="2600325" y="228600"/>
            <a:ext cx="4756150" cy="2209800"/>
            <a:chOff x="1638" y="144"/>
            <a:chExt cx="2996" cy="1392"/>
          </a:xfrm>
        </p:grpSpPr>
        <p:sp>
          <p:nvSpPr>
            <p:cNvPr id="128009" name="Line 9"/>
            <p:cNvSpPr>
              <a:spLocks noChangeShapeType="1"/>
            </p:cNvSpPr>
            <p:nvPr/>
          </p:nvSpPr>
          <p:spPr bwMode="auto">
            <a:xfrm>
              <a:off x="2177" y="452"/>
              <a:ext cx="271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8010" name="Rectangle 10"/>
            <p:cNvSpPr>
              <a:spLocks noChangeArrowheads="1"/>
            </p:cNvSpPr>
            <p:nvPr/>
          </p:nvSpPr>
          <p:spPr bwMode="auto">
            <a:xfrm>
              <a:off x="2160" y="528"/>
              <a:ext cx="1981" cy="997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9FF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8011" name="Line 11"/>
            <p:cNvSpPr>
              <a:spLocks noChangeShapeType="1"/>
            </p:cNvSpPr>
            <p:nvPr/>
          </p:nvSpPr>
          <p:spPr bwMode="auto">
            <a:xfrm>
              <a:off x="3200" y="539"/>
              <a:ext cx="0" cy="997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8012" name="Oval 12"/>
            <p:cNvSpPr>
              <a:spLocks noChangeArrowheads="1"/>
            </p:cNvSpPr>
            <p:nvPr/>
          </p:nvSpPr>
          <p:spPr bwMode="auto">
            <a:xfrm>
              <a:off x="2032" y="912"/>
              <a:ext cx="272" cy="272"/>
            </a:xfrm>
            <a:prstGeom prst="ellipse">
              <a:avLst/>
            </a:prstGeom>
            <a:solidFill>
              <a:srgbClr val="00FFFF"/>
            </a:solidFill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8013" name="Text Box 13"/>
            <p:cNvSpPr txBox="1">
              <a:spLocks noChangeArrowheads="1"/>
            </p:cNvSpPr>
            <p:nvPr/>
          </p:nvSpPr>
          <p:spPr bwMode="auto">
            <a:xfrm>
              <a:off x="1974" y="67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latin typeface="仿宋_GB2312" pitchFamily="49" charset="-122"/>
                  <a:ea typeface="仿宋_GB2312" pitchFamily="49" charset="-122"/>
                </a:rPr>
                <a:t>+</a:t>
              </a:r>
            </a:p>
          </p:txBody>
        </p:sp>
        <p:sp>
          <p:nvSpPr>
            <p:cNvPr id="128014" name="Text Box 14"/>
            <p:cNvSpPr txBox="1">
              <a:spLocks noChangeArrowheads="1"/>
            </p:cNvSpPr>
            <p:nvPr/>
          </p:nvSpPr>
          <p:spPr bwMode="auto">
            <a:xfrm>
              <a:off x="1979" y="110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仿宋_GB2312" pitchFamily="49" charset="-122"/>
                </a:rPr>
                <a:t>–</a:t>
              </a:r>
              <a:endParaRPr kumimoji="0" lang="en-US" altLang="zh-CN" sz="2400">
                <a:latin typeface="仿宋_GB2312" pitchFamily="49" charset="-122"/>
                <a:ea typeface="仿宋_GB2312" pitchFamily="49" charset="-122"/>
              </a:endParaRPr>
            </a:p>
          </p:txBody>
        </p:sp>
        <p:sp>
          <p:nvSpPr>
            <p:cNvPr id="128015" name="Text Box 15"/>
            <p:cNvSpPr txBox="1">
              <a:spLocks noChangeArrowheads="1"/>
            </p:cNvSpPr>
            <p:nvPr/>
          </p:nvSpPr>
          <p:spPr bwMode="auto">
            <a:xfrm>
              <a:off x="1638" y="864"/>
              <a:ext cx="4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latin typeface="仿宋_GB2312" pitchFamily="49" charset="-122"/>
                  <a:ea typeface="仿宋_GB2312" pitchFamily="49" charset="-122"/>
                </a:rPr>
                <a:t>10V</a:t>
              </a:r>
            </a:p>
          </p:txBody>
        </p:sp>
        <p:sp>
          <p:nvSpPr>
            <p:cNvPr id="128016" name="Rectangle 16"/>
            <p:cNvSpPr>
              <a:spLocks noChangeArrowheads="1"/>
            </p:cNvSpPr>
            <p:nvPr/>
          </p:nvSpPr>
          <p:spPr bwMode="auto">
            <a:xfrm>
              <a:off x="2530" y="485"/>
              <a:ext cx="272" cy="91"/>
            </a:xfrm>
            <a:prstGeom prst="rect">
              <a:avLst/>
            </a:prstGeom>
            <a:solidFill>
              <a:srgbClr val="00FFFF"/>
            </a:solidFill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8017" name="Text Box 17"/>
            <p:cNvSpPr txBox="1">
              <a:spLocks noChangeArrowheads="1"/>
            </p:cNvSpPr>
            <p:nvPr/>
          </p:nvSpPr>
          <p:spPr bwMode="auto">
            <a:xfrm>
              <a:off x="2496" y="240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latin typeface="仿宋_GB2312" pitchFamily="49" charset="-122"/>
                  <a:ea typeface="仿宋_GB2312" pitchFamily="49" charset="-122"/>
                </a:rPr>
                <a:t>6</a:t>
              </a:r>
              <a:r>
                <a:rPr kumimoji="0" lang="en-US" altLang="zh-CN" sz="2400">
                  <a:latin typeface="仿宋_GB2312" pitchFamily="49" charset="-122"/>
                  <a:ea typeface="仿宋_GB2312" pitchFamily="49" charset="-122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8018" name="Text Box 18"/>
            <p:cNvSpPr txBox="1">
              <a:spLocks noChangeArrowheads="1"/>
            </p:cNvSpPr>
            <p:nvPr/>
          </p:nvSpPr>
          <p:spPr bwMode="auto">
            <a:xfrm>
              <a:off x="2183" y="144"/>
              <a:ext cx="2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 i="1">
                  <a:latin typeface="仿宋_GB2312" pitchFamily="49" charset="-122"/>
                  <a:ea typeface="仿宋_GB2312" pitchFamily="49" charset="-122"/>
                </a:rPr>
                <a:t>I</a:t>
              </a:r>
              <a:r>
                <a:rPr kumimoji="0" lang="en-US" altLang="zh-CN" sz="2400" baseline="-25000">
                  <a:latin typeface="仿宋_GB2312" pitchFamily="49" charset="-122"/>
                  <a:ea typeface="仿宋_GB2312" pitchFamily="49" charset="-122"/>
                </a:rPr>
                <a:t>1</a:t>
              </a:r>
              <a:endParaRPr kumimoji="0" lang="en-US" altLang="zh-CN" sz="2400">
                <a:latin typeface="仿宋_GB2312" pitchFamily="49" charset="-122"/>
                <a:ea typeface="仿宋_GB2312" pitchFamily="49" charset="-122"/>
              </a:endParaRPr>
            </a:p>
          </p:txBody>
        </p:sp>
        <p:sp>
          <p:nvSpPr>
            <p:cNvPr id="128019" name="Oval 19"/>
            <p:cNvSpPr>
              <a:spLocks noChangeArrowheads="1"/>
            </p:cNvSpPr>
            <p:nvPr/>
          </p:nvSpPr>
          <p:spPr bwMode="auto">
            <a:xfrm>
              <a:off x="3991" y="912"/>
              <a:ext cx="281" cy="281"/>
            </a:xfrm>
            <a:prstGeom prst="ellipse">
              <a:avLst/>
            </a:prstGeom>
            <a:solidFill>
              <a:srgbClr val="00FFFF"/>
            </a:solidFill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8020" name="Line 20"/>
            <p:cNvSpPr>
              <a:spLocks noChangeShapeType="1"/>
            </p:cNvSpPr>
            <p:nvPr/>
          </p:nvSpPr>
          <p:spPr bwMode="auto">
            <a:xfrm rot="-10800000">
              <a:off x="4320" y="864"/>
              <a:ext cx="0" cy="336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8021" name="Text Box 21"/>
            <p:cNvSpPr txBox="1">
              <a:spLocks noChangeArrowheads="1"/>
            </p:cNvSpPr>
            <p:nvPr/>
          </p:nvSpPr>
          <p:spPr bwMode="auto">
            <a:xfrm>
              <a:off x="4326" y="912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latin typeface="仿宋_GB2312" pitchFamily="49" charset="-122"/>
                  <a:ea typeface="仿宋_GB2312" pitchFamily="49" charset="-122"/>
                </a:rPr>
                <a:t>4A</a:t>
              </a:r>
            </a:p>
          </p:txBody>
        </p:sp>
        <p:sp>
          <p:nvSpPr>
            <p:cNvPr id="128022" name="Text Box 22"/>
            <p:cNvSpPr txBox="1">
              <a:spLocks noChangeArrowheads="1"/>
            </p:cNvSpPr>
            <p:nvPr/>
          </p:nvSpPr>
          <p:spPr bwMode="auto">
            <a:xfrm>
              <a:off x="3881" y="65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latin typeface="仿宋_GB2312" pitchFamily="49" charset="-122"/>
                  <a:ea typeface="仿宋_GB2312" pitchFamily="49" charset="-122"/>
                </a:rPr>
                <a:t>+</a:t>
              </a:r>
            </a:p>
          </p:txBody>
        </p:sp>
        <p:sp>
          <p:nvSpPr>
            <p:cNvPr id="128023" name="Text Box 23"/>
            <p:cNvSpPr txBox="1">
              <a:spLocks noChangeArrowheads="1"/>
            </p:cNvSpPr>
            <p:nvPr/>
          </p:nvSpPr>
          <p:spPr bwMode="auto">
            <a:xfrm>
              <a:off x="3875" y="113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仿宋_GB2312" pitchFamily="49" charset="-122"/>
                </a:rPr>
                <a:t>–</a:t>
              </a:r>
              <a:endParaRPr kumimoji="0" lang="en-US" altLang="zh-CN" sz="2400">
                <a:latin typeface="仿宋_GB2312" pitchFamily="49" charset="-122"/>
                <a:ea typeface="仿宋_GB2312" pitchFamily="49" charset="-122"/>
              </a:endParaRPr>
            </a:p>
          </p:txBody>
        </p:sp>
        <p:sp>
          <p:nvSpPr>
            <p:cNvPr id="128024" name="Text Box 24"/>
            <p:cNvSpPr txBox="1">
              <a:spLocks noChangeArrowheads="1"/>
            </p:cNvSpPr>
            <p:nvPr/>
          </p:nvSpPr>
          <p:spPr bwMode="auto">
            <a:xfrm>
              <a:off x="3719" y="872"/>
              <a:ext cx="2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 i="1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U</a:t>
              </a:r>
              <a:r>
                <a:rPr kumimoji="0" lang="en-US" altLang="zh-CN" sz="2400" baseline="-25000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s</a:t>
              </a:r>
            </a:p>
          </p:txBody>
        </p:sp>
        <p:sp>
          <p:nvSpPr>
            <p:cNvPr id="128025" name="Text Box 25"/>
            <p:cNvSpPr txBox="1">
              <a:spLocks noChangeArrowheads="1"/>
            </p:cNvSpPr>
            <p:nvPr/>
          </p:nvSpPr>
          <p:spPr bwMode="auto">
            <a:xfrm>
              <a:off x="3248" y="30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latin typeface="仿宋_GB2312" pitchFamily="49" charset="-122"/>
                  <a:ea typeface="仿宋_GB2312" pitchFamily="49" charset="-122"/>
                </a:rPr>
                <a:t>+</a:t>
              </a:r>
            </a:p>
          </p:txBody>
        </p:sp>
        <p:sp>
          <p:nvSpPr>
            <p:cNvPr id="128026" name="Text Box 26"/>
            <p:cNvSpPr txBox="1">
              <a:spLocks noChangeArrowheads="1"/>
            </p:cNvSpPr>
            <p:nvPr/>
          </p:nvSpPr>
          <p:spPr bwMode="auto">
            <a:xfrm>
              <a:off x="3830" y="30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仿宋_GB2312" pitchFamily="49" charset="-122"/>
                </a:rPr>
                <a:t>–</a:t>
              </a:r>
              <a:endParaRPr kumimoji="0" lang="en-US" altLang="zh-CN" sz="2400">
                <a:latin typeface="仿宋_GB2312" pitchFamily="49" charset="-122"/>
                <a:ea typeface="仿宋_GB2312" pitchFamily="49" charset="-122"/>
              </a:endParaRPr>
            </a:p>
          </p:txBody>
        </p:sp>
        <p:sp>
          <p:nvSpPr>
            <p:cNvPr id="128027" name="Text Box 27"/>
            <p:cNvSpPr txBox="1">
              <a:spLocks noChangeArrowheads="1"/>
            </p:cNvSpPr>
            <p:nvPr/>
          </p:nvSpPr>
          <p:spPr bwMode="auto">
            <a:xfrm>
              <a:off x="3388" y="192"/>
              <a:ext cx="5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latin typeface="仿宋_GB2312" pitchFamily="49" charset="-122"/>
                  <a:ea typeface="仿宋_GB2312" pitchFamily="49" charset="-122"/>
                </a:rPr>
                <a:t>10 </a:t>
              </a:r>
              <a:r>
                <a:rPr kumimoji="0" lang="en-US" altLang="zh-CN" sz="2400" i="1">
                  <a:latin typeface="仿宋_GB2312" pitchFamily="49" charset="-122"/>
                  <a:ea typeface="仿宋_GB2312" pitchFamily="49" charset="-122"/>
                </a:rPr>
                <a:t>I</a:t>
              </a:r>
              <a:r>
                <a:rPr kumimoji="0" lang="en-US" altLang="zh-CN" sz="2400" baseline="-25000">
                  <a:latin typeface="仿宋_GB2312" pitchFamily="49" charset="-122"/>
                  <a:ea typeface="仿宋_GB2312" pitchFamily="49" charset="-122"/>
                </a:rPr>
                <a:t>1</a:t>
              </a:r>
            </a:p>
          </p:txBody>
        </p:sp>
        <p:sp>
          <p:nvSpPr>
            <p:cNvPr id="128028" name="Text Box 28"/>
            <p:cNvSpPr txBox="1">
              <a:spLocks noChangeArrowheads="1"/>
            </p:cNvSpPr>
            <p:nvPr/>
          </p:nvSpPr>
          <p:spPr bwMode="auto">
            <a:xfrm>
              <a:off x="2817" y="959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latin typeface="仿宋_GB2312" pitchFamily="49" charset="-122"/>
                  <a:ea typeface="仿宋_GB2312" pitchFamily="49" charset="-122"/>
                </a:rPr>
                <a:t>4</a:t>
              </a:r>
              <a:r>
                <a:rPr kumimoji="0" lang="en-US" altLang="zh-CN" sz="2400">
                  <a:latin typeface="仿宋_GB2312" pitchFamily="49" charset="-122"/>
                  <a:ea typeface="仿宋_GB2312" pitchFamily="49" charset="-122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8029" name="Rectangle 29"/>
            <p:cNvSpPr>
              <a:spLocks noChangeArrowheads="1"/>
            </p:cNvSpPr>
            <p:nvPr/>
          </p:nvSpPr>
          <p:spPr bwMode="auto">
            <a:xfrm rot="-5400000">
              <a:off x="3062" y="1005"/>
              <a:ext cx="272" cy="91"/>
            </a:xfrm>
            <a:prstGeom prst="rect">
              <a:avLst/>
            </a:prstGeom>
            <a:solidFill>
              <a:srgbClr val="00FFFF"/>
            </a:solidFill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8030" name="Line 30"/>
            <p:cNvSpPr>
              <a:spLocks noChangeShapeType="1"/>
            </p:cNvSpPr>
            <p:nvPr/>
          </p:nvSpPr>
          <p:spPr bwMode="auto">
            <a:xfrm>
              <a:off x="2160" y="912"/>
              <a:ext cx="0" cy="2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8031" name="AutoShape 31"/>
            <p:cNvSpPr>
              <a:spLocks noChangeArrowheads="1"/>
            </p:cNvSpPr>
            <p:nvPr/>
          </p:nvSpPr>
          <p:spPr bwMode="auto">
            <a:xfrm>
              <a:off x="3474" y="432"/>
              <a:ext cx="366" cy="220"/>
            </a:xfrm>
            <a:prstGeom prst="diamond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8032" name="Line 32"/>
            <p:cNvSpPr>
              <a:spLocks noChangeShapeType="1"/>
            </p:cNvSpPr>
            <p:nvPr/>
          </p:nvSpPr>
          <p:spPr bwMode="auto">
            <a:xfrm>
              <a:off x="3474" y="539"/>
              <a:ext cx="36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8033" name="Line 33"/>
            <p:cNvSpPr>
              <a:spLocks noChangeShapeType="1"/>
            </p:cNvSpPr>
            <p:nvPr/>
          </p:nvSpPr>
          <p:spPr bwMode="auto">
            <a:xfrm>
              <a:off x="3984" y="105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</p:grpSp>
      <p:sp>
        <p:nvSpPr>
          <p:cNvPr id="128083" name="Text Box 83"/>
          <p:cNvSpPr txBox="1">
            <a:spLocks noChangeArrowheads="1"/>
          </p:cNvSpPr>
          <p:nvPr/>
        </p:nvSpPr>
        <p:spPr bwMode="auto">
          <a:xfrm>
            <a:off x="1371600" y="5851525"/>
            <a:ext cx="266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en-US" altLang="zh-CN" sz="2400" i="1">
                <a:latin typeface="仿宋_GB2312" pitchFamily="49" charset="-122"/>
                <a:ea typeface="仿宋_GB2312" pitchFamily="49" charset="-122"/>
              </a:rPr>
              <a:t>U</a:t>
            </a:r>
            <a:r>
              <a:rPr kumimoji="0" lang="en-US" altLang="zh-CN" sz="2400" baseline="-25000">
                <a:latin typeface="仿宋_GB2312" pitchFamily="49" charset="-122"/>
                <a:ea typeface="仿宋_GB2312" pitchFamily="49" charset="-122"/>
              </a:rPr>
              <a:t>s</a:t>
            </a:r>
            <a:r>
              <a:rPr kumimoji="0" lang="en-US" altLang="zh-CN" sz="2400" baseline="30000">
                <a:latin typeface="仿宋_GB2312" pitchFamily="49" charset="-122"/>
                <a:ea typeface="仿宋_GB2312" pitchFamily="49" charset="-122"/>
              </a:rPr>
              <a:t>'</a:t>
            </a:r>
            <a:r>
              <a:rPr kumimoji="0" lang="en-US" altLang="zh-CN" sz="2400">
                <a:latin typeface="仿宋_GB2312" pitchFamily="49" charset="-122"/>
                <a:ea typeface="仿宋_GB2312" pitchFamily="49" charset="-122"/>
              </a:rPr>
              <a:t>= -10 </a:t>
            </a:r>
            <a:r>
              <a:rPr kumimoji="0" lang="en-US" altLang="zh-CN" sz="2400" i="1">
                <a:latin typeface="仿宋_GB2312" pitchFamily="49" charset="-122"/>
                <a:ea typeface="仿宋_GB2312" pitchFamily="49" charset="-122"/>
              </a:rPr>
              <a:t>I</a:t>
            </a:r>
            <a:r>
              <a:rPr kumimoji="0" lang="en-US" altLang="zh-CN" sz="2400" baseline="-25000">
                <a:latin typeface="仿宋_GB2312" pitchFamily="49" charset="-122"/>
                <a:ea typeface="仿宋_GB2312" pitchFamily="49" charset="-122"/>
              </a:rPr>
              <a:t>1</a:t>
            </a:r>
            <a:r>
              <a:rPr kumimoji="0" lang="en-US" altLang="zh-CN" sz="2400" baseline="30000">
                <a:latin typeface="仿宋_GB2312" pitchFamily="49" charset="-122"/>
                <a:ea typeface="仿宋_GB2312" pitchFamily="49" charset="-122"/>
              </a:rPr>
              <a:t>'</a:t>
            </a:r>
            <a:r>
              <a:rPr kumimoji="0" lang="en-US" altLang="zh-CN" sz="2400" i="1">
                <a:latin typeface="仿宋_GB2312" pitchFamily="49" charset="-122"/>
                <a:ea typeface="仿宋_GB2312" pitchFamily="49" charset="-122"/>
              </a:rPr>
              <a:t>+U</a:t>
            </a:r>
            <a:r>
              <a:rPr kumimoji="0" lang="en-US" altLang="zh-CN" sz="2400" baseline="-25000">
                <a:latin typeface="仿宋_GB2312" pitchFamily="49" charset="-122"/>
                <a:ea typeface="仿宋_GB2312" pitchFamily="49" charset="-122"/>
              </a:rPr>
              <a:t>1</a:t>
            </a:r>
            <a:r>
              <a:rPr kumimoji="0" lang="en-US" altLang="zh-CN" sz="2400" baseline="30000">
                <a:latin typeface="仿宋_GB2312" pitchFamily="49" charset="-122"/>
                <a:ea typeface="仿宋_GB2312" pitchFamily="49" charset="-122"/>
              </a:rPr>
              <a:t>'</a:t>
            </a:r>
          </a:p>
        </p:txBody>
      </p:sp>
      <p:sp>
        <p:nvSpPr>
          <p:cNvPr id="128084" name="Text Box 84"/>
          <p:cNvSpPr txBox="1">
            <a:spLocks noChangeArrowheads="1"/>
          </p:cNvSpPr>
          <p:nvPr/>
        </p:nvSpPr>
        <p:spPr bwMode="auto">
          <a:xfrm>
            <a:off x="5181600" y="5924550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pPr algn="just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en-US" altLang="zh-CN" sz="2400" i="1">
                <a:latin typeface="仿宋_GB2312" pitchFamily="49" charset="-122"/>
                <a:ea typeface="仿宋_GB2312" pitchFamily="49" charset="-122"/>
              </a:rPr>
              <a:t>U</a:t>
            </a:r>
            <a:r>
              <a:rPr kumimoji="0" lang="en-US" altLang="zh-CN" sz="2400" baseline="-25000">
                <a:latin typeface="仿宋_GB2312" pitchFamily="49" charset="-122"/>
                <a:ea typeface="仿宋_GB2312" pitchFamily="49" charset="-122"/>
              </a:rPr>
              <a:t>s</a:t>
            </a:r>
            <a:r>
              <a:rPr kumimoji="0" lang="en-US" altLang="zh-CN" sz="2400" baseline="30000">
                <a:latin typeface="仿宋_GB2312" pitchFamily="49" charset="-122"/>
                <a:ea typeface="仿宋_GB2312" pitchFamily="49" charset="-122"/>
              </a:rPr>
              <a:t>"</a:t>
            </a:r>
            <a:r>
              <a:rPr kumimoji="0" lang="en-US" altLang="zh-CN" sz="2400">
                <a:latin typeface="仿宋_GB2312" pitchFamily="49" charset="-122"/>
                <a:ea typeface="仿宋_GB2312" pitchFamily="49" charset="-122"/>
              </a:rPr>
              <a:t>= -10</a:t>
            </a:r>
            <a:r>
              <a:rPr kumimoji="0" lang="en-US" altLang="zh-CN" sz="2400" i="1">
                <a:latin typeface="仿宋_GB2312" pitchFamily="49" charset="-122"/>
                <a:ea typeface="仿宋_GB2312" pitchFamily="49" charset="-122"/>
              </a:rPr>
              <a:t>I</a:t>
            </a:r>
            <a:r>
              <a:rPr kumimoji="0" lang="en-US" altLang="zh-CN" sz="2400" baseline="-25000">
                <a:latin typeface="仿宋_GB2312" pitchFamily="49" charset="-122"/>
                <a:ea typeface="仿宋_GB2312" pitchFamily="49" charset="-122"/>
              </a:rPr>
              <a:t>1</a:t>
            </a:r>
            <a:r>
              <a:rPr kumimoji="0" lang="en-US" altLang="zh-CN" sz="2400" baseline="30000">
                <a:latin typeface="仿宋_GB2312" pitchFamily="49" charset="-122"/>
                <a:ea typeface="仿宋_GB2312" pitchFamily="49" charset="-122"/>
              </a:rPr>
              <a:t>"</a:t>
            </a:r>
            <a:r>
              <a:rPr kumimoji="0" lang="en-US" altLang="zh-CN" sz="2400">
                <a:latin typeface="仿宋_GB2312" pitchFamily="49" charset="-122"/>
                <a:ea typeface="仿宋_GB2312" pitchFamily="49" charset="-122"/>
              </a:rPr>
              <a:t>+</a:t>
            </a:r>
            <a:r>
              <a:rPr kumimoji="0" lang="en-US" altLang="zh-CN" sz="2400" i="1">
                <a:latin typeface="仿宋_GB2312" pitchFamily="49" charset="-122"/>
                <a:ea typeface="仿宋_GB2312" pitchFamily="49" charset="-122"/>
              </a:rPr>
              <a:t>U</a:t>
            </a:r>
            <a:r>
              <a:rPr kumimoji="0" lang="en-US" altLang="zh-CN" sz="2400" baseline="-25000">
                <a:latin typeface="仿宋_GB2312" pitchFamily="49" charset="-122"/>
                <a:ea typeface="仿宋_GB2312" pitchFamily="49" charset="-122"/>
              </a:rPr>
              <a:t>1</a:t>
            </a:r>
            <a:r>
              <a:rPr kumimoji="0" lang="en-US" altLang="zh-CN" sz="2400" baseline="30000">
                <a:ea typeface="仿宋_GB2312" pitchFamily="49" charset="-122"/>
              </a:rPr>
              <a:t>”</a:t>
            </a:r>
            <a:r>
              <a:rPr kumimoji="0" lang="en-US" altLang="zh-CN" sz="2400">
                <a:latin typeface="仿宋_GB2312" pitchFamily="49" charset="-122"/>
                <a:ea typeface="仿宋_GB2312" pitchFamily="49" charset="-122"/>
                <a:sym typeface="Symbol" panose="05050102010706020507" pitchFamily="18" charset="2"/>
              </a:rPr>
              <a:t> </a:t>
            </a:r>
          </a:p>
        </p:txBody>
      </p:sp>
      <p:grpSp>
        <p:nvGrpSpPr>
          <p:cNvPr id="128115" name="Group 115"/>
          <p:cNvGrpSpPr>
            <a:grpSpLocks/>
          </p:cNvGrpSpPr>
          <p:nvPr/>
        </p:nvGrpSpPr>
        <p:grpSpPr bwMode="auto">
          <a:xfrm>
            <a:off x="179388" y="3411538"/>
            <a:ext cx="4130675" cy="2249487"/>
            <a:chOff x="192" y="480"/>
            <a:chExt cx="2602" cy="1417"/>
          </a:xfrm>
        </p:grpSpPr>
        <p:sp>
          <p:nvSpPr>
            <p:cNvPr id="128116" name="Text Box 116"/>
            <p:cNvSpPr txBox="1">
              <a:spLocks noChangeArrowheads="1"/>
            </p:cNvSpPr>
            <p:nvPr/>
          </p:nvSpPr>
          <p:spPr bwMode="auto">
            <a:xfrm>
              <a:off x="192" y="1296"/>
              <a:ext cx="4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10V</a:t>
              </a:r>
            </a:p>
          </p:txBody>
        </p:sp>
        <p:sp>
          <p:nvSpPr>
            <p:cNvPr id="128117" name="Line 117"/>
            <p:cNvSpPr>
              <a:spLocks noChangeShapeType="1"/>
            </p:cNvSpPr>
            <p:nvPr/>
          </p:nvSpPr>
          <p:spPr bwMode="auto">
            <a:xfrm>
              <a:off x="737" y="788"/>
              <a:ext cx="271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8118" name="Line 118"/>
            <p:cNvSpPr>
              <a:spLocks noChangeShapeType="1"/>
            </p:cNvSpPr>
            <p:nvPr/>
          </p:nvSpPr>
          <p:spPr bwMode="auto">
            <a:xfrm>
              <a:off x="1760" y="875"/>
              <a:ext cx="0" cy="997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8119" name="Oval 119"/>
            <p:cNvSpPr>
              <a:spLocks noChangeArrowheads="1"/>
            </p:cNvSpPr>
            <p:nvPr/>
          </p:nvSpPr>
          <p:spPr bwMode="auto">
            <a:xfrm>
              <a:off x="609" y="1248"/>
              <a:ext cx="272" cy="272"/>
            </a:xfrm>
            <a:prstGeom prst="ellipse">
              <a:avLst/>
            </a:prstGeom>
            <a:solidFill>
              <a:srgbClr val="00FFFF"/>
            </a:solidFill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8120" name="Text Box 120"/>
            <p:cNvSpPr txBox="1">
              <a:spLocks noChangeArrowheads="1"/>
            </p:cNvSpPr>
            <p:nvPr/>
          </p:nvSpPr>
          <p:spPr bwMode="auto">
            <a:xfrm>
              <a:off x="528" y="1008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+</a:t>
              </a:r>
            </a:p>
          </p:txBody>
        </p:sp>
        <p:sp>
          <p:nvSpPr>
            <p:cNvPr id="128121" name="Text Box 121"/>
            <p:cNvSpPr txBox="1">
              <a:spLocks noChangeArrowheads="1"/>
            </p:cNvSpPr>
            <p:nvPr/>
          </p:nvSpPr>
          <p:spPr bwMode="auto">
            <a:xfrm>
              <a:off x="539" y="144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–</a:t>
              </a:r>
            </a:p>
          </p:txBody>
        </p:sp>
        <p:sp>
          <p:nvSpPr>
            <p:cNvPr id="128122" name="Rectangle 122"/>
            <p:cNvSpPr>
              <a:spLocks noChangeArrowheads="1"/>
            </p:cNvSpPr>
            <p:nvPr/>
          </p:nvSpPr>
          <p:spPr bwMode="auto">
            <a:xfrm>
              <a:off x="1090" y="821"/>
              <a:ext cx="272" cy="91"/>
            </a:xfrm>
            <a:prstGeom prst="rect">
              <a:avLst/>
            </a:prstGeom>
            <a:solidFill>
              <a:srgbClr val="00FFFF"/>
            </a:solidFill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8123" name="Text Box 123"/>
            <p:cNvSpPr txBox="1">
              <a:spLocks noChangeArrowheads="1"/>
            </p:cNvSpPr>
            <p:nvPr/>
          </p:nvSpPr>
          <p:spPr bwMode="auto">
            <a:xfrm>
              <a:off x="1056" y="576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6</a:t>
              </a:r>
              <a:r>
                <a:rPr kumimoji="0" lang="en-US" altLang="zh-CN" sz="240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8124" name="Text Box 124"/>
            <p:cNvSpPr txBox="1">
              <a:spLocks noChangeArrowheads="1"/>
            </p:cNvSpPr>
            <p:nvPr/>
          </p:nvSpPr>
          <p:spPr bwMode="auto">
            <a:xfrm>
              <a:off x="736" y="480"/>
              <a:ext cx="3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 i="1"/>
                <a:t>I</a:t>
              </a:r>
              <a:r>
                <a:rPr kumimoji="0" lang="en-US" altLang="zh-CN" sz="2400" baseline="-25000"/>
                <a:t>1</a:t>
              </a:r>
              <a:r>
                <a:rPr kumimoji="0" lang="en-US" altLang="zh-CN" sz="2400" i="1"/>
                <a:t>'</a:t>
              </a:r>
              <a:endParaRPr kumimoji="0" lang="en-US" altLang="zh-CN" sz="2400"/>
            </a:p>
          </p:txBody>
        </p:sp>
        <p:sp>
          <p:nvSpPr>
            <p:cNvPr id="128125" name="Text Box 125"/>
            <p:cNvSpPr txBox="1">
              <a:spLocks noChangeArrowheads="1"/>
            </p:cNvSpPr>
            <p:nvPr/>
          </p:nvSpPr>
          <p:spPr bwMode="auto">
            <a:xfrm>
              <a:off x="1802" y="644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+</a:t>
              </a:r>
            </a:p>
          </p:txBody>
        </p:sp>
        <p:sp>
          <p:nvSpPr>
            <p:cNvPr id="128126" name="Text Box 126"/>
            <p:cNvSpPr txBox="1">
              <a:spLocks noChangeArrowheads="1"/>
            </p:cNvSpPr>
            <p:nvPr/>
          </p:nvSpPr>
          <p:spPr bwMode="auto">
            <a:xfrm>
              <a:off x="2390" y="64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–</a:t>
              </a:r>
            </a:p>
          </p:txBody>
        </p:sp>
        <p:sp>
          <p:nvSpPr>
            <p:cNvPr id="128127" name="Text Box 127"/>
            <p:cNvSpPr txBox="1">
              <a:spLocks noChangeArrowheads="1"/>
            </p:cNvSpPr>
            <p:nvPr/>
          </p:nvSpPr>
          <p:spPr bwMode="auto">
            <a:xfrm>
              <a:off x="1962" y="528"/>
              <a:ext cx="5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10 </a:t>
              </a:r>
              <a:r>
                <a:rPr kumimoji="0" lang="en-US" altLang="zh-CN" sz="2400" i="1"/>
                <a:t>I</a:t>
              </a:r>
              <a:r>
                <a:rPr kumimoji="0" lang="en-US" altLang="zh-CN" sz="2400" baseline="-25000"/>
                <a:t>1</a:t>
              </a:r>
              <a:r>
                <a:rPr kumimoji="0" lang="en-US" altLang="zh-CN" sz="2400" i="1"/>
                <a:t>'</a:t>
              </a:r>
              <a:endParaRPr kumimoji="0" lang="en-US" altLang="zh-CN" sz="2400" baseline="-25000"/>
            </a:p>
          </p:txBody>
        </p:sp>
        <p:sp>
          <p:nvSpPr>
            <p:cNvPr id="128128" name="Text Box 128"/>
            <p:cNvSpPr txBox="1">
              <a:spLocks noChangeArrowheads="1"/>
            </p:cNvSpPr>
            <p:nvPr/>
          </p:nvSpPr>
          <p:spPr bwMode="auto">
            <a:xfrm>
              <a:off x="1377" y="1295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4</a:t>
              </a:r>
              <a:r>
                <a:rPr kumimoji="0" lang="en-US" altLang="zh-CN" sz="240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8129" name="Rectangle 129"/>
            <p:cNvSpPr>
              <a:spLocks noChangeArrowheads="1"/>
            </p:cNvSpPr>
            <p:nvPr/>
          </p:nvSpPr>
          <p:spPr bwMode="auto">
            <a:xfrm rot="-5400000">
              <a:off x="1622" y="1341"/>
              <a:ext cx="272" cy="91"/>
            </a:xfrm>
            <a:prstGeom prst="rect">
              <a:avLst/>
            </a:prstGeom>
            <a:solidFill>
              <a:srgbClr val="00FFFF"/>
            </a:solidFill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8130" name="Line 130"/>
            <p:cNvSpPr>
              <a:spLocks noChangeShapeType="1"/>
            </p:cNvSpPr>
            <p:nvPr/>
          </p:nvSpPr>
          <p:spPr bwMode="auto">
            <a:xfrm>
              <a:off x="753" y="864"/>
              <a:ext cx="0" cy="10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8131" name="AutoShape 131"/>
            <p:cNvSpPr>
              <a:spLocks noChangeArrowheads="1"/>
            </p:cNvSpPr>
            <p:nvPr/>
          </p:nvSpPr>
          <p:spPr bwMode="auto">
            <a:xfrm>
              <a:off x="2034" y="768"/>
              <a:ext cx="351" cy="192"/>
            </a:xfrm>
            <a:prstGeom prst="diamond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8132" name="Line 132"/>
            <p:cNvSpPr>
              <a:spLocks noChangeShapeType="1"/>
            </p:cNvSpPr>
            <p:nvPr/>
          </p:nvSpPr>
          <p:spPr bwMode="auto">
            <a:xfrm>
              <a:off x="753" y="864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8133" name="Line 133"/>
            <p:cNvSpPr>
              <a:spLocks noChangeShapeType="1"/>
            </p:cNvSpPr>
            <p:nvPr/>
          </p:nvSpPr>
          <p:spPr bwMode="auto">
            <a:xfrm>
              <a:off x="1377" y="864"/>
              <a:ext cx="134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8134" name="Line 134"/>
            <p:cNvSpPr>
              <a:spLocks noChangeShapeType="1"/>
            </p:cNvSpPr>
            <p:nvPr/>
          </p:nvSpPr>
          <p:spPr bwMode="auto">
            <a:xfrm>
              <a:off x="753" y="1872"/>
              <a:ext cx="196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8135" name="Line 135"/>
            <p:cNvSpPr>
              <a:spLocks noChangeShapeType="1"/>
            </p:cNvSpPr>
            <p:nvPr/>
          </p:nvSpPr>
          <p:spPr bwMode="auto">
            <a:xfrm>
              <a:off x="1761" y="864"/>
              <a:ext cx="0" cy="3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8136" name="Line 136"/>
            <p:cNvSpPr>
              <a:spLocks noChangeShapeType="1"/>
            </p:cNvSpPr>
            <p:nvPr/>
          </p:nvSpPr>
          <p:spPr bwMode="auto">
            <a:xfrm>
              <a:off x="1761" y="1536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8137" name="Oval 137"/>
            <p:cNvSpPr>
              <a:spLocks noChangeArrowheads="1"/>
            </p:cNvSpPr>
            <p:nvPr/>
          </p:nvSpPr>
          <p:spPr bwMode="auto">
            <a:xfrm>
              <a:off x="2721" y="1824"/>
              <a:ext cx="73" cy="73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grpSp>
          <p:nvGrpSpPr>
            <p:cNvPr id="128138" name="Group 138"/>
            <p:cNvGrpSpPr>
              <a:grpSpLocks/>
            </p:cNvGrpSpPr>
            <p:nvPr/>
          </p:nvGrpSpPr>
          <p:grpSpPr bwMode="auto">
            <a:xfrm>
              <a:off x="2389" y="816"/>
              <a:ext cx="405" cy="940"/>
              <a:chOff x="2404" y="2160"/>
              <a:chExt cx="405" cy="940"/>
            </a:xfrm>
          </p:grpSpPr>
          <p:sp>
            <p:nvSpPr>
              <p:cNvPr id="128139" name="Text Box 139"/>
              <p:cNvSpPr txBox="1">
                <a:spLocks noChangeArrowheads="1"/>
              </p:cNvSpPr>
              <p:nvPr/>
            </p:nvSpPr>
            <p:spPr bwMode="auto">
              <a:xfrm>
                <a:off x="2450" y="2304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+</a:t>
                </a:r>
              </a:p>
            </p:txBody>
          </p:sp>
          <p:sp>
            <p:nvSpPr>
              <p:cNvPr id="128140" name="Text Box 140"/>
              <p:cNvSpPr txBox="1">
                <a:spLocks noChangeArrowheads="1"/>
              </p:cNvSpPr>
              <p:nvPr/>
            </p:nvSpPr>
            <p:spPr bwMode="auto">
              <a:xfrm>
                <a:off x="2450" y="2812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–</a:t>
                </a:r>
              </a:p>
            </p:txBody>
          </p:sp>
          <p:sp>
            <p:nvSpPr>
              <p:cNvPr id="128141" name="Text Box 141"/>
              <p:cNvSpPr txBox="1">
                <a:spLocks noChangeArrowheads="1"/>
              </p:cNvSpPr>
              <p:nvPr/>
            </p:nvSpPr>
            <p:spPr bwMode="auto">
              <a:xfrm>
                <a:off x="2404" y="2552"/>
                <a:ext cx="38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 i="1">
                    <a:solidFill>
                      <a:srgbClr val="0000FF"/>
                    </a:solidFill>
                    <a:ea typeface="楷体_GB2312" pitchFamily="49" charset="-122"/>
                  </a:rPr>
                  <a:t>U</a:t>
                </a:r>
                <a:r>
                  <a:rPr kumimoji="0" lang="en-US" altLang="zh-CN" sz="2400" baseline="-25000">
                    <a:solidFill>
                      <a:srgbClr val="0000FF"/>
                    </a:solidFill>
                    <a:ea typeface="楷体_GB2312" pitchFamily="49" charset="-122"/>
                  </a:rPr>
                  <a:t>s</a:t>
                </a:r>
                <a:r>
                  <a:rPr kumimoji="0" lang="en-US" altLang="zh-CN" sz="2400" i="1">
                    <a:solidFill>
                      <a:srgbClr val="0000FF"/>
                    </a:solidFill>
                    <a:ea typeface="楷体_GB2312" pitchFamily="49" charset="-122"/>
                  </a:rPr>
                  <a:t>'</a:t>
                </a:r>
                <a:endParaRPr kumimoji="0" lang="en-US" altLang="zh-CN" sz="2400" baseline="-250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28142" name="Oval 142"/>
              <p:cNvSpPr>
                <a:spLocks noChangeArrowheads="1"/>
              </p:cNvSpPr>
              <p:nvPr/>
            </p:nvSpPr>
            <p:spPr bwMode="auto">
              <a:xfrm>
                <a:off x="2736" y="2160"/>
                <a:ext cx="73" cy="73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zh-CN" altLang="en-US"/>
              </a:p>
            </p:txBody>
          </p:sp>
        </p:grpSp>
        <p:grpSp>
          <p:nvGrpSpPr>
            <p:cNvPr id="128143" name="Group 143"/>
            <p:cNvGrpSpPr>
              <a:grpSpLocks/>
            </p:cNvGrpSpPr>
            <p:nvPr/>
          </p:nvGrpSpPr>
          <p:grpSpPr bwMode="auto">
            <a:xfrm>
              <a:off x="1776" y="980"/>
              <a:ext cx="380" cy="796"/>
              <a:chOff x="4992" y="912"/>
              <a:chExt cx="380" cy="796"/>
            </a:xfrm>
          </p:grpSpPr>
          <p:sp>
            <p:nvSpPr>
              <p:cNvPr id="128144" name="Text Box 144"/>
              <p:cNvSpPr txBox="1">
                <a:spLocks noChangeArrowheads="1"/>
              </p:cNvSpPr>
              <p:nvPr/>
            </p:nvSpPr>
            <p:spPr bwMode="auto">
              <a:xfrm>
                <a:off x="5038" y="912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+</a:t>
                </a:r>
              </a:p>
            </p:txBody>
          </p:sp>
          <p:sp>
            <p:nvSpPr>
              <p:cNvPr id="128145" name="Text Box 145"/>
              <p:cNvSpPr txBox="1">
                <a:spLocks noChangeArrowheads="1"/>
              </p:cNvSpPr>
              <p:nvPr/>
            </p:nvSpPr>
            <p:spPr bwMode="auto">
              <a:xfrm>
                <a:off x="5038" y="1420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–</a:t>
                </a:r>
              </a:p>
            </p:txBody>
          </p:sp>
          <p:sp>
            <p:nvSpPr>
              <p:cNvPr id="128146" name="Text Box 146"/>
              <p:cNvSpPr txBox="1">
                <a:spLocks noChangeArrowheads="1"/>
              </p:cNvSpPr>
              <p:nvPr/>
            </p:nvSpPr>
            <p:spPr bwMode="auto">
              <a:xfrm>
                <a:off x="4992" y="1160"/>
                <a:ext cx="38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 i="1">
                    <a:solidFill>
                      <a:srgbClr val="0000FF"/>
                    </a:solidFill>
                    <a:ea typeface="楷体_GB2312" pitchFamily="49" charset="-122"/>
                  </a:rPr>
                  <a:t>U</a:t>
                </a:r>
                <a:r>
                  <a:rPr kumimoji="0" lang="en-US" altLang="zh-CN" sz="2400" baseline="-25000">
                    <a:solidFill>
                      <a:srgbClr val="0000FF"/>
                    </a:solidFill>
                    <a:ea typeface="楷体_GB2312" pitchFamily="49" charset="-122"/>
                  </a:rPr>
                  <a:t>1</a:t>
                </a:r>
                <a:r>
                  <a:rPr kumimoji="0" lang="en-US" altLang="zh-CN" sz="2400" i="1">
                    <a:solidFill>
                      <a:srgbClr val="0000FF"/>
                    </a:solidFill>
                    <a:ea typeface="楷体_GB2312" pitchFamily="49" charset="-122"/>
                  </a:rPr>
                  <a:t>'</a:t>
                </a:r>
                <a:endParaRPr kumimoji="0" lang="en-US" altLang="zh-CN" sz="2400" baseline="-250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</p:grpSp>
      </p:grpSp>
      <p:grpSp>
        <p:nvGrpSpPr>
          <p:cNvPr id="128147" name="Group 147"/>
          <p:cNvGrpSpPr>
            <a:grpSpLocks/>
          </p:cNvGrpSpPr>
          <p:nvPr/>
        </p:nvGrpSpPr>
        <p:grpSpPr bwMode="auto">
          <a:xfrm>
            <a:off x="4873625" y="3411538"/>
            <a:ext cx="3992563" cy="2209800"/>
            <a:chOff x="3149" y="480"/>
            <a:chExt cx="2515" cy="1392"/>
          </a:xfrm>
        </p:grpSpPr>
        <p:grpSp>
          <p:nvGrpSpPr>
            <p:cNvPr id="128148" name="Group 148"/>
            <p:cNvGrpSpPr>
              <a:grpSpLocks/>
            </p:cNvGrpSpPr>
            <p:nvPr/>
          </p:nvGrpSpPr>
          <p:grpSpPr bwMode="auto">
            <a:xfrm>
              <a:off x="3149" y="480"/>
              <a:ext cx="2515" cy="1392"/>
              <a:chOff x="3149" y="1872"/>
              <a:chExt cx="2515" cy="1392"/>
            </a:xfrm>
          </p:grpSpPr>
          <p:sp>
            <p:nvSpPr>
              <p:cNvPr id="128149" name="Line 149"/>
              <p:cNvSpPr>
                <a:spLocks noChangeShapeType="1"/>
              </p:cNvSpPr>
              <p:nvPr/>
            </p:nvSpPr>
            <p:spPr bwMode="auto">
              <a:xfrm>
                <a:off x="3185" y="2180"/>
                <a:ext cx="271" cy="0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 type="none" w="sm" len="sm"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zh-CN" altLang="en-US"/>
              </a:p>
            </p:txBody>
          </p:sp>
          <p:sp>
            <p:nvSpPr>
              <p:cNvPr id="128150" name="Rectangle 150"/>
              <p:cNvSpPr>
                <a:spLocks noChangeArrowheads="1"/>
              </p:cNvSpPr>
              <p:nvPr/>
            </p:nvSpPr>
            <p:spPr bwMode="auto">
              <a:xfrm>
                <a:off x="3168" y="2256"/>
                <a:ext cx="1981" cy="997"/>
              </a:xfrm>
              <a:prstGeom prst="rect">
                <a:avLst/>
              </a:prstGeom>
              <a:noFill/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zh-CN" altLang="en-US"/>
              </a:p>
            </p:txBody>
          </p:sp>
          <p:sp>
            <p:nvSpPr>
              <p:cNvPr id="128151" name="Line 151"/>
              <p:cNvSpPr>
                <a:spLocks noChangeShapeType="1"/>
              </p:cNvSpPr>
              <p:nvPr/>
            </p:nvSpPr>
            <p:spPr bwMode="auto">
              <a:xfrm>
                <a:off x="4208" y="2267"/>
                <a:ext cx="0" cy="997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zh-CN" altLang="en-US"/>
              </a:p>
            </p:txBody>
          </p:sp>
          <p:sp>
            <p:nvSpPr>
              <p:cNvPr id="128152" name="Rectangle 152"/>
              <p:cNvSpPr>
                <a:spLocks noChangeArrowheads="1"/>
              </p:cNvSpPr>
              <p:nvPr/>
            </p:nvSpPr>
            <p:spPr bwMode="auto">
              <a:xfrm>
                <a:off x="3538" y="2213"/>
                <a:ext cx="272" cy="91"/>
              </a:xfrm>
              <a:prstGeom prst="rect">
                <a:avLst/>
              </a:prstGeom>
              <a:solidFill>
                <a:srgbClr val="00FFFF"/>
              </a:solidFill>
              <a:ln w="28575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zh-CN" altLang="en-US"/>
              </a:p>
            </p:txBody>
          </p:sp>
          <p:sp>
            <p:nvSpPr>
              <p:cNvPr id="128153" name="Text Box 153"/>
              <p:cNvSpPr txBox="1">
                <a:spLocks noChangeArrowheads="1"/>
              </p:cNvSpPr>
              <p:nvPr/>
            </p:nvSpPr>
            <p:spPr bwMode="auto">
              <a:xfrm>
                <a:off x="3504" y="1968"/>
                <a:ext cx="36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6</a:t>
                </a:r>
                <a:r>
                  <a:rPr kumimoji="0" lang="en-US" altLang="zh-CN" sz="2400"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128154" name="Text Box 154"/>
              <p:cNvSpPr txBox="1">
                <a:spLocks noChangeArrowheads="1"/>
              </p:cNvSpPr>
              <p:nvPr/>
            </p:nvSpPr>
            <p:spPr bwMode="auto">
              <a:xfrm>
                <a:off x="3149" y="1872"/>
                <a:ext cx="36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 i="1"/>
                  <a:t>I</a:t>
                </a:r>
                <a:r>
                  <a:rPr kumimoji="0" lang="en-US" altLang="zh-CN" sz="2400" baseline="-25000"/>
                  <a:t>1</a:t>
                </a:r>
                <a:r>
                  <a:rPr kumimoji="0" lang="en-US" altLang="zh-CN" sz="2400"/>
                  <a:t>''</a:t>
                </a:r>
              </a:p>
            </p:txBody>
          </p:sp>
          <p:sp>
            <p:nvSpPr>
              <p:cNvPr id="128155" name="Oval 155"/>
              <p:cNvSpPr>
                <a:spLocks noChangeArrowheads="1"/>
              </p:cNvSpPr>
              <p:nvPr/>
            </p:nvSpPr>
            <p:spPr bwMode="auto">
              <a:xfrm>
                <a:off x="4999" y="2640"/>
                <a:ext cx="281" cy="281"/>
              </a:xfrm>
              <a:prstGeom prst="ellipse">
                <a:avLst/>
              </a:prstGeom>
              <a:solidFill>
                <a:srgbClr val="00FFFF"/>
              </a:solidFill>
              <a:ln w="28575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zh-CN" altLang="en-US"/>
              </a:p>
            </p:txBody>
          </p:sp>
          <p:sp>
            <p:nvSpPr>
              <p:cNvPr id="128156" name="Line 156"/>
              <p:cNvSpPr>
                <a:spLocks noChangeShapeType="1"/>
              </p:cNvSpPr>
              <p:nvPr/>
            </p:nvSpPr>
            <p:spPr bwMode="auto">
              <a:xfrm rot="-10800000">
                <a:off x="5328" y="2592"/>
                <a:ext cx="0" cy="336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 type="none" w="sm" len="sm"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zh-CN" altLang="en-US"/>
              </a:p>
            </p:txBody>
          </p:sp>
          <p:sp>
            <p:nvSpPr>
              <p:cNvPr id="128157" name="Text Box 157"/>
              <p:cNvSpPr txBox="1">
                <a:spLocks noChangeArrowheads="1"/>
              </p:cNvSpPr>
              <p:nvPr/>
            </p:nvSpPr>
            <p:spPr bwMode="auto">
              <a:xfrm>
                <a:off x="5313" y="2640"/>
                <a:ext cx="35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4A</a:t>
                </a:r>
              </a:p>
            </p:txBody>
          </p:sp>
          <p:sp>
            <p:nvSpPr>
              <p:cNvPr id="128158" name="Text Box 158"/>
              <p:cNvSpPr txBox="1">
                <a:spLocks noChangeArrowheads="1"/>
              </p:cNvSpPr>
              <p:nvPr/>
            </p:nvSpPr>
            <p:spPr bwMode="auto">
              <a:xfrm>
                <a:off x="4883" y="2384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+</a:t>
                </a:r>
              </a:p>
            </p:txBody>
          </p:sp>
          <p:sp>
            <p:nvSpPr>
              <p:cNvPr id="128159" name="Text Box 159"/>
              <p:cNvSpPr txBox="1">
                <a:spLocks noChangeArrowheads="1"/>
              </p:cNvSpPr>
              <p:nvPr/>
            </p:nvSpPr>
            <p:spPr bwMode="auto">
              <a:xfrm>
                <a:off x="4883" y="2860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–</a:t>
                </a:r>
              </a:p>
            </p:txBody>
          </p:sp>
          <p:sp>
            <p:nvSpPr>
              <p:cNvPr id="128160" name="Text Box 160"/>
              <p:cNvSpPr txBox="1">
                <a:spLocks noChangeArrowheads="1"/>
              </p:cNvSpPr>
              <p:nvPr/>
            </p:nvSpPr>
            <p:spPr bwMode="auto">
              <a:xfrm>
                <a:off x="4608" y="2620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 i="1">
                    <a:solidFill>
                      <a:srgbClr val="0000FF"/>
                    </a:solidFill>
                    <a:ea typeface="楷体_GB2312" pitchFamily="49" charset="-122"/>
                  </a:rPr>
                  <a:t>U</a:t>
                </a:r>
                <a:r>
                  <a:rPr kumimoji="0" lang="en-US" altLang="zh-CN" sz="2400" baseline="-25000">
                    <a:solidFill>
                      <a:srgbClr val="0000FF"/>
                    </a:solidFill>
                    <a:ea typeface="楷体_GB2312" pitchFamily="49" charset="-122"/>
                  </a:rPr>
                  <a:t>s</a:t>
                </a:r>
                <a:r>
                  <a:rPr kumimoji="0" lang="en-US" altLang="zh-CN" sz="2400">
                    <a:solidFill>
                      <a:srgbClr val="0000FF"/>
                    </a:solidFill>
                    <a:ea typeface="楷体_GB2312" pitchFamily="49" charset="-122"/>
                  </a:rPr>
                  <a:t>''</a:t>
                </a:r>
                <a:endParaRPr kumimoji="0" lang="en-US" altLang="zh-CN" sz="2400" baseline="-250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28161" name="Text Box 161"/>
              <p:cNvSpPr txBox="1">
                <a:spLocks noChangeArrowheads="1"/>
              </p:cNvSpPr>
              <p:nvPr/>
            </p:nvSpPr>
            <p:spPr bwMode="auto">
              <a:xfrm>
                <a:off x="4250" y="2036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+</a:t>
                </a:r>
              </a:p>
            </p:txBody>
          </p:sp>
          <p:sp>
            <p:nvSpPr>
              <p:cNvPr id="128162" name="Text Box 162"/>
              <p:cNvSpPr txBox="1">
                <a:spLocks noChangeArrowheads="1"/>
              </p:cNvSpPr>
              <p:nvPr/>
            </p:nvSpPr>
            <p:spPr bwMode="auto">
              <a:xfrm>
                <a:off x="4838" y="2036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–</a:t>
                </a:r>
              </a:p>
            </p:txBody>
          </p:sp>
          <p:sp>
            <p:nvSpPr>
              <p:cNvPr id="128163" name="Text Box 163"/>
              <p:cNvSpPr txBox="1">
                <a:spLocks noChangeArrowheads="1"/>
              </p:cNvSpPr>
              <p:nvPr/>
            </p:nvSpPr>
            <p:spPr bwMode="auto">
              <a:xfrm>
                <a:off x="4378" y="1920"/>
                <a:ext cx="60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10 </a:t>
                </a:r>
                <a:r>
                  <a:rPr kumimoji="0" lang="en-US" altLang="zh-CN" sz="2400" i="1"/>
                  <a:t>I</a:t>
                </a:r>
                <a:r>
                  <a:rPr kumimoji="0" lang="en-US" altLang="zh-CN" sz="2400" baseline="-25000"/>
                  <a:t>1</a:t>
                </a:r>
                <a:r>
                  <a:rPr kumimoji="0" lang="en-US" altLang="zh-CN" sz="2400"/>
                  <a:t>''</a:t>
                </a:r>
                <a:endParaRPr kumimoji="0" lang="en-US" altLang="zh-CN" sz="2400" baseline="-25000"/>
              </a:p>
            </p:txBody>
          </p:sp>
          <p:sp>
            <p:nvSpPr>
              <p:cNvPr id="128164" name="Text Box 164"/>
              <p:cNvSpPr txBox="1">
                <a:spLocks noChangeArrowheads="1"/>
              </p:cNvSpPr>
              <p:nvPr/>
            </p:nvSpPr>
            <p:spPr bwMode="auto">
              <a:xfrm>
                <a:off x="3825" y="2687"/>
                <a:ext cx="36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4</a:t>
                </a:r>
                <a:r>
                  <a:rPr kumimoji="0" lang="en-US" altLang="zh-CN" sz="2400"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128165" name="Rectangle 165"/>
              <p:cNvSpPr>
                <a:spLocks noChangeArrowheads="1"/>
              </p:cNvSpPr>
              <p:nvPr/>
            </p:nvSpPr>
            <p:spPr bwMode="auto">
              <a:xfrm rot="-5400000">
                <a:off x="4070" y="2733"/>
                <a:ext cx="272" cy="91"/>
              </a:xfrm>
              <a:prstGeom prst="rect">
                <a:avLst/>
              </a:prstGeom>
              <a:solidFill>
                <a:srgbClr val="00FFFF"/>
              </a:solidFill>
              <a:ln w="28575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zh-CN" altLang="en-US"/>
              </a:p>
            </p:txBody>
          </p:sp>
          <p:sp>
            <p:nvSpPr>
              <p:cNvPr id="128166" name="AutoShape 166"/>
              <p:cNvSpPr>
                <a:spLocks noChangeArrowheads="1"/>
              </p:cNvSpPr>
              <p:nvPr/>
            </p:nvSpPr>
            <p:spPr bwMode="auto">
              <a:xfrm>
                <a:off x="4482" y="2160"/>
                <a:ext cx="366" cy="220"/>
              </a:xfrm>
              <a:prstGeom prst="diamond">
                <a:avLst/>
              </a:prstGeom>
              <a:solidFill>
                <a:srgbClr val="00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zh-CN" altLang="en-US"/>
              </a:p>
            </p:txBody>
          </p:sp>
          <p:sp>
            <p:nvSpPr>
              <p:cNvPr id="128167" name="Line 167"/>
              <p:cNvSpPr>
                <a:spLocks noChangeShapeType="1"/>
              </p:cNvSpPr>
              <p:nvPr/>
            </p:nvSpPr>
            <p:spPr bwMode="auto">
              <a:xfrm>
                <a:off x="4482" y="2267"/>
                <a:ext cx="36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zh-CN" altLang="en-US"/>
              </a:p>
            </p:txBody>
          </p:sp>
          <p:sp>
            <p:nvSpPr>
              <p:cNvPr id="128168" name="Line 168"/>
              <p:cNvSpPr>
                <a:spLocks noChangeShapeType="1"/>
              </p:cNvSpPr>
              <p:nvPr/>
            </p:nvSpPr>
            <p:spPr bwMode="auto">
              <a:xfrm>
                <a:off x="4992" y="27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zh-CN" altLang="en-US"/>
              </a:p>
            </p:txBody>
          </p:sp>
        </p:grpSp>
        <p:grpSp>
          <p:nvGrpSpPr>
            <p:cNvPr id="128169" name="Group 169"/>
            <p:cNvGrpSpPr>
              <a:grpSpLocks/>
            </p:cNvGrpSpPr>
            <p:nvPr/>
          </p:nvGrpSpPr>
          <p:grpSpPr bwMode="auto">
            <a:xfrm>
              <a:off x="4176" y="960"/>
              <a:ext cx="480" cy="796"/>
              <a:chOff x="4944" y="720"/>
              <a:chExt cx="480" cy="796"/>
            </a:xfrm>
          </p:grpSpPr>
          <p:sp>
            <p:nvSpPr>
              <p:cNvPr id="128170" name="Text Box 170"/>
              <p:cNvSpPr txBox="1">
                <a:spLocks noChangeArrowheads="1"/>
              </p:cNvSpPr>
              <p:nvPr/>
            </p:nvSpPr>
            <p:spPr bwMode="auto">
              <a:xfrm>
                <a:off x="4990" y="720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+</a:t>
                </a:r>
              </a:p>
            </p:txBody>
          </p:sp>
          <p:sp>
            <p:nvSpPr>
              <p:cNvPr id="128171" name="Text Box 171"/>
              <p:cNvSpPr txBox="1">
                <a:spLocks noChangeArrowheads="1"/>
              </p:cNvSpPr>
              <p:nvPr/>
            </p:nvSpPr>
            <p:spPr bwMode="auto">
              <a:xfrm>
                <a:off x="4990" y="1228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–</a:t>
                </a:r>
              </a:p>
            </p:txBody>
          </p:sp>
          <p:sp>
            <p:nvSpPr>
              <p:cNvPr id="128172" name="Text Box 172"/>
              <p:cNvSpPr txBox="1">
                <a:spLocks noChangeArrowheads="1"/>
              </p:cNvSpPr>
              <p:nvPr/>
            </p:nvSpPr>
            <p:spPr bwMode="auto">
              <a:xfrm>
                <a:off x="4944" y="968"/>
                <a:ext cx="48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 i="1">
                    <a:solidFill>
                      <a:srgbClr val="0000FF"/>
                    </a:solidFill>
                    <a:ea typeface="楷体_GB2312" pitchFamily="49" charset="-122"/>
                  </a:rPr>
                  <a:t>U</a:t>
                </a:r>
                <a:r>
                  <a:rPr kumimoji="0" lang="en-US" altLang="zh-CN" sz="2400" baseline="-25000">
                    <a:solidFill>
                      <a:srgbClr val="0000FF"/>
                    </a:solidFill>
                    <a:ea typeface="楷体_GB2312" pitchFamily="49" charset="-122"/>
                  </a:rPr>
                  <a:t>1</a:t>
                </a:r>
                <a:r>
                  <a:rPr kumimoji="0" lang="en-US" altLang="zh-CN" sz="2400" i="1">
                    <a:solidFill>
                      <a:srgbClr val="0000FF"/>
                    </a:solidFill>
                    <a:ea typeface="楷体_GB2312" pitchFamily="49" charset="-122"/>
                  </a:rPr>
                  <a:t>"</a:t>
                </a:r>
                <a:endParaRPr kumimoji="0" lang="en-US" altLang="zh-CN" sz="2400" baseline="-250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8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128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8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8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9" dur="500"/>
                                        <p:tgtEl>
                                          <p:spTgt spid="128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28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8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8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4" dur="500"/>
                                        <p:tgtEl>
                                          <p:spTgt spid="128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28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8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8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3" grpId="0" autoUpdateAnimBg="0"/>
      <p:bldP spid="128004" grpId="0" autoUpdateAnimBg="0"/>
      <p:bldP spid="128005" grpId="0" autoUpdateAnimBg="0"/>
      <p:bldP spid="128006" grpId="0" autoUpdateAnimBg="0"/>
      <p:bldP spid="128007" grpId="0" autoUpdateAnimBg="0"/>
      <p:bldP spid="128083" grpId="0" autoUpdateAnimBg="0"/>
      <p:bldP spid="128084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304800" y="4646613"/>
            <a:ext cx="4191000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en-US" altLang="zh-CN" sz="2400" i="1"/>
              <a:t>U</a:t>
            </a:r>
            <a:r>
              <a:rPr kumimoji="0" lang="en-US" altLang="zh-CN" sz="2400" baseline="-25000"/>
              <a:t>s</a:t>
            </a:r>
            <a:r>
              <a:rPr kumimoji="0" lang="en-US" altLang="zh-CN" sz="2400" baseline="30000"/>
              <a:t>'</a:t>
            </a:r>
            <a:r>
              <a:rPr kumimoji="0" lang="en-US" altLang="zh-CN" sz="2400"/>
              <a:t>= </a:t>
            </a:r>
            <a:r>
              <a:rPr kumimoji="0" lang="en-US" altLang="zh-CN" sz="2400">
                <a:latin typeface="宋体" panose="02010600030101010101" pitchFamily="2" charset="-122"/>
              </a:rPr>
              <a:t>-</a:t>
            </a:r>
            <a:r>
              <a:rPr kumimoji="0" lang="en-US" altLang="zh-CN" sz="2400"/>
              <a:t>10 </a:t>
            </a:r>
            <a:r>
              <a:rPr kumimoji="0" lang="en-US" altLang="zh-CN" sz="2400" i="1"/>
              <a:t>I</a:t>
            </a:r>
            <a:r>
              <a:rPr kumimoji="0" lang="en-US" altLang="zh-CN" sz="2400" baseline="-25000"/>
              <a:t>1</a:t>
            </a:r>
            <a:r>
              <a:rPr kumimoji="0" lang="en-US" altLang="zh-CN" sz="2400" baseline="30000"/>
              <a:t>'</a:t>
            </a:r>
            <a:r>
              <a:rPr kumimoji="0" lang="en-US" altLang="zh-CN" sz="2400" i="1"/>
              <a:t>+U</a:t>
            </a:r>
            <a:r>
              <a:rPr kumimoji="0" lang="en-US" altLang="zh-CN" sz="2400" baseline="-25000"/>
              <a:t>1</a:t>
            </a:r>
            <a:r>
              <a:rPr kumimoji="0" lang="en-US" altLang="zh-CN" sz="2400" baseline="30000"/>
              <a:t>’</a:t>
            </a:r>
            <a:r>
              <a:rPr kumimoji="0" lang="en-US" altLang="zh-CN" sz="2400"/>
              <a:t>= </a:t>
            </a:r>
            <a:r>
              <a:rPr kumimoji="0" lang="en-US" altLang="zh-CN" sz="2400">
                <a:latin typeface="宋体" panose="02010600030101010101" pitchFamily="2" charset="-122"/>
              </a:rPr>
              <a:t>-</a:t>
            </a:r>
            <a:r>
              <a:rPr kumimoji="0" lang="en-US" altLang="zh-CN" sz="2400"/>
              <a:t>10 </a:t>
            </a:r>
            <a:r>
              <a:rPr kumimoji="0" lang="en-US" altLang="zh-CN" sz="2400" i="1"/>
              <a:t>I</a:t>
            </a:r>
            <a:r>
              <a:rPr kumimoji="0" lang="en-US" altLang="zh-CN" sz="2400" baseline="-25000"/>
              <a:t>1</a:t>
            </a:r>
            <a:r>
              <a:rPr kumimoji="0" lang="en-US" altLang="zh-CN" sz="2400" baseline="30000"/>
              <a:t>'</a:t>
            </a:r>
            <a:r>
              <a:rPr kumimoji="0" lang="en-US" altLang="zh-CN" sz="2400" i="1"/>
              <a:t>+</a:t>
            </a:r>
            <a:r>
              <a:rPr kumimoji="0" lang="en-US" altLang="zh-CN" sz="2400"/>
              <a:t>4</a:t>
            </a:r>
            <a:r>
              <a:rPr kumimoji="0" lang="en-US" altLang="zh-CN" sz="2400" i="1"/>
              <a:t>I</a:t>
            </a:r>
            <a:r>
              <a:rPr kumimoji="0" lang="en-US" altLang="zh-CN" sz="2400" baseline="-25000"/>
              <a:t>1</a:t>
            </a:r>
            <a:r>
              <a:rPr kumimoji="0" lang="en-US" altLang="zh-CN" sz="2400" baseline="30000"/>
              <a:t>'</a:t>
            </a:r>
          </a:p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en-US" altLang="zh-CN" sz="2400" i="1"/>
              <a:t>=</a:t>
            </a:r>
            <a:r>
              <a:rPr kumimoji="0" lang="en-US" altLang="zh-CN" sz="2400"/>
              <a:t> </a:t>
            </a:r>
            <a:r>
              <a:rPr kumimoji="0" lang="en-US" altLang="zh-CN" sz="2400">
                <a:latin typeface="宋体" panose="02010600030101010101" pitchFamily="2" charset="-122"/>
              </a:rPr>
              <a:t>-</a:t>
            </a:r>
            <a:r>
              <a:rPr kumimoji="0" lang="en-US" altLang="zh-CN" sz="2400"/>
              <a:t>10</a:t>
            </a:r>
            <a:r>
              <a:rPr kumimoji="0" lang="en-US" altLang="zh-CN" sz="2400">
                <a:sym typeface="Symbol" panose="05050102010706020507" pitchFamily="18" charset="2"/>
              </a:rPr>
              <a:t>1+41= </a:t>
            </a:r>
            <a:r>
              <a:rPr kumimoji="0" lang="en-US" altLang="zh-CN" sz="2400">
                <a:latin typeface="宋体" panose="02010600030101010101" pitchFamily="2" charset="-122"/>
                <a:sym typeface="Symbol" panose="05050102010706020507" pitchFamily="18" charset="2"/>
              </a:rPr>
              <a:t>-</a:t>
            </a:r>
            <a:r>
              <a:rPr kumimoji="0" lang="en-US" altLang="zh-CN" sz="2400">
                <a:sym typeface="Symbol" panose="05050102010706020507" pitchFamily="18" charset="2"/>
              </a:rPr>
              <a:t>6V</a:t>
            </a:r>
          </a:p>
        </p:txBody>
      </p:sp>
      <p:sp>
        <p:nvSpPr>
          <p:cNvPr id="129028" name="Text Box 4"/>
          <p:cNvSpPr txBox="1">
            <a:spLocks noChangeArrowheads="1"/>
          </p:cNvSpPr>
          <p:nvPr/>
        </p:nvSpPr>
        <p:spPr bwMode="auto">
          <a:xfrm>
            <a:off x="5029200" y="4710113"/>
            <a:ext cx="3810000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pPr algn="just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en-US" altLang="zh-CN" sz="2400" i="1">
                <a:ea typeface="楷体_GB2312" pitchFamily="49" charset="-122"/>
              </a:rPr>
              <a:t>U</a:t>
            </a:r>
            <a:r>
              <a:rPr kumimoji="0" lang="en-US" altLang="zh-CN" sz="2400" baseline="-25000">
                <a:ea typeface="楷体_GB2312" pitchFamily="49" charset="-122"/>
              </a:rPr>
              <a:t>s</a:t>
            </a:r>
            <a:r>
              <a:rPr kumimoji="0" lang="en-US" altLang="zh-CN" sz="2400" baseline="30000">
                <a:ea typeface="楷体_GB2312" pitchFamily="49" charset="-122"/>
              </a:rPr>
              <a:t>"</a:t>
            </a:r>
            <a:r>
              <a:rPr kumimoji="0" lang="en-US" altLang="zh-CN" sz="2400">
                <a:ea typeface="楷体_GB2312" pitchFamily="49" charset="-122"/>
              </a:rPr>
              <a:t>= </a:t>
            </a:r>
            <a:r>
              <a:rPr kumimoji="0" lang="en-US" altLang="zh-CN" sz="2400">
                <a:latin typeface="宋体" panose="02010600030101010101" pitchFamily="2" charset="-122"/>
              </a:rPr>
              <a:t>-</a:t>
            </a:r>
            <a:r>
              <a:rPr kumimoji="0" lang="en-US" altLang="zh-CN" sz="2400">
                <a:ea typeface="楷体_GB2312" pitchFamily="49" charset="-122"/>
              </a:rPr>
              <a:t>10</a:t>
            </a:r>
            <a:r>
              <a:rPr kumimoji="0" lang="en-US" altLang="zh-CN" sz="2400" i="1"/>
              <a:t>I</a:t>
            </a:r>
            <a:r>
              <a:rPr kumimoji="0" lang="en-US" altLang="zh-CN" sz="2400" baseline="-25000"/>
              <a:t>1</a:t>
            </a:r>
            <a:r>
              <a:rPr kumimoji="0" lang="en-US" altLang="zh-CN" sz="2400" baseline="30000"/>
              <a:t>"</a:t>
            </a:r>
            <a:r>
              <a:rPr kumimoji="0" lang="en-US" altLang="zh-CN" sz="2400"/>
              <a:t>+</a:t>
            </a:r>
            <a:r>
              <a:rPr kumimoji="0" lang="en-US" altLang="zh-CN" sz="2400" i="1"/>
              <a:t>U</a:t>
            </a:r>
            <a:r>
              <a:rPr kumimoji="0" lang="en-US" altLang="zh-CN" sz="2400" baseline="-25000"/>
              <a:t>1</a:t>
            </a:r>
            <a:r>
              <a:rPr kumimoji="0" lang="en-US" altLang="zh-CN" sz="2400" baseline="30000"/>
              <a:t>”</a:t>
            </a:r>
            <a:r>
              <a:rPr kumimoji="0" lang="en-US" altLang="zh-CN" sz="2400">
                <a:sym typeface="Symbol" panose="05050102010706020507" pitchFamily="18" charset="2"/>
              </a:rPr>
              <a:t> </a:t>
            </a:r>
          </a:p>
          <a:p>
            <a:pPr algn="just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en-US" altLang="zh-CN" sz="2400">
                <a:sym typeface="Symbol" panose="05050102010706020507" pitchFamily="18" charset="2"/>
              </a:rPr>
              <a:t>  = </a:t>
            </a:r>
            <a:r>
              <a:rPr kumimoji="0" lang="en-US" altLang="zh-CN" sz="2400">
                <a:latin typeface="宋体" panose="02010600030101010101" pitchFamily="2" charset="-122"/>
                <a:sym typeface="Symbol" panose="05050102010706020507" pitchFamily="18" charset="2"/>
              </a:rPr>
              <a:t>-</a:t>
            </a:r>
            <a:r>
              <a:rPr kumimoji="0" lang="en-US" altLang="zh-CN" sz="2400">
                <a:sym typeface="Symbol" panose="05050102010706020507" pitchFamily="18" charset="2"/>
              </a:rPr>
              <a:t>10 (</a:t>
            </a:r>
            <a:r>
              <a:rPr kumimoji="0" lang="en-US" altLang="zh-CN" sz="2400">
                <a:latin typeface="宋体" panose="02010600030101010101" pitchFamily="2" charset="-122"/>
                <a:sym typeface="Symbol" panose="05050102010706020507" pitchFamily="18" charset="2"/>
              </a:rPr>
              <a:t>-</a:t>
            </a:r>
            <a:r>
              <a:rPr kumimoji="0" lang="en-US" altLang="zh-CN" sz="2400">
                <a:sym typeface="Symbol" panose="05050102010706020507" pitchFamily="18" charset="2"/>
              </a:rPr>
              <a:t>1.6)+9.6=25.6V</a:t>
            </a:r>
          </a:p>
        </p:txBody>
      </p:sp>
      <p:sp>
        <p:nvSpPr>
          <p:cNvPr id="129029" name="Text Box 5"/>
          <p:cNvSpPr txBox="1">
            <a:spLocks noChangeArrowheads="1"/>
          </p:cNvSpPr>
          <p:nvPr/>
        </p:nvSpPr>
        <p:spPr bwMode="auto">
          <a:xfrm>
            <a:off x="263525" y="6034088"/>
            <a:ext cx="19700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zh-CN" altLang="en-US" sz="2800">
                <a:solidFill>
                  <a:srgbClr val="0000FF"/>
                </a:solidFill>
                <a:ea typeface="仿宋_GB2312" pitchFamily="49" charset="-122"/>
              </a:rPr>
              <a:t>共同作用</a:t>
            </a:r>
            <a:r>
              <a:rPr kumimoji="0" lang="zh-CN" altLang="en-US" sz="2800">
                <a:solidFill>
                  <a:srgbClr val="0000FF"/>
                </a:solidFill>
              </a:rPr>
              <a:t>：</a:t>
            </a:r>
          </a:p>
        </p:txBody>
      </p:sp>
      <p:sp>
        <p:nvSpPr>
          <p:cNvPr id="129030" name="Text Box 6"/>
          <p:cNvSpPr txBox="1">
            <a:spLocks noChangeArrowheads="1"/>
          </p:cNvSpPr>
          <p:nvPr/>
        </p:nvSpPr>
        <p:spPr bwMode="auto">
          <a:xfrm>
            <a:off x="2079625" y="6110288"/>
            <a:ext cx="45497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en-US" altLang="zh-CN" sz="2800" i="1">
                <a:solidFill>
                  <a:srgbClr val="0000FF"/>
                </a:solidFill>
              </a:rPr>
              <a:t>U</a:t>
            </a:r>
            <a:r>
              <a:rPr kumimoji="0" lang="en-US" altLang="zh-CN" sz="2800" baseline="-25000">
                <a:solidFill>
                  <a:srgbClr val="0000FF"/>
                </a:solidFill>
              </a:rPr>
              <a:t>s</a:t>
            </a:r>
            <a:r>
              <a:rPr kumimoji="0" lang="en-US" altLang="zh-CN" sz="2800">
                <a:solidFill>
                  <a:srgbClr val="0000FF"/>
                </a:solidFill>
              </a:rPr>
              <a:t>= </a:t>
            </a:r>
            <a:r>
              <a:rPr kumimoji="0" lang="en-US" altLang="zh-CN" sz="2800" i="1">
                <a:solidFill>
                  <a:srgbClr val="0000FF"/>
                </a:solidFill>
              </a:rPr>
              <a:t>U</a:t>
            </a:r>
            <a:r>
              <a:rPr kumimoji="0" lang="en-US" altLang="zh-CN" sz="2800" baseline="-25000">
                <a:solidFill>
                  <a:srgbClr val="0000FF"/>
                </a:solidFill>
              </a:rPr>
              <a:t>s</a:t>
            </a:r>
            <a:r>
              <a:rPr kumimoji="0" lang="en-US" altLang="zh-CN" sz="2800" baseline="30000">
                <a:solidFill>
                  <a:srgbClr val="0000FF"/>
                </a:solidFill>
              </a:rPr>
              <a:t>' </a:t>
            </a:r>
            <a:r>
              <a:rPr kumimoji="0" lang="en-US" altLang="zh-CN" sz="2800">
                <a:solidFill>
                  <a:srgbClr val="0000FF"/>
                </a:solidFill>
              </a:rPr>
              <a:t>+</a:t>
            </a:r>
            <a:r>
              <a:rPr kumimoji="0" lang="en-US" altLang="zh-CN" sz="2800" i="1">
                <a:solidFill>
                  <a:srgbClr val="0000FF"/>
                </a:solidFill>
                <a:ea typeface="楷体_GB2312" pitchFamily="49" charset="-122"/>
              </a:rPr>
              <a:t>U</a:t>
            </a:r>
            <a:r>
              <a:rPr kumimoji="0" lang="en-US" altLang="zh-CN" sz="2800" baseline="-25000">
                <a:solidFill>
                  <a:srgbClr val="0000FF"/>
                </a:solidFill>
                <a:ea typeface="楷体_GB2312" pitchFamily="49" charset="-122"/>
              </a:rPr>
              <a:t>s</a:t>
            </a:r>
            <a:r>
              <a:rPr kumimoji="0" lang="en-US" altLang="zh-CN" sz="2800" baseline="30000">
                <a:solidFill>
                  <a:srgbClr val="0000FF"/>
                </a:solidFill>
                <a:ea typeface="楷体_GB2312" pitchFamily="49" charset="-122"/>
              </a:rPr>
              <a:t>"</a:t>
            </a:r>
            <a:r>
              <a:rPr kumimoji="0" lang="en-US" altLang="zh-CN" sz="2800">
                <a:solidFill>
                  <a:srgbClr val="0000FF"/>
                </a:solidFill>
                <a:ea typeface="楷体_GB2312" pitchFamily="49" charset="-122"/>
              </a:rPr>
              <a:t>= </a:t>
            </a:r>
            <a:r>
              <a:rPr kumimoji="0" lang="en-US" altLang="zh-CN" sz="2800">
                <a:solidFill>
                  <a:srgbClr val="0000FF"/>
                </a:solidFill>
                <a:latin typeface="宋体" panose="02010600030101010101" pitchFamily="2" charset="-122"/>
              </a:rPr>
              <a:t>-</a:t>
            </a:r>
            <a:r>
              <a:rPr kumimoji="0" lang="en-US" altLang="zh-CN" sz="2800">
                <a:solidFill>
                  <a:srgbClr val="0000FF"/>
                </a:solidFill>
                <a:ea typeface="楷体_GB2312" pitchFamily="49" charset="-122"/>
              </a:rPr>
              <a:t>6+25.6=19.6V</a:t>
            </a:r>
          </a:p>
        </p:txBody>
      </p:sp>
      <p:grpSp>
        <p:nvGrpSpPr>
          <p:cNvPr id="129031" name="Group 7"/>
          <p:cNvGrpSpPr>
            <a:grpSpLocks/>
          </p:cNvGrpSpPr>
          <p:nvPr/>
        </p:nvGrpSpPr>
        <p:grpSpPr bwMode="auto">
          <a:xfrm>
            <a:off x="304800" y="762000"/>
            <a:ext cx="4130675" cy="2249488"/>
            <a:chOff x="192" y="480"/>
            <a:chExt cx="2602" cy="1417"/>
          </a:xfrm>
        </p:grpSpPr>
        <p:sp>
          <p:nvSpPr>
            <p:cNvPr id="129032" name="Text Box 8"/>
            <p:cNvSpPr txBox="1">
              <a:spLocks noChangeArrowheads="1"/>
            </p:cNvSpPr>
            <p:nvPr/>
          </p:nvSpPr>
          <p:spPr bwMode="auto">
            <a:xfrm>
              <a:off x="192" y="1296"/>
              <a:ext cx="4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10V</a:t>
              </a:r>
            </a:p>
          </p:txBody>
        </p:sp>
        <p:sp>
          <p:nvSpPr>
            <p:cNvPr id="129033" name="Line 9"/>
            <p:cNvSpPr>
              <a:spLocks noChangeShapeType="1"/>
            </p:cNvSpPr>
            <p:nvPr/>
          </p:nvSpPr>
          <p:spPr bwMode="auto">
            <a:xfrm>
              <a:off x="737" y="788"/>
              <a:ext cx="271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9034" name="Line 10"/>
            <p:cNvSpPr>
              <a:spLocks noChangeShapeType="1"/>
            </p:cNvSpPr>
            <p:nvPr/>
          </p:nvSpPr>
          <p:spPr bwMode="auto">
            <a:xfrm>
              <a:off x="1760" y="875"/>
              <a:ext cx="0" cy="997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9035" name="Oval 11"/>
            <p:cNvSpPr>
              <a:spLocks noChangeArrowheads="1"/>
            </p:cNvSpPr>
            <p:nvPr/>
          </p:nvSpPr>
          <p:spPr bwMode="auto">
            <a:xfrm>
              <a:off x="609" y="1248"/>
              <a:ext cx="272" cy="272"/>
            </a:xfrm>
            <a:prstGeom prst="ellipse">
              <a:avLst/>
            </a:prstGeom>
            <a:solidFill>
              <a:srgbClr val="00FFFF"/>
            </a:solidFill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9036" name="Text Box 12"/>
            <p:cNvSpPr txBox="1">
              <a:spLocks noChangeArrowheads="1"/>
            </p:cNvSpPr>
            <p:nvPr/>
          </p:nvSpPr>
          <p:spPr bwMode="auto">
            <a:xfrm>
              <a:off x="528" y="1008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+</a:t>
              </a:r>
            </a:p>
          </p:txBody>
        </p:sp>
        <p:sp>
          <p:nvSpPr>
            <p:cNvPr id="129037" name="Text Box 13"/>
            <p:cNvSpPr txBox="1">
              <a:spLocks noChangeArrowheads="1"/>
            </p:cNvSpPr>
            <p:nvPr/>
          </p:nvSpPr>
          <p:spPr bwMode="auto">
            <a:xfrm>
              <a:off x="539" y="144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–</a:t>
              </a:r>
            </a:p>
          </p:txBody>
        </p:sp>
        <p:sp>
          <p:nvSpPr>
            <p:cNvPr id="129038" name="Rectangle 14"/>
            <p:cNvSpPr>
              <a:spLocks noChangeArrowheads="1"/>
            </p:cNvSpPr>
            <p:nvPr/>
          </p:nvSpPr>
          <p:spPr bwMode="auto">
            <a:xfrm>
              <a:off x="1090" y="821"/>
              <a:ext cx="272" cy="91"/>
            </a:xfrm>
            <a:prstGeom prst="rect">
              <a:avLst/>
            </a:prstGeom>
            <a:solidFill>
              <a:srgbClr val="00FFFF"/>
            </a:solidFill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9039" name="Text Box 15"/>
            <p:cNvSpPr txBox="1">
              <a:spLocks noChangeArrowheads="1"/>
            </p:cNvSpPr>
            <p:nvPr/>
          </p:nvSpPr>
          <p:spPr bwMode="auto">
            <a:xfrm>
              <a:off x="1056" y="576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6</a:t>
              </a:r>
              <a:r>
                <a:rPr kumimoji="0" lang="en-US" altLang="zh-CN" sz="240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9040" name="Text Box 16"/>
            <p:cNvSpPr txBox="1">
              <a:spLocks noChangeArrowheads="1"/>
            </p:cNvSpPr>
            <p:nvPr/>
          </p:nvSpPr>
          <p:spPr bwMode="auto">
            <a:xfrm>
              <a:off x="736" y="480"/>
              <a:ext cx="3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 i="1"/>
                <a:t>I</a:t>
              </a:r>
              <a:r>
                <a:rPr kumimoji="0" lang="en-US" altLang="zh-CN" sz="2400" baseline="-25000"/>
                <a:t>1</a:t>
              </a:r>
              <a:r>
                <a:rPr kumimoji="0" lang="en-US" altLang="zh-CN" sz="2400" i="1"/>
                <a:t>'</a:t>
              </a:r>
              <a:endParaRPr kumimoji="0" lang="en-US" altLang="zh-CN" sz="2400"/>
            </a:p>
          </p:txBody>
        </p:sp>
        <p:sp>
          <p:nvSpPr>
            <p:cNvPr id="129041" name="Text Box 17"/>
            <p:cNvSpPr txBox="1">
              <a:spLocks noChangeArrowheads="1"/>
            </p:cNvSpPr>
            <p:nvPr/>
          </p:nvSpPr>
          <p:spPr bwMode="auto">
            <a:xfrm>
              <a:off x="1802" y="644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+</a:t>
              </a:r>
            </a:p>
          </p:txBody>
        </p:sp>
        <p:sp>
          <p:nvSpPr>
            <p:cNvPr id="129042" name="Text Box 18"/>
            <p:cNvSpPr txBox="1">
              <a:spLocks noChangeArrowheads="1"/>
            </p:cNvSpPr>
            <p:nvPr/>
          </p:nvSpPr>
          <p:spPr bwMode="auto">
            <a:xfrm>
              <a:off x="2390" y="64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–</a:t>
              </a:r>
            </a:p>
          </p:txBody>
        </p:sp>
        <p:sp>
          <p:nvSpPr>
            <p:cNvPr id="129043" name="Text Box 19"/>
            <p:cNvSpPr txBox="1">
              <a:spLocks noChangeArrowheads="1"/>
            </p:cNvSpPr>
            <p:nvPr/>
          </p:nvSpPr>
          <p:spPr bwMode="auto">
            <a:xfrm>
              <a:off x="1962" y="528"/>
              <a:ext cx="5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10 </a:t>
              </a:r>
              <a:r>
                <a:rPr kumimoji="0" lang="en-US" altLang="zh-CN" sz="2400" i="1"/>
                <a:t>I</a:t>
              </a:r>
              <a:r>
                <a:rPr kumimoji="0" lang="en-US" altLang="zh-CN" sz="2400" baseline="-25000"/>
                <a:t>1</a:t>
              </a:r>
              <a:r>
                <a:rPr kumimoji="0" lang="en-US" altLang="zh-CN" sz="2400" i="1"/>
                <a:t>'</a:t>
              </a:r>
              <a:endParaRPr kumimoji="0" lang="en-US" altLang="zh-CN" sz="2400" baseline="-25000"/>
            </a:p>
          </p:txBody>
        </p:sp>
        <p:sp>
          <p:nvSpPr>
            <p:cNvPr id="129044" name="Text Box 20"/>
            <p:cNvSpPr txBox="1">
              <a:spLocks noChangeArrowheads="1"/>
            </p:cNvSpPr>
            <p:nvPr/>
          </p:nvSpPr>
          <p:spPr bwMode="auto">
            <a:xfrm>
              <a:off x="1377" y="1295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/>
                <a:t>4</a:t>
              </a:r>
              <a:r>
                <a:rPr kumimoji="0" lang="en-US" altLang="zh-CN" sz="240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29045" name="Rectangle 21"/>
            <p:cNvSpPr>
              <a:spLocks noChangeArrowheads="1"/>
            </p:cNvSpPr>
            <p:nvPr/>
          </p:nvSpPr>
          <p:spPr bwMode="auto">
            <a:xfrm rot="-5400000">
              <a:off x="1622" y="1341"/>
              <a:ext cx="272" cy="91"/>
            </a:xfrm>
            <a:prstGeom prst="rect">
              <a:avLst/>
            </a:prstGeom>
            <a:solidFill>
              <a:srgbClr val="00FFFF"/>
            </a:solidFill>
            <a:ln w="28575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9046" name="Line 22"/>
            <p:cNvSpPr>
              <a:spLocks noChangeShapeType="1"/>
            </p:cNvSpPr>
            <p:nvPr/>
          </p:nvSpPr>
          <p:spPr bwMode="auto">
            <a:xfrm>
              <a:off x="753" y="864"/>
              <a:ext cx="0" cy="10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9047" name="AutoShape 23"/>
            <p:cNvSpPr>
              <a:spLocks noChangeArrowheads="1"/>
            </p:cNvSpPr>
            <p:nvPr/>
          </p:nvSpPr>
          <p:spPr bwMode="auto">
            <a:xfrm>
              <a:off x="2034" y="768"/>
              <a:ext cx="351" cy="192"/>
            </a:xfrm>
            <a:prstGeom prst="diamond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9048" name="Line 24"/>
            <p:cNvSpPr>
              <a:spLocks noChangeShapeType="1"/>
            </p:cNvSpPr>
            <p:nvPr/>
          </p:nvSpPr>
          <p:spPr bwMode="auto">
            <a:xfrm>
              <a:off x="753" y="864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9049" name="Line 25"/>
            <p:cNvSpPr>
              <a:spLocks noChangeShapeType="1"/>
            </p:cNvSpPr>
            <p:nvPr/>
          </p:nvSpPr>
          <p:spPr bwMode="auto">
            <a:xfrm>
              <a:off x="1377" y="864"/>
              <a:ext cx="134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9050" name="Line 26"/>
            <p:cNvSpPr>
              <a:spLocks noChangeShapeType="1"/>
            </p:cNvSpPr>
            <p:nvPr/>
          </p:nvSpPr>
          <p:spPr bwMode="auto">
            <a:xfrm>
              <a:off x="753" y="1872"/>
              <a:ext cx="196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9051" name="Line 27"/>
            <p:cNvSpPr>
              <a:spLocks noChangeShapeType="1"/>
            </p:cNvSpPr>
            <p:nvPr/>
          </p:nvSpPr>
          <p:spPr bwMode="auto">
            <a:xfrm>
              <a:off x="1761" y="864"/>
              <a:ext cx="0" cy="3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9052" name="Line 28"/>
            <p:cNvSpPr>
              <a:spLocks noChangeShapeType="1"/>
            </p:cNvSpPr>
            <p:nvPr/>
          </p:nvSpPr>
          <p:spPr bwMode="auto">
            <a:xfrm>
              <a:off x="1761" y="1536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29053" name="Oval 29"/>
            <p:cNvSpPr>
              <a:spLocks noChangeArrowheads="1"/>
            </p:cNvSpPr>
            <p:nvPr/>
          </p:nvSpPr>
          <p:spPr bwMode="auto">
            <a:xfrm>
              <a:off x="2721" y="1824"/>
              <a:ext cx="73" cy="73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zh-CN" altLang="en-US"/>
            </a:p>
          </p:txBody>
        </p:sp>
        <p:grpSp>
          <p:nvGrpSpPr>
            <p:cNvPr id="129054" name="Group 30"/>
            <p:cNvGrpSpPr>
              <a:grpSpLocks/>
            </p:cNvGrpSpPr>
            <p:nvPr/>
          </p:nvGrpSpPr>
          <p:grpSpPr bwMode="auto">
            <a:xfrm>
              <a:off x="2389" y="816"/>
              <a:ext cx="405" cy="940"/>
              <a:chOff x="2404" y="2160"/>
              <a:chExt cx="405" cy="940"/>
            </a:xfrm>
          </p:grpSpPr>
          <p:sp>
            <p:nvSpPr>
              <p:cNvPr id="129055" name="Text Box 31"/>
              <p:cNvSpPr txBox="1">
                <a:spLocks noChangeArrowheads="1"/>
              </p:cNvSpPr>
              <p:nvPr/>
            </p:nvSpPr>
            <p:spPr bwMode="auto">
              <a:xfrm>
                <a:off x="2450" y="2304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+</a:t>
                </a:r>
              </a:p>
            </p:txBody>
          </p:sp>
          <p:sp>
            <p:nvSpPr>
              <p:cNvPr id="129056" name="Text Box 32"/>
              <p:cNvSpPr txBox="1">
                <a:spLocks noChangeArrowheads="1"/>
              </p:cNvSpPr>
              <p:nvPr/>
            </p:nvSpPr>
            <p:spPr bwMode="auto">
              <a:xfrm>
                <a:off x="2450" y="2812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–</a:t>
                </a:r>
              </a:p>
            </p:txBody>
          </p:sp>
          <p:sp>
            <p:nvSpPr>
              <p:cNvPr id="129057" name="Text Box 33"/>
              <p:cNvSpPr txBox="1">
                <a:spLocks noChangeArrowheads="1"/>
              </p:cNvSpPr>
              <p:nvPr/>
            </p:nvSpPr>
            <p:spPr bwMode="auto">
              <a:xfrm>
                <a:off x="2404" y="2552"/>
                <a:ext cx="38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 i="1">
                    <a:solidFill>
                      <a:srgbClr val="0000FF"/>
                    </a:solidFill>
                    <a:ea typeface="楷体_GB2312" pitchFamily="49" charset="-122"/>
                  </a:rPr>
                  <a:t>U</a:t>
                </a:r>
                <a:r>
                  <a:rPr kumimoji="0" lang="en-US" altLang="zh-CN" sz="2400" baseline="-25000">
                    <a:solidFill>
                      <a:srgbClr val="0000FF"/>
                    </a:solidFill>
                    <a:ea typeface="楷体_GB2312" pitchFamily="49" charset="-122"/>
                  </a:rPr>
                  <a:t>s</a:t>
                </a:r>
                <a:r>
                  <a:rPr kumimoji="0" lang="en-US" altLang="zh-CN" sz="2400" i="1">
                    <a:solidFill>
                      <a:srgbClr val="0000FF"/>
                    </a:solidFill>
                    <a:ea typeface="楷体_GB2312" pitchFamily="49" charset="-122"/>
                  </a:rPr>
                  <a:t>'</a:t>
                </a:r>
                <a:endParaRPr kumimoji="0" lang="en-US" altLang="zh-CN" sz="2400" baseline="-250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29058" name="Oval 34"/>
              <p:cNvSpPr>
                <a:spLocks noChangeArrowheads="1"/>
              </p:cNvSpPr>
              <p:nvPr/>
            </p:nvSpPr>
            <p:spPr bwMode="auto">
              <a:xfrm>
                <a:off x="2736" y="2160"/>
                <a:ext cx="73" cy="73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zh-CN" altLang="en-US"/>
              </a:p>
            </p:txBody>
          </p:sp>
        </p:grpSp>
        <p:grpSp>
          <p:nvGrpSpPr>
            <p:cNvPr id="129059" name="Group 35"/>
            <p:cNvGrpSpPr>
              <a:grpSpLocks/>
            </p:cNvGrpSpPr>
            <p:nvPr/>
          </p:nvGrpSpPr>
          <p:grpSpPr bwMode="auto">
            <a:xfrm>
              <a:off x="1776" y="980"/>
              <a:ext cx="380" cy="796"/>
              <a:chOff x="4992" y="912"/>
              <a:chExt cx="380" cy="796"/>
            </a:xfrm>
          </p:grpSpPr>
          <p:sp>
            <p:nvSpPr>
              <p:cNvPr id="129060" name="Text Box 36"/>
              <p:cNvSpPr txBox="1">
                <a:spLocks noChangeArrowheads="1"/>
              </p:cNvSpPr>
              <p:nvPr/>
            </p:nvSpPr>
            <p:spPr bwMode="auto">
              <a:xfrm>
                <a:off x="5038" y="912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+</a:t>
                </a:r>
              </a:p>
            </p:txBody>
          </p:sp>
          <p:sp>
            <p:nvSpPr>
              <p:cNvPr id="129061" name="Text Box 37"/>
              <p:cNvSpPr txBox="1">
                <a:spLocks noChangeArrowheads="1"/>
              </p:cNvSpPr>
              <p:nvPr/>
            </p:nvSpPr>
            <p:spPr bwMode="auto">
              <a:xfrm>
                <a:off x="5038" y="1420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–</a:t>
                </a:r>
              </a:p>
            </p:txBody>
          </p:sp>
          <p:sp>
            <p:nvSpPr>
              <p:cNvPr id="129062" name="Text Box 38"/>
              <p:cNvSpPr txBox="1">
                <a:spLocks noChangeArrowheads="1"/>
              </p:cNvSpPr>
              <p:nvPr/>
            </p:nvSpPr>
            <p:spPr bwMode="auto">
              <a:xfrm>
                <a:off x="4992" y="1160"/>
                <a:ext cx="38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 i="1">
                    <a:solidFill>
                      <a:srgbClr val="0000FF"/>
                    </a:solidFill>
                    <a:ea typeface="楷体_GB2312" pitchFamily="49" charset="-122"/>
                  </a:rPr>
                  <a:t>U</a:t>
                </a:r>
                <a:r>
                  <a:rPr kumimoji="0" lang="en-US" altLang="zh-CN" sz="2400" baseline="-25000">
                    <a:solidFill>
                      <a:srgbClr val="0000FF"/>
                    </a:solidFill>
                    <a:ea typeface="楷体_GB2312" pitchFamily="49" charset="-122"/>
                  </a:rPr>
                  <a:t>1</a:t>
                </a:r>
                <a:r>
                  <a:rPr kumimoji="0" lang="en-US" altLang="zh-CN" sz="2400" i="1">
                    <a:solidFill>
                      <a:srgbClr val="0000FF"/>
                    </a:solidFill>
                    <a:ea typeface="楷体_GB2312" pitchFamily="49" charset="-122"/>
                  </a:rPr>
                  <a:t>'</a:t>
                </a:r>
                <a:endParaRPr kumimoji="0" lang="en-US" altLang="zh-CN" sz="2400" baseline="-250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</p:grpSp>
      </p:grpSp>
      <p:grpSp>
        <p:nvGrpSpPr>
          <p:cNvPr id="129063" name="Group 39"/>
          <p:cNvGrpSpPr>
            <a:grpSpLocks/>
          </p:cNvGrpSpPr>
          <p:nvPr/>
        </p:nvGrpSpPr>
        <p:grpSpPr bwMode="auto">
          <a:xfrm>
            <a:off x="4999038" y="762000"/>
            <a:ext cx="3992562" cy="2209800"/>
            <a:chOff x="3149" y="480"/>
            <a:chExt cx="2515" cy="1392"/>
          </a:xfrm>
        </p:grpSpPr>
        <p:grpSp>
          <p:nvGrpSpPr>
            <p:cNvPr id="129064" name="Group 40"/>
            <p:cNvGrpSpPr>
              <a:grpSpLocks/>
            </p:cNvGrpSpPr>
            <p:nvPr/>
          </p:nvGrpSpPr>
          <p:grpSpPr bwMode="auto">
            <a:xfrm>
              <a:off x="3149" y="480"/>
              <a:ext cx="2515" cy="1392"/>
              <a:chOff x="3149" y="1872"/>
              <a:chExt cx="2515" cy="1392"/>
            </a:xfrm>
          </p:grpSpPr>
          <p:sp>
            <p:nvSpPr>
              <p:cNvPr id="129065" name="Line 41"/>
              <p:cNvSpPr>
                <a:spLocks noChangeShapeType="1"/>
              </p:cNvSpPr>
              <p:nvPr/>
            </p:nvSpPr>
            <p:spPr bwMode="auto">
              <a:xfrm>
                <a:off x="3185" y="2180"/>
                <a:ext cx="271" cy="0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 type="none" w="sm" len="sm"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zh-CN" altLang="en-US"/>
              </a:p>
            </p:txBody>
          </p:sp>
          <p:sp>
            <p:nvSpPr>
              <p:cNvPr id="129066" name="Rectangle 42"/>
              <p:cNvSpPr>
                <a:spLocks noChangeArrowheads="1"/>
              </p:cNvSpPr>
              <p:nvPr/>
            </p:nvSpPr>
            <p:spPr bwMode="auto">
              <a:xfrm>
                <a:off x="3168" y="2256"/>
                <a:ext cx="1981" cy="997"/>
              </a:xfrm>
              <a:prstGeom prst="rect">
                <a:avLst/>
              </a:prstGeom>
              <a:noFill/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99FF99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zh-CN" altLang="en-US"/>
              </a:p>
            </p:txBody>
          </p:sp>
          <p:sp>
            <p:nvSpPr>
              <p:cNvPr id="129067" name="Line 43"/>
              <p:cNvSpPr>
                <a:spLocks noChangeShapeType="1"/>
              </p:cNvSpPr>
              <p:nvPr/>
            </p:nvSpPr>
            <p:spPr bwMode="auto">
              <a:xfrm>
                <a:off x="4208" y="2267"/>
                <a:ext cx="0" cy="997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zh-CN" altLang="en-US"/>
              </a:p>
            </p:txBody>
          </p:sp>
          <p:sp>
            <p:nvSpPr>
              <p:cNvPr id="129068" name="Rectangle 44"/>
              <p:cNvSpPr>
                <a:spLocks noChangeArrowheads="1"/>
              </p:cNvSpPr>
              <p:nvPr/>
            </p:nvSpPr>
            <p:spPr bwMode="auto">
              <a:xfrm>
                <a:off x="3538" y="2213"/>
                <a:ext cx="272" cy="91"/>
              </a:xfrm>
              <a:prstGeom prst="rect">
                <a:avLst/>
              </a:prstGeom>
              <a:solidFill>
                <a:srgbClr val="00FFFF"/>
              </a:solidFill>
              <a:ln w="28575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zh-CN" altLang="en-US"/>
              </a:p>
            </p:txBody>
          </p:sp>
          <p:sp>
            <p:nvSpPr>
              <p:cNvPr id="129069" name="Text Box 45"/>
              <p:cNvSpPr txBox="1">
                <a:spLocks noChangeArrowheads="1"/>
              </p:cNvSpPr>
              <p:nvPr/>
            </p:nvSpPr>
            <p:spPr bwMode="auto">
              <a:xfrm>
                <a:off x="3504" y="1968"/>
                <a:ext cx="36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6</a:t>
                </a:r>
                <a:r>
                  <a:rPr kumimoji="0" lang="en-US" altLang="zh-CN" sz="2400"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129070" name="Text Box 46"/>
              <p:cNvSpPr txBox="1">
                <a:spLocks noChangeArrowheads="1"/>
              </p:cNvSpPr>
              <p:nvPr/>
            </p:nvSpPr>
            <p:spPr bwMode="auto">
              <a:xfrm>
                <a:off x="3149" y="1872"/>
                <a:ext cx="36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 i="1"/>
                  <a:t>I</a:t>
                </a:r>
                <a:r>
                  <a:rPr kumimoji="0" lang="en-US" altLang="zh-CN" sz="2400" baseline="-25000"/>
                  <a:t>1</a:t>
                </a:r>
                <a:r>
                  <a:rPr kumimoji="0" lang="en-US" altLang="zh-CN" sz="2400"/>
                  <a:t>''</a:t>
                </a:r>
              </a:p>
            </p:txBody>
          </p:sp>
          <p:sp>
            <p:nvSpPr>
              <p:cNvPr id="129071" name="Oval 47"/>
              <p:cNvSpPr>
                <a:spLocks noChangeArrowheads="1"/>
              </p:cNvSpPr>
              <p:nvPr/>
            </p:nvSpPr>
            <p:spPr bwMode="auto">
              <a:xfrm>
                <a:off x="4999" y="2640"/>
                <a:ext cx="281" cy="281"/>
              </a:xfrm>
              <a:prstGeom prst="ellipse">
                <a:avLst/>
              </a:prstGeom>
              <a:solidFill>
                <a:srgbClr val="00FFFF"/>
              </a:solidFill>
              <a:ln w="28575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zh-CN" altLang="en-US"/>
              </a:p>
            </p:txBody>
          </p:sp>
          <p:sp>
            <p:nvSpPr>
              <p:cNvPr id="129072" name="Line 48"/>
              <p:cNvSpPr>
                <a:spLocks noChangeShapeType="1"/>
              </p:cNvSpPr>
              <p:nvPr/>
            </p:nvSpPr>
            <p:spPr bwMode="auto">
              <a:xfrm rot="-10800000">
                <a:off x="5328" y="2592"/>
                <a:ext cx="0" cy="336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 type="none" w="sm" len="sm"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zh-CN" altLang="en-US"/>
              </a:p>
            </p:txBody>
          </p:sp>
          <p:sp>
            <p:nvSpPr>
              <p:cNvPr id="129073" name="Text Box 49"/>
              <p:cNvSpPr txBox="1">
                <a:spLocks noChangeArrowheads="1"/>
              </p:cNvSpPr>
              <p:nvPr/>
            </p:nvSpPr>
            <p:spPr bwMode="auto">
              <a:xfrm>
                <a:off x="5313" y="2640"/>
                <a:ext cx="35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4A</a:t>
                </a:r>
              </a:p>
            </p:txBody>
          </p:sp>
          <p:sp>
            <p:nvSpPr>
              <p:cNvPr id="129074" name="Text Box 50"/>
              <p:cNvSpPr txBox="1">
                <a:spLocks noChangeArrowheads="1"/>
              </p:cNvSpPr>
              <p:nvPr/>
            </p:nvSpPr>
            <p:spPr bwMode="auto">
              <a:xfrm>
                <a:off x="4883" y="2384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+</a:t>
                </a:r>
              </a:p>
            </p:txBody>
          </p:sp>
          <p:sp>
            <p:nvSpPr>
              <p:cNvPr id="129075" name="Text Box 51"/>
              <p:cNvSpPr txBox="1">
                <a:spLocks noChangeArrowheads="1"/>
              </p:cNvSpPr>
              <p:nvPr/>
            </p:nvSpPr>
            <p:spPr bwMode="auto">
              <a:xfrm>
                <a:off x="4883" y="2860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–</a:t>
                </a:r>
              </a:p>
            </p:txBody>
          </p:sp>
          <p:sp>
            <p:nvSpPr>
              <p:cNvPr id="129076" name="Text Box 52"/>
              <p:cNvSpPr txBox="1">
                <a:spLocks noChangeArrowheads="1"/>
              </p:cNvSpPr>
              <p:nvPr/>
            </p:nvSpPr>
            <p:spPr bwMode="auto">
              <a:xfrm>
                <a:off x="4608" y="2620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 i="1">
                    <a:solidFill>
                      <a:srgbClr val="0000FF"/>
                    </a:solidFill>
                    <a:ea typeface="楷体_GB2312" pitchFamily="49" charset="-122"/>
                  </a:rPr>
                  <a:t>U</a:t>
                </a:r>
                <a:r>
                  <a:rPr kumimoji="0" lang="en-US" altLang="zh-CN" sz="2400" baseline="-25000">
                    <a:solidFill>
                      <a:srgbClr val="0000FF"/>
                    </a:solidFill>
                    <a:ea typeface="楷体_GB2312" pitchFamily="49" charset="-122"/>
                  </a:rPr>
                  <a:t>s</a:t>
                </a:r>
                <a:r>
                  <a:rPr kumimoji="0" lang="en-US" altLang="zh-CN" sz="2400">
                    <a:solidFill>
                      <a:srgbClr val="0000FF"/>
                    </a:solidFill>
                    <a:ea typeface="楷体_GB2312" pitchFamily="49" charset="-122"/>
                  </a:rPr>
                  <a:t>''</a:t>
                </a:r>
                <a:endParaRPr kumimoji="0" lang="en-US" altLang="zh-CN" sz="2400" baseline="-250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29077" name="Text Box 53"/>
              <p:cNvSpPr txBox="1">
                <a:spLocks noChangeArrowheads="1"/>
              </p:cNvSpPr>
              <p:nvPr/>
            </p:nvSpPr>
            <p:spPr bwMode="auto">
              <a:xfrm>
                <a:off x="4250" y="2036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+</a:t>
                </a:r>
              </a:p>
            </p:txBody>
          </p:sp>
          <p:sp>
            <p:nvSpPr>
              <p:cNvPr id="129078" name="Text Box 54"/>
              <p:cNvSpPr txBox="1">
                <a:spLocks noChangeArrowheads="1"/>
              </p:cNvSpPr>
              <p:nvPr/>
            </p:nvSpPr>
            <p:spPr bwMode="auto">
              <a:xfrm>
                <a:off x="4838" y="2036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–</a:t>
                </a:r>
              </a:p>
            </p:txBody>
          </p:sp>
          <p:sp>
            <p:nvSpPr>
              <p:cNvPr id="129079" name="Text Box 55"/>
              <p:cNvSpPr txBox="1">
                <a:spLocks noChangeArrowheads="1"/>
              </p:cNvSpPr>
              <p:nvPr/>
            </p:nvSpPr>
            <p:spPr bwMode="auto">
              <a:xfrm>
                <a:off x="4378" y="1920"/>
                <a:ext cx="60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10 </a:t>
                </a:r>
                <a:r>
                  <a:rPr kumimoji="0" lang="en-US" altLang="zh-CN" sz="2400" i="1"/>
                  <a:t>I</a:t>
                </a:r>
                <a:r>
                  <a:rPr kumimoji="0" lang="en-US" altLang="zh-CN" sz="2400" baseline="-25000"/>
                  <a:t>1</a:t>
                </a:r>
                <a:r>
                  <a:rPr kumimoji="0" lang="en-US" altLang="zh-CN" sz="2400"/>
                  <a:t>''</a:t>
                </a:r>
                <a:endParaRPr kumimoji="0" lang="en-US" altLang="zh-CN" sz="2400" baseline="-25000"/>
              </a:p>
            </p:txBody>
          </p:sp>
          <p:sp>
            <p:nvSpPr>
              <p:cNvPr id="129080" name="Text Box 56"/>
              <p:cNvSpPr txBox="1">
                <a:spLocks noChangeArrowheads="1"/>
              </p:cNvSpPr>
              <p:nvPr/>
            </p:nvSpPr>
            <p:spPr bwMode="auto">
              <a:xfrm>
                <a:off x="3825" y="2687"/>
                <a:ext cx="36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4</a:t>
                </a:r>
                <a:r>
                  <a:rPr kumimoji="0" lang="en-US" altLang="zh-CN" sz="2400"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129081" name="Rectangle 57"/>
              <p:cNvSpPr>
                <a:spLocks noChangeArrowheads="1"/>
              </p:cNvSpPr>
              <p:nvPr/>
            </p:nvSpPr>
            <p:spPr bwMode="auto">
              <a:xfrm rot="-5400000">
                <a:off x="4070" y="2733"/>
                <a:ext cx="272" cy="91"/>
              </a:xfrm>
              <a:prstGeom prst="rect">
                <a:avLst/>
              </a:prstGeom>
              <a:solidFill>
                <a:srgbClr val="00FFFF"/>
              </a:solidFill>
              <a:ln w="28575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zh-CN" altLang="en-US"/>
              </a:p>
            </p:txBody>
          </p:sp>
          <p:sp>
            <p:nvSpPr>
              <p:cNvPr id="129082" name="AutoShape 58"/>
              <p:cNvSpPr>
                <a:spLocks noChangeArrowheads="1"/>
              </p:cNvSpPr>
              <p:nvPr/>
            </p:nvSpPr>
            <p:spPr bwMode="auto">
              <a:xfrm>
                <a:off x="4482" y="2160"/>
                <a:ext cx="366" cy="220"/>
              </a:xfrm>
              <a:prstGeom prst="diamond">
                <a:avLst/>
              </a:prstGeom>
              <a:solidFill>
                <a:srgbClr val="00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zh-CN" altLang="en-US"/>
              </a:p>
            </p:txBody>
          </p:sp>
          <p:sp>
            <p:nvSpPr>
              <p:cNvPr id="129083" name="Line 59"/>
              <p:cNvSpPr>
                <a:spLocks noChangeShapeType="1"/>
              </p:cNvSpPr>
              <p:nvPr/>
            </p:nvSpPr>
            <p:spPr bwMode="auto">
              <a:xfrm>
                <a:off x="4482" y="2267"/>
                <a:ext cx="36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zh-CN" altLang="en-US"/>
              </a:p>
            </p:txBody>
          </p:sp>
          <p:sp>
            <p:nvSpPr>
              <p:cNvPr id="129084" name="Line 60"/>
              <p:cNvSpPr>
                <a:spLocks noChangeShapeType="1"/>
              </p:cNvSpPr>
              <p:nvPr/>
            </p:nvSpPr>
            <p:spPr bwMode="auto">
              <a:xfrm>
                <a:off x="4992" y="2784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/>
              <a:p>
                <a:endParaRPr lang="zh-CN" altLang="en-US"/>
              </a:p>
            </p:txBody>
          </p:sp>
        </p:grpSp>
        <p:grpSp>
          <p:nvGrpSpPr>
            <p:cNvPr id="129085" name="Group 61"/>
            <p:cNvGrpSpPr>
              <a:grpSpLocks/>
            </p:cNvGrpSpPr>
            <p:nvPr/>
          </p:nvGrpSpPr>
          <p:grpSpPr bwMode="auto">
            <a:xfrm>
              <a:off x="4176" y="960"/>
              <a:ext cx="480" cy="796"/>
              <a:chOff x="4944" y="720"/>
              <a:chExt cx="480" cy="796"/>
            </a:xfrm>
          </p:grpSpPr>
          <p:sp>
            <p:nvSpPr>
              <p:cNvPr id="129086" name="Text Box 62"/>
              <p:cNvSpPr txBox="1">
                <a:spLocks noChangeArrowheads="1"/>
              </p:cNvSpPr>
              <p:nvPr/>
            </p:nvSpPr>
            <p:spPr bwMode="auto">
              <a:xfrm>
                <a:off x="4990" y="720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+</a:t>
                </a:r>
              </a:p>
            </p:txBody>
          </p:sp>
          <p:sp>
            <p:nvSpPr>
              <p:cNvPr id="129087" name="Text Box 63"/>
              <p:cNvSpPr txBox="1">
                <a:spLocks noChangeArrowheads="1"/>
              </p:cNvSpPr>
              <p:nvPr/>
            </p:nvSpPr>
            <p:spPr bwMode="auto">
              <a:xfrm>
                <a:off x="4990" y="1228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/>
                  <a:t>–</a:t>
                </a:r>
              </a:p>
            </p:txBody>
          </p:sp>
          <p:sp>
            <p:nvSpPr>
              <p:cNvPr id="129088" name="Text Box 64"/>
              <p:cNvSpPr txBox="1">
                <a:spLocks noChangeArrowheads="1"/>
              </p:cNvSpPr>
              <p:nvPr/>
            </p:nvSpPr>
            <p:spPr bwMode="auto">
              <a:xfrm>
                <a:off x="4944" y="968"/>
                <a:ext cx="48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2075" tIns="46038" rIns="92075" bIns="46038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 i="1">
                    <a:solidFill>
                      <a:srgbClr val="0000FF"/>
                    </a:solidFill>
                    <a:ea typeface="楷体_GB2312" pitchFamily="49" charset="-122"/>
                  </a:rPr>
                  <a:t>U</a:t>
                </a:r>
                <a:r>
                  <a:rPr kumimoji="0" lang="en-US" altLang="zh-CN" sz="2400" baseline="-25000">
                    <a:solidFill>
                      <a:srgbClr val="0000FF"/>
                    </a:solidFill>
                    <a:ea typeface="楷体_GB2312" pitchFamily="49" charset="-122"/>
                  </a:rPr>
                  <a:t>1</a:t>
                </a:r>
                <a:r>
                  <a:rPr kumimoji="0" lang="en-US" altLang="zh-CN" sz="2400" i="1">
                    <a:solidFill>
                      <a:srgbClr val="0000FF"/>
                    </a:solidFill>
                    <a:ea typeface="楷体_GB2312" pitchFamily="49" charset="-122"/>
                  </a:rPr>
                  <a:t>"</a:t>
                </a:r>
                <a:endParaRPr kumimoji="0" lang="en-US" altLang="zh-CN" sz="2400" baseline="-250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</p:grpSp>
      </p:grpSp>
      <p:graphicFrame>
        <p:nvGraphicFramePr>
          <p:cNvPr id="129089" name="Object 65"/>
          <p:cNvGraphicFramePr>
            <a:graphicFrameLocks noChangeAspect="1"/>
          </p:cNvGraphicFramePr>
          <p:nvPr/>
        </p:nvGraphicFramePr>
        <p:xfrm>
          <a:off x="1308100" y="3236913"/>
          <a:ext cx="227330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92" name="Equation" r:id="rId3" imgW="965160" imgH="393480" progId="Equation.3">
                  <p:embed/>
                </p:oleObj>
              </mc:Choice>
              <mc:Fallback>
                <p:oleObj name="Equation" r:id="rId3" imgW="965160" imgH="393480" progId="Equation.3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100" y="3236913"/>
                        <a:ext cx="227330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9090" name="Object 66"/>
          <p:cNvGraphicFramePr>
            <a:graphicFrameLocks noChangeAspect="1"/>
          </p:cNvGraphicFramePr>
          <p:nvPr/>
        </p:nvGraphicFramePr>
        <p:xfrm>
          <a:off x="5056188" y="3195638"/>
          <a:ext cx="2898775" cy="757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93" name="公式" r:id="rId5" imgW="1549080" imgH="406080" progId="Equation.3">
                  <p:embed/>
                </p:oleObj>
              </mc:Choice>
              <mc:Fallback>
                <p:oleObj name="公式" r:id="rId5" imgW="1549080" imgH="406080" progId="Equation.3">
                  <p:embed/>
                  <p:pic>
                    <p:nvPicPr>
                      <p:cNvPr id="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6188" y="3195638"/>
                        <a:ext cx="2898775" cy="757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9091" name="Object 67"/>
          <p:cNvGraphicFramePr>
            <a:graphicFrameLocks noChangeAspect="1"/>
          </p:cNvGraphicFramePr>
          <p:nvPr/>
        </p:nvGraphicFramePr>
        <p:xfrm>
          <a:off x="5106988" y="3952875"/>
          <a:ext cx="2589212" cy="75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94" name="公式" r:id="rId7" imgW="1384200" imgH="406080" progId="Equation.3">
                  <p:embed/>
                </p:oleObj>
              </mc:Choice>
              <mc:Fallback>
                <p:oleObj name="公式" r:id="rId7" imgW="1384200" imgH="406080" progId="Equation.3">
                  <p:embed/>
                  <p:pic>
                    <p:nvPicPr>
                      <p:cNvPr id="0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6988" y="3952875"/>
                        <a:ext cx="2589212" cy="757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9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9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2908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9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9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290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2909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3" dur="500"/>
                                        <p:tgtEl>
                                          <p:spTgt spid="129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29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7" grpId="0" autoUpdateAnimBg="0"/>
      <p:bldP spid="129028" grpId="0" autoUpdateAnimBg="0"/>
      <p:bldP spid="129029" grpId="0" autoUpdateAnimBg="0"/>
      <p:bldP spid="129030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Text Box 3"/>
          <p:cNvSpPr txBox="1">
            <a:spLocks noChangeArrowheads="1"/>
          </p:cNvSpPr>
          <p:nvPr/>
        </p:nvSpPr>
        <p:spPr bwMode="auto">
          <a:xfrm>
            <a:off x="146050" y="244475"/>
            <a:ext cx="62103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zh-CN" altLang="en-US">
                <a:solidFill>
                  <a:srgbClr val="000099"/>
                </a:solidFill>
                <a:ea typeface="仿宋_GB2312" pitchFamily="49" charset="-122"/>
              </a:rPr>
              <a:t>齐性原理</a:t>
            </a:r>
            <a:r>
              <a:rPr kumimoji="0" lang="zh-CN" altLang="en-US">
                <a:solidFill>
                  <a:srgbClr val="0000FF"/>
                </a:solidFill>
              </a:rPr>
              <a:t>（</a:t>
            </a:r>
            <a:r>
              <a:rPr kumimoji="0" lang="en-US" altLang="zh-CN" i="1">
                <a:solidFill>
                  <a:srgbClr val="0000FF"/>
                </a:solidFill>
                <a:ea typeface="楷体_GB2312" pitchFamily="49" charset="-122"/>
              </a:rPr>
              <a:t>homogeneity   property</a:t>
            </a:r>
            <a:r>
              <a:rPr kumimoji="0" lang="en-US" altLang="zh-CN">
                <a:solidFill>
                  <a:srgbClr val="0000FF"/>
                </a:solidFill>
              </a:rPr>
              <a:t>)</a:t>
            </a:r>
          </a:p>
        </p:txBody>
      </p:sp>
      <p:sp>
        <p:nvSpPr>
          <p:cNvPr id="130139" name="Text Box 91"/>
          <p:cNvSpPr txBox="1">
            <a:spLocks noChangeArrowheads="1"/>
          </p:cNvSpPr>
          <p:nvPr/>
        </p:nvSpPr>
        <p:spPr bwMode="auto">
          <a:xfrm>
            <a:off x="7742238" y="261938"/>
            <a:ext cx="1154112" cy="11049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>
                <a:solidFill>
                  <a:srgbClr val="0000FF"/>
                </a:solidFill>
              </a:rPr>
              <a:t>补充</a:t>
            </a:r>
          </a:p>
          <a:p>
            <a:pPr algn="l"/>
            <a:r>
              <a:rPr lang="zh-CN" altLang="en-US">
                <a:solidFill>
                  <a:srgbClr val="0000FF"/>
                </a:solidFill>
              </a:rPr>
              <a:t>说明</a:t>
            </a:r>
          </a:p>
        </p:txBody>
      </p:sp>
      <p:sp>
        <p:nvSpPr>
          <p:cNvPr id="130142" name="Text Box 94"/>
          <p:cNvSpPr txBox="1">
            <a:spLocks noChangeArrowheads="1"/>
          </p:cNvSpPr>
          <p:nvPr/>
        </p:nvSpPr>
        <p:spPr bwMode="auto">
          <a:xfrm>
            <a:off x="574675" y="976313"/>
            <a:ext cx="6961188" cy="184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/>
              <a:t>  </a:t>
            </a:r>
            <a:r>
              <a:rPr lang="zh-CN" altLang="en-US"/>
              <a:t>在线性电路中，当某一电源的电压或电流改变时，各支路的电压或电流也将按同一比例变化。如：</a:t>
            </a:r>
          </a:p>
        </p:txBody>
      </p:sp>
      <p:grpSp>
        <p:nvGrpSpPr>
          <p:cNvPr id="130143" name="Group 95"/>
          <p:cNvGrpSpPr>
            <a:grpSpLocks/>
          </p:cNvGrpSpPr>
          <p:nvPr/>
        </p:nvGrpSpPr>
        <p:grpSpPr bwMode="auto">
          <a:xfrm>
            <a:off x="755650" y="2955925"/>
            <a:ext cx="3579813" cy="2378075"/>
            <a:chOff x="1084" y="1513"/>
            <a:chExt cx="2255" cy="1498"/>
          </a:xfrm>
        </p:grpSpPr>
        <p:sp>
          <p:nvSpPr>
            <p:cNvPr id="130144" name="Text Box 96"/>
            <p:cNvSpPr txBox="1">
              <a:spLocks noChangeArrowheads="1"/>
            </p:cNvSpPr>
            <p:nvPr/>
          </p:nvSpPr>
          <p:spPr bwMode="auto">
            <a:xfrm>
              <a:off x="2871" y="2401"/>
              <a:ext cx="46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i="1">
                  <a:solidFill>
                    <a:srgbClr val="FF0000"/>
                  </a:solidFill>
                </a:rPr>
                <a:t>I</a:t>
              </a:r>
              <a:r>
                <a:rPr lang="en-US" altLang="zh-CN" baseline="-25000">
                  <a:solidFill>
                    <a:srgbClr val="FF0000"/>
                  </a:solidFill>
                </a:rPr>
                <a:t>3</a:t>
              </a:r>
              <a:endParaRPr lang="en-US" altLang="zh-CN" i="1">
                <a:solidFill>
                  <a:srgbClr val="FF0000"/>
                </a:solidFill>
              </a:endParaRPr>
            </a:p>
          </p:txBody>
        </p:sp>
        <p:grpSp>
          <p:nvGrpSpPr>
            <p:cNvPr id="130145" name="Group 97"/>
            <p:cNvGrpSpPr>
              <a:grpSpLocks/>
            </p:cNvGrpSpPr>
            <p:nvPr/>
          </p:nvGrpSpPr>
          <p:grpSpPr bwMode="auto">
            <a:xfrm>
              <a:off x="1084" y="1513"/>
              <a:ext cx="2077" cy="1498"/>
              <a:chOff x="1634" y="1513"/>
              <a:chExt cx="2077" cy="1498"/>
            </a:xfrm>
          </p:grpSpPr>
          <p:sp>
            <p:nvSpPr>
              <p:cNvPr id="130146" name="Line 98"/>
              <p:cNvSpPr>
                <a:spLocks noChangeShapeType="1"/>
              </p:cNvSpPr>
              <p:nvPr/>
            </p:nvSpPr>
            <p:spPr bwMode="auto">
              <a:xfrm>
                <a:off x="2676" y="1728"/>
                <a:ext cx="0" cy="122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147" name="Rectangle 99"/>
              <p:cNvSpPr>
                <a:spLocks noChangeArrowheads="1"/>
              </p:cNvSpPr>
              <p:nvPr/>
            </p:nvSpPr>
            <p:spPr bwMode="auto">
              <a:xfrm>
                <a:off x="2621" y="2129"/>
                <a:ext cx="110" cy="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148" name="Line 100"/>
              <p:cNvSpPr>
                <a:spLocks noChangeShapeType="1"/>
              </p:cNvSpPr>
              <p:nvPr/>
            </p:nvSpPr>
            <p:spPr bwMode="auto">
              <a:xfrm>
                <a:off x="2066" y="2964"/>
                <a:ext cx="12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149" name="Line 101"/>
              <p:cNvSpPr>
                <a:spLocks noChangeShapeType="1"/>
              </p:cNvSpPr>
              <p:nvPr/>
            </p:nvSpPr>
            <p:spPr bwMode="auto">
              <a:xfrm>
                <a:off x="2066" y="1728"/>
                <a:ext cx="12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150" name="Oval 102"/>
              <p:cNvSpPr>
                <a:spLocks noChangeArrowheads="1"/>
              </p:cNvSpPr>
              <p:nvPr/>
            </p:nvSpPr>
            <p:spPr bwMode="auto">
              <a:xfrm>
                <a:off x="1908" y="2461"/>
                <a:ext cx="316" cy="283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151" name="Line 103"/>
              <p:cNvSpPr>
                <a:spLocks noChangeShapeType="1"/>
              </p:cNvSpPr>
              <p:nvPr/>
            </p:nvSpPr>
            <p:spPr bwMode="auto">
              <a:xfrm>
                <a:off x="2066" y="1728"/>
                <a:ext cx="0" cy="124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152" name="Rectangle 104"/>
              <p:cNvSpPr>
                <a:spLocks noChangeArrowheads="1"/>
              </p:cNvSpPr>
              <p:nvPr/>
            </p:nvSpPr>
            <p:spPr bwMode="auto">
              <a:xfrm>
                <a:off x="2011" y="1946"/>
                <a:ext cx="112" cy="251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153" name="Line 105"/>
              <p:cNvSpPr>
                <a:spLocks noChangeShapeType="1"/>
              </p:cNvSpPr>
              <p:nvPr/>
            </p:nvSpPr>
            <p:spPr bwMode="auto">
              <a:xfrm>
                <a:off x="3286" y="1728"/>
                <a:ext cx="0" cy="12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154" name="Rectangle 106"/>
              <p:cNvSpPr>
                <a:spLocks noChangeArrowheads="1"/>
              </p:cNvSpPr>
              <p:nvPr/>
            </p:nvSpPr>
            <p:spPr bwMode="auto">
              <a:xfrm>
                <a:off x="3229" y="1994"/>
                <a:ext cx="112" cy="251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155" name="Text Box 107"/>
              <p:cNvSpPr txBox="1">
                <a:spLocks noChangeArrowheads="1"/>
              </p:cNvSpPr>
              <p:nvPr/>
            </p:nvSpPr>
            <p:spPr bwMode="auto">
              <a:xfrm>
                <a:off x="2308" y="1810"/>
                <a:ext cx="371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i="1"/>
                  <a:t>R</a:t>
                </a:r>
                <a:r>
                  <a:rPr lang="en-US" altLang="zh-CN" baseline="-25000"/>
                  <a:t>2</a:t>
                </a:r>
                <a:endParaRPr lang="en-US" altLang="zh-CN" i="1">
                  <a:solidFill>
                    <a:srgbClr val="CC0000"/>
                  </a:solidFill>
                </a:endParaRPr>
              </a:p>
            </p:txBody>
          </p:sp>
          <p:sp>
            <p:nvSpPr>
              <p:cNvPr id="130156" name="Line 108"/>
              <p:cNvSpPr>
                <a:spLocks noChangeShapeType="1"/>
              </p:cNvSpPr>
              <p:nvPr/>
            </p:nvSpPr>
            <p:spPr bwMode="auto">
              <a:xfrm>
                <a:off x="2772" y="2456"/>
                <a:ext cx="0" cy="42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157" name="Oval 109"/>
              <p:cNvSpPr>
                <a:spLocks noChangeArrowheads="1"/>
              </p:cNvSpPr>
              <p:nvPr/>
            </p:nvSpPr>
            <p:spPr bwMode="auto">
              <a:xfrm flipH="1">
                <a:off x="2640" y="1692"/>
                <a:ext cx="60" cy="6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30158" name="Oval 110"/>
              <p:cNvSpPr>
                <a:spLocks noChangeArrowheads="1"/>
              </p:cNvSpPr>
              <p:nvPr/>
            </p:nvSpPr>
            <p:spPr bwMode="auto">
              <a:xfrm flipH="1">
                <a:off x="2640" y="2940"/>
                <a:ext cx="60" cy="6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30159" name="Text Box 111"/>
              <p:cNvSpPr txBox="1">
                <a:spLocks noChangeArrowheads="1"/>
              </p:cNvSpPr>
              <p:nvPr/>
            </p:nvSpPr>
            <p:spPr bwMode="auto">
              <a:xfrm>
                <a:off x="2030" y="2048"/>
                <a:ext cx="262" cy="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:r>
                  <a:rPr lang="en-US" altLang="zh-CN"/>
                  <a:t>+</a:t>
                </a:r>
              </a:p>
            </p:txBody>
          </p:sp>
          <p:sp>
            <p:nvSpPr>
              <p:cNvPr id="130160" name="Text Box 112"/>
              <p:cNvSpPr txBox="1">
                <a:spLocks noChangeArrowheads="1"/>
              </p:cNvSpPr>
              <p:nvPr/>
            </p:nvSpPr>
            <p:spPr bwMode="auto">
              <a:xfrm>
                <a:off x="2102" y="2444"/>
                <a:ext cx="201" cy="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:r>
                  <a:rPr lang="en-US" altLang="zh-CN"/>
                  <a:t>-</a:t>
                </a:r>
              </a:p>
            </p:txBody>
          </p:sp>
          <p:sp>
            <p:nvSpPr>
              <p:cNvPr id="130161" name="Text Box 113"/>
              <p:cNvSpPr txBox="1">
                <a:spLocks noChangeArrowheads="1"/>
              </p:cNvSpPr>
              <p:nvPr/>
            </p:nvSpPr>
            <p:spPr bwMode="auto">
              <a:xfrm>
                <a:off x="1634" y="2492"/>
                <a:ext cx="371" cy="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:r>
                  <a:rPr lang="en-US" altLang="zh-CN" i="1"/>
                  <a:t>E</a:t>
                </a:r>
                <a:r>
                  <a:rPr lang="en-US" altLang="zh-CN" baseline="-25000"/>
                  <a:t>1</a:t>
                </a:r>
                <a:endParaRPr lang="en-US" altLang="zh-CN" i="1"/>
              </a:p>
            </p:txBody>
          </p:sp>
          <p:sp>
            <p:nvSpPr>
              <p:cNvPr id="130162" name="Text Box 114"/>
              <p:cNvSpPr txBox="1">
                <a:spLocks noChangeArrowheads="1"/>
              </p:cNvSpPr>
              <p:nvPr/>
            </p:nvSpPr>
            <p:spPr bwMode="auto">
              <a:xfrm>
                <a:off x="3340" y="1870"/>
                <a:ext cx="371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i="1"/>
                  <a:t>R</a:t>
                </a:r>
                <a:r>
                  <a:rPr lang="en-US" altLang="zh-CN" baseline="-25000"/>
                  <a:t>3</a:t>
                </a:r>
                <a:endParaRPr lang="en-US" altLang="zh-CN" i="1">
                  <a:solidFill>
                    <a:srgbClr val="CC0000"/>
                  </a:solidFill>
                </a:endParaRPr>
              </a:p>
            </p:txBody>
          </p:sp>
          <p:sp>
            <p:nvSpPr>
              <p:cNvPr id="130163" name="Text Box 115"/>
              <p:cNvSpPr txBox="1">
                <a:spLocks noChangeArrowheads="1"/>
              </p:cNvSpPr>
              <p:nvPr/>
            </p:nvSpPr>
            <p:spPr bwMode="auto">
              <a:xfrm>
                <a:off x="2776" y="2377"/>
                <a:ext cx="4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i="1">
                    <a:solidFill>
                      <a:srgbClr val="FF0000"/>
                    </a:solidFill>
                  </a:rPr>
                  <a:t>I</a:t>
                </a:r>
                <a:r>
                  <a:rPr lang="en-US" altLang="zh-CN" baseline="-25000">
                    <a:solidFill>
                      <a:srgbClr val="FF0000"/>
                    </a:solidFill>
                  </a:rPr>
                  <a:t>2</a:t>
                </a:r>
                <a:endParaRPr lang="en-US" altLang="zh-CN" i="1">
                  <a:solidFill>
                    <a:srgbClr val="FF0000"/>
                  </a:solidFill>
                </a:endParaRPr>
              </a:p>
            </p:txBody>
          </p:sp>
          <p:sp>
            <p:nvSpPr>
              <p:cNvPr id="130164" name="Line 116"/>
              <p:cNvSpPr>
                <a:spLocks noChangeShapeType="1"/>
              </p:cNvSpPr>
              <p:nvPr/>
            </p:nvSpPr>
            <p:spPr bwMode="auto">
              <a:xfrm>
                <a:off x="3384" y="2384"/>
                <a:ext cx="0" cy="42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165" name="Text Box 117"/>
              <p:cNvSpPr txBox="1">
                <a:spLocks noChangeArrowheads="1"/>
              </p:cNvSpPr>
              <p:nvPr/>
            </p:nvSpPr>
            <p:spPr bwMode="auto">
              <a:xfrm>
                <a:off x="1648" y="1834"/>
                <a:ext cx="371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i="1"/>
                  <a:t>R</a:t>
                </a:r>
                <a:r>
                  <a:rPr lang="en-US" altLang="zh-CN" baseline="-25000"/>
                  <a:t>1</a:t>
                </a:r>
                <a:endParaRPr lang="en-US" altLang="zh-CN" i="1">
                  <a:solidFill>
                    <a:srgbClr val="CC0000"/>
                  </a:solidFill>
                </a:endParaRPr>
              </a:p>
            </p:txBody>
          </p:sp>
          <p:sp>
            <p:nvSpPr>
              <p:cNvPr id="130166" name="Line 118"/>
              <p:cNvSpPr>
                <a:spLocks noChangeShapeType="1"/>
              </p:cNvSpPr>
              <p:nvPr/>
            </p:nvSpPr>
            <p:spPr bwMode="auto">
              <a:xfrm>
                <a:off x="2124" y="1644"/>
                <a:ext cx="336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0167" name="Text Box 119"/>
              <p:cNvSpPr txBox="1">
                <a:spLocks noChangeArrowheads="1"/>
              </p:cNvSpPr>
              <p:nvPr/>
            </p:nvSpPr>
            <p:spPr bwMode="auto">
              <a:xfrm>
                <a:off x="1792" y="1513"/>
                <a:ext cx="46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i="1">
                    <a:solidFill>
                      <a:srgbClr val="FF0000"/>
                    </a:solidFill>
                  </a:rPr>
                  <a:t>I</a:t>
                </a:r>
                <a:r>
                  <a:rPr lang="en-US" altLang="zh-CN" baseline="-25000">
                    <a:solidFill>
                      <a:srgbClr val="FF0000"/>
                    </a:solidFill>
                  </a:rPr>
                  <a:t>1</a:t>
                </a:r>
                <a:endParaRPr lang="en-US" altLang="zh-CN" i="1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130172" name="Group 124"/>
          <p:cNvGrpSpPr>
            <a:grpSpLocks/>
          </p:cNvGrpSpPr>
          <p:nvPr/>
        </p:nvGrpSpPr>
        <p:grpSpPr bwMode="auto">
          <a:xfrm>
            <a:off x="381000" y="5272088"/>
            <a:ext cx="8763000" cy="1509712"/>
            <a:chOff x="240" y="3321"/>
            <a:chExt cx="5520" cy="951"/>
          </a:xfrm>
        </p:grpSpPr>
        <p:sp>
          <p:nvSpPr>
            <p:cNvPr id="130169" name="Text Box 121"/>
            <p:cNvSpPr txBox="1">
              <a:spLocks noChangeArrowheads="1"/>
            </p:cNvSpPr>
            <p:nvPr/>
          </p:nvSpPr>
          <p:spPr bwMode="auto">
            <a:xfrm>
              <a:off x="1020" y="3753"/>
              <a:ext cx="4740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/>
                <a:t>若 </a:t>
              </a:r>
              <a:r>
                <a:rPr lang="en-US" altLang="zh-CN" i="1"/>
                <a:t>E</a:t>
              </a:r>
              <a:r>
                <a:rPr lang="en-US" altLang="zh-CN" baseline="-25000"/>
                <a:t>1</a:t>
              </a:r>
              <a:r>
                <a:rPr lang="en-US" altLang="zh-CN" i="1"/>
                <a:t> </a:t>
              </a:r>
              <a:r>
                <a:rPr lang="zh-CN" altLang="en-US"/>
                <a:t>增加 </a:t>
              </a:r>
              <a:r>
                <a:rPr lang="en-US" altLang="zh-CN" i="1"/>
                <a:t>n </a:t>
              </a:r>
              <a:r>
                <a:rPr lang="zh-CN" altLang="en-US"/>
                <a:t>倍，各电流也会增加 </a:t>
              </a:r>
              <a:r>
                <a:rPr lang="en-US" altLang="zh-CN" i="1"/>
                <a:t>n </a:t>
              </a:r>
              <a:r>
                <a:rPr lang="zh-CN" altLang="en-US"/>
                <a:t>倍。</a:t>
              </a:r>
            </a:p>
          </p:txBody>
        </p:sp>
        <p:sp>
          <p:nvSpPr>
            <p:cNvPr id="130170" name="Text Box 122"/>
            <p:cNvSpPr txBox="1">
              <a:spLocks noChangeArrowheads="1"/>
            </p:cNvSpPr>
            <p:nvPr/>
          </p:nvSpPr>
          <p:spPr bwMode="auto">
            <a:xfrm>
              <a:off x="240" y="3321"/>
              <a:ext cx="1401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/>
                <a:t>显而易见：</a:t>
              </a:r>
            </a:p>
          </p:txBody>
        </p:sp>
      </p:grpSp>
      <p:sp>
        <p:nvSpPr>
          <p:cNvPr id="130171" name="Text Box 123"/>
          <p:cNvSpPr txBox="1">
            <a:spLocks noChangeArrowheads="1"/>
          </p:cNvSpPr>
          <p:nvPr/>
        </p:nvSpPr>
        <p:spPr bwMode="auto">
          <a:xfrm>
            <a:off x="4356100" y="3125788"/>
            <a:ext cx="44323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altLang="zh-CN"/>
              <a:t>E-</a:t>
            </a:r>
            <a:r>
              <a:rPr lang="zh-CN" altLang="en-US"/>
              <a:t>激励 ； </a:t>
            </a:r>
            <a:r>
              <a:rPr lang="en-US" altLang="zh-CN"/>
              <a:t>I-</a:t>
            </a:r>
            <a:r>
              <a:rPr lang="zh-CN" altLang="en-US"/>
              <a:t>响应</a:t>
            </a:r>
          </a:p>
          <a:p>
            <a:pPr algn="l" eaLnBrk="0" hangingPunct="0">
              <a:spcBef>
                <a:spcPct val="50000"/>
              </a:spcBef>
            </a:pPr>
            <a:r>
              <a:rPr lang="en-US" altLang="zh-CN"/>
              <a:t>I=KE  (K</a:t>
            </a:r>
            <a:r>
              <a:rPr lang="zh-CN" altLang="en-US"/>
              <a:t>是比例系数）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0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0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0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0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0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30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1" grpId="0" autoUpdateAnimBg="0"/>
      <p:bldP spid="130139" grpId="0" animBg="1" autoUpdateAnimBg="0"/>
      <p:bldP spid="130142" grpId="0" autoUpdateAnimBg="0"/>
      <p:bldP spid="130171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Oval 2"/>
          <p:cNvSpPr>
            <a:spLocks noChangeArrowheads="1"/>
          </p:cNvSpPr>
          <p:nvPr/>
        </p:nvSpPr>
        <p:spPr bwMode="auto">
          <a:xfrm>
            <a:off x="285750" y="133350"/>
            <a:ext cx="800100" cy="800100"/>
          </a:xfrm>
          <a:prstGeom prst="ellipse">
            <a:avLst/>
          </a:prstGeom>
          <a:solidFill>
            <a:srgbClr val="FFFFCC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sz="2400">
                <a:solidFill>
                  <a:srgbClr val="FF0000"/>
                </a:solidFill>
              </a:rPr>
              <a:t>例</a:t>
            </a:r>
          </a:p>
        </p:txBody>
      </p:sp>
      <p:grpSp>
        <p:nvGrpSpPr>
          <p:cNvPr id="175107" name="Group 3"/>
          <p:cNvGrpSpPr>
            <a:grpSpLocks/>
          </p:cNvGrpSpPr>
          <p:nvPr/>
        </p:nvGrpSpPr>
        <p:grpSpPr bwMode="auto">
          <a:xfrm>
            <a:off x="4068763" y="79375"/>
            <a:ext cx="5018087" cy="1698625"/>
            <a:chOff x="2563" y="-10"/>
            <a:chExt cx="3161" cy="1070"/>
          </a:xfrm>
        </p:grpSpPr>
        <p:sp>
          <p:nvSpPr>
            <p:cNvPr id="175108" name="Text Box 4"/>
            <p:cNvSpPr txBox="1">
              <a:spLocks noChangeArrowheads="1"/>
            </p:cNvSpPr>
            <p:nvPr/>
          </p:nvSpPr>
          <p:spPr bwMode="auto">
            <a:xfrm>
              <a:off x="2635" y="261"/>
              <a:ext cx="3089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2800" i="1"/>
                <a:t> </a:t>
              </a:r>
              <a:r>
                <a:rPr lang="en-US" altLang="zh-CN" sz="2400" i="1"/>
                <a:t>U</a:t>
              </a:r>
              <a:r>
                <a:rPr lang="en-US" altLang="zh-CN" sz="2400" i="1" baseline="-25000"/>
                <a:t>S</a:t>
              </a:r>
              <a:r>
                <a:rPr lang="en-US" altLang="zh-CN" sz="2400" i="1"/>
                <a:t> =</a:t>
              </a:r>
              <a:r>
                <a:rPr lang="en-US" altLang="zh-CN" sz="2400"/>
                <a:t>1V</a:t>
              </a:r>
              <a:r>
                <a:rPr lang="zh-CN" altLang="en-US" sz="2400"/>
                <a:t>、</a:t>
              </a:r>
              <a:r>
                <a:rPr lang="en-US" altLang="zh-CN" sz="2400" i="1"/>
                <a:t>I</a:t>
              </a:r>
              <a:r>
                <a:rPr lang="en-US" altLang="zh-CN" sz="2400" i="1" baseline="-25000"/>
                <a:t>S</a:t>
              </a:r>
              <a:r>
                <a:rPr lang="en-US" altLang="zh-CN" sz="2400"/>
                <a:t>=1A </a:t>
              </a:r>
              <a:r>
                <a:rPr lang="zh-CN" altLang="en-US" sz="2400"/>
                <a:t>时， </a:t>
              </a:r>
              <a:r>
                <a:rPr lang="en-US" altLang="zh-CN" sz="2400" i="1"/>
                <a:t>U</a:t>
              </a:r>
              <a:r>
                <a:rPr lang="en-US" altLang="zh-CN" sz="2400" i="1" baseline="-25000"/>
                <a:t>o</a:t>
              </a:r>
              <a:r>
                <a:rPr lang="en-US" altLang="zh-CN" sz="2400"/>
                <a:t>=0V</a:t>
              </a:r>
              <a:endParaRPr lang="en-US" altLang="zh-CN" sz="2400" i="1"/>
            </a:p>
          </p:txBody>
        </p:sp>
        <p:sp>
          <p:nvSpPr>
            <p:cNvPr id="175109" name="Text Box 5"/>
            <p:cNvSpPr txBox="1">
              <a:spLocks noChangeArrowheads="1"/>
            </p:cNvSpPr>
            <p:nvPr/>
          </p:nvSpPr>
          <p:spPr bwMode="auto">
            <a:xfrm>
              <a:off x="2563" y="-10"/>
              <a:ext cx="698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2400"/>
                <a:t>已知：</a:t>
              </a:r>
            </a:p>
          </p:txBody>
        </p:sp>
        <p:sp>
          <p:nvSpPr>
            <p:cNvPr id="175110" name="Text Box 6"/>
            <p:cNvSpPr txBox="1">
              <a:spLocks noChangeArrowheads="1"/>
            </p:cNvSpPr>
            <p:nvPr/>
          </p:nvSpPr>
          <p:spPr bwMode="auto">
            <a:xfrm>
              <a:off x="2692" y="657"/>
              <a:ext cx="2529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2400" i="1"/>
                <a:t>U</a:t>
              </a:r>
              <a:r>
                <a:rPr lang="en-US" altLang="zh-CN" sz="2400" i="1" baseline="-25000"/>
                <a:t>S</a:t>
              </a:r>
              <a:r>
                <a:rPr lang="en-US" altLang="zh-CN" sz="2400" i="1"/>
                <a:t> =</a:t>
              </a:r>
              <a:r>
                <a:rPr lang="en-US" altLang="zh-CN" sz="2400"/>
                <a:t>10 V</a:t>
              </a:r>
              <a:r>
                <a:rPr lang="zh-CN" altLang="en-US" sz="2400"/>
                <a:t>、</a:t>
              </a:r>
              <a:r>
                <a:rPr lang="en-US" altLang="zh-CN" sz="2400" i="1"/>
                <a:t>I</a:t>
              </a:r>
              <a:r>
                <a:rPr lang="en-US" altLang="zh-CN" sz="2400" i="1" baseline="-25000"/>
                <a:t>S</a:t>
              </a:r>
              <a:r>
                <a:rPr lang="en-US" altLang="zh-CN" sz="2400"/>
                <a:t>=0A </a:t>
              </a:r>
              <a:r>
                <a:rPr lang="zh-CN" altLang="en-US" sz="2400"/>
                <a:t>时，</a:t>
              </a:r>
              <a:r>
                <a:rPr lang="en-US" altLang="zh-CN" sz="2400" i="1"/>
                <a:t>U</a:t>
              </a:r>
              <a:r>
                <a:rPr lang="en-US" altLang="zh-CN" sz="2400" i="1" baseline="-25000"/>
                <a:t>o</a:t>
              </a:r>
              <a:r>
                <a:rPr lang="en-US" altLang="zh-CN" sz="2400"/>
                <a:t>=1V</a:t>
              </a:r>
              <a:endParaRPr lang="en-US" altLang="zh-CN" sz="2400" i="1"/>
            </a:p>
          </p:txBody>
        </p:sp>
      </p:grpSp>
      <p:grpSp>
        <p:nvGrpSpPr>
          <p:cNvPr id="175111" name="Group 7"/>
          <p:cNvGrpSpPr>
            <a:grpSpLocks/>
          </p:cNvGrpSpPr>
          <p:nvPr/>
        </p:nvGrpSpPr>
        <p:grpSpPr bwMode="auto">
          <a:xfrm>
            <a:off x="4098925" y="1730375"/>
            <a:ext cx="4106863" cy="1190625"/>
            <a:chOff x="2642" y="1306"/>
            <a:chExt cx="2587" cy="750"/>
          </a:xfrm>
        </p:grpSpPr>
        <p:sp>
          <p:nvSpPr>
            <p:cNvPr id="175112" name="Text Box 8"/>
            <p:cNvSpPr txBox="1">
              <a:spLocks noChangeArrowheads="1"/>
            </p:cNvSpPr>
            <p:nvPr/>
          </p:nvSpPr>
          <p:spPr bwMode="auto">
            <a:xfrm>
              <a:off x="2642" y="1306"/>
              <a:ext cx="504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2400"/>
                <a:t>求：</a:t>
              </a:r>
            </a:p>
          </p:txBody>
        </p:sp>
        <p:sp>
          <p:nvSpPr>
            <p:cNvPr id="175113" name="Text Box 9"/>
            <p:cNvSpPr txBox="1">
              <a:spLocks noChangeArrowheads="1"/>
            </p:cNvSpPr>
            <p:nvPr/>
          </p:nvSpPr>
          <p:spPr bwMode="auto">
            <a:xfrm>
              <a:off x="2791" y="1653"/>
              <a:ext cx="2438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2400" i="1"/>
                <a:t>U</a:t>
              </a:r>
              <a:r>
                <a:rPr lang="en-US" altLang="zh-CN" sz="2400" i="1" baseline="-25000"/>
                <a:t>S</a:t>
              </a:r>
              <a:r>
                <a:rPr lang="en-US" altLang="zh-CN" sz="2400" i="1"/>
                <a:t> =</a:t>
              </a:r>
              <a:r>
                <a:rPr lang="en-US" altLang="zh-CN" sz="2400"/>
                <a:t>0 V</a:t>
              </a:r>
              <a:r>
                <a:rPr lang="zh-CN" altLang="en-US" sz="2400"/>
                <a:t>、</a:t>
              </a:r>
              <a:r>
                <a:rPr lang="en-US" altLang="zh-CN" sz="2400" i="1"/>
                <a:t>I</a:t>
              </a:r>
              <a:r>
                <a:rPr lang="en-US" altLang="zh-CN" sz="2400" i="1" baseline="-25000"/>
                <a:t>S</a:t>
              </a:r>
              <a:r>
                <a:rPr lang="en-US" altLang="zh-CN" sz="2400"/>
                <a:t>=10A </a:t>
              </a:r>
              <a:r>
                <a:rPr lang="zh-CN" altLang="en-US" sz="2400"/>
                <a:t>时， </a:t>
              </a:r>
              <a:r>
                <a:rPr lang="en-US" altLang="zh-CN" sz="2400" i="1"/>
                <a:t>U</a:t>
              </a:r>
              <a:r>
                <a:rPr lang="en-US" altLang="zh-CN" sz="2400" i="1" baseline="-25000"/>
                <a:t>o</a:t>
              </a:r>
              <a:r>
                <a:rPr lang="en-US" altLang="zh-CN" sz="2400"/>
                <a:t>=?</a:t>
              </a:r>
              <a:endParaRPr lang="en-US" altLang="zh-CN" sz="2400" i="1"/>
            </a:p>
          </p:txBody>
        </p:sp>
      </p:grpSp>
      <p:grpSp>
        <p:nvGrpSpPr>
          <p:cNvPr id="175114" name="Group 10"/>
          <p:cNvGrpSpPr>
            <a:grpSpLocks/>
          </p:cNvGrpSpPr>
          <p:nvPr/>
        </p:nvGrpSpPr>
        <p:grpSpPr bwMode="auto">
          <a:xfrm>
            <a:off x="381000" y="38100"/>
            <a:ext cx="3541713" cy="2730500"/>
            <a:chOff x="1704" y="1980"/>
            <a:chExt cx="2231" cy="1720"/>
          </a:xfrm>
        </p:grpSpPr>
        <p:sp>
          <p:nvSpPr>
            <p:cNvPr id="175115" name="Text Box 11"/>
            <p:cNvSpPr txBox="1">
              <a:spLocks noChangeArrowheads="1"/>
            </p:cNvSpPr>
            <p:nvPr/>
          </p:nvSpPr>
          <p:spPr bwMode="auto">
            <a:xfrm>
              <a:off x="2990" y="1980"/>
              <a:ext cx="372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i="1">
                  <a:solidFill>
                    <a:srgbClr val="0000FF"/>
                  </a:solidFill>
                </a:rPr>
                <a:t>U</a:t>
              </a:r>
              <a:r>
                <a:rPr lang="en-US" altLang="zh-CN" sz="2400" i="1" baseline="-25000">
                  <a:solidFill>
                    <a:srgbClr val="0000FF"/>
                  </a:solidFill>
                </a:rPr>
                <a:t>S</a:t>
              </a:r>
              <a:endParaRPr lang="en-US" altLang="zh-CN" i="1">
                <a:solidFill>
                  <a:srgbClr val="0000FF"/>
                </a:solidFill>
              </a:endParaRPr>
            </a:p>
          </p:txBody>
        </p:sp>
        <p:sp>
          <p:nvSpPr>
            <p:cNvPr id="175116" name="Oval 12"/>
            <p:cNvSpPr>
              <a:spLocks noChangeArrowheads="1"/>
            </p:cNvSpPr>
            <p:nvPr/>
          </p:nvSpPr>
          <p:spPr bwMode="auto">
            <a:xfrm>
              <a:off x="2724" y="2296"/>
              <a:ext cx="300" cy="300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5117" name="Rectangle 13"/>
            <p:cNvSpPr>
              <a:spLocks noChangeArrowheads="1"/>
            </p:cNvSpPr>
            <p:nvPr/>
          </p:nvSpPr>
          <p:spPr bwMode="auto">
            <a:xfrm>
              <a:off x="2472" y="2860"/>
              <a:ext cx="840" cy="84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>
                <a:lnSpc>
                  <a:spcPct val="130000"/>
                </a:lnSpc>
              </a:pPr>
              <a:r>
                <a:rPr lang="zh-CN" altLang="en-US" sz="2800"/>
                <a:t>线性无</a:t>
              </a:r>
            </a:p>
            <a:p>
              <a:pPr algn="l">
                <a:lnSpc>
                  <a:spcPct val="130000"/>
                </a:lnSpc>
              </a:pPr>
              <a:r>
                <a:rPr lang="zh-CN" altLang="en-US" sz="2800"/>
                <a:t>源网络</a:t>
              </a:r>
            </a:p>
          </p:txBody>
        </p:sp>
        <p:sp>
          <p:nvSpPr>
            <p:cNvPr id="175118" name="Line 14"/>
            <p:cNvSpPr>
              <a:spLocks noChangeShapeType="1"/>
            </p:cNvSpPr>
            <p:nvPr/>
          </p:nvSpPr>
          <p:spPr bwMode="auto">
            <a:xfrm>
              <a:off x="1956" y="2968"/>
              <a:ext cx="5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5119" name="Line 15"/>
            <p:cNvSpPr>
              <a:spLocks noChangeShapeType="1"/>
            </p:cNvSpPr>
            <p:nvPr/>
          </p:nvSpPr>
          <p:spPr bwMode="auto">
            <a:xfrm>
              <a:off x="1944" y="3604"/>
              <a:ext cx="5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5120" name="Line 16"/>
            <p:cNvSpPr>
              <a:spLocks noChangeShapeType="1"/>
            </p:cNvSpPr>
            <p:nvPr/>
          </p:nvSpPr>
          <p:spPr bwMode="auto">
            <a:xfrm flipV="1">
              <a:off x="2592" y="2440"/>
              <a:ext cx="0" cy="42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5121" name="Line 17"/>
            <p:cNvSpPr>
              <a:spLocks noChangeShapeType="1"/>
            </p:cNvSpPr>
            <p:nvPr/>
          </p:nvSpPr>
          <p:spPr bwMode="auto">
            <a:xfrm flipV="1">
              <a:off x="3180" y="2440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5122" name="Line 18"/>
            <p:cNvSpPr>
              <a:spLocks noChangeShapeType="1"/>
            </p:cNvSpPr>
            <p:nvPr/>
          </p:nvSpPr>
          <p:spPr bwMode="auto">
            <a:xfrm>
              <a:off x="2592" y="2440"/>
              <a:ext cx="6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5123" name="Line 19"/>
            <p:cNvSpPr>
              <a:spLocks noChangeShapeType="1"/>
            </p:cNvSpPr>
            <p:nvPr/>
          </p:nvSpPr>
          <p:spPr bwMode="auto">
            <a:xfrm>
              <a:off x="3312" y="3088"/>
              <a:ext cx="3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5124" name="Line 20"/>
            <p:cNvSpPr>
              <a:spLocks noChangeShapeType="1"/>
            </p:cNvSpPr>
            <p:nvPr/>
          </p:nvSpPr>
          <p:spPr bwMode="auto">
            <a:xfrm>
              <a:off x="3312" y="3508"/>
              <a:ext cx="2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5125" name="Oval 21"/>
            <p:cNvSpPr>
              <a:spLocks noChangeArrowheads="1"/>
            </p:cNvSpPr>
            <p:nvPr/>
          </p:nvSpPr>
          <p:spPr bwMode="auto">
            <a:xfrm>
              <a:off x="3624" y="3064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5126" name="Oval 22"/>
            <p:cNvSpPr>
              <a:spLocks noChangeArrowheads="1"/>
            </p:cNvSpPr>
            <p:nvPr/>
          </p:nvSpPr>
          <p:spPr bwMode="auto">
            <a:xfrm>
              <a:off x="3612" y="3472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5127" name="Line 23"/>
            <p:cNvSpPr>
              <a:spLocks noChangeShapeType="1"/>
            </p:cNvSpPr>
            <p:nvPr/>
          </p:nvSpPr>
          <p:spPr bwMode="auto">
            <a:xfrm>
              <a:off x="3540" y="3136"/>
              <a:ext cx="0" cy="36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5128" name="Text Box 24"/>
            <p:cNvSpPr txBox="1">
              <a:spLocks noChangeArrowheads="1"/>
            </p:cNvSpPr>
            <p:nvPr/>
          </p:nvSpPr>
          <p:spPr bwMode="auto">
            <a:xfrm>
              <a:off x="3542" y="2988"/>
              <a:ext cx="393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i="1">
                  <a:solidFill>
                    <a:srgbClr val="FF0000"/>
                  </a:solidFill>
                </a:rPr>
                <a:t>U</a:t>
              </a:r>
              <a:r>
                <a:rPr lang="en-US" altLang="zh-CN" sz="2400" i="1" baseline="-25000">
                  <a:solidFill>
                    <a:srgbClr val="FF0000"/>
                  </a:solidFill>
                </a:rPr>
                <a:t>O</a:t>
              </a:r>
              <a:endParaRPr lang="en-US" altLang="zh-CN" i="1">
                <a:solidFill>
                  <a:srgbClr val="FF0000"/>
                </a:solidFill>
              </a:endParaRPr>
            </a:p>
          </p:txBody>
        </p:sp>
        <p:sp>
          <p:nvSpPr>
            <p:cNvPr id="175129" name="Line 25"/>
            <p:cNvSpPr>
              <a:spLocks noChangeShapeType="1"/>
            </p:cNvSpPr>
            <p:nvPr/>
          </p:nvSpPr>
          <p:spPr bwMode="auto">
            <a:xfrm flipH="1">
              <a:off x="2700" y="2680"/>
              <a:ext cx="34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75130" name="Group 26"/>
            <p:cNvGrpSpPr>
              <a:grpSpLocks/>
            </p:cNvGrpSpPr>
            <p:nvPr/>
          </p:nvGrpSpPr>
          <p:grpSpPr bwMode="auto">
            <a:xfrm>
              <a:off x="1704" y="2904"/>
              <a:ext cx="673" cy="700"/>
              <a:chOff x="1536" y="2904"/>
              <a:chExt cx="673" cy="700"/>
            </a:xfrm>
          </p:grpSpPr>
          <p:sp>
            <p:nvSpPr>
              <p:cNvPr id="175131" name="Line 27"/>
              <p:cNvSpPr>
                <a:spLocks noChangeShapeType="1"/>
              </p:cNvSpPr>
              <p:nvPr/>
            </p:nvSpPr>
            <p:spPr bwMode="auto">
              <a:xfrm>
                <a:off x="1776" y="2956"/>
                <a:ext cx="0" cy="64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5132" name="Oval 28"/>
              <p:cNvSpPr>
                <a:spLocks noChangeArrowheads="1"/>
              </p:cNvSpPr>
              <p:nvPr/>
            </p:nvSpPr>
            <p:spPr bwMode="auto">
              <a:xfrm>
                <a:off x="1632" y="3160"/>
                <a:ext cx="276" cy="276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5133" name="Line 29"/>
              <p:cNvSpPr>
                <a:spLocks noChangeShapeType="1"/>
              </p:cNvSpPr>
              <p:nvPr/>
            </p:nvSpPr>
            <p:spPr bwMode="auto">
              <a:xfrm>
                <a:off x="1656" y="3304"/>
                <a:ext cx="22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5134" name="Line 30"/>
              <p:cNvSpPr>
                <a:spLocks noChangeShapeType="1"/>
              </p:cNvSpPr>
              <p:nvPr/>
            </p:nvSpPr>
            <p:spPr bwMode="auto">
              <a:xfrm flipV="1">
                <a:off x="1536" y="3124"/>
                <a:ext cx="0" cy="36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5135" name="Text Box 31"/>
              <p:cNvSpPr txBox="1">
                <a:spLocks noChangeArrowheads="1"/>
              </p:cNvSpPr>
              <p:nvPr/>
            </p:nvSpPr>
            <p:spPr bwMode="auto">
              <a:xfrm>
                <a:off x="1922" y="2904"/>
                <a:ext cx="287" cy="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:r>
                  <a:rPr lang="en-US" altLang="zh-CN" i="1">
                    <a:solidFill>
                      <a:srgbClr val="0000FF"/>
                    </a:solidFill>
                  </a:rPr>
                  <a:t>I</a:t>
                </a:r>
                <a:r>
                  <a:rPr lang="en-US" altLang="zh-CN" sz="2400" i="1" baseline="-25000">
                    <a:solidFill>
                      <a:srgbClr val="0000FF"/>
                    </a:solidFill>
                  </a:rPr>
                  <a:t>S</a:t>
                </a:r>
                <a:endParaRPr lang="en-US" altLang="zh-CN" i="1">
                  <a:solidFill>
                    <a:srgbClr val="0000FF"/>
                  </a:solidFill>
                </a:endParaRPr>
              </a:p>
            </p:txBody>
          </p:sp>
        </p:grpSp>
      </p:grpSp>
      <p:sp>
        <p:nvSpPr>
          <p:cNvPr id="175136" name="Text Box 32"/>
          <p:cNvSpPr txBox="1">
            <a:spLocks noChangeArrowheads="1"/>
          </p:cNvSpPr>
          <p:nvPr/>
        </p:nvSpPr>
        <p:spPr bwMode="auto">
          <a:xfrm>
            <a:off x="914400" y="2740025"/>
            <a:ext cx="4827588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/>
              <a:t>由叠加原理和齐性原理可设：</a:t>
            </a:r>
          </a:p>
        </p:txBody>
      </p:sp>
      <p:sp>
        <p:nvSpPr>
          <p:cNvPr id="175137" name="Text Box 33"/>
          <p:cNvSpPr txBox="1">
            <a:spLocks noChangeArrowheads="1"/>
          </p:cNvSpPr>
          <p:nvPr/>
        </p:nvSpPr>
        <p:spPr bwMode="auto">
          <a:xfrm>
            <a:off x="95250" y="2836863"/>
            <a:ext cx="942975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/>
              <a:t>解：</a:t>
            </a:r>
          </a:p>
        </p:txBody>
      </p:sp>
      <p:graphicFrame>
        <p:nvGraphicFramePr>
          <p:cNvPr id="175138" name="Object 34"/>
          <p:cNvGraphicFramePr>
            <a:graphicFrameLocks noChangeAspect="1"/>
          </p:cNvGraphicFramePr>
          <p:nvPr/>
        </p:nvGraphicFramePr>
        <p:xfrm>
          <a:off x="1071563" y="3702050"/>
          <a:ext cx="5300662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51" name="公式" r:id="rId4" imgW="1752480" imgH="241200" progId="Equation.3">
                  <p:embed/>
                </p:oleObj>
              </mc:Choice>
              <mc:Fallback>
                <p:oleObj name="公式" r:id="rId4" imgW="1752480" imgH="24120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63" y="3702050"/>
                        <a:ext cx="5300662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5142" name="Group 38"/>
          <p:cNvGrpSpPr>
            <a:grpSpLocks/>
          </p:cNvGrpSpPr>
          <p:nvPr/>
        </p:nvGrpSpPr>
        <p:grpSpPr bwMode="auto">
          <a:xfrm>
            <a:off x="685800" y="4327525"/>
            <a:ext cx="5448300" cy="1981200"/>
            <a:chOff x="432" y="2160"/>
            <a:chExt cx="3432" cy="1405"/>
          </a:xfrm>
        </p:grpSpPr>
        <p:sp>
          <p:nvSpPr>
            <p:cNvPr id="175143" name="Text Box 39"/>
            <p:cNvSpPr txBox="1">
              <a:spLocks noChangeArrowheads="1"/>
            </p:cNvSpPr>
            <p:nvPr/>
          </p:nvSpPr>
          <p:spPr bwMode="auto">
            <a:xfrm>
              <a:off x="535" y="2160"/>
              <a:ext cx="2644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2800" b="0"/>
                <a:t>当</a:t>
              </a:r>
              <a:r>
                <a:rPr lang="zh-CN" altLang="en-US" sz="2800" b="0" i="1"/>
                <a:t>  </a:t>
              </a:r>
              <a:r>
                <a:rPr lang="en-US" altLang="zh-CN" sz="2800" b="0" i="1"/>
                <a:t>U</a:t>
              </a:r>
              <a:r>
                <a:rPr lang="en-US" altLang="zh-CN" sz="2800" b="0" i="1" baseline="-25000"/>
                <a:t>S</a:t>
              </a:r>
              <a:r>
                <a:rPr lang="en-US" altLang="zh-CN" sz="2800" b="0" i="1"/>
                <a:t> =</a:t>
              </a:r>
              <a:r>
                <a:rPr lang="en-US" altLang="zh-CN" sz="2800" b="0"/>
                <a:t>1V</a:t>
              </a:r>
              <a:r>
                <a:rPr lang="zh-CN" altLang="en-US" sz="2800" b="0"/>
                <a:t>、</a:t>
              </a:r>
              <a:r>
                <a:rPr lang="en-US" altLang="zh-CN" sz="2800" b="0" i="1"/>
                <a:t>I</a:t>
              </a:r>
              <a:r>
                <a:rPr lang="en-US" altLang="zh-CN" sz="2800" b="0" i="1" baseline="-25000"/>
                <a:t>S</a:t>
              </a:r>
              <a:r>
                <a:rPr lang="en-US" altLang="zh-CN" sz="2800" b="0"/>
                <a:t>=1A  </a:t>
              </a:r>
              <a:r>
                <a:rPr lang="zh-CN" altLang="en-US" sz="2800" b="0"/>
                <a:t>时，</a:t>
              </a:r>
              <a:endParaRPr lang="zh-CN" altLang="en-US" sz="2800" b="0" i="1"/>
            </a:p>
          </p:txBody>
        </p:sp>
        <p:graphicFrame>
          <p:nvGraphicFramePr>
            <p:cNvPr id="175144" name="Object 40"/>
            <p:cNvGraphicFramePr>
              <a:graphicFrameLocks noChangeAspect="1"/>
            </p:cNvGraphicFramePr>
            <p:nvPr/>
          </p:nvGraphicFramePr>
          <p:xfrm>
            <a:off x="831" y="2628"/>
            <a:ext cx="2985" cy="3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152" name="公式" r:id="rId6" imgW="1904760" imgH="228600" progId="Equation.3">
                    <p:embed/>
                  </p:oleObj>
                </mc:Choice>
                <mc:Fallback>
                  <p:oleObj name="公式" r:id="rId6" imgW="1904760" imgH="228600" progId="Equation.3">
                    <p:embed/>
                    <p:pic>
                      <p:nvPicPr>
                        <p:cNvPr id="0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1" y="2628"/>
                          <a:ext cx="2985" cy="3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5145" name="Text Box 41"/>
            <p:cNvSpPr txBox="1">
              <a:spLocks noChangeArrowheads="1"/>
            </p:cNvSpPr>
            <p:nvPr/>
          </p:nvSpPr>
          <p:spPr bwMode="auto">
            <a:xfrm>
              <a:off x="535" y="2783"/>
              <a:ext cx="2641" cy="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2800" b="0"/>
                <a:t>当</a:t>
              </a:r>
              <a:r>
                <a:rPr lang="zh-CN" altLang="en-US" b="0" i="1"/>
                <a:t>  </a:t>
              </a:r>
              <a:r>
                <a:rPr lang="en-US" altLang="zh-CN" b="0" i="1"/>
                <a:t>U</a:t>
              </a:r>
              <a:r>
                <a:rPr lang="en-US" altLang="zh-CN" sz="2400" b="0" i="1" baseline="-25000"/>
                <a:t>S</a:t>
              </a:r>
              <a:r>
                <a:rPr lang="en-US" altLang="zh-CN" sz="2400" b="0" i="1"/>
                <a:t> </a:t>
              </a:r>
              <a:r>
                <a:rPr lang="en-US" altLang="zh-CN" sz="2800" b="0" i="1"/>
                <a:t>=</a:t>
              </a:r>
              <a:r>
                <a:rPr lang="en-US" altLang="zh-CN" b="0"/>
                <a:t>10 </a:t>
              </a:r>
              <a:r>
                <a:rPr lang="en-US" altLang="zh-CN" sz="2800" b="0"/>
                <a:t>v</a:t>
              </a:r>
              <a:r>
                <a:rPr lang="zh-CN" altLang="en-US" sz="2800" b="0"/>
                <a:t>、</a:t>
              </a:r>
              <a:r>
                <a:rPr lang="en-US" altLang="zh-CN" b="0" i="1"/>
                <a:t>I</a:t>
              </a:r>
              <a:r>
                <a:rPr lang="en-US" altLang="zh-CN" sz="2400" b="0" i="1" baseline="-25000"/>
                <a:t>S</a:t>
              </a:r>
              <a:r>
                <a:rPr lang="en-US" altLang="zh-CN" sz="2800" b="0"/>
                <a:t>=</a:t>
              </a:r>
              <a:r>
                <a:rPr lang="en-US" altLang="zh-CN" b="0"/>
                <a:t>0</a:t>
              </a:r>
              <a:r>
                <a:rPr lang="en-US" altLang="zh-CN" sz="2800" b="0"/>
                <a:t>A </a:t>
              </a:r>
              <a:r>
                <a:rPr lang="zh-CN" altLang="en-US" sz="2800" b="0"/>
                <a:t>时，</a:t>
              </a:r>
              <a:endParaRPr lang="zh-CN" altLang="en-US" sz="2400" b="0" i="1"/>
            </a:p>
          </p:txBody>
        </p:sp>
        <p:graphicFrame>
          <p:nvGraphicFramePr>
            <p:cNvPr id="175146" name="Object 42"/>
            <p:cNvGraphicFramePr>
              <a:graphicFrameLocks noChangeAspect="1"/>
            </p:cNvGraphicFramePr>
            <p:nvPr/>
          </p:nvGraphicFramePr>
          <p:xfrm>
            <a:off x="862" y="3208"/>
            <a:ext cx="3002" cy="3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153" name="公式" r:id="rId8" imgW="2019240" imgH="228600" progId="Equation.3">
                    <p:embed/>
                  </p:oleObj>
                </mc:Choice>
                <mc:Fallback>
                  <p:oleObj name="公式" r:id="rId8" imgW="2019240" imgH="228600" progId="Equation.3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2" y="3208"/>
                          <a:ext cx="3002" cy="35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5147" name="AutoShape 43"/>
            <p:cNvSpPr>
              <a:spLocks/>
            </p:cNvSpPr>
            <p:nvPr/>
          </p:nvSpPr>
          <p:spPr bwMode="auto">
            <a:xfrm>
              <a:off x="432" y="2391"/>
              <a:ext cx="143" cy="1049"/>
            </a:xfrm>
            <a:prstGeom prst="leftBrace">
              <a:avLst>
                <a:gd name="adj1" fmla="val 61131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5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5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5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5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75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5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7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6" dur="500"/>
                                        <p:tgtEl>
                                          <p:spTgt spid="17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06" grpId="0" animBg="1" autoUpdateAnimBg="0"/>
      <p:bldP spid="175136" grpId="0" autoUpdateAnimBg="0"/>
      <p:bldP spid="17513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1600200"/>
            <a:ext cx="9144000" cy="103028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440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第四章  线性网络定理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80" name="Oval 4"/>
          <p:cNvSpPr>
            <a:spLocks noChangeArrowheads="1"/>
          </p:cNvSpPr>
          <p:nvPr/>
        </p:nvSpPr>
        <p:spPr bwMode="auto">
          <a:xfrm>
            <a:off x="285750" y="133350"/>
            <a:ext cx="800100" cy="800100"/>
          </a:xfrm>
          <a:prstGeom prst="ellipse">
            <a:avLst/>
          </a:prstGeom>
          <a:solidFill>
            <a:srgbClr val="FFFFCC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sz="2400">
                <a:solidFill>
                  <a:srgbClr val="FF0000"/>
                </a:solidFill>
              </a:rPr>
              <a:t>例</a:t>
            </a:r>
          </a:p>
        </p:txBody>
      </p:sp>
      <p:grpSp>
        <p:nvGrpSpPr>
          <p:cNvPr id="229381" name="Group 5"/>
          <p:cNvGrpSpPr>
            <a:grpSpLocks/>
          </p:cNvGrpSpPr>
          <p:nvPr/>
        </p:nvGrpSpPr>
        <p:grpSpPr bwMode="auto">
          <a:xfrm>
            <a:off x="4068763" y="79375"/>
            <a:ext cx="5018087" cy="1698625"/>
            <a:chOff x="2563" y="-10"/>
            <a:chExt cx="3161" cy="1070"/>
          </a:xfrm>
        </p:grpSpPr>
        <p:sp>
          <p:nvSpPr>
            <p:cNvPr id="229382" name="Text Box 6"/>
            <p:cNvSpPr txBox="1">
              <a:spLocks noChangeArrowheads="1"/>
            </p:cNvSpPr>
            <p:nvPr/>
          </p:nvSpPr>
          <p:spPr bwMode="auto">
            <a:xfrm>
              <a:off x="2635" y="261"/>
              <a:ext cx="3089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2800" i="1"/>
                <a:t> </a:t>
              </a:r>
              <a:r>
                <a:rPr lang="en-US" altLang="zh-CN" sz="2400" i="1"/>
                <a:t>U</a:t>
              </a:r>
              <a:r>
                <a:rPr lang="en-US" altLang="zh-CN" sz="2400" i="1" baseline="-25000"/>
                <a:t>S</a:t>
              </a:r>
              <a:r>
                <a:rPr lang="en-US" altLang="zh-CN" sz="2400" i="1"/>
                <a:t> =</a:t>
              </a:r>
              <a:r>
                <a:rPr lang="en-US" altLang="zh-CN" sz="2400"/>
                <a:t>1V</a:t>
              </a:r>
              <a:r>
                <a:rPr lang="zh-CN" altLang="en-US" sz="2400"/>
                <a:t>、</a:t>
              </a:r>
              <a:r>
                <a:rPr lang="en-US" altLang="zh-CN" sz="2400" i="1"/>
                <a:t>I</a:t>
              </a:r>
              <a:r>
                <a:rPr lang="en-US" altLang="zh-CN" sz="2400" i="1" baseline="-25000"/>
                <a:t>S</a:t>
              </a:r>
              <a:r>
                <a:rPr lang="en-US" altLang="zh-CN" sz="2400"/>
                <a:t>=1A </a:t>
              </a:r>
              <a:r>
                <a:rPr lang="zh-CN" altLang="en-US" sz="2400"/>
                <a:t>时， </a:t>
              </a:r>
              <a:r>
                <a:rPr lang="en-US" altLang="zh-CN" sz="2400" i="1"/>
                <a:t>U</a:t>
              </a:r>
              <a:r>
                <a:rPr lang="en-US" altLang="zh-CN" sz="2400" i="1" baseline="-25000"/>
                <a:t>o</a:t>
              </a:r>
              <a:r>
                <a:rPr lang="en-US" altLang="zh-CN" sz="2400"/>
                <a:t>=0V</a:t>
              </a:r>
              <a:endParaRPr lang="en-US" altLang="zh-CN" sz="2400" i="1"/>
            </a:p>
          </p:txBody>
        </p:sp>
        <p:sp>
          <p:nvSpPr>
            <p:cNvPr id="229383" name="Text Box 7"/>
            <p:cNvSpPr txBox="1">
              <a:spLocks noChangeArrowheads="1"/>
            </p:cNvSpPr>
            <p:nvPr/>
          </p:nvSpPr>
          <p:spPr bwMode="auto">
            <a:xfrm>
              <a:off x="2563" y="-10"/>
              <a:ext cx="698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2400"/>
                <a:t>已知：</a:t>
              </a:r>
            </a:p>
          </p:txBody>
        </p:sp>
        <p:sp>
          <p:nvSpPr>
            <p:cNvPr id="229384" name="Text Box 8"/>
            <p:cNvSpPr txBox="1">
              <a:spLocks noChangeArrowheads="1"/>
            </p:cNvSpPr>
            <p:nvPr/>
          </p:nvSpPr>
          <p:spPr bwMode="auto">
            <a:xfrm>
              <a:off x="2692" y="657"/>
              <a:ext cx="2529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2400" i="1"/>
                <a:t>U</a:t>
              </a:r>
              <a:r>
                <a:rPr lang="en-US" altLang="zh-CN" sz="2400" i="1" baseline="-25000"/>
                <a:t>S</a:t>
              </a:r>
              <a:r>
                <a:rPr lang="en-US" altLang="zh-CN" sz="2400" i="1"/>
                <a:t> =</a:t>
              </a:r>
              <a:r>
                <a:rPr lang="en-US" altLang="zh-CN" sz="2400"/>
                <a:t>10 V</a:t>
              </a:r>
              <a:r>
                <a:rPr lang="zh-CN" altLang="en-US" sz="2400"/>
                <a:t>、</a:t>
              </a:r>
              <a:r>
                <a:rPr lang="en-US" altLang="zh-CN" sz="2400" i="1"/>
                <a:t>I</a:t>
              </a:r>
              <a:r>
                <a:rPr lang="en-US" altLang="zh-CN" sz="2400" i="1" baseline="-25000"/>
                <a:t>S</a:t>
              </a:r>
              <a:r>
                <a:rPr lang="en-US" altLang="zh-CN" sz="2400"/>
                <a:t>=0A </a:t>
              </a:r>
              <a:r>
                <a:rPr lang="zh-CN" altLang="en-US" sz="2400"/>
                <a:t>时，</a:t>
              </a:r>
              <a:r>
                <a:rPr lang="en-US" altLang="zh-CN" sz="2400" i="1"/>
                <a:t>U</a:t>
              </a:r>
              <a:r>
                <a:rPr lang="en-US" altLang="zh-CN" sz="2400" i="1" baseline="-25000"/>
                <a:t>o</a:t>
              </a:r>
              <a:r>
                <a:rPr lang="en-US" altLang="zh-CN" sz="2400"/>
                <a:t>=1V</a:t>
              </a:r>
              <a:endParaRPr lang="en-US" altLang="zh-CN" sz="2400" i="1"/>
            </a:p>
          </p:txBody>
        </p:sp>
      </p:grpSp>
      <p:grpSp>
        <p:nvGrpSpPr>
          <p:cNvPr id="229385" name="Group 9"/>
          <p:cNvGrpSpPr>
            <a:grpSpLocks/>
          </p:cNvGrpSpPr>
          <p:nvPr/>
        </p:nvGrpSpPr>
        <p:grpSpPr bwMode="auto">
          <a:xfrm>
            <a:off x="4098925" y="1730375"/>
            <a:ext cx="4106863" cy="1190625"/>
            <a:chOff x="2642" y="1306"/>
            <a:chExt cx="2587" cy="750"/>
          </a:xfrm>
        </p:grpSpPr>
        <p:sp>
          <p:nvSpPr>
            <p:cNvPr id="229386" name="Text Box 10"/>
            <p:cNvSpPr txBox="1">
              <a:spLocks noChangeArrowheads="1"/>
            </p:cNvSpPr>
            <p:nvPr/>
          </p:nvSpPr>
          <p:spPr bwMode="auto">
            <a:xfrm>
              <a:off x="2642" y="1306"/>
              <a:ext cx="504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2400"/>
                <a:t>求：</a:t>
              </a:r>
            </a:p>
          </p:txBody>
        </p:sp>
        <p:sp>
          <p:nvSpPr>
            <p:cNvPr id="229387" name="Text Box 11"/>
            <p:cNvSpPr txBox="1">
              <a:spLocks noChangeArrowheads="1"/>
            </p:cNvSpPr>
            <p:nvPr/>
          </p:nvSpPr>
          <p:spPr bwMode="auto">
            <a:xfrm>
              <a:off x="2791" y="1653"/>
              <a:ext cx="2438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2400" i="1"/>
                <a:t>U</a:t>
              </a:r>
              <a:r>
                <a:rPr lang="en-US" altLang="zh-CN" sz="2400" i="1" baseline="-25000"/>
                <a:t>S</a:t>
              </a:r>
              <a:r>
                <a:rPr lang="en-US" altLang="zh-CN" sz="2400" i="1"/>
                <a:t> =</a:t>
              </a:r>
              <a:r>
                <a:rPr lang="en-US" altLang="zh-CN" sz="2400"/>
                <a:t>0 V</a:t>
              </a:r>
              <a:r>
                <a:rPr lang="zh-CN" altLang="en-US" sz="2400"/>
                <a:t>、</a:t>
              </a:r>
              <a:r>
                <a:rPr lang="en-US" altLang="zh-CN" sz="2400" i="1"/>
                <a:t>I</a:t>
              </a:r>
              <a:r>
                <a:rPr lang="en-US" altLang="zh-CN" sz="2400" i="1" baseline="-25000"/>
                <a:t>S</a:t>
              </a:r>
              <a:r>
                <a:rPr lang="en-US" altLang="zh-CN" sz="2400"/>
                <a:t>=10A </a:t>
              </a:r>
              <a:r>
                <a:rPr lang="zh-CN" altLang="en-US" sz="2400"/>
                <a:t>时， </a:t>
              </a:r>
              <a:r>
                <a:rPr lang="en-US" altLang="zh-CN" sz="2400" i="1"/>
                <a:t>U</a:t>
              </a:r>
              <a:r>
                <a:rPr lang="en-US" altLang="zh-CN" sz="2400" i="1" baseline="-25000"/>
                <a:t>o</a:t>
              </a:r>
              <a:r>
                <a:rPr lang="en-US" altLang="zh-CN" sz="2400"/>
                <a:t>=?</a:t>
              </a:r>
              <a:endParaRPr lang="en-US" altLang="zh-CN" sz="2400" i="1"/>
            </a:p>
          </p:txBody>
        </p:sp>
      </p:grpSp>
      <p:grpSp>
        <p:nvGrpSpPr>
          <p:cNvPr id="229388" name="Group 12"/>
          <p:cNvGrpSpPr>
            <a:grpSpLocks/>
          </p:cNvGrpSpPr>
          <p:nvPr/>
        </p:nvGrpSpPr>
        <p:grpSpPr bwMode="auto">
          <a:xfrm>
            <a:off x="381000" y="38100"/>
            <a:ext cx="3541713" cy="2730500"/>
            <a:chOff x="1704" y="1980"/>
            <a:chExt cx="2231" cy="1720"/>
          </a:xfrm>
        </p:grpSpPr>
        <p:sp>
          <p:nvSpPr>
            <p:cNvPr id="229389" name="Text Box 13"/>
            <p:cNvSpPr txBox="1">
              <a:spLocks noChangeArrowheads="1"/>
            </p:cNvSpPr>
            <p:nvPr/>
          </p:nvSpPr>
          <p:spPr bwMode="auto">
            <a:xfrm>
              <a:off x="2990" y="1980"/>
              <a:ext cx="372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i="1">
                  <a:solidFill>
                    <a:srgbClr val="0000FF"/>
                  </a:solidFill>
                </a:rPr>
                <a:t>U</a:t>
              </a:r>
              <a:r>
                <a:rPr lang="en-US" altLang="zh-CN" sz="2400" i="1" baseline="-25000">
                  <a:solidFill>
                    <a:srgbClr val="0000FF"/>
                  </a:solidFill>
                </a:rPr>
                <a:t>S</a:t>
              </a:r>
              <a:endParaRPr lang="en-US" altLang="zh-CN" i="1">
                <a:solidFill>
                  <a:srgbClr val="0000FF"/>
                </a:solidFill>
              </a:endParaRPr>
            </a:p>
          </p:txBody>
        </p:sp>
        <p:sp>
          <p:nvSpPr>
            <p:cNvPr id="229390" name="Oval 14"/>
            <p:cNvSpPr>
              <a:spLocks noChangeArrowheads="1"/>
            </p:cNvSpPr>
            <p:nvPr/>
          </p:nvSpPr>
          <p:spPr bwMode="auto">
            <a:xfrm>
              <a:off x="2724" y="2296"/>
              <a:ext cx="300" cy="300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9391" name="Rectangle 15"/>
            <p:cNvSpPr>
              <a:spLocks noChangeArrowheads="1"/>
            </p:cNvSpPr>
            <p:nvPr/>
          </p:nvSpPr>
          <p:spPr bwMode="auto">
            <a:xfrm>
              <a:off x="2472" y="2860"/>
              <a:ext cx="840" cy="84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>
                <a:lnSpc>
                  <a:spcPct val="130000"/>
                </a:lnSpc>
              </a:pPr>
              <a:r>
                <a:rPr lang="zh-CN" altLang="en-US" sz="2800"/>
                <a:t>线性无</a:t>
              </a:r>
            </a:p>
            <a:p>
              <a:pPr algn="l">
                <a:lnSpc>
                  <a:spcPct val="130000"/>
                </a:lnSpc>
              </a:pPr>
              <a:r>
                <a:rPr lang="zh-CN" altLang="en-US" sz="2800"/>
                <a:t>源网络</a:t>
              </a:r>
            </a:p>
          </p:txBody>
        </p:sp>
        <p:sp>
          <p:nvSpPr>
            <p:cNvPr id="229392" name="Line 16"/>
            <p:cNvSpPr>
              <a:spLocks noChangeShapeType="1"/>
            </p:cNvSpPr>
            <p:nvPr/>
          </p:nvSpPr>
          <p:spPr bwMode="auto">
            <a:xfrm>
              <a:off x="1956" y="2968"/>
              <a:ext cx="51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9393" name="Line 17"/>
            <p:cNvSpPr>
              <a:spLocks noChangeShapeType="1"/>
            </p:cNvSpPr>
            <p:nvPr/>
          </p:nvSpPr>
          <p:spPr bwMode="auto">
            <a:xfrm>
              <a:off x="1944" y="3604"/>
              <a:ext cx="5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9394" name="Line 18"/>
            <p:cNvSpPr>
              <a:spLocks noChangeShapeType="1"/>
            </p:cNvSpPr>
            <p:nvPr/>
          </p:nvSpPr>
          <p:spPr bwMode="auto">
            <a:xfrm flipV="1">
              <a:off x="2592" y="2440"/>
              <a:ext cx="0" cy="42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9395" name="Line 19"/>
            <p:cNvSpPr>
              <a:spLocks noChangeShapeType="1"/>
            </p:cNvSpPr>
            <p:nvPr/>
          </p:nvSpPr>
          <p:spPr bwMode="auto">
            <a:xfrm flipV="1">
              <a:off x="3180" y="2440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9396" name="Line 20"/>
            <p:cNvSpPr>
              <a:spLocks noChangeShapeType="1"/>
            </p:cNvSpPr>
            <p:nvPr/>
          </p:nvSpPr>
          <p:spPr bwMode="auto">
            <a:xfrm>
              <a:off x="2592" y="2440"/>
              <a:ext cx="60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9397" name="Line 21"/>
            <p:cNvSpPr>
              <a:spLocks noChangeShapeType="1"/>
            </p:cNvSpPr>
            <p:nvPr/>
          </p:nvSpPr>
          <p:spPr bwMode="auto">
            <a:xfrm>
              <a:off x="3312" y="3088"/>
              <a:ext cx="3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9398" name="Line 22"/>
            <p:cNvSpPr>
              <a:spLocks noChangeShapeType="1"/>
            </p:cNvSpPr>
            <p:nvPr/>
          </p:nvSpPr>
          <p:spPr bwMode="auto">
            <a:xfrm>
              <a:off x="3312" y="3508"/>
              <a:ext cx="2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9399" name="Oval 23"/>
            <p:cNvSpPr>
              <a:spLocks noChangeArrowheads="1"/>
            </p:cNvSpPr>
            <p:nvPr/>
          </p:nvSpPr>
          <p:spPr bwMode="auto">
            <a:xfrm>
              <a:off x="3624" y="3064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9400" name="Oval 24"/>
            <p:cNvSpPr>
              <a:spLocks noChangeArrowheads="1"/>
            </p:cNvSpPr>
            <p:nvPr/>
          </p:nvSpPr>
          <p:spPr bwMode="auto">
            <a:xfrm>
              <a:off x="3612" y="3472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9401" name="Line 25"/>
            <p:cNvSpPr>
              <a:spLocks noChangeShapeType="1"/>
            </p:cNvSpPr>
            <p:nvPr/>
          </p:nvSpPr>
          <p:spPr bwMode="auto">
            <a:xfrm>
              <a:off x="3540" y="3136"/>
              <a:ext cx="0" cy="36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9402" name="Text Box 26"/>
            <p:cNvSpPr txBox="1">
              <a:spLocks noChangeArrowheads="1"/>
            </p:cNvSpPr>
            <p:nvPr/>
          </p:nvSpPr>
          <p:spPr bwMode="auto">
            <a:xfrm>
              <a:off x="3542" y="2988"/>
              <a:ext cx="393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i="1">
                  <a:solidFill>
                    <a:srgbClr val="FF0000"/>
                  </a:solidFill>
                </a:rPr>
                <a:t>U</a:t>
              </a:r>
              <a:r>
                <a:rPr lang="en-US" altLang="zh-CN" sz="2400" i="1" baseline="-25000">
                  <a:solidFill>
                    <a:srgbClr val="FF0000"/>
                  </a:solidFill>
                </a:rPr>
                <a:t>O</a:t>
              </a:r>
              <a:endParaRPr lang="en-US" altLang="zh-CN" i="1">
                <a:solidFill>
                  <a:srgbClr val="FF0000"/>
                </a:solidFill>
              </a:endParaRPr>
            </a:p>
          </p:txBody>
        </p:sp>
        <p:sp>
          <p:nvSpPr>
            <p:cNvPr id="229403" name="Line 27"/>
            <p:cNvSpPr>
              <a:spLocks noChangeShapeType="1"/>
            </p:cNvSpPr>
            <p:nvPr/>
          </p:nvSpPr>
          <p:spPr bwMode="auto">
            <a:xfrm flipH="1">
              <a:off x="2700" y="2680"/>
              <a:ext cx="34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29404" name="Group 28"/>
            <p:cNvGrpSpPr>
              <a:grpSpLocks/>
            </p:cNvGrpSpPr>
            <p:nvPr/>
          </p:nvGrpSpPr>
          <p:grpSpPr bwMode="auto">
            <a:xfrm>
              <a:off x="1704" y="2904"/>
              <a:ext cx="673" cy="700"/>
              <a:chOff x="1536" y="2904"/>
              <a:chExt cx="673" cy="700"/>
            </a:xfrm>
          </p:grpSpPr>
          <p:sp>
            <p:nvSpPr>
              <p:cNvPr id="229405" name="Line 29"/>
              <p:cNvSpPr>
                <a:spLocks noChangeShapeType="1"/>
              </p:cNvSpPr>
              <p:nvPr/>
            </p:nvSpPr>
            <p:spPr bwMode="auto">
              <a:xfrm>
                <a:off x="1776" y="2956"/>
                <a:ext cx="0" cy="64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9406" name="Oval 30"/>
              <p:cNvSpPr>
                <a:spLocks noChangeArrowheads="1"/>
              </p:cNvSpPr>
              <p:nvPr/>
            </p:nvSpPr>
            <p:spPr bwMode="auto">
              <a:xfrm>
                <a:off x="1632" y="3160"/>
                <a:ext cx="276" cy="276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9407" name="Line 31"/>
              <p:cNvSpPr>
                <a:spLocks noChangeShapeType="1"/>
              </p:cNvSpPr>
              <p:nvPr/>
            </p:nvSpPr>
            <p:spPr bwMode="auto">
              <a:xfrm>
                <a:off x="1656" y="3304"/>
                <a:ext cx="22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9408" name="Line 32"/>
              <p:cNvSpPr>
                <a:spLocks noChangeShapeType="1"/>
              </p:cNvSpPr>
              <p:nvPr/>
            </p:nvSpPr>
            <p:spPr bwMode="auto">
              <a:xfrm flipV="1">
                <a:off x="1536" y="3124"/>
                <a:ext cx="0" cy="36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9409" name="Text Box 33"/>
              <p:cNvSpPr txBox="1">
                <a:spLocks noChangeArrowheads="1"/>
              </p:cNvSpPr>
              <p:nvPr/>
            </p:nvSpPr>
            <p:spPr bwMode="auto">
              <a:xfrm>
                <a:off x="1922" y="2904"/>
                <a:ext cx="287" cy="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:r>
                  <a:rPr lang="en-US" altLang="zh-CN" i="1">
                    <a:solidFill>
                      <a:srgbClr val="0000FF"/>
                    </a:solidFill>
                  </a:rPr>
                  <a:t>I</a:t>
                </a:r>
                <a:r>
                  <a:rPr lang="en-US" altLang="zh-CN" sz="2400" i="1" baseline="-25000">
                    <a:solidFill>
                      <a:srgbClr val="0000FF"/>
                    </a:solidFill>
                  </a:rPr>
                  <a:t>S</a:t>
                </a:r>
                <a:endParaRPr lang="en-US" altLang="zh-CN" i="1">
                  <a:solidFill>
                    <a:srgbClr val="0000FF"/>
                  </a:solidFill>
                </a:endParaRPr>
              </a:p>
            </p:txBody>
          </p:sp>
        </p:grpSp>
      </p:grpSp>
      <p:sp>
        <p:nvSpPr>
          <p:cNvPr id="229411" name="Text Box 35"/>
          <p:cNvSpPr txBox="1">
            <a:spLocks noChangeArrowheads="1"/>
          </p:cNvSpPr>
          <p:nvPr/>
        </p:nvSpPr>
        <p:spPr bwMode="auto">
          <a:xfrm>
            <a:off x="95250" y="2836863"/>
            <a:ext cx="942975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/>
              <a:t>解：</a:t>
            </a:r>
          </a:p>
        </p:txBody>
      </p:sp>
      <p:grpSp>
        <p:nvGrpSpPr>
          <p:cNvPr id="229413" name="Group 37"/>
          <p:cNvGrpSpPr>
            <a:grpSpLocks/>
          </p:cNvGrpSpPr>
          <p:nvPr/>
        </p:nvGrpSpPr>
        <p:grpSpPr bwMode="auto">
          <a:xfrm>
            <a:off x="533400" y="4805363"/>
            <a:ext cx="7864475" cy="639762"/>
            <a:chOff x="290" y="3461"/>
            <a:chExt cx="4954" cy="403"/>
          </a:xfrm>
        </p:grpSpPr>
        <p:sp>
          <p:nvSpPr>
            <p:cNvPr id="229414" name="Text Box 38"/>
            <p:cNvSpPr txBox="1">
              <a:spLocks noChangeArrowheads="1"/>
            </p:cNvSpPr>
            <p:nvPr/>
          </p:nvSpPr>
          <p:spPr bwMode="auto">
            <a:xfrm>
              <a:off x="290" y="3461"/>
              <a:ext cx="2479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2400"/>
                <a:t>（</a:t>
              </a:r>
              <a:r>
                <a:rPr lang="en-US" altLang="zh-CN" sz="2400"/>
                <a:t>1</a:t>
              </a:r>
              <a:r>
                <a:rPr lang="zh-CN" altLang="en-US" sz="2400"/>
                <a:t>）和（ </a:t>
              </a:r>
              <a:r>
                <a:rPr lang="en-US" altLang="zh-CN" sz="2400"/>
                <a:t>2</a:t>
              </a:r>
              <a:r>
                <a:rPr lang="zh-CN" altLang="en-US" sz="2400"/>
                <a:t>）联立求解得：</a:t>
              </a:r>
            </a:p>
          </p:txBody>
        </p:sp>
        <p:graphicFrame>
          <p:nvGraphicFramePr>
            <p:cNvPr id="229415" name="Object 39"/>
            <p:cNvGraphicFramePr>
              <a:graphicFrameLocks noChangeAspect="1"/>
            </p:cNvGraphicFramePr>
            <p:nvPr/>
          </p:nvGraphicFramePr>
          <p:xfrm>
            <a:off x="2940" y="3482"/>
            <a:ext cx="2304" cy="3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9432" name="公式" r:id="rId3" imgW="1269720" imgH="215640" progId="Equation.3">
                    <p:embed/>
                  </p:oleObj>
                </mc:Choice>
                <mc:Fallback>
                  <p:oleObj name="公式" r:id="rId3" imgW="1269720" imgH="215640" progId="Equation.3">
                    <p:embed/>
                    <p:pic>
                      <p:nvPicPr>
                        <p:cNvPr id="0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40" y="3482"/>
                          <a:ext cx="2304" cy="34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29422" name="Object 46"/>
          <p:cNvGraphicFramePr>
            <a:graphicFrameLocks noChangeAspect="1"/>
          </p:cNvGraphicFramePr>
          <p:nvPr/>
        </p:nvGraphicFramePr>
        <p:xfrm>
          <a:off x="5151438" y="6051550"/>
          <a:ext cx="1833562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433" name="公式" r:id="rId5" imgW="672840" imgH="228600" progId="Equation.3">
                  <p:embed/>
                </p:oleObj>
              </mc:Choice>
              <mc:Fallback>
                <p:oleObj name="公式" r:id="rId5" imgW="672840" imgH="22860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1438" y="6051550"/>
                        <a:ext cx="1833562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9423" name="Rectangle 47"/>
          <p:cNvSpPr>
            <a:spLocks noChangeArrowheads="1"/>
          </p:cNvSpPr>
          <p:nvPr/>
        </p:nvSpPr>
        <p:spPr bwMode="auto">
          <a:xfrm>
            <a:off x="990600" y="6038850"/>
            <a:ext cx="4035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>
                <a:solidFill>
                  <a:srgbClr val="0000FF"/>
                </a:solidFill>
                <a:sym typeface="Symbol" panose="05050102010706020507" pitchFamily="18" charset="2"/>
              </a:rPr>
              <a:t>     </a:t>
            </a:r>
            <a:r>
              <a:rPr lang="en-US" altLang="zh-CN" sz="2800" i="1">
                <a:solidFill>
                  <a:srgbClr val="0000FF"/>
                </a:solidFill>
              </a:rPr>
              <a:t>U</a:t>
            </a:r>
            <a:r>
              <a:rPr lang="en-US" altLang="zh-CN" sz="2800" i="1" baseline="-25000">
                <a:solidFill>
                  <a:srgbClr val="0000FF"/>
                </a:solidFill>
              </a:rPr>
              <a:t>S</a:t>
            </a:r>
            <a:r>
              <a:rPr lang="en-US" altLang="zh-CN" sz="2800" i="1">
                <a:solidFill>
                  <a:srgbClr val="0000FF"/>
                </a:solidFill>
              </a:rPr>
              <a:t> =</a:t>
            </a:r>
            <a:r>
              <a:rPr lang="en-US" altLang="zh-CN" sz="2800">
                <a:solidFill>
                  <a:srgbClr val="0000FF"/>
                </a:solidFill>
              </a:rPr>
              <a:t>0 V</a:t>
            </a:r>
            <a:r>
              <a:rPr lang="zh-CN" altLang="en-US" sz="2800">
                <a:solidFill>
                  <a:srgbClr val="0000FF"/>
                </a:solidFill>
              </a:rPr>
              <a:t>、</a:t>
            </a:r>
            <a:r>
              <a:rPr lang="en-US" altLang="zh-CN" sz="2800" i="1">
                <a:solidFill>
                  <a:srgbClr val="0000FF"/>
                </a:solidFill>
              </a:rPr>
              <a:t>I</a:t>
            </a:r>
            <a:r>
              <a:rPr lang="en-US" altLang="zh-CN" sz="2800" i="1" baseline="-25000">
                <a:solidFill>
                  <a:srgbClr val="0000FF"/>
                </a:solidFill>
              </a:rPr>
              <a:t>S</a:t>
            </a:r>
            <a:r>
              <a:rPr lang="en-US" altLang="zh-CN" sz="2800">
                <a:solidFill>
                  <a:srgbClr val="0000FF"/>
                </a:solidFill>
              </a:rPr>
              <a:t>=10A </a:t>
            </a:r>
            <a:r>
              <a:rPr lang="zh-CN" altLang="en-US" sz="2800">
                <a:solidFill>
                  <a:srgbClr val="0000FF"/>
                </a:solidFill>
              </a:rPr>
              <a:t>时</a:t>
            </a:r>
          </a:p>
        </p:txBody>
      </p:sp>
      <p:graphicFrame>
        <p:nvGraphicFramePr>
          <p:cNvPr id="229424" name="Object 48"/>
          <p:cNvGraphicFramePr>
            <a:graphicFrameLocks noChangeAspect="1"/>
          </p:cNvGraphicFramePr>
          <p:nvPr>
            <p:ph/>
          </p:nvPr>
        </p:nvGraphicFramePr>
        <p:xfrm>
          <a:off x="755650" y="5407025"/>
          <a:ext cx="770413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434" name="公式" r:id="rId7" imgW="2717640" imgH="241200" progId="Equation.3">
                  <p:embed/>
                </p:oleObj>
              </mc:Choice>
              <mc:Fallback>
                <p:oleObj name="公式" r:id="rId7" imgW="2717640" imgH="24120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5407025"/>
                        <a:ext cx="7704138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9426" name="Group 50"/>
          <p:cNvGrpSpPr>
            <a:grpSpLocks/>
          </p:cNvGrpSpPr>
          <p:nvPr/>
        </p:nvGrpSpPr>
        <p:grpSpPr bwMode="auto">
          <a:xfrm>
            <a:off x="1571625" y="2708275"/>
            <a:ext cx="5448300" cy="1981200"/>
            <a:chOff x="432" y="2160"/>
            <a:chExt cx="3432" cy="1405"/>
          </a:xfrm>
        </p:grpSpPr>
        <p:sp>
          <p:nvSpPr>
            <p:cNvPr id="229427" name="Text Box 51"/>
            <p:cNvSpPr txBox="1">
              <a:spLocks noChangeArrowheads="1"/>
            </p:cNvSpPr>
            <p:nvPr/>
          </p:nvSpPr>
          <p:spPr bwMode="auto">
            <a:xfrm>
              <a:off x="535" y="2160"/>
              <a:ext cx="2644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2800" b="0"/>
                <a:t>当</a:t>
              </a:r>
              <a:r>
                <a:rPr lang="zh-CN" altLang="en-US" sz="2800" b="0" i="1"/>
                <a:t>  </a:t>
              </a:r>
              <a:r>
                <a:rPr lang="en-US" altLang="zh-CN" sz="2800" b="0" i="1"/>
                <a:t>U</a:t>
              </a:r>
              <a:r>
                <a:rPr lang="en-US" altLang="zh-CN" sz="2800" b="0" i="1" baseline="-25000"/>
                <a:t>S</a:t>
              </a:r>
              <a:r>
                <a:rPr lang="en-US" altLang="zh-CN" sz="2800" b="0" i="1"/>
                <a:t> =</a:t>
              </a:r>
              <a:r>
                <a:rPr lang="en-US" altLang="zh-CN" sz="2800" b="0"/>
                <a:t>1V</a:t>
              </a:r>
              <a:r>
                <a:rPr lang="zh-CN" altLang="en-US" sz="2800" b="0"/>
                <a:t>、</a:t>
              </a:r>
              <a:r>
                <a:rPr lang="en-US" altLang="zh-CN" sz="2800" b="0" i="1"/>
                <a:t>I</a:t>
              </a:r>
              <a:r>
                <a:rPr lang="en-US" altLang="zh-CN" sz="2800" b="0" i="1" baseline="-25000"/>
                <a:t>S</a:t>
              </a:r>
              <a:r>
                <a:rPr lang="en-US" altLang="zh-CN" sz="2800" b="0"/>
                <a:t>=1A  </a:t>
              </a:r>
              <a:r>
                <a:rPr lang="zh-CN" altLang="en-US" sz="2800" b="0"/>
                <a:t>时，</a:t>
              </a:r>
              <a:endParaRPr lang="zh-CN" altLang="en-US" sz="2800" b="0" i="1"/>
            </a:p>
          </p:txBody>
        </p:sp>
        <p:graphicFrame>
          <p:nvGraphicFramePr>
            <p:cNvPr id="229428" name="Object 52"/>
            <p:cNvGraphicFramePr>
              <a:graphicFrameLocks noChangeAspect="1"/>
            </p:cNvGraphicFramePr>
            <p:nvPr/>
          </p:nvGraphicFramePr>
          <p:xfrm>
            <a:off x="831" y="2628"/>
            <a:ext cx="2985" cy="3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9435" name="公式" r:id="rId9" imgW="1904760" imgH="228600" progId="Equation.3">
                    <p:embed/>
                  </p:oleObj>
                </mc:Choice>
                <mc:Fallback>
                  <p:oleObj name="公式" r:id="rId9" imgW="1904760" imgH="228600" progId="Equation.3">
                    <p:embed/>
                    <p:pic>
                      <p:nvPicPr>
                        <p:cNvPr id="0" name="Object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1" y="2628"/>
                          <a:ext cx="2985" cy="3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9429" name="Text Box 53"/>
            <p:cNvSpPr txBox="1">
              <a:spLocks noChangeArrowheads="1"/>
            </p:cNvSpPr>
            <p:nvPr/>
          </p:nvSpPr>
          <p:spPr bwMode="auto">
            <a:xfrm>
              <a:off x="535" y="2783"/>
              <a:ext cx="2641" cy="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2800" b="0"/>
                <a:t>当</a:t>
              </a:r>
              <a:r>
                <a:rPr lang="zh-CN" altLang="en-US" b="0" i="1"/>
                <a:t>  </a:t>
              </a:r>
              <a:r>
                <a:rPr lang="en-US" altLang="zh-CN" b="0" i="1"/>
                <a:t>U</a:t>
              </a:r>
              <a:r>
                <a:rPr lang="en-US" altLang="zh-CN" sz="2400" b="0" i="1" baseline="-25000"/>
                <a:t>S</a:t>
              </a:r>
              <a:r>
                <a:rPr lang="en-US" altLang="zh-CN" sz="2400" b="0" i="1"/>
                <a:t> </a:t>
              </a:r>
              <a:r>
                <a:rPr lang="en-US" altLang="zh-CN" sz="2800" b="0" i="1"/>
                <a:t>=</a:t>
              </a:r>
              <a:r>
                <a:rPr lang="en-US" altLang="zh-CN" b="0"/>
                <a:t>10 </a:t>
              </a:r>
              <a:r>
                <a:rPr lang="en-US" altLang="zh-CN" sz="2800" b="0"/>
                <a:t>v</a:t>
              </a:r>
              <a:r>
                <a:rPr lang="zh-CN" altLang="en-US" sz="2800" b="0"/>
                <a:t>、</a:t>
              </a:r>
              <a:r>
                <a:rPr lang="en-US" altLang="zh-CN" b="0" i="1"/>
                <a:t>I</a:t>
              </a:r>
              <a:r>
                <a:rPr lang="en-US" altLang="zh-CN" sz="2400" b="0" i="1" baseline="-25000"/>
                <a:t>S</a:t>
              </a:r>
              <a:r>
                <a:rPr lang="en-US" altLang="zh-CN" sz="2800" b="0"/>
                <a:t>=</a:t>
              </a:r>
              <a:r>
                <a:rPr lang="en-US" altLang="zh-CN" b="0"/>
                <a:t>0</a:t>
              </a:r>
              <a:r>
                <a:rPr lang="en-US" altLang="zh-CN" sz="2800" b="0"/>
                <a:t>A </a:t>
              </a:r>
              <a:r>
                <a:rPr lang="zh-CN" altLang="en-US" sz="2800" b="0"/>
                <a:t>时，</a:t>
              </a:r>
              <a:endParaRPr lang="zh-CN" altLang="en-US" sz="2400" b="0" i="1"/>
            </a:p>
          </p:txBody>
        </p:sp>
        <p:graphicFrame>
          <p:nvGraphicFramePr>
            <p:cNvPr id="229430" name="Object 54"/>
            <p:cNvGraphicFramePr>
              <a:graphicFrameLocks noChangeAspect="1"/>
            </p:cNvGraphicFramePr>
            <p:nvPr/>
          </p:nvGraphicFramePr>
          <p:xfrm>
            <a:off x="862" y="3208"/>
            <a:ext cx="3002" cy="3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9436" name="公式" r:id="rId11" imgW="2019240" imgH="228600" progId="Equation.3">
                    <p:embed/>
                  </p:oleObj>
                </mc:Choice>
                <mc:Fallback>
                  <p:oleObj name="公式" r:id="rId11" imgW="2019240" imgH="228600" progId="Equation.3">
                    <p:embed/>
                    <p:pic>
                      <p:nvPicPr>
                        <p:cNvPr id="0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2" y="3208"/>
                          <a:ext cx="3002" cy="35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9431" name="AutoShape 55"/>
            <p:cNvSpPr>
              <a:spLocks/>
            </p:cNvSpPr>
            <p:nvPr/>
          </p:nvSpPr>
          <p:spPr bwMode="auto">
            <a:xfrm>
              <a:off x="432" y="2391"/>
              <a:ext cx="143" cy="1049"/>
            </a:xfrm>
            <a:prstGeom prst="leftBrace">
              <a:avLst>
                <a:gd name="adj1" fmla="val 61131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9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9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29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29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4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02" name="Text Box 30"/>
          <p:cNvSpPr txBox="1">
            <a:spLocks noChangeArrowheads="1"/>
          </p:cNvSpPr>
          <p:nvPr/>
        </p:nvSpPr>
        <p:spPr bwMode="auto">
          <a:xfrm>
            <a:off x="1676400" y="609600"/>
            <a:ext cx="5334000" cy="81756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CC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FFFF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l">
              <a:lnSpc>
                <a:spcPct val="60000"/>
              </a:lnSpc>
              <a:spcBef>
                <a:spcPct val="50000"/>
              </a:spcBef>
            </a:pPr>
            <a:r>
              <a:rPr lang="en-US" altLang="zh-CN" sz="280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§4</a:t>
            </a:r>
            <a:r>
              <a:rPr lang="en-US" altLang="zh-CN" sz="2800">
                <a:solidFill>
                  <a:srgbClr val="000099"/>
                </a:solidFill>
                <a:ea typeface="黑体" panose="02010609060101010101" pitchFamily="49" charset="-122"/>
              </a:rPr>
              <a:t>—</a:t>
            </a:r>
            <a:r>
              <a:rPr lang="en-US" altLang="zh-CN" sz="280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 </a:t>
            </a:r>
            <a:r>
              <a:rPr lang="zh-CN" altLang="en-US" sz="280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戴维南定理和诺顿定理</a:t>
            </a:r>
          </a:p>
          <a:p>
            <a:pPr algn="l">
              <a:lnSpc>
                <a:spcPct val="60000"/>
              </a:lnSpc>
              <a:spcBef>
                <a:spcPct val="50000"/>
              </a:spcBef>
            </a:pPr>
            <a:r>
              <a:rPr lang="zh-CN" altLang="en-US" sz="2800">
                <a:solidFill>
                  <a:srgbClr val="000099"/>
                </a:solidFill>
                <a:latin typeface="仿宋_GB2312" pitchFamily="49" charset="-122"/>
                <a:ea typeface="仿宋_GB2312" pitchFamily="49" charset="-122"/>
              </a:rPr>
              <a:t>   </a:t>
            </a:r>
            <a:r>
              <a:rPr lang="en-US" altLang="zh-CN" sz="2800">
                <a:solidFill>
                  <a:srgbClr val="000099"/>
                </a:solidFill>
                <a:latin typeface="仿宋_GB2312" pitchFamily="49" charset="-122"/>
                <a:ea typeface="仿宋_GB2312" pitchFamily="49" charset="-122"/>
              </a:rPr>
              <a:t>(</a:t>
            </a:r>
            <a:r>
              <a:rPr lang="en-US" altLang="zh-CN" sz="2800" i="1">
                <a:solidFill>
                  <a:srgbClr val="000099"/>
                </a:solidFill>
                <a:ea typeface="仿宋_GB2312" pitchFamily="49" charset="-122"/>
              </a:rPr>
              <a:t>Thevenin-Norton heorem</a:t>
            </a:r>
            <a:r>
              <a:rPr lang="en-US" altLang="zh-CN" sz="2800">
                <a:solidFill>
                  <a:srgbClr val="000099"/>
                </a:solidFill>
                <a:ea typeface="仿宋_GB2312" pitchFamily="49" charset="-122"/>
              </a:rPr>
              <a:t>)</a:t>
            </a:r>
          </a:p>
        </p:txBody>
      </p:sp>
      <p:sp>
        <p:nvSpPr>
          <p:cNvPr id="131106" name="Text Box 34"/>
          <p:cNvSpPr txBox="1">
            <a:spLocks noChangeArrowheads="1"/>
          </p:cNvSpPr>
          <p:nvPr/>
        </p:nvSpPr>
        <p:spPr bwMode="auto">
          <a:xfrm>
            <a:off x="990600" y="1600200"/>
            <a:ext cx="6553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0">
                <a:latin typeface="Verdana" panose="020B0604030504040204" pitchFamily="34" charset="0"/>
                <a:ea typeface="楷体_GB2312" pitchFamily="49" charset="-122"/>
              </a:rPr>
              <a:t> </a:t>
            </a:r>
            <a:r>
              <a:rPr lang="zh-CN" altLang="en-US" sz="2800" b="0">
                <a:latin typeface="Verdana" panose="020B0604030504040204" pitchFamily="34" charset="0"/>
                <a:ea typeface="楷体_GB2312" pitchFamily="49" charset="-122"/>
              </a:rPr>
              <a:t>一、戴维南定理</a:t>
            </a:r>
            <a:endParaRPr lang="zh-CN" altLang="en-US" sz="2400" b="0">
              <a:latin typeface="Verdana" panose="020B0604030504040204" pitchFamily="34" charset="0"/>
              <a:ea typeface="楷体_GB2312" pitchFamily="49" charset="-122"/>
            </a:endParaRPr>
          </a:p>
        </p:txBody>
      </p:sp>
      <p:sp>
        <p:nvSpPr>
          <p:cNvPr id="131107" name="Text Box 35"/>
          <p:cNvSpPr txBox="1">
            <a:spLocks noChangeArrowheads="1"/>
          </p:cNvSpPr>
          <p:nvPr/>
        </p:nvSpPr>
        <p:spPr bwMode="auto">
          <a:xfrm>
            <a:off x="1219200" y="2209800"/>
            <a:ext cx="281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/>
              <a:t>先看一个例子</a:t>
            </a:r>
          </a:p>
        </p:txBody>
      </p:sp>
      <p:sp>
        <p:nvSpPr>
          <p:cNvPr id="131108" name="AutoShape 36"/>
          <p:cNvSpPr>
            <a:spLocks noChangeArrowheads="1"/>
          </p:cNvSpPr>
          <p:nvPr/>
        </p:nvSpPr>
        <p:spPr bwMode="auto">
          <a:xfrm>
            <a:off x="3810000" y="3719513"/>
            <a:ext cx="609600" cy="1524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1115" name="AutoShape 43"/>
          <p:cNvSpPr>
            <a:spLocks noChangeArrowheads="1"/>
          </p:cNvSpPr>
          <p:nvPr/>
        </p:nvSpPr>
        <p:spPr bwMode="auto">
          <a:xfrm>
            <a:off x="1295400" y="5410200"/>
            <a:ext cx="609600" cy="1524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1117" name="AutoShape 45"/>
          <p:cNvSpPr>
            <a:spLocks noChangeArrowheads="1"/>
          </p:cNvSpPr>
          <p:nvPr/>
        </p:nvSpPr>
        <p:spPr bwMode="auto">
          <a:xfrm flipV="1">
            <a:off x="4800600" y="5410200"/>
            <a:ext cx="609600" cy="230188"/>
          </a:xfrm>
          <a:prstGeom prst="rightArrow">
            <a:avLst>
              <a:gd name="adj1" fmla="val 50000"/>
              <a:gd name="adj2" fmla="val 6620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1130" name="Rectangle 58"/>
          <p:cNvSpPr>
            <a:spLocks noChangeArrowheads="1"/>
          </p:cNvSpPr>
          <p:nvPr/>
        </p:nvSpPr>
        <p:spPr bwMode="auto">
          <a:xfrm>
            <a:off x="5486400" y="4652963"/>
            <a:ext cx="1371600" cy="1676400"/>
          </a:xfrm>
          <a:prstGeom prst="rect">
            <a:avLst/>
          </a:prstGeom>
          <a:noFill/>
          <a:ln w="31750">
            <a:solidFill>
              <a:srgbClr val="0000FF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1129" name="Rectangle 57"/>
          <p:cNvSpPr>
            <a:spLocks noChangeArrowheads="1"/>
          </p:cNvSpPr>
          <p:nvPr/>
        </p:nvSpPr>
        <p:spPr bwMode="auto">
          <a:xfrm>
            <a:off x="990600" y="2952750"/>
            <a:ext cx="1828800" cy="1676400"/>
          </a:xfrm>
          <a:prstGeom prst="rect">
            <a:avLst/>
          </a:prstGeom>
          <a:noFill/>
          <a:ln w="47625">
            <a:solidFill>
              <a:srgbClr val="0000FF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31169" name="Group 97"/>
          <p:cNvGrpSpPr>
            <a:grpSpLocks/>
          </p:cNvGrpSpPr>
          <p:nvPr/>
        </p:nvGrpSpPr>
        <p:grpSpPr bwMode="auto">
          <a:xfrm>
            <a:off x="1219200" y="2738438"/>
            <a:ext cx="2465388" cy="2058987"/>
            <a:chOff x="768" y="1725"/>
            <a:chExt cx="1553" cy="1297"/>
          </a:xfrm>
        </p:grpSpPr>
        <p:grpSp>
          <p:nvGrpSpPr>
            <p:cNvPr id="131127" name="Group 55"/>
            <p:cNvGrpSpPr>
              <a:grpSpLocks/>
            </p:cNvGrpSpPr>
            <p:nvPr/>
          </p:nvGrpSpPr>
          <p:grpSpPr bwMode="auto">
            <a:xfrm>
              <a:off x="1808" y="1725"/>
              <a:ext cx="239" cy="1297"/>
              <a:chOff x="1808" y="1737"/>
              <a:chExt cx="239" cy="1297"/>
            </a:xfrm>
          </p:grpSpPr>
          <p:sp>
            <p:nvSpPr>
              <p:cNvPr id="131123" name="Text Box 51"/>
              <p:cNvSpPr txBox="1">
                <a:spLocks noChangeArrowheads="1"/>
              </p:cNvSpPr>
              <p:nvPr/>
            </p:nvSpPr>
            <p:spPr bwMode="auto">
              <a:xfrm>
                <a:off x="1808" y="1737"/>
                <a:ext cx="22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 sz="2000" i="1">
                    <a:ea typeface="仿宋_GB2312" pitchFamily="49" charset="-122"/>
                    <a:sym typeface="Symbol" panose="05050102010706020507" pitchFamily="18" charset="2"/>
                  </a:rPr>
                  <a:t>A</a:t>
                </a:r>
              </a:p>
            </p:txBody>
          </p:sp>
          <p:sp>
            <p:nvSpPr>
              <p:cNvPr id="131125" name="Rectangle 53"/>
              <p:cNvSpPr>
                <a:spLocks noChangeArrowheads="1"/>
              </p:cNvSpPr>
              <p:nvPr/>
            </p:nvSpPr>
            <p:spPr bwMode="auto">
              <a:xfrm>
                <a:off x="1824" y="2784"/>
                <a:ext cx="22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 sz="2000" i="1">
                    <a:ea typeface="仿宋_GB2312" pitchFamily="49" charset="-122"/>
                    <a:sym typeface="Symbol" panose="05050102010706020507" pitchFamily="18" charset="2"/>
                  </a:rPr>
                  <a:t>B</a:t>
                </a:r>
              </a:p>
            </p:txBody>
          </p:sp>
        </p:grpSp>
        <p:grpSp>
          <p:nvGrpSpPr>
            <p:cNvPr id="131168" name="Group 96"/>
            <p:cNvGrpSpPr>
              <a:grpSpLocks/>
            </p:cNvGrpSpPr>
            <p:nvPr/>
          </p:nvGrpSpPr>
          <p:grpSpPr bwMode="auto">
            <a:xfrm>
              <a:off x="768" y="1939"/>
              <a:ext cx="1553" cy="880"/>
              <a:chOff x="768" y="1939"/>
              <a:chExt cx="1553" cy="880"/>
            </a:xfrm>
          </p:grpSpPr>
          <p:sp>
            <p:nvSpPr>
              <p:cNvPr id="131131" name="AutoShape 59"/>
              <p:cNvSpPr>
                <a:spLocks noChangeAspect="1" noChangeArrowheads="1" noTextEdit="1"/>
              </p:cNvSpPr>
              <p:nvPr/>
            </p:nvSpPr>
            <p:spPr bwMode="auto">
              <a:xfrm>
                <a:off x="768" y="1939"/>
                <a:ext cx="1553" cy="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31146" name="Group 74"/>
              <p:cNvGrpSpPr>
                <a:grpSpLocks/>
              </p:cNvGrpSpPr>
              <p:nvPr/>
            </p:nvGrpSpPr>
            <p:grpSpPr bwMode="auto">
              <a:xfrm>
                <a:off x="771" y="1942"/>
                <a:ext cx="1537" cy="865"/>
                <a:chOff x="771" y="1954"/>
                <a:chExt cx="1537" cy="865"/>
              </a:xfrm>
            </p:grpSpPr>
            <p:sp>
              <p:nvSpPr>
                <p:cNvPr id="131133" name="Rectangle 61"/>
                <p:cNvSpPr>
                  <a:spLocks noChangeArrowheads="1"/>
                </p:cNvSpPr>
                <p:nvPr/>
              </p:nvSpPr>
              <p:spPr bwMode="auto">
                <a:xfrm>
                  <a:off x="915" y="1982"/>
                  <a:ext cx="1345" cy="817"/>
                </a:xfrm>
                <a:prstGeom prst="rect">
                  <a:avLst/>
                </a:pr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31134" name="Line 62"/>
                <p:cNvSpPr>
                  <a:spLocks noChangeShapeType="1"/>
                </p:cNvSpPr>
                <p:nvPr/>
              </p:nvSpPr>
              <p:spPr bwMode="auto">
                <a:xfrm>
                  <a:off x="1587" y="1982"/>
                  <a:ext cx="0" cy="81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31135" name="Oval 63"/>
                <p:cNvSpPr>
                  <a:spLocks noChangeArrowheads="1"/>
                </p:cNvSpPr>
                <p:nvPr/>
              </p:nvSpPr>
              <p:spPr bwMode="auto">
                <a:xfrm>
                  <a:off x="771" y="2078"/>
                  <a:ext cx="289" cy="289"/>
                </a:xfrm>
                <a:prstGeom prst="ellips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31136" name="Oval 64"/>
                <p:cNvSpPr>
                  <a:spLocks noChangeArrowheads="1"/>
                </p:cNvSpPr>
                <p:nvPr/>
              </p:nvSpPr>
              <p:spPr bwMode="auto">
                <a:xfrm>
                  <a:off x="1443" y="2078"/>
                  <a:ext cx="289" cy="289"/>
                </a:xfrm>
                <a:prstGeom prst="ellips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31137" name="Rectangle 65"/>
                <p:cNvSpPr>
                  <a:spLocks noChangeArrowheads="1"/>
                </p:cNvSpPr>
                <p:nvPr/>
              </p:nvSpPr>
              <p:spPr bwMode="auto">
                <a:xfrm>
                  <a:off x="867" y="2462"/>
                  <a:ext cx="97" cy="241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31138" name="Rectangle 66"/>
                <p:cNvSpPr>
                  <a:spLocks noChangeArrowheads="1"/>
                </p:cNvSpPr>
                <p:nvPr/>
              </p:nvSpPr>
              <p:spPr bwMode="auto">
                <a:xfrm>
                  <a:off x="1539" y="2462"/>
                  <a:ext cx="97" cy="241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31139" name="Rectangle 67"/>
                <p:cNvSpPr>
                  <a:spLocks noChangeArrowheads="1"/>
                </p:cNvSpPr>
                <p:nvPr/>
              </p:nvSpPr>
              <p:spPr bwMode="auto">
                <a:xfrm>
                  <a:off x="2211" y="2270"/>
                  <a:ext cx="97" cy="241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31140" name="Oval 68"/>
                <p:cNvSpPr>
                  <a:spLocks noChangeArrowheads="1"/>
                </p:cNvSpPr>
                <p:nvPr/>
              </p:nvSpPr>
              <p:spPr bwMode="auto">
                <a:xfrm>
                  <a:off x="771" y="2078"/>
                  <a:ext cx="289" cy="289"/>
                </a:xfrm>
                <a:prstGeom prst="ellips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31141" name="Rectangle 69"/>
                <p:cNvSpPr>
                  <a:spLocks noChangeArrowheads="1"/>
                </p:cNvSpPr>
                <p:nvPr/>
              </p:nvSpPr>
              <p:spPr bwMode="auto">
                <a:xfrm>
                  <a:off x="867" y="2462"/>
                  <a:ext cx="97" cy="241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rgbClr val="FF33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31142" name="Oval 70"/>
                <p:cNvSpPr>
                  <a:spLocks noChangeArrowheads="1"/>
                </p:cNvSpPr>
                <p:nvPr/>
              </p:nvSpPr>
              <p:spPr bwMode="auto">
                <a:xfrm>
                  <a:off x="1443" y="2078"/>
                  <a:ext cx="289" cy="289"/>
                </a:xfrm>
                <a:prstGeom prst="ellips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31143" name="Rectangle 71"/>
                <p:cNvSpPr>
                  <a:spLocks noChangeArrowheads="1"/>
                </p:cNvSpPr>
                <p:nvPr/>
              </p:nvSpPr>
              <p:spPr bwMode="auto">
                <a:xfrm>
                  <a:off x="1539" y="2462"/>
                  <a:ext cx="97" cy="241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rgbClr val="FF33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31144" name="Oval 72"/>
                <p:cNvSpPr>
                  <a:spLocks noChangeArrowheads="1"/>
                </p:cNvSpPr>
                <p:nvPr/>
              </p:nvSpPr>
              <p:spPr bwMode="auto">
                <a:xfrm>
                  <a:off x="1927" y="1954"/>
                  <a:ext cx="49" cy="49"/>
                </a:xfrm>
                <a:prstGeom prst="ellipse">
                  <a:avLst/>
                </a:prstGeom>
                <a:solidFill>
                  <a:srgbClr val="0099CC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31145" name="Oval 73"/>
                <p:cNvSpPr>
                  <a:spLocks noChangeArrowheads="1"/>
                </p:cNvSpPr>
                <p:nvPr/>
              </p:nvSpPr>
              <p:spPr bwMode="auto">
                <a:xfrm>
                  <a:off x="1923" y="2770"/>
                  <a:ext cx="49" cy="49"/>
                </a:xfrm>
                <a:prstGeom prst="ellipse">
                  <a:avLst/>
                </a:prstGeom>
                <a:solidFill>
                  <a:srgbClr val="0099CC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31149" name="Group 77"/>
              <p:cNvGrpSpPr>
                <a:grpSpLocks/>
              </p:cNvGrpSpPr>
              <p:nvPr/>
            </p:nvGrpSpPr>
            <p:grpSpPr bwMode="auto">
              <a:xfrm>
                <a:off x="2225" y="2035"/>
                <a:ext cx="63" cy="192"/>
                <a:chOff x="2225" y="2047"/>
                <a:chExt cx="63" cy="192"/>
              </a:xfrm>
            </p:grpSpPr>
            <p:sp>
              <p:nvSpPr>
                <p:cNvPr id="131147" name="Line 75"/>
                <p:cNvSpPr>
                  <a:spLocks noChangeShapeType="1"/>
                </p:cNvSpPr>
                <p:nvPr/>
              </p:nvSpPr>
              <p:spPr bwMode="auto">
                <a:xfrm>
                  <a:off x="2256" y="2047"/>
                  <a:ext cx="0" cy="104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31148" name="Freeform 76"/>
                <p:cNvSpPr>
                  <a:spLocks/>
                </p:cNvSpPr>
                <p:nvPr/>
              </p:nvSpPr>
              <p:spPr bwMode="auto">
                <a:xfrm>
                  <a:off x="2225" y="2149"/>
                  <a:ext cx="63" cy="90"/>
                </a:xfrm>
                <a:custGeom>
                  <a:avLst/>
                  <a:gdLst>
                    <a:gd name="T0" fmla="*/ 0 w 63"/>
                    <a:gd name="T1" fmla="*/ 0 h 90"/>
                    <a:gd name="T2" fmla="*/ 31 w 63"/>
                    <a:gd name="T3" fmla="*/ 90 h 90"/>
                    <a:gd name="T4" fmla="*/ 63 w 63"/>
                    <a:gd name="T5" fmla="*/ 0 h 90"/>
                    <a:gd name="T6" fmla="*/ 0 w 63"/>
                    <a:gd name="T7" fmla="*/ 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90">
                      <a:moveTo>
                        <a:pt x="0" y="0"/>
                      </a:moveTo>
                      <a:lnTo>
                        <a:pt x="31" y="90"/>
                      </a:lnTo>
                      <a:lnTo>
                        <a:pt x="63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131197" name="Group 125"/>
          <p:cNvGrpSpPr>
            <a:grpSpLocks/>
          </p:cNvGrpSpPr>
          <p:nvPr/>
        </p:nvGrpSpPr>
        <p:grpSpPr bwMode="auto">
          <a:xfrm>
            <a:off x="4595813" y="3089275"/>
            <a:ext cx="3411537" cy="1373188"/>
            <a:chOff x="2895" y="1946"/>
            <a:chExt cx="2149" cy="865"/>
          </a:xfrm>
        </p:grpSpPr>
        <p:sp>
          <p:nvSpPr>
            <p:cNvPr id="131172" name="Rectangle 100"/>
            <p:cNvSpPr>
              <a:spLocks noChangeArrowheads="1"/>
            </p:cNvSpPr>
            <p:nvPr/>
          </p:nvSpPr>
          <p:spPr bwMode="auto">
            <a:xfrm>
              <a:off x="3027" y="1978"/>
              <a:ext cx="1969" cy="817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173" name="Line 101"/>
            <p:cNvSpPr>
              <a:spLocks noChangeShapeType="1"/>
            </p:cNvSpPr>
            <p:nvPr/>
          </p:nvSpPr>
          <p:spPr bwMode="auto">
            <a:xfrm>
              <a:off x="3411" y="1974"/>
              <a:ext cx="0" cy="81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174" name="Line 102"/>
            <p:cNvSpPr>
              <a:spLocks noChangeShapeType="1"/>
            </p:cNvSpPr>
            <p:nvPr/>
          </p:nvSpPr>
          <p:spPr bwMode="auto">
            <a:xfrm>
              <a:off x="3843" y="1974"/>
              <a:ext cx="0" cy="81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175" name="Line 103"/>
            <p:cNvSpPr>
              <a:spLocks noChangeShapeType="1"/>
            </p:cNvSpPr>
            <p:nvPr/>
          </p:nvSpPr>
          <p:spPr bwMode="auto">
            <a:xfrm>
              <a:off x="4323" y="1974"/>
              <a:ext cx="0" cy="81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176" name="Oval 104"/>
            <p:cNvSpPr>
              <a:spLocks noChangeArrowheads="1"/>
            </p:cNvSpPr>
            <p:nvPr/>
          </p:nvSpPr>
          <p:spPr bwMode="auto">
            <a:xfrm>
              <a:off x="4707" y="1946"/>
              <a:ext cx="49" cy="49"/>
            </a:xfrm>
            <a:prstGeom prst="ellipse">
              <a:avLst/>
            </a:prstGeom>
            <a:solidFill>
              <a:srgbClr val="0099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177" name="Oval 105"/>
            <p:cNvSpPr>
              <a:spLocks noChangeArrowheads="1"/>
            </p:cNvSpPr>
            <p:nvPr/>
          </p:nvSpPr>
          <p:spPr bwMode="auto">
            <a:xfrm>
              <a:off x="4707" y="2762"/>
              <a:ext cx="49" cy="49"/>
            </a:xfrm>
            <a:prstGeom prst="ellipse">
              <a:avLst/>
            </a:prstGeom>
            <a:solidFill>
              <a:srgbClr val="0099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178" name="Rectangle 106"/>
            <p:cNvSpPr>
              <a:spLocks noChangeArrowheads="1"/>
            </p:cNvSpPr>
            <p:nvPr/>
          </p:nvSpPr>
          <p:spPr bwMode="auto">
            <a:xfrm>
              <a:off x="4947" y="2262"/>
              <a:ext cx="97" cy="24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1182" name="Group 110"/>
            <p:cNvGrpSpPr>
              <a:grpSpLocks/>
            </p:cNvGrpSpPr>
            <p:nvPr/>
          </p:nvGrpSpPr>
          <p:grpSpPr bwMode="auto">
            <a:xfrm>
              <a:off x="4961" y="2039"/>
              <a:ext cx="63" cy="192"/>
              <a:chOff x="4953" y="2039"/>
              <a:chExt cx="63" cy="192"/>
            </a:xfrm>
          </p:grpSpPr>
          <p:sp>
            <p:nvSpPr>
              <p:cNvPr id="131180" name="Line 108"/>
              <p:cNvSpPr>
                <a:spLocks noChangeShapeType="1"/>
              </p:cNvSpPr>
              <p:nvPr/>
            </p:nvSpPr>
            <p:spPr bwMode="auto">
              <a:xfrm>
                <a:off x="4984" y="2039"/>
                <a:ext cx="0" cy="10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1181" name="Freeform 109"/>
              <p:cNvSpPr>
                <a:spLocks/>
              </p:cNvSpPr>
              <p:nvPr/>
            </p:nvSpPr>
            <p:spPr bwMode="auto">
              <a:xfrm>
                <a:off x="4953" y="2141"/>
                <a:ext cx="63" cy="90"/>
              </a:xfrm>
              <a:custGeom>
                <a:avLst/>
                <a:gdLst>
                  <a:gd name="T0" fmla="*/ 0 w 63"/>
                  <a:gd name="T1" fmla="*/ 0 h 90"/>
                  <a:gd name="T2" fmla="*/ 31 w 63"/>
                  <a:gd name="T3" fmla="*/ 90 h 90"/>
                  <a:gd name="T4" fmla="*/ 63 w 63"/>
                  <a:gd name="T5" fmla="*/ 0 h 90"/>
                  <a:gd name="T6" fmla="*/ 0 w 63"/>
                  <a:gd name="T7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90">
                    <a:moveTo>
                      <a:pt x="0" y="0"/>
                    </a:moveTo>
                    <a:lnTo>
                      <a:pt x="31" y="90"/>
                    </a:lnTo>
                    <a:lnTo>
                      <a:pt x="6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31185" name="Oval 113"/>
            <p:cNvSpPr>
              <a:spLocks noChangeArrowheads="1"/>
            </p:cNvSpPr>
            <p:nvPr/>
          </p:nvSpPr>
          <p:spPr bwMode="auto">
            <a:xfrm>
              <a:off x="2895" y="2250"/>
              <a:ext cx="289" cy="289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186" name="Line 114"/>
            <p:cNvSpPr>
              <a:spLocks noChangeShapeType="1"/>
            </p:cNvSpPr>
            <p:nvPr/>
          </p:nvSpPr>
          <p:spPr bwMode="auto">
            <a:xfrm>
              <a:off x="2895" y="2394"/>
              <a:ext cx="288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189" name="Rectangle 117"/>
            <p:cNvSpPr>
              <a:spLocks noChangeArrowheads="1"/>
            </p:cNvSpPr>
            <p:nvPr/>
          </p:nvSpPr>
          <p:spPr bwMode="auto">
            <a:xfrm>
              <a:off x="3363" y="2284"/>
              <a:ext cx="97" cy="24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FF33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192" name="Oval 120"/>
            <p:cNvSpPr>
              <a:spLocks noChangeArrowheads="1"/>
            </p:cNvSpPr>
            <p:nvPr/>
          </p:nvSpPr>
          <p:spPr bwMode="auto">
            <a:xfrm>
              <a:off x="3711" y="2250"/>
              <a:ext cx="289" cy="289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193" name="Line 121"/>
            <p:cNvSpPr>
              <a:spLocks noChangeShapeType="1"/>
            </p:cNvSpPr>
            <p:nvPr/>
          </p:nvSpPr>
          <p:spPr bwMode="auto">
            <a:xfrm>
              <a:off x="3711" y="2394"/>
              <a:ext cx="288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196" name="Rectangle 124"/>
            <p:cNvSpPr>
              <a:spLocks noChangeArrowheads="1"/>
            </p:cNvSpPr>
            <p:nvPr/>
          </p:nvSpPr>
          <p:spPr bwMode="auto">
            <a:xfrm>
              <a:off x="4275" y="2298"/>
              <a:ext cx="97" cy="24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FF33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31211" name="Group 139"/>
          <p:cNvGrpSpPr>
            <a:grpSpLocks/>
          </p:cNvGrpSpPr>
          <p:nvPr/>
        </p:nvGrpSpPr>
        <p:grpSpPr bwMode="auto">
          <a:xfrm>
            <a:off x="2057400" y="4875213"/>
            <a:ext cx="2503488" cy="1311275"/>
            <a:chOff x="1296" y="3071"/>
            <a:chExt cx="1577" cy="826"/>
          </a:xfrm>
        </p:grpSpPr>
        <p:sp>
          <p:nvSpPr>
            <p:cNvPr id="131198" name="AutoShape 126"/>
            <p:cNvSpPr>
              <a:spLocks noChangeAspect="1" noChangeArrowheads="1" noTextEdit="1"/>
            </p:cNvSpPr>
            <p:nvPr/>
          </p:nvSpPr>
          <p:spPr bwMode="auto">
            <a:xfrm>
              <a:off x="1296" y="3072"/>
              <a:ext cx="1577" cy="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200" name="Rectangle 128"/>
            <p:cNvSpPr>
              <a:spLocks noChangeArrowheads="1"/>
            </p:cNvSpPr>
            <p:nvPr/>
          </p:nvSpPr>
          <p:spPr bwMode="auto">
            <a:xfrm>
              <a:off x="1464" y="3096"/>
              <a:ext cx="1345" cy="769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201" name="Line 129"/>
            <p:cNvSpPr>
              <a:spLocks noChangeShapeType="1"/>
            </p:cNvSpPr>
            <p:nvPr/>
          </p:nvSpPr>
          <p:spPr bwMode="auto">
            <a:xfrm>
              <a:off x="2088" y="3096"/>
              <a:ext cx="0" cy="76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202" name="Oval 130"/>
            <p:cNvSpPr>
              <a:spLocks noChangeArrowheads="1"/>
            </p:cNvSpPr>
            <p:nvPr/>
          </p:nvSpPr>
          <p:spPr bwMode="auto">
            <a:xfrm>
              <a:off x="1320" y="3336"/>
              <a:ext cx="289" cy="289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203" name="Line 131"/>
            <p:cNvSpPr>
              <a:spLocks noChangeShapeType="1"/>
            </p:cNvSpPr>
            <p:nvPr/>
          </p:nvSpPr>
          <p:spPr bwMode="auto">
            <a:xfrm>
              <a:off x="1320" y="3480"/>
              <a:ext cx="288" cy="0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204" name="Rectangle 132"/>
            <p:cNvSpPr>
              <a:spLocks noChangeArrowheads="1"/>
            </p:cNvSpPr>
            <p:nvPr/>
          </p:nvSpPr>
          <p:spPr bwMode="auto">
            <a:xfrm>
              <a:off x="2040" y="3336"/>
              <a:ext cx="97" cy="28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205" name="Oval 133"/>
            <p:cNvSpPr>
              <a:spLocks noChangeArrowheads="1"/>
            </p:cNvSpPr>
            <p:nvPr/>
          </p:nvSpPr>
          <p:spPr bwMode="auto">
            <a:xfrm>
              <a:off x="2472" y="3836"/>
              <a:ext cx="49" cy="49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206" name="Oval 134"/>
            <p:cNvSpPr>
              <a:spLocks noChangeArrowheads="1"/>
            </p:cNvSpPr>
            <p:nvPr/>
          </p:nvSpPr>
          <p:spPr bwMode="auto">
            <a:xfrm>
              <a:off x="2472" y="3071"/>
              <a:ext cx="49" cy="49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1209" name="Group 137"/>
            <p:cNvGrpSpPr>
              <a:grpSpLocks/>
            </p:cNvGrpSpPr>
            <p:nvPr/>
          </p:nvGrpSpPr>
          <p:grpSpPr bwMode="auto">
            <a:xfrm>
              <a:off x="2777" y="3144"/>
              <a:ext cx="63" cy="193"/>
              <a:chOff x="2777" y="3144"/>
              <a:chExt cx="63" cy="193"/>
            </a:xfrm>
          </p:grpSpPr>
          <p:sp>
            <p:nvSpPr>
              <p:cNvPr id="131207" name="Line 135"/>
              <p:cNvSpPr>
                <a:spLocks noChangeShapeType="1"/>
              </p:cNvSpPr>
              <p:nvPr/>
            </p:nvSpPr>
            <p:spPr bwMode="auto">
              <a:xfrm>
                <a:off x="2808" y="3144"/>
                <a:ext cx="0" cy="10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1208" name="Freeform 136"/>
              <p:cNvSpPr>
                <a:spLocks/>
              </p:cNvSpPr>
              <p:nvPr/>
            </p:nvSpPr>
            <p:spPr bwMode="auto">
              <a:xfrm>
                <a:off x="2777" y="3246"/>
                <a:ext cx="63" cy="91"/>
              </a:xfrm>
              <a:custGeom>
                <a:avLst/>
                <a:gdLst>
                  <a:gd name="T0" fmla="*/ 0 w 63"/>
                  <a:gd name="T1" fmla="*/ 0 h 91"/>
                  <a:gd name="T2" fmla="*/ 31 w 63"/>
                  <a:gd name="T3" fmla="*/ 91 h 91"/>
                  <a:gd name="T4" fmla="*/ 63 w 63"/>
                  <a:gd name="T5" fmla="*/ 0 h 91"/>
                  <a:gd name="T6" fmla="*/ 0 w 63"/>
                  <a:gd name="T7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91">
                    <a:moveTo>
                      <a:pt x="0" y="0"/>
                    </a:moveTo>
                    <a:lnTo>
                      <a:pt x="31" y="91"/>
                    </a:lnTo>
                    <a:lnTo>
                      <a:pt x="6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31210" name="Rectangle 138"/>
            <p:cNvSpPr>
              <a:spLocks noChangeArrowheads="1"/>
            </p:cNvSpPr>
            <p:nvPr/>
          </p:nvSpPr>
          <p:spPr bwMode="auto">
            <a:xfrm>
              <a:off x="2760" y="3336"/>
              <a:ext cx="97" cy="28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31223" name="Group 151"/>
          <p:cNvGrpSpPr>
            <a:grpSpLocks/>
          </p:cNvGrpSpPr>
          <p:nvPr/>
        </p:nvGrpSpPr>
        <p:grpSpPr bwMode="auto">
          <a:xfrm>
            <a:off x="5562600" y="4495800"/>
            <a:ext cx="2089150" cy="1997075"/>
            <a:chOff x="3504" y="2832"/>
            <a:chExt cx="1316" cy="1258"/>
          </a:xfrm>
        </p:grpSpPr>
        <p:grpSp>
          <p:nvGrpSpPr>
            <p:cNvPr id="131128" name="Group 56"/>
            <p:cNvGrpSpPr>
              <a:grpSpLocks/>
            </p:cNvGrpSpPr>
            <p:nvPr/>
          </p:nvGrpSpPr>
          <p:grpSpPr bwMode="auto">
            <a:xfrm>
              <a:off x="4320" y="2832"/>
              <a:ext cx="223" cy="1258"/>
              <a:chOff x="4320" y="2832"/>
              <a:chExt cx="223" cy="1258"/>
            </a:xfrm>
          </p:grpSpPr>
          <p:sp>
            <p:nvSpPr>
              <p:cNvPr id="131124" name="Rectangle 52"/>
              <p:cNvSpPr>
                <a:spLocks noChangeArrowheads="1"/>
              </p:cNvSpPr>
              <p:nvPr/>
            </p:nvSpPr>
            <p:spPr bwMode="auto">
              <a:xfrm>
                <a:off x="4320" y="2832"/>
                <a:ext cx="22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 sz="2000" i="1">
                    <a:ea typeface="仿宋_GB2312" pitchFamily="49" charset="-122"/>
                    <a:sym typeface="Symbol" panose="05050102010706020507" pitchFamily="18" charset="2"/>
                  </a:rPr>
                  <a:t>A</a:t>
                </a:r>
              </a:p>
            </p:txBody>
          </p:sp>
          <p:sp>
            <p:nvSpPr>
              <p:cNvPr id="131126" name="Rectangle 54"/>
              <p:cNvSpPr>
                <a:spLocks noChangeArrowheads="1"/>
              </p:cNvSpPr>
              <p:nvPr/>
            </p:nvSpPr>
            <p:spPr bwMode="auto">
              <a:xfrm>
                <a:off x="4320" y="3840"/>
                <a:ext cx="22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 sz="2000" i="1">
                    <a:ea typeface="仿宋_GB2312" pitchFamily="49" charset="-122"/>
                    <a:sym typeface="Symbol" panose="05050102010706020507" pitchFamily="18" charset="2"/>
                  </a:rPr>
                  <a:t>B</a:t>
                </a:r>
              </a:p>
            </p:txBody>
          </p:sp>
        </p:grpSp>
        <p:sp>
          <p:nvSpPr>
            <p:cNvPr id="131212" name="AutoShape 140"/>
            <p:cNvSpPr>
              <a:spLocks noChangeAspect="1" noChangeArrowheads="1" noTextEdit="1"/>
            </p:cNvSpPr>
            <p:nvPr/>
          </p:nvSpPr>
          <p:spPr bwMode="auto">
            <a:xfrm>
              <a:off x="3504" y="3072"/>
              <a:ext cx="1316" cy="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214" name="Rectangle 142"/>
            <p:cNvSpPr>
              <a:spLocks noChangeArrowheads="1"/>
            </p:cNvSpPr>
            <p:nvPr/>
          </p:nvSpPr>
          <p:spPr bwMode="auto">
            <a:xfrm>
              <a:off x="3651" y="3084"/>
              <a:ext cx="1105" cy="769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215" name="Oval 143"/>
            <p:cNvSpPr>
              <a:spLocks noChangeArrowheads="1"/>
            </p:cNvSpPr>
            <p:nvPr/>
          </p:nvSpPr>
          <p:spPr bwMode="auto">
            <a:xfrm>
              <a:off x="3507" y="3171"/>
              <a:ext cx="289" cy="289"/>
            </a:xfrm>
            <a:prstGeom prst="ellipse">
              <a:avLst/>
            </a:prstGeom>
            <a:noFill/>
            <a:ln w="2222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216" name="Rectangle 144"/>
            <p:cNvSpPr>
              <a:spLocks noChangeArrowheads="1"/>
            </p:cNvSpPr>
            <p:nvPr/>
          </p:nvSpPr>
          <p:spPr bwMode="auto">
            <a:xfrm>
              <a:off x="3603" y="3507"/>
              <a:ext cx="97" cy="24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217" name="Oval 145"/>
            <p:cNvSpPr>
              <a:spLocks noChangeArrowheads="1"/>
            </p:cNvSpPr>
            <p:nvPr/>
          </p:nvSpPr>
          <p:spPr bwMode="auto">
            <a:xfrm>
              <a:off x="4419" y="3824"/>
              <a:ext cx="49" cy="49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218" name="Oval 146"/>
            <p:cNvSpPr>
              <a:spLocks noChangeArrowheads="1"/>
            </p:cNvSpPr>
            <p:nvPr/>
          </p:nvSpPr>
          <p:spPr bwMode="auto">
            <a:xfrm>
              <a:off x="4419" y="3058"/>
              <a:ext cx="49" cy="49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1221" name="Group 149"/>
            <p:cNvGrpSpPr>
              <a:grpSpLocks/>
            </p:cNvGrpSpPr>
            <p:nvPr/>
          </p:nvGrpSpPr>
          <p:grpSpPr bwMode="auto">
            <a:xfrm>
              <a:off x="4724" y="3132"/>
              <a:ext cx="63" cy="193"/>
              <a:chOff x="4724" y="3132"/>
              <a:chExt cx="63" cy="193"/>
            </a:xfrm>
          </p:grpSpPr>
          <p:sp>
            <p:nvSpPr>
              <p:cNvPr id="131219" name="Line 147"/>
              <p:cNvSpPr>
                <a:spLocks noChangeShapeType="1"/>
              </p:cNvSpPr>
              <p:nvPr/>
            </p:nvSpPr>
            <p:spPr bwMode="auto">
              <a:xfrm>
                <a:off x="4755" y="3132"/>
                <a:ext cx="0" cy="10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1220" name="Freeform 148"/>
              <p:cNvSpPr>
                <a:spLocks/>
              </p:cNvSpPr>
              <p:nvPr/>
            </p:nvSpPr>
            <p:spPr bwMode="auto">
              <a:xfrm>
                <a:off x="4724" y="3234"/>
                <a:ext cx="63" cy="91"/>
              </a:xfrm>
              <a:custGeom>
                <a:avLst/>
                <a:gdLst>
                  <a:gd name="T0" fmla="*/ 0 w 63"/>
                  <a:gd name="T1" fmla="*/ 0 h 91"/>
                  <a:gd name="T2" fmla="*/ 31 w 63"/>
                  <a:gd name="T3" fmla="*/ 91 h 91"/>
                  <a:gd name="T4" fmla="*/ 63 w 63"/>
                  <a:gd name="T5" fmla="*/ 0 h 91"/>
                  <a:gd name="T6" fmla="*/ 0 w 63"/>
                  <a:gd name="T7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91">
                    <a:moveTo>
                      <a:pt x="0" y="0"/>
                    </a:moveTo>
                    <a:lnTo>
                      <a:pt x="31" y="91"/>
                    </a:lnTo>
                    <a:lnTo>
                      <a:pt x="6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31222" name="Rectangle 150"/>
            <p:cNvSpPr>
              <a:spLocks noChangeArrowheads="1"/>
            </p:cNvSpPr>
            <p:nvPr/>
          </p:nvSpPr>
          <p:spPr bwMode="auto">
            <a:xfrm>
              <a:off x="4707" y="3324"/>
              <a:ext cx="97" cy="28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31224" name="Line 152"/>
          <p:cNvSpPr>
            <a:spLocks noChangeShapeType="1"/>
          </p:cNvSpPr>
          <p:nvPr/>
        </p:nvSpPr>
        <p:spPr bwMode="auto">
          <a:xfrm>
            <a:off x="2844800" y="3860800"/>
            <a:ext cx="2663825" cy="12239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31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31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1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1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1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1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1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1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1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1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1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1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1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1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1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1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3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1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1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1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1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3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1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1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31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102" grpId="0" autoUpdateAnimBg="0"/>
      <p:bldP spid="131106" grpId="0" autoUpdateAnimBg="0"/>
      <p:bldP spid="131107" grpId="0" autoUpdateAnimBg="0"/>
      <p:bldP spid="131108" grpId="0" animBg="1"/>
      <p:bldP spid="131115" grpId="0" animBg="1"/>
      <p:bldP spid="131117" grpId="0" animBg="1"/>
      <p:bldP spid="131130" grpId="0" animBg="1"/>
      <p:bldP spid="131129" grpId="0" animBg="1"/>
      <p:bldP spid="1312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9" name="Text Box 3"/>
          <p:cNvSpPr txBox="1">
            <a:spLocks noChangeArrowheads="1"/>
          </p:cNvSpPr>
          <p:nvPr/>
        </p:nvSpPr>
        <p:spPr bwMode="auto">
          <a:xfrm>
            <a:off x="228600" y="304800"/>
            <a:ext cx="8610600" cy="331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71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62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52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10000"/>
              </a:lnSpc>
              <a:spcBef>
                <a:spcPct val="50000"/>
              </a:spcBef>
            </a:pPr>
            <a:r>
              <a:rPr lang="zh-CN" altLang="en-US" sz="3200">
                <a:latin typeface="仿宋_GB2312" pitchFamily="49" charset="-122"/>
                <a:ea typeface="仿宋_GB2312" pitchFamily="49" charset="-122"/>
              </a:rPr>
              <a:t>任何一个含有独立电源、线性电阻和线性受控源的一端口网络，对外电路来说，可以用一个独立电压源</a:t>
            </a:r>
            <a:r>
              <a:rPr lang="en-US" altLang="zh-CN" sz="3200" i="1">
                <a:latin typeface="仿宋_GB2312" pitchFamily="49" charset="-122"/>
                <a:ea typeface="仿宋_GB2312" pitchFamily="49" charset="-122"/>
              </a:rPr>
              <a:t>U</a:t>
            </a:r>
            <a:r>
              <a:rPr lang="en-US" altLang="zh-CN" sz="3200" baseline="-25000">
                <a:latin typeface="仿宋_GB2312" pitchFamily="49" charset="-122"/>
                <a:ea typeface="仿宋_GB2312" pitchFamily="49" charset="-122"/>
              </a:rPr>
              <a:t>oC</a:t>
            </a:r>
            <a:r>
              <a:rPr lang="zh-CN" altLang="en-US" sz="3200">
                <a:latin typeface="仿宋_GB2312" pitchFamily="49" charset="-122"/>
                <a:ea typeface="仿宋_GB2312" pitchFamily="49" charset="-122"/>
              </a:rPr>
              <a:t>和电阻</a:t>
            </a:r>
            <a:r>
              <a:rPr lang="en-US" altLang="zh-CN" sz="3200" i="1">
                <a:latin typeface="仿宋_GB2312" pitchFamily="49" charset="-122"/>
                <a:ea typeface="仿宋_GB2312" pitchFamily="49" charset="-122"/>
              </a:rPr>
              <a:t>R</a:t>
            </a:r>
            <a:r>
              <a:rPr lang="en-US" altLang="zh-CN" sz="3200" baseline="-25000">
                <a:latin typeface="仿宋_GB2312" pitchFamily="49" charset="-122"/>
                <a:ea typeface="仿宋_GB2312" pitchFamily="49" charset="-122"/>
              </a:rPr>
              <a:t>i</a:t>
            </a:r>
            <a:r>
              <a:rPr lang="zh-CN" altLang="en-US" sz="3200">
                <a:latin typeface="仿宋_GB2312" pitchFamily="49" charset="-122"/>
                <a:ea typeface="仿宋_GB2312" pitchFamily="49" charset="-122"/>
              </a:rPr>
              <a:t>的串联组合来等效替代；其中电压</a:t>
            </a:r>
            <a:r>
              <a:rPr lang="en-US" altLang="zh-CN" sz="3200" i="1">
                <a:latin typeface="仿宋_GB2312" pitchFamily="49" charset="-122"/>
                <a:ea typeface="仿宋_GB2312" pitchFamily="49" charset="-122"/>
              </a:rPr>
              <a:t>U</a:t>
            </a:r>
            <a:r>
              <a:rPr lang="en-US" altLang="zh-CN" sz="3200" baseline="-25000">
                <a:latin typeface="仿宋_GB2312" pitchFamily="49" charset="-122"/>
                <a:ea typeface="仿宋_GB2312" pitchFamily="49" charset="-122"/>
              </a:rPr>
              <a:t>oc</a:t>
            </a:r>
            <a:r>
              <a:rPr lang="zh-CN" altLang="en-US" sz="3200">
                <a:latin typeface="仿宋_GB2312" pitchFamily="49" charset="-122"/>
                <a:ea typeface="仿宋_GB2312" pitchFamily="49" charset="-122"/>
              </a:rPr>
              <a:t>等于端口开路电压，电阻</a:t>
            </a:r>
            <a:r>
              <a:rPr lang="en-US" altLang="zh-CN" sz="3200" i="1">
                <a:latin typeface="仿宋_GB2312" pitchFamily="49" charset="-122"/>
                <a:ea typeface="仿宋_GB2312" pitchFamily="49" charset="-122"/>
              </a:rPr>
              <a:t>R</a:t>
            </a:r>
            <a:r>
              <a:rPr lang="en-US" altLang="zh-CN" sz="3200" baseline="-25000">
                <a:latin typeface="仿宋_GB2312" pitchFamily="49" charset="-122"/>
                <a:ea typeface="仿宋_GB2312" pitchFamily="49" charset="-122"/>
              </a:rPr>
              <a:t>i</a:t>
            </a:r>
            <a:r>
              <a:rPr lang="zh-CN" altLang="en-US" sz="3200">
                <a:latin typeface="仿宋_GB2312" pitchFamily="49" charset="-122"/>
                <a:ea typeface="仿宋_GB2312" pitchFamily="49" charset="-122"/>
              </a:rPr>
              <a:t>等于端口中所有独立电源置零后端口的入端等效电阻。</a:t>
            </a:r>
          </a:p>
        </p:txBody>
      </p:sp>
      <p:grpSp>
        <p:nvGrpSpPr>
          <p:cNvPr id="147460" name="Group 4"/>
          <p:cNvGrpSpPr>
            <a:grpSpLocks/>
          </p:cNvGrpSpPr>
          <p:nvPr/>
        </p:nvGrpSpPr>
        <p:grpSpPr bwMode="auto">
          <a:xfrm>
            <a:off x="1676400" y="3849688"/>
            <a:ext cx="2555875" cy="1789112"/>
            <a:chOff x="768" y="2733"/>
            <a:chExt cx="1352" cy="966"/>
          </a:xfrm>
        </p:grpSpPr>
        <p:sp>
          <p:nvSpPr>
            <p:cNvPr id="147461" name="Rectangle 5"/>
            <p:cNvSpPr>
              <a:spLocks noChangeArrowheads="1"/>
            </p:cNvSpPr>
            <p:nvPr/>
          </p:nvSpPr>
          <p:spPr bwMode="auto">
            <a:xfrm>
              <a:off x="768" y="2832"/>
              <a:ext cx="528" cy="816"/>
            </a:xfrm>
            <a:prstGeom prst="rect">
              <a:avLst/>
            </a:prstGeom>
            <a:solidFill>
              <a:srgbClr val="CC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7462" name="Text Box 6"/>
            <p:cNvSpPr txBox="1">
              <a:spLocks noChangeArrowheads="1"/>
            </p:cNvSpPr>
            <p:nvPr/>
          </p:nvSpPr>
          <p:spPr bwMode="auto">
            <a:xfrm>
              <a:off x="916" y="3096"/>
              <a:ext cx="233" cy="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/>
                <a:t>A</a:t>
              </a:r>
              <a:endParaRPr lang="en-US" altLang="zh-CN" sz="2400"/>
            </a:p>
          </p:txBody>
        </p:sp>
        <p:sp>
          <p:nvSpPr>
            <p:cNvPr id="147463" name="Freeform 7"/>
            <p:cNvSpPr>
              <a:spLocks/>
            </p:cNvSpPr>
            <p:nvPr/>
          </p:nvSpPr>
          <p:spPr bwMode="auto">
            <a:xfrm>
              <a:off x="1298" y="2891"/>
              <a:ext cx="528" cy="1"/>
            </a:xfrm>
            <a:custGeom>
              <a:avLst/>
              <a:gdLst>
                <a:gd name="T0" fmla="*/ 0 w 528"/>
                <a:gd name="T1" fmla="*/ 1 h 1"/>
                <a:gd name="T2" fmla="*/ 528 w 52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28" h="1">
                  <a:moveTo>
                    <a:pt x="0" y="1"/>
                  </a:moveTo>
                  <a:lnTo>
                    <a:pt x="528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7464" name="Freeform 8"/>
            <p:cNvSpPr>
              <a:spLocks/>
            </p:cNvSpPr>
            <p:nvPr/>
          </p:nvSpPr>
          <p:spPr bwMode="auto">
            <a:xfrm>
              <a:off x="1302" y="3588"/>
              <a:ext cx="516" cy="1"/>
            </a:xfrm>
            <a:custGeom>
              <a:avLst/>
              <a:gdLst>
                <a:gd name="T0" fmla="*/ 0 w 516"/>
                <a:gd name="T1" fmla="*/ 0 h 1"/>
                <a:gd name="T2" fmla="*/ 516 w 516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16" h="1">
                  <a:moveTo>
                    <a:pt x="0" y="0"/>
                  </a:moveTo>
                  <a:lnTo>
                    <a:pt x="516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7465" name="Oval 9"/>
            <p:cNvSpPr>
              <a:spLocks noChangeArrowheads="1"/>
            </p:cNvSpPr>
            <p:nvPr/>
          </p:nvSpPr>
          <p:spPr bwMode="auto">
            <a:xfrm>
              <a:off x="1824" y="2856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7466" name="Oval 10"/>
            <p:cNvSpPr>
              <a:spLocks noChangeArrowheads="1"/>
            </p:cNvSpPr>
            <p:nvPr/>
          </p:nvSpPr>
          <p:spPr bwMode="auto">
            <a:xfrm>
              <a:off x="1824" y="3556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7467" name="Text Box 11"/>
            <p:cNvSpPr txBox="1">
              <a:spLocks noChangeArrowheads="1"/>
            </p:cNvSpPr>
            <p:nvPr/>
          </p:nvSpPr>
          <p:spPr bwMode="auto">
            <a:xfrm>
              <a:off x="1932" y="2733"/>
              <a:ext cx="178" cy="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solidFill>
                    <a:srgbClr val="0000FF"/>
                  </a:solidFill>
                </a:rPr>
                <a:t>a</a:t>
              </a:r>
              <a:endParaRPr lang="en-US" altLang="zh-CN" sz="2400"/>
            </a:p>
          </p:txBody>
        </p:sp>
        <p:sp>
          <p:nvSpPr>
            <p:cNvPr id="147468" name="Text Box 12"/>
            <p:cNvSpPr txBox="1">
              <a:spLocks noChangeArrowheads="1"/>
            </p:cNvSpPr>
            <p:nvPr/>
          </p:nvSpPr>
          <p:spPr bwMode="auto">
            <a:xfrm>
              <a:off x="1933" y="3453"/>
              <a:ext cx="187" cy="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solidFill>
                    <a:srgbClr val="0000FF"/>
                  </a:solidFill>
                </a:rPr>
                <a:t>b</a:t>
              </a:r>
              <a:endParaRPr lang="en-US" altLang="zh-CN" sz="2400"/>
            </a:p>
          </p:txBody>
        </p:sp>
      </p:grpSp>
      <p:grpSp>
        <p:nvGrpSpPr>
          <p:cNvPr id="147487" name="Group 31"/>
          <p:cNvGrpSpPr>
            <a:grpSpLocks/>
          </p:cNvGrpSpPr>
          <p:nvPr/>
        </p:nvGrpSpPr>
        <p:grpSpPr bwMode="auto">
          <a:xfrm>
            <a:off x="4114800" y="3733800"/>
            <a:ext cx="3810000" cy="2095500"/>
            <a:chOff x="2928" y="2352"/>
            <a:chExt cx="2016" cy="1131"/>
          </a:xfrm>
        </p:grpSpPr>
        <p:grpSp>
          <p:nvGrpSpPr>
            <p:cNvPr id="147469" name="Group 13"/>
            <p:cNvGrpSpPr>
              <a:grpSpLocks/>
            </p:cNvGrpSpPr>
            <p:nvPr/>
          </p:nvGrpSpPr>
          <p:grpSpPr bwMode="auto">
            <a:xfrm>
              <a:off x="2928" y="2352"/>
              <a:ext cx="2016" cy="1131"/>
              <a:chOff x="2352" y="2688"/>
              <a:chExt cx="2016" cy="1131"/>
            </a:xfrm>
          </p:grpSpPr>
          <p:sp>
            <p:nvSpPr>
              <p:cNvPr id="147470" name="AutoShape 14"/>
              <p:cNvSpPr>
                <a:spLocks noChangeArrowheads="1"/>
              </p:cNvSpPr>
              <p:nvPr/>
            </p:nvSpPr>
            <p:spPr bwMode="auto">
              <a:xfrm>
                <a:off x="2352" y="3168"/>
                <a:ext cx="384" cy="192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147471" name="Group 15"/>
              <p:cNvGrpSpPr>
                <a:grpSpLocks/>
              </p:cNvGrpSpPr>
              <p:nvPr/>
            </p:nvGrpSpPr>
            <p:grpSpPr bwMode="auto">
              <a:xfrm>
                <a:off x="2976" y="2688"/>
                <a:ext cx="1392" cy="1131"/>
                <a:chOff x="2976" y="2688"/>
                <a:chExt cx="1392" cy="1131"/>
              </a:xfrm>
            </p:grpSpPr>
            <p:sp>
              <p:nvSpPr>
                <p:cNvPr id="147472" name="Line 16"/>
                <p:cNvSpPr>
                  <a:spLocks noChangeShapeType="1"/>
                </p:cNvSpPr>
                <p:nvPr/>
              </p:nvSpPr>
              <p:spPr bwMode="auto">
                <a:xfrm>
                  <a:off x="3456" y="2880"/>
                  <a:ext cx="52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7473" name="Line 17"/>
                <p:cNvSpPr>
                  <a:spLocks noChangeShapeType="1"/>
                </p:cNvSpPr>
                <p:nvPr/>
              </p:nvSpPr>
              <p:spPr bwMode="auto">
                <a:xfrm>
                  <a:off x="3456" y="2880"/>
                  <a:ext cx="0" cy="86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7474" name="Line 18"/>
                <p:cNvSpPr>
                  <a:spLocks noChangeShapeType="1"/>
                </p:cNvSpPr>
                <p:nvPr/>
              </p:nvSpPr>
              <p:spPr bwMode="auto">
                <a:xfrm>
                  <a:off x="3456" y="3744"/>
                  <a:ext cx="52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7475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4032" y="2688"/>
                  <a:ext cx="336" cy="2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altLang="zh-CN" sz="2400">
                      <a:solidFill>
                        <a:srgbClr val="0000FF"/>
                      </a:solidFill>
                    </a:rPr>
                    <a:t>a</a:t>
                  </a:r>
                </a:p>
              </p:txBody>
            </p:sp>
            <p:sp>
              <p:nvSpPr>
                <p:cNvPr id="147476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4032" y="3552"/>
                  <a:ext cx="240" cy="2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altLang="zh-CN" sz="2400">
                      <a:solidFill>
                        <a:srgbClr val="0000FF"/>
                      </a:solidFill>
                    </a:rPr>
                    <a:t>b</a:t>
                  </a:r>
                </a:p>
              </p:txBody>
            </p:sp>
            <p:sp>
              <p:nvSpPr>
                <p:cNvPr id="147477" name="Rectangle 21"/>
                <p:cNvSpPr>
                  <a:spLocks noChangeArrowheads="1"/>
                </p:cNvSpPr>
                <p:nvPr/>
              </p:nvSpPr>
              <p:spPr bwMode="auto">
                <a:xfrm>
                  <a:off x="3408" y="2976"/>
                  <a:ext cx="96" cy="288"/>
                </a:xfrm>
                <a:prstGeom prst="rect">
                  <a:avLst/>
                </a:prstGeom>
                <a:solidFill>
                  <a:srgbClr val="66FFFF"/>
                </a:solidFill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7478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3040" y="2936"/>
                  <a:ext cx="336" cy="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altLang="zh-CN" sz="2400" i="1"/>
                    <a:t>R</a:t>
                  </a:r>
                  <a:r>
                    <a:rPr lang="en-US" altLang="zh-CN" baseline="-25000"/>
                    <a:t>i</a:t>
                  </a:r>
                  <a:endParaRPr lang="en-US" altLang="zh-CN" sz="2400"/>
                </a:p>
              </p:txBody>
            </p:sp>
            <p:sp>
              <p:nvSpPr>
                <p:cNvPr id="147479" name="Oval 23"/>
                <p:cNvSpPr>
                  <a:spLocks noChangeArrowheads="1"/>
                </p:cNvSpPr>
                <p:nvPr/>
              </p:nvSpPr>
              <p:spPr bwMode="auto">
                <a:xfrm>
                  <a:off x="3360" y="3408"/>
                  <a:ext cx="192" cy="192"/>
                </a:xfrm>
                <a:prstGeom prst="ellipse">
                  <a:avLst/>
                </a:prstGeom>
                <a:solidFill>
                  <a:srgbClr val="66FFFF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cxnSp>
              <p:nvCxnSpPr>
                <p:cNvPr id="147480" name="AutoShape 24"/>
                <p:cNvCxnSpPr>
                  <a:cxnSpLocks noChangeShapeType="1"/>
                  <a:stCxn id="147479" idx="0"/>
                  <a:endCxn id="147479" idx="4"/>
                </p:cNvCxnSpPr>
                <p:nvPr/>
              </p:nvCxnSpPr>
              <p:spPr bwMode="auto">
                <a:xfrm>
                  <a:off x="3456" y="3399"/>
                  <a:ext cx="0" cy="210"/>
                </a:xfrm>
                <a:prstGeom prst="straightConnector1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47481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2976" y="3360"/>
                  <a:ext cx="432" cy="24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endParaRPr lang="zh-CN" altLang="zh-CN" sz="2400"/>
                </a:p>
              </p:txBody>
            </p:sp>
            <p:sp>
              <p:nvSpPr>
                <p:cNvPr id="147482" name="Oval 26"/>
                <p:cNvSpPr>
                  <a:spLocks noChangeArrowheads="1"/>
                </p:cNvSpPr>
                <p:nvPr/>
              </p:nvSpPr>
              <p:spPr bwMode="auto">
                <a:xfrm>
                  <a:off x="3984" y="3696"/>
                  <a:ext cx="68" cy="68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66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7483" name="Oval 27"/>
                <p:cNvSpPr>
                  <a:spLocks noChangeArrowheads="1"/>
                </p:cNvSpPr>
                <p:nvPr/>
              </p:nvSpPr>
              <p:spPr bwMode="auto">
                <a:xfrm>
                  <a:off x="3984" y="2832"/>
                  <a:ext cx="68" cy="68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66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7484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3250" y="3237"/>
                  <a:ext cx="189" cy="2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66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2400"/>
                    <a:t>+</a:t>
                  </a:r>
                </a:p>
              </p:txBody>
            </p:sp>
            <p:sp>
              <p:nvSpPr>
                <p:cNvPr id="147485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3260" y="3573"/>
                  <a:ext cx="179" cy="24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66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2400">
                      <a:latin typeface="黑体" panose="02010609060101010101" pitchFamily="49" charset="-122"/>
                      <a:ea typeface="黑体" panose="02010609060101010101" pitchFamily="49" charset="-122"/>
                    </a:rPr>
                    <a:t>-</a:t>
                  </a:r>
                  <a:endParaRPr lang="en-US" altLang="zh-CN" sz="2400"/>
                </a:p>
              </p:txBody>
            </p:sp>
          </p:grpSp>
        </p:grpSp>
        <p:sp>
          <p:nvSpPr>
            <p:cNvPr id="147486" name="Rectangle 30"/>
            <p:cNvSpPr>
              <a:spLocks noChangeArrowheads="1"/>
            </p:cNvSpPr>
            <p:nvPr/>
          </p:nvSpPr>
          <p:spPr bwMode="auto">
            <a:xfrm>
              <a:off x="3579" y="3024"/>
              <a:ext cx="288" cy="2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400" i="1">
                  <a:latin typeface="仿宋_GB2312" pitchFamily="49" charset="-122"/>
                  <a:ea typeface="仿宋_GB2312" pitchFamily="49" charset="-122"/>
                </a:rPr>
                <a:t>U</a:t>
              </a:r>
              <a:r>
                <a:rPr lang="en-US" altLang="zh-CN" sz="2400" baseline="-25000">
                  <a:latin typeface="仿宋_GB2312" pitchFamily="49" charset="-122"/>
                  <a:ea typeface="仿宋_GB2312" pitchFamily="49" charset="-122"/>
                </a:rPr>
                <a:t>oC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47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47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59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9" name="Text Box 3"/>
          <p:cNvSpPr txBox="1">
            <a:spLocks noChangeArrowheads="1"/>
          </p:cNvSpPr>
          <p:nvPr/>
        </p:nvSpPr>
        <p:spPr bwMode="auto">
          <a:xfrm>
            <a:off x="0" y="152400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 i="1">
                <a:solidFill>
                  <a:srgbClr val="000099"/>
                </a:solidFill>
              </a:rPr>
              <a:t>证明</a:t>
            </a:r>
            <a:r>
              <a:rPr lang="en-US" altLang="zh-CN" sz="2400" i="1">
                <a:solidFill>
                  <a:srgbClr val="000099"/>
                </a:solidFill>
              </a:rPr>
              <a:t>:</a:t>
            </a:r>
            <a:endParaRPr lang="en-US" altLang="zh-CN" sz="2400">
              <a:solidFill>
                <a:srgbClr val="000099"/>
              </a:solidFill>
            </a:endParaRPr>
          </a:p>
        </p:txBody>
      </p:sp>
      <p:grpSp>
        <p:nvGrpSpPr>
          <p:cNvPr id="132100" name="Group 4"/>
          <p:cNvGrpSpPr>
            <a:grpSpLocks/>
          </p:cNvGrpSpPr>
          <p:nvPr/>
        </p:nvGrpSpPr>
        <p:grpSpPr bwMode="auto">
          <a:xfrm>
            <a:off x="3200400" y="2789238"/>
            <a:ext cx="2133600" cy="2011362"/>
            <a:chOff x="2016" y="1757"/>
            <a:chExt cx="1344" cy="1267"/>
          </a:xfrm>
        </p:grpSpPr>
        <p:sp>
          <p:nvSpPr>
            <p:cNvPr id="132101" name="Text Box 5"/>
            <p:cNvSpPr txBox="1">
              <a:spLocks noChangeArrowheads="1"/>
            </p:cNvSpPr>
            <p:nvPr/>
          </p:nvSpPr>
          <p:spPr bwMode="auto">
            <a:xfrm>
              <a:off x="2016" y="2736"/>
              <a:ext cx="12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400">
                  <a:ea typeface="仿宋_GB2312" pitchFamily="49" charset="-122"/>
                </a:rPr>
                <a:t>电流源</a:t>
              </a:r>
              <a:r>
                <a:rPr lang="en-US" altLang="zh-CN" sz="2400" i="1">
                  <a:solidFill>
                    <a:srgbClr val="0000FF"/>
                  </a:solidFill>
                </a:rPr>
                <a:t>i</a:t>
              </a:r>
              <a:r>
                <a:rPr lang="zh-CN" altLang="en-US" sz="2400">
                  <a:ea typeface="仿宋_GB2312" pitchFamily="49" charset="-122"/>
                </a:rPr>
                <a:t>为零</a:t>
              </a:r>
            </a:p>
          </p:txBody>
        </p:sp>
        <p:grpSp>
          <p:nvGrpSpPr>
            <p:cNvPr id="132102" name="Group 6"/>
            <p:cNvGrpSpPr>
              <a:grpSpLocks/>
            </p:cNvGrpSpPr>
            <p:nvPr/>
          </p:nvGrpSpPr>
          <p:grpSpPr bwMode="auto">
            <a:xfrm>
              <a:off x="2208" y="1757"/>
              <a:ext cx="1152" cy="1075"/>
              <a:chOff x="2160" y="1757"/>
              <a:chExt cx="1152" cy="1075"/>
            </a:xfrm>
          </p:grpSpPr>
          <p:sp>
            <p:nvSpPr>
              <p:cNvPr id="132103" name="Text Box 7"/>
              <p:cNvSpPr txBox="1">
                <a:spLocks noChangeArrowheads="1"/>
              </p:cNvSpPr>
              <p:nvPr/>
            </p:nvSpPr>
            <p:spPr bwMode="auto">
              <a:xfrm>
                <a:off x="3024" y="1757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>
                    <a:solidFill>
                      <a:srgbClr val="0000FF"/>
                    </a:solidFill>
                  </a:rPr>
                  <a:t>a</a:t>
                </a:r>
                <a:endParaRPr lang="en-US" altLang="zh-CN" sz="2400"/>
              </a:p>
            </p:txBody>
          </p:sp>
          <p:sp>
            <p:nvSpPr>
              <p:cNvPr id="132104" name="Text Box 8"/>
              <p:cNvSpPr txBox="1">
                <a:spLocks noChangeArrowheads="1"/>
              </p:cNvSpPr>
              <p:nvPr/>
            </p:nvSpPr>
            <p:spPr bwMode="auto">
              <a:xfrm>
                <a:off x="3024" y="2544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>
                    <a:solidFill>
                      <a:srgbClr val="0000FF"/>
                    </a:solidFill>
                  </a:rPr>
                  <a:t>b</a:t>
                </a:r>
                <a:endParaRPr lang="en-US" altLang="zh-CN">
                  <a:solidFill>
                    <a:srgbClr val="0000FF"/>
                  </a:solidFill>
                </a:endParaRPr>
              </a:p>
            </p:txBody>
          </p:sp>
          <p:sp>
            <p:nvSpPr>
              <p:cNvPr id="132105" name="Rectangle 9"/>
              <p:cNvSpPr>
                <a:spLocks noChangeArrowheads="1"/>
              </p:cNvSpPr>
              <p:nvPr/>
            </p:nvSpPr>
            <p:spPr bwMode="auto">
              <a:xfrm>
                <a:off x="2160" y="1949"/>
                <a:ext cx="480" cy="72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CC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06" name="Text Box 10"/>
              <p:cNvSpPr txBox="1">
                <a:spLocks noChangeArrowheads="1"/>
              </p:cNvSpPr>
              <p:nvPr/>
            </p:nvSpPr>
            <p:spPr bwMode="auto">
              <a:xfrm>
                <a:off x="2256" y="2093"/>
                <a:ext cx="336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3600"/>
                  <a:t>A</a:t>
                </a:r>
                <a:endParaRPr lang="en-US" altLang="zh-CN" sz="2400"/>
              </a:p>
            </p:txBody>
          </p:sp>
          <p:sp>
            <p:nvSpPr>
              <p:cNvPr id="132107" name="Freeform 11"/>
              <p:cNvSpPr>
                <a:spLocks/>
              </p:cNvSpPr>
              <p:nvPr/>
            </p:nvSpPr>
            <p:spPr bwMode="auto">
              <a:xfrm>
                <a:off x="2640" y="2069"/>
                <a:ext cx="504" cy="3"/>
              </a:xfrm>
              <a:custGeom>
                <a:avLst/>
                <a:gdLst>
                  <a:gd name="T0" fmla="*/ 0 w 504"/>
                  <a:gd name="T1" fmla="*/ 0 h 3"/>
                  <a:gd name="T2" fmla="*/ 504 w 504"/>
                  <a:gd name="T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504" h="3">
                    <a:moveTo>
                      <a:pt x="0" y="0"/>
                    </a:moveTo>
                    <a:lnTo>
                      <a:pt x="504" y="3"/>
                    </a:ln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08" name="Freeform 12"/>
              <p:cNvSpPr>
                <a:spLocks/>
              </p:cNvSpPr>
              <p:nvPr/>
            </p:nvSpPr>
            <p:spPr bwMode="auto">
              <a:xfrm>
                <a:off x="2640" y="2546"/>
                <a:ext cx="507" cy="3"/>
              </a:xfrm>
              <a:custGeom>
                <a:avLst/>
                <a:gdLst>
                  <a:gd name="T0" fmla="*/ 0 w 507"/>
                  <a:gd name="T1" fmla="*/ 3 h 3"/>
                  <a:gd name="T2" fmla="*/ 507 w 507"/>
                  <a:gd name="T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507" h="3">
                    <a:moveTo>
                      <a:pt x="0" y="3"/>
                    </a:moveTo>
                    <a:lnTo>
                      <a:pt x="507" y="0"/>
                    </a:ln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09" name="Text Box 13"/>
              <p:cNvSpPr txBox="1">
                <a:spLocks noChangeArrowheads="1"/>
              </p:cNvSpPr>
              <p:nvPr/>
            </p:nvSpPr>
            <p:spPr bwMode="auto">
              <a:xfrm>
                <a:off x="3024" y="2016"/>
                <a:ext cx="19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+</a:t>
                </a:r>
              </a:p>
            </p:txBody>
          </p:sp>
          <p:sp>
            <p:nvSpPr>
              <p:cNvPr id="132110" name="Text Box 14"/>
              <p:cNvSpPr txBox="1">
                <a:spLocks noChangeArrowheads="1"/>
              </p:cNvSpPr>
              <p:nvPr/>
            </p:nvSpPr>
            <p:spPr bwMode="auto">
              <a:xfrm>
                <a:off x="3024" y="2304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–</a:t>
                </a:r>
              </a:p>
            </p:txBody>
          </p:sp>
          <p:sp>
            <p:nvSpPr>
              <p:cNvPr id="132111" name="Text Box 15"/>
              <p:cNvSpPr txBox="1">
                <a:spLocks noChangeArrowheads="1"/>
              </p:cNvSpPr>
              <p:nvPr/>
            </p:nvSpPr>
            <p:spPr bwMode="auto">
              <a:xfrm>
                <a:off x="3024" y="2141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u'</a:t>
                </a:r>
                <a:endParaRPr lang="en-US" altLang="zh-CN" sz="2400"/>
              </a:p>
            </p:txBody>
          </p:sp>
          <p:sp>
            <p:nvSpPr>
              <p:cNvPr id="132112" name="Oval 16"/>
              <p:cNvSpPr>
                <a:spLocks noChangeArrowheads="1"/>
              </p:cNvSpPr>
              <p:nvPr/>
            </p:nvSpPr>
            <p:spPr bwMode="auto">
              <a:xfrm>
                <a:off x="3120" y="2045"/>
                <a:ext cx="48" cy="48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13" name="Oval 17"/>
              <p:cNvSpPr>
                <a:spLocks noChangeArrowheads="1"/>
              </p:cNvSpPr>
              <p:nvPr/>
            </p:nvSpPr>
            <p:spPr bwMode="auto">
              <a:xfrm>
                <a:off x="3120" y="2525"/>
                <a:ext cx="48" cy="48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132114" name="Group 18"/>
          <p:cNvGrpSpPr>
            <a:grpSpLocks/>
          </p:cNvGrpSpPr>
          <p:nvPr/>
        </p:nvGrpSpPr>
        <p:grpSpPr bwMode="auto">
          <a:xfrm>
            <a:off x="5410200" y="2743200"/>
            <a:ext cx="3657600" cy="2057400"/>
            <a:chOff x="3408" y="1728"/>
            <a:chExt cx="2304" cy="1296"/>
          </a:xfrm>
        </p:grpSpPr>
        <p:sp>
          <p:nvSpPr>
            <p:cNvPr id="132115" name="Text Box 19"/>
            <p:cNvSpPr txBox="1">
              <a:spLocks noChangeArrowheads="1"/>
            </p:cNvSpPr>
            <p:nvPr/>
          </p:nvSpPr>
          <p:spPr bwMode="auto">
            <a:xfrm>
              <a:off x="3456" y="2064"/>
              <a:ext cx="2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>
                  <a:solidFill>
                    <a:srgbClr val="FF0000"/>
                  </a:solidFill>
                </a:rPr>
                <a:t>+</a:t>
              </a:r>
              <a:endParaRPr lang="en-US" altLang="zh-CN" sz="2400"/>
            </a:p>
          </p:txBody>
        </p:sp>
        <p:sp>
          <p:nvSpPr>
            <p:cNvPr id="132116" name="Text Box 20"/>
            <p:cNvSpPr txBox="1">
              <a:spLocks noChangeArrowheads="1"/>
            </p:cNvSpPr>
            <p:nvPr/>
          </p:nvSpPr>
          <p:spPr bwMode="auto">
            <a:xfrm>
              <a:off x="3408" y="2736"/>
              <a:ext cx="23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400">
                  <a:ea typeface="仿宋_GB2312" pitchFamily="49" charset="-122"/>
                </a:rPr>
                <a:t>网络</a:t>
              </a:r>
              <a:r>
                <a:rPr lang="en-US" altLang="zh-CN" sz="2400">
                  <a:solidFill>
                    <a:srgbClr val="0000FF"/>
                  </a:solidFill>
                </a:rPr>
                <a:t>A</a:t>
              </a:r>
              <a:r>
                <a:rPr lang="zh-CN" altLang="en-US" sz="2400">
                  <a:ea typeface="仿宋_GB2312" pitchFamily="49" charset="-122"/>
                </a:rPr>
                <a:t>中独立源全部置零</a:t>
              </a:r>
            </a:p>
          </p:txBody>
        </p:sp>
        <p:grpSp>
          <p:nvGrpSpPr>
            <p:cNvPr id="132117" name="Group 21"/>
            <p:cNvGrpSpPr>
              <a:grpSpLocks/>
            </p:cNvGrpSpPr>
            <p:nvPr/>
          </p:nvGrpSpPr>
          <p:grpSpPr bwMode="auto">
            <a:xfrm>
              <a:off x="3980" y="1728"/>
              <a:ext cx="1392" cy="1075"/>
              <a:chOff x="3980" y="1728"/>
              <a:chExt cx="1392" cy="1075"/>
            </a:xfrm>
          </p:grpSpPr>
          <p:grpSp>
            <p:nvGrpSpPr>
              <p:cNvPr id="132118" name="Group 22"/>
              <p:cNvGrpSpPr>
                <a:grpSpLocks/>
              </p:cNvGrpSpPr>
              <p:nvPr/>
            </p:nvGrpSpPr>
            <p:grpSpPr bwMode="auto">
              <a:xfrm>
                <a:off x="3980" y="1728"/>
                <a:ext cx="1392" cy="1075"/>
                <a:chOff x="3792" y="1728"/>
                <a:chExt cx="1392" cy="1075"/>
              </a:xfrm>
            </p:grpSpPr>
            <p:sp>
              <p:nvSpPr>
                <p:cNvPr id="132119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4656" y="1728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altLang="zh-CN" sz="2400">
                      <a:solidFill>
                        <a:srgbClr val="0000FF"/>
                      </a:solidFill>
                    </a:rPr>
                    <a:t>a</a:t>
                  </a:r>
                  <a:endParaRPr lang="en-US" altLang="zh-CN" sz="2400"/>
                </a:p>
              </p:txBody>
            </p:sp>
            <p:sp>
              <p:nvSpPr>
                <p:cNvPr id="132120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4704" y="2515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altLang="zh-CN" sz="2400">
                      <a:solidFill>
                        <a:srgbClr val="0000FF"/>
                      </a:solidFill>
                    </a:rPr>
                    <a:t>b</a:t>
                  </a:r>
                  <a:endParaRPr lang="en-US" altLang="zh-CN">
                    <a:solidFill>
                      <a:srgbClr val="0000FF"/>
                    </a:solidFill>
                  </a:endParaRPr>
                </a:p>
              </p:txBody>
            </p:sp>
            <p:sp>
              <p:nvSpPr>
                <p:cNvPr id="132121" name="Rectangle 25"/>
                <p:cNvSpPr>
                  <a:spLocks noChangeArrowheads="1"/>
                </p:cNvSpPr>
                <p:nvPr/>
              </p:nvSpPr>
              <p:spPr bwMode="auto">
                <a:xfrm>
                  <a:off x="3792" y="1920"/>
                  <a:ext cx="480" cy="720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0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2122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3792" y="1920"/>
                  <a:ext cx="336" cy="4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altLang="zh-CN" sz="3600"/>
                    <a:t>P</a:t>
                  </a:r>
                  <a:endParaRPr lang="en-US" altLang="zh-CN" sz="2400"/>
                </a:p>
              </p:txBody>
            </p:sp>
            <p:sp>
              <p:nvSpPr>
                <p:cNvPr id="132123" name="Freeform 27"/>
                <p:cNvSpPr>
                  <a:spLocks/>
                </p:cNvSpPr>
                <p:nvPr/>
              </p:nvSpPr>
              <p:spPr bwMode="auto">
                <a:xfrm>
                  <a:off x="4128" y="2040"/>
                  <a:ext cx="648" cy="6"/>
                </a:xfrm>
                <a:custGeom>
                  <a:avLst/>
                  <a:gdLst>
                    <a:gd name="T0" fmla="*/ 12 w 648"/>
                    <a:gd name="T1" fmla="*/ 6 h 6"/>
                    <a:gd name="T2" fmla="*/ 0 w 648"/>
                    <a:gd name="T3" fmla="*/ 0 h 6"/>
                    <a:gd name="T4" fmla="*/ 648 w 648"/>
                    <a:gd name="T5" fmla="*/ 4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48" h="6">
                      <a:moveTo>
                        <a:pt x="12" y="6"/>
                      </a:moveTo>
                      <a:lnTo>
                        <a:pt x="0" y="0"/>
                      </a:lnTo>
                      <a:lnTo>
                        <a:pt x="648" y="4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2124" name="Freeform 28"/>
                <p:cNvSpPr>
                  <a:spLocks/>
                </p:cNvSpPr>
                <p:nvPr/>
              </p:nvSpPr>
              <p:spPr bwMode="auto">
                <a:xfrm>
                  <a:off x="4128" y="2508"/>
                  <a:ext cx="651" cy="9"/>
                </a:xfrm>
                <a:custGeom>
                  <a:avLst/>
                  <a:gdLst>
                    <a:gd name="T0" fmla="*/ 0 w 651"/>
                    <a:gd name="T1" fmla="*/ 0 h 9"/>
                    <a:gd name="T2" fmla="*/ 651 w 651"/>
                    <a:gd name="T3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651" h="9">
                      <a:moveTo>
                        <a:pt x="0" y="0"/>
                      </a:moveTo>
                      <a:lnTo>
                        <a:pt x="651" y="9"/>
                      </a:ln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2125" name="Line 29"/>
                <p:cNvSpPr>
                  <a:spLocks noChangeShapeType="1"/>
                </p:cNvSpPr>
                <p:nvPr/>
              </p:nvSpPr>
              <p:spPr bwMode="auto">
                <a:xfrm rot="5400000">
                  <a:off x="4788" y="2268"/>
                  <a:ext cx="31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stealth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2126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4944" y="2112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altLang="zh-CN" sz="2400" i="1"/>
                    <a:t>i</a:t>
                  </a:r>
                  <a:endParaRPr lang="en-US" altLang="zh-CN"/>
                </a:p>
              </p:txBody>
            </p:sp>
            <p:sp>
              <p:nvSpPr>
                <p:cNvPr id="132127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4464" y="1968"/>
                  <a:ext cx="192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altLang="zh-CN" sz="2400"/>
                    <a:t>+</a:t>
                  </a:r>
                </a:p>
              </p:txBody>
            </p:sp>
            <p:sp>
              <p:nvSpPr>
                <p:cNvPr id="132128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4464" y="2304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altLang="zh-CN" sz="2400"/>
                    <a:t>–</a:t>
                  </a:r>
                </a:p>
              </p:txBody>
            </p:sp>
            <p:sp>
              <p:nvSpPr>
                <p:cNvPr id="132129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4368" y="2112"/>
                  <a:ext cx="336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altLang="zh-CN" sz="2400" i="1"/>
                    <a:t>u''</a:t>
                  </a:r>
                  <a:endParaRPr lang="en-US" altLang="zh-CN" sz="2400"/>
                </a:p>
              </p:txBody>
            </p:sp>
            <p:sp>
              <p:nvSpPr>
                <p:cNvPr id="132130" name="Oval 34"/>
                <p:cNvSpPr>
                  <a:spLocks noChangeArrowheads="1"/>
                </p:cNvSpPr>
                <p:nvPr/>
              </p:nvSpPr>
              <p:spPr bwMode="auto">
                <a:xfrm>
                  <a:off x="4752" y="2016"/>
                  <a:ext cx="48" cy="48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2131" name="Oval 35"/>
                <p:cNvSpPr>
                  <a:spLocks noChangeArrowheads="1"/>
                </p:cNvSpPr>
                <p:nvPr/>
              </p:nvSpPr>
              <p:spPr bwMode="auto">
                <a:xfrm>
                  <a:off x="4752" y="2496"/>
                  <a:ext cx="48" cy="48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tx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2132" name="Oval 36"/>
                <p:cNvSpPr>
                  <a:spLocks noChangeArrowheads="1"/>
                </p:cNvSpPr>
                <p:nvPr/>
              </p:nvSpPr>
              <p:spPr bwMode="auto">
                <a:xfrm>
                  <a:off x="4656" y="2160"/>
                  <a:ext cx="240" cy="240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C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2133" name="Freeform 37"/>
                <p:cNvSpPr>
                  <a:spLocks/>
                </p:cNvSpPr>
                <p:nvPr/>
              </p:nvSpPr>
              <p:spPr bwMode="auto">
                <a:xfrm>
                  <a:off x="4776" y="2040"/>
                  <a:ext cx="1" cy="120"/>
                </a:xfrm>
                <a:custGeom>
                  <a:avLst/>
                  <a:gdLst>
                    <a:gd name="T0" fmla="*/ 0 w 1"/>
                    <a:gd name="T1" fmla="*/ 0 h 120"/>
                    <a:gd name="T2" fmla="*/ 0 w 1"/>
                    <a:gd name="T3" fmla="*/ 120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" h="120">
                      <a:moveTo>
                        <a:pt x="0" y="0"/>
                      </a:moveTo>
                      <a:lnTo>
                        <a:pt x="0" y="12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2134" name="Freeform 38"/>
                <p:cNvSpPr>
                  <a:spLocks/>
                </p:cNvSpPr>
                <p:nvPr/>
              </p:nvSpPr>
              <p:spPr bwMode="auto">
                <a:xfrm>
                  <a:off x="4779" y="2403"/>
                  <a:ext cx="1" cy="117"/>
                </a:xfrm>
                <a:custGeom>
                  <a:avLst/>
                  <a:gdLst>
                    <a:gd name="T0" fmla="*/ 0 w 1"/>
                    <a:gd name="T1" fmla="*/ 0 h 117"/>
                    <a:gd name="T2" fmla="*/ 0 w 1"/>
                    <a:gd name="T3" fmla="*/ 117 h 1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" h="117">
                      <a:moveTo>
                        <a:pt x="0" y="0"/>
                      </a:moveTo>
                      <a:lnTo>
                        <a:pt x="0" y="117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2135" name="Freeform 39"/>
                <p:cNvSpPr>
                  <a:spLocks/>
                </p:cNvSpPr>
                <p:nvPr/>
              </p:nvSpPr>
              <p:spPr bwMode="auto">
                <a:xfrm>
                  <a:off x="4653" y="2283"/>
                  <a:ext cx="237" cy="1"/>
                </a:xfrm>
                <a:custGeom>
                  <a:avLst/>
                  <a:gdLst>
                    <a:gd name="T0" fmla="*/ 0 w 237"/>
                    <a:gd name="T1" fmla="*/ 0 h 1"/>
                    <a:gd name="T2" fmla="*/ 237 w 237"/>
                    <a:gd name="T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237" h="1">
                      <a:moveTo>
                        <a:pt x="0" y="0"/>
                      </a:moveTo>
                      <a:lnTo>
                        <a:pt x="237" y="0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32136" name="Group 40"/>
              <p:cNvGrpSpPr>
                <a:grpSpLocks/>
              </p:cNvGrpSpPr>
              <p:nvPr/>
            </p:nvGrpSpPr>
            <p:grpSpPr bwMode="auto">
              <a:xfrm>
                <a:off x="3980" y="2046"/>
                <a:ext cx="376" cy="480"/>
                <a:chOff x="3792" y="2040"/>
                <a:chExt cx="376" cy="480"/>
              </a:xfrm>
            </p:grpSpPr>
            <p:sp>
              <p:nvSpPr>
                <p:cNvPr id="132137" name="Rectangle 41"/>
                <p:cNvSpPr>
                  <a:spLocks noChangeArrowheads="1"/>
                </p:cNvSpPr>
                <p:nvPr/>
              </p:nvSpPr>
              <p:spPr bwMode="auto">
                <a:xfrm>
                  <a:off x="4072" y="2154"/>
                  <a:ext cx="96" cy="240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CC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2138" name="Freeform 42"/>
                <p:cNvSpPr>
                  <a:spLocks/>
                </p:cNvSpPr>
                <p:nvPr/>
              </p:nvSpPr>
              <p:spPr bwMode="auto">
                <a:xfrm>
                  <a:off x="4120" y="2040"/>
                  <a:ext cx="1" cy="114"/>
                </a:xfrm>
                <a:custGeom>
                  <a:avLst/>
                  <a:gdLst>
                    <a:gd name="T0" fmla="*/ 0 w 1"/>
                    <a:gd name="T1" fmla="*/ 0 h 114"/>
                    <a:gd name="T2" fmla="*/ 1 w 1"/>
                    <a:gd name="T3" fmla="*/ 114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" h="114">
                      <a:moveTo>
                        <a:pt x="0" y="0"/>
                      </a:moveTo>
                      <a:lnTo>
                        <a:pt x="1" y="114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CC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2139" name="Freeform 43"/>
                <p:cNvSpPr>
                  <a:spLocks/>
                </p:cNvSpPr>
                <p:nvPr/>
              </p:nvSpPr>
              <p:spPr bwMode="auto">
                <a:xfrm>
                  <a:off x="4120" y="2394"/>
                  <a:ext cx="1" cy="114"/>
                </a:xfrm>
                <a:custGeom>
                  <a:avLst/>
                  <a:gdLst>
                    <a:gd name="T0" fmla="*/ 0 w 1"/>
                    <a:gd name="T1" fmla="*/ 0 h 114"/>
                    <a:gd name="T2" fmla="*/ 0 w 1"/>
                    <a:gd name="T3" fmla="*/ 114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" h="114">
                      <a:moveTo>
                        <a:pt x="0" y="0"/>
                      </a:moveTo>
                      <a:lnTo>
                        <a:pt x="0" y="114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CC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32140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3792" y="2232"/>
                  <a:ext cx="28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CCCC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2400" i="1"/>
                    <a:t>R</a:t>
                  </a:r>
                  <a:r>
                    <a:rPr lang="en-US" altLang="zh-CN" sz="2400" baseline="-25000"/>
                    <a:t>i</a:t>
                  </a:r>
                  <a:endParaRPr lang="en-US" altLang="zh-CN" sz="2400"/>
                </a:p>
              </p:txBody>
            </p:sp>
          </p:grpSp>
        </p:grpSp>
      </p:grpSp>
      <p:sp>
        <p:nvSpPr>
          <p:cNvPr id="132141" name="Text Box 45"/>
          <p:cNvSpPr txBox="1">
            <a:spLocks noChangeArrowheads="1"/>
          </p:cNvSpPr>
          <p:nvPr/>
        </p:nvSpPr>
        <p:spPr bwMode="auto">
          <a:xfrm>
            <a:off x="819150" y="4811713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i="1"/>
              <a:t>u</a:t>
            </a:r>
            <a:r>
              <a:rPr lang="en-US" altLang="zh-CN" sz="2400" baseline="30000"/>
              <a:t>'</a:t>
            </a:r>
            <a:r>
              <a:rPr lang="en-US" altLang="zh-CN" sz="2400"/>
              <a:t>=</a:t>
            </a:r>
            <a:r>
              <a:rPr lang="en-US" altLang="zh-CN" sz="2400" baseline="30000"/>
              <a:t> </a:t>
            </a:r>
            <a:r>
              <a:rPr lang="en-US" altLang="zh-CN" sz="2400" i="1"/>
              <a:t>U</a:t>
            </a:r>
            <a:r>
              <a:rPr lang="en-US" altLang="zh-CN" sz="2400" baseline="-25000"/>
              <a:t>oc     </a:t>
            </a:r>
            <a:r>
              <a:rPr lang="en-US" altLang="zh-CN" sz="2400"/>
              <a:t> (</a:t>
            </a:r>
            <a:r>
              <a:rPr lang="zh-CN" altLang="en-US" sz="2400">
                <a:ea typeface="仿宋_GB2312" pitchFamily="49" charset="-122"/>
              </a:rPr>
              <a:t>外电路开路时</a:t>
            </a:r>
            <a:r>
              <a:rPr lang="en-US" altLang="zh-CN" sz="2400">
                <a:solidFill>
                  <a:srgbClr val="0000FF"/>
                </a:solidFill>
              </a:rPr>
              <a:t>a</a:t>
            </a:r>
            <a:r>
              <a:rPr lang="en-US" altLang="zh-CN" sz="2400"/>
              <a:t> </a:t>
            </a:r>
            <a:r>
              <a:rPr lang="zh-CN" altLang="en-US" sz="2400"/>
              <a:t>、</a:t>
            </a:r>
            <a:r>
              <a:rPr lang="en-US" altLang="zh-CN" sz="2400">
                <a:solidFill>
                  <a:srgbClr val="0000FF"/>
                </a:solidFill>
              </a:rPr>
              <a:t>b</a:t>
            </a:r>
            <a:r>
              <a:rPr lang="zh-CN" altLang="en-US" sz="2400">
                <a:ea typeface="仿宋_GB2312" pitchFamily="49" charset="-122"/>
              </a:rPr>
              <a:t>间开路电压</a:t>
            </a:r>
            <a:r>
              <a:rPr lang="en-US" altLang="zh-CN" sz="2400"/>
              <a:t>)</a:t>
            </a:r>
          </a:p>
        </p:txBody>
      </p:sp>
      <p:grpSp>
        <p:nvGrpSpPr>
          <p:cNvPr id="132142" name="Group 46"/>
          <p:cNvGrpSpPr>
            <a:grpSpLocks/>
          </p:cNvGrpSpPr>
          <p:nvPr/>
        </p:nvGrpSpPr>
        <p:grpSpPr bwMode="auto">
          <a:xfrm>
            <a:off x="742950" y="4964113"/>
            <a:ext cx="1447800" cy="838200"/>
            <a:chOff x="720" y="3331"/>
            <a:chExt cx="912" cy="528"/>
          </a:xfrm>
        </p:grpSpPr>
        <p:sp>
          <p:nvSpPr>
            <p:cNvPr id="132143" name="AutoShape 47"/>
            <p:cNvSpPr>
              <a:spLocks/>
            </p:cNvSpPr>
            <p:nvPr/>
          </p:nvSpPr>
          <p:spPr bwMode="auto">
            <a:xfrm>
              <a:off x="720" y="3331"/>
              <a:ext cx="48" cy="480"/>
            </a:xfrm>
            <a:prstGeom prst="leftBrace">
              <a:avLst>
                <a:gd name="adj1" fmla="val 83333"/>
                <a:gd name="adj2" fmla="val 50000"/>
              </a:avLst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44" name="Text Box 48"/>
            <p:cNvSpPr txBox="1">
              <a:spLocks noChangeArrowheads="1"/>
            </p:cNvSpPr>
            <p:nvPr/>
          </p:nvSpPr>
          <p:spPr bwMode="auto">
            <a:xfrm>
              <a:off x="720" y="3571"/>
              <a:ext cx="9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 u</a:t>
              </a:r>
              <a:r>
                <a:rPr lang="en-US" altLang="zh-CN" sz="2400" baseline="30000"/>
                <a:t>"</a:t>
              </a:r>
              <a:r>
                <a:rPr lang="en-US" altLang="zh-CN" sz="2400"/>
                <a:t>= </a:t>
              </a:r>
              <a:r>
                <a:rPr lang="en-US" altLang="zh-CN" sz="2400">
                  <a:latin typeface="黑体" panose="02010609060101010101" pitchFamily="49" charset="-122"/>
                  <a:ea typeface="黑体" panose="02010609060101010101" pitchFamily="49" charset="-122"/>
                </a:rPr>
                <a:t>-</a:t>
              </a:r>
              <a:r>
                <a:rPr lang="en-US" altLang="zh-CN" sz="2400" baseline="30000"/>
                <a:t> </a:t>
              </a:r>
              <a:r>
                <a:rPr lang="en-US" altLang="zh-CN" sz="2400" i="1"/>
                <a:t>R</a:t>
              </a:r>
              <a:r>
                <a:rPr lang="en-US" altLang="zh-CN" sz="2400" baseline="-25000"/>
                <a:t>i </a:t>
              </a:r>
              <a:r>
                <a:rPr lang="en-US" altLang="zh-CN" sz="2400" i="1"/>
                <a:t>i</a:t>
              </a:r>
              <a:endParaRPr lang="en-US" altLang="zh-CN" sz="2400"/>
            </a:p>
          </p:txBody>
        </p:sp>
      </p:grpSp>
      <p:grpSp>
        <p:nvGrpSpPr>
          <p:cNvPr id="132145" name="Group 49"/>
          <p:cNvGrpSpPr>
            <a:grpSpLocks/>
          </p:cNvGrpSpPr>
          <p:nvPr/>
        </p:nvGrpSpPr>
        <p:grpSpPr bwMode="auto">
          <a:xfrm>
            <a:off x="2190750" y="5802313"/>
            <a:ext cx="3810000" cy="457200"/>
            <a:chOff x="192" y="3888"/>
            <a:chExt cx="2400" cy="288"/>
          </a:xfrm>
        </p:grpSpPr>
        <p:sp>
          <p:nvSpPr>
            <p:cNvPr id="132146" name="Text Box 50"/>
            <p:cNvSpPr txBox="1">
              <a:spLocks noChangeArrowheads="1"/>
            </p:cNvSpPr>
            <p:nvPr/>
          </p:nvSpPr>
          <p:spPr bwMode="auto">
            <a:xfrm>
              <a:off x="192" y="3888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400">
                  <a:ea typeface="仿宋_GB2312" pitchFamily="49" charset="-122"/>
                </a:rPr>
                <a:t>得</a:t>
              </a:r>
              <a:endParaRPr lang="zh-CN" altLang="en-US" sz="2400">
                <a:solidFill>
                  <a:srgbClr val="0000FF"/>
                </a:solidFill>
                <a:ea typeface="仿宋_GB2312" pitchFamily="49" charset="-122"/>
              </a:endParaRPr>
            </a:p>
          </p:txBody>
        </p:sp>
        <p:sp>
          <p:nvSpPr>
            <p:cNvPr id="132147" name="Text Box 51"/>
            <p:cNvSpPr txBox="1">
              <a:spLocks noChangeArrowheads="1"/>
            </p:cNvSpPr>
            <p:nvPr/>
          </p:nvSpPr>
          <p:spPr bwMode="auto">
            <a:xfrm>
              <a:off x="528" y="3888"/>
              <a:ext cx="20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u</a:t>
              </a:r>
              <a:r>
                <a:rPr lang="en-US" altLang="zh-CN" sz="2400"/>
                <a:t> = </a:t>
              </a:r>
              <a:r>
                <a:rPr lang="en-US" altLang="zh-CN" sz="2400" i="1"/>
                <a:t>u</a:t>
              </a:r>
              <a:r>
                <a:rPr lang="en-US" altLang="zh-CN" sz="2400" baseline="30000"/>
                <a:t>'</a:t>
              </a:r>
              <a:r>
                <a:rPr lang="en-US" altLang="zh-CN" sz="2400"/>
                <a:t> + </a:t>
              </a:r>
              <a:r>
                <a:rPr lang="en-US" altLang="zh-CN" sz="2400" i="1"/>
                <a:t>u</a:t>
              </a:r>
              <a:r>
                <a:rPr lang="en-US" altLang="zh-CN" sz="2400" baseline="30000"/>
                <a:t>"</a:t>
              </a:r>
              <a:r>
                <a:rPr lang="en-US" altLang="zh-CN" sz="2400"/>
                <a:t> =</a:t>
              </a:r>
              <a:r>
                <a:rPr lang="en-US" altLang="zh-CN" sz="2400" baseline="30000"/>
                <a:t> </a:t>
              </a:r>
              <a:r>
                <a:rPr lang="en-US" altLang="zh-CN" sz="2400" i="1"/>
                <a:t>U</a:t>
              </a:r>
              <a:r>
                <a:rPr lang="en-US" altLang="zh-CN" sz="2400" baseline="-25000"/>
                <a:t>oc</a:t>
              </a:r>
              <a:r>
                <a:rPr lang="en-US" altLang="zh-CN" sz="2400" baseline="-25000">
                  <a:latin typeface="宋体" panose="02010600030101010101" pitchFamily="2" charset="-122"/>
                </a:rPr>
                <a:t> </a:t>
              </a:r>
              <a:r>
                <a:rPr lang="en-US" altLang="zh-CN" sz="2400">
                  <a:latin typeface="黑体" panose="02010609060101010101" pitchFamily="49" charset="-122"/>
                  <a:ea typeface="黑体" panose="02010609060101010101" pitchFamily="49" charset="-122"/>
                </a:rPr>
                <a:t>-</a:t>
              </a:r>
              <a:r>
                <a:rPr lang="en-US" altLang="zh-CN" sz="2400"/>
                <a:t> </a:t>
              </a:r>
              <a:r>
                <a:rPr lang="en-US" altLang="zh-CN" sz="2400" i="1"/>
                <a:t>R</a:t>
              </a:r>
              <a:r>
                <a:rPr lang="en-US" altLang="zh-CN" sz="2400" baseline="-25000"/>
                <a:t>i </a:t>
              </a:r>
              <a:r>
                <a:rPr lang="en-US" altLang="zh-CN" sz="2400" i="1"/>
                <a:t>i</a:t>
              </a:r>
              <a:endParaRPr lang="en-US" altLang="zh-CN" sz="2400"/>
            </a:p>
          </p:txBody>
        </p:sp>
      </p:grpSp>
      <p:grpSp>
        <p:nvGrpSpPr>
          <p:cNvPr id="132148" name="Group 52"/>
          <p:cNvGrpSpPr>
            <a:grpSpLocks/>
          </p:cNvGrpSpPr>
          <p:nvPr/>
        </p:nvGrpSpPr>
        <p:grpSpPr bwMode="auto">
          <a:xfrm>
            <a:off x="4038600" y="1112838"/>
            <a:ext cx="914400" cy="639762"/>
            <a:chOff x="2448" y="701"/>
            <a:chExt cx="576" cy="403"/>
          </a:xfrm>
        </p:grpSpPr>
        <p:sp>
          <p:nvSpPr>
            <p:cNvPr id="132149" name="AutoShape 53"/>
            <p:cNvSpPr>
              <a:spLocks noChangeArrowheads="1"/>
            </p:cNvSpPr>
            <p:nvPr/>
          </p:nvSpPr>
          <p:spPr bwMode="auto">
            <a:xfrm>
              <a:off x="2448" y="701"/>
              <a:ext cx="576" cy="403"/>
            </a:xfrm>
            <a:prstGeom prst="rightArrow">
              <a:avLst>
                <a:gd name="adj1" fmla="val 50000"/>
                <a:gd name="adj2" fmla="val 35732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50" name="Text Box 54"/>
            <p:cNvSpPr txBox="1">
              <a:spLocks noChangeArrowheads="1"/>
            </p:cNvSpPr>
            <p:nvPr/>
          </p:nvSpPr>
          <p:spPr bwMode="auto">
            <a:xfrm>
              <a:off x="2448" y="749"/>
              <a:ext cx="5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zh-CN" altLang="en-US" sz="2400">
                  <a:solidFill>
                    <a:srgbClr val="0000FF"/>
                  </a:solidFill>
                  <a:ea typeface="楷体_GB2312" pitchFamily="49" charset="-122"/>
                </a:rPr>
                <a:t>证明</a:t>
              </a:r>
            </a:p>
          </p:txBody>
        </p:sp>
      </p:grpSp>
      <p:grpSp>
        <p:nvGrpSpPr>
          <p:cNvPr id="132151" name="Group 55"/>
          <p:cNvGrpSpPr>
            <a:grpSpLocks/>
          </p:cNvGrpSpPr>
          <p:nvPr/>
        </p:nvGrpSpPr>
        <p:grpSpPr bwMode="auto">
          <a:xfrm>
            <a:off x="495300" y="2209800"/>
            <a:ext cx="2209800" cy="2239963"/>
            <a:chOff x="312" y="1392"/>
            <a:chExt cx="1392" cy="1411"/>
          </a:xfrm>
        </p:grpSpPr>
        <p:grpSp>
          <p:nvGrpSpPr>
            <p:cNvPr id="132152" name="Group 56"/>
            <p:cNvGrpSpPr>
              <a:grpSpLocks/>
            </p:cNvGrpSpPr>
            <p:nvPr/>
          </p:nvGrpSpPr>
          <p:grpSpPr bwMode="auto">
            <a:xfrm>
              <a:off x="312" y="1728"/>
              <a:ext cx="1392" cy="1075"/>
              <a:chOff x="576" y="1757"/>
              <a:chExt cx="1392" cy="1075"/>
            </a:xfrm>
          </p:grpSpPr>
          <p:sp>
            <p:nvSpPr>
              <p:cNvPr id="132153" name="Text Box 57"/>
              <p:cNvSpPr txBox="1">
                <a:spLocks noChangeArrowheads="1"/>
              </p:cNvSpPr>
              <p:nvPr/>
            </p:nvSpPr>
            <p:spPr bwMode="auto">
              <a:xfrm>
                <a:off x="1440" y="1757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>
                    <a:solidFill>
                      <a:srgbClr val="0000FF"/>
                    </a:solidFill>
                  </a:rPr>
                  <a:t>a</a:t>
                </a:r>
                <a:endParaRPr lang="en-US" altLang="zh-CN" sz="2400"/>
              </a:p>
            </p:txBody>
          </p:sp>
          <p:sp>
            <p:nvSpPr>
              <p:cNvPr id="132154" name="Text Box 58"/>
              <p:cNvSpPr txBox="1">
                <a:spLocks noChangeArrowheads="1"/>
              </p:cNvSpPr>
              <p:nvPr/>
            </p:nvSpPr>
            <p:spPr bwMode="auto">
              <a:xfrm>
                <a:off x="1440" y="2544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>
                    <a:solidFill>
                      <a:srgbClr val="0000FF"/>
                    </a:solidFill>
                  </a:rPr>
                  <a:t>b</a:t>
                </a:r>
                <a:endParaRPr lang="en-US" altLang="zh-CN">
                  <a:solidFill>
                    <a:srgbClr val="0000FF"/>
                  </a:solidFill>
                </a:endParaRPr>
              </a:p>
            </p:txBody>
          </p:sp>
          <p:sp>
            <p:nvSpPr>
              <p:cNvPr id="132155" name="Rectangle 59"/>
              <p:cNvSpPr>
                <a:spLocks noChangeArrowheads="1"/>
              </p:cNvSpPr>
              <p:nvPr/>
            </p:nvSpPr>
            <p:spPr bwMode="auto">
              <a:xfrm>
                <a:off x="576" y="1949"/>
                <a:ext cx="480" cy="72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CC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56" name="Text Box 60"/>
              <p:cNvSpPr txBox="1">
                <a:spLocks noChangeArrowheads="1"/>
              </p:cNvSpPr>
              <p:nvPr/>
            </p:nvSpPr>
            <p:spPr bwMode="auto">
              <a:xfrm>
                <a:off x="672" y="2093"/>
                <a:ext cx="336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3600"/>
                  <a:t>A</a:t>
                </a:r>
                <a:endParaRPr lang="en-US" altLang="zh-CN" sz="2400"/>
              </a:p>
            </p:txBody>
          </p:sp>
          <p:sp>
            <p:nvSpPr>
              <p:cNvPr id="132157" name="Freeform 61"/>
              <p:cNvSpPr>
                <a:spLocks/>
              </p:cNvSpPr>
              <p:nvPr/>
            </p:nvSpPr>
            <p:spPr bwMode="auto">
              <a:xfrm>
                <a:off x="1056" y="2069"/>
                <a:ext cx="504" cy="3"/>
              </a:xfrm>
              <a:custGeom>
                <a:avLst/>
                <a:gdLst>
                  <a:gd name="T0" fmla="*/ 0 w 504"/>
                  <a:gd name="T1" fmla="*/ 0 h 3"/>
                  <a:gd name="T2" fmla="*/ 504 w 504"/>
                  <a:gd name="T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504" h="3">
                    <a:moveTo>
                      <a:pt x="0" y="0"/>
                    </a:moveTo>
                    <a:lnTo>
                      <a:pt x="504" y="3"/>
                    </a:ln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58" name="Freeform 62"/>
              <p:cNvSpPr>
                <a:spLocks/>
              </p:cNvSpPr>
              <p:nvPr/>
            </p:nvSpPr>
            <p:spPr bwMode="auto">
              <a:xfrm>
                <a:off x="1056" y="2546"/>
                <a:ext cx="507" cy="3"/>
              </a:xfrm>
              <a:custGeom>
                <a:avLst/>
                <a:gdLst>
                  <a:gd name="T0" fmla="*/ 0 w 507"/>
                  <a:gd name="T1" fmla="*/ 3 h 3"/>
                  <a:gd name="T2" fmla="*/ 507 w 507"/>
                  <a:gd name="T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507" h="3">
                    <a:moveTo>
                      <a:pt x="0" y="3"/>
                    </a:moveTo>
                    <a:lnTo>
                      <a:pt x="507" y="0"/>
                    </a:ln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59" name="Line 63"/>
              <p:cNvSpPr>
                <a:spLocks noChangeShapeType="1"/>
              </p:cNvSpPr>
              <p:nvPr/>
            </p:nvSpPr>
            <p:spPr bwMode="auto">
              <a:xfrm rot="5400000">
                <a:off x="1572" y="2297"/>
                <a:ext cx="31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60" name="Text Box 64"/>
              <p:cNvSpPr txBox="1">
                <a:spLocks noChangeArrowheads="1"/>
              </p:cNvSpPr>
              <p:nvPr/>
            </p:nvSpPr>
            <p:spPr bwMode="auto">
              <a:xfrm>
                <a:off x="1728" y="2141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i</a:t>
                </a:r>
                <a:endParaRPr lang="en-US" altLang="zh-CN"/>
              </a:p>
            </p:txBody>
          </p:sp>
          <p:sp>
            <p:nvSpPr>
              <p:cNvPr id="132161" name="Text Box 65"/>
              <p:cNvSpPr txBox="1">
                <a:spLocks noChangeArrowheads="1"/>
              </p:cNvSpPr>
              <p:nvPr/>
            </p:nvSpPr>
            <p:spPr bwMode="auto">
              <a:xfrm>
                <a:off x="1248" y="1997"/>
                <a:ext cx="19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+</a:t>
                </a:r>
              </a:p>
            </p:txBody>
          </p:sp>
          <p:sp>
            <p:nvSpPr>
              <p:cNvPr id="132162" name="Text Box 66"/>
              <p:cNvSpPr txBox="1">
                <a:spLocks noChangeArrowheads="1"/>
              </p:cNvSpPr>
              <p:nvPr/>
            </p:nvSpPr>
            <p:spPr bwMode="auto">
              <a:xfrm>
                <a:off x="1248" y="2333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–</a:t>
                </a:r>
              </a:p>
            </p:txBody>
          </p:sp>
          <p:sp>
            <p:nvSpPr>
              <p:cNvPr id="132163" name="Text Box 67"/>
              <p:cNvSpPr txBox="1">
                <a:spLocks noChangeArrowheads="1"/>
              </p:cNvSpPr>
              <p:nvPr/>
            </p:nvSpPr>
            <p:spPr bwMode="auto">
              <a:xfrm>
                <a:off x="1200" y="2141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u</a:t>
                </a:r>
                <a:endParaRPr lang="en-US" altLang="zh-CN" sz="2400"/>
              </a:p>
            </p:txBody>
          </p:sp>
          <p:sp>
            <p:nvSpPr>
              <p:cNvPr id="132164" name="Oval 68"/>
              <p:cNvSpPr>
                <a:spLocks noChangeArrowheads="1"/>
              </p:cNvSpPr>
              <p:nvPr/>
            </p:nvSpPr>
            <p:spPr bwMode="auto">
              <a:xfrm>
                <a:off x="1536" y="2045"/>
                <a:ext cx="48" cy="48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65" name="Oval 69"/>
              <p:cNvSpPr>
                <a:spLocks noChangeArrowheads="1"/>
              </p:cNvSpPr>
              <p:nvPr/>
            </p:nvSpPr>
            <p:spPr bwMode="auto">
              <a:xfrm>
                <a:off x="1536" y="2525"/>
                <a:ext cx="48" cy="48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66" name="Oval 70"/>
              <p:cNvSpPr>
                <a:spLocks noChangeArrowheads="1"/>
              </p:cNvSpPr>
              <p:nvPr/>
            </p:nvSpPr>
            <p:spPr bwMode="auto">
              <a:xfrm>
                <a:off x="1440" y="2189"/>
                <a:ext cx="240" cy="240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67" name="Freeform 71"/>
              <p:cNvSpPr>
                <a:spLocks/>
              </p:cNvSpPr>
              <p:nvPr/>
            </p:nvSpPr>
            <p:spPr bwMode="auto">
              <a:xfrm>
                <a:off x="1560" y="2069"/>
                <a:ext cx="1" cy="120"/>
              </a:xfrm>
              <a:custGeom>
                <a:avLst/>
                <a:gdLst>
                  <a:gd name="T0" fmla="*/ 0 w 1"/>
                  <a:gd name="T1" fmla="*/ 0 h 120"/>
                  <a:gd name="T2" fmla="*/ 0 w 1"/>
                  <a:gd name="T3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20">
                    <a:moveTo>
                      <a:pt x="0" y="0"/>
                    </a:moveTo>
                    <a:lnTo>
                      <a:pt x="0" y="12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68" name="Freeform 72"/>
              <p:cNvSpPr>
                <a:spLocks/>
              </p:cNvSpPr>
              <p:nvPr/>
            </p:nvSpPr>
            <p:spPr bwMode="auto">
              <a:xfrm>
                <a:off x="1563" y="2432"/>
                <a:ext cx="1" cy="117"/>
              </a:xfrm>
              <a:custGeom>
                <a:avLst/>
                <a:gdLst>
                  <a:gd name="T0" fmla="*/ 0 w 1"/>
                  <a:gd name="T1" fmla="*/ 0 h 117"/>
                  <a:gd name="T2" fmla="*/ 0 w 1"/>
                  <a:gd name="T3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17">
                    <a:moveTo>
                      <a:pt x="0" y="0"/>
                    </a:moveTo>
                    <a:lnTo>
                      <a:pt x="0" y="117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69" name="Freeform 73"/>
              <p:cNvSpPr>
                <a:spLocks/>
              </p:cNvSpPr>
              <p:nvPr/>
            </p:nvSpPr>
            <p:spPr bwMode="auto">
              <a:xfrm>
                <a:off x="1437" y="2312"/>
                <a:ext cx="237" cy="1"/>
              </a:xfrm>
              <a:custGeom>
                <a:avLst/>
                <a:gdLst>
                  <a:gd name="T0" fmla="*/ 0 w 237"/>
                  <a:gd name="T1" fmla="*/ 0 h 1"/>
                  <a:gd name="T2" fmla="*/ 237 w 237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37" h="1">
                    <a:moveTo>
                      <a:pt x="0" y="0"/>
                    </a:moveTo>
                    <a:lnTo>
                      <a:pt x="237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2170" name="AutoShape 74"/>
            <p:cNvSpPr>
              <a:spLocks noChangeArrowheads="1"/>
            </p:cNvSpPr>
            <p:nvPr/>
          </p:nvSpPr>
          <p:spPr bwMode="auto">
            <a:xfrm>
              <a:off x="1056" y="1392"/>
              <a:ext cx="192" cy="461"/>
            </a:xfrm>
            <a:prstGeom prst="downArrow">
              <a:avLst>
                <a:gd name="adj1" fmla="val 50000"/>
                <a:gd name="adj2" fmla="val 60026"/>
              </a:avLst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71" name="Text Box 75"/>
            <p:cNvSpPr txBox="1">
              <a:spLocks noChangeArrowheads="1"/>
            </p:cNvSpPr>
            <p:nvPr/>
          </p:nvSpPr>
          <p:spPr bwMode="auto">
            <a:xfrm>
              <a:off x="648" y="1392"/>
              <a:ext cx="5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zh-CN" altLang="en-US" sz="2400">
                  <a:solidFill>
                    <a:srgbClr val="FF3300"/>
                  </a:solidFill>
                  <a:ea typeface="楷体_GB2312" pitchFamily="49" charset="-122"/>
                </a:rPr>
                <a:t>替代</a:t>
              </a:r>
              <a:endParaRPr kumimoji="0" lang="zh-CN" altLang="en-US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132172" name="Group 76"/>
          <p:cNvGrpSpPr>
            <a:grpSpLocks/>
          </p:cNvGrpSpPr>
          <p:nvPr/>
        </p:nvGrpSpPr>
        <p:grpSpPr bwMode="auto">
          <a:xfrm>
            <a:off x="1028700" y="427038"/>
            <a:ext cx="2743200" cy="1782762"/>
            <a:chOff x="648" y="269"/>
            <a:chExt cx="1728" cy="1123"/>
          </a:xfrm>
        </p:grpSpPr>
        <p:grpSp>
          <p:nvGrpSpPr>
            <p:cNvPr id="132173" name="Group 77"/>
            <p:cNvGrpSpPr>
              <a:grpSpLocks/>
            </p:cNvGrpSpPr>
            <p:nvPr/>
          </p:nvGrpSpPr>
          <p:grpSpPr bwMode="auto">
            <a:xfrm>
              <a:off x="648" y="269"/>
              <a:ext cx="1728" cy="1123"/>
              <a:chOff x="576" y="269"/>
              <a:chExt cx="1728" cy="1123"/>
            </a:xfrm>
          </p:grpSpPr>
          <p:sp>
            <p:nvSpPr>
              <p:cNvPr id="132174" name="Text Box 78"/>
              <p:cNvSpPr txBox="1">
                <a:spLocks noChangeArrowheads="1"/>
              </p:cNvSpPr>
              <p:nvPr/>
            </p:nvSpPr>
            <p:spPr bwMode="auto">
              <a:xfrm>
                <a:off x="1344" y="269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>
                    <a:solidFill>
                      <a:srgbClr val="0000FF"/>
                    </a:solidFill>
                  </a:rPr>
                  <a:t>a</a:t>
                </a:r>
                <a:endParaRPr lang="en-US" altLang="zh-CN" sz="2400"/>
              </a:p>
            </p:txBody>
          </p:sp>
          <p:sp>
            <p:nvSpPr>
              <p:cNvPr id="132175" name="Text Box 79"/>
              <p:cNvSpPr txBox="1">
                <a:spLocks noChangeArrowheads="1"/>
              </p:cNvSpPr>
              <p:nvPr/>
            </p:nvSpPr>
            <p:spPr bwMode="auto">
              <a:xfrm>
                <a:off x="1344" y="1104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>
                    <a:solidFill>
                      <a:srgbClr val="0000FF"/>
                    </a:solidFill>
                  </a:rPr>
                  <a:t>b</a:t>
                </a:r>
                <a:endParaRPr lang="en-US" altLang="zh-CN">
                  <a:solidFill>
                    <a:srgbClr val="0000FF"/>
                  </a:solidFill>
                </a:endParaRPr>
              </a:p>
            </p:txBody>
          </p:sp>
          <p:sp>
            <p:nvSpPr>
              <p:cNvPr id="132176" name="Rectangle 80"/>
              <p:cNvSpPr>
                <a:spLocks noChangeArrowheads="1"/>
              </p:cNvSpPr>
              <p:nvPr/>
            </p:nvSpPr>
            <p:spPr bwMode="auto">
              <a:xfrm>
                <a:off x="576" y="509"/>
                <a:ext cx="480" cy="72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CC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77" name="Text Box 81"/>
              <p:cNvSpPr txBox="1">
                <a:spLocks noChangeArrowheads="1"/>
              </p:cNvSpPr>
              <p:nvPr/>
            </p:nvSpPr>
            <p:spPr bwMode="auto">
              <a:xfrm>
                <a:off x="672" y="653"/>
                <a:ext cx="336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3600"/>
                  <a:t>A</a:t>
                </a:r>
                <a:endParaRPr lang="en-US" altLang="zh-CN" sz="2400"/>
              </a:p>
            </p:txBody>
          </p:sp>
          <p:sp>
            <p:nvSpPr>
              <p:cNvPr id="132178" name="Line 82"/>
              <p:cNvSpPr>
                <a:spLocks noChangeShapeType="1"/>
              </p:cNvSpPr>
              <p:nvPr/>
            </p:nvSpPr>
            <p:spPr bwMode="auto">
              <a:xfrm>
                <a:off x="1056" y="629"/>
                <a:ext cx="76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79" name="Line 83"/>
              <p:cNvSpPr>
                <a:spLocks noChangeShapeType="1"/>
              </p:cNvSpPr>
              <p:nvPr/>
            </p:nvSpPr>
            <p:spPr bwMode="auto">
              <a:xfrm>
                <a:off x="1056" y="1109"/>
                <a:ext cx="76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80" name="Text Box 84"/>
              <p:cNvSpPr txBox="1">
                <a:spLocks noChangeArrowheads="1"/>
              </p:cNvSpPr>
              <p:nvPr/>
            </p:nvSpPr>
            <p:spPr bwMode="auto">
              <a:xfrm>
                <a:off x="1200" y="349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i</a:t>
                </a:r>
                <a:endParaRPr lang="en-US" altLang="zh-CN"/>
              </a:p>
            </p:txBody>
          </p:sp>
          <p:sp>
            <p:nvSpPr>
              <p:cNvPr id="132181" name="Text Box 85"/>
              <p:cNvSpPr txBox="1">
                <a:spLocks noChangeArrowheads="1"/>
              </p:cNvSpPr>
              <p:nvPr/>
            </p:nvSpPr>
            <p:spPr bwMode="auto">
              <a:xfrm>
                <a:off x="1344" y="605"/>
                <a:ext cx="19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+</a:t>
                </a:r>
              </a:p>
            </p:txBody>
          </p:sp>
          <p:sp>
            <p:nvSpPr>
              <p:cNvPr id="132182" name="Text Box 86"/>
              <p:cNvSpPr txBox="1">
                <a:spLocks noChangeArrowheads="1"/>
              </p:cNvSpPr>
              <p:nvPr/>
            </p:nvSpPr>
            <p:spPr bwMode="auto">
              <a:xfrm>
                <a:off x="1344" y="845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–</a:t>
                </a:r>
              </a:p>
            </p:txBody>
          </p:sp>
          <p:sp>
            <p:nvSpPr>
              <p:cNvPr id="132183" name="Text Box 87"/>
              <p:cNvSpPr txBox="1">
                <a:spLocks noChangeArrowheads="1"/>
              </p:cNvSpPr>
              <p:nvPr/>
            </p:nvSpPr>
            <p:spPr bwMode="auto">
              <a:xfrm>
                <a:off x="1344" y="749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u</a:t>
                </a:r>
                <a:endParaRPr lang="en-US" altLang="zh-CN" sz="2400"/>
              </a:p>
            </p:txBody>
          </p:sp>
          <p:sp>
            <p:nvSpPr>
              <p:cNvPr id="132184" name="Rectangle 88"/>
              <p:cNvSpPr>
                <a:spLocks noChangeArrowheads="1"/>
              </p:cNvSpPr>
              <p:nvPr/>
            </p:nvSpPr>
            <p:spPr bwMode="auto">
              <a:xfrm>
                <a:off x="1824" y="509"/>
                <a:ext cx="480" cy="72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C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85" name="Text Box 89"/>
              <p:cNvSpPr txBox="1">
                <a:spLocks noChangeArrowheads="1"/>
              </p:cNvSpPr>
              <p:nvPr/>
            </p:nvSpPr>
            <p:spPr bwMode="auto">
              <a:xfrm>
                <a:off x="1920" y="653"/>
                <a:ext cx="38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/>
                  <a:t>N</a:t>
                </a:r>
                <a:r>
                  <a:rPr lang="en-US" altLang="zh-CN" baseline="30000"/>
                  <a:t>'</a:t>
                </a:r>
                <a:endParaRPr lang="en-US" altLang="zh-CN"/>
              </a:p>
            </p:txBody>
          </p:sp>
          <p:sp>
            <p:nvSpPr>
              <p:cNvPr id="132186" name="Oval 90"/>
              <p:cNvSpPr>
                <a:spLocks noChangeArrowheads="1"/>
              </p:cNvSpPr>
              <p:nvPr/>
            </p:nvSpPr>
            <p:spPr bwMode="auto">
              <a:xfrm>
                <a:off x="1440" y="605"/>
                <a:ext cx="48" cy="48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2187" name="Oval 91"/>
              <p:cNvSpPr>
                <a:spLocks noChangeArrowheads="1"/>
              </p:cNvSpPr>
              <p:nvPr/>
            </p:nvSpPr>
            <p:spPr bwMode="auto">
              <a:xfrm>
                <a:off x="1440" y="1085"/>
                <a:ext cx="48" cy="48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2188" name="Line 92"/>
            <p:cNvSpPr>
              <a:spLocks noChangeShapeType="1"/>
            </p:cNvSpPr>
            <p:nvPr/>
          </p:nvSpPr>
          <p:spPr bwMode="auto">
            <a:xfrm>
              <a:off x="1152" y="629"/>
              <a:ext cx="19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32212" name="Line 116"/>
          <p:cNvSpPr>
            <a:spLocks noChangeShapeType="1"/>
          </p:cNvSpPr>
          <p:nvPr/>
        </p:nvSpPr>
        <p:spPr bwMode="auto">
          <a:xfrm>
            <a:off x="6019800" y="725488"/>
            <a:ext cx="3810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32213" name="Group 117"/>
          <p:cNvGrpSpPr>
            <a:grpSpLocks/>
          </p:cNvGrpSpPr>
          <p:nvPr/>
        </p:nvGrpSpPr>
        <p:grpSpPr bwMode="auto">
          <a:xfrm>
            <a:off x="2590800" y="3124200"/>
            <a:ext cx="800100" cy="808038"/>
            <a:chOff x="1632" y="1968"/>
            <a:chExt cx="504" cy="509"/>
          </a:xfrm>
        </p:grpSpPr>
        <p:sp>
          <p:nvSpPr>
            <p:cNvPr id="132214" name="Text Box 118"/>
            <p:cNvSpPr txBox="1">
              <a:spLocks noChangeArrowheads="1"/>
            </p:cNvSpPr>
            <p:nvPr/>
          </p:nvSpPr>
          <p:spPr bwMode="auto">
            <a:xfrm>
              <a:off x="1776" y="2112"/>
              <a:ext cx="3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>
                  <a:solidFill>
                    <a:srgbClr val="FF0000"/>
                  </a:solidFill>
                </a:rPr>
                <a:t>=</a:t>
              </a:r>
              <a:endParaRPr lang="en-US" altLang="zh-CN" sz="2400"/>
            </a:p>
          </p:txBody>
        </p:sp>
        <p:sp>
          <p:nvSpPr>
            <p:cNvPr id="132215" name="Text Box 119"/>
            <p:cNvSpPr txBox="1">
              <a:spLocks noChangeArrowheads="1"/>
            </p:cNvSpPr>
            <p:nvPr/>
          </p:nvSpPr>
          <p:spPr bwMode="auto">
            <a:xfrm>
              <a:off x="1632" y="1968"/>
              <a:ext cx="5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zh-CN" altLang="en-US" sz="2400">
                  <a:solidFill>
                    <a:srgbClr val="FF3300"/>
                  </a:solidFill>
                  <a:ea typeface="楷体_GB2312" pitchFamily="49" charset="-122"/>
                </a:rPr>
                <a:t>叠加</a:t>
              </a:r>
              <a:endParaRPr kumimoji="0" lang="zh-CN" altLang="en-US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132216" name="Group 120"/>
          <p:cNvGrpSpPr>
            <a:grpSpLocks/>
          </p:cNvGrpSpPr>
          <p:nvPr/>
        </p:nvGrpSpPr>
        <p:grpSpPr bwMode="auto">
          <a:xfrm>
            <a:off x="4953000" y="228600"/>
            <a:ext cx="2819400" cy="2163763"/>
            <a:chOff x="3216" y="144"/>
            <a:chExt cx="1776" cy="1363"/>
          </a:xfrm>
        </p:grpSpPr>
        <p:sp>
          <p:nvSpPr>
            <p:cNvPr id="132193" name="Freeform 97"/>
            <p:cNvSpPr>
              <a:spLocks/>
            </p:cNvSpPr>
            <p:nvPr/>
          </p:nvSpPr>
          <p:spPr bwMode="auto">
            <a:xfrm>
              <a:off x="3713" y="462"/>
              <a:ext cx="1" cy="762"/>
            </a:xfrm>
            <a:custGeom>
              <a:avLst/>
              <a:gdLst>
                <a:gd name="T0" fmla="*/ 0 w 1"/>
                <a:gd name="T1" fmla="*/ 0 h 762"/>
                <a:gd name="T2" fmla="*/ 1 w 1"/>
                <a:gd name="T3" fmla="*/ 762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762">
                  <a:moveTo>
                    <a:pt x="0" y="0"/>
                  </a:moveTo>
                  <a:lnTo>
                    <a:pt x="1" y="76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91" name="Text Box 95"/>
            <p:cNvSpPr txBox="1">
              <a:spLocks noChangeArrowheads="1"/>
            </p:cNvSpPr>
            <p:nvPr/>
          </p:nvSpPr>
          <p:spPr bwMode="auto">
            <a:xfrm>
              <a:off x="3840" y="192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i</a:t>
              </a:r>
              <a:endParaRPr lang="en-US" altLang="zh-CN"/>
            </a:p>
          </p:txBody>
        </p:sp>
        <p:sp>
          <p:nvSpPr>
            <p:cNvPr id="132192" name="Text Box 96"/>
            <p:cNvSpPr txBox="1">
              <a:spLocks noChangeArrowheads="1"/>
            </p:cNvSpPr>
            <p:nvPr/>
          </p:nvSpPr>
          <p:spPr bwMode="auto">
            <a:xfrm>
              <a:off x="3216" y="816"/>
              <a:ext cx="4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U</a:t>
              </a:r>
              <a:r>
                <a:rPr lang="en-US" altLang="zh-CN" baseline="-25000"/>
                <a:t>oc</a:t>
              </a:r>
              <a:endParaRPr lang="en-US" altLang="zh-CN" sz="2400"/>
            </a:p>
          </p:txBody>
        </p:sp>
        <p:sp>
          <p:nvSpPr>
            <p:cNvPr id="132194" name="Freeform 98"/>
            <p:cNvSpPr>
              <a:spLocks/>
            </p:cNvSpPr>
            <p:nvPr/>
          </p:nvSpPr>
          <p:spPr bwMode="auto">
            <a:xfrm>
              <a:off x="3714" y="457"/>
              <a:ext cx="798" cy="2"/>
            </a:xfrm>
            <a:custGeom>
              <a:avLst/>
              <a:gdLst>
                <a:gd name="T0" fmla="*/ 0 w 798"/>
                <a:gd name="T1" fmla="*/ 2 h 2"/>
                <a:gd name="T2" fmla="*/ 798 w 798"/>
                <a:gd name="T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98" h="2">
                  <a:moveTo>
                    <a:pt x="0" y="2"/>
                  </a:moveTo>
                  <a:lnTo>
                    <a:pt x="79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95" name="Freeform 99"/>
            <p:cNvSpPr>
              <a:spLocks/>
            </p:cNvSpPr>
            <p:nvPr/>
          </p:nvSpPr>
          <p:spPr bwMode="auto">
            <a:xfrm>
              <a:off x="3720" y="1224"/>
              <a:ext cx="792" cy="1"/>
            </a:xfrm>
            <a:custGeom>
              <a:avLst/>
              <a:gdLst>
                <a:gd name="T0" fmla="*/ 0 w 792"/>
                <a:gd name="T1" fmla="*/ 0 h 1"/>
                <a:gd name="T2" fmla="*/ 792 w 792"/>
                <a:gd name="T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92" h="1">
                  <a:moveTo>
                    <a:pt x="0" y="0"/>
                  </a:moveTo>
                  <a:lnTo>
                    <a:pt x="792" y="1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196" name="Text Box 100"/>
            <p:cNvSpPr txBox="1">
              <a:spLocks noChangeArrowheads="1"/>
            </p:cNvSpPr>
            <p:nvPr/>
          </p:nvSpPr>
          <p:spPr bwMode="auto">
            <a:xfrm>
              <a:off x="4032" y="432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+</a:t>
              </a:r>
            </a:p>
          </p:txBody>
        </p:sp>
        <p:sp>
          <p:nvSpPr>
            <p:cNvPr id="132197" name="Text Box 101"/>
            <p:cNvSpPr txBox="1">
              <a:spLocks noChangeArrowheads="1"/>
            </p:cNvSpPr>
            <p:nvPr/>
          </p:nvSpPr>
          <p:spPr bwMode="auto">
            <a:xfrm>
              <a:off x="4032" y="960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–</a:t>
              </a:r>
            </a:p>
          </p:txBody>
        </p:sp>
        <p:sp>
          <p:nvSpPr>
            <p:cNvPr id="132198" name="Text Box 102"/>
            <p:cNvSpPr txBox="1">
              <a:spLocks noChangeArrowheads="1"/>
            </p:cNvSpPr>
            <p:nvPr/>
          </p:nvSpPr>
          <p:spPr bwMode="auto">
            <a:xfrm>
              <a:off x="4032" y="672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u</a:t>
              </a:r>
              <a:endParaRPr lang="en-US" altLang="zh-CN" sz="2400"/>
            </a:p>
          </p:txBody>
        </p:sp>
        <p:sp>
          <p:nvSpPr>
            <p:cNvPr id="132199" name="Rectangle 103"/>
            <p:cNvSpPr>
              <a:spLocks noChangeArrowheads="1"/>
            </p:cNvSpPr>
            <p:nvPr/>
          </p:nvSpPr>
          <p:spPr bwMode="auto">
            <a:xfrm>
              <a:off x="4512" y="384"/>
              <a:ext cx="480" cy="91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200" name="Text Box 104"/>
            <p:cNvSpPr txBox="1">
              <a:spLocks noChangeArrowheads="1"/>
            </p:cNvSpPr>
            <p:nvPr/>
          </p:nvSpPr>
          <p:spPr bwMode="auto">
            <a:xfrm>
              <a:off x="4608" y="672"/>
              <a:ext cx="38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/>
                <a:t>N</a:t>
              </a:r>
              <a:r>
                <a:rPr lang="en-US" altLang="zh-CN" baseline="30000"/>
                <a:t>'</a:t>
              </a:r>
              <a:endParaRPr lang="en-US" altLang="zh-CN"/>
            </a:p>
          </p:txBody>
        </p:sp>
        <p:sp>
          <p:nvSpPr>
            <p:cNvPr id="132201" name="Text Box 105"/>
            <p:cNvSpPr txBox="1">
              <a:spLocks noChangeArrowheads="1"/>
            </p:cNvSpPr>
            <p:nvPr/>
          </p:nvSpPr>
          <p:spPr bwMode="auto">
            <a:xfrm>
              <a:off x="4080" y="144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>
                  <a:solidFill>
                    <a:srgbClr val="0000FF"/>
                  </a:solidFill>
                </a:rPr>
                <a:t>a</a:t>
              </a:r>
              <a:endParaRPr lang="en-US" altLang="zh-CN" sz="2400"/>
            </a:p>
          </p:txBody>
        </p:sp>
        <p:sp>
          <p:nvSpPr>
            <p:cNvPr id="132202" name="Text Box 106"/>
            <p:cNvSpPr txBox="1">
              <a:spLocks noChangeArrowheads="1"/>
            </p:cNvSpPr>
            <p:nvPr/>
          </p:nvSpPr>
          <p:spPr bwMode="auto">
            <a:xfrm>
              <a:off x="4080" y="1219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>
                  <a:solidFill>
                    <a:srgbClr val="0000FF"/>
                  </a:solidFill>
                </a:rPr>
                <a:t>b</a:t>
              </a:r>
              <a:endParaRPr lang="en-US" altLang="zh-CN">
                <a:solidFill>
                  <a:srgbClr val="0000FF"/>
                </a:solidFill>
              </a:endParaRPr>
            </a:p>
          </p:txBody>
        </p:sp>
        <p:sp>
          <p:nvSpPr>
            <p:cNvPr id="132203" name="Text Box 107"/>
            <p:cNvSpPr txBox="1">
              <a:spLocks noChangeArrowheads="1"/>
            </p:cNvSpPr>
            <p:nvPr/>
          </p:nvSpPr>
          <p:spPr bwMode="auto">
            <a:xfrm>
              <a:off x="3456" y="672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+</a:t>
              </a:r>
            </a:p>
          </p:txBody>
        </p:sp>
        <p:sp>
          <p:nvSpPr>
            <p:cNvPr id="132204" name="Text Box 108"/>
            <p:cNvSpPr txBox="1">
              <a:spLocks noChangeArrowheads="1"/>
            </p:cNvSpPr>
            <p:nvPr/>
          </p:nvSpPr>
          <p:spPr bwMode="auto">
            <a:xfrm>
              <a:off x="3456" y="100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–</a:t>
              </a:r>
            </a:p>
          </p:txBody>
        </p:sp>
        <p:sp>
          <p:nvSpPr>
            <p:cNvPr id="132205" name="Text Box 109"/>
            <p:cNvSpPr txBox="1">
              <a:spLocks noChangeArrowheads="1"/>
            </p:cNvSpPr>
            <p:nvPr/>
          </p:nvSpPr>
          <p:spPr bwMode="auto">
            <a:xfrm>
              <a:off x="3744" y="858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endParaRPr lang="zh-CN" altLang="zh-CN" sz="2400"/>
            </a:p>
          </p:txBody>
        </p:sp>
        <p:sp>
          <p:nvSpPr>
            <p:cNvPr id="132206" name="Text Box 110"/>
            <p:cNvSpPr txBox="1">
              <a:spLocks noChangeArrowheads="1"/>
            </p:cNvSpPr>
            <p:nvPr/>
          </p:nvSpPr>
          <p:spPr bwMode="auto">
            <a:xfrm>
              <a:off x="3360" y="432"/>
              <a:ext cx="3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R</a:t>
              </a:r>
              <a:r>
                <a:rPr lang="en-US" altLang="zh-CN" baseline="-25000"/>
                <a:t>i</a:t>
              </a:r>
              <a:endParaRPr lang="en-US" altLang="zh-CN" sz="2400"/>
            </a:p>
          </p:txBody>
        </p:sp>
        <p:sp>
          <p:nvSpPr>
            <p:cNvPr id="132208" name="Oval 112"/>
            <p:cNvSpPr>
              <a:spLocks noChangeArrowheads="1"/>
            </p:cNvSpPr>
            <p:nvPr/>
          </p:nvSpPr>
          <p:spPr bwMode="auto">
            <a:xfrm>
              <a:off x="4128" y="432"/>
              <a:ext cx="48" cy="4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209" name="Oval 113"/>
            <p:cNvSpPr>
              <a:spLocks noChangeArrowheads="1"/>
            </p:cNvSpPr>
            <p:nvPr/>
          </p:nvSpPr>
          <p:spPr bwMode="auto">
            <a:xfrm>
              <a:off x="3600" y="877"/>
              <a:ext cx="227" cy="227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210" name="Oval 114"/>
            <p:cNvSpPr>
              <a:spLocks noChangeArrowheads="1"/>
            </p:cNvSpPr>
            <p:nvPr/>
          </p:nvSpPr>
          <p:spPr bwMode="auto">
            <a:xfrm>
              <a:off x="4128" y="1200"/>
              <a:ext cx="48" cy="4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211" name="Freeform 115"/>
            <p:cNvSpPr>
              <a:spLocks/>
            </p:cNvSpPr>
            <p:nvPr/>
          </p:nvSpPr>
          <p:spPr bwMode="auto">
            <a:xfrm>
              <a:off x="3714" y="876"/>
              <a:ext cx="1" cy="228"/>
            </a:xfrm>
            <a:custGeom>
              <a:avLst/>
              <a:gdLst>
                <a:gd name="T0" fmla="*/ 0 w 1"/>
                <a:gd name="T1" fmla="*/ 0 h 228"/>
                <a:gd name="T2" fmla="*/ 0 w 1"/>
                <a:gd name="T3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228">
                  <a:moveTo>
                    <a:pt x="0" y="0"/>
                  </a:moveTo>
                  <a:lnTo>
                    <a:pt x="0" y="228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207" name="Rectangle 111" descr="粉色砂纸"/>
            <p:cNvSpPr>
              <a:spLocks noChangeArrowheads="1"/>
            </p:cNvSpPr>
            <p:nvPr/>
          </p:nvSpPr>
          <p:spPr bwMode="auto">
            <a:xfrm>
              <a:off x="3666" y="528"/>
              <a:ext cx="96" cy="240"/>
            </a:xfrm>
            <a:prstGeom prst="rect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2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2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2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2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2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2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32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2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2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32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0" fill="hold"/>
                                        <p:tgtEl>
                                          <p:spTgt spid="132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0" fill="hold"/>
                                        <p:tgtEl>
                                          <p:spTgt spid="132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9" grpId="0" autoUpdateAnimBg="0"/>
      <p:bldP spid="132141" grpId="0" autoUpdateAnimBg="0"/>
      <p:bldP spid="1322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Text Box 2"/>
          <p:cNvSpPr txBox="1">
            <a:spLocks noChangeArrowheads="1"/>
          </p:cNvSpPr>
          <p:nvPr/>
        </p:nvSpPr>
        <p:spPr bwMode="auto">
          <a:xfrm>
            <a:off x="0" y="104775"/>
            <a:ext cx="3413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800" u="sng">
                <a:solidFill>
                  <a:srgbClr val="0000FF"/>
                </a:solidFill>
                <a:ea typeface="楷体_GB2312" pitchFamily="49" charset="-122"/>
              </a:rPr>
              <a:t>戴维南定理应用举例</a:t>
            </a:r>
            <a:endParaRPr lang="zh-CN" altLang="en-US" sz="2800">
              <a:solidFill>
                <a:srgbClr val="FF0000"/>
              </a:solidFill>
              <a:ea typeface="楷体_GB2312" pitchFamily="49" charset="-122"/>
            </a:endParaRPr>
          </a:p>
        </p:txBody>
      </p:sp>
      <p:sp>
        <p:nvSpPr>
          <p:cNvPr id="227331" name="Text Box 3"/>
          <p:cNvSpPr txBox="1">
            <a:spLocks noChangeArrowheads="1"/>
          </p:cNvSpPr>
          <p:nvPr/>
        </p:nvSpPr>
        <p:spPr bwMode="auto">
          <a:xfrm>
            <a:off x="457200" y="4267200"/>
            <a:ext cx="40005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2400"/>
              <a:t>已知：</a:t>
            </a:r>
            <a:r>
              <a:rPr lang="en-US" altLang="zh-CN" sz="2400" i="1"/>
              <a:t>R</a:t>
            </a:r>
            <a:r>
              <a:rPr lang="en-US" altLang="zh-CN" sz="2400" baseline="-25000"/>
              <a:t>1</a:t>
            </a:r>
            <a:r>
              <a:rPr lang="en-US" altLang="zh-CN" sz="2400"/>
              <a:t>=20 </a:t>
            </a:r>
            <a:r>
              <a:rPr lang="en-US" altLang="zh-CN" sz="2400">
                <a:sym typeface="Symbol" panose="05050102010706020507" pitchFamily="18" charset="2"/>
              </a:rPr>
              <a:t></a:t>
            </a:r>
            <a:r>
              <a:rPr lang="zh-CN" altLang="en-US" sz="2400">
                <a:sym typeface="Symbol" panose="05050102010706020507" pitchFamily="18" charset="2"/>
              </a:rPr>
              <a:t>、  </a:t>
            </a:r>
            <a:r>
              <a:rPr lang="en-US" altLang="zh-CN" sz="2400" i="1">
                <a:sym typeface="Symbol" panose="05050102010706020507" pitchFamily="18" charset="2"/>
              </a:rPr>
              <a:t>R</a:t>
            </a:r>
            <a:r>
              <a:rPr lang="en-US" altLang="zh-CN" sz="2400" baseline="-25000">
                <a:sym typeface="Symbol" panose="05050102010706020507" pitchFamily="18" charset="2"/>
              </a:rPr>
              <a:t>2</a:t>
            </a:r>
            <a:r>
              <a:rPr lang="en-US" altLang="zh-CN" sz="2400">
                <a:sym typeface="Symbol" panose="05050102010706020507" pitchFamily="18" charset="2"/>
              </a:rPr>
              <a:t>=30 </a:t>
            </a:r>
          </a:p>
          <a:p>
            <a:pPr algn="l"/>
            <a:r>
              <a:rPr lang="en-US" altLang="zh-CN" sz="2400">
                <a:sym typeface="Symbol" panose="05050102010706020507" pitchFamily="18" charset="2"/>
              </a:rPr>
              <a:t>            </a:t>
            </a:r>
            <a:r>
              <a:rPr lang="en-US" altLang="zh-CN" sz="2400" i="1">
                <a:sym typeface="Symbol" panose="05050102010706020507" pitchFamily="18" charset="2"/>
              </a:rPr>
              <a:t>R</a:t>
            </a:r>
            <a:r>
              <a:rPr lang="en-US" altLang="zh-CN" sz="2400" baseline="-25000">
                <a:sym typeface="Symbol" panose="05050102010706020507" pitchFamily="18" charset="2"/>
              </a:rPr>
              <a:t>3</a:t>
            </a:r>
            <a:r>
              <a:rPr lang="en-US" altLang="zh-CN" sz="2400">
                <a:sym typeface="Symbol" panose="05050102010706020507" pitchFamily="18" charset="2"/>
              </a:rPr>
              <a:t>=30 </a:t>
            </a:r>
            <a:r>
              <a:rPr lang="zh-CN" altLang="en-US" sz="2400">
                <a:sym typeface="Symbol" panose="05050102010706020507" pitchFamily="18" charset="2"/>
              </a:rPr>
              <a:t>、  </a:t>
            </a:r>
            <a:r>
              <a:rPr lang="en-US" altLang="zh-CN" sz="2400">
                <a:sym typeface="Symbol" panose="05050102010706020507" pitchFamily="18" charset="2"/>
              </a:rPr>
              <a:t>R</a:t>
            </a:r>
            <a:r>
              <a:rPr lang="en-US" altLang="zh-CN" sz="2400" baseline="-25000">
                <a:sym typeface="Symbol" panose="05050102010706020507" pitchFamily="18" charset="2"/>
              </a:rPr>
              <a:t>4</a:t>
            </a:r>
            <a:r>
              <a:rPr lang="en-US" altLang="zh-CN" sz="2400">
                <a:sym typeface="Symbol" panose="05050102010706020507" pitchFamily="18" charset="2"/>
              </a:rPr>
              <a:t>=20 </a:t>
            </a:r>
          </a:p>
          <a:p>
            <a:pPr algn="l"/>
            <a:r>
              <a:rPr lang="en-US" altLang="zh-CN" sz="2400">
                <a:sym typeface="Symbol" panose="05050102010706020507" pitchFamily="18" charset="2"/>
              </a:rPr>
              <a:t>            </a:t>
            </a:r>
            <a:r>
              <a:rPr lang="en-US" altLang="zh-CN" sz="2400" i="1">
                <a:sym typeface="Symbol" panose="05050102010706020507" pitchFamily="18" charset="2"/>
              </a:rPr>
              <a:t>E</a:t>
            </a:r>
            <a:r>
              <a:rPr lang="en-US" altLang="zh-CN" sz="2400">
                <a:sym typeface="Symbol" panose="05050102010706020507" pitchFamily="18" charset="2"/>
              </a:rPr>
              <a:t>=10V</a:t>
            </a:r>
          </a:p>
          <a:p>
            <a:pPr algn="l"/>
            <a:r>
              <a:rPr lang="zh-CN" altLang="en-US" sz="2400">
                <a:sym typeface="Symbol" panose="05050102010706020507" pitchFamily="18" charset="2"/>
              </a:rPr>
              <a:t>求：当 </a:t>
            </a:r>
            <a:r>
              <a:rPr lang="en-US" altLang="zh-CN" sz="2400" i="1">
                <a:sym typeface="Symbol" panose="05050102010706020507" pitchFamily="18" charset="2"/>
              </a:rPr>
              <a:t>R</a:t>
            </a:r>
            <a:r>
              <a:rPr lang="en-US" altLang="zh-CN" sz="2400" baseline="-25000">
                <a:sym typeface="Symbol" panose="05050102010706020507" pitchFamily="18" charset="2"/>
              </a:rPr>
              <a:t>5</a:t>
            </a:r>
            <a:r>
              <a:rPr lang="en-US" altLang="zh-CN" sz="2400">
                <a:sym typeface="Symbol" panose="05050102010706020507" pitchFamily="18" charset="2"/>
              </a:rPr>
              <a:t>=10  </a:t>
            </a:r>
            <a:r>
              <a:rPr lang="zh-CN" altLang="zh-CN" sz="2400">
                <a:sym typeface="Symbol" panose="05050102010706020507" pitchFamily="18" charset="2"/>
              </a:rPr>
              <a:t>时，</a:t>
            </a:r>
            <a:r>
              <a:rPr lang="en-US" altLang="zh-CN" sz="2400" i="1">
                <a:sym typeface="Symbol" panose="05050102010706020507" pitchFamily="18" charset="2"/>
              </a:rPr>
              <a:t>I</a:t>
            </a:r>
            <a:r>
              <a:rPr lang="en-US" altLang="zh-CN" sz="2400" baseline="-25000">
                <a:sym typeface="Symbol" panose="05050102010706020507" pitchFamily="18" charset="2"/>
              </a:rPr>
              <a:t>5</a:t>
            </a:r>
            <a:r>
              <a:rPr lang="en-US" altLang="zh-CN" sz="2400">
                <a:sym typeface="Symbol" panose="05050102010706020507" pitchFamily="18" charset="2"/>
              </a:rPr>
              <a:t>=?</a:t>
            </a:r>
          </a:p>
        </p:txBody>
      </p:sp>
      <p:sp>
        <p:nvSpPr>
          <p:cNvPr id="227332" name="Line 4"/>
          <p:cNvSpPr>
            <a:spLocks noChangeShapeType="1"/>
          </p:cNvSpPr>
          <p:nvPr/>
        </p:nvSpPr>
        <p:spPr bwMode="auto">
          <a:xfrm>
            <a:off x="4667250" y="762000"/>
            <a:ext cx="0" cy="60960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27333" name="Group 5"/>
          <p:cNvGrpSpPr>
            <a:grpSpLocks/>
          </p:cNvGrpSpPr>
          <p:nvPr/>
        </p:nvGrpSpPr>
        <p:grpSpPr bwMode="auto">
          <a:xfrm>
            <a:off x="1104900" y="838200"/>
            <a:ext cx="2312988" cy="3159125"/>
            <a:chOff x="696" y="528"/>
            <a:chExt cx="1457" cy="1990"/>
          </a:xfrm>
        </p:grpSpPr>
        <p:sp>
          <p:nvSpPr>
            <p:cNvPr id="227334" name="Oval 6"/>
            <p:cNvSpPr>
              <a:spLocks noChangeArrowheads="1"/>
            </p:cNvSpPr>
            <p:nvPr/>
          </p:nvSpPr>
          <p:spPr bwMode="auto">
            <a:xfrm>
              <a:off x="1278" y="2124"/>
              <a:ext cx="286" cy="27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35" name="Text Box 7"/>
            <p:cNvSpPr txBox="1">
              <a:spLocks noChangeArrowheads="1"/>
            </p:cNvSpPr>
            <p:nvPr/>
          </p:nvSpPr>
          <p:spPr bwMode="auto">
            <a:xfrm>
              <a:off x="720" y="592"/>
              <a:ext cx="3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400" baseline="-25000"/>
                <a:t>1</a:t>
              </a:r>
              <a:endParaRPr lang="en-US" altLang="zh-CN" sz="2000" i="1"/>
            </a:p>
          </p:txBody>
        </p:sp>
        <p:sp>
          <p:nvSpPr>
            <p:cNvPr id="227336" name="Text Box 8"/>
            <p:cNvSpPr txBox="1">
              <a:spLocks noChangeArrowheads="1"/>
            </p:cNvSpPr>
            <p:nvPr/>
          </p:nvSpPr>
          <p:spPr bwMode="auto">
            <a:xfrm>
              <a:off x="792" y="1564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endParaRPr lang="en-US" altLang="zh-CN" sz="2800"/>
            </a:p>
          </p:txBody>
        </p:sp>
        <p:sp>
          <p:nvSpPr>
            <p:cNvPr id="227337" name="Text Box 9"/>
            <p:cNvSpPr txBox="1">
              <a:spLocks noChangeArrowheads="1"/>
            </p:cNvSpPr>
            <p:nvPr/>
          </p:nvSpPr>
          <p:spPr bwMode="auto">
            <a:xfrm>
              <a:off x="1028" y="2230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4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227338" name="Text Box 10"/>
            <p:cNvSpPr txBox="1">
              <a:spLocks noChangeArrowheads="1"/>
            </p:cNvSpPr>
            <p:nvPr/>
          </p:nvSpPr>
          <p:spPr bwMode="auto">
            <a:xfrm>
              <a:off x="1564" y="214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400">
                  <a:solidFill>
                    <a:srgbClr val="000066"/>
                  </a:solidFill>
                </a:rPr>
                <a:t>_</a:t>
              </a:r>
            </a:p>
          </p:txBody>
        </p:sp>
        <p:sp>
          <p:nvSpPr>
            <p:cNvPr id="227339" name="Line 11"/>
            <p:cNvSpPr>
              <a:spLocks noChangeShapeType="1"/>
            </p:cNvSpPr>
            <p:nvPr/>
          </p:nvSpPr>
          <p:spPr bwMode="auto">
            <a:xfrm flipH="1">
              <a:off x="696" y="540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40" name="Line 12"/>
            <p:cNvSpPr>
              <a:spLocks noChangeShapeType="1"/>
            </p:cNvSpPr>
            <p:nvPr/>
          </p:nvSpPr>
          <p:spPr bwMode="auto">
            <a:xfrm flipH="1">
              <a:off x="1404" y="1236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41" name="Line 13"/>
            <p:cNvSpPr>
              <a:spLocks noChangeShapeType="1"/>
            </p:cNvSpPr>
            <p:nvPr/>
          </p:nvSpPr>
          <p:spPr bwMode="auto">
            <a:xfrm rot="5400000" flipH="1">
              <a:off x="1404" y="528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42" name="Line 14"/>
            <p:cNvSpPr>
              <a:spLocks noChangeShapeType="1"/>
            </p:cNvSpPr>
            <p:nvPr/>
          </p:nvSpPr>
          <p:spPr bwMode="auto">
            <a:xfrm rot="5400000" flipH="1">
              <a:off x="696" y="1224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43" name="Line 15"/>
            <p:cNvSpPr>
              <a:spLocks noChangeShapeType="1"/>
            </p:cNvSpPr>
            <p:nvPr/>
          </p:nvSpPr>
          <p:spPr bwMode="auto">
            <a:xfrm>
              <a:off x="1416" y="540"/>
              <a:ext cx="0" cy="13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44" name="Oval 16"/>
            <p:cNvSpPr>
              <a:spLocks noChangeArrowheads="1"/>
            </p:cNvSpPr>
            <p:nvPr/>
          </p:nvSpPr>
          <p:spPr bwMode="auto">
            <a:xfrm>
              <a:off x="1392" y="52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45" name="Oval 17"/>
            <p:cNvSpPr>
              <a:spLocks noChangeArrowheads="1"/>
            </p:cNvSpPr>
            <p:nvPr/>
          </p:nvSpPr>
          <p:spPr bwMode="auto">
            <a:xfrm>
              <a:off x="1392" y="190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46" name="Oval 18"/>
            <p:cNvSpPr>
              <a:spLocks noChangeArrowheads="1"/>
            </p:cNvSpPr>
            <p:nvPr/>
          </p:nvSpPr>
          <p:spPr bwMode="auto">
            <a:xfrm>
              <a:off x="2088" y="121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47" name="Oval 19"/>
            <p:cNvSpPr>
              <a:spLocks noChangeArrowheads="1"/>
            </p:cNvSpPr>
            <p:nvPr/>
          </p:nvSpPr>
          <p:spPr bwMode="auto">
            <a:xfrm>
              <a:off x="708" y="121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48" name="Rectangle 20"/>
            <p:cNvSpPr>
              <a:spLocks noChangeArrowheads="1"/>
            </p:cNvSpPr>
            <p:nvPr/>
          </p:nvSpPr>
          <p:spPr bwMode="auto">
            <a:xfrm rot="2689864">
              <a:off x="975" y="77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49" name="Rectangle 21"/>
            <p:cNvSpPr>
              <a:spLocks noChangeArrowheads="1"/>
            </p:cNvSpPr>
            <p:nvPr/>
          </p:nvSpPr>
          <p:spPr bwMode="auto">
            <a:xfrm rot="2689864">
              <a:off x="1707" y="1463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50" name="Rectangle 22"/>
            <p:cNvSpPr>
              <a:spLocks noChangeArrowheads="1"/>
            </p:cNvSpPr>
            <p:nvPr/>
          </p:nvSpPr>
          <p:spPr bwMode="auto">
            <a:xfrm rot="8089864">
              <a:off x="1719" y="77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51" name="Rectangle 23"/>
            <p:cNvSpPr>
              <a:spLocks noChangeArrowheads="1"/>
            </p:cNvSpPr>
            <p:nvPr/>
          </p:nvSpPr>
          <p:spPr bwMode="auto">
            <a:xfrm rot="8089864">
              <a:off x="987" y="143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52" name="Line 24"/>
            <p:cNvSpPr>
              <a:spLocks noChangeShapeType="1"/>
            </p:cNvSpPr>
            <p:nvPr/>
          </p:nvSpPr>
          <p:spPr bwMode="auto">
            <a:xfrm>
              <a:off x="720" y="1224"/>
              <a:ext cx="0" cy="10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53" name="Line 25"/>
            <p:cNvSpPr>
              <a:spLocks noChangeShapeType="1"/>
            </p:cNvSpPr>
            <p:nvPr/>
          </p:nvSpPr>
          <p:spPr bwMode="auto">
            <a:xfrm>
              <a:off x="2112" y="1248"/>
              <a:ext cx="0" cy="10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54" name="Line 26"/>
            <p:cNvSpPr>
              <a:spLocks noChangeShapeType="1"/>
            </p:cNvSpPr>
            <p:nvPr/>
          </p:nvSpPr>
          <p:spPr bwMode="auto">
            <a:xfrm>
              <a:off x="719" y="2280"/>
              <a:ext cx="14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55" name="Text Box 27"/>
            <p:cNvSpPr txBox="1">
              <a:spLocks noChangeArrowheads="1"/>
            </p:cNvSpPr>
            <p:nvPr/>
          </p:nvSpPr>
          <p:spPr bwMode="auto">
            <a:xfrm>
              <a:off x="1812" y="616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000" i="1"/>
            </a:p>
          </p:txBody>
        </p:sp>
        <p:sp>
          <p:nvSpPr>
            <p:cNvPr id="227356" name="Text Box 28"/>
            <p:cNvSpPr txBox="1">
              <a:spLocks noChangeArrowheads="1"/>
            </p:cNvSpPr>
            <p:nvPr/>
          </p:nvSpPr>
          <p:spPr bwMode="auto">
            <a:xfrm>
              <a:off x="1716" y="1564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4</a:t>
              </a:r>
              <a:endParaRPr lang="en-US" altLang="zh-CN" sz="2800"/>
            </a:p>
          </p:txBody>
        </p:sp>
        <p:sp>
          <p:nvSpPr>
            <p:cNvPr id="227357" name="Rectangle 29"/>
            <p:cNvSpPr>
              <a:spLocks noChangeArrowheads="1"/>
            </p:cNvSpPr>
            <p:nvPr/>
          </p:nvSpPr>
          <p:spPr bwMode="auto">
            <a:xfrm>
              <a:off x="1368" y="1104"/>
              <a:ext cx="95" cy="22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58" name="Text Box 30"/>
            <p:cNvSpPr txBox="1">
              <a:spLocks noChangeArrowheads="1"/>
            </p:cNvSpPr>
            <p:nvPr/>
          </p:nvSpPr>
          <p:spPr bwMode="auto">
            <a:xfrm>
              <a:off x="1440" y="1116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400" i="1">
                  <a:solidFill>
                    <a:srgbClr val="FF0000"/>
                  </a:solidFill>
                </a:rPr>
                <a:t>R</a:t>
              </a:r>
              <a:r>
                <a:rPr lang="en-US" altLang="zh-CN" sz="2400" baseline="-25000">
                  <a:solidFill>
                    <a:srgbClr val="FF0000"/>
                  </a:solidFill>
                </a:rPr>
                <a:t>5</a:t>
              </a:r>
              <a:endParaRPr lang="en-US" altLang="zh-CN" sz="2000"/>
            </a:p>
          </p:txBody>
        </p:sp>
        <p:sp>
          <p:nvSpPr>
            <p:cNvPr id="227359" name="Text Box 31"/>
            <p:cNvSpPr txBox="1">
              <a:spLocks noChangeArrowheads="1"/>
            </p:cNvSpPr>
            <p:nvPr/>
          </p:nvSpPr>
          <p:spPr bwMode="auto">
            <a:xfrm>
              <a:off x="1524" y="1973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>
                  <a:ea typeface="楷体_GB2312" pitchFamily="49" charset="-122"/>
                </a:rPr>
                <a:t>E</a:t>
              </a:r>
              <a:endParaRPr lang="en-US" altLang="zh-CN" sz="2400">
                <a:ea typeface="楷体_GB2312" pitchFamily="49" charset="-122"/>
              </a:endParaRPr>
            </a:p>
          </p:txBody>
        </p:sp>
        <p:sp>
          <p:nvSpPr>
            <p:cNvPr id="227360" name="Line 32"/>
            <p:cNvSpPr>
              <a:spLocks noChangeShapeType="1"/>
            </p:cNvSpPr>
            <p:nvPr/>
          </p:nvSpPr>
          <p:spPr bwMode="auto">
            <a:xfrm>
              <a:off x="1272" y="1128"/>
              <a:ext cx="0" cy="3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61" name="Text Box 33"/>
            <p:cNvSpPr txBox="1">
              <a:spLocks noChangeArrowheads="1"/>
            </p:cNvSpPr>
            <p:nvPr/>
          </p:nvSpPr>
          <p:spPr bwMode="auto">
            <a:xfrm>
              <a:off x="1144" y="845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>
                  <a:solidFill>
                    <a:srgbClr val="FF0000"/>
                  </a:solidFill>
                  <a:ea typeface="楷体_GB2312" pitchFamily="49" charset="-122"/>
                </a:rPr>
                <a:t>I</a:t>
              </a:r>
              <a:r>
                <a:rPr lang="en-US" altLang="zh-CN" sz="2800" baseline="-25000">
                  <a:solidFill>
                    <a:srgbClr val="FF0000"/>
                  </a:solidFill>
                  <a:ea typeface="楷体_GB2312" pitchFamily="49" charset="-122"/>
                </a:rPr>
                <a:t>5</a:t>
              </a:r>
              <a:endParaRPr lang="en-US" altLang="zh-CN" sz="2800">
                <a:solidFill>
                  <a:srgbClr val="FF0000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227362" name="Group 34"/>
          <p:cNvGrpSpPr>
            <a:grpSpLocks/>
          </p:cNvGrpSpPr>
          <p:nvPr/>
        </p:nvGrpSpPr>
        <p:grpSpPr bwMode="auto">
          <a:xfrm>
            <a:off x="4953000" y="1371600"/>
            <a:ext cx="3575050" cy="3257550"/>
            <a:chOff x="3060" y="1260"/>
            <a:chExt cx="2252" cy="2052"/>
          </a:xfrm>
        </p:grpSpPr>
        <p:sp>
          <p:nvSpPr>
            <p:cNvPr id="227363" name="Rectangle 35"/>
            <p:cNvSpPr>
              <a:spLocks noChangeArrowheads="1"/>
            </p:cNvSpPr>
            <p:nvPr/>
          </p:nvSpPr>
          <p:spPr bwMode="auto">
            <a:xfrm>
              <a:off x="3060" y="1260"/>
              <a:ext cx="1560" cy="2052"/>
            </a:xfrm>
            <a:prstGeom prst="rect">
              <a:avLst/>
            </a:prstGeom>
            <a:solidFill>
              <a:srgbClr val="CCFFFF"/>
            </a:solidFill>
            <a:ln w="38100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64" name="Line 36"/>
            <p:cNvSpPr>
              <a:spLocks noChangeShapeType="1"/>
            </p:cNvSpPr>
            <p:nvPr/>
          </p:nvSpPr>
          <p:spPr bwMode="auto">
            <a:xfrm>
              <a:off x="5277" y="1543"/>
              <a:ext cx="0" cy="140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65" name="Rectangle 37"/>
            <p:cNvSpPr>
              <a:spLocks noChangeArrowheads="1"/>
            </p:cNvSpPr>
            <p:nvPr/>
          </p:nvSpPr>
          <p:spPr bwMode="auto">
            <a:xfrm>
              <a:off x="5230" y="2090"/>
              <a:ext cx="82" cy="22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66" name="Text Box 38"/>
            <p:cNvSpPr txBox="1">
              <a:spLocks noChangeArrowheads="1"/>
            </p:cNvSpPr>
            <p:nvPr/>
          </p:nvSpPr>
          <p:spPr bwMode="auto">
            <a:xfrm>
              <a:off x="4884" y="2272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R</a:t>
              </a:r>
              <a:r>
                <a:rPr lang="en-US" altLang="zh-CN" sz="2800" baseline="-25000">
                  <a:solidFill>
                    <a:srgbClr val="FF3300"/>
                  </a:solidFill>
                </a:rPr>
                <a:t>5</a:t>
              </a:r>
              <a:endParaRPr lang="en-US" altLang="zh-CN" sz="2800" i="1">
                <a:solidFill>
                  <a:srgbClr val="FF3300"/>
                </a:solidFill>
              </a:endParaRPr>
            </a:p>
          </p:txBody>
        </p:sp>
        <p:sp>
          <p:nvSpPr>
            <p:cNvPr id="227367" name="Line 39"/>
            <p:cNvSpPr>
              <a:spLocks noChangeShapeType="1"/>
            </p:cNvSpPr>
            <p:nvPr/>
          </p:nvSpPr>
          <p:spPr bwMode="auto">
            <a:xfrm>
              <a:off x="5194" y="1696"/>
              <a:ext cx="0" cy="258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68" name="Text Box 40"/>
            <p:cNvSpPr txBox="1">
              <a:spLocks noChangeArrowheads="1"/>
            </p:cNvSpPr>
            <p:nvPr/>
          </p:nvSpPr>
          <p:spPr bwMode="auto">
            <a:xfrm>
              <a:off x="4860" y="1804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FF3300"/>
                  </a:solidFill>
                </a:rPr>
                <a:t>5</a:t>
              </a:r>
              <a:endParaRPr lang="en-US" altLang="zh-CN" sz="2800" i="1">
                <a:solidFill>
                  <a:srgbClr val="FF3300"/>
                </a:solidFill>
              </a:endParaRPr>
            </a:p>
          </p:txBody>
        </p:sp>
        <p:sp>
          <p:nvSpPr>
            <p:cNvPr id="227369" name="Line 41"/>
            <p:cNvSpPr>
              <a:spLocks noChangeShapeType="1"/>
            </p:cNvSpPr>
            <p:nvPr/>
          </p:nvSpPr>
          <p:spPr bwMode="auto">
            <a:xfrm>
              <a:off x="3790" y="1555"/>
              <a:ext cx="1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70" name="Line 42"/>
            <p:cNvSpPr>
              <a:spLocks noChangeShapeType="1"/>
            </p:cNvSpPr>
            <p:nvPr/>
          </p:nvSpPr>
          <p:spPr bwMode="auto">
            <a:xfrm>
              <a:off x="3778" y="2940"/>
              <a:ext cx="1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71" name="Oval 43"/>
            <p:cNvSpPr>
              <a:spLocks noChangeArrowheads="1"/>
            </p:cNvSpPr>
            <p:nvPr/>
          </p:nvSpPr>
          <p:spPr bwMode="auto">
            <a:xfrm>
              <a:off x="3654" y="2112"/>
              <a:ext cx="286" cy="27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72" name="Text Box 44"/>
            <p:cNvSpPr txBox="1">
              <a:spLocks noChangeArrowheads="1"/>
            </p:cNvSpPr>
            <p:nvPr/>
          </p:nvSpPr>
          <p:spPr bwMode="auto">
            <a:xfrm>
              <a:off x="3060" y="1576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sp>
          <p:nvSpPr>
            <p:cNvPr id="227373" name="Text Box 45"/>
            <p:cNvSpPr txBox="1">
              <a:spLocks noChangeArrowheads="1"/>
            </p:cNvSpPr>
            <p:nvPr/>
          </p:nvSpPr>
          <p:spPr bwMode="auto">
            <a:xfrm>
              <a:off x="3132" y="2644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endParaRPr lang="en-US" altLang="zh-CN" sz="2800"/>
            </a:p>
          </p:txBody>
        </p:sp>
        <p:sp>
          <p:nvSpPr>
            <p:cNvPr id="227374" name="Text Box 46"/>
            <p:cNvSpPr txBox="1">
              <a:spLocks noChangeArrowheads="1"/>
            </p:cNvSpPr>
            <p:nvPr/>
          </p:nvSpPr>
          <p:spPr bwMode="auto">
            <a:xfrm>
              <a:off x="3476" y="1970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227375" name="Text Box 47"/>
            <p:cNvSpPr txBox="1">
              <a:spLocks noChangeArrowheads="1"/>
            </p:cNvSpPr>
            <p:nvPr/>
          </p:nvSpPr>
          <p:spPr bwMode="auto">
            <a:xfrm>
              <a:off x="3940" y="188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000066"/>
                  </a:solidFill>
                </a:rPr>
                <a:t>_</a:t>
              </a:r>
            </a:p>
          </p:txBody>
        </p:sp>
        <p:sp>
          <p:nvSpPr>
            <p:cNvPr id="227376" name="Line 48"/>
            <p:cNvSpPr>
              <a:spLocks noChangeShapeType="1"/>
            </p:cNvSpPr>
            <p:nvPr/>
          </p:nvSpPr>
          <p:spPr bwMode="auto">
            <a:xfrm flipH="1">
              <a:off x="3060" y="1560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77" name="Line 49"/>
            <p:cNvSpPr>
              <a:spLocks noChangeShapeType="1"/>
            </p:cNvSpPr>
            <p:nvPr/>
          </p:nvSpPr>
          <p:spPr bwMode="auto">
            <a:xfrm flipH="1">
              <a:off x="3768" y="2256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78" name="Line 50"/>
            <p:cNvSpPr>
              <a:spLocks noChangeShapeType="1"/>
            </p:cNvSpPr>
            <p:nvPr/>
          </p:nvSpPr>
          <p:spPr bwMode="auto">
            <a:xfrm rot="5400000" flipH="1">
              <a:off x="3768" y="1548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79" name="Line 51"/>
            <p:cNvSpPr>
              <a:spLocks noChangeShapeType="1"/>
            </p:cNvSpPr>
            <p:nvPr/>
          </p:nvSpPr>
          <p:spPr bwMode="auto">
            <a:xfrm rot="5400000" flipH="1">
              <a:off x="3060" y="2244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80" name="Oval 52"/>
            <p:cNvSpPr>
              <a:spLocks noChangeArrowheads="1"/>
            </p:cNvSpPr>
            <p:nvPr/>
          </p:nvSpPr>
          <p:spPr bwMode="auto">
            <a:xfrm>
              <a:off x="3756" y="154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81" name="Oval 53"/>
            <p:cNvSpPr>
              <a:spLocks noChangeArrowheads="1"/>
            </p:cNvSpPr>
            <p:nvPr/>
          </p:nvSpPr>
          <p:spPr bwMode="auto">
            <a:xfrm>
              <a:off x="3756" y="292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82" name="Oval 54"/>
            <p:cNvSpPr>
              <a:spLocks noChangeArrowheads="1"/>
            </p:cNvSpPr>
            <p:nvPr/>
          </p:nvSpPr>
          <p:spPr bwMode="auto">
            <a:xfrm>
              <a:off x="4452" y="223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83" name="Oval 55"/>
            <p:cNvSpPr>
              <a:spLocks noChangeArrowheads="1"/>
            </p:cNvSpPr>
            <p:nvPr/>
          </p:nvSpPr>
          <p:spPr bwMode="auto">
            <a:xfrm>
              <a:off x="3072" y="223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84" name="Rectangle 56"/>
            <p:cNvSpPr>
              <a:spLocks noChangeArrowheads="1"/>
            </p:cNvSpPr>
            <p:nvPr/>
          </p:nvSpPr>
          <p:spPr bwMode="auto">
            <a:xfrm rot="2689864">
              <a:off x="3339" y="179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85" name="Rectangle 57"/>
            <p:cNvSpPr>
              <a:spLocks noChangeArrowheads="1"/>
            </p:cNvSpPr>
            <p:nvPr/>
          </p:nvSpPr>
          <p:spPr bwMode="auto">
            <a:xfrm rot="2689864">
              <a:off x="4071" y="2483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86" name="Rectangle 58"/>
            <p:cNvSpPr>
              <a:spLocks noChangeArrowheads="1"/>
            </p:cNvSpPr>
            <p:nvPr/>
          </p:nvSpPr>
          <p:spPr bwMode="auto">
            <a:xfrm rot="8089864">
              <a:off x="4083" y="179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87" name="Rectangle 59"/>
            <p:cNvSpPr>
              <a:spLocks noChangeArrowheads="1"/>
            </p:cNvSpPr>
            <p:nvPr/>
          </p:nvSpPr>
          <p:spPr bwMode="auto">
            <a:xfrm rot="8089864">
              <a:off x="3351" y="245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88" name="Line 60"/>
            <p:cNvSpPr>
              <a:spLocks noChangeShapeType="1"/>
            </p:cNvSpPr>
            <p:nvPr/>
          </p:nvSpPr>
          <p:spPr bwMode="auto">
            <a:xfrm>
              <a:off x="3095" y="2256"/>
              <a:ext cx="14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89" name="Text Box 61"/>
            <p:cNvSpPr txBox="1">
              <a:spLocks noChangeArrowheads="1"/>
            </p:cNvSpPr>
            <p:nvPr/>
          </p:nvSpPr>
          <p:spPr bwMode="auto">
            <a:xfrm>
              <a:off x="4176" y="1636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 i="1"/>
            </a:p>
          </p:txBody>
        </p:sp>
        <p:sp>
          <p:nvSpPr>
            <p:cNvPr id="227390" name="Text Box 62"/>
            <p:cNvSpPr txBox="1">
              <a:spLocks noChangeArrowheads="1"/>
            </p:cNvSpPr>
            <p:nvPr/>
          </p:nvSpPr>
          <p:spPr bwMode="auto">
            <a:xfrm>
              <a:off x="4104" y="2608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4</a:t>
              </a:r>
              <a:endParaRPr lang="en-US" altLang="zh-CN" sz="2800"/>
            </a:p>
          </p:txBody>
        </p:sp>
        <p:sp>
          <p:nvSpPr>
            <p:cNvPr id="227391" name="Text Box 63"/>
            <p:cNvSpPr txBox="1">
              <a:spLocks noChangeArrowheads="1"/>
            </p:cNvSpPr>
            <p:nvPr/>
          </p:nvSpPr>
          <p:spPr bwMode="auto">
            <a:xfrm>
              <a:off x="3684" y="2333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>
                  <a:ea typeface="楷体_GB2312" pitchFamily="49" charset="-122"/>
                </a:rPr>
                <a:t>E</a:t>
              </a:r>
              <a:endParaRPr lang="en-US" altLang="zh-CN" sz="2800">
                <a:ea typeface="楷体_GB2312" pitchFamily="49" charset="-122"/>
              </a:endParaRPr>
            </a:p>
          </p:txBody>
        </p:sp>
      </p:grpSp>
      <p:sp>
        <p:nvSpPr>
          <p:cNvPr id="227392" name="Text Box 64"/>
          <p:cNvSpPr txBox="1">
            <a:spLocks noChangeArrowheads="1"/>
          </p:cNvSpPr>
          <p:nvPr/>
        </p:nvSpPr>
        <p:spPr bwMode="auto">
          <a:xfrm>
            <a:off x="5257800" y="762000"/>
            <a:ext cx="140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2400"/>
              <a:t>等效电路</a:t>
            </a:r>
          </a:p>
        </p:txBody>
      </p:sp>
      <p:grpSp>
        <p:nvGrpSpPr>
          <p:cNvPr id="227393" name="Group 65"/>
          <p:cNvGrpSpPr>
            <a:grpSpLocks/>
          </p:cNvGrpSpPr>
          <p:nvPr/>
        </p:nvGrpSpPr>
        <p:grpSpPr bwMode="auto">
          <a:xfrm>
            <a:off x="5505450" y="4914900"/>
            <a:ext cx="1866900" cy="952500"/>
            <a:chOff x="3408" y="3492"/>
            <a:chExt cx="1176" cy="600"/>
          </a:xfrm>
        </p:grpSpPr>
        <p:sp>
          <p:nvSpPr>
            <p:cNvPr id="227394" name="AutoShape 66"/>
            <p:cNvSpPr>
              <a:spLocks noChangeArrowheads="1"/>
            </p:cNvSpPr>
            <p:nvPr/>
          </p:nvSpPr>
          <p:spPr bwMode="auto">
            <a:xfrm>
              <a:off x="3408" y="3492"/>
              <a:ext cx="1176" cy="600"/>
            </a:xfrm>
            <a:prstGeom prst="wedgeEllipseCallout">
              <a:avLst>
                <a:gd name="adj1" fmla="val 17347"/>
                <a:gd name="adj2" fmla="val -105167"/>
              </a:avLst>
            </a:prstGeom>
            <a:solidFill>
              <a:srgbClr val="FFFFFF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endParaRPr lang="zh-CN" altLang="zh-CN">
                <a:ea typeface="楷体_GB2312" pitchFamily="49" charset="-122"/>
              </a:endParaRPr>
            </a:p>
          </p:txBody>
        </p:sp>
        <p:sp>
          <p:nvSpPr>
            <p:cNvPr id="227395" name="Text Box 67"/>
            <p:cNvSpPr txBox="1">
              <a:spLocks noChangeArrowheads="1"/>
            </p:cNvSpPr>
            <p:nvPr/>
          </p:nvSpPr>
          <p:spPr bwMode="auto">
            <a:xfrm>
              <a:off x="3551" y="3546"/>
              <a:ext cx="89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/>
              <a:r>
                <a:rPr lang="zh-CN" altLang="en-US" sz="2400">
                  <a:solidFill>
                    <a:srgbClr val="008000"/>
                  </a:solidFill>
                </a:rPr>
                <a:t>有源二端网络</a:t>
              </a:r>
            </a:p>
          </p:txBody>
        </p:sp>
      </p:grpSp>
      <p:grpSp>
        <p:nvGrpSpPr>
          <p:cNvPr id="227396" name="Group 68"/>
          <p:cNvGrpSpPr>
            <a:grpSpLocks/>
          </p:cNvGrpSpPr>
          <p:nvPr/>
        </p:nvGrpSpPr>
        <p:grpSpPr bwMode="auto">
          <a:xfrm>
            <a:off x="304800" y="762000"/>
            <a:ext cx="723900" cy="723900"/>
            <a:chOff x="120" y="0"/>
            <a:chExt cx="456" cy="456"/>
          </a:xfrm>
        </p:grpSpPr>
        <p:sp>
          <p:nvSpPr>
            <p:cNvPr id="227397" name="Oval 69"/>
            <p:cNvSpPr>
              <a:spLocks noChangeArrowheads="1"/>
            </p:cNvSpPr>
            <p:nvPr/>
          </p:nvSpPr>
          <p:spPr bwMode="auto">
            <a:xfrm>
              <a:off x="120" y="0"/>
              <a:ext cx="456" cy="456"/>
            </a:xfrm>
            <a:prstGeom prst="ellipse">
              <a:avLst/>
            </a:prstGeom>
            <a:solidFill>
              <a:srgbClr val="FFFFCC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7398" name="Text Box 70"/>
            <p:cNvSpPr txBox="1">
              <a:spLocks noChangeArrowheads="1"/>
            </p:cNvSpPr>
            <p:nvPr/>
          </p:nvSpPr>
          <p:spPr bwMode="auto">
            <a:xfrm>
              <a:off x="156" y="109"/>
              <a:ext cx="3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2400">
                  <a:solidFill>
                    <a:srgbClr val="FF0000"/>
                  </a:solidFill>
                </a:rPr>
                <a:t>例</a:t>
              </a:r>
              <a:endParaRPr lang="zh-CN" altLang="en-US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7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7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7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7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273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7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7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2273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7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7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utoUpdateAnimBg="0"/>
      <p:bldP spid="227331" grpId="0" autoUpdateAnimBg="0"/>
      <p:bldP spid="227332" grpId="0" animBg="1"/>
      <p:bldP spid="227392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Text Box 2"/>
          <p:cNvSpPr txBox="1">
            <a:spLocks noChangeArrowheads="1"/>
          </p:cNvSpPr>
          <p:nvPr/>
        </p:nvSpPr>
        <p:spPr bwMode="auto">
          <a:xfrm>
            <a:off x="250825" y="0"/>
            <a:ext cx="3354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400"/>
              <a:t>第一步：求开端电压</a:t>
            </a:r>
            <a:r>
              <a:rPr lang="en-US" altLang="zh-CN" sz="2400" i="1"/>
              <a:t>U</a:t>
            </a:r>
            <a:r>
              <a:rPr lang="en-US" altLang="zh-CN" sz="2400" i="1" baseline="-25000"/>
              <a:t>oc</a:t>
            </a:r>
            <a:endParaRPr lang="en-US" altLang="zh-CN" sz="2400"/>
          </a:p>
        </p:txBody>
      </p:sp>
      <p:graphicFrame>
        <p:nvGraphicFramePr>
          <p:cNvPr id="177155" name="Object 3"/>
          <p:cNvGraphicFramePr>
            <a:graphicFrameLocks noChangeAspect="1"/>
          </p:cNvGraphicFramePr>
          <p:nvPr/>
        </p:nvGraphicFramePr>
        <p:xfrm>
          <a:off x="223838" y="3716338"/>
          <a:ext cx="3832225" cy="2795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18" name="Microsoft 公式 3.0" r:id="rId4" imgW="1777680" imgH="1295280" progId="Equation.3">
                  <p:embed/>
                </p:oleObj>
              </mc:Choice>
              <mc:Fallback>
                <p:oleObj name="Microsoft 公式 3.0" r:id="rId4" imgW="1777680" imgH="12952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838" y="3716338"/>
                        <a:ext cx="3832225" cy="2795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7156" name="Text Box 4"/>
          <p:cNvSpPr txBox="1">
            <a:spLocks noChangeArrowheads="1"/>
          </p:cNvSpPr>
          <p:nvPr/>
        </p:nvSpPr>
        <p:spPr bwMode="auto">
          <a:xfrm>
            <a:off x="4768850" y="28575"/>
            <a:ext cx="4305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2400"/>
              <a:t>第二步：求输入电阻 </a:t>
            </a:r>
            <a:r>
              <a:rPr lang="en-US" altLang="zh-CN" sz="2400" i="1"/>
              <a:t>R</a:t>
            </a:r>
            <a:r>
              <a:rPr lang="en-US" altLang="zh-CN" sz="2400" i="1" baseline="-25000"/>
              <a:t>i</a:t>
            </a:r>
            <a:endParaRPr lang="en-US" altLang="zh-CN" sz="2400"/>
          </a:p>
        </p:txBody>
      </p:sp>
      <p:sp>
        <p:nvSpPr>
          <p:cNvPr id="177157" name="Line 5"/>
          <p:cNvSpPr>
            <a:spLocks noChangeShapeType="1"/>
          </p:cNvSpPr>
          <p:nvPr/>
        </p:nvSpPr>
        <p:spPr bwMode="auto">
          <a:xfrm>
            <a:off x="4502150" y="25400"/>
            <a:ext cx="0" cy="68580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77158" name="Group 6"/>
          <p:cNvGrpSpPr>
            <a:grpSpLocks/>
          </p:cNvGrpSpPr>
          <p:nvPr/>
        </p:nvGrpSpPr>
        <p:grpSpPr bwMode="auto">
          <a:xfrm>
            <a:off x="74613" y="398463"/>
            <a:ext cx="4181475" cy="3186112"/>
            <a:chOff x="91" y="485"/>
            <a:chExt cx="2634" cy="2007"/>
          </a:xfrm>
        </p:grpSpPr>
        <p:sp>
          <p:nvSpPr>
            <p:cNvPr id="177159" name="Text Box 7"/>
            <p:cNvSpPr txBox="1">
              <a:spLocks noChangeArrowheads="1"/>
            </p:cNvSpPr>
            <p:nvPr/>
          </p:nvSpPr>
          <p:spPr bwMode="auto">
            <a:xfrm>
              <a:off x="2304" y="1216"/>
              <a:ext cx="42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U</a:t>
              </a:r>
              <a:r>
                <a:rPr lang="en-US" altLang="zh-CN" sz="2800" i="1" baseline="-25000">
                  <a:solidFill>
                    <a:srgbClr val="FF0000"/>
                  </a:solidFill>
                </a:rPr>
                <a:t>oc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  <p:sp>
          <p:nvSpPr>
            <p:cNvPr id="177160" name="Line 8"/>
            <p:cNvSpPr>
              <a:spLocks noChangeShapeType="1"/>
            </p:cNvSpPr>
            <p:nvPr/>
          </p:nvSpPr>
          <p:spPr bwMode="auto">
            <a:xfrm>
              <a:off x="2280" y="1074"/>
              <a:ext cx="0" cy="68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161" name="Line 9"/>
            <p:cNvSpPr>
              <a:spLocks noChangeShapeType="1"/>
            </p:cNvSpPr>
            <p:nvPr/>
          </p:nvSpPr>
          <p:spPr bwMode="auto">
            <a:xfrm>
              <a:off x="982" y="775"/>
              <a:ext cx="124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162" name="Line 10"/>
            <p:cNvSpPr>
              <a:spLocks noChangeShapeType="1"/>
            </p:cNvSpPr>
            <p:nvPr/>
          </p:nvSpPr>
          <p:spPr bwMode="auto">
            <a:xfrm>
              <a:off x="970" y="2160"/>
              <a:ext cx="121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163" name="Oval 11"/>
            <p:cNvSpPr>
              <a:spLocks noChangeArrowheads="1"/>
            </p:cNvSpPr>
            <p:nvPr/>
          </p:nvSpPr>
          <p:spPr bwMode="auto">
            <a:xfrm>
              <a:off x="846" y="1332"/>
              <a:ext cx="286" cy="27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164" name="Text Box 12"/>
            <p:cNvSpPr txBox="1">
              <a:spLocks noChangeArrowheads="1"/>
            </p:cNvSpPr>
            <p:nvPr/>
          </p:nvSpPr>
          <p:spPr bwMode="auto">
            <a:xfrm>
              <a:off x="192" y="832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sp>
          <p:nvSpPr>
            <p:cNvPr id="177165" name="Text Box 13"/>
            <p:cNvSpPr txBox="1">
              <a:spLocks noChangeArrowheads="1"/>
            </p:cNvSpPr>
            <p:nvPr/>
          </p:nvSpPr>
          <p:spPr bwMode="auto">
            <a:xfrm>
              <a:off x="252" y="1804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endParaRPr lang="en-US" altLang="zh-CN" sz="2800"/>
            </a:p>
          </p:txBody>
        </p:sp>
        <p:sp>
          <p:nvSpPr>
            <p:cNvPr id="177166" name="Text Box 14"/>
            <p:cNvSpPr txBox="1">
              <a:spLocks noChangeArrowheads="1"/>
            </p:cNvSpPr>
            <p:nvPr/>
          </p:nvSpPr>
          <p:spPr bwMode="auto">
            <a:xfrm>
              <a:off x="668" y="1190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177167" name="Text Box 15"/>
            <p:cNvSpPr txBox="1">
              <a:spLocks noChangeArrowheads="1"/>
            </p:cNvSpPr>
            <p:nvPr/>
          </p:nvSpPr>
          <p:spPr bwMode="auto">
            <a:xfrm>
              <a:off x="1132" y="110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000066"/>
                  </a:solidFill>
                </a:rPr>
                <a:t>_</a:t>
              </a:r>
            </a:p>
          </p:txBody>
        </p:sp>
        <p:sp>
          <p:nvSpPr>
            <p:cNvPr id="177168" name="Line 16"/>
            <p:cNvSpPr>
              <a:spLocks noChangeShapeType="1"/>
            </p:cNvSpPr>
            <p:nvPr/>
          </p:nvSpPr>
          <p:spPr bwMode="auto">
            <a:xfrm flipH="1">
              <a:off x="252" y="780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169" name="Line 17"/>
            <p:cNvSpPr>
              <a:spLocks noChangeShapeType="1"/>
            </p:cNvSpPr>
            <p:nvPr/>
          </p:nvSpPr>
          <p:spPr bwMode="auto">
            <a:xfrm flipH="1">
              <a:off x="960" y="1476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170" name="Line 18"/>
            <p:cNvSpPr>
              <a:spLocks noChangeShapeType="1"/>
            </p:cNvSpPr>
            <p:nvPr/>
          </p:nvSpPr>
          <p:spPr bwMode="auto">
            <a:xfrm rot="5400000" flipH="1">
              <a:off x="960" y="768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171" name="Line 19"/>
            <p:cNvSpPr>
              <a:spLocks noChangeShapeType="1"/>
            </p:cNvSpPr>
            <p:nvPr/>
          </p:nvSpPr>
          <p:spPr bwMode="auto">
            <a:xfrm rot="5400000" flipH="1">
              <a:off x="252" y="1464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172" name="Oval 20"/>
            <p:cNvSpPr>
              <a:spLocks noChangeArrowheads="1"/>
            </p:cNvSpPr>
            <p:nvPr/>
          </p:nvSpPr>
          <p:spPr bwMode="auto">
            <a:xfrm>
              <a:off x="948" y="76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173" name="Oval 21"/>
            <p:cNvSpPr>
              <a:spLocks noChangeArrowheads="1"/>
            </p:cNvSpPr>
            <p:nvPr/>
          </p:nvSpPr>
          <p:spPr bwMode="auto">
            <a:xfrm>
              <a:off x="948" y="214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174" name="Oval 22"/>
            <p:cNvSpPr>
              <a:spLocks noChangeArrowheads="1"/>
            </p:cNvSpPr>
            <p:nvPr/>
          </p:nvSpPr>
          <p:spPr bwMode="auto">
            <a:xfrm>
              <a:off x="1644" y="145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175" name="Oval 23"/>
            <p:cNvSpPr>
              <a:spLocks noChangeArrowheads="1"/>
            </p:cNvSpPr>
            <p:nvPr/>
          </p:nvSpPr>
          <p:spPr bwMode="auto">
            <a:xfrm>
              <a:off x="264" y="145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176" name="Rectangle 24"/>
            <p:cNvSpPr>
              <a:spLocks noChangeArrowheads="1"/>
            </p:cNvSpPr>
            <p:nvPr/>
          </p:nvSpPr>
          <p:spPr bwMode="auto">
            <a:xfrm rot="2689864">
              <a:off x="531" y="101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177" name="Rectangle 25"/>
            <p:cNvSpPr>
              <a:spLocks noChangeArrowheads="1"/>
            </p:cNvSpPr>
            <p:nvPr/>
          </p:nvSpPr>
          <p:spPr bwMode="auto">
            <a:xfrm rot="2689864">
              <a:off x="1263" y="1703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178" name="Rectangle 26"/>
            <p:cNvSpPr>
              <a:spLocks noChangeArrowheads="1"/>
            </p:cNvSpPr>
            <p:nvPr/>
          </p:nvSpPr>
          <p:spPr bwMode="auto">
            <a:xfrm rot="8089864">
              <a:off x="1275" y="101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179" name="Rectangle 27"/>
            <p:cNvSpPr>
              <a:spLocks noChangeArrowheads="1"/>
            </p:cNvSpPr>
            <p:nvPr/>
          </p:nvSpPr>
          <p:spPr bwMode="auto">
            <a:xfrm rot="8089864">
              <a:off x="543" y="167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180" name="Line 28"/>
            <p:cNvSpPr>
              <a:spLocks noChangeShapeType="1"/>
            </p:cNvSpPr>
            <p:nvPr/>
          </p:nvSpPr>
          <p:spPr bwMode="auto">
            <a:xfrm>
              <a:off x="287" y="1476"/>
              <a:ext cx="14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181" name="Text Box 29"/>
            <p:cNvSpPr txBox="1">
              <a:spLocks noChangeArrowheads="1"/>
            </p:cNvSpPr>
            <p:nvPr/>
          </p:nvSpPr>
          <p:spPr bwMode="auto">
            <a:xfrm>
              <a:off x="1368" y="856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/>
            </a:p>
          </p:txBody>
        </p:sp>
        <p:sp>
          <p:nvSpPr>
            <p:cNvPr id="177182" name="Text Box 30"/>
            <p:cNvSpPr txBox="1">
              <a:spLocks noChangeArrowheads="1"/>
            </p:cNvSpPr>
            <p:nvPr/>
          </p:nvSpPr>
          <p:spPr bwMode="auto">
            <a:xfrm>
              <a:off x="1272" y="1804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4</a:t>
              </a:r>
              <a:endParaRPr lang="en-US" altLang="zh-CN" sz="2800"/>
            </a:p>
          </p:txBody>
        </p:sp>
        <p:sp>
          <p:nvSpPr>
            <p:cNvPr id="177183" name="Text Box 31"/>
            <p:cNvSpPr txBox="1">
              <a:spLocks noChangeArrowheads="1"/>
            </p:cNvSpPr>
            <p:nvPr/>
          </p:nvSpPr>
          <p:spPr bwMode="auto">
            <a:xfrm>
              <a:off x="876" y="1553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>
                  <a:ea typeface="楷体_GB2312" pitchFamily="49" charset="-122"/>
                </a:rPr>
                <a:t>E</a:t>
              </a:r>
              <a:endParaRPr lang="en-US" altLang="zh-CN" sz="2800">
                <a:ea typeface="楷体_GB2312" pitchFamily="49" charset="-122"/>
              </a:endParaRPr>
            </a:p>
          </p:txBody>
        </p:sp>
        <p:sp>
          <p:nvSpPr>
            <p:cNvPr id="177184" name="Text Box 32"/>
            <p:cNvSpPr txBox="1">
              <a:spLocks noChangeArrowheads="1"/>
            </p:cNvSpPr>
            <p:nvPr/>
          </p:nvSpPr>
          <p:spPr bwMode="auto">
            <a:xfrm>
              <a:off x="863" y="485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>
                  <a:solidFill>
                    <a:srgbClr val="0000FF"/>
                  </a:solidFill>
                  <a:ea typeface="楷体_GB2312" pitchFamily="49" charset="-122"/>
                </a:rPr>
                <a:t>A</a:t>
              </a:r>
              <a:endParaRPr lang="en-US" altLang="zh-CN" sz="28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77185" name="Text Box 33"/>
            <p:cNvSpPr txBox="1">
              <a:spLocks noChangeArrowheads="1"/>
            </p:cNvSpPr>
            <p:nvPr/>
          </p:nvSpPr>
          <p:spPr bwMode="auto">
            <a:xfrm>
              <a:off x="840" y="2165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>
                  <a:solidFill>
                    <a:srgbClr val="0000FF"/>
                  </a:solidFill>
                </a:rPr>
                <a:t>B</a:t>
              </a:r>
              <a:endParaRPr lang="en-US" altLang="zh-CN" sz="2800">
                <a:solidFill>
                  <a:srgbClr val="0000FF"/>
                </a:solidFill>
              </a:endParaRPr>
            </a:p>
          </p:txBody>
        </p:sp>
        <p:sp>
          <p:nvSpPr>
            <p:cNvPr id="177186" name="Text Box 34"/>
            <p:cNvSpPr txBox="1">
              <a:spLocks noChangeArrowheads="1"/>
            </p:cNvSpPr>
            <p:nvPr/>
          </p:nvSpPr>
          <p:spPr bwMode="auto">
            <a:xfrm>
              <a:off x="91" y="1181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>
                  <a:solidFill>
                    <a:srgbClr val="0000FF"/>
                  </a:solidFill>
                </a:rPr>
                <a:t>C</a:t>
              </a:r>
              <a:endParaRPr lang="en-US" altLang="zh-CN" sz="2800">
                <a:solidFill>
                  <a:srgbClr val="0000FF"/>
                </a:solidFill>
              </a:endParaRPr>
            </a:p>
          </p:txBody>
        </p:sp>
        <p:sp>
          <p:nvSpPr>
            <p:cNvPr id="177187" name="Text Box 35"/>
            <p:cNvSpPr txBox="1">
              <a:spLocks noChangeArrowheads="1"/>
            </p:cNvSpPr>
            <p:nvPr/>
          </p:nvSpPr>
          <p:spPr bwMode="auto">
            <a:xfrm>
              <a:off x="1661" y="1313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>
                  <a:solidFill>
                    <a:srgbClr val="0000FF"/>
                  </a:solidFill>
                </a:rPr>
                <a:t>D</a:t>
              </a:r>
              <a:endParaRPr lang="en-US" altLang="zh-CN" sz="2800">
                <a:solidFill>
                  <a:srgbClr val="0000FF"/>
                </a:solidFill>
              </a:endParaRPr>
            </a:p>
          </p:txBody>
        </p:sp>
      </p:grpSp>
      <p:grpSp>
        <p:nvGrpSpPr>
          <p:cNvPr id="177188" name="Group 36"/>
          <p:cNvGrpSpPr>
            <a:grpSpLocks/>
          </p:cNvGrpSpPr>
          <p:nvPr/>
        </p:nvGrpSpPr>
        <p:grpSpPr bwMode="auto">
          <a:xfrm>
            <a:off x="4570413" y="1027113"/>
            <a:ext cx="4019550" cy="3217862"/>
            <a:chOff x="2923" y="631"/>
            <a:chExt cx="2532" cy="2003"/>
          </a:xfrm>
        </p:grpSpPr>
        <p:sp>
          <p:nvSpPr>
            <p:cNvPr id="177189" name="Text Box 37"/>
            <p:cNvSpPr txBox="1">
              <a:spLocks noChangeArrowheads="1"/>
            </p:cNvSpPr>
            <p:nvPr/>
          </p:nvSpPr>
          <p:spPr bwMode="auto">
            <a:xfrm>
              <a:off x="2923" y="1315"/>
              <a:ext cx="265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>
                  <a:solidFill>
                    <a:srgbClr val="0000FF"/>
                  </a:solidFill>
                </a:rPr>
                <a:t>C</a:t>
              </a:r>
              <a:endParaRPr lang="en-US" altLang="zh-CN" sz="2800">
                <a:solidFill>
                  <a:srgbClr val="0000FF"/>
                </a:solidFill>
              </a:endParaRPr>
            </a:p>
          </p:txBody>
        </p:sp>
        <p:sp>
          <p:nvSpPr>
            <p:cNvPr id="177190" name="AutoShape 38"/>
            <p:cNvSpPr>
              <a:spLocks noChangeArrowheads="1"/>
            </p:cNvSpPr>
            <p:nvPr/>
          </p:nvSpPr>
          <p:spPr bwMode="auto">
            <a:xfrm>
              <a:off x="5029" y="1669"/>
              <a:ext cx="365" cy="119"/>
            </a:xfrm>
            <a:prstGeom prst="leftArrow">
              <a:avLst>
                <a:gd name="adj1" fmla="val 50000"/>
                <a:gd name="adj2" fmla="val 76681"/>
              </a:avLst>
            </a:prstGeom>
            <a:solidFill>
              <a:schemeClr val="bg1"/>
            </a:solidFill>
            <a:ln w="38100">
              <a:solidFill>
                <a:srgbClr val="FF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191" name="Text Box 39"/>
            <p:cNvSpPr txBox="1">
              <a:spLocks noChangeArrowheads="1"/>
            </p:cNvSpPr>
            <p:nvPr/>
          </p:nvSpPr>
          <p:spPr bwMode="auto">
            <a:xfrm>
              <a:off x="5148" y="1274"/>
              <a:ext cx="307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R</a:t>
              </a:r>
              <a:r>
                <a:rPr lang="en-US" altLang="zh-CN" sz="2800" i="1" baseline="-25000">
                  <a:solidFill>
                    <a:srgbClr val="FF3300"/>
                  </a:solidFill>
                </a:rPr>
                <a:t>i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77192" name="Line 40"/>
            <p:cNvSpPr>
              <a:spLocks noChangeShapeType="1"/>
            </p:cNvSpPr>
            <p:nvPr/>
          </p:nvSpPr>
          <p:spPr bwMode="auto">
            <a:xfrm>
              <a:off x="3910" y="919"/>
              <a:ext cx="124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193" name="Line 41"/>
            <p:cNvSpPr>
              <a:spLocks noChangeShapeType="1"/>
            </p:cNvSpPr>
            <p:nvPr/>
          </p:nvSpPr>
          <p:spPr bwMode="auto">
            <a:xfrm>
              <a:off x="3898" y="2304"/>
              <a:ext cx="121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194" name="Text Box 42"/>
            <p:cNvSpPr txBox="1">
              <a:spLocks noChangeArrowheads="1"/>
            </p:cNvSpPr>
            <p:nvPr/>
          </p:nvSpPr>
          <p:spPr bwMode="auto">
            <a:xfrm>
              <a:off x="3156" y="976"/>
              <a:ext cx="341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sp>
          <p:nvSpPr>
            <p:cNvPr id="177195" name="Text Box 43"/>
            <p:cNvSpPr txBox="1">
              <a:spLocks noChangeArrowheads="1"/>
            </p:cNvSpPr>
            <p:nvPr/>
          </p:nvSpPr>
          <p:spPr bwMode="auto">
            <a:xfrm>
              <a:off x="3204" y="1948"/>
              <a:ext cx="341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endParaRPr lang="en-US" altLang="zh-CN" sz="2800"/>
            </a:p>
          </p:txBody>
        </p:sp>
        <p:sp>
          <p:nvSpPr>
            <p:cNvPr id="177196" name="Line 44"/>
            <p:cNvSpPr>
              <a:spLocks noChangeShapeType="1"/>
            </p:cNvSpPr>
            <p:nvPr/>
          </p:nvSpPr>
          <p:spPr bwMode="auto">
            <a:xfrm flipH="1">
              <a:off x="3180" y="924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197" name="Line 45"/>
            <p:cNvSpPr>
              <a:spLocks noChangeShapeType="1"/>
            </p:cNvSpPr>
            <p:nvPr/>
          </p:nvSpPr>
          <p:spPr bwMode="auto">
            <a:xfrm flipH="1">
              <a:off x="3888" y="1620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198" name="Line 46"/>
            <p:cNvSpPr>
              <a:spLocks noChangeShapeType="1"/>
            </p:cNvSpPr>
            <p:nvPr/>
          </p:nvSpPr>
          <p:spPr bwMode="auto">
            <a:xfrm rot="5400000" flipH="1">
              <a:off x="3888" y="912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199" name="Line 47"/>
            <p:cNvSpPr>
              <a:spLocks noChangeShapeType="1"/>
            </p:cNvSpPr>
            <p:nvPr/>
          </p:nvSpPr>
          <p:spPr bwMode="auto">
            <a:xfrm rot="5400000" flipH="1">
              <a:off x="3180" y="1608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200" name="Oval 48"/>
            <p:cNvSpPr>
              <a:spLocks noChangeArrowheads="1"/>
            </p:cNvSpPr>
            <p:nvPr/>
          </p:nvSpPr>
          <p:spPr bwMode="auto">
            <a:xfrm>
              <a:off x="3876" y="91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201" name="Oval 49"/>
            <p:cNvSpPr>
              <a:spLocks noChangeArrowheads="1"/>
            </p:cNvSpPr>
            <p:nvPr/>
          </p:nvSpPr>
          <p:spPr bwMode="auto">
            <a:xfrm>
              <a:off x="3876" y="229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202" name="Oval 50"/>
            <p:cNvSpPr>
              <a:spLocks noChangeArrowheads="1"/>
            </p:cNvSpPr>
            <p:nvPr/>
          </p:nvSpPr>
          <p:spPr bwMode="auto">
            <a:xfrm>
              <a:off x="4572" y="1597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203" name="Oval 51"/>
            <p:cNvSpPr>
              <a:spLocks noChangeArrowheads="1"/>
            </p:cNvSpPr>
            <p:nvPr/>
          </p:nvSpPr>
          <p:spPr bwMode="auto">
            <a:xfrm>
              <a:off x="3192" y="1597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204" name="Rectangle 52"/>
            <p:cNvSpPr>
              <a:spLocks noChangeArrowheads="1"/>
            </p:cNvSpPr>
            <p:nvPr/>
          </p:nvSpPr>
          <p:spPr bwMode="auto">
            <a:xfrm rot="2689864">
              <a:off x="3459" y="1163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205" name="Rectangle 53"/>
            <p:cNvSpPr>
              <a:spLocks noChangeArrowheads="1"/>
            </p:cNvSpPr>
            <p:nvPr/>
          </p:nvSpPr>
          <p:spPr bwMode="auto">
            <a:xfrm rot="2689864">
              <a:off x="4191" y="1847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206" name="Rectangle 54"/>
            <p:cNvSpPr>
              <a:spLocks noChangeArrowheads="1"/>
            </p:cNvSpPr>
            <p:nvPr/>
          </p:nvSpPr>
          <p:spPr bwMode="auto">
            <a:xfrm rot="8089864">
              <a:off x="4203" y="1163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207" name="Rectangle 55"/>
            <p:cNvSpPr>
              <a:spLocks noChangeArrowheads="1"/>
            </p:cNvSpPr>
            <p:nvPr/>
          </p:nvSpPr>
          <p:spPr bwMode="auto">
            <a:xfrm rot="8089864">
              <a:off x="3471" y="1823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208" name="Line 56"/>
            <p:cNvSpPr>
              <a:spLocks noChangeShapeType="1"/>
            </p:cNvSpPr>
            <p:nvPr/>
          </p:nvSpPr>
          <p:spPr bwMode="auto">
            <a:xfrm>
              <a:off x="3215" y="1620"/>
              <a:ext cx="140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7209" name="Text Box 57"/>
            <p:cNvSpPr txBox="1">
              <a:spLocks noChangeArrowheads="1"/>
            </p:cNvSpPr>
            <p:nvPr/>
          </p:nvSpPr>
          <p:spPr bwMode="auto">
            <a:xfrm>
              <a:off x="4296" y="1000"/>
              <a:ext cx="341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/>
            </a:p>
          </p:txBody>
        </p:sp>
        <p:sp>
          <p:nvSpPr>
            <p:cNvPr id="177210" name="Text Box 58"/>
            <p:cNvSpPr txBox="1">
              <a:spLocks noChangeArrowheads="1"/>
            </p:cNvSpPr>
            <p:nvPr/>
          </p:nvSpPr>
          <p:spPr bwMode="auto">
            <a:xfrm>
              <a:off x="4200" y="1948"/>
              <a:ext cx="341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4</a:t>
              </a:r>
              <a:endParaRPr lang="en-US" altLang="zh-CN" sz="2800"/>
            </a:p>
          </p:txBody>
        </p:sp>
        <p:sp>
          <p:nvSpPr>
            <p:cNvPr id="177211" name="Text Box 59"/>
            <p:cNvSpPr txBox="1">
              <a:spLocks noChangeArrowheads="1"/>
            </p:cNvSpPr>
            <p:nvPr/>
          </p:nvSpPr>
          <p:spPr bwMode="auto">
            <a:xfrm>
              <a:off x="3791" y="631"/>
              <a:ext cx="265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>
                  <a:solidFill>
                    <a:srgbClr val="0000FF"/>
                  </a:solidFill>
                  <a:ea typeface="楷体_GB2312" pitchFamily="49" charset="-122"/>
                </a:rPr>
                <a:t>A</a:t>
              </a:r>
              <a:endParaRPr lang="en-US" altLang="zh-CN" sz="28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77212" name="Text Box 60"/>
            <p:cNvSpPr txBox="1">
              <a:spLocks noChangeArrowheads="1"/>
            </p:cNvSpPr>
            <p:nvPr/>
          </p:nvSpPr>
          <p:spPr bwMode="auto">
            <a:xfrm>
              <a:off x="3768" y="2311"/>
              <a:ext cx="265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>
                  <a:solidFill>
                    <a:srgbClr val="0000FF"/>
                  </a:solidFill>
                </a:rPr>
                <a:t>B</a:t>
              </a:r>
              <a:endParaRPr lang="en-US" altLang="zh-CN" sz="2800">
                <a:solidFill>
                  <a:srgbClr val="0000FF"/>
                </a:solidFill>
              </a:endParaRPr>
            </a:p>
          </p:txBody>
        </p:sp>
        <p:sp>
          <p:nvSpPr>
            <p:cNvPr id="177213" name="Text Box 61"/>
            <p:cNvSpPr txBox="1">
              <a:spLocks noChangeArrowheads="1"/>
            </p:cNvSpPr>
            <p:nvPr/>
          </p:nvSpPr>
          <p:spPr bwMode="auto">
            <a:xfrm>
              <a:off x="4589" y="1459"/>
              <a:ext cx="278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>
                  <a:solidFill>
                    <a:srgbClr val="0000FF"/>
                  </a:solidFill>
                </a:rPr>
                <a:t>D</a:t>
              </a:r>
              <a:endParaRPr lang="en-US" altLang="zh-CN" sz="2800">
                <a:solidFill>
                  <a:srgbClr val="0000FF"/>
                </a:solidFill>
              </a:endParaRPr>
            </a:p>
          </p:txBody>
        </p:sp>
      </p:grpSp>
      <p:graphicFrame>
        <p:nvGraphicFramePr>
          <p:cNvPr id="177214" name="Object 62"/>
          <p:cNvGraphicFramePr>
            <a:graphicFrameLocks noChangeAspect="1"/>
          </p:cNvGraphicFramePr>
          <p:nvPr/>
        </p:nvGraphicFramePr>
        <p:xfrm>
          <a:off x="4981575" y="4508500"/>
          <a:ext cx="3470275" cy="163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19" name="公式" r:id="rId6" imgW="1333440" imgH="634680" progId="Equation.3">
                  <p:embed/>
                </p:oleObj>
              </mc:Choice>
              <mc:Fallback>
                <p:oleObj name="公式" r:id="rId6" imgW="1333440" imgH="634680" progId="Equation.3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1575" y="4508500"/>
                        <a:ext cx="3470275" cy="1639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7215" name="Text Box 63"/>
          <p:cNvSpPr txBox="1">
            <a:spLocks noChangeArrowheads="1"/>
          </p:cNvSpPr>
          <p:nvPr/>
        </p:nvSpPr>
        <p:spPr bwMode="auto">
          <a:xfrm>
            <a:off x="3049588" y="869950"/>
            <a:ext cx="13874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000">
                <a:solidFill>
                  <a:srgbClr val="FF0000"/>
                </a:solidFill>
              </a:rPr>
              <a:t>断开</a:t>
            </a:r>
            <a:r>
              <a:rPr lang="en-US" altLang="zh-CN" sz="2000">
                <a:solidFill>
                  <a:srgbClr val="FF0000"/>
                </a:solidFill>
              </a:rPr>
              <a:t>I</a:t>
            </a:r>
            <a:r>
              <a:rPr lang="en-US" altLang="zh-CN" sz="2000" baseline="-25000">
                <a:solidFill>
                  <a:srgbClr val="FF0000"/>
                </a:solidFill>
              </a:rPr>
              <a:t>5</a:t>
            </a:r>
            <a:r>
              <a:rPr lang="zh-CN" altLang="en-US" sz="2000">
                <a:solidFill>
                  <a:srgbClr val="FF0000"/>
                </a:solidFill>
              </a:rPr>
              <a:t>支路</a:t>
            </a:r>
          </a:p>
        </p:txBody>
      </p:sp>
      <p:sp>
        <p:nvSpPr>
          <p:cNvPr id="177216" name="Text Box 64"/>
          <p:cNvSpPr txBox="1">
            <a:spLocks noChangeArrowheads="1"/>
          </p:cNvSpPr>
          <p:nvPr/>
        </p:nvSpPr>
        <p:spPr bwMode="auto">
          <a:xfrm>
            <a:off x="7091363" y="2921000"/>
            <a:ext cx="20526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</a:rPr>
              <a:t>由断开处看入</a:t>
            </a:r>
          </a:p>
        </p:txBody>
      </p:sp>
      <p:sp>
        <p:nvSpPr>
          <p:cNvPr id="177217" name="AutoShape 65"/>
          <p:cNvSpPr>
            <a:spLocks noChangeArrowheads="1"/>
          </p:cNvSpPr>
          <p:nvPr/>
        </p:nvSpPr>
        <p:spPr bwMode="auto">
          <a:xfrm>
            <a:off x="6727825" y="609600"/>
            <a:ext cx="1427163" cy="609600"/>
          </a:xfrm>
          <a:prstGeom prst="wedgeRoundRectCallout">
            <a:avLst>
              <a:gd name="adj1" fmla="val -109065"/>
              <a:gd name="adj2" fmla="val 281250"/>
              <a:gd name="adj3" fmla="val 16667"/>
            </a:avLst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zh-CN" altLang="en-US" sz="2000">
                <a:solidFill>
                  <a:srgbClr val="FF0000"/>
                </a:solidFill>
              </a:rPr>
              <a:t>电压源短路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7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77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7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7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177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7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77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7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7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7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7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4" dur="500"/>
                                        <p:tgtEl>
                                          <p:spTgt spid="177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4" grpId="0" autoUpdateAnimBg="0"/>
      <p:bldP spid="177156" grpId="0" build="p" autoUpdateAnimBg="0"/>
      <p:bldP spid="177157" grpId="0" animBg="1"/>
      <p:bldP spid="177215" grpId="0" autoUpdateAnimBg="0"/>
      <p:bldP spid="177216" grpId="0" autoUpdateAnimBg="0"/>
      <p:bldP spid="177217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231" name="Group 55"/>
          <p:cNvGrpSpPr>
            <a:grpSpLocks/>
          </p:cNvGrpSpPr>
          <p:nvPr/>
        </p:nvGrpSpPr>
        <p:grpSpPr bwMode="auto">
          <a:xfrm>
            <a:off x="5940425" y="1341438"/>
            <a:ext cx="3203575" cy="3260725"/>
            <a:chOff x="3742" y="845"/>
            <a:chExt cx="2018" cy="2054"/>
          </a:xfrm>
        </p:grpSpPr>
        <p:sp>
          <p:nvSpPr>
            <p:cNvPr id="178180" name="Rectangle 4"/>
            <p:cNvSpPr>
              <a:spLocks noChangeArrowheads="1"/>
            </p:cNvSpPr>
            <p:nvPr/>
          </p:nvSpPr>
          <p:spPr bwMode="auto">
            <a:xfrm>
              <a:off x="3757" y="955"/>
              <a:ext cx="864" cy="1944"/>
            </a:xfrm>
            <a:prstGeom prst="rect">
              <a:avLst/>
            </a:prstGeom>
            <a:solidFill>
              <a:srgbClr val="CC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181" name="Oval 5"/>
            <p:cNvSpPr>
              <a:spLocks noChangeArrowheads="1"/>
            </p:cNvSpPr>
            <p:nvPr/>
          </p:nvSpPr>
          <p:spPr bwMode="auto">
            <a:xfrm>
              <a:off x="4158" y="2076"/>
              <a:ext cx="286" cy="29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182" name="Line 6"/>
            <p:cNvSpPr>
              <a:spLocks noChangeShapeType="1"/>
            </p:cNvSpPr>
            <p:nvPr/>
          </p:nvSpPr>
          <p:spPr bwMode="auto">
            <a:xfrm>
              <a:off x="4301" y="1183"/>
              <a:ext cx="0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183" name="Rectangle 7"/>
            <p:cNvSpPr>
              <a:spLocks noChangeArrowheads="1"/>
            </p:cNvSpPr>
            <p:nvPr/>
          </p:nvSpPr>
          <p:spPr bwMode="auto">
            <a:xfrm>
              <a:off x="4230" y="1555"/>
              <a:ext cx="143" cy="22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184" name="Line 8"/>
            <p:cNvSpPr>
              <a:spLocks noChangeShapeType="1"/>
            </p:cNvSpPr>
            <p:nvPr/>
          </p:nvSpPr>
          <p:spPr bwMode="auto">
            <a:xfrm>
              <a:off x="4301" y="1183"/>
              <a:ext cx="111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185" name="Line 9"/>
            <p:cNvSpPr>
              <a:spLocks noChangeShapeType="1"/>
            </p:cNvSpPr>
            <p:nvPr/>
          </p:nvSpPr>
          <p:spPr bwMode="auto">
            <a:xfrm>
              <a:off x="4301" y="2671"/>
              <a:ext cx="111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186" name="Text Box 10"/>
            <p:cNvSpPr txBox="1">
              <a:spLocks noChangeArrowheads="1"/>
            </p:cNvSpPr>
            <p:nvPr/>
          </p:nvSpPr>
          <p:spPr bwMode="auto">
            <a:xfrm>
              <a:off x="4301" y="1775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FF0000"/>
                  </a:solidFill>
                </a:rPr>
                <a:t>+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78187" name="Text Box 11"/>
            <p:cNvSpPr txBox="1">
              <a:spLocks noChangeArrowheads="1"/>
            </p:cNvSpPr>
            <p:nvPr/>
          </p:nvSpPr>
          <p:spPr bwMode="auto">
            <a:xfrm>
              <a:off x="4281" y="2159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FF0000"/>
                  </a:solidFill>
                </a:rPr>
                <a:t>_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78188" name="Text Box 12"/>
            <p:cNvSpPr txBox="1">
              <a:spLocks noChangeArrowheads="1"/>
            </p:cNvSpPr>
            <p:nvPr/>
          </p:nvSpPr>
          <p:spPr bwMode="auto">
            <a:xfrm>
              <a:off x="3742" y="1923"/>
              <a:ext cx="42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U</a:t>
              </a:r>
              <a:r>
                <a:rPr lang="en-US" altLang="zh-CN" sz="2800" i="1" baseline="-25000">
                  <a:solidFill>
                    <a:srgbClr val="FF0000"/>
                  </a:solidFill>
                </a:rPr>
                <a:t>oc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78189" name="Text Box 13"/>
            <p:cNvSpPr txBox="1">
              <a:spLocks noChangeArrowheads="1"/>
            </p:cNvSpPr>
            <p:nvPr/>
          </p:nvSpPr>
          <p:spPr bwMode="auto">
            <a:xfrm>
              <a:off x="3872" y="1254"/>
              <a:ext cx="30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R</a:t>
              </a:r>
              <a:r>
                <a:rPr lang="en-US" altLang="zh-CN" sz="2800" i="1" baseline="-25000">
                  <a:solidFill>
                    <a:srgbClr val="FF0000"/>
                  </a:solidFill>
                </a:rPr>
                <a:t>i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78190" name="Line 14"/>
            <p:cNvSpPr>
              <a:spLocks noChangeShapeType="1"/>
            </p:cNvSpPr>
            <p:nvPr/>
          </p:nvSpPr>
          <p:spPr bwMode="auto">
            <a:xfrm>
              <a:off x="5419" y="1183"/>
              <a:ext cx="0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191" name="Rectangle 15"/>
            <p:cNvSpPr>
              <a:spLocks noChangeArrowheads="1"/>
            </p:cNvSpPr>
            <p:nvPr/>
          </p:nvSpPr>
          <p:spPr bwMode="auto">
            <a:xfrm>
              <a:off x="5348" y="1778"/>
              <a:ext cx="143" cy="29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192" name="Text Box 16"/>
            <p:cNvSpPr txBox="1">
              <a:spLocks noChangeArrowheads="1"/>
            </p:cNvSpPr>
            <p:nvPr/>
          </p:nvSpPr>
          <p:spPr bwMode="auto">
            <a:xfrm>
              <a:off x="5419" y="1998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5</a:t>
              </a:r>
              <a:endParaRPr lang="en-US" altLang="zh-CN" sz="2800"/>
            </a:p>
          </p:txBody>
        </p:sp>
        <p:sp>
          <p:nvSpPr>
            <p:cNvPr id="178193" name="Text Box 17"/>
            <p:cNvSpPr txBox="1">
              <a:spLocks noChangeArrowheads="1"/>
            </p:cNvSpPr>
            <p:nvPr/>
          </p:nvSpPr>
          <p:spPr bwMode="auto">
            <a:xfrm>
              <a:off x="5073" y="845"/>
              <a:ext cx="31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i="1">
                  <a:solidFill>
                    <a:srgbClr val="FF0000"/>
                  </a:solidFill>
                </a:rPr>
                <a:t>I</a:t>
              </a:r>
              <a:r>
                <a:rPr lang="en-US" altLang="zh-CN" sz="2400" baseline="-25000">
                  <a:solidFill>
                    <a:srgbClr val="FF0000"/>
                  </a:solidFill>
                </a:rPr>
                <a:t>5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78194" name="Line 18"/>
            <p:cNvSpPr>
              <a:spLocks noChangeShapeType="1"/>
            </p:cNvSpPr>
            <p:nvPr/>
          </p:nvSpPr>
          <p:spPr bwMode="auto">
            <a:xfrm>
              <a:off x="4677" y="1063"/>
              <a:ext cx="384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78195" name="Text Box 19"/>
          <p:cNvSpPr txBox="1">
            <a:spLocks noChangeArrowheads="1"/>
          </p:cNvSpPr>
          <p:nvPr/>
        </p:nvSpPr>
        <p:spPr bwMode="auto">
          <a:xfrm>
            <a:off x="6019800" y="228600"/>
            <a:ext cx="1612900" cy="73342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>
                <a:solidFill>
                  <a:schemeClr val="bg1"/>
                </a:solidFill>
              </a:rPr>
              <a:t>等效电路</a:t>
            </a:r>
          </a:p>
        </p:txBody>
      </p:sp>
      <p:sp>
        <p:nvSpPr>
          <p:cNvPr id="178196" name="AutoShape 20"/>
          <p:cNvSpPr>
            <a:spLocks noChangeArrowheads="1"/>
          </p:cNvSpPr>
          <p:nvPr/>
        </p:nvSpPr>
        <p:spPr bwMode="auto">
          <a:xfrm>
            <a:off x="4648200" y="2952750"/>
            <a:ext cx="976313" cy="352425"/>
          </a:xfrm>
          <a:prstGeom prst="rightArrow">
            <a:avLst>
              <a:gd name="adj1" fmla="val 50000"/>
              <a:gd name="adj2" fmla="val 69257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78197" name="Group 21"/>
          <p:cNvGrpSpPr>
            <a:grpSpLocks/>
          </p:cNvGrpSpPr>
          <p:nvPr/>
        </p:nvGrpSpPr>
        <p:grpSpPr bwMode="auto">
          <a:xfrm>
            <a:off x="5795963" y="5084763"/>
            <a:ext cx="2309812" cy="1231900"/>
            <a:chOff x="3528" y="3268"/>
            <a:chExt cx="1455" cy="776"/>
          </a:xfrm>
        </p:grpSpPr>
        <p:graphicFrame>
          <p:nvGraphicFramePr>
            <p:cNvPr id="178198" name="Object 22"/>
            <p:cNvGraphicFramePr>
              <a:graphicFrameLocks noChangeAspect="1"/>
            </p:cNvGraphicFramePr>
            <p:nvPr/>
          </p:nvGraphicFramePr>
          <p:xfrm>
            <a:off x="3679" y="3625"/>
            <a:ext cx="1304" cy="4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232" name="公式" r:id="rId4" imgW="634680" imgH="228600" progId="Equation.3">
                    <p:embed/>
                  </p:oleObj>
                </mc:Choice>
                <mc:Fallback>
                  <p:oleObj name="公式" r:id="rId4" imgW="634680" imgH="228600" progId="Equation.3">
                    <p:embed/>
                    <p:pic>
                      <p:nvPicPr>
                        <p:cNvPr id="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79" y="3625"/>
                          <a:ext cx="1304" cy="4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8199" name="Object 23"/>
            <p:cNvGraphicFramePr>
              <a:graphicFrameLocks noChangeAspect="1"/>
            </p:cNvGraphicFramePr>
            <p:nvPr/>
          </p:nvGraphicFramePr>
          <p:xfrm>
            <a:off x="3640" y="3268"/>
            <a:ext cx="1181" cy="4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233" name="公式" r:id="rId6" imgW="634680" imgH="228600" progId="Equation.3">
                    <p:embed/>
                  </p:oleObj>
                </mc:Choice>
                <mc:Fallback>
                  <p:oleObj name="公式" r:id="rId6" imgW="634680" imgH="228600" progId="Equation.3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0" y="3268"/>
                          <a:ext cx="1181" cy="4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8200" name="AutoShape 24"/>
            <p:cNvSpPr>
              <a:spLocks/>
            </p:cNvSpPr>
            <p:nvPr/>
          </p:nvSpPr>
          <p:spPr bwMode="auto">
            <a:xfrm>
              <a:off x="3528" y="3432"/>
              <a:ext cx="101" cy="408"/>
            </a:xfrm>
            <a:prstGeom prst="leftBrace">
              <a:avLst>
                <a:gd name="adj1" fmla="val 33663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78201" name="Group 25"/>
          <p:cNvGrpSpPr>
            <a:grpSpLocks/>
          </p:cNvGrpSpPr>
          <p:nvPr/>
        </p:nvGrpSpPr>
        <p:grpSpPr bwMode="auto">
          <a:xfrm>
            <a:off x="684213" y="1484313"/>
            <a:ext cx="3575050" cy="3257550"/>
            <a:chOff x="3060" y="1260"/>
            <a:chExt cx="2252" cy="2052"/>
          </a:xfrm>
        </p:grpSpPr>
        <p:sp>
          <p:nvSpPr>
            <p:cNvPr id="178202" name="Rectangle 26"/>
            <p:cNvSpPr>
              <a:spLocks noChangeArrowheads="1"/>
            </p:cNvSpPr>
            <p:nvPr/>
          </p:nvSpPr>
          <p:spPr bwMode="auto">
            <a:xfrm>
              <a:off x="3060" y="1260"/>
              <a:ext cx="1560" cy="2052"/>
            </a:xfrm>
            <a:prstGeom prst="rect">
              <a:avLst/>
            </a:prstGeom>
            <a:solidFill>
              <a:srgbClr val="CCFFFF"/>
            </a:solidFill>
            <a:ln w="38100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203" name="Line 27"/>
            <p:cNvSpPr>
              <a:spLocks noChangeShapeType="1"/>
            </p:cNvSpPr>
            <p:nvPr/>
          </p:nvSpPr>
          <p:spPr bwMode="auto">
            <a:xfrm>
              <a:off x="5277" y="1543"/>
              <a:ext cx="0" cy="140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204" name="Rectangle 28"/>
            <p:cNvSpPr>
              <a:spLocks noChangeArrowheads="1"/>
            </p:cNvSpPr>
            <p:nvPr/>
          </p:nvSpPr>
          <p:spPr bwMode="auto">
            <a:xfrm>
              <a:off x="5230" y="2090"/>
              <a:ext cx="82" cy="22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205" name="Text Box 29"/>
            <p:cNvSpPr txBox="1">
              <a:spLocks noChangeArrowheads="1"/>
            </p:cNvSpPr>
            <p:nvPr/>
          </p:nvSpPr>
          <p:spPr bwMode="auto">
            <a:xfrm>
              <a:off x="4884" y="2272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R</a:t>
              </a:r>
              <a:r>
                <a:rPr lang="en-US" altLang="zh-CN" sz="2800" baseline="-25000">
                  <a:solidFill>
                    <a:srgbClr val="FF3300"/>
                  </a:solidFill>
                </a:rPr>
                <a:t>5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78206" name="Line 30"/>
            <p:cNvSpPr>
              <a:spLocks noChangeShapeType="1"/>
            </p:cNvSpPr>
            <p:nvPr/>
          </p:nvSpPr>
          <p:spPr bwMode="auto">
            <a:xfrm>
              <a:off x="5194" y="1696"/>
              <a:ext cx="0" cy="258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207" name="Text Box 31"/>
            <p:cNvSpPr txBox="1">
              <a:spLocks noChangeArrowheads="1"/>
            </p:cNvSpPr>
            <p:nvPr/>
          </p:nvSpPr>
          <p:spPr bwMode="auto">
            <a:xfrm>
              <a:off x="4860" y="1804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FF3300"/>
                  </a:solidFill>
                </a:rPr>
                <a:t>5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78208" name="Line 32"/>
            <p:cNvSpPr>
              <a:spLocks noChangeShapeType="1"/>
            </p:cNvSpPr>
            <p:nvPr/>
          </p:nvSpPr>
          <p:spPr bwMode="auto">
            <a:xfrm>
              <a:off x="3790" y="1555"/>
              <a:ext cx="1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209" name="Line 33"/>
            <p:cNvSpPr>
              <a:spLocks noChangeShapeType="1"/>
            </p:cNvSpPr>
            <p:nvPr/>
          </p:nvSpPr>
          <p:spPr bwMode="auto">
            <a:xfrm>
              <a:off x="3778" y="2940"/>
              <a:ext cx="1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210" name="Oval 34"/>
            <p:cNvSpPr>
              <a:spLocks noChangeArrowheads="1"/>
            </p:cNvSpPr>
            <p:nvPr/>
          </p:nvSpPr>
          <p:spPr bwMode="auto">
            <a:xfrm>
              <a:off x="3654" y="2112"/>
              <a:ext cx="286" cy="27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211" name="Text Box 35"/>
            <p:cNvSpPr txBox="1">
              <a:spLocks noChangeArrowheads="1"/>
            </p:cNvSpPr>
            <p:nvPr/>
          </p:nvSpPr>
          <p:spPr bwMode="auto">
            <a:xfrm>
              <a:off x="3060" y="1576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sp>
          <p:nvSpPr>
            <p:cNvPr id="178212" name="Text Box 36"/>
            <p:cNvSpPr txBox="1">
              <a:spLocks noChangeArrowheads="1"/>
            </p:cNvSpPr>
            <p:nvPr/>
          </p:nvSpPr>
          <p:spPr bwMode="auto">
            <a:xfrm>
              <a:off x="3132" y="2644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endParaRPr lang="en-US" altLang="zh-CN" sz="2800"/>
            </a:p>
          </p:txBody>
        </p:sp>
        <p:sp>
          <p:nvSpPr>
            <p:cNvPr id="178213" name="Text Box 37"/>
            <p:cNvSpPr txBox="1">
              <a:spLocks noChangeArrowheads="1"/>
            </p:cNvSpPr>
            <p:nvPr/>
          </p:nvSpPr>
          <p:spPr bwMode="auto">
            <a:xfrm>
              <a:off x="3476" y="1970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178214" name="Text Box 38"/>
            <p:cNvSpPr txBox="1">
              <a:spLocks noChangeArrowheads="1"/>
            </p:cNvSpPr>
            <p:nvPr/>
          </p:nvSpPr>
          <p:spPr bwMode="auto">
            <a:xfrm>
              <a:off x="3940" y="188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000066"/>
                  </a:solidFill>
                </a:rPr>
                <a:t>_</a:t>
              </a:r>
            </a:p>
          </p:txBody>
        </p:sp>
        <p:sp>
          <p:nvSpPr>
            <p:cNvPr id="178215" name="Line 39"/>
            <p:cNvSpPr>
              <a:spLocks noChangeShapeType="1"/>
            </p:cNvSpPr>
            <p:nvPr/>
          </p:nvSpPr>
          <p:spPr bwMode="auto">
            <a:xfrm flipH="1">
              <a:off x="3060" y="1560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216" name="Line 40"/>
            <p:cNvSpPr>
              <a:spLocks noChangeShapeType="1"/>
            </p:cNvSpPr>
            <p:nvPr/>
          </p:nvSpPr>
          <p:spPr bwMode="auto">
            <a:xfrm flipH="1">
              <a:off x="3768" y="2256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217" name="Line 41"/>
            <p:cNvSpPr>
              <a:spLocks noChangeShapeType="1"/>
            </p:cNvSpPr>
            <p:nvPr/>
          </p:nvSpPr>
          <p:spPr bwMode="auto">
            <a:xfrm rot="5400000" flipH="1">
              <a:off x="3768" y="1548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218" name="Line 42"/>
            <p:cNvSpPr>
              <a:spLocks noChangeShapeType="1"/>
            </p:cNvSpPr>
            <p:nvPr/>
          </p:nvSpPr>
          <p:spPr bwMode="auto">
            <a:xfrm rot="5400000" flipH="1">
              <a:off x="3060" y="2244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219" name="Oval 43"/>
            <p:cNvSpPr>
              <a:spLocks noChangeArrowheads="1"/>
            </p:cNvSpPr>
            <p:nvPr/>
          </p:nvSpPr>
          <p:spPr bwMode="auto">
            <a:xfrm>
              <a:off x="3756" y="154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220" name="Oval 44"/>
            <p:cNvSpPr>
              <a:spLocks noChangeArrowheads="1"/>
            </p:cNvSpPr>
            <p:nvPr/>
          </p:nvSpPr>
          <p:spPr bwMode="auto">
            <a:xfrm>
              <a:off x="3756" y="292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221" name="Oval 45"/>
            <p:cNvSpPr>
              <a:spLocks noChangeArrowheads="1"/>
            </p:cNvSpPr>
            <p:nvPr/>
          </p:nvSpPr>
          <p:spPr bwMode="auto">
            <a:xfrm>
              <a:off x="4452" y="223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222" name="Oval 46"/>
            <p:cNvSpPr>
              <a:spLocks noChangeArrowheads="1"/>
            </p:cNvSpPr>
            <p:nvPr/>
          </p:nvSpPr>
          <p:spPr bwMode="auto">
            <a:xfrm>
              <a:off x="3072" y="223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223" name="Rectangle 47"/>
            <p:cNvSpPr>
              <a:spLocks noChangeArrowheads="1"/>
            </p:cNvSpPr>
            <p:nvPr/>
          </p:nvSpPr>
          <p:spPr bwMode="auto">
            <a:xfrm rot="2689864">
              <a:off x="3339" y="179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224" name="Rectangle 48"/>
            <p:cNvSpPr>
              <a:spLocks noChangeArrowheads="1"/>
            </p:cNvSpPr>
            <p:nvPr/>
          </p:nvSpPr>
          <p:spPr bwMode="auto">
            <a:xfrm rot="2689864">
              <a:off x="4071" y="2483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225" name="Rectangle 49"/>
            <p:cNvSpPr>
              <a:spLocks noChangeArrowheads="1"/>
            </p:cNvSpPr>
            <p:nvPr/>
          </p:nvSpPr>
          <p:spPr bwMode="auto">
            <a:xfrm rot="8089864">
              <a:off x="4083" y="179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226" name="Rectangle 50"/>
            <p:cNvSpPr>
              <a:spLocks noChangeArrowheads="1"/>
            </p:cNvSpPr>
            <p:nvPr/>
          </p:nvSpPr>
          <p:spPr bwMode="auto">
            <a:xfrm rot="8089864">
              <a:off x="3351" y="245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227" name="Line 51"/>
            <p:cNvSpPr>
              <a:spLocks noChangeShapeType="1"/>
            </p:cNvSpPr>
            <p:nvPr/>
          </p:nvSpPr>
          <p:spPr bwMode="auto">
            <a:xfrm>
              <a:off x="3095" y="2256"/>
              <a:ext cx="14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8228" name="Text Box 52"/>
            <p:cNvSpPr txBox="1">
              <a:spLocks noChangeArrowheads="1"/>
            </p:cNvSpPr>
            <p:nvPr/>
          </p:nvSpPr>
          <p:spPr bwMode="auto">
            <a:xfrm>
              <a:off x="4176" y="1636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/>
            </a:p>
          </p:txBody>
        </p:sp>
        <p:sp>
          <p:nvSpPr>
            <p:cNvPr id="178229" name="Text Box 53"/>
            <p:cNvSpPr txBox="1">
              <a:spLocks noChangeArrowheads="1"/>
            </p:cNvSpPr>
            <p:nvPr/>
          </p:nvSpPr>
          <p:spPr bwMode="auto">
            <a:xfrm>
              <a:off x="4104" y="2608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4</a:t>
              </a:r>
              <a:endParaRPr lang="en-US" altLang="zh-CN" sz="2800"/>
            </a:p>
          </p:txBody>
        </p:sp>
        <p:sp>
          <p:nvSpPr>
            <p:cNvPr id="178230" name="Text Box 54"/>
            <p:cNvSpPr txBox="1">
              <a:spLocks noChangeArrowheads="1"/>
            </p:cNvSpPr>
            <p:nvPr/>
          </p:nvSpPr>
          <p:spPr bwMode="auto">
            <a:xfrm>
              <a:off x="3684" y="2333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>
                  <a:ea typeface="楷体_GB2312" pitchFamily="49" charset="-122"/>
                </a:rPr>
                <a:t>E</a:t>
              </a:r>
              <a:endParaRPr lang="en-US" altLang="zh-CN" sz="2800">
                <a:ea typeface="楷体_GB2312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7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78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95" grpId="0" animBg="1" autoUpdateAnimBg="0"/>
      <p:bldP spid="17819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Text Box 2"/>
          <p:cNvSpPr txBox="1">
            <a:spLocks noChangeArrowheads="1"/>
          </p:cNvSpPr>
          <p:nvPr/>
        </p:nvSpPr>
        <p:spPr bwMode="auto">
          <a:xfrm>
            <a:off x="609600" y="304800"/>
            <a:ext cx="60388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/>
              <a:t>第三步：求未知电流   </a:t>
            </a:r>
            <a:r>
              <a:rPr lang="en-US" altLang="zh-CN" i="1"/>
              <a:t>I</a:t>
            </a:r>
            <a:r>
              <a:rPr lang="en-US" altLang="zh-CN" baseline="-25000"/>
              <a:t>5</a:t>
            </a:r>
            <a:endParaRPr lang="en-US" altLang="zh-CN"/>
          </a:p>
        </p:txBody>
      </p:sp>
      <p:grpSp>
        <p:nvGrpSpPr>
          <p:cNvPr id="179226" name="Group 26"/>
          <p:cNvGrpSpPr>
            <a:grpSpLocks/>
          </p:cNvGrpSpPr>
          <p:nvPr/>
        </p:nvGrpSpPr>
        <p:grpSpPr bwMode="auto">
          <a:xfrm>
            <a:off x="395288" y="1311275"/>
            <a:ext cx="3268662" cy="2917825"/>
            <a:chOff x="249" y="826"/>
            <a:chExt cx="2059" cy="1838"/>
          </a:xfrm>
        </p:grpSpPr>
        <p:sp>
          <p:nvSpPr>
            <p:cNvPr id="179204" name="Oval 4"/>
            <p:cNvSpPr>
              <a:spLocks noChangeArrowheads="1"/>
            </p:cNvSpPr>
            <p:nvPr/>
          </p:nvSpPr>
          <p:spPr bwMode="auto">
            <a:xfrm>
              <a:off x="706" y="2069"/>
              <a:ext cx="286" cy="29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9205" name="Line 5"/>
            <p:cNvSpPr>
              <a:spLocks noChangeShapeType="1"/>
            </p:cNvSpPr>
            <p:nvPr/>
          </p:nvSpPr>
          <p:spPr bwMode="auto">
            <a:xfrm>
              <a:off x="849" y="1176"/>
              <a:ext cx="0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9206" name="Rectangle 6"/>
            <p:cNvSpPr>
              <a:spLocks noChangeArrowheads="1"/>
            </p:cNvSpPr>
            <p:nvPr/>
          </p:nvSpPr>
          <p:spPr bwMode="auto">
            <a:xfrm>
              <a:off x="778" y="1548"/>
              <a:ext cx="143" cy="22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9207" name="Line 7"/>
            <p:cNvSpPr>
              <a:spLocks noChangeShapeType="1"/>
            </p:cNvSpPr>
            <p:nvPr/>
          </p:nvSpPr>
          <p:spPr bwMode="auto">
            <a:xfrm>
              <a:off x="849" y="1176"/>
              <a:ext cx="111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9208" name="Line 8"/>
            <p:cNvSpPr>
              <a:spLocks noChangeShapeType="1"/>
            </p:cNvSpPr>
            <p:nvPr/>
          </p:nvSpPr>
          <p:spPr bwMode="auto">
            <a:xfrm>
              <a:off x="849" y="2664"/>
              <a:ext cx="111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9209" name="Text Box 9"/>
            <p:cNvSpPr txBox="1">
              <a:spLocks noChangeArrowheads="1"/>
            </p:cNvSpPr>
            <p:nvPr/>
          </p:nvSpPr>
          <p:spPr bwMode="auto">
            <a:xfrm>
              <a:off x="849" y="1768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FF0000"/>
                  </a:solidFill>
                </a:rPr>
                <a:t>+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79210" name="Text Box 10"/>
            <p:cNvSpPr txBox="1">
              <a:spLocks noChangeArrowheads="1"/>
            </p:cNvSpPr>
            <p:nvPr/>
          </p:nvSpPr>
          <p:spPr bwMode="auto">
            <a:xfrm>
              <a:off x="829" y="2152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FF0000"/>
                  </a:solidFill>
                </a:rPr>
                <a:t>_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79211" name="Text Box 11"/>
            <p:cNvSpPr txBox="1">
              <a:spLocks noChangeArrowheads="1"/>
            </p:cNvSpPr>
            <p:nvPr/>
          </p:nvSpPr>
          <p:spPr bwMode="auto">
            <a:xfrm>
              <a:off x="249" y="1916"/>
              <a:ext cx="42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U</a:t>
              </a:r>
              <a:r>
                <a:rPr lang="en-US" altLang="zh-CN" sz="2800" i="1" baseline="-25000">
                  <a:solidFill>
                    <a:srgbClr val="FF0000"/>
                  </a:solidFill>
                </a:rPr>
                <a:t>oc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79212" name="Text Box 12"/>
            <p:cNvSpPr txBox="1">
              <a:spLocks noChangeArrowheads="1"/>
            </p:cNvSpPr>
            <p:nvPr/>
          </p:nvSpPr>
          <p:spPr bwMode="auto">
            <a:xfrm>
              <a:off x="420" y="1247"/>
              <a:ext cx="30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R</a:t>
              </a:r>
              <a:r>
                <a:rPr lang="en-US" altLang="zh-CN" sz="2800" i="1" baseline="-25000">
                  <a:solidFill>
                    <a:srgbClr val="FF0000"/>
                  </a:solidFill>
                </a:rPr>
                <a:t>i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79213" name="Line 13"/>
            <p:cNvSpPr>
              <a:spLocks noChangeShapeType="1"/>
            </p:cNvSpPr>
            <p:nvPr/>
          </p:nvSpPr>
          <p:spPr bwMode="auto">
            <a:xfrm>
              <a:off x="1967" y="1176"/>
              <a:ext cx="0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9214" name="Rectangle 14"/>
            <p:cNvSpPr>
              <a:spLocks noChangeArrowheads="1"/>
            </p:cNvSpPr>
            <p:nvPr/>
          </p:nvSpPr>
          <p:spPr bwMode="auto">
            <a:xfrm>
              <a:off x="1896" y="1771"/>
              <a:ext cx="143" cy="29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9215" name="Text Box 15"/>
            <p:cNvSpPr txBox="1">
              <a:spLocks noChangeArrowheads="1"/>
            </p:cNvSpPr>
            <p:nvPr/>
          </p:nvSpPr>
          <p:spPr bwMode="auto">
            <a:xfrm>
              <a:off x="1967" y="1991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5</a:t>
              </a:r>
              <a:endParaRPr lang="en-US" altLang="zh-CN" sz="2800"/>
            </a:p>
          </p:txBody>
        </p:sp>
        <p:sp>
          <p:nvSpPr>
            <p:cNvPr id="179216" name="Text Box 16"/>
            <p:cNvSpPr txBox="1">
              <a:spLocks noChangeArrowheads="1"/>
            </p:cNvSpPr>
            <p:nvPr/>
          </p:nvSpPr>
          <p:spPr bwMode="auto">
            <a:xfrm>
              <a:off x="1453" y="826"/>
              <a:ext cx="29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i="1">
                  <a:solidFill>
                    <a:srgbClr val="FF00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FF0000"/>
                  </a:solidFill>
                </a:rPr>
                <a:t>5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79217" name="Line 17"/>
            <p:cNvSpPr>
              <a:spLocks noChangeShapeType="1"/>
            </p:cNvSpPr>
            <p:nvPr/>
          </p:nvSpPr>
          <p:spPr bwMode="auto">
            <a:xfrm>
              <a:off x="1021" y="1080"/>
              <a:ext cx="384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79218" name="Group 18"/>
          <p:cNvGrpSpPr>
            <a:grpSpLocks/>
          </p:cNvGrpSpPr>
          <p:nvPr/>
        </p:nvGrpSpPr>
        <p:grpSpPr bwMode="auto">
          <a:xfrm>
            <a:off x="1284288" y="4740275"/>
            <a:ext cx="1914525" cy="1265238"/>
            <a:chOff x="749" y="3106"/>
            <a:chExt cx="1206" cy="797"/>
          </a:xfrm>
        </p:grpSpPr>
        <p:sp>
          <p:nvSpPr>
            <p:cNvPr id="179219" name="Text Box 19"/>
            <p:cNvSpPr txBox="1">
              <a:spLocks noChangeArrowheads="1"/>
            </p:cNvSpPr>
            <p:nvPr/>
          </p:nvSpPr>
          <p:spPr bwMode="auto">
            <a:xfrm>
              <a:off x="950" y="3106"/>
              <a:ext cx="1005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rgbClr val="0000FF"/>
                  </a:solidFill>
                </a:rPr>
                <a:t>U</a:t>
              </a:r>
              <a:r>
                <a:rPr lang="en-US" altLang="zh-CN" sz="2400">
                  <a:solidFill>
                    <a:srgbClr val="0000FF"/>
                  </a:solidFill>
                </a:rPr>
                <a:t>oc</a:t>
              </a:r>
              <a:r>
                <a:rPr lang="en-US" altLang="zh-CN">
                  <a:solidFill>
                    <a:srgbClr val="0000FF"/>
                  </a:solidFill>
                </a:rPr>
                <a:t>= 2V</a:t>
              </a:r>
            </a:p>
          </p:txBody>
        </p:sp>
        <p:sp>
          <p:nvSpPr>
            <p:cNvPr id="179220" name="Text Box 20"/>
            <p:cNvSpPr txBox="1">
              <a:spLocks noChangeArrowheads="1"/>
            </p:cNvSpPr>
            <p:nvPr/>
          </p:nvSpPr>
          <p:spPr bwMode="auto">
            <a:xfrm>
              <a:off x="749" y="3538"/>
              <a:ext cx="92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i="1">
                  <a:solidFill>
                    <a:srgbClr val="0000FF"/>
                  </a:solidFill>
                </a:rPr>
                <a:t>R</a:t>
              </a:r>
              <a:r>
                <a:rPr lang="en-US" altLang="zh-CN" sz="2800" i="1" baseline="-25000">
                  <a:solidFill>
                    <a:srgbClr val="0000FF"/>
                  </a:solidFill>
                </a:rPr>
                <a:t>i</a:t>
              </a:r>
              <a:r>
                <a:rPr lang="en-US" altLang="zh-CN">
                  <a:solidFill>
                    <a:srgbClr val="0000FF"/>
                  </a:solidFill>
                </a:rPr>
                <a:t>=24</a:t>
              </a:r>
              <a:r>
                <a:rPr lang="en-US" altLang="zh-CN">
                  <a:solidFill>
                    <a:srgbClr val="0000FF"/>
                  </a:solidFill>
                  <a:sym typeface="Symbol" panose="05050102010706020507" pitchFamily="18" charset="2"/>
                </a:rPr>
                <a:t></a:t>
              </a:r>
              <a:endParaRPr lang="en-US" altLang="zh-CN">
                <a:solidFill>
                  <a:srgbClr val="0000FF"/>
                </a:solidFill>
              </a:endParaRPr>
            </a:p>
          </p:txBody>
        </p:sp>
      </p:grpSp>
      <p:grpSp>
        <p:nvGrpSpPr>
          <p:cNvPr id="179221" name="Group 21"/>
          <p:cNvGrpSpPr>
            <a:grpSpLocks/>
          </p:cNvGrpSpPr>
          <p:nvPr/>
        </p:nvGrpSpPr>
        <p:grpSpPr bwMode="auto">
          <a:xfrm>
            <a:off x="4492625" y="1992313"/>
            <a:ext cx="2786063" cy="754062"/>
            <a:chOff x="2830" y="1242"/>
            <a:chExt cx="1950" cy="548"/>
          </a:xfrm>
        </p:grpSpPr>
        <p:graphicFrame>
          <p:nvGraphicFramePr>
            <p:cNvPr id="179222" name="Object 22"/>
            <p:cNvGraphicFramePr>
              <a:graphicFrameLocks noChangeAspect="1"/>
            </p:cNvGraphicFramePr>
            <p:nvPr/>
          </p:nvGraphicFramePr>
          <p:xfrm>
            <a:off x="2830" y="1242"/>
            <a:ext cx="1483" cy="5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9227" name="公式" r:id="rId4" imgW="647640" imgH="228600" progId="Equation.3">
                    <p:embed/>
                  </p:oleObj>
                </mc:Choice>
                <mc:Fallback>
                  <p:oleObj name="公式" r:id="rId4" imgW="647640" imgH="228600" progId="Equation.3">
                    <p:embed/>
                    <p:pic>
                      <p:nvPicPr>
                        <p:cNvPr id="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30" y="1242"/>
                          <a:ext cx="1483" cy="5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9223" name="Text Box 23"/>
            <p:cNvSpPr txBox="1">
              <a:spLocks noChangeArrowheads="1"/>
            </p:cNvSpPr>
            <p:nvPr/>
          </p:nvSpPr>
          <p:spPr bwMode="auto">
            <a:xfrm>
              <a:off x="4364" y="1253"/>
              <a:ext cx="416" cy="4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zh-CN" altLang="en-US"/>
                <a:t>时</a:t>
              </a:r>
            </a:p>
          </p:txBody>
        </p:sp>
      </p:grpSp>
      <p:graphicFrame>
        <p:nvGraphicFramePr>
          <p:cNvPr id="179224" name="Object 24"/>
          <p:cNvGraphicFramePr>
            <a:graphicFrameLocks noChangeAspect="1"/>
          </p:cNvGraphicFramePr>
          <p:nvPr/>
        </p:nvGraphicFramePr>
        <p:xfrm>
          <a:off x="4325938" y="3644900"/>
          <a:ext cx="4354512" cy="215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228" name="公式" r:id="rId6" imgW="1346040" imgH="660240" progId="Equation.3">
                  <p:embed/>
                </p:oleObj>
              </mc:Choice>
              <mc:Fallback>
                <p:oleObj name="公式" r:id="rId6" imgW="1346040" imgH="66024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5938" y="3644900"/>
                        <a:ext cx="4354512" cy="2151063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9225" name="Line 25"/>
          <p:cNvSpPr>
            <a:spLocks noChangeShapeType="1"/>
          </p:cNvSpPr>
          <p:nvPr/>
        </p:nvSpPr>
        <p:spPr bwMode="auto">
          <a:xfrm>
            <a:off x="3867150" y="1295400"/>
            <a:ext cx="0" cy="542925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9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1792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2" grpId="0" build="p" autoUpdateAnimBg="0"/>
      <p:bldP spid="17922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Text Box 2"/>
          <p:cNvSpPr txBox="1">
            <a:spLocks noChangeArrowheads="1"/>
          </p:cNvSpPr>
          <p:nvPr/>
        </p:nvSpPr>
        <p:spPr bwMode="auto">
          <a:xfrm>
            <a:off x="895350" y="5167313"/>
            <a:ext cx="2438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/>
            <a:r>
              <a:rPr lang="zh-CN" altLang="en-US">
                <a:solidFill>
                  <a:srgbClr val="0000FF"/>
                </a:solidFill>
              </a:rPr>
              <a:t>求：</a:t>
            </a:r>
            <a:r>
              <a:rPr lang="en-US" altLang="zh-CN" i="1">
                <a:solidFill>
                  <a:srgbClr val="0000FF"/>
                </a:solidFill>
              </a:rPr>
              <a:t>U</a:t>
            </a:r>
            <a:r>
              <a:rPr lang="en-US" altLang="zh-CN">
                <a:solidFill>
                  <a:srgbClr val="0000FF"/>
                </a:solidFill>
              </a:rPr>
              <a:t>=?</a:t>
            </a:r>
          </a:p>
        </p:txBody>
      </p:sp>
      <p:grpSp>
        <p:nvGrpSpPr>
          <p:cNvPr id="180227" name="Group 3"/>
          <p:cNvGrpSpPr>
            <a:grpSpLocks/>
          </p:cNvGrpSpPr>
          <p:nvPr/>
        </p:nvGrpSpPr>
        <p:grpSpPr bwMode="auto">
          <a:xfrm>
            <a:off x="1260475" y="941388"/>
            <a:ext cx="5689600" cy="4162425"/>
            <a:chOff x="794" y="593"/>
            <a:chExt cx="3584" cy="2622"/>
          </a:xfrm>
        </p:grpSpPr>
        <p:sp>
          <p:nvSpPr>
            <p:cNvPr id="180228" name="Oval 4"/>
            <p:cNvSpPr>
              <a:spLocks noChangeArrowheads="1"/>
            </p:cNvSpPr>
            <p:nvPr/>
          </p:nvSpPr>
          <p:spPr bwMode="auto">
            <a:xfrm>
              <a:off x="3211" y="851"/>
              <a:ext cx="311" cy="295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0229" name="Oval 5"/>
            <p:cNvSpPr>
              <a:spLocks noChangeArrowheads="1"/>
            </p:cNvSpPr>
            <p:nvPr/>
          </p:nvSpPr>
          <p:spPr bwMode="auto">
            <a:xfrm>
              <a:off x="1189" y="1738"/>
              <a:ext cx="311" cy="295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0230" name="Line 6"/>
            <p:cNvSpPr>
              <a:spLocks noChangeShapeType="1"/>
            </p:cNvSpPr>
            <p:nvPr/>
          </p:nvSpPr>
          <p:spPr bwMode="auto">
            <a:xfrm>
              <a:off x="1344" y="999"/>
              <a:ext cx="0" cy="1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0231" name="Rectangle 7"/>
            <p:cNvSpPr>
              <a:spLocks noChangeArrowheads="1"/>
            </p:cNvSpPr>
            <p:nvPr/>
          </p:nvSpPr>
          <p:spPr bwMode="auto">
            <a:xfrm>
              <a:off x="1265" y="1220"/>
              <a:ext cx="156" cy="296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0232" name="Line 8"/>
            <p:cNvSpPr>
              <a:spLocks noChangeShapeType="1"/>
            </p:cNvSpPr>
            <p:nvPr/>
          </p:nvSpPr>
          <p:spPr bwMode="auto">
            <a:xfrm>
              <a:off x="1344" y="999"/>
              <a:ext cx="295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0233" name="Line 9"/>
            <p:cNvSpPr>
              <a:spLocks noChangeShapeType="1"/>
            </p:cNvSpPr>
            <p:nvPr/>
          </p:nvSpPr>
          <p:spPr bwMode="auto">
            <a:xfrm>
              <a:off x="1344" y="2402"/>
              <a:ext cx="29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0234" name="Line 10"/>
            <p:cNvSpPr>
              <a:spLocks noChangeShapeType="1"/>
            </p:cNvSpPr>
            <p:nvPr/>
          </p:nvSpPr>
          <p:spPr bwMode="auto">
            <a:xfrm>
              <a:off x="1889" y="999"/>
              <a:ext cx="0" cy="1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0235" name="Rectangle 11"/>
            <p:cNvSpPr>
              <a:spLocks noChangeArrowheads="1"/>
            </p:cNvSpPr>
            <p:nvPr/>
          </p:nvSpPr>
          <p:spPr bwMode="auto">
            <a:xfrm>
              <a:off x="1811" y="1442"/>
              <a:ext cx="156" cy="296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0236" name="Rectangle 12"/>
            <p:cNvSpPr>
              <a:spLocks noChangeArrowheads="1"/>
            </p:cNvSpPr>
            <p:nvPr/>
          </p:nvSpPr>
          <p:spPr bwMode="auto">
            <a:xfrm>
              <a:off x="2278" y="925"/>
              <a:ext cx="311" cy="14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0237" name="Rectangle 13"/>
            <p:cNvSpPr>
              <a:spLocks noChangeArrowheads="1"/>
            </p:cNvSpPr>
            <p:nvPr/>
          </p:nvSpPr>
          <p:spPr bwMode="auto">
            <a:xfrm>
              <a:off x="2744" y="2329"/>
              <a:ext cx="389" cy="147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0238" name="Oval 14"/>
            <p:cNvSpPr>
              <a:spLocks noChangeArrowheads="1"/>
            </p:cNvSpPr>
            <p:nvPr/>
          </p:nvSpPr>
          <p:spPr bwMode="auto">
            <a:xfrm>
              <a:off x="2822" y="2698"/>
              <a:ext cx="311" cy="296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0239" name="Line 15"/>
            <p:cNvSpPr>
              <a:spLocks noChangeShapeType="1"/>
            </p:cNvSpPr>
            <p:nvPr/>
          </p:nvSpPr>
          <p:spPr bwMode="auto">
            <a:xfrm>
              <a:off x="2978" y="2698"/>
              <a:ext cx="0" cy="2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0240" name="Line 16"/>
            <p:cNvSpPr>
              <a:spLocks noChangeShapeType="1"/>
            </p:cNvSpPr>
            <p:nvPr/>
          </p:nvSpPr>
          <p:spPr bwMode="auto">
            <a:xfrm>
              <a:off x="3133" y="2846"/>
              <a:ext cx="46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0241" name="Line 17"/>
            <p:cNvSpPr>
              <a:spLocks noChangeShapeType="1"/>
            </p:cNvSpPr>
            <p:nvPr/>
          </p:nvSpPr>
          <p:spPr bwMode="auto">
            <a:xfrm flipV="1">
              <a:off x="3600" y="2402"/>
              <a:ext cx="0" cy="4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0242" name="Line 18"/>
            <p:cNvSpPr>
              <a:spLocks noChangeShapeType="1"/>
            </p:cNvSpPr>
            <p:nvPr/>
          </p:nvSpPr>
          <p:spPr bwMode="auto">
            <a:xfrm flipH="1">
              <a:off x="2356" y="2846"/>
              <a:ext cx="46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0243" name="Line 19"/>
            <p:cNvSpPr>
              <a:spLocks noChangeShapeType="1"/>
            </p:cNvSpPr>
            <p:nvPr/>
          </p:nvSpPr>
          <p:spPr bwMode="auto">
            <a:xfrm flipV="1">
              <a:off x="2356" y="2402"/>
              <a:ext cx="0" cy="4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0244" name="Line 20"/>
            <p:cNvSpPr>
              <a:spLocks noChangeShapeType="1"/>
            </p:cNvSpPr>
            <p:nvPr/>
          </p:nvSpPr>
          <p:spPr bwMode="auto">
            <a:xfrm>
              <a:off x="4300" y="987"/>
              <a:ext cx="0" cy="141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0245" name="Rectangle 21"/>
            <p:cNvSpPr>
              <a:spLocks noChangeArrowheads="1"/>
            </p:cNvSpPr>
            <p:nvPr/>
          </p:nvSpPr>
          <p:spPr bwMode="auto">
            <a:xfrm>
              <a:off x="4222" y="1516"/>
              <a:ext cx="156" cy="295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0246" name="Text Box 22"/>
            <p:cNvSpPr txBox="1">
              <a:spLocks noChangeArrowheads="1"/>
            </p:cNvSpPr>
            <p:nvPr/>
          </p:nvSpPr>
          <p:spPr bwMode="auto">
            <a:xfrm>
              <a:off x="803" y="1182"/>
              <a:ext cx="45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4 </a:t>
              </a:r>
              <a:r>
                <a:rPr lang="en-US" altLang="zh-CN" sz="2800">
                  <a:solidFill>
                    <a:srgbClr val="000066"/>
                  </a:solidFill>
                  <a:sym typeface="Symbol" panose="05050102010706020507" pitchFamily="18" charset="2"/>
                </a:rPr>
                <a:t>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0247" name="Text Box 23"/>
            <p:cNvSpPr txBox="1">
              <a:spLocks noChangeArrowheads="1"/>
            </p:cNvSpPr>
            <p:nvPr/>
          </p:nvSpPr>
          <p:spPr bwMode="auto">
            <a:xfrm>
              <a:off x="1969" y="1499"/>
              <a:ext cx="45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4 </a:t>
              </a:r>
              <a:r>
                <a:rPr lang="en-US" altLang="zh-CN" sz="2800">
                  <a:solidFill>
                    <a:srgbClr val="000066"/>
                  </a:solidFill>
                  <a:sym typeface="Symbol" panose="05050102010706020507" pitchFamily="18" charset="2"/>
                </a:rPr>
                <a:t>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0248" name="Text Box 24"/>
            <p:cNvSpPr txBox="1">
              <a:spLocks noChangeArrowheads="1"/>
            </p:cNvSpPr>
            <p:nvPr/>
          </p:nvSpPr>
          <p:spPr bwMode="auto">
            <a:xfrm>
              <a:off x="2252" y="1055"/>
              <a:ext cx="51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50</a:t>
              </a:r>
              <a:r>
                <a:rPr lang="en-US" altLang="zh-CN" sz="2800">
                  <a:solidFill>
                    <a:srgbClr val="000066"/>
                  </a:solidFill>
                  <a:sym typeface="Symbol" panose="05050102010706020507" pitchFamily="18" charset="2"/>
                </a:rPr>
                <a:t>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0249" name="Text Box 25"/>
            <p:cNvSpPr txBox="1">
              <a:spLocks noChangeArrowheads="1"/>
            </p:cNvSpPr>
            <p:nvPr/>
          </p:nvSpPr>
          <p:spPr bwMode="auto">
            <a:xfrm>
              <a:off x="2747" y="2017"/>
              <a:ext cx="45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5 </a:t>
              </a:r>
              <a:r>
                <a:rPr lang="en-US" altLang="zh-CN" sz="2800">
                  <a:solidFill>
                    <a:srgbClr val="000066"/>
                  </a:solidFill>
                  <a:sym typeface="Symbol" panose="05050102010706020507" pitchFamily="18" charset="2"/>
                </a:rPr>
                <a:t>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0250" name="Text Box 26"/>
            <p:cNvSpPr txBox="1">
              <a:spLocks noChangeArrowheads="1"/>
            </p:cNvSpPr>
            <p:nvPr/>
          </p:nvSpPr>
          <p:spPr bwMode="auto">
            <a:xfrm>
              <a:off x="3719" y="1796"/>
              <a:ext cx="56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33 </a:t>
              </a:r>
              <a:r>
                <a:rPr lang="en-US" altLang="zh-CN" sz="2800">
                  <a:solidFill>
                    <a:srgbClr val="000066"/>
                  </a:solidFill>
                  <a:sym typeface="Symbol" panose="05050102010706020507" pitchFamily="18" charset="2"/>
                </a:rPr>
                <a:t>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0251" name="Text Box 27"/>
            <p:cNvSpPr txBox="1">
              <a:spLocks noChangeArrowheads="1"/>
            </p:cNvSpPr>
            <p:nvPr/>
          </p:nvSpPr>
          <p:spPr bwMode="auto">
            <a:xfrm>
              <a:off x="4082" y="673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FF0000"/>
                  </a:solidFill>
                </a:rPr>
                <a:t>A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80252" name="Text Box 28"/>
            <p:cNvSpPr txBox="1">
              <a:spLocks noChangeArrowheads="1"/>
            </p:cNvSpPr>
            <p:nvPr/>
          </p:nvSpPr>
          <p:spPr bwMode="auto">
            <a:xfrm>
              <a:off x="4080" y="2372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FF0000"/>
                  </a:solidFill>
                </a:rPr>
                <a:t>B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80253" name="Line 29"/>
            <p:cNvSpPr>
              <a:spLocks noChangeShapeType="1"/>
            </p:cNvSpPr>
            <p:nvPr/>
          </p:nvSpPr>
          <p:spPr bwMode="auto">
            <a:xfrm>
              <a:off x="2744" y="3067"/>
              <a:ext cx="46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0254" name="Text Box 30"/>
            <p:cNvSpPr txBox="1">
              <a:spLocks noChangeArrowheads="1"/>
            </p:cNvSpPr>
            <p:nvPr/>
          </p:nvSpPr>
          <p:spPr bwMode="auto">
            <a:xfrm>
              <a:off x="3205" y="2888"/>
              <a:ext cx="3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1A</a:t>
              </a:r>
            </a:p>
          </p:txBody>
        </p:sp>
        <p:sp>
          <p:nvSpPr>
            <p:cNvPr id="180255" name="Text Box 31"/>
            <p:cNvSpPr txBox="1">
              <a:spLocks noChangeArrowheads="1"/>
            </p:cNvSpPr>
            <p:nvPr/>
          </p:nvSpPr>
          <p:spPr bwMode="auto">
            <a:xfrm>
              <a:off x="3832" y="1378"/>
              <a:ext cx="38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i="1">
                  <a:solidFill>
                    <a:srgbClr val="000066"/>
                  </a:solidFill>
                </a:rPr>
                <a:t>R</a:t>
              </a:r>
              <a:r>
                <a:rPr lang="en-US" altLang="zh-CN" sz="2800" i="1" baseline="-25000">
                  <a:solidFill>
                    <a:srgbClr val="000066"/>
                  </a:solidFill>
                </a:rPr>
                <a:t>L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0256" name="Text Box 32"/>
            <p:cNvSpPr txBox="1">
              <a:spLocks noChangeArrowheads="1"/>
            </p:cNvSpPr>
            <p:nvPr/>
          </p:nvSpPr>
          <p:spPr bwMode="auto">
            <a:xfrm>
              <a:off x="1114" y="1512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180257" name="Text Box 33"/>
            <p:cNvSpPr txBox="1">
              <a:spLocks noChangeArrowheads="1"/>
            </p:cNvSpPr>
            <p:nvPr/>
          </p:nvSpPr>
          <p:spPr bwMode="auto">
            <a:xfrm>
              <a:off x="1144" y="1829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_</a:t>
              </a:r>
            </a:p>
          </p:txBody>
        </p:sp>
        <p:sp>
          <p:nvSpPr>
            <p:cNvPr id="180258" name="Text Box 34"/>
            <p:cNvSpPr txBox="1">
              <a:spLocks noChangeArrowheads="1"/>
            </p:cNvSpPr>
            <p:nvPr/>
          </p:nvSpPr>
          <p:spPr bwMode="auto">
            <a:xfrm>
              <a:off x="794" y="1707"/>
              <a:ext cx="3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8V</a:t>
              </a:r>
            </a:p>
          </p:txBody>
        </p:sp>
        <p:sp>
          <p:nvSpPr>
            <p:cNvPr id="180259" name="Text Box 35"/>
            <p:cNvSpPr txBox="1">
              <a:spLocks noChangeArrowheads="1"/>
            </p:cNvSpPr>
            <p:nvPr/>
          </p:nvSpPr>
          <p:spPr bwMode="auto">
            <a:xfrm>
              <a:off x="2980" y="593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_</a:t>
              </a:r>
            </a:p>
          </p:txBody>
        </p:sp>
        <p:sp>
          <p:nvSpPr>
            <p:cNvPr id="180260" name="Text Box 36"/>
            <p:cNvSpPr txBox="1">
              <a:spLocks noChangeArrowheads="1"/>
            </p:cNvSpPr>
            <p:nvPr/>
          </p:nvSpPr>
          <p:spPr bwMode="auto">
            <a:xfrm>
              <a:off x="3483" y="661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180261" name="Text Box 37"/>
            <p:cNvSpPr txBox="1">
              <a:spLocks noChangeArrowheads="1"/>
            </p:cNvSpPr>
            <p:nvPr/>
          </p:nvSpPr>
          <p:spPr bwMode="auto">
            <a:xfrm>
              <a:off x="3108" y="1118"/>
              <a:ext cx="50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10V</a:t>
              </a:r>
            </a:p>
          </p:txBody>
        </p:sp>
        <p:sp>
          <p:nvSpPr>
            <p:cNvPr id="180262" name="Text Box 38"/>
            <p:cNvSpPr txBox="1">
              <a:spLocks noChangeArrowheads="1"/>
            </p:cNvSpPr>
            <p:nvPr/>
          </p:nvSpPr>
          <p:spPr bwMode="auto">
            <a:xfrm>
              <a:off x="2678" y="690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C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80263" name="Text Box 39"/>
            <p:cNvSpPr txBox="1">
              <a:spLocks noChangeArrowheads="1"/>
            </p:cNvSpPr>
            <p:nvPr/>
          </p:nvSpPr>
          <p:spPr bwMode="auto">
            <a:xfrm>
              <a:off x="1776" y="664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D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80264" name="Text Box 40"/>
            <p:cNvSpPr txBox="1">
              <a:spLocks noChangeArrowheads="1"/>
            </p:cNvSpPr>
            <p:nvPr/>
          </p:nvSpPr>
          <p:spPr bwMode="auto">
            <a:xfrm>
              <a:off x="1728" y="2380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E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80265" name="Oval 41"/>
            <p:cNvSpPr>
              <a:spLocks noChangeArrowheads="1"/>
            </p:cNvSpPr>
            <p:nvPr/>
          </p:nvSpPr>
          <p:spPr bwMode="auto">
            <a:xfrm flipV="1">
              <a:off x="1860" y="977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0266" name="Oval 42"/>
            <p:cNvSpPr>
              <a:spLocks noChangeArrowheads="1"/>
            </p:cNvSpPr>
            <p:nvPr/>
          </p:nvSpPr>
          <p:spPr bwMode="auto">
            <a:xfrm flipV="1">
              <a:off x="1860" y="2381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0267" name="Oval 43"/>
            <p:cNvSpPr>
              <a:spLocks noChangeArrowheads="1"/>
            </p:cNvSpPr>
            <p:nvPr/>
          </p:nvSpPr>
          <p:spPr bwMode="auto">
            <a:xfrm flipV="1">
              <a:off x="2328" y="2381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0268" name="Oval 44"/>
            <p:cNvSpPr>
              <a:spLocks noChangeArrowheads="1"/>
            </p:cNvSpPr>
            <p:nvPr/>
          </p:nvSpPr>
          <p:spPr bwMode="auto">
            <a:xfrm flipV="1">
              <a:off x="3576" y="2381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80269" name="Line 45"/>
          <p:cNvSpPr>
            <a:spLocks noChangeShapeType="1"/>
          </p:cNvSpPr>
          <p:nvPr/>
        </p:nvSpPr>
        <p:spPr bwMode="auto">
          <a:xfrm>
            <a:off x="7277100" y="1600200"/>
            <a:ext cx="0" cy="22288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zh-CN" altLang="en-US"/>
          </a:p>
        </p:txBody>
      </p:sp>
      <p:sp>
        <p:nvSpPr>
          <p:cNvPr id="180270" name="Text Box 46"/>
          <p:cNvSpPr txBox="1">
            <a:spLocks noChangeArrowheads="1"/>
          </p:cNvSpPr>
          <p:nvPr/>
        </p:nvSpPr>
        <p:spPr bwMode="auto">
          <a:xfrm>
            <a:off x="7377113" y="2343150"/>
            <a:ext cx="47466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l"/>
            <a:r>
              <a:rPr lang="en-US" altLang="zh-CN" i="1">
                <a:solidFill>
                  <a:srgbClr val="FF0000"/>
                </a:solidFill>
              </a:rPr>
              <a:t>U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0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26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Text Box 2"/>
          <p:cNvSpPr txBox="1">
            <a:spLocks noChangeArrowheads="1"/>
          </p:cNvSpPr>
          <p:nvPr/>
        </p:nvSpPr>
        <p:spPr bwMode="auto">
          <a:xfrm>
            <a:off x="136525" y="122238"/>
            <a:ext cx="48101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zh-CN" altLang="en-US"/>
              <a:t>第一步：求开路电压</a:t>
            </a:r>
            <a:r>
              <a:rPr lang="en-US" altLang="zh-CN" i="1"/>
              <a:t>U</a:t>
            </a:r>
            <a:r>
              <a:rPr lang="en-US" altLang="zh-CN" i="1" baseline="-25000"/>
              <a:t>oc</a:t>
            </a:r>
            <a:r>
              <a:rPr lang="zh-CN" altLang="en-US"/>
              <a:t>。</a:t>
            </a:r>
          </a:p>
        </p:txBody>
      </p:sp>
      <p:graphicFrame>
        <p:nvGraphicFramePr>
          <p:cNvPr id="181251" name="Object 3"/>
          <p:cNvGraphicFramePr>
            <a:graphicFrameLocks noChangeAspect="1"/>
          </p:cNvGraphicFramePr>
          <p:nvPr/>
        </p:nvGraphicFramePr>
        <p:xfrm>
          <a:off x="2058988" y="4508500"/>
          <a:ext cx="6145212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98" name="公式" r:id="rId4" imgW="1803240" imgH="228600" progId="Equation.3">
                  <p:embed/>
                </p:oleObj>
              </mc:Choice>
              <mc:Fallback>
                <p:oleObj name="公式" r:id="rId4" imgW="180324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8988" y="4508500"/>
                        <a:ext cx="6145212" cy="77628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1296" name="Group 48"/>
          <p:cNvGrpSpPr>
            <a:grpSpLocks/>
          </p:cNvGrpSpPr>
          <p:nvPr/>
        </p:nvGrpSpPr>
        <p:grpSpPr bwMode="auto">
          <a:xfrm>
            <a:off x="1687513" y="642938"/>
            <a:ext cx="6378575" cy="3544887"/>
            <a:chOff x="1063" y="405"/>
            <a:chExt cx="4018" cy="2233"/>
          </a:xfrm>
        </p:grpSpPr>
        <p:grpSp>
          <p:nvGrpSpPr>
            <p:cNvPr id="181252" name="Group 4"/>
            <p:cNvGrpSpPr>
              <a:grpSpLocks/>
            </p:cNvGrpSpPr>
            <p:nvPr/>
          </p:nvGrpSpPr>
          <p:grpSpPr bwMode="auto">
            <a:xfrm>
              <a:off x="1063" y="405"/>
              <a:ext cx="4018" cy="1958"/>
              <a:chOff x="1063" y="405"/>
              <a:chExt cx="4018" cy="1958"/>
            </a:xfrm>
          </p:grpSpPr>
          <p:sp>
            <p:nvSpPr>
              <p:cNvPr id="181253" name="Text Box 5"/>
              <p:cNvSpPr txBox="1">
                <a:spLocks noChangeArrowheads="1"/>
              </p:cNvSpPr>
              <p:nvPr/>
            </p:nvSpPr>
            <p:spPr bwMode="auto">
              <a:xfrm>
                <a:off x="3225" y="405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>
                    <a:solidFill>
                      <a:srgbClr val="000066"/>
                    </a:solidFill>
                  </a:rPr>
                  <a:t>_</a:t>
                </a:r>
              </a:p>
            </p:txBody>
          </p:sp>
          <p:sp>
            <p:nvSpPr>
              <p:cNvPr id="181254" name="Text Box 6"/>
              <p:cNvSpPr txBox="1">
                <a:spLocks noChangeArrowheads="1"/>
              </p:cNvSpPr>
              <p:nvPr/>
            </p:nvSpPr>
            <p:spPr bwMode="auto">
              <a:xfrm>
                <a:off x="3716" y="473"/>
                <a:ext cx="24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>
                    <a:solidFill>
                      <a:srgbClr val="000066"/>
                    </a:solidFill>
                  </a:rPr>
                  <a:t>+</a:t>
                </a:r>
              </a:p>
            </p:txBody>
          </p:sp>
          <p:sp>
            <p:nvSpPr>
              <p:cNvPr id="181255" name="Oval 7"/>
              <p:cNvSpPr>
                <a:spLocks noChangeArrowheads="1"/>
              </p:cNvSpPr>
              <p:nvPr/>
            </p:nvSpPr>
            <p:spPr bwMode="auto">
              <a:xfrm>
                <a:off x="3480" y="603"/>
                <a:ext cx="311" cy="29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256" name="Oval 8"/>
              <p:cNvSpPr>
                <a:spLocks noChangeArrowheads="1"/>
              </p:cNvSpPr>
              <p:nvPr/>
            </p:nvSpPr>
            <p:spPr bwMode="auto">
              <a:xfrm>
                <a:off x="1458" y="1490"/>
                <a:ext cx="311" cy="29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257" name="Line 9"/>
              <p:cNvSpPr>
                <a:spLocks noChangeShapeType="1"/>
              </p:cNvSpPr>
              <p:nvPr/>
            </p:nvSpPr>
            <p:spPr bwMode="auto">
              <a:xfrm>
                <a:off x="1613" y="751"/>
                <a:ext cx="0" cy="131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258" name="Rectangle 10"/>
              <p:cNvSpPr>
                <a:spLocks noChangeArrowheads="1"/>
              </p:cNvSpPr>
              <p:nvPr/>
            </p:nvSpPr>
            <p:spPr bwMode="auto">
              <a:xfrm>
                <a:off x="1534" y="972"/>
                <a:ext cx="156" cy="296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259" name="Line 11"/>
              <p:cNvSpPr>
                <a:spLocks noChangeShapeType="1"/>
              </p:cNvSpPr>
              <p:nvPr/>
            </p:nvSpPr>
            <p:spPr bwMode="auto">
              <a:xfrm>
                <a:off x="1613" y="751"/>
                <a:ext cx="295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260" name="Line 12"/>
              <p:cNvSpPr>
                <a:spLocks noChangeShapeType="1"/>
              </p:cNvSpPr>
              <p:nvPr/>
            </p:nvSpPr>
            <p:spPr bwMode="auto">
              <a:xfrm>
                <a:off x="2158" y="739"/>
                <a:ext cx="0" cy="133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261" name="Rectangle 13"/>
              <p:cNvSpPr>
                <a:spLocks noChangeArrowheads="1"/>
              </p:cNvSpPr>
              <p:nvPr/>
            </p:nvSpPr>
            <p:spPr bwMode="auto">
              <a:xfrm>
                <a:off x="2080" y="1194"/>
                <a:ext cx="156" cy="296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262" name="Rectangle 14"/>
              <p:cNvSpPr>
                <a:spLocks noChangeArrowheads="1"/>
              </p:cNvSpPr>
              <p:nvPr/>
            </p:nvSpPr>
            <p:spPr bwMode="auto">
              <a:xfrm>
                <a:off x="2547" y="677"/>
                <a:ext cx="311" cy="148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263" name="Text Box 15"/>
              <p:cNvSpPr txBox="1">
                <a:spLocks noChangeArrowheads="1"/>
              </p:cNvSpPr>
              <p:nvPr/>
            </p:nvSpPr>
            <p:spPr bwMode="auto">
              <a:xfrm>
                <a:off x="1084" y="862"/>
                <a:ext cx="456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>
                    <a:solidFill>
                      <a:srgbClr val="000066"/>
                    </a:solidFill>
                  </a:rPr>
                  <a:t>4 </a:t>
                </a:r>
                <a:r>
                  <a:rPr lang="en-US" altLang="zh-CN" sz="2800">
                    <a:solidFill>
                      <a:srgbClr val="000066"/>
                    </a:solidFill>
                    <a:sym typeface="Symbol" panose="05050102010706020507" pitchFamily="18" charset="2"/>
                  </a:rPr>
                  <a:t></a:t>
                </a:r>
                <a:endParaRPr lang="en-US" altLang="zh-CN" sz="2800">
                  <a:solidFill>
                    <a:srgbClr val="000066"/>
                  </a:solidFill>
                </a:endParaRPr>
              </a:p>
            </p:txBody>
          </p:sp>
          <p:sp>
            <p:nvSpPr>
              <p:cNvPr id="181264" name="Text Box 16"/>
              <p:cNvSpPr txBox="1">
                <a:spLocks noChangeArrowheads="1"/>
              </p:cNvSpPr>
              <p:nvPr/>
            </p:nvSpPr>
            <p:spPr bwMode="auto">
              <a:xfrm>
                <a:off x="2238" y="1251"/>
                <a:ext cx="456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>
                    <a:solidFill>
                      <a:srgbClr val="000066"/>
                    </a:solidFill>
                  </a:rPr>
                  <a:t>4 </a:t>
                </a:r>
                <a:r>
                  <a:rPr lang="en-US" altLang="zh-CN" sz="2800">
                    <a:solidFill>
                      <a:srgbClr val="000066"/>
                    </a:solidFill>
                    <a:sym typeface="Symbol" panose="05050102010706020507" pitchFamily="18" charset="2"/>
                  </a:rPr>
                  <a:t></a:t>
                </a:r>
                <a:endParaRPr lang="en-US" altLang="zh-CN" sz="2800">
                  <a:solidFill>
                    <a:srgbClr val="000066"/>
                  </a:solidFill>
                </a:endParaRPr>
              </a:p>
            </p:txBody>
          </p:sp>
          <p:sp>
            <p:nvSpPr>
              <p:cNvPr id="181265" name="Text Box 17"/>
              <p:cNvSpPr txBox="1">
                <a:spLocks noChangeArrowheads="1"/>
              </p:cNvSpPr>
              <p:nvPr/>
            </p:nvSpPr>
            <p:spPr bwMode="auto">
              <a:xfrm>
                <a:off x="2521" y="807"/>
                <a:ext cx="51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>
                    <a:solidFill>
                      <a:srgbClr val="000066"/>
                    </a:solidFill>
                  </a:rPr>
                  <a:t>50</a:t>
                </a:r>
                <a:r>
                  <a:rPr lang="en-US" altLang="zh-CN" sz="2800">
                    <a:solidFill>
                      <a:srgbClr val="000066"/>
                    </a:solidFill>
                    <a:sym typeface="Symbol" panose="05050102010706020507" pitchFamily="18" charset="2"/>
                  </a:rPr>
                  <a:t></a:t>
                </a:r>
                <a:endParaRPr lang="en-US" altLang="zh-CN" sz="2800">
                  <a:solidFill>
                    <a:srgbClr val="000066"/>
                  </a:solidFill>
                </a:endParaRPr>
              </a:p>
            </p:txBody>
          </p:sp>
          <p:sp>
            <p:nvSpPr>
              <p:cNvPr id="181266" name="Text Box 18"/>
              <p:cNvSpPr txBox="1">
                <a:spLocks noChangeArrowheads="1"/>
              </p:cNvSpPr>
              <p:nvPr/>
            </p:nvSpPr>
            <p:spPr bwMode="auto">
              <a:xfrm>
                <a:off x="4351" y="425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 i="1">
                    <a:solidFill>
                      <a:srgbClr val="FF3300"/>
                    </a:solidFill>
                  </a:rPr>
                  <a:t>A</a:t>
                </a:r>
                <a:endParaRPr lang="en-US" altLang="zh-CN" sz="2800">
                  <a:solidFill>
                    <a:srgbClr val="FF3300"/>
                  </a:solidFill>
                </a:endParaRPr>
              </a:p>
            </p:txBody>
          </p:sp>
          <p:sp>
            <p:nvSpPr>
              <p:cNvPr id="181267" name="Text Box 19"/>
              <p:cNvSpPr txBox="1">
                <a:spLocks noChangeArrowheads="1"/>
              </p:cNvSpPr>
              <p:nvPr/>
            </p:nvSpPr>
            <p:spPr bwMode="auto">
              <a:xfrm>
                <a:off x="4349" y="2008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r>
                  <a:rPr lang="en-US" altLang="zh-CN" sz="2800" i="1">
                    <a:solidFill>
                      <a:srgbClr val="FF3300"/>
                    </a:solidFill>
                  </a:rPr>
                  <a:t>B</a:t>
                </a:r>
                <a:endParaRPr lang="en-US" altLang="zh-CN" sz="2800">
                  <a:solidFill>
                    <a:srgbClr val="FF3300"/>
                  </a:solidFill>
                </a:endParaRPr>
              </a:p>
            </p:txBody>
          </p:sp>
          <p:sp>
            <p:nvSpPr>
              <p:cNvPr id="181268" name="Text Box 20"/>
              <p:cNvSpPr txBox="1">
                <a:spLocks noChangeArrowheads="1"/>
              </p:cNvSpPr>
              <p:nvPr/>
            </p:nvSpPr>
            <p:spPr bwMode="auto">
              <a:xfrm>
                <a:off x="1359" y="1264"/>
                <a:ext cx="24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>
                    <a:solidFill>
                      <a:srgbClr val="000066"/>
                    </a:solidFill>
                  </a:rPr>
                  <a:t>+</a:t>
                </a:r>
              </a:p>
            </p:txBody>
          </p:sp>
          <p:sp>
            <p:nvSpPr>
              <p:cNvPr id="181269" name="Text Box 21"/>
              <p:cNvSpPr txBox="1">
                <a:spLocks noChangeArrowheads="1"/>
              </p:cNvSpPr>
              <p:nvPr/>
            </p:nvSpPr>
            <p:spPr bwMode="auto">
              <a:xfrm>
                <a:off x="1413" y="1581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>
                    <a:solidFill>
                      <a:srgbClr val="000066"/>
                    </a:solidFill>
                  </a:rPr>
                  <a:t>_</a:t>
                </a:r>
              </a:p>
            </p:txBody>
          </p:sp>
          <p:sp>
            <p:nvSpPr>
              <p:cNvPr id="181270" name="Text Box 22"/>
              <p:cNvSpPr txBox="1">
                <a:spLocks noChangeArrowheads="1"/>
              </p:cNvSpPr>
              <p:nvPr/>
            </p:nvSpPr>
            <p:spPr bwMode="auto">
              <a:xfrm>
                <a:off x="1063" y="1459"/>
                <a:ext cx="39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>
                    <a:solidFill>
                      <a:srgbClr val="000066"/>
                    </a:solidFill>
                  </a:rPr>
                  <a:t>8V</a:t>
                </a:r>
              </a:p>
            </p:txBody>
          </p:sp>
          <p:sp>
            <p:nvSpPr>
              <p:cNvPr id="181271" name="Text Box 23"/>
              <p:cNvSpPr txBox="1">
                <a:spLocks noChangeArrowheads="1"/>
              </p:cNvSpPr>
              <p:nvPr/>
            </p:nvSpPr>
            <p:spPr bwMode="auto">
              <a:xfrm>
                <a:off x="3377" y="870"/>
                <a:ext cx="50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>
                    <a:solidFill>
                      <a:srgbClr val="000066"/>
                    </a:solidFill>
                  </a:rPr>
                  <a:t>10V</a:t>
                </a:r>
              </a:p>
            </p:txBody>
          </p:sp>
          <p:sp>
            <p:nvSpPr>
              <p:cNvPr id="181272" name="Text Box 24"/>
              <p:cNvSpPr txBox="1">
                <a:spLocks noChangeArrowheads="1"/>
              </p:cNvSpPr>
              <p:nvPr/>
            </p:nvSpPr>
            <p:spPr bwMode="auto">
              <a:xfrm>
                <a:off x="2947" y="442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0000"/>
                    </a:solidFill>
                  </a:rPr>
                  <a:t>C</a:t>
                </a:r>
                <a:endParaRPr lang="en-US" altLang="zh-CN" sz="2800">
                  <a:solidFill>
                    <a:srgbClr val="FF3300"/>
                  </a:solidFill>
                </a:endParaRPr>
              </a:p>
            </p:txBody>
          </p:sp>
          <p:sp>
            <p:nvSpPr>
              <p:cNvPr id="181273" name="Text Box 25"/>
              <p:cNvSpPr txBox="1">
                <a:spLocks noChangeArrowheads="1"/>
              </p:cNvSpPr>
              <p:nvPr/>
            </p:nvSpPr>
            <p:spPr bwMode="auto">
              <a:xfrm>
                <a:off x="2045" y="416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3300"/>
                    </a:solidFill>
                  </a:rPr>
                  <a:t>D</a:t>
                </a:r>
                <a:endParaRPr lang="en-US" altLang="zh-CN" sz="2800">
                  <a:solidFill>
                    <a:srgbClr val="FF3300"/>
                  </a:solidFill>
                </a:endParaRPr>
              </a:p>
            </p:txBody>
          </p:sp>
          <p:sp>
            <p:nvSpPr>
              <p:cNvPr id="181274" name="Text Box 26"/>
              <p:cNvSpPr txBox="1">
                <a:spLocks noChangeArrowheads="1"/>
              </p:cNvSpPr>
              <p:nvPr/>
            </p:nvSpPr>
            <p:spPr bwMode="auto">
              <a:xfrm>
                <a:off x="1997" y="2036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3300"/>
                    </a:solidFill>
                  </a:rPr>
                  <a:t>E</a:t>
                </a:r>
                <a:endParaRPr lang="en-US" altLang="zh-CN" sz="2800">
                  <a:solidFill>
                    <a:srgbClr val="FF3300"/>
                  </a:solidFill>
                </a:endParaRPr>
              </a:p>
            </p:txBody>
          </p:sp>
          <p:sp>
            <p:nvSpPr>
              <p:cNvPr id="181275" name="Line 27"/>
              <p:cNvSpPr>
                <a:spLocks noChangeShapeType="1"/>
              </p:cNvSpPr>
              <p:nvPr/>
            </p:nvSpPr>
            <p:spPr bwMode="auto">
              <a:xfrm>
                <a:off x="4637" y="1042"/>
                <a:ext cx="0" cy="68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276" name="Text Box 28"/>
              <p:cNvSpPr txBox="1">
                <a:spLocks noChangeArrowheads="1"/>
              </p:cNvSpPr>
              <p:nvPr/>
            </p:nvSpPr>
            <p:spPr bwMode="auto">
              <a:xfrm>
                <a:off x="4637" y="1010"/>
                <a:ext cx="4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i="1">
                    <a:solidFill>
                      <a:srgbClr val="FF0000"/>
                    </a:solidFill>
                  </a:rPr>
                  <a:t>U</a:t>
                </a:r>
                <a:r>
                  <a:rPr lang="en-US" altLang="zh-CN" sz="2800" i="1" baseline="-25000">
                    <a:solidFill>
                      <a:srgbClr val="FF0000"/>
                    </a:solidFill>
                  </a:rPr>
                  <a:t>oc</a:t>
                </a:r>
                <a:endParaRPr lang="en-US" altLang="zh-CN" sz="2800">
                  <a:solidFill>
                    <a:srgbClr val="FF0000"/>
                  </a:solidFill>
                </a:endParaRPr>
              </a:p>
            </p:txBody>
          </p:sp>
          <p:sp>
            <p:nvSpPr>
              <p:cNvPr id="181277" name="Oval 29"/>
              <p:cNvSpPr>
                <a:spLocks noChangeArrowheads="1"/>
              </p:cNvSpPr>
              <p:nvPr/>
            </p:nvSpPr>
            <p:spPr bwMode="auto">
              <a:xfrm flipV="1">
                <a:off x="2136" y="737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278" name="Oval 30"/>
              <p:cNvSpPr>
                <a:spLocks noChangeArrowheads="1"/>
              </p:cNvSpPr>
              <p:nvPr/>
            </p:nvSpPr>
            <p:spPr bwMode="auto">
              <a:xfrm flipV="1">
                <a:off x="2136" y="2033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81282" name="Group 34"/>
            <p:cNvGrpSpPr>
              <a:grpSpLocks/>
            </p:cNvGrpSpPr>
            <p:nvPr/>
          </p:nvGrpSpPr>
          <p:grpSpPr bwMode="auto">
            <a:xfrm>
              <a:off x="1613" y="1661"/>
              <a:ext cx="2956" cy="977"/>
              <a:chOff x="1613" y="1661"/>
              <a:chExt cx="2956" cy="977"/>
            </a:xfrm>
          </p:grpSpPr>
          <p:sp>
            <p:nvSpPr>
              <p:cNvPr id="181283" name="Text Box 35"/>
              <p:cNvSpPr txBox="1">
                <a:spLocks noChangeArrowheads="1"/>
              </p:cNvSpPr>
              <p:nvPr/>
            </p:nvSpPr>
            <p:spPr bwMode="auto">
              <a:xfrm>
                <a:off x="3390" y="2088"/>
                <a:ext cx="39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>
                    <a:solidFill>
                      <a:srgbClr val="000066"/>
                    </a:solidFill>
                  </a:rPr>
                  <a:t>1A</a:t>
                </a:r>
              </a:p>
            </p:txBody>
          </p:sp>
          <p:sp>
            <p:nvSpPr>
              <p:cNvPr id="181284" name="Line 36"/>
              <p:cNvSpPr>
                <a:spLocks noChangeShapeType="1"/>
              </p:cNvSpPr>
              <p:nvPr/>
            </p:nvSpPr>
            <p:spPr bwMode="auto">
              <a:xfrm>
                <a:off x="1613" y="2046"/>
                <a:ext cx="295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285" name="Rectangle 37"/>
              <p:cNvSpPr>
                <a:spLocks noChangeArrowheads="1"/>
              </p:cNvSpPr>
              <p:nvPr/>
            </p:nvSpPr>
            <p:spPr bwMode="auto">
              <a:xfrm>
                <a:off x="3013" y="1973"/>
                <a:ext cx="389" cy="147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286" name="Oval 38"/>
              <p:cNvSpPr>
                <a:spLocks noChangeArrowheads="1"/>
              </p:cNvSpPr>
              <p:nvPr/>
            </p:nvSpPr>
            <p:spPr bwMode="auto">
              <a:xfrm>
                <a:off x="3091" y="2342"/>
                <a:ext cx="311" cy="296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287" name="Line 39"/>
              <p:cNvSpPr>
                <a:spLocks noChangeShapeType="1"/>
              </p:cNvSpPr>
              <p:nvPr/>
            </p:nvSpPr>
            <p:spPr bwMode="auto">
              <a:xfrm>
                <a:off x="3247" y="2342"/>
                <a:ext cx="0" cy="2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288" name="Line 40"/>
              <p:cNvSpPr>
                <a:spLocks noChangeShapeType="1"/>
              </p:cNvSpPr>
              <p:nvPr/>
            </p:nvSpPr>
            <p:spPr bwMode="auto">
              <a:xfrm>
                <a:off x="3402" y="2490"/>
                <a:ext cx="46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289" name="Line 41"/>
              <p:cNvSpPr>
                <a:spLocks noChangeShapeType="1"/>
              </p:cNvSpPr>
              <p:nvPr/>
            </p:nvSpPr>
            <p:spPr bwMode="auto">
              <a:xfrm flipV="1">
                <a:off x="3869" y="2046"/>
                <a:ext cx="0" cy="4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290" name="Line 42"/>
              <p:cNvSpPr>
                <a:spLocks noChangeShapeType="1"/>
              </p:cNvSpPr>
              <p:nvPr/>
            </p:nvSpPr>
            <p:spPr bwMode="auto">
              <a:xfrm flipH="1">
                <a:off x="2625" y="2490"/>
                <a:ext cx="46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291" name="Line 43"/>
              <p:cNvSpPr>
                <a:spLocks noChangeShapeType="1"/>
              </p:cNvSpPr>
              <p:nvPr/>
            </p:nvSpPr>
            <p:spPr bwMode="auto">
              <a:xfrm flipV="1">
                <a:off x="2625" y="2046"/>
                <a:ext cx="0" cy="4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292" name="Text Box 44"/>
              <p:cNvSpPr txBox="1">
                <a:spLocks noChangeArrowheads="1"/>
              </p:cNvSpPr>
              <p:nvPr/>
            </p:nvSpPr>
            <p:spPr bwMode="auto">
              <a:xfrm>
                <a:off x="3016" y="1661"/>
                <a:ext cx="456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>
                    <a:solidFill>
                      <a:srgbClr val="000066"/>
                    </a:solidFill>
                  </a:rPr>
                  <a:t>5 </a:t>
                </a:r>
                <a:r>
                  <a:rPr lang="en-US" altLang="zh-CN" sz="2800">
                    <a:solidFill>
                      <a:srgbClr val="000066"/>
                    </a:solidFill>
                    <a:sym typeface="Symbol" panose="05050102010706020507" pitchFamily="18" charset="2"/>
                  </a:rPr>
                  <a:t></a:t>
                </a:r>
                <a:endParaRPr lang="en-US" altLang="zh-CN" sz="2800">
                  <a:solidFill>
                    <a:srgbClr val="000066"/>
                  </a:solidFill>
                </a:endParaRPr>
              </a:p>
            </p:txBody>
          </p:sp>
          <p:sp>
            <p:nvSpPr>
              <p:cNvPr id="181293" name="Line 45"/>
              <p:cNvSpPr>
                <a:spLocks noChangeShapeType="1"/>
              </p:cNvSpPr>
              <p:nvPr/>
            </p:nvSpPr>
            <p:spPr bwMode="auto">
              <a:xfrm>
                <a:off x="2941" y="2255"/>
                <a:ext cx="46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294" name="Oval 46"/>
              <p:cNvSpPr>
                <a:spLocks noChangeArrowheads="1"/>
              </p:cNvSpPr>
              <p:nvPr/>
            </p:nvSpPr>
            <p:spPr bwMode="auto">
              <a:xfrm flipV="1">
                <a:off x="2604" y="2021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1295" name="Oval 47"/>
              <p:cNvSpPr>
                <a:spLocks noChangeArrowheads="1"/>
              </p:cNvSpPr>
              <p:nvPr/>
            </p:nvSpPr>
            <p:spPr bwMode="auto">
              <a:xfrm flipV="1">
                <a:off x="3840" y="2021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aphicFrame>
        <p:nvGraphicFramePr>
          <p:cNvPr id="181297" name="Object 49"/>
          <p:cNvGraphicFramePr>
            <a:graphicFrameLocks noChangeAspect="1"/>
          </p:cNvGraphicFramePr>
          <p:nvPr/>
        </p:nvGraphicFramePr>
        <p:xfrm>
          <a:off x="2895600" y="5332413"/>
          <a:ext cx="3276600" cy="1525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299" name="Equation" r:id="rId6" imgW="927000" imgH="431640" progId="Equation.3">
                  <p:embed/>
                </p:oleObj>
              </mc:Choice>
              <mc:Fallback>
                <p:oleObj name="Equation" r:id="rId6" imgW="927000" imgH="43164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32413"/>
                        <a:ext cx="3276600" cy="1525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1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1812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1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1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0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4" name="Rectangle 4"/>
          <p:cNvSpPr>
            <a:spLocks noChangeArrowheads="1"/>
          </p:cNvSpPr>
          <p:nvPr/>
        </p:nvSpPr>
        <p:spPr bwMode="auto">
          <a:xfrm>
            <a:off x="685800" y="228600"/>
            <a:ext cx="7772400" cy="914400"/>
          </a:xfrm>
          <a:prstGeom prst="rect">
            <a:avLst/>
          </a:prstGeom>
          <a:solidFill>
            <a:srgbClr val="59032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480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目  录</a:t>
            </a:r>
          </a:p>
        </p:txBody>
      </p:sp>
      <p:sp>
        <p:nvSpPr>
          <p:cNvPr id="225285" name="Text Box 5"/>
          <p:cNvSpPr txBox="1">
            <a:spLocks noChangeArrowheads="1"/>
          </p:cNvSpPr>
          <p:nvPr/>
        </p:nvSpPr>
        <p:spPr bwMode="auto">
          <a:xfrm>
            <a:off x="568325" y="1752600"/>
            <a:ext cx="8347075" cy="411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CN" sz="44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anose="02010509060101010101" pitchFamily="49" charset="-122"/>
              </a:rPr>
              <a:t>4.1 </a:t>
            </a:r>
            <a:r>
              <a:rPr lang="zh-CN" altLang="en-US" sz="44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anose="02010509060101010101" pitchFamily="49" charset="-122"/>
              </a:rPr>
              <a:t>置换定理（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替代定理</a:t>
            </a:r>
            <a:r>
              <a:rPr lang="zh-CN" altLang="en-US" sz="44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anose="02010509060101010101" pitchFamily="49" charset="-122"/>
              </a:rPr>
              <a:t>）</a:t>
            </a:r>
          </a:p>
          <a:p>
            <a:pPr algn="l"/>
            <a:r>
              <a:rPr lang="en-US" altLang="zh-CN" sz="44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anose="02010509060101010101" pitchFamily="49" charset="-122"/>
              </a:rPr>
              <a:t>4.2 </a:t>
            </a:r>
            <a:r>
              <a:rPr lang="zh-CN" altLang="en-US" sz="44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anose="02010509060101010101" pitchFamily="49" charset="-122"/>
              </a:rPr>
              <a:t>叠加定理</a:t>
            </a:r>
          </a:p>
          <a:p>
            <a:pPr algn="l"/>
            <a:r>
              <a:rPr lang="en-US" altLang="zh-CN" sz="44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anose="02010509060101010101" pitchFamily="49" charset="-122"/>
              </a:rPr>
              <a:t>4.3 </a:t>
            </a:r>
            <a:r>
              <a:rPr lang="zh-CN" altLang="en-US" sz="44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anose="02010509060101010101" pitchFamily="49" charset="-122"/>
              </a:rPr>
              <a:t>戴维南定理与诺顿定理</a:t>
            </a:r>
          </a:p>
          <a:p>
            <a:pPr algn="l"/>
            <a:r>
              <a:rPr lang="en-US" altLang="zh-CN" sz="44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anose="02010509060101010101" pitchFamily="49" charset="-122"/>
              </a:rPr>
              <a:t>4.4 </a:t>
            </a:r>
            <a:r>
              <a:rPr lang="zh-CN" altLang="en-US" sz="44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anose="02010509060101010101" pitchFamily="49" charset="-122"/>
              </a:rPr>
              <a:t>最大功率传输定理</a:t>
            </a:r>
          </a:p>
          <a:p>
            <a:pPr algn="l"/>
            <a:r>
              <a:rPr lang="en-US" altLang="zh-CN" sz="44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anose="02010509060101010101" pitchFamily="49" charset="-122"/>
              </a:rPr>
              <a:t>4.5 </a:t>
            </a:r>
            <a:r>
              <a:rPr lang="zh-CN" altLang="en-US" sz="44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anose="02010509060101010101" pitchFamily="49" charset="-122"/>
              </a:rPr>
              <a:t>互易定理</a:t>
            </a:r>
          </a:p>
          <a:p>
            <a:pPr algn="l"/>
            <a:r>
              <a:rPr lang="en-US" altLang="zh-CN" sz="44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anose="02010509060101010101" pitchFamily="49" charset="-122"/>
              </a:rPr>
              <a:t>4.6 </a:t>
            </a:r>
            <a:r>
              <a:rPr lang="zh-CN" altLang="en-US" sz="4400" b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隶书" panose="02010509060101010101" pitchFamily="49" charset="-122"/>
              </a:rPr>
              <a:t>对偶原理与对偶关系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Text Box 2"/>
          <p:cNvSpPr txBox="1">
            <a:spLocks noChangeArrowheads="1"/>
          </p:cNvSpPr>
          <p:nvPr/>
        </p:nvSpPr>
        <p:spPr bwMode="auto">
          <a:xfrm>
            <a:off x="304800" y="566738"/>
            <a:ext cx="3079750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/>
              <a:t>第二步：</a:t>
            </a:r>
          </a:p>
          <a:p>
            <a:pPr algn="l">
              <a:lnSpc>
                <a:spcPct val="130000"/>
              </a:lnSpc>
            </a:pPr>
            <a:r>
              <a:rPr lang="zh-CN" altLang="en-US"/>
              <a:t>求输入电阻 </a:t>
            </a:r>
            <a:r>
              <a:rPr lang="en-US" altLang="zh-CN" i="1"/>
              <a:t>R</a:t>
            </a:r>
            <a:r>
              <a:rPr lang="en-US" altLang="zh-CN" i="1" baseline="-25000"/>
              <a:t>i</a:t>
            </a:r>
            <a:r>
              <a:rPr lang="zh-CN" altLang="en-US" i="1"/>
              <a:t>。</a:t>
            </a:r>
            <a:endParaRPr lang="zh-CN" altLang="en-US"/>
          </a:p>
        </p:txBody>
      </p:sp>
      <p:grpSp>
        <p:nvGrpSpPr>
          <p:cNvPr id="182275" name="Group 3"/>
          <p:cNvGrpSpPr>
            <a:grpSpLocks/>
          </p:cNvGrpSpPr>
          <p:nvPr/>
        </p:nvGrpSpPr>
        <p:grpSpPr bwMode="auto">
          <a:xfrm>
            <a:off x="3730625" y="4843463"/>
            <a:ext cx="885825" cy="795337"/>
            <a:chOff x="2350" y="3051"/>
            <a:chExt cx="558" cy="501"/>
          </a:xfrm>
        </p:grpSpPr>
        <p:sp>
          <p:nvSpPr>
            <p:cNvPr id="182276" name="AutoShape 4"/>
            <p:cNvSpPr>
              <a:spLocks noChangeArrowheads="1"/>
            </p:cNvSpPr>
            <p:nvPr/>
          </p:nvSpPr>
          <p:spPr bwMode="auto">
            <a:xfrm>
              <a:off x="2350" y="3051"/>
              <a:ext cx="558" cy="175"/>
            </a:xfrm>
            <a:prstGeom prst="leftArrow">
              <a:avLst>
                <a:gd name="adj1" fmla="val 50000"/>
                <a:gd name="adj2" fmla="val 79714"/>
              </a:avLst>
            </a:prstGeom>
            <a:solidFill>
              <a:srgbClr val="FFFFFF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277" name="Text Box 5"/>
            <p:cNvSpPr txBox="1">
              <a:spLocks noChangeArrowheads="1"/>
            </p:cNvSpPr>
            <p:nvPr/>
          </p:nvSpPr>
          <p:spPr bwMode="auto">
            <a:xfrm>
              <a:off x="2417" y="3225"/>
              <a:ext cx="30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FF0000"/>
                  </a:solidFill>
                </a:rPr>
                <a:t>R</a:t>
              </a:r>
              <a:r>
                <a:rPr lang="en-US" altLang="zh-CN" sz="2800" i="1" baseline="-25000">
                  <a:solidFill>
                    <a:srgbClr val="FF0000"/>
                  </a:solidFill>
                </a:rPr>
                <a:t>i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</p:grpSp>
      <p:graphicFrame>
        <p:nvGraphicFramePr>
          <p:cNvPr id="182278" name="Object 6"/>
          <p:cNvGraphicFramePr>
            <a:graphicFrameLocks noChangeAspect="1"/>
          </p:cNvGraphicFramePr>
          <p:nvPr/>
        </p:nvGraphicFramePr>
        <p:xfrm>
          <a:off x="4994275" y="4508500"/>
          <a:ext cx="3670300" cy="1325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334" name="公式" r:id="rId4" imgW="1104840" imgH="457200" progId="Equation.3">
                  <p:embed/>
                </p:oleObj>
              </mc:Choice>
              <mc:Fallback>
                <p:oleObj name="公式" r:id="rId4" imgW="110484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4275" y="4508500"/>
                        <a:ext cx="3670300" cy="132556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2279" name="Group 7"/>
          <p:cNvGrpSpPr>
            <a:grpSpLocks/>
          </p:cNvGrpSpPr>
          <p:nvPr/>
        </p:nvGrpSpPr>
        <p:grpSpPr bwMode="auto">
          <a:xfrm>
            <a:off x="3492500" y="260350"/>
            <a:ext cx="5434013" cy="3538538"/>
            <a:chOff x="2290" y="140"/>
            <a:chExt cx="3423" cy="2229"/>
          </a:xfrm>
        </p:grpSpPr>
        <p:sp>
          <p:nvSpPr>
            <p:cNvPr id="182280" name="Oval 8"/>
            <p:cNvSpPr>
              <a:spLocks noChangeArrowheads="1"/>
            </p:cNvSpPr>
            <p:nvPr/>
          </p:nvSpPr>
          <p:spPr bwMode="auto">
            <a:xfrm>
              <a:off x="4375" y="349"/>
              <a:ext cx="264" cy="249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281" name="Oval 9"/>
            <p:cNvSpPr>
              <a:spLocks noChangeArrowheads="1"/>
            </p:cNvSpPr>
            <p:nvPr/>
          </p:nvSpPr>
          <p:spPr bwMode="auto">
            <a:xfrm>
              <a:off x="2655" y="1157"/>
              <a:ext cx="265" cy="249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282" name="Line 10"/>
            <p:cNvSpPr>
              <a:spLocks noChangeShapeType="1"/>
            </p:cNvSpPr>
            <p:nvPr/>
          </p:nvSpPr>
          <p:spPr bwMode="auto">
            <a:xfrm>
              <a:off x="2787" y="474"/>
              <a:ext cx="0" cy="118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283" name="Rectangle 11"/>
            <p:cNvSpPr>
              <a:spLocks noChangeArrowheads="1"/>
            </p:cNvSpPr>
            <p:nvPr/>
          </p:nvSpPr>
          <p:spPr bwMode="auto">
            <a:xfrm>
              <a:off x="2720" y="660"/>
              <a:ext cx="132" cy="25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284" name="Line 12"/>
            <p:cNvSpPr>
              <a:spLocks noChangeShapeType="1"/>
            </p:cNvSpPr>
            <p:nvPr/>
          </p:nvSpPr>
          <p:spPr bwMode="auto">
            <a:xfrm>
              <a:off x="2787" y="474"/>
              <a:ext cx="251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285" name="Line 13"/>
            <p:cNvSpPr>
              <a:spLocks noChangeShapeType="1"/>
            </p:cNvSpPr>
            <p:nvPr/>
          </p:nvSpPr>
          <p:spPr bwMode="auto">
            <a:xfrm>
              <a:off x="2787" y="1657"/>
              <a:ext cx="251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286" name="Line 14"/>
            <p:cNvSpPr>
              <a:spLocks noChangeShapeType="1"/>
            </p:cNvSpPr>
            <p:nvPr/>
          </p:nvSpPr>
          <p:spPr bwMode="auto">
            <a:xfrm>
              <a:off x="3250" y="474"/>
              <a:ext cx="0" cy="118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287" name="Rectangle 15"/>
            <p:cNvSpPr>
              <a:spLocks noChangeArrowheads="1"/>
            </p:cNvSpPr>
            <p:nvPr/>
          </p:nvSpPr>
          <p:spPr bwMode="auto">
            <a:xfrm>
              <a:off x="3184" y="847"/>
              <a:ext cx="133" cy="25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288" name="Rectangle 16"/>
            <p:cNvSpPr>
              <a:spLocks noChangeArrowheads="1"/>
            </p:cNvSpPr>
            <p:nvPr/>
          </p:nvSpPr>
          <p:spPr bwMode="auto">
            <a:xfrm>
              <a:off x="3581" y="411"/>
              <a:ext cx="265" cy="125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289" name="Rectangle 17"/>
            <p:cNvSpPr>
              <a:spLocks noChangeArrowheads="1"/>
            </p:cNvSpPr>
            <p:nvPr/>
          </p:nvSpPr>
          <p:spPr bwMode="auto">
            <a:xfrm>
              <a:off x="3978" y="1596"/>
              <a:ext cx="330" cy="124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290" name="Oval 18"/>
            <p:cNvSpPr>
              <a:spLocks noChangeArrowheads="1"/>
            </p:cNvSpPr>
            <p:nvPr/>
          </p:nvSpPr>
          <p:spPr bwMode="auto">
            <a:xfrm>
              <a:off x="4044" y="1907"/>
              <a:ext cx="264" cy="250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291" name="Line 19"/>
            <p:cNvSpPr>
              <a:spLocks noChangeShapeType="1"/>
            </p:cNvSpPr>
            <p:nvPr/>
          </p:nvSpPr>
          <p:spPr bwMode="auto">
            <a:xfrm>
              <a:off x="4177" y="1907"/>
              <a:ext cx="0" cy="2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292" name="Line 20"/>
            <p:cNvSpPr>
              <a:spLocks noChangeShapeType="1"/>
            </p:cNvSpPr>
            <p:nvPr/>
          </p:nvSpPr>
          <p:spPr bwMode="auto">
            <a:xfrm>
              <a:off x="4308" y="2032"/>
              <a:ext cx="39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293" name="Line 21"/>
            <p:cNvSpPr>
              <a:spLocks noChangeShapeType="1"/>
            </p:cNvSpPr>
            <p:nvPr/>
          </p:nvSpPr>
          <p:spPr bwMode="auto">
            <a:xfrm flipH="1">
              <a:off x="3648" y="2032"/>
              <a:ext cx="3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294" name="Line 22"/>
            <p:cNvSpPr>
              <a:spLocks noChangeShapeType="1"/>
            </p:cNvSpPr>
            <p:nvPr/>
          </p:nvSpPr>
          <p:spPr bwMode="auto">
            <a:xfrm flipV="1">
              <a:off x="3648" y="1657"/>
              <a:ext cx="0" cy="37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295" name="Text Box 23"/>
            <p:cNvSpPr txBox="1">
              <a:spLocks noChangeArrowheads="1"/>
            </p:cNvSpPr>
            <p:nvPr/>
          </p:nvSpPr>
          <p:spPr bwMode="auto">
            <a:xfrm>
              <a:off x="2293" y="683"/>
              <a:ext cx="45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4 </a:t>
              </a:r>
              <a:r>
                <a:rPr lang="en-US" altLang="zh-CN" sz="2800">
                  <a:solidFill>
                    <a:srgbClr val="000066"/>
                  </a:solidFill>
                  <a:sym typeface="Symbol" panose="05050102010706020507" pitchFamily="18" charset="2"/>
                </a:rPr>
                <a:t>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2296" name="Text Box 24"/>
            <p:cNvSpPr txBox="1">
              <a:spLocks noChangeArrowheads="1"/>
            </p:cNvSpPr>
            <p:nvPr/>
          </p:nvSpPr>
          <p:spPr bwMode="auto">
            <a:xfrm>
              <a:off x="3284" y="870"/>
              <a:ext cx="45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4 </a:t>
              </a:r>
              <a:r>
                <a:rPr lang="en-US" altLang="zh-CN" sz="2800">
                  <a:solidFill>
                    <a:srgbClr val="000066"/>
                  </a:solidFill>
                  <a:sym typeface="Symbol" panose="05050102010706020507" pitchFamily="18" charset="2"/>
                </a:rPr>
                <a:t>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2297" name="Text Box 25"/>
            <p:cNvSpPr txBox="1">
              <a:spLocks noChangeArrowheads="1"/>
            </p:cNvSpPr>
            <p:nvPr/>
          </p:nvSpPr>
          <p:spPr bwMode="auto">
            <a:xfrm>
              <a:off x="3521" y="495"/>
              <a:ext cx="51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50</a:t>
              </a:r>
              <a:r>
                <a:rPr lang="en-US" altLang="zh-CN" sz="2800">
                  <a:solidFill>
                    <a:srgbClr val="000066"/>
                  </a:solidFill>
                  <a:sym typeface="Symbol" panose="05050102010706020507" pitchFamily="18" charset="2"/>
                </a:rPr>
                <a:t>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2298" name="Text Box 26"/>
            <p:cNvSpPr txBox="1">
              <a:spLocks noChangeArrowheads="1"/>
            </p:cNvSpPr>
            <p:nvPr/>
          </p:nvSpPr>
          <p:spPr bwMode="auto">
            <a:xfrm>
              <a:off x="3946" y="1307"/>
              <a:ext cx="45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5 </a:t>
              </a:r>
              <a:r>
                <a:rPr lang="en-US" altLang="zh-CN" sz="2800">
                  <a:solidFill>
                    <a:srgbClr val="000066"/>
                  </a:solidFill>
                  <a:sym typeface="Symbol" panose="05050102010706020507" pitchFamily="18" charset="2"/>
                </a:rPr>
                <a:t>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2299" name="Text Box 27"/>
            <p:cNvSpPr txBox="1">
              <a:spLocks noChangeArrowheads="1"/>
            </p:cNvSpPr>
            <p:nvPr/>
          </p:nvSpPr>
          <p:spPr bwMode="auto">
            <a:xfrm>
              <a:off x="5095" y="173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FF3300"/>
                  </a:solidFill>
                </a:rPr>
                <a:t>A</a:t>
              </a:r>
            </a:p>
          </p:txBody>
        </p:sp>
        <p:sp>
          <p:nvSpPr>
            <p:cNvPr id="182300" name="Text Box 28"/>
            <p:cNvSpPr txBox="1">
              <a:spLocks noChangeArrowheads="1"/>
            </p:cNvSpPr>
            <p:nvPr/>
          </p:nvSpPr>
          <p:spPr bwMode="auto">
            <a:xfrm>
              <a:off x="5093" y="1607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FF3300"/>
                  </a:solidFill>
                </a:rPr>
                <a:t>B</a:t>
              </a:r>
            </a:p>
          </p:txBody>
        </p:sp>
        <p:sp>
          <p:nvSpPr>
            <p:cNvPr id="182301" name="Line 29"/>
            <p:cNvSpPr>
              <a:spLocks noChangeShapeType="1"/>
            </p:cNvSpPr>
            <p:nvPr/>
          </p:nvSpPr>
          <p:spPr bwMode="auto">
            <a:xfrm>
              <a:off x="3978" y="2218"/>
              <a:ext cx="39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302" name="Text Box 30"/>
            <p:cNvSpPr txBox="1">
              <a:spLocks noChangeArrowheads="1"/>
            </p:cNvSpPr>
            <p:nvPr/>
          </p:nvSpPr>
          <p:spPr bwMode="auto">
            <a:xfrm>
              <a:off x="4341" y="2042"/>
              <a:ext cx="3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1A</a:t>
              </a:r>
            </a:p>
          </p:txBody>
        </p:sp>
        <p:sp>
          <p:nvSpPr>
            <p:cNvPr id="182303" name="Text Box 31"/>
            <p:cNvSpPr txBox="1">
              <a:spLocks noChangeArrowheads="1"/>
            </p:cNvSpPr>
            <p:nvPr/>
          </p:nvSpPr>
          <p:spPr bwMode="auto">
            <a:xfrm>
              <a:off x="2584" y="921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182304" name="Text Box 32"/>
            <p:cNvSpPr txBox="1">
              <a:spLocks noChangeArrowheads="1"/>
            </p:cNvSpPr>
            <p:nvPr/>
          </p:nvSpPr>
          <p:spPr bwMode="auto">
            <a:xfrm>
              <a:off x="2576" y="1220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_</a:t>
              </a:r>
            </a:p>
          </p:txBody>
        </p:sp>
        <p:sp>
          <p:nvSpPr>
            <p:cNvPr id="182305" name="Text Box 33"/>
            <p:cNvSpPr txBox="1">
              <a:spLocks noChangeArrowheads="1"/>
            </p:cNvSpPr>
            <p:nvPr/>
          </p:nvSpPr>
          <p:spPr bwMode="auto">
            <a:xfrm>
              <a:off x="2290" y="1045"/>
              <a:ext cx="3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8V</a:t>
              </a:r>
            </a:p>
          </p:txBody>
        </p:sp>
        <p:sp>
          <p:nvSpPr>
            <p:cNvPr id="182306" name="Text Box 34"/>
            <p:cNvSpPr txBox="1">
              <a:spLocks noChangeArrowheads="1"/>
            </p:cNvSpPr>
            <p:nvPr/>
          </p:nvSpPr>
          <p:spPr bwMode="auto">
            <a:xfrm>
              <a:off x="4151" y="140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_</a:t>
              </a:r>
            </a:p>
          </p:txBody>
        </p:sp>
        <p:sp>
          <p:nvSpPr>
            <p:cNvPr id="182307" name="Text Box 35"/>
            <p:cNvSpPr txBox="1">
              <a:spLocks noChangeArrowheads="1"/>
            </p:cNvSpPr>
            <p:nvPr/>
          </p:nvSpPr>
          <p:spPr bwMode="auto">
            <a:xfrm>
              <a:off x="4603" y="211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182308" name="Text Box 36"/>
            <p:cNvSpPr txBox="1">
              <a:spLocks noChangeArrowheads="1"/>
            </p:cNvSpPr>
            <p:nvPr/>
          </p:nvSpPr>
          <p:spPr bwMode="auto">
            <a:xfrm>
              <a:off x="4250" y="548"/>
              <a:ext cx="50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10V</a:t>
              </a:r>
            </a:p>
          </p:txBody>
        </p:sp>
        <p:sp>
          <p:nvSpPr>
            <p:cNvPr id="182309" name="Text Box 37"/>
            <p:cNvSpPr txBox="1">
              <a:spLocks noChangeArrowheads="1"/>
            </p:cNvSpPr>
            <p:nvPr/>
          </p:nvSpPr>
          <p:spPr bwMode="auto">
            <a:xfrm>
              <a:off x="3921" y="208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C</a:t>
              </a:r>
            </a:p>
          </p:txBody>
        </p:sp>
        <p:sp>
          <p:nvSpPr>
            <p:cNvPr id="182310" name="Text Box 38"/>
            <p:cNvSpPr txBox="1">
              <a:spLocks noChangeArrowheads="1"/>
            </p:cNvSpPr>
            <p:nvPr/>
          </p:nvSpPr>
          <p:spPr bwMode="auto">
            <a:xfrm>
              <a:off x="3154" y="186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D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82311" name="Text Box 39"/>
            <p:cNvSpPr txBox="1">
              <a:spLocks noChangeArrowheads="1"/>
            </p:cNvSpPr>
            <p:nvPr/>
          </p:nvSpPr>
          <p:spPr bwMode="auto">
            <a:xfrm>
              <a:off x="3112" y="1627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E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82312" name="Line 40"/>
            <p:cNvSpPr>
              <a:spLocks noChangeShapeType="1"/>
            </p:cNvSpPr>
            <p:nvPr/>
          </p:nvSpPr>
          <p:spPr bwMode="auto">
            <a:xfrm>
              <a:off x="5359" y="719"/>
              <a:ext cx="0" cy="575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313" name="Text Box 41"/>
            <p:cNvSpPr txBox="1">
              <a:spLocks noChangeArrowheads="1"/>
            </p:cNvSpPr>
            <p:nvPr/>
          </p:nvSpPr>
          <p:spPr bwMode="auto">
            <a:xfrm>
              <a:off x="5359" y="713"/>
              <a:ext cx="35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000" i="1">
                  <a:solidFill>
                    <a:srgbClr val="FF3300"/>
                  </a:solidFill>
                </a:rPr>
                <a:t>U</a:t>
              </a:r>
              <a:r>
                <a:rPr lang="en-US" altLang="zh-CN" sz="2000" i="1" baseline="-25000">
                  <a:solidFill>
                    <a:srgbClr val="FF3300"/>
                  </a:solidFill>
                </a:rPr>
                <a:t>oc</a:t>
              </a:r>
              <a:endParaRPr lang="en-US" altLang="zh-CN" sz="2000">
                <a:solidFill>
                  <a:srgbClr val="FF3300"/>
                </a:solidFill>
              </a:endParaRPr>
            </a:p>
          </p:txBody>
        </p:sp>
        <p:sp>
          <p:nvSpPr>
            <p:cNvPr id="182314" name="Oval 42"/>
            <p:cNvSpPr>
              <a:spLocks noChangeArrowheads="1"/>
            </p:cNvSpPr>
            <p:nvPr/>
          </p:nvSpPr>
          <p:spPr bwMode="auto">
            <a:xfrm flipV="1">
              <a:off x="3231" y="1637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315" name="Oval 43"/>
            <p:cNvSpPr>
              <a:spLocks noChangeArrowheads="1"/>
            </p:cNvSpPr>
            <p:nvPr/>
          </p:nvSpPr>
          <p:spPr bwMode="auto">
            <a:xfrm flipV="1">
              <a:off x="3231" y="461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316" name="Oval 44"/>
            <p:cNvSpPr>
              <a:spLocks noChangeArrowheads="1"/>
            </p:cNvSpPr>
            <p:nvPr/>
          </p:nvSpPr>
          <p:spPr bwMode="auto">
            <a:xfrm flipV="1">
              <a:off x="3627" y="1637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317" name="Oval 45"/>
            <p:cNvSpPr>
              <a:spLocks noChangeArrowheads="1"/>
            </p:cNvSpPr>
            <p:nvPr/>
          </p:nvSpPr>
          <p:spPr bwMode="auto">
            <a:xfrm flipV="1">
              <a:off x="4683" y="1637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82318" name="Group 46"/>
          <p:cNvGrpSpPr>
            <a:grpSpLocks/>
          </p:cNvGrpSpPr>
          <p:nvPr/>
        </p:nvGrpSpPr>
        <p:grpSpPr bwMode="auto">
          <a:xfrm>
            <a:off x="420688" y="4171950"/>
            <a:ext cx="3271837" cy="2076450"/>
            <a:chOff x="265" y="2520"/>
            <a:chExt cx="2061" cy="1416"/>
          </a:xfrm>
        </p:grpSpPr>
        <p:sp>
          <p:nvSpPr>
            <p:cNvPr id="182319" name="Text Box 47"/>
            <p:cNvSpPr txBox="1">
              <a:spLocks noChangeArrowheads="1"/>
            </p:cNvSpPr>
            <p:nvPr/>
          </p:nvSpPr>
          <p:spPr bwMode="auto">
            <a:xfrm>
              <a:off x="265" y="3306"/>
              <a:ext cx="400" cy="3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4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182320" name="Line 48"/>
            <p:cNvSpPr>
              <a:spLocks noChangeShapeType="1"/>
            </p:cNvSpPr>
            <p:nvPr/>
          </p:nvSpPr>
          <p:spPr bwMode="auto">
            <a:xfrm>
              <a:off x="642" y="2572"/>
              <a:ext cx="0" cy="1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321" name="Rectangle 49"/>
            <p:cNvSpPr>
              <a:spLocks noChangeArrowheads="1"/>
            </p:cNvSpPr>
            <p:nvPr/>
          </p:nvSpPr>
          <p:spPr bwMode="auto">
            <a:xfrm>
              <a:off x="601" y="3035"/>
              <a:ext cx="94" cy="283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322" name="Line 50"/>
            <p:cNvSpPr>
              <a:spLocks noChangeShapeType="1"/>
            </p:cNvSpPr>
            <p:nvPr/>
          </p:nvSpPr>
          <p:spPr bwMode="auto">
            <a:xfrm>
              <a:off x="1254" y="2572"/>
              <a:ext cx="0" cy="1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323" name="Rectangle 51"/>
            <p:cNvSpPr>
              <a:spLocks noChangeArrowheads="1"/>
            </p:cNvSpPr>
            <p:nvPr/>
          </p:nvSpPr>
          <p:spPr bwMode="auto">
            <a:xfrm>
              <a:off x="1202" y="3059"/>
              <a:ext cx="105" cy="271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324" name="Line 52"/>
            <p:cNvSpPr>
              <a:spLocks noChangeShapeType="1"/>
            </p:cNvSpPr>
            <p:nvPr/>
          </p:nvSpPr>
          <p:spPr bwMode="auto">
            <a:xfrm>
              <a:off x="642" y="2572"/>
              <a:ext cx="16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325" name="Rectangle 53"/>
            <p:cNvSpPr>
              <a:spLocks noChangeArrowheads="1"/>
            </p:cNvSpPr>
            <p:nvPr/>
          </p:nvSpPr>
          <p:spPr bwMode="auto">
            <a:xfrm>
              <a:off x="1726" y="2520"/>
              <a:ext cx="270" cy="104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326" name="Line 54"/>
            <p:cNvSpPr>
              <a:spLocks noChangeShapeType="1"/>
            </p:cNvSpPr>
            <p:nvPr/>
          </p:nvSpPr>
          <p:spPr bwMode="auto">
            <a:xfrm>
              <a:off x="642" y="3860"/>
              <a:ext cx="16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327" name="Rectangle 55"/>
            <p:cNvSpPr>
              <a:spLocks noChangeArrowheads="1"/>
            </p:cNvSpPr>
            <p:nvPr/>
          </p:nvSpPr>
          <p:spPr bwMode="auto">
            <a:xfrm>
              <a:off x="1714" y="3820"/>
              <a:ext cx="270" cy="116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328" name="Text Box 56"/>
            <p:cNvSpPr txBox="1">
              <a:spLocks noChangeArrowheads="1"/>
            </p:cNvSpPr>
            <p:nvPr/>
          </p:nvSpPr>
          <p:spPr bwMode="auto">
            <a:xfrm>
              <a:off x="877" y="3306"/>
              <a:ext cx="400" cy="3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4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182329" name="Text Box 57"/>
            <p:cNvSpPr txBox="1">
              <a:spLocks noChangeArrowheads="1"/>
            </p:cNvSpPr>
            <p:nvPr/>
          </p:nvSpPr>
          <p:spPr bwMode="auto">
            <a:xfrm>
              <a:off x="1588" y="2621"/>
              <a:ext cx="512" cy="3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50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182330" name="Text Box 58"/>
            <p:cNvSpPr txBox="1">
              <a:spLocks noChangeArrowheads="1"/>
            </p:cNvSpPr>
            <p:nvPr/>
          </p:nvSpPr>
          <p:spPr bwMode="auto">
            <a:xfrm>
              <a:off x="1644" y="3456"/>
              <a:ext cx="400" cy="3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5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182331" name="Oval 59"/>
            <p:cNvSpPr>
              <a:spLocks noChangeArrowheads="1"/>
            </p:cNvSpPr>
            <p:nvPr/>
          </p:nvSpPr>
          <p:spPr bwMode="auto">
            <a:xfrm flipV="1">
              <a:off x="1224" y="254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2332" name="Oval 60"/>
            <p:cNvSpPr>
              <a:spLocks noChangeArrowheads="1"/>
            </p:cNvSpPr>
            <p:nvPr/>
          </p:nvSpPr>
          <p:spPr bwMode="auto">
            <a:xfrm flipV="1">
              <a:off x="1236" y="3845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82333" name="AutoShape 61"/>
          <p:cNvSpPr>
            <a:spLocks noChangeArrowheads="1"/>
          </p:cNvSpPr>
          <p:nvPr/>
        </p:nvSpPr>
        <p:spPr bwMode="auto">
          <a:xfrm rot="8890644">
            <a:off x="3189288" y="3095625"/>
            <a:ext cx="1436687" cy="473075"/>
          </a:xfrm>
          <a:prstGeom prst="notchedRightArrow">
            <a:avLst>
              <a:gd name="adj1" fmla="val 50000"/>
              <a:gd name="adj2" fmla="val 75923"/>
            </a:avLst>
          </a:prstGeom>
          <a:gradFill rotWithShape="0">
            <a:gsLst>
              <a:gs pos="0">
                <a:srgbClr val="FFFF00"/>
              </a:gs>
              <a:gs pos="100000">
                <a:srgbClr val="CC0000"/>
              </a:gs>
            </a:gsLst>
            <a:lin ang="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2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2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82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823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1822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4" grpId="0" autoUpdateAnimBg="0"/>
      <p:bldP spid="18233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298" name="Group 2"/>
          <p:cNvGrpSpPr>
            <a:grpSpLocks/>
          </p:cNvGrpSpPr>
          <p:nvPr/>
        </p:nvGrpSpPr>
        <p:grpSpPr bwMode="auto">
          <a:xfrm>
            <a:off x="4865688" y="3657600"/>
            <a:ext cx="4278312" cy="2193925"/>
            <a:chOff x="2777" y="2765"/>
            <a:chExt cx="2695" cy="1382"/>
          </a:xfrm>
        </p:grpSpPr>
        <p:sp>
          <p:nvSpPr>
            <p:cNvPr id="183299" name="Oval 3"/>
            <p:cNvSpPr>
              <a:spLocks noChangeArrowheads="1"/>
            </p:cNvSpPr>
            <p:nvPr/>
          </p:nvSpPr>
          <p:spPr bwMode="auto">
            <a:xfrm>
              <a:off x="3161" y="3600"/>
              <a:ext cx="240" cy="24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zh-CN" sz="2800" b="0"/>
            </a:p>
          </p:txBody>
        </p:sp>
        <p:sp>
          <p:nvSpPr>
            <p:cNvPr id="183300" name="Line 4"/>
            <p:cNvSpPr>
              <a:spLocks noChangeShapeType="1"/>
            </p:cNvSpPr>
            <p:nvPr/>
          </p:nvSpPr>
          <p:spPr bwMode="auto">
            <a:xfrm>
              <a:off x="3271" y="2765"/>
              <a:ext cx="0" cy="13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01" name="Rectangle 5"/>
            <p:cNvSpPr>
              <a:spLocks noChangeArrowheads="1"/>
            </p:cNvSpPr>
            <p:nvPr/>
          </p:nvSpPr>
          <p:spPr bwMode="auto">
            <a:xfrm>
              <a:off x="3188" y="3072"/>
              <a:ext cx="165" cy="30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02" name="Line 6"/>
            <p:cNvSpPr>
              <a:spLocks noChangeShapeType="1"/>
            </p:cNvSpPr>
            <p:nvPr/>
          </p:nvSpPr>
          <p:spPr bwMode="auto">
            <a:xfrm>
              <a:off x="3271" y="2765"/>
              <a:ext cx="189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03" name="Line 7"/>
            <p:cNvSpPr>
              <a:spLocks noChangeShapeType="1"/>
            </p:cNvSpPr>
            <p:nvPr/>
          </p:nvSpPr>
          <p:spPr bwMode="auto">
            <a:xfrm>
              <a:off x="3271" y="4147"/>
              <a:ext cx="189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04" name="Text Box 8"/>
            <p:cNvSpPr txBox="1">
              <a:spLocks noChangeArrowheads="1"/>
            </p:cNvSpPr>
            <p:nvPr/>
          </p:nvSpPr>
          <p:spPr bwMode="auto">
            <a:xfrm>
              <a:off x="3257" y="3328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FF3300"/>
                  </a:solidFill>
                </a:rPr>
                <a:t>+</a:t>
              </a:r>
            </a:p>
          </p:txBody>
        </p:sp>
        <p:sp>
          <p:nvSpPr>
            <p:cNvPr id="183305" name="Text Box 9"/>
            <p:cNvSpPr txBox="1">
              <a:spLocks noChangeArrowheads="1"/>
            </p:cNvSpPr>
            <p:nvPr/>
          </p:nvSpPr>
          <p:spPr bwMode="auto">
            <a:xfrm>
              <a:off x="3271" y="363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b="0">
                  <a:solidFill>
                    <a:srgbClr val="FF3300"/>
                  </a:solidFill>
                </a:rPr>
                <a:t>_</a:t>
              </a:r>
            </a:p>
          </p:txBody>
        </p:sp>
        <p:sp>
          <p:nvSpPr>
            <p:cNvPr id="183306" name="Text Box 10"/>
            <p:cNvSpPr txBox="1">
              <a:spLocks noChangeArrowheads="1"/>
            </p:cNvSpPr>
            <p:nvPr/>
          </p:nvSpPr>
          <p:spPr bwMode="auto">
            <a:xfrm>
              <a:off x="2777" y="3520"/>
              <a:ext cx="42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000066"/>
                  </a:solidFill>
                </a:rPr>
                <a:t>U</a:t>
              </a:r>
              <a:r>
                <a:rPr lang="en-US" altLang="zh-CN" sz="2800" i="1" baseline="-25000">
                  <a:solidFill>
                    <a:srgbClr val="000066"/>
                  </a:solidFill>
                </a:rPr>
                <a:t>oc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3307" name="Text Box 11"/>
            <p:cNvSpPr txBox="1">
              <a:spLocks noChangeArrowheads="1"/>
            </p:cNvSpPr>
            <p:nvPr/>
          </p:nvSpPr>
          <p:spPr bwMode="auto">
            <a:xfrm>
              <a:off x="2787" y="2852"/>
              <a:ext cx="30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000066"/>
                  </a:solidFill>
                </a:rPr>
                <a:t>R</a:t>
              </a:r>
              <a:r>
                <a:rPr lang="en-US" altLang="zh-CN" sz="2800" i="1" baseline="-25000">
                  <a:solidFill>
                    <a:srgbClr val="000066"/>
                  </a:solidFill>
                </a:rPr>
                <a:t>i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3308" name="Line 12"/>
            <p:cNvSpPr>
              <a:spLocks noChangeShapeType="1"/>
            </p:cNvSpPr>
            <p:nvPr/>
          </p:nvSpPr>
          <p:spPr bwMode="auto">
            <a:xfrm>
              <a:off x="5163" y="2765"/>
              <a:ext cx="0" cy="13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09" name="Rectangle 13"/>
            <p:cNvSpPr>
              <a:spLocks noChangeArrowheads="1"/>
            </p:cNvSpPr>
            <p:nvPr/>
          </p:nvSpPr>
          <p:spPr bwMode="auto">
            <a:xfrm>
              <a:off x="5080" y="3302"/>
              <a:ext cx="165" cy="30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10" name="Text Box 14"/>
            <p:cNvSpPr txBox="1">
              <a:spLocks noChangeArrowheads="1"/>
            </p:cNvSpPr>
            <p:nvPr/>
          </p:nvSpPr>
          <p:spPr bwMode="auto">
            <a:xfrm>
              <a:off x="3366" y="2910"/>
              <a:ext cx="51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57</a:t>
              </a:r>
              <a:r>
                <a:rPr lang="en-US" altLang="zh-CN" sz="2800">
                  <a:solidFill>
                    <a:srgbClr val="000066"/>
                  </a:solidFill>
                  <a:sym typeface="Symbol" panose="05050102010706020507" pitchFamily="18" charset="2"/>
                </a:rPr>
                <a:t>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3311" name="Text Box 15"/>
            <p:cNvSpPr txBox="1">
              <a:spLocks noChangeArrowheads="1"/>
            </p:cNvSpPr>
            <p:nvPr/>
          </p:nvSpPr>
          <p:spPr bwMode="auto">
            <a:xfrm>
              <a:off x="3418" y="3617"/>
              <a:ext cx="3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9V</a:t>
              </a:r>
            </a:p>
          </p:txBody>
        </p:sp>
        <p:sp>
          <p:nvSpPr>
            <p:cNvPr id="183312" name="Text Box 16"/>
            <p:cNvSpPr txBox="1">
              <a:spLocks noChangeArrowheads="1"/>
            </p:cNvSpPr>
            <p:nvPr/>
          </p:nvSpPr>
          <p:spPr bwMode="auto">
            <a:xfrm>
              <a:off x="4518" y="3139"/>
              <a:ext cx="51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33</a:t>
              </a:r>
              <a:r>
                <a:rPr lang="en-US" altLang="zh-CN" sz="2800">
                  <a:solidFill>
                    <a:srgbClr val="000066"/>
                  </a:solidFill>
                  <a:sym typeface="Symbol" panose="05050102010706020507" pitchFamily="18" charset="2"/>
                </a:rPr>
                <a:t>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3313" name="Line 17"/>
            <p:cNvSpPr>
              <a:spLocks noChangeShapeType="1"/>
            </p:cNvSpPr>
            <p:nvPr/>
          </p:nvSpPr>
          <p:spPr bwMode="auto">
            <a:xfrm>
              <a:off x="5345" y="3012"/>
              <a:ext cx="0" cy="52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83314" name="Text Box 18"/>
            <p:cNvSpPr txBox="1">
              <a:spLocks noChangeArrowheads="1"/>
            </p:cNvSpPr>
            <p:nvPr/>
          </p:nvSpPr>
          <p:spPr bwMode="auto">
            <a:xfrm>
              <a:off x="5132" y="3628"/>
              <a:ext cx="3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zh-CN" altLang="en-US" sz="2800" i="1">
                  <a:solidFill>
                    <a:srgbClr val="FF0000"/>
                  </a:solidFill>
                </a:rPr>
                <a:t>Ｕ</a:t>
              </a:r>
              <a:endParaRPr lang="zh-CN" altLang="en-US" sz="2800">
                <a:solidFill>
                  <a:srgbClr val="FF0000"/>
                </a:solidFill>
              </a:endParaRPr>
            </a:p>
          </p:txBody>
        </p:sp>
      </p:grpSp>
      <p:sp>
        <p:nvSpPr>
          <p:cNvPr id="183315" name="Text Box 19"/>
          <p:cNvSpPr txBox="1">
            <a:spLocks noChangeArrowheads="1"/>
          </p:cNvSpPr>
          <p:nvPr/>
        </p:nvSpPr>
        <p:spPr bwMode="auto">
          <a:xfrm>
            <a:off x="6686550" y="1241425"/>
            <a:ext cx="140335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rgbClr val="0000FF"/>
                </a:solidFill>
              </a:rPr>
              <a:t>等效电路</a:t>
            </a:r>
          </a:p>
        </p:txBody>
      </p:sp>
      <p:grpSp>
        <p:nvGrpSpPr>
          <p:cNvPr id="183316" name="Group 20"/>
          <p:cNvGrpSpPr>
            <a:grpSpLocks/>
          </p:cNvGrpSpPr>
          <p:nvPr/>
        </p:nvGrpSpPr>
        <p:grpSpPr bwMode="auto">
          <a:xfrm>
            <a:off x="273050" y="458788"/>
            <a:ext cx="5986463" cy="3805237"/>
            <a:chOff x="76" y="397"/>
            <a:chExt cx="3771" cy="2361"/>
          </a:xfrm>
        </p:grpSpPr>
        <p:sp>
          <p:nvSpPr>
            <p:cNvPr id="183317" name="Oval 21"/>
            <p:cNvSpPr>
              <a:spLocks noChangeArrowheads="1"/>
            </p:cNvSpPr>
            <p:nvPr/>
          </p:nvSpPr>
          <p:spPr bwMode="auto">
            <a:xfrm>
              <a:off x="2261" y="583"/>
              <a:ext cx="279" cy="270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18" name="Oval 22"/>
            <p:cNvSpPr>
              <a:spLocks noChangeArrowheads="1"/>
            </p:cNvSpPr>
            <p:nvPr/>
          </p:nvSpPr>
          <p:spPr bwMode="auto">
            <a:xfrm>
              <a:off x="450" y="1395"/>
              <a:ext cx="278" cy="270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19" name="Line 23"/>
            <p:cNvSpPr>
              <a:spLocks noChangeShapeType="1"/>
            </p:cNvSpPr>
            <p:nvPr/>
          </p:nvSpPr>
          <p:spPr bwMode="auto">
            <a:xfrm>
              <a:off x="588" y="718"/>
              <a:ext cx="0" cy="12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20" name="Rectangle 24"/>
            <p:cNvSpPr>
              <a:spLocks noChangeArrowheads="1"/>
            </p:cNvSpPr>
            <p:nvPr/>
          </p:nvSpPr>
          <p:spPr bwMode="auto">
            <a:xfrm>
              <a:off x="518" y="921"/>
              <a:ext cx="139" cy="271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21" name="Line 25"/>
            <p:cNvSpPr>
              <a:spLocks noChangeShapeType="1"/>
            </p:cNvSpPr>
            <p:nvPr/>
          </p:nvSpPr>
          <p:spPr bwMode="auto">
            <a:xfrm>
              <a:off x="588" y="718"/>
              <a:ext cx="264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22" name="Line 26"/>
            <p:cNvSpPr>
              <a:spLocks noChangeShapeType="1"/>
            </p:cNvSpPr>
            <p:nvPr/>
          </p:nvSpPr>
          <p:spPr bwMode="auto">
            <a:xfrm>
              <a:off x="588" y="2003"/>
              <a:ext cx="26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23" name="Line 27"/>
            <p:cNvSpPr>
              <a:spLocks noChangeShapeType="1"/>
            </p:cNvSpPr>
            <p:nvPr/>
          </p:nvSpPr>
          <p:spPr bwMode="auto">
            <a:xfrm>
              <a:off x="1077" y="718"/>
              <a:ext cx="0" cy="12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24" name="Rectangle 28"/>
            <p:cNvSpPr>
              <a:spLocks noChangeArrowheads="1"/>
            </p:cNvSpPr>
            <p:nvPr/>
          </p:nvSpPr>
          <p:spPr bwMode="auto">
            <a:xfrm>
              <a:off x="1007" y="1124"/>
              <a:ext cx="140" cy="271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25" name="Rectangle 29"/>
            <p:cNvSpPr>
              <a:spLocks noChangeArrowheads="1"/>
            </p:cNvSpPr>
            <p:nvPr/>
          </p:nvSpPr>
          <p:spPr bwMode="auto">
            <a:xfrm>
              <a:off x="1425" y="650"/>
              <a:ext cx="279" cy="136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26" name="Rectangle 30"/>
            <p:cNvSpPr>
              <a:spLocks noChangeArrowheads="1"/>
            </p:cNvSpPr>
            <p:nvPr/>
          </p:nvSpPr>
          <p:spPr bwMode="auto">
            <a:xfrm>
              <a:off x="1843" y="1936"/>
              <a:ext cx="348" cy="135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27" name="Oval 31"/>
            <p:cNvSpPr>
              <a:spLocks noChangeArrowheads="1"/>
            </p:cNvSpPr>
            <p:nvPr/>
          </p:nvSpPr>
          <p:spPr bwMode="auto">
            <a:xfrm>
              <a:off x="1913" y="2274"/>
              <a:ext cx="278" cy="271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28" name="Line 32"/>
            <p:cNvSpPr>
              <a:spLocks noChangeShapeType="1"/>
            </p:cNvSpPr>
            <p:nvPr/>
          </p:nvSpPr>
          <p:spPr bwMode="auto">
            <a:xfrm>
              <a:off x="2052" y="2274"/>
              <a:ext cx="0" cy="27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29" name="Line 33"/>
            <p:cNvSpPr>
              <a:spLocks noChangeShapeType="1"/>
            </p:cNvSpPr>
            <p:nvPr/>
          </p:nvSpPr>
          <p:spPr bwMode="auto">
            <a:xfrm>
              <a:off x="2191" y="2409"/>
              <a:ext cx="41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30" name="Line 34"/>
            <p:cNvSpPr>
              <a:spLocks noChangeShapeType="1"/>
            </p:cNvSpPr>
            <p:nvPr/>
          </p:nvSpPr>
          <p:spPr bwMode="auto">
            <a:xfrm flipH="1">
              <a:off x="1495" y="2409"/>
              <a:ext cx="41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31" name="Line 35"/>
            <p:cNvSpPr>
              <a:spLocks noChangeShapeType="1"/>
            </p:cNvSpPr>
            <p:nvPr/>
          </p:nvSpPr>
          <p:spPr bwMode="auto">
            <a:xfrm flipV="1">
              <a:off x="1495" y="2003"/>
              <a:ext cx="0" cy="40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32" name="Line 36"/>
            <p:cNvSpPr>
              <a:spLocks noChangeShapeType="1"/>
            </p:cNvSpPr>
            <p:nvPr/>
          </p:nvSpPr>
          <p:spPr bwMode="auto">
            <a:xfrm>
              <a:off x="3237" y="707"/>
              <a:ext cx="0" cy="12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33" name="Rectangle 37"/>
            <p:cNvSpPr>
              <a:spLocks noChangeArrowheads="1"/>
            </p:cNvSpPr>
            <p:nvPr/>
          </p:nvSpPr>
          <p:spPr bwMode="auto">
            <a:xfrm>
              <a:off x="3167" y="1192"/>
              <a:ext cx="140" cy="27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34" name="Text Box 38"/>
            <p:cNvSpPr txBox="1">
              <a:spLocks noChangeArrowheads="1"/>
            </p:cNvSpPr>
            <p:nvPr/>
          </p:nvSpPr>
          <p:spPr bwMode="auto">
            <a:xfrm>
              <a:off x="81" y="874"/>
              <a:ext cx="456" cy="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4 </a:t>
              </a:r>
              <a:r>
                <a:rPr lang="en-US" altLang="zh-CN" sz="2800">
                  <a:solidFill>
                    <a:srgbClr val="000066"/>
                  </a:solidFill>
                  <a:sym typeface="Symbol" panose="05050102010706020507" pitchFamily="18" charset="2"/>
                </a:rPr>
                <a:t>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3335" name="Text Box 39"/>
            <p:cNvSpPr txBox="1">
              <a:spLocks noChangeArrowheads="1"/>
            </p:cNvSpPr>
            <p:nvPr/>
          </p:nvSpPr>
          <p:spPr bwMode="auto">
            <a:xfrm>
              <a:off x="1125" y="1164"/>
              <a:ext cx="456" cy="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4 </a:t>
              </a:r>
              <a:r>
                <a:rPr lang="en-US" altLang="zh-CN" sz="2800">
                  <a:solidFill>
                    <a:srgbClr val="000066"/>
                  </a:solidFill>
                  <a:sym typeface="Symbol" panose="05050102010706020507" pitchFamily="18" charset="2"/>
                </a:rPr>
                <a:t>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3336" name="Text Box 40"/>
            <p:cNvSpPr txBox="1">
              <a:spLocks noChangeArrowheads="1"/>
            </p:cNvSpPr>
            <p:nvPr/>
          </p:nvSpPr>
          <p:spPr bwMode="auto">
            <a:xfrm>
              <a:off x="1376" y="758"/>
              <a:ext cx="512" cy="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50</a:t>
              </a:r>
              <a:r>
                <a:rPr lang="en-US" altLang="zh-CN" sz="2800">
                  <a:solidFill>
                    <a:srgbClr val="000066"/>
                  </a:solidFill>
                  <a:sym typeface="Symbol" panose="05050102010706020507" pitchFamily="18" charset="2"/>
                </a:rPr>
                <a:t>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3337" name="Text Box 41"/>
            <p:cNvSpPr txBox="1">
              <a:spLocks noChangeArrowheads="1"/>
            </p:cNvSpPr>
            <p:nvPr/>
          </p:nvSpPr>
          <p:spPr bwMode="auto">
            <a:xfrm>
              <a:off x="1822" y="1639"/>
              <a:ext cx="456" cy="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5 </a:t>
              </a:r>
              <a:r>
                <a:rPr lang="en-US" altLang="zh-CN" sz="2800">
                  <a:solidFill>
                    <a:srgbClr val="000066"/>
                  </a:solidFill>
                  <a:sym typeface="Symbol" panose="05050102010706020507" pitchFamily="18" charset="2"/>
                </a:rPr>
                <a:t>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3338" name="Text Box 42"/>
            <p:cNvSpPr txBox="1">
              <a:spLocks noChangeArrowheads="1"/>
            </p:cNvSpPr>
            <p:nvPr/>
          </p:nvSpPr>
          <p:spPr bwMode="auto">
            <a:xfrm>
              <a:off x="2688" y="1436"/>
              <a:ext cx="568" cy="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33 </a:t>
              </a:r>
              <a:r>
                <a:rPr lang="en-US" altLang="zh-CN" sz="2800">
                  <a:solidFill>
                    <a:srgbClr val="000066"/>
                  </a:solidFill>
                  <a:sym typeface="Symbol" panose="05050102010706020507" pitchFamily="18" charset="2"/>
                </a:rPr>
                <a:t>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3339" name="Text Box 43"/>
            <p:cNvSpPr txBox="1">
              <a:spLocks noChangeArrowheads="1"/>
            </p:cNvSpPr>
            <p:nvPr/>
          </p:nvSpPr>
          <p:spPr bwMode="auto">
            <a:xfrm>
              <a:off x="3029" y="408"/>
              <a:ext cx="265" cy="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FF0000"/>
                  </a:solidFill>
                </a:rPr>
                <a:t>A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83340" name="Text Box 44"/>
            <p:cNvSpPr txBox="1">
              <a:spLocks noChangeArrowheads="1"/>
            </p:cNvSpPr>
            <p:nvPr/>
          </p:nvSpPr>
          <p:spPr bwMode="auto">
            <a:xfrm>
              <a:off x="3027" y="1964"/>
              <a:ext cx="265" cy="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FF0000"/>
                  </a:solidFill>
                </a:rPr>
                <a:t>B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83341" name="Line 45"/>
            <p:cNvSpPr>
              <a:spLocks noChangeShapeType="1"/>
            </p:cNvSpPr>
            <p:nvPr/>
          </p:nvSpPr>
          <p:spPr bwMode="auto">
            <a:xfrm>
              <a:off x="1843" y="2612"/>
              <a:ext cx="41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42" name="Text Box 46"/>
            <p:cNvSpPr txBox="1">
              <a:spLocks noChangeArrowheads="1"/>
            </p:cNvSpPr>
            <p:nvPr/>
          </p:nvSpPr>
          <p:spPr bwMode="auto">
            <a:xfrm>
              <a:off x="2236" y="2436"/>
              <a:ext cx="390" cy="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1A</a:t>
              </a:r>
            </a:p>
          </p:txBody>
        </p:sp>
        <p:sp>
          <p:nvSpPr>
            <p:cNvPr id="183343" name="Text Box 47"/>
            <p:cNvSpPr txBox="1">
              <a:spLocks noChangeArrowheads="1"/>
            </p:cNvSpPr>
            <p:nvPr/>
          </p:nvSpPr>
          <p:spPr bwMode="auto">
            <a:xfrm>
              <a:off x="2808" y="1071"/>
              <a:ext cx="358" cy="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000066"/>
                  </a:solidFill>
                </a:rPr>
                <a:t>R</a:t>
              </a:r>
              <a:r>
                <a:rPr lang="en-US" altLang="zh-CN" sz="2800" i="1" baseline="-25000">
                  <a:solidFill>
                    <a:srgbClr val="000066"/>
                  </a:solidFill>
                </a:rPr>
                <a:t>L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3344" name="Text Box 48"/>
            <p:cNvSpPr txBox="1">
              <a:spLocks noChangeArrowheads="1"/>
            </p:cNvSpPr>
            <p:nvPr/>
          </p:nvSpPr>
          <p:spPr bwMode="auto">
            <a:xfrm>
              <a:off x="370" y="1176"/>
              <a:ext cx="244" cy="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183345" name="Text Box 49"/>
            <p:cNvSpPr txBox="1">
              <a:spLocks noChangeArrowheads="1"/>
            </p:cNvSpPr>
            <p:nvPr/>
          </p:nvSpPr>
          <p:spPr bwMode="auto">
            <a:xfrm>
              <a:off x="398" y="1467"/>
              <a:ext cx="228" cy="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_</a:t>
              </a:r>
            </a:p>
          </p:txBody>
        </p:sp>
        <p:sp>
          <p:nvSpPr>
            <p:cNvPr id="183346" name="Text Box 50"/>
            <p:cNvSpPr txBox="1">
              <a:spLocks noChangeArrowheads="1"/>
            </p:cNvSpPr>
            <p:nvPr/>
          </p:nvSpPr>
          <p:spPr bwMode="auto">
            <a:xfrm>
              <a:off x="76" y="1355"/>
              <a:ext cx="390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8V</a:t>
              </a:r>
            </a:p>
          </p:txBody>
        </p:sp>
        <p:sp>
          <p:nvSpPr>
            <p:cNvPr id="183347" name="Text Box 51"/>
            <p:cNvSpPr txBox="1">
              <a:spLocks noChangeArrowheads="1"/>
            </p:cNvSpPr>
            <p:nvPr/>
          </p:nvSpPr>
          <p:spPr bwMode="auto">
            <a:xfrm>
              <a:off x="2493" y="397"/>
              <a:ext cx="244" cy="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183348" name="Text Box 52"/>
            <p:cNvSpPr txBox="1">
              <a:spLocks noChangeArrowheads="1"/>
            </p:cNvSpPr>
            <p:nvPr/>
          </p:nvSpPr>
          <p:spPr bwMode="auto">
            <a:xfrm>
              <a:off x="2143" y="815"/>
              <a:ext cx="502" cy="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10V</a:t>
              </a:r>
            </a:p>
          </p:txBody>
        </p:sp>
        <p:sp>
          <p:nvSpPr>
            <p:cNvPr id="183349" name="Text Box 53"/>
            <p:cNvSpPr txBox="1">
              <a:spLocks noChangeArrowheads="1"/>
            </p:cNvSpPr>
            <p:nvPr/>
          </p:nvSpPr>
          <p:spPr bwMode="auto">
            <a:xfrm>
              <a:off x="1784" y="435"/>
              <a:ext cx="265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C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83350" name="Text Box 54"/>
            <p:cNvSpPr txBox="1">
              <a:spLocks noChangeArrowheads="1"/>
            </p:cNvSpPr>
            <p:nvPr/>
          </p:nvSpPr>
          <p:spPr bwMode="auto">
            <a:xfrm>
              <a:off x="976" y="411"/>
              <a:ext cx="278" cy="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D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83351" name="Text Box 55"/>
            <p:cNvSpPr txBox="1">
              <a:spLocks noChangeArrowheads="1"/>
            </p:cNvSpPr>
            <p:nvPr/>
          </p:nvSpPr>
          <p:spPr bwMode="auto">
            <a:xfrm>
              <a:off x="933" y="1983"/>
              <a:ext cx="265" cy="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E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83352" name="Oval 56"/>
            <p:cNvSpPr>
              <a:spLocks noChangeArrowheads="1"/>
            </p:cNvSpPr>
            <p:nvPr/>
          </p:nvSpPr>
          <p:spPr bwMode="auto">
            <a:xfrm flipV="1">
              <a:off x="1051" y="698"/>
              <a:ext cx="42" cy="43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53" name="Oval 57"/>
            <p:cNvSpPr>
              <a:spLocks noChangeArrowheads="1"/>
            </p:cNvSpPr>
            <p:nvPr/>
          </p:nvSpPr>
          <p:spPr bwMode="auto">
            <a:xfrm flipV="1">
              <a:off x="1051" y="1984"/>
              <a:ext cx="42" cy="43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54" name="Oval 58"/>
            <p:cNvSpPr>
              <a:spLocks noChangeArrowheads="1"/>
            </p:cNvSpPr>
            <p:nvPr/>
          </p:nvSpPr>
          <p:spPr bwMode="auto">
            <a:xfrm flipV="1">
              <a:off x="1470" y="1984"/>
              <a:ext cx="42" cy="43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55" name="Oval 59"/>
            <p:cNvSpPr>
              <a:spLocks noChangeArrowheads="1"/>
            </p:cNvSpPr>
            <p:nvPr/>
          </p:nvSpPr>
          <p:spPr bwMode="auto">
            <a:xfrm flipV="1">
              <a:off x="2588" y="1984"/>
              <a:ext cx="42" cy="43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3356" name="Line 60"/>
            <p:cNvSpPr>
              <a:spLocks noChangeShapeType="1"/>
            </p:cNvSpPr>
            <p:nvPr/>
          </p:nvSpPr>
          <p:spPr bwMode="auto">
            <a:xfrm>
              <a:off x="3491" y="726"/>
              <a:ext cx="0" cy="128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83357" name="Text Box 61"/>
            <p:cNvSpPr txBox="1">
              <a:spLocks noChangeArrowheads="1"/>
            </p:cNvSpPr>
            <p:nvPr/>
          </p:nvSpPr>
          <p:spPr bwMode="auto">
            <a:xfrm>
              <a:off x="3548" y="1155"/>
              <a:ext cx="299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en-US" altLang="zh-CN" i="1">
                  <a:solidFill>
                    <a:srgbClr val="FF0000"/>
                  </a:solidFill>
                </a:rPr>
                <a:t>U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  <p:sp>
          <p:nvSpPr>
            <p:cNvPr id="183358" name="Line 62"/>
            <p:cNvSpPr>
              <a:spLocks noChangeShapeType="1"/>
            </p:cNvSpPr>
            <p:nvPr/>
          </p:nvSpPr>
          <p:spPr bwMode="auto">
            <a:xfrm>
              <a:off x="2604" y="1992"/>
              <a:ext cx="0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83359" name="AutoShape 63"/>
          <p:cNvSpPr>
            <a:spLocks noChangeArrowheads="1"/>
          </p:cNvSpPr>
          <p:nvPr/>
        </p:nvSpPr>
        <p:spPr bwMode="auto">
          <a:xfrm rot="-2642818">
            <a:off x="7086600" y="1676400"/>
            <a:ext cx="542925" cy="1947863"/>
          </a:xfrm>
          <a:prstGeom prst="curvedLeftArrow">
            <a:avLst>
              <a:gd name="adj1" fmla="val 71754"/>
              <a:gd name="adj2" fmla="val 143509"/>
              <a:gd name="adj3" fmla="val 33333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83360" name="Group 64"/>
          <p:cNvGrpSpPr>
            <a:grpSpLocks/>
          </p:cNvGrpSpPr>
          <p:nvPr/>
        </p:nvGrpSpPr>
        <p:grpSpPr bwMode="auto">
          <a:xfrm>
            <a:off x="1042988" y="4581525"/>
            <a:ext cx="2581275" cy="1441450"/>
            <a:chOff x="744" y="3067"/>
            <a:chExt cx="1626" cy="908"/>
          </a:xfrm>
        </p:grpSpPr>
        <p:graphicFrame>
          <p:nvGraphicFramePr>
            <p:cNvPr id="183361" name="Object 65"/>
            <p:cNvGraphicFramePr>
              <a:graphicFrameLocks noChangeAspect="1"/>
            </p:cNvGraphicFramePr>
            <p:nvPr/>
          </p:nvGraphicFramePr>
          <p:xfrm>
            <a:off x="901" y="3521"/>
            <a:ext cx="1385" cy="4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3364" name="公式" r:id="rId4" imgW="634680" imgH="228600" progId="Equation.3">
                    <p:embed/>
                  </p:oleObj>
                </mc:Choice>
                <mc:Fallback>
                  <p:oleObj name="公式" r:id="rId4" imgW="634680" imgH="228600" progId="Equation.3">
                    <p:embed/>
                    <p:pic>
                      <p:nvPicPr>
                        <p:cNvPr id="0" name="Object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1" y="3521"/>
                          <a:ext cx="1385" cy="4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3362" name="Object 66"/>
            <p:cNvGraphicFramePr>
              <a:graphicFrameLocks noChangeAspect="1"/>
            </p:cNvGraphicFramePr>
            <p:nvPr/>
          </p:nvGraphicFramePr>
          <p:xfrm>
            <a:off x="1149" y="3067"/>
            <a:ext cx="1221" cy="4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3365" name="公式" r:id="rId6" imgW="634680" imgH="228600" progId="Equation.3">
                    <p:embed/>
                  </p:oleObj>
                </mc:Choice>
                <mc:Fallback>
                  <p:oleObj name="公式" r:id="rId6" imgW="634680" imgH="228600" progId="Equation.3">
                    <p:embed/>
                    <p:pic>
                      <p:nvPicPr>
                        <p:cNvPr id="0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9" y="3067"/>
                          <a:ext cx="1221" cy="4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3363" name="AutoShape 67"/>
            <p:cNvSpPr>
              <a:spLocks/>
            </p:cNvSpPr>
            <p:nvPr/>
          </p:nvSpPr>
          <p:spPr bwMode="auto">
            <a:xfrm>
              <a:off x="744" y="3214"/>
              <a:ext cx="84" cy="501"/>
            </a:xfrm>
            <a:prstGeom prst="leftBrace">
              <a:avLst>
                <a:gd name="adj1" fmla="val 49702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3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832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3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315" grpId="0" build="p" autoUpdateAnimBg="0"/>
      <p:bldP spid="18335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Text Box 2"/>
          <p:cNvSpPr txBox="1">
            <a:spLocks noChangeArrowheads="1"/>
          </p:cNvSpPr>
          <p:nvPr/>
        </p:nvSpPr>
        <p:spPr bwMode="auto">
          <a:xfrm>
            <a:off x="452438" y="379413"/>
            <a:ext cx="62071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zh-CN" altLang="en-US"/>
              <a:t>第三步：求解未知电压</a:t>
            </a:r>
            <a:r>
              <a:rPr lang="zh-CN" altLang="en-US" i="1"/>
              <a:t>Ｕ</a:t>
            </a:r>
            <a:r>
              <a:rPr lang="zh-CN" altLang="en-US"/>
              <a:t>。</a:t>
            </a:r>
          </a:p>
        </p:txBody>
      </p:sp>
      <p:graphicFrame>
        <p:nvGraphicFramePr>
          <p:cNvPr id="184323" name="Object 3"/>
          <p:cNvGraphicFramePr>
            <a:graphicFrameLocks noChangeAspect="1"/>
          </p:cNvGraphicFramePr>
          <p:nvPr/>
        </p:nvGraphicFramePr>
        <p:xfrm>
          <a:off x="2057400" y="4267200"/>
          <a:ext cx="5353050" cy="128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2" name="公式" r:id="rId3" imgW="1511280" imgH="393480" progId="Equation.3">
                  <p:embed/>
                </p:oleObj>
              </mc:Choice>
              <mc:Fallback>
                <p:oleObj name="公式" r:id="rId3" imgW="151128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4267200"/>
                        <a:ext cx="5353050" cy="128428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4324" name="Group 4"/>
          <p:cNvGrpSpPr>
            <a:grpSpLocks/>
          </p:cNvGrpSpPr>
          <p:nvPr/>
        </p:nvGrpSpPr>
        <p:grpSpPr bwMode="auto">
          <a:xfrm>
            <a:off x="1981200" y="1066800"/>
            <a:ext cx="4887913" cy="2819400"/>
            <a:chOff x="1248" y="888"/>
            <a:chExt cx="3079" cy="1776"/>
          </a:xfrm>
        </p:grpSpPr>
        <p:sp>
          <p:nvSpPr>
            <p:cNvPr id="184325" name="Rectangle 5"/>
            <p:cNvSpPr>
              <a:spLocks noChangeArrowheads="1"/>
            </p:cNvSpPr>
            <p:nvPr/>
          </p:nvSpPr>
          <p:spPr bwMode="auto">
            <a:xfrm>
              <a:off x="1248" y="888"/>
              <a:ext cx="1296" cy="177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  <a:prstDash val="dash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zh-CN" sz="2800" b="0"/>
            </a:p>
          </p:txBody>
        </p:sp>
        <p:sp>
          <p:nvSpPr>
            <p:cNvPr id="184326" name="Oval 6"/>
            <p:cNvSpPr>
              <a:spLocks noChangeArrowheads="1"/>
            </p:cNvSpPr>
            <p:nvPr/>
          </p:nvSpPr>
          <p:spPr bwMode="auto">
            <a:xfrm>
              <a:off x="1728" y="1944"/>
              <a:ext cx="240" cy="24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zh-CN" sz="2800" b="0"/>
            </a:p>
          </p:txBody>
        </p:sp>
        <p:sp>
          <p:nvSpPr>
            <p:cNvPr id="184327" name="Line 7"/>
            <p:cNvSpPr>
              <a:spLocks noChangeShapeType="1"/>
            </p:cNvSpPr>
            <p:nvPr/>
          </p:nvSpPr>
          <p:spPr bwMode="auto">
            <a:xfrm>
              <a:off x="1838" y="1109"/>
              <a:ext cx="0" cy="13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328" name="Rectangle 8"/>
            <p:cNvSpPr>
              <a:spLocks noChangeArrowheads="1"/>
            </p:cNvSpPr>
            <p:nvPr/>
          </p:nvSpPr>
          <p:spPr bwMode="auto">
            <a:xfrm>
              <a:off x="1755" y="1416"/>
              <a:ext cx="165" cy="30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329" name="Line 9"/>
            <p:cNvSpPr>
              <a:spLocks noChangeShapeType="1"/>
            </p:cNvSpPr>
            <p:nvPr/>
          </p:nvSpPr>
          <p:spPr bwMode="auto">
            <a:xfrm>
              <a:off x="1838" y="1109"/>
              <a:ext cx="189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330" name="Line 10"/>
            <p:cNvSpPr>
              <a:spLocks noChangeShapeType="1"/>
            </p:cNvSpPr>
            <p:nvPr/>
          </p:nvSpPr>
          <p:spPr bwMode="auto">
            <a:xfrm>
              <a:off x="1838" y="2491"/>
              <a:ext cx="189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331" name="Text Box 11"/>
            <p:cNvSpPr txBox="1">
              <a:spLocks noChangeArrowheads="1"/>
            </p:cNvSpPr>
            <p:nvPr/>
          </p:nvSpPr>
          <p:spPr bwMode="auto">
            <a:xfrm>
              <a:off x="1824" y="1672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FF3300"/>
                  </a:solidFill>
                </a:rPr>
                <a:t>+</a:t>
              </a:r>
            </a:p>
          </p:txBody>
        </p:sp>
        <p:sp>
          <p:nvSpPr>
            <p:cNvPr id="184332" name="Text Box 12"/>
            <p:cNvSpPr txBox="1">
              <a:spLocks noChangeArrowheads="1"/>
            </p:cNvSpPr>
            <p:nvPr/>
          </p:nvSpPr>
          <p:spPr bwMode="auto">
            <a:xfrm>
              <a:off x="1838" y="1982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b="0">
                  <a:solidFill>
                    <a:srgbClr val="FF3300"/>
                  </a:solidFill>
                </a:rPr>
                <a:t>_</a:t>
              </a:r>
            </a:p>
          </p:txBody>
        </p:sp>
        <p:sp>
          <p:nvSpPr>
            <p:cNvPr id="184333" name="Text Box 13"/>
            <p:cNvSpPr txBox="1">
              <a:spLocks noChangeArrowheads="1"/>
            </p:cNvSpPr>
            <p:nvPr/>
          </p:nvSpPr>
          <p:spPr bwMode="auto">
            <a:xfrm>
              <a:off x="1344" y="1864"/>
              <a:ext cx="42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000066"/>
                  </a:solidFill>
                </a:rPr>
                <a:t>U</a:t>
              </a:r>
              <a:r>
                <a:rPr lang="en-US" altLang="zh-CN" sz="2800" i="1" baseline="-25000">
                  <a:solidFill>
                    <a:srgbClr val="000066"/>
                  </a:solidFill>
                </a:rPr>
                <a:t>oc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4334" name="Text Box 14"/>
            <p:cNvSpPr txBox="1">
              <a:spLocks noChangeArrowheads="1"/>
            </p:cNvSpPr>
            <p:nvPr/>
          </p:nvSpPr>
          <p:spPr bwMode="auto">
            <a:xfrm>
              <a:off x="1354" y="1196"/>
              <a:ext cx="30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000066"/>
                  </a:solidFill>
                </a:rPr>
                <a:t>R</a:t>
              </a:r>
              <a:r>
                <a:rPr lang="en-US" altLang="zh-CN" sz="2800" i="1" baseline="-25000">
                  <a:solidFill>
                    <a:srgbClr val="000066"/>
                  </a:solidFill>
                </a:rPr>
                <a:t>i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4335" name="Line 15"/>
            <p:cNvSpPr>
              <a:spLocks noChangeShapeType="1"/>
            </p:cNvSpPr>
            <p:nvPr/>
          </p:nvSpPr>
          <p:spPr bwMode="auto">
            <a:xfrm>
              <a:off x="3730" y="1109"/>
              <a:ext cx="0" cy="13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336" name="Rectangle 16"/>
            <p:cNvSpPr>
              <a:spLocks noChangeArrowheads="1"/>
            </p:cNvSpPr>
            <p:nvPr/>
          </p:nvSpPr>
          <p:spPr bwMode="auto">
            <a:xfrm>
              <a:off x="3647" y="1646"/>
              <a:ext cx="165" cy="30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4337" name="Text Box 17"/>
            <p:cNvSpPr txBox="1">
              <a:spLocks noChangeArrowheads="1"/>
            </p:cNvSpPr>
            <p:nvPr/>
          </p:nvSpPr>
          <p:spPr bwMode="auto">
            <a:xfrm>
              <a:off x="1933" y="1254"/>
              <a:ext cx="51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57</a:t>
              </a:r>
              <a:r>
                <a:rPr lang="en-US" altLang="zh-CN" sz="2800">
                  <a:solidFill>
                    <a:srgbClr val="000066"/>
                  </a:solidFill>
                  <a:sym typeface="Symbol" panose="05050102010706020507" pitchFamily="18" charset="2"/>
                </a:rPr>
                <a:t>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4338" name="Text Box 18"/>
            <p:cNvSpPr txBox="1">
              <a:spLocks noChangeArrowheads="1"/>
            </p:cNvSpPr>
            <p:nvPr/>
          </p:nvSpPr>
          <p:spPr bwMode="auto">
            <a:xfrm>
              <a:off x="1985" y="1961"/>
              <a:ext cx="3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9V</a:t>
              </a:r>
            </a:p>
          </p:txBody>
        </p:sp>
        <p:sp>
          <p:nvSpPr>
            <p:cNvPr id="184339" name="Text Box 19"/>
            <p:cNvSpPr txBox="1">
              <a:spLocks noChangeArrowheads="1"/>
            </p:cNvSpPr>
            <p:nvPr/>
          </p:nvSpPr>
          <p:spPr bwMode="auto">
            <a:xfrm>
              <a:off x="3085" y="1483"/>
              <a:ext cx="51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33</a:t>
              </a:r>
              <a:r>
                <a:rPr lang="en-US" altLang="zh-CN" sz="2800">
                  <a:solidFill>
                    <a:srgbClr val="000066"/>
                  </a:solidFill>
                  <a:sym typeface="Symbol" panose="05050102010706020507" pitchFamily="18" charset="2"/>
                </a:rPr>
                <a:t>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84340" name="Line 20"/>
            <p:cNvSpPr>
              <a:spLocks noChangeShapeType="1"/>
            </p:cNvSpPr>
            <p:nvPr/>
          </p:nvSpPr>
          <p:spPr bwMode="auto">
            <a:xfrm>
              <a:off x="4008" y="1152"/>
              <a:ext cx="0" cy="126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84341" name="Text Box 21"/>
            <p:cNvSpPr txBox="1">
              <a:spLocks noChangeArrowheads="1"/>
            </p:cNvSpPr>
            <p:nvPr/>
          </p:nvSpPr>
          <p:spPr bwMode="auto">
            <a:xfrm>
              <a:off x="3987" y="1600"/>
              <a:ext cx="3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zh-CN" altLang="en-US" sz="2800" i="1">
                  <a:solidFill>
                    <a:srgbClr val="FF0000"/>
                  </a:solidFill>
                </a:rPr>
                <a:t>Ｕ</a:t>
              </a:r>
              <a:endParaRPr lang="zh-CN" altLang="en-US" sz="280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4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2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68" name="Text Box 32"/>
          <p:cNvSpPr txBox="1">
            <a:spLocks noChangeArrowheads="1"/>
          </p:cNvSpPr>
          <p:nvPr/>
        </p:nvSpPr>
        <p:spPr bwMode="auto">
          <a:xfrm>
            <a:off x="927100" y="715963"/>
            <a:ext cx="7620000" cy="359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71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8572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047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>
                <a:ea typeface="仿宋_GB2312" pitchFamily="49" charset="-122"/>
              </a:rPr>
              <a:t>任何一个含独立电源、线性电阻和线性受控源的一端口，对外电路来说，可以用一个电流源和电导的并联来等效替代；其中电流源的电流等于该一端口的短路电流，而电阻等于把该一端口的全部独立电源置零后的输入电导。</a:t>
            </a:r>
          </a:p>
        </p:txBody>
      </p:sp>
      <p:sp>
        <p:nvSpPr>
          <p:cNvPr id="193569" name="Text Box 33"/>
          <p:cNvSpPr txBox="1">
            <a:spLocks noChangeArrowheads="1"/>
          </p:cNvSpPr>
          <p:nvPr/>
        </p:nvSpPr>
        <p:spPr bwMode="auto">
          <a:xfrm>
            <a:off x="561975" y="152400"/>
            <a:ext cx="1816100" cy="57943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chemeClr val="bg1"/>
                </a:solidFill>
                <a:ea typeface="仿宋_GB2312" pitchFamily="49" charset="-122"/>
              </a:rPr>
              <a:t>诺顿定理</a:t>
            </a:r>
            <a:endParaRPr lang="zh-CN" altLang="en-US" i="1">
              <a:solidFill>
                <a:schemeClr val="bg1"/>
              </a:solidFill>
              <a:ea typeface="仿宋_GB2312" pitchFamily="49" charset="-122"/>
            </a:endParaRPr>
          </a:p>
        </p:txBody>
      </p:sp>
      <p:grpSp>
        <p:nvGrpSpPr>
          <p:cNvPr id="193570" name="Group 34"/>
          <p:cNvGrpSpPr>
            <a:grpSpLocks/>
          </p:cNvGrpSpPr>
          <p:nvPr/>
        </p:nvGrpSpPr>
        <p:grpSpPr bwMode="auto">
          <a:xfrm>
            <a:off x="1536700" y="4572000"/>
            <a:ext cx="6248400" cy="1828800"/>
            <a:chOff x="912" y="1872"/>
            <a:chExt cx="3936" cy="1152"/>
          </a:xfrm>
        </p:grpSpPr>
        <p:sp>
          <p:nvSpPr>
            <p:cNvPr id="193571" name="AutoShape 35"/>
            <p:cNvSpPr>
              <a:spLocks noChangeArrowheads="1"/>
            </p:cNvSpPr>
            <p:nvPr/>
          </p:nvSpPr>
          <p:spPr bwMode="auto">
            <a:xfrm>
              <a:off x="2496" y="2352"/>
              <a:ext cx="384" cy="192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93572" name="Group 36"/>
            <p:cNvGrpSpPr>
              <a:grpSpLocks/>
            </p:cNvGrpSpPr>
            <p:nvPr/>
          </p:nvGrpSpPr>
          <p:grpSpPr bwMode="auto">
            <a:xfrm>
              <a:off x="912" y="2016"/>
              <a:ext cx="1370" cy="864"/>
              <a:chOff x="912" y="2016"/>
              <a:chExt cx="1370" cy="864"/>
            </a:xfrm>
          </p:grpSpPr>
          <p:sp>
            <p:nvSpPr>
              <p:cNvPr id="193573" name="Rectangle 37"/>
              <p:cNvSpPr>
                <a:spLocks noChangeArrowheads="1"/>
              </p:cNvSpPr>
              <p:nvPr/>
            </p:nvSpPr>
            <p:spPr bwMode="auto">
              <a:xfrm>
                <a:off x="912" y="2064"/>
                <a:ext cx="528" cy="816"/>
              </a:xfrm>
              <a:prstGeom prst="rect">
                <a:avLst/>
              </a:prstGeom>
              <a:solidFill>
                <a:srgbClr val="FFCCCC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3574" name="Text Box 38"/>
              <p:cNvSpPr txBox="1">
                <a:spLocks noChangeArrowheads="1"/>
              </p:cNvSpPr>
              <p:nvPr/>
            </p:nvSpPr>
            <p:spPr bwMode="auto">
              <a:xfrm>
                <a:off x="1038" y="2304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66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/>
                  <a:t>A</a:t>
                </a:r>
                <a:endParaRPr lang="en-US" altLang="zh-CN" sz="2400"/>
              </a:p>
            </p:txBody>
          </p:sp>
          <p:sp>
            <p:nvSpPr>
              <p:cNvPr id="193575" name="Freeform 39"/>
              <p:cNvSpPr>
                <a:spLocks/>
              </p:cNvSpPr>
              <p:nvPr/>
            </p:nvSpPr>
            <p:spPr bwMode="auto">
              <a:xfrm>
                <a:off x="1442" y="2195"/>
                <a:ext cx="528" cy="1"/>
              </a:xfrm>
              <a:custGeom>
                <a:avLst/>
                <a:gdLst>
                  <a:gd name="T0" fmla="*/ 0 w 528"/>
                  <a:gd name="T1" fmla="*/ 1 h 1"/>
                  <a:gd name="T2" fmla="*/ 528 w 528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528" h="1">
                    <a:moveTo>
                      <a:pt x="0" y="1"/>
                    </a:moveTo>
                    <a:lnTo>
                      <a:pt x="528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3576" name="Freeform 40"/>
              <p:cNvSpPr>
                <a:spLocks/>
              </p:cNvSpPr>
              <p:nvPr/>
            </p:nvSpPr>
            <p:spPr bwMode="auto">
              <a:xfrm>
                <a:off x="1446" y="2748"/>
                <a:ext cx="516" cy="1"/>
              </a:xfrm>
              <a:custGeom>
                <a:avLst/>
                <a:gdLst>
                  <a:gd name="T0" fmla="*/ 0 w 516"/>
                  <a:gd name="T1" fmla="*/ 0 h 1"/>
                  <a:gd name="T2" fmla="*/ 516 w 516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516" h="1">
                    <a:moveTo>
                      <a:pt x="0" y="0"/>
                    </a:moveTo>
                    <a:lnTo>
                      <a:pt x="516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3577" name="Oval 41"/>
              <p:cNvSpPr>
                <a:spLocks noChangeArrowheads="1"/>
              </p:cNvSpPr>
              <p:nvPr/>
            </p:nvSpPr>
            <p:spPr bwMode="auto">
              <a:xfrm>
                <a:off x="1968" y="2160"/>
                <a:ext cx="68" cy="68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66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3578" name="Oval 42"/>
              <p:cNvSpPr>
                <a:spLocks noChangeArrowheads="1"/>
              </p:cNvSpPr>
              <p:nvPr/>
            </p:nvSpPr>
            <p:spPr bwMode="auto">
              <a:xfrm>
                <a:off x="1968" y="2716"/>
                <a:ext cx="68" cy="68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66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3579" name="Text Box 43"/>
              <p:cNvSpPr txBox="1">
                <a:spLocks noChangeArrowheads="1"/>
              </p:cNvSpPr>
              <p:nvPr/>
            </p:nvSpPr>
            <p:spPr bwMode="auto">
              <a:xfrm>
                <a:off x="2059" y="2016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66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>
                    <a:solidFill>
                      <a:srgbClr val="0000FF"/>
                    </a:solidFill>
                  </a:rPr>
                  <a:t>a</a:t>
                </a:r>
                <a:endParaRPr lang="en-US" altLang="zh-CN" sz="2400"/>
              </a:p>
            </p:txBody>
          </p:sp>
          <p:sp>
            <p:nvSpPr>
              <p:cNvPr id="193580" name="Text Box 44"/>
              <p:cNvSpPr txBox="1">
                <a:spLocks noChangeArrowheads="1"/>
              </p:cNvSpPr>
              <p:nvPr/>
            </p:nvSpPr>
            <p:spPr bwMode="auto">
              <a:xfrm>
                <a:off x="2059" y="2592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66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>
                    <a:solidFill>
                      <a:srgbClr val="0000FF"/>
                    </a:solidFill>
                  </a:rPr>
                  <a:t>b</a:t>
                </a:r>
                <a:endParaRPr lang="en-US" altLang="zh-CN" sz="2400"/>
              </a:p>
            </p:txBody>
          </p:sp>
        </p:grpSp>
        <p:grpSp>
          <p:nvGrpSpPr>
            <p:cNvPr id="193581" name="Group 45"/>
            <p:cNvGrpSpPr>
              <a:grpSpLocks/>
            </p:cNvGrpSpPr>
            <p:nvPr/>
          </p:nvGrpSpPr>
          <p:grpSpPr bwMode="auto">
            <a:xfrm>
              <a:off x="3165" y="1872"/>
              <a:ext cx="1683" cy="1152"/>
              <a:chOff x="3165" y="1872"/>
              <a:chExt cx="1683" cy="1152"/>
            </a:xfrm>
          </p:grpSpPr>
          <p:sp>
            <p:nvSpPr>
              <p:cNvPr id="193582" name="Text Box 46"/>
              <p:cNvSpPr txBox="1">
                <a:spLocks noChangeArrowheads="1"/>
              </p:cNvSpPr>
              <p:nvPr/>
            </p:nvSpPr>
            <p:spPr bwMode="auto">
              <a:xfrm>
                <a:off x="4512" y="1872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>
                    <a:solidFill>
                      <a:srgbClr val="0000FF"/>
                    </a:solidFill>
                  </a:rPr>
                  <a:t>a</a:t>
                </a:r>
              </a:p>
            </p:txBody>
          </p:sp>
          <p:sp>
            <p:nvSpPr>
              <p:cNvPr id="193583" name="Text Box 47"/>
              <p:cNvSpPr txBox="1">
                <a:spLocks noChangeArrowheads="1"/>
              </p:cNvSpPr>
              <p:nvPr/>
            </p:nvSpPr>
            <p:spPr bwMode="auto">
              <a:xfrm>
                <a:off x="4512" y="2736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>
                    <a:solidFill>
                      <a:srgbClr val="0000FF"/>
                    </a:solidFill>
                  </a:rPr>
                  <a:t>b</a:t>
                </a:r>
              </a:p>
            </p:txBody>
          </p:sp>
          <p:sp>
            <p:nvSpPr>
              <p:cNvPr id="193584" name="Rectangle 48"/>
              <p:cNvSpPr>
                <a:spLocks noChangeArrowheads="1"/>
              </p:cNvSpPr>
              <p:nvPr/>
            </p:nvSpPr>
            <p:spPr bwMode="auto">
              <a:xfrm>
                <a:off x="3936" y="2352"/>
                <a:ext cx="96" cy="288"/>
              </a:xfrm>
              <a:prstGeom prst="rect">
                <a:avLst/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3585" name="Text Box 49"/>
              <p:cNvSpPr txBox="1">
                <a:spLocks noChangeArrowheads="1"/>
              </p:cNvSpPr>
              <p:nvPr/>
            </p:nvSpPr>
            <p:spPr bwMode="auto">
              <a:xfrm>
                <a:off x="4032" y="2352"/>
                <a:ext cx="72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G</a:t>
                </a:r>
                <a:r>
                  <a:rPr lang="en-US" altLang="zh-CN" sz="2400" baseline="-25000"/>
                  <a:t>i</a:t>
                </a:r>
                <a:endParaRPr lang="en-US" altLang="zh-CN" sz="2400"/>
              </a:p>
            </p:txBody>
          </p:sp>
          <p:sp>
            <p:nvSpPr>
              <p:cNvPr id="193586" name="Oval 50"/>
              <p:cNvSpPr>
                <a:spLocks noChangeArrowheads="1"/>
              </p:cNvSpPr>
              <p:nvPr/>
            </p:nvSpPr>
            <p:spPr bwMode="auto">
              <a:xfrm>
                <a:off x="3373" y="2400"/>
                <a:ext cx="227" cy="227"/>
              </a:xfrm>
              <a:prstGeom prst="ellipse">
                <a:avLst/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3587" name="Text Box 51"/>
              <p:cNvSpPr txBox="1">
                <a:spLocks noChangeArrowheads="1"/>
              </p:cNvSpPr>
              <p:nvPr/>
            </p:nvSpPr>
            <p:spPr bwMode="auto">
              <a:xfrm>
                <a:off x="3165" y="2115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I</a:t>
                </a:r>
                <a:r>
                  <a:rPr lang="en-US" altLang="zh-CN" sz="2400" baseline="-25000"/>
                  <a:t>sc</a:t>
                </a:r>
                <a:endParaRPr lang="en-US" altLang="zh-CN" sz="2400"/>
              </a:p>
            </p:txBody>
          </p:sp>
          <p:sp>
            <p:nvSpPr>
              <p:cNvPr id="193588" name="Oval 52"/>
              <p:cNvSpPr>
                <a:spLocks noChangeArrowheads="1"/>
              </p:cNvSpPr>
              <p:nvPr/>
            </p:nvSpPr>
            <p:spPr bwMode="auto">
              <a:xfrm>
                <a:off x="4416" y="2880"/>
                <a:ext cx="68" cy="68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66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3589" name="Oval 53"/>
              <p:cNvSpPr>
                <a:spLocks noChangeArrowheads="1"/>
              </p:cNvSpPr>
              <p:nvPr/>
            </p:nvSpPr>
            <p:spPr bwMode="auto">
              <a:xfrm>
                <a:off x="4416" y="2051"/>
                <a:ext cx="61" cy="6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66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3590" name="Freeform 54"/>
              <p:cNvSpPr>
                <a:spLocks/>
              </p:cNvSpPr>
              <p:nvPr/>
            </p:nvSpPr>
            <p:spPr bwMode="auto">
              <a:xfrm>
                <a:off x="3480" y="2913"/>
                <a:ext cx="936" cy="2"/>
              </a:xfrm>
              <a:custGeom>
                <a:avLst/>
                <a:gdLst>
                  <a:gd name="T0" fmla="*/ 0 w 936"/>
                  <a:gd name="T1" fmla="*/ 0 h 2"/>
                  <a:gd name="T2" fmla="*/ 936 w 936"/>
                  <a:gd name="T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36" h="2">
                    <a:moveTo>
                      <a:pt x="0" y="0"/>
                    </a:moveTo>
                    <a:lnTo>
                      <a:pt x="936" y="2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3591" name="Freeform 55"/>
              <p:cNvSpPr>
                <a:spLocks/>
              </p:cNvSpPr>
              <p:nvPr/>
            </p:nvSpPr>
            <p:spPr bwMode="auto">
              <a:xfrm>
                <a:off x="3477" y="2076"/>
                <a:ext cx="942" cy="1"/>
              </a:xfrm>
              <a:custGeom>
                <a:avLst/>
                <a:gdLst>
                  <a:gd name="T0" fmla="*/ 0 w 942"/>
                  <a:gd name="T1" fmla="*/ 0 h 1"/>
                  <a:gd name="T2" fmla="*/ 942 w 942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942" h="1">
                    <a:moveTo>
                      <a:pt x="0" y="0"/>
                    </a:moveTo>
                    <a:lnTo>
                      <a:pt x="942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3592" name="Freeform 56"/>
              <p:cNvSpPr>
                <a:spLocks/>
              </p:cNvSpPr>
              <p:nvPr/>
            </p:nvSpPr>
            <p:spPr bwMode="auto">
              <a:xfrm>
                <a:off x="3984" y="2076"/>
                <a:ext cx="1" cy="276"/>
              </a:xfrm>
              <a:custGeom>
                <a:avLst/>
                <a:gdLst>
                  <a:gd name="T0" fmla="*/ 0 w 1"/>
                  <a:gd name="T1" fmla="*/ 0 h 276"/>
                  <a:gd name="T2" fmla="*/ 1 w 1"/>
                  <a:gd name="T3" fmla="*/ 276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276">
                    <a:moveTo>
                      <a:pt x="0" y="0"/>
                    </a:moveTo>
                    <a:lnTo>
                      <a:pt x="1" y="276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3593" name="Freeform 57"/>
              <p:cNvSpPr>
                <a:spLocks/>
              </p:cNvSpPr>
              <p:nvPr/>
            </p:nvSpPr>
            <p:spPr bwMode="auto">
              <a:xfrm>
                <a:off x="3984" y="2640"/>
                <a:ext cx="1" cy="273"/>
              </a:xfrm>
              <a:custGeom>
                <a:avLst/>
                <a:gdLst>
                  <a:gd name="T0" fmla="*/ 0 w 1"/>
                  <a:gd name="T1" fmla="*/ 0 h 273"/>
                  <a:gd name="T2" fmla="*/ 0 w 1"/>
                  <a:gd name="T3" fmla="*/ 273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273">
                    <a:moveTo>
                      <a:pt x="0" y="0"/>
                    </a:moveTo>
                    <a:lnTo>
                      <a:pt x="0" y="273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3594" name="Freeform 58"/>
              <p:cNvSpPr>
                <a:spLocks/>
              </p:cNvSpPr>
              <p:nvPr/>
            </p:nvSpPr>
            <p:spPr bwMode="auto">
              <a:xfrm>
                <a:off x="3480" y="2079"/>
                <a:ext cx="1" cy="324"/>
              </a:xfrm>
              <a:custGeom>
                <a:avLst/>
                <a:gdLst>
                  <a:gd name="T0" fmla="*/ 0 w 1"/>
                  <a:gd name="T1" fmla="*/ 0 h 324"/>
                  <a:gd name="T2" fmla="*/ 0 w 1"/>
                  <a:gd name="T3" fmla="*/ 324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324">
                    <a:moveTo>
                      <a:pt x="0" y="0"/>
                    </a:moveTo>
                    <a:lnTo>
                      <a:pt x="0" y="32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3595" name="Freeform 59"/>
              <p:cNvSpPr>
                <a:spLocks/>
              </p:cNvSpPr>
              <p:nvPr/>
            </p:nvSpPr>
            <p:spPr bwMode="auto">
              <a:xfrm>
                <a:off x="3480" y="2634"/>
                <a:ext cx="1" cy="285"/>
              </a:xfrm>
              <a:custGeom>
                <a:avLst/>
                <a:gdLst>
                  <a:gd name="T0" fmla="*/ 0 w 1"/>
                  <a:gd name="T1" fmla="*/ 0 h 285"/>
                  <a:gd name="T2" fmla="*/ 0 w 1"/>
                  <a:gd name="T3" fmla="*/ 285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285">
                    <a:moveTo>
                      <a:pt x="0" y="0"/>
                    </a:moveTo>
                    <a:lnTo>
                      <a:pt x="0" y="285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3596" name="Freeform 60"/>
              <p:cNvSpPr>
                <a:spLocks/>
              </p:cNvSpPr>
              <p:nvPr/>
            </p:nvSpPr>
            <p:spPr bwMode="auto">
              <a:xfrm>
                <a:off x="3372" y="2514"/>
                <a:ext cx="225" cy="1"/>
              </a:xfrm>
              <a:custGeom>
                <a:avLst/>
                <a:gdLst>
                  <a:gd name="T0" fmla="*/ 0 w 225"/>
                  <a:gd name="T1" fmla="*/ 0 h 1"/>
                  <a:gd name="T2" fmla="*/ 225 w 22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25" h="1">
                    <a:moveTo>
                      <a:pt x="0" y="0"/>
                    </a:moveTo>
                    <a:lnTo>
                      <a:pt x="225" y="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93597" name="Line 61"/>
            <p:cNvSpPr>
              <a:spLocks noChangeShapeType="1"/>
            </p:cNvSpPr>
            <p:nvPr/>
          </p:nvSpPr>
          <p:spPr bwMode="auto">
            <a:xfrm flipV="1">
              <a:off x="3480" y="2228"/>
              <a:ext cx="0" cy="12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1935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193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35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35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68" grpId="0" autoUpdateAnimBg="0"/>
      <p:bldP spid="193569" grpId="0" animBg="1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Text Box 2"/>
          <p:cNvSpPr txBox="1">
            <a:spLocks noChangeArrowheads="1"/>
          </p:cNvSpPr>
          <p:nvPr/>
        </p:nvSpPr>
        <p:spPr bwMode="auto">
          <a:xfrm>
            <a:off x="609600" y="228600"/>
            <a:ext cx="3054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800" u="sng">
                <a:solidFill>
                  <a:srgbClr val="000099"/>
                </a:solidFill>
                <a:ea typeface="楷体_GB2312" pitchFamily="49" charset="-122"/>
              </a:rPr>
              <a:t>诺顿定理应用举例</a:t>
            </a:r>
            <a:endParaRPr lang="zh-CN" altLang="en-US" sz="2800">
              <a:solidFill>
                <a:srgbClr val="000099"/>
              </a:solidFill>
              <a:ea typeface="楷体_GB2312" pitchFamily="49" charset="-122"/>
            </a:endParaRPr>
          </a:p>
        </p:txBody>
      </p:sp>
      <p:grpSp>
        <p:nvGrpSpPr>
          <p:cNvPr id="194563" name="Group 3"/>
          <p:cNvGrpSpPr>
            <a:grpSpLocks/>
          </p:cNvGrpSpPr>
          <p:nvPr/>
        </p:nvGrpSpPr>
        <p:grpSpPr bwMode="auto">
          <a:xfrm>
            <a:off x="4648200" y="1219200"/>
            <a:ext cx="3708400" cy="3257550"/>
            <a:chOff x="2976" y="1212"/>
            <a:chExt cx="2336" cy="2052"/>
          </a:xfrm>
        </p:grpSpPr>
        <p:sp>
          <p:nvSpPr>
            <p:cNvPr id="194564" name="Rectangle 4"/>
            <p:cNvSpPr>
              <a:spLocks noChangeArrowheads="1"/>
            </p:cNvSpPr>
            <p:nvPr/>
          </p:nvSpPr>
          <p:spPr bwMode="auto">
            <a:xfrm>
              <a:off x="2976" y="1212"/>
              <a:ext cx="1560" cy="2052"/>
            </a:xfrm>
            <a:prstGeom prst="rect">
              <a:avLst/>
            </a:prstGeom>
            <a:solidFill>
              <a:srgbClr val="CCFFFF"/>
            </a:solidFill>
            <a:ln w="38100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565" name="Line 5"/>
            <p:cNvSpPr>
              <a:spLocks noChangeShapeType="1"/>
            </p:cNvSpPr>
            <p:nvPr/>
          </p:nvSpPr>
          <p:spPr bwMode="auto">
            <a:xfrm>
              <a:off x="5277" y="1543"/>
              <a:ext cx="0" cy="140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566" name="Rectangle 6"/>
            <p:cNvSpPr>
              <a:spLocks noChangeArrowheads="1"/>
            </p:cNvSpPr>
            <p:nvPr/>
          </p:nvSpPr>
          <p:spPr bwMode="auto">
            <a:xfrm>
              <a:off x="5230" y="2090"/>
              <a:ext cx="82" cy="22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567" name="Text Box 7"/>
            <p:cNvSpPr txBox="1">
              <a:spLocks noChangeArrowheads="1"/>
            </p:cNvSpPr>
            <p:nvPr/>
          </p:nvSpPr>
          <p:spPr bwMode="auto">
            <a:xfrm>
              <a:off x="4896" y="2272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R</a:t>
              </a:r>
              <a:r>
                <a:rPr lang="en-US" altLang="zh-CN" sz="2800" baseline="-25000">
                  <a:solidFill>
                    <a:srgbClr val="FF3300"/>
                  </a:solidFill>
                </a:rPr>
                <a:t>5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94568" name="Line 8"/>
            <p:cNvSpPr>
              <a:spLocks noChangeShapeType="1"/>
            </p:cNvSpPr>
            <p:nvPr/>
          </p:nvSpPr>
          <p:spPr bwMode="auto">
            <a:xfrm>
              <a:off x="5170" y="1732"/>
              <a:ext cx="0" cy="258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569" name="Text Box 9"/>
            <p:cNvSpPr txBox="1">
              <a:spLocks noChangeArrowheads="1"/>
            </p:cNvSpPr>
            <p:nvPr/>
          </p:nvSpPr>
          <p:spPr bwMode="auto">
            <a:xfrm>
              <a:off x="4836" y="1840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FF3300"/>
                  </a:solidFill>
                </a:rPr>
                <a:t>5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94570" name="Line 10"/>
            <p:cNvSpPr>
              <a:spLocks noChangeShapeType="1"/>
            </p:cNvSpPr>
            <p:nvPr/>
          </p:nvSpPr>
          <p:spPr bwMode="auto">
            <a:xfrm>
              <a:off x="3790" y="1555"/>
              <a:ext cx="1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571" name="Line 11"/>
            <p:cNvSpPr>
              <a:spLocks noChangeShapeType="1"/>
            </p:cNvSpPr>
            <p:nvPr/>
          </p:nvSpPr>
          <p:spPr bwMode="auto">
            <a:xfrm>
              <a:off x="3778" y="2940"/>
              <a:ext cx="1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572" name="Oval 12"/>
            <p:cNvSpPr>
              <a:spLocks noChangeArrowheads="1"/>
            </p:cNvSpPr>
            <p:nvPr/>
          </p:nvSpPr>
          <p:spPr bwMode="auto">
            <a:xfrm>
              <a:off x="3654" y="2112"/>
              <a:ext cx="286" cy="27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573" name="Text Box 13"/>
            <p:cNvSpPr txBox="1">
              <a:spLocks noChangeArrowheads="1"/>
            </p:cNvSpPr>
            <p:nvPr/>
          </p:nvSpPr>
          <p:spPr bwMode="auto">
            <a:xfrm>
              <a:off x="3036" y="1576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sp>
          <p:nvSpPr>
            <p:cNvPr id="194574" name="Text Box 14"/>
            <p:cNvSpPr txBox="1">
              <a:spLocks noChangeArrowheads="1"/>
            </p:cNvSpPr>
            <p:nvPr/>
          </p:nvSpPr>
          <p:spPr bwMode="auto">
            <a:xfrm>
              <a:off x="3144" y="2656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endParaRPr lang="en-US" altLang="zh-CN" sz="2800"/>
            </a:p>
          </p:txBody>
        </p:sp>
        <p:sp>
          <p:nvSpPr>
            <p:cNvPr id="194575" name="Text Box 15"/>
            <p:cNvSpPr txBox="1">
              <a:spLocks noChangeArrowheads="1"/>
            </p:cNvSpPr>
            <p:nvPr/>
          </p:nvSpPr>
          <p:spPr bwMode="auto">
            <a:xfrm>
              <a:off x="3476" y="1970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194576" name="Text Box 16"/>
            <p:cNvSpPr txBox="1">
              <a:spLocks noChangeArrowheads="1"/>
            </p:cNvSpPr>
            <p:nvPr/>
          </p:nvSpPr>
          <p:spPr bwMode="auto">
            <a:xfrm>
              <a:off x="3940" y="188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000066"/>
                  </a:solidFill>
                </a:rPr>
                <a:t>_</a:t>
              </a:r>
            </a:p>
          </p:txBody>
        </p:sp>
        <p:sp>
          <p:nvSpPr>
            <p:cNvPr id="194577" name="Line 17"/>
            <p:cNvSpPr>
              <a:spLocks noChangeShapeType="1"/>
            </p:cNvSpPr>
            <p:nvPr/>
          </p:nvSpPr>
          <p:spPr bwMode="auto">
            <a:xfrm flipH="1">
              <a:off x="3060" y="1560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578" name="Line 18"/>
            <p:cNvSpPr>
              <a:spLocks noChangeShapeType="1"/>
            </p:cNvSpPr>
            <p:nvPr/>
          </p:nvSpPr>
          <p:spPr bwMode="auto">
            <a:xfrm flipH="1">
              <a:off x="3768" y="2256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579" name="Line 19"/>
            <p:cNvSpPr>
              <a:spLocks noChangeShapeType="1"/>
            </p:cNvSpPr>
            <p:nvPr/>
          </p:nvSpPr>
          <p:spPr bwMode="auto">
            <a:xfrm rot="5400000" flipH="1">
              <a:off x="3768" y="1548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580" name="Line 20"/>
            <p:cNvSpPr>
              <a:spLocks noChangeShapeType="1"/>
            </p:cNvSpPr>
            <p:nvPr/>
          </p:nvSpPr>
          <p:spPr bwMode="auto">
            <a:xfrm rot="5400000" flipH="1">
              <a:off x="3060" y="2244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581" name="Oval 21"/>
            <p:cNvSpPr>
              <a:spLocks noChangeArrowheads="1"/>
            </p:cNvSpPr>
            <p:nvPr/>
          </p:nvSpPr>
          <p:spPr bwMode="auto">
            <a:xfrm>
              <a:off x="3756" y="154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582" name="Oval 22"/>
            <p:cNvSpPr>
              <a:spLocks noChangeArrowheads="1"/>
            </p:cNvSpPr>
            <p:nvPr/>
          </p:nvSpPr>
          <p:spPr bwMode="auto">
            <a:xfrm>
              <a:off x="3756" y="292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583" name="Oval 23"/>
            <p:cNvSpPr>
              <a:spLocks noChangeArrowheads="1"/>
            </p:cNvSpPr>
            <p:nvPr/>
          </p:nvSpPr>
          <p:spPr bwMode="auto">
            <a:xfrm>
              <a:off x="4452" y="223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584" name="Oval 24"/>
            <p:cNvSpPr>
              <a:spLocks noChangeArrowheads="1"/>
            </p:cNvSpPr>
            <p:nvPr/>
          </p:nvSpPr>
          <p:spPr bwMode="auto">
            <a:xfrm>
              <a:off x="3072" y="223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585" name="Rectangle 25"/>
            <p:cNvSpPr>
              <a:spLocks noChangeArrowheads="1"/>
            </p:cNvSpPr>
            <p:nvPr/>
          </p:nvSpPr>
          <p:spPr bwMode="auto">
            <a:xfrm rot="2689864">
              <a:off x="3339" y="179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586" name="Rectangle 26"/>
            <p:cNvSpPr>
              <a:spLocks noChangeArrowheads="1"/>
            </p:cNvSpPr>
            <p:nvPr/>
          </p:nvSpPr>
          <p:spPr bwMode="auto">
            <a:xfrm rot="2689864">
              <a:off x="4071" y="2483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587" name="Rectangle 27"/>
            <p:cNvSpPr>
              <a:spLocks noChangeArrowheads="1"/>
            </p:cNvSpPr>
            <p:nvPr/>
          </p:nvSpPr>
          <p:spPr bwMode="auto">
            <a:xfrm rot="8089864">
              <a:off x="4083" y="179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588" name="Rectangle 28"/>
            <p:cNvSpPr>
              <a:spLocks noChangeArrowheads="1"/>
            </p:cNvSpPr>
            <p:nvPr/>
          </p:nvSpPr>
          <p:spPr bwMode="auto">
            <a:xfrm rot="8089864">
              <a:off x="3351" y="245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589" name="Line 29"/>
            <p:cNvSpPr>
              <a:spLocks noChangeShapeType="1"/>
            </p:cNvSpPr>
            <p:nvPr/>
          </p:nvSpPr>
          <p:spPr bwMode="auto">
            <a:xfrm>
              <a:off x="3095" y="2256"/>
              <a:ext cx="14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590" name="Text Box 30"/>
            <p:cNvSpPr txBox="1">
              <a:spLocks noChangeArrowheads="1"/>
            </p:cNvSpPr>
            <p:nvPr/>
          </p:nvSpPr>
          <p:spPr bwMode="auto">
            <a:xfrm>
              <a:off x="4176" y="1636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/>
            </a:p>
          </p:txBody>
        </p:sp>
        <p:sp>
          <p:nvSpPr>
            <p:cNvPr id="194591" name="Text Box 31"/>
            <p:cNvSpPr txBox="1">
              <a:spLocks noChangeArrowheads="1"/>
            </p:cNvSpPr>
            <p:nvPr/>
          </p:nvSpPr>
          <p:spPr bwMode="auto">
            <a:xfrm>
              <a:off x="4104" y="2584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4</a:t>
              </a:r>
              <a:endParaRPr lang="en-US" altLang="zh-CN" sz="2800"/>
            </a:p>
          </p:txBody>
        </p:sp>
        <p:sp>
          <p:nvSpPr>
            <p:cNvPr id="194592" name="Text Box 32"/>
            <p:cNvSpPr txBox="1">
              <a:spLocks noChangeArrowheads="1"/>
            </p:cNvSpPr>
            <p:nvPr/>
          </p:nvSpPr>
          <p:spPr bwMode="auto">
            <a:xfrm>
              <a:off x="3684" y="2333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>
                  <a:ea typeface="楷体_GB2312" pitchFamily="49" charset="-122"/>
                </a:rPr>
                <a:t>E</a:t>
              </a:r>
              <a:endParaRPr lang="en-US" altLang="zh-CN" sz="2800">
                <a:ea typeface="楷体_GB2312" pitchFamily="49" charset="-122"/>
              </a:endParaRPr>
            </a:p>
          </p:txBody>
        </p:sp>
      </p:grpSp>
      <p:sp>
        <p:nvSpPr>
          <p:cNvPr id="194593" name="Text Box 33"/>
          <p:cNvSpPr txBox="1">
            <a:spLocks noChangeArrowheads="1"/>
          </p:cNvSpPr>
          <p:nvPr/>
        </p:nvSpPr>
        <p:spPr bwMode="auto">
          <a:xfrm>
            <a:off x="5791200" y="609600"/>
            <a:ext cx="140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2400"/>
              <a:t>等效电路</a:t>
            </a:r>
          </a:p>
        </p:txBody>
      </p:sp>
      <p:grpSp>
        <p:nvGrpSpPr>
          <p:cNvPr id="194594" name="Group 34"/>
          <p:cNvGrpSpPr>
            <a:grpSpLocks/>
          </p:cNvGrpSpPr>
          <p:nvPr/>
        </p:nvGrpSpPr>
        <p:grpSpPr bwMode="auto">
          <a:xfrm>
            <a:off x="5486400" y="4800600"/>
            <a:ext cx="1866900" cy="952500"/>
            <a:chOff x="3408" y="3492"/>
            <a:chExt cx="1176" cy="600"/>
          </a:xfrm>
        </p:grpSpPr>
        <p:sp>
          <p:nvSpPr>
            <p:cNvPr id="194595" name="AutoShape 35"/>
            <p:cNvSpPr>
              <a:spLocks noChangeArrowheads="1"/>
            </p:cNvSpPr>
            <p:nvPr/>
          </p:nvSpPr>
          <p:spPr bwMode="auto">
            <a:xfrm>
              <a:off x="3408" y="3492"/>
              <a:ext cx="1176" cy="600"/>
            </a:xfrm>
            <a:prstGeom prst="wedgeEllipseCallout">
              <a:avLst>
                <a:gd name="adj1" fmla="val 17347"/>
                <a:gd name="adj2" fmla="val -105167"/>
              </a:avLst>
            </a:prstGeom>
            <a:solidFill>
              <a:srgbClr val="FFFFFF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endParaRPr lang="zh-CN" altLang="zh-CN" sz="2800">
                <a:ea typeface="楷体_GB2312" pitchFamily="49" charset="-122"/>
              </a:endParaRPr>
            </a:p>
          </p:txBody>
        </p:sp>
        <p:sp>
          <p:nvSpPr>
            <p:cNvPr id="194596" name="Text Box 36"/>
            <p:cNvSpPr txBox="1">
              <a:spLocks noChangeArrowheads="1"/>
            </p:cNvSpPr>
            <p:nvPr/>
          </p:nvSpPr>
          <p:spPr bwMode="auto">
            <a:xfrm>
              <a:off x="3551" y="3546"/>
              <a:ext cx="89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/>
              <a:r>
                <a:rPr lang="zh-CN" altLang="en-US" sz="2400">
                  <a:solidFill>
                    <a:srgbClr val="008000"/>
                  </a:solidFill>
                </a:rPr>
                <a:t>有源二端网络</a:t>
              </a:r>
            </a:p>
          </p:txBody>
        </p:sp>
      </p:grpSp>
      <p:grpSp>
        <p:nvGrpSpPr>
          <p:cNvPr id="194597" name="Group 37"/>
          <p:cNvGrpSpPr>
            <a:grpSpLocks/>
          </p:cNvGrpSpPr>
          <p:nvPr/>
        </p:nvGrpSpPr>
        <p:grpSpPr bwMode="auto">
          <a:xfrm>
            <a:off x="1009650" y="762000"/>
            <a:ext cx="2312988" cy="3170238"/>
            <a:chOff x="696" y="528"/>
            <a:chExt cx="1457" cy="1997"/>
          </a:xfrm>
        </p:grpSpPr>
        <p:sp>
          <p:nvSpPr>
            <p:cNvPr id="194598" name="Oval 38"/>
            <p:cNvSpPr>
              <a:spLocks noChangeArrowheads="1"/>
            </p:cNvSpPr>
            <p:nvPr/>
          </p:nvSpPr>
          <p:spPr bwMode="auto">
            <a:xfrm>
              <a:off x="1278" y="2124"/>
              <a:ext cx="286" cy="27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599" name="Text Box 39"/>
            <p:cNvSpPr txBox="1">
              <a:spLocks noChangeArrowheads="1"/>
            </p:cNvSpPr>
            <p:nvPr/>
          </p:nvSpPr>
          <p:spPr bwMode="auto">
            <a:xfrm>
              <a:off x="720" y="592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sp>
          <p:nvSpPr>
            <p:cNvPr id="194600" name="Text Box 40"/>
            <p:cNvSpPr txBox="1">
              <a:spLocks noChangeArrowheads="1"/>
            </p:cNvSpPr>
            <p:nvPr/>
          </p:nvSpPr>
          <p:spPr bwMode="auto">
            <a:xfrm>
              <a:off x="792" y="1564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endParaRPr lang="en-US" altLang="zh-CN" sz="2800"/>
            </a:p>
          </p:txBody>
        </p:sp>
        <p:sp>
          <p:nvSpPr>
            <p:cNvPr id="194601" name="Text Box 41"/>
            <p:cNvSpPr txBox="1">
              <a:spLocks noChangeArrowheads="1"/>
            </p:cNvSpPr>
            <p:nvPr/>
          </p:nvSpPr>
          <p:spPr bwMode="auto">
            <a:xfrm>
              <a:off x="1028" y="2198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194602" name="Text Box 42"/>
            <p:cNvSpPr txBox="1">
              <a:spLocks noChangeArrowheads="1"/>
            </p:cNvSpPr>
            <p:nvPr/>
          </p:nvSpPr>
          <p:spPr bwMode="auto">
            <a:xfrm>
              <a:off x="1564" y="2116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000066"/>
                  </a:solidFill>
                </a:rPr>
                <a:t>_</a:t>
              </a:r>
            </a:p>
          </p:txBody>
        </p:sp>
        <p:sp>
          <p:nvSpPr>
            <p:cNvPr id="194603" name="Line 43"/>
            <p:cNvSpPr>
              <a:spLocks noChangeShapeType="1"/>
            </p:cNvSpPr>
            <p:nvPr/>
          </p:nvSpPr>
          <p:spPr bwMode="auto">
            <a:xfrm flipH="1">
              <a:off x="696" y="540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604" name="Line 44"/>
            <p:cNvSpPr>
              <a:spLocks noChangeShapeType="1"/>
            </p:cNvSpPr>
            <p:nvPr/>
          </p:nvSpPr>
          <p:spPr bwMode="auto">
            <a:xfrm flipH="1">
              <a:off x="1404" y="1236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605" name="Line 45"/>
            <p:cNvSpPr>
              <a:spLocks noChangeShapeType="1"/>
            </p:cNvSpPr>
            <p:nvPr/>
          </p:nvSpPr>
          <p:spPr bwMode="auto">
            <a:xfrm rot="5400000" flipH="1">
              <a:off x="1404" y="528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606" name="Line 46"/>
            <p:cNvSpPr>
              <a:spLocks noChangeShapeType="1"/>
            </p:cNvSpPr>
            <p:nvPr/>
          </p:nvSpPr>
          <p:spPr bwMode="auto">
            <a:xfrm rot="5400000" flipH="1">
              <a:off x="696" y="1224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607" name="Line 47"/>
            <p:cNvSpPr>
              <a:spLocks noChangeShapeType="1"/>
            </p:cNvSpPr>
            <p:nvPr/>
          </p:nvSpPr>
          <p:spPr bwMode="auto">
            <a:xfrm>
              <a:off x="1416" y="540"/>
              <a:ext cx="0" cy="13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608" name="Oval 48"/>
            <p:cNvSpPr>
              <a:spLocks noChangeArrowheads="1"/>
            </p:cNvSpPr>
            <p:nvPr/>
          </p:nvSpPr>
          <p:spPr bwMode="auto">
            <a:xfrm>
              <a:off x="1392" y="52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609" name="Oval 49"/>
            <p:cNvSpPr>
              <a:spLocks noChangeArrowheads="1"/>
            </p:cNvSpPr>
            <p:nvPr/>
          </p:nvSpPr>
          <p:spPr bwMode="auto">
            <a:xfrm>
              <a:off x="1392" y="190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610" name="Oval 50"/>
            <p:cNvSpPr>
              <a:spLocks noChangeArrowheads="1"/>
            </p:cNvSpPr>
            <p:nvPr/>
          </p:nvSpPr>
          <p:spPr bwMode="auto">
            <a:xfrm>
              <a:off x="2088" y="121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611" name="Oval 51"/>
            <p:cNvSpPr>
              <a:spLocks noChangeArrowheads="1"/>
            </p:cNvSpPr>
            <p:nvPr/>
          </p:nvSpPr>
          <p:spPr bwMode="auto">
            <a:xfrm>
              <a:off x="708" y="121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612" name="Rectangle 52"/>
            <p:cNvSpPr>
              <a:spLocks noChangeArrowheads="1"/>
            </p:cNvSpPr>
            <p:nvPr/>
          </p:nvSpPr>
          <p:spPr bwMode="auto">
            <a:xfrm rot="2689864">
              <a:off x="975" y="77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613" name="Rectangle 53"/>
            <p:cNvSpPr>
              <a:spLocks noChangeArrowheads="1"/>
            </p:cNvSpPr>
            <p:nvPr/>
          </p:nvSpPr>
          <p:spPr bwMode="auto">
            <a:xfrm rot="2689864">
              <a:off x="1707" y="1463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614" name="Rectangle 54"/>
            <p:cNvSpPr>
              <a:spLocks noChangeArrowheads="1"/>
            </p:cNvSpPr>
            <p:nvPr/>
          </p:nvSpPr>
          <p:spPr bwMode="auto">
            <a:xfrm rot="8089864">
              <a:off x="1719" y="77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615" name="Rectangle 55"/>
            <p:cNvSpPr>
              <a:spLocks noChangeArrowheads="1"/>
            </p:cNvSpPr>
            <p:nvPr/>
          </p:nvSpPr>
          <p:spPr bwMode="auto">
            <a:xfrm rot="8089864">
              <a:off x="987" y="143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616" name="Line 56"/>
            <p:cNvSpPr>
              <a:spLocks noChangeShapeType="1"/>
            </p:cNvSpPr>
            <p:nvPr/>
          </p:nvSpPr>
          <p:spPr bwMode="auto">
            <a:xfrm>
              <a:off x="720" y="1224"/>
              <a:ext cx="0" cy="10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617" name="Line 57"/>
            <p:cNvSpPr>
              <a:spLocks noChangeShapeType="1"/>
            </p:cNvSpPr>
            <p:nvPr/>
          </p:nvSpPr>
          <p:spPr bwMode="auto">
            <a:xfrm>
              <a:off x="2112" y="1248"/>
              <a:ext cx="0" cy="10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618" name="Line 58"/>
            <p:cNvSpPr>
              <a:spLocks noChangeShapeType="1"/>
            </p:cNvSpPr>
            <p:nvPr/>
          </p:nvSpPr>
          <p:spPr bwMode="auto">
            <a:xfrm>
              <a:off x="719" y="2280"/>
              <a:ext cx="14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619" name="Text Box 59"/>
            <p:cNvSpPr txBox="1">
              <a:spLocks noChangeArrowheads="1"/>
            </p:cNvSpPr>
            <p:nvPr/>
          </p:nvSpPr>
          <p:spPr bwMode="auto">
            <a:xfrm>
              <a:off x="1812" y="616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/>
            </a:p>
          </p:txBody>
        </p:sp>
        <p:sp>
          <p:nvSpPr>
            <p:cNvPr id="194620" name="Text Box 60"/>
            <p:cNvSpPr txBox="1">
              <a:spLocks noChangeArrowheads="1"/>
            </p:cNvSpPr>
            <p:nvPr/>
          </p:nvSpPr>
          <p:spPr bwMode="auto">
            <a:xfrm>
              <a:off x="1716" y="1564"/>
              <a:ext cx="35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R</a:t>
              </a:r>
              <a:r>
                <a:rPr lang="en-US" altLang="zh-CN" sz="2800" baseline="-25000"/>
                <a:t>4</a:t>
              </a:r>
              <a:endParaRPr lang="en-US" altLang="zh-CN" sz="2800"/>
            </a:p>
          </p:txBody>
        </p:sp>
        <p:sp>
          <p:nvSpPr>
            <p:cNvPr id="194621" name="Rectangle 61"/>
            <p:cNvSpPr>
              <a:spLocks noChangeArrowheads="1"/>
            </p:cNvSpPr>
            <p:nvPr/>
          </p:nvSpPr>
          <p:spPr bwMode="auto">
            <a:xfrm>
              <a:off x="1368" y="1104"/>
              <a:ext cx="95" cy="22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622" name="Text Box 62"/>
            <p:cNvSpPr txBox="1">
              <a:spLocks noChangeArrowheads="1"/>
            </p:cNvSpPr>
            <p:nvPr/>
          </p:nvSpPr>
          <p:spPr bwMode="auto">
            <a:xfrm>
              <a:off x="1440" y="1084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R</a:t>
              </a:r>
              <a:r>
                <a:rPr lang="en-US" altLang="zh-CN" sz="2800" baseline="-25000">
                  <a:solidFill>
                    <a:srgbClr val="FF0000"/>
                  </a:solidFill>
                </a:rPr>
                <a:t>5</a:t>
              </a:r>
              <a:endParaRPr lang="en-US" altLang="zh-CN" sz="2800"/>
            </a:p>
          </p:txBody>
        </p:sp>
        <p:sp>
          <p:nvSpPr>
            <p:cNvPr id="194623" name="Text Box 63"/>
            <p:cNvSpPr txBox="1">
              <a:spLocks noChangeArrowheads="1"/>
            </p:cNvSpPr>
            <p:nvPr/>
          </p:nvSpPr>
          <p:spPr bwMode="auto">
            <a:xfrm>
              <a:off x="1524" y="1973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>
                  <a:ea typeface="楷体_GB2312" pitchFamily="49" charset="-122"/>
                </a:rPr>
                <a:t>E</a:t>
              </a:r>
              <a:endParaRPr lang="en-US" altLang="zh-CN" sz="2800">
                <a:ea typeface="楷体_GB2312" pitchFamily="49" charset="-122"/>
              </a:endParaRPr>
            </a:p>
          </p:txBody>
        </p:sp>
        <p:sp>
          <p:nvSpPr>
            <p:cNvPr id="194624" name="Line 64"/>
            <p:cNvSpPr>
              <a:spLocks noChangeShapeType="1"/>
            </p:cNvSpPr>
            <p:nvPr/>
          </p:nvSpPr>
          <p:spPr bwMode="auto">
            <a:xfrm>
              <a:off x="1272" y="1128"/>
              <a:ext cx="0" cy="33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4625" name="Text Box 65"/>
            <p:cNvSpPr txBox="1">
              <a:spLocks noChangeArrowheads="1"/>
            </p:cNvSpPr>
            <p:nvPr/>
          </p:nvSpPr>
          <p:spPr bwMode="auto">
            <a:xfrm>
              <a:off x="1144" y="845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>
                  <a:solidFill>
                    <a:srgbClr val="FF0000"/>
                  </a:solidFill>
                  <a:ea typeface="楷体_GB2312" pitchFamily="49" charset="-122"/>
                </a:rPr>
                <a:t>I</a:t>
              </a:r>
              <a:r>
                <a:rPr lang="en-US" altLang="zh-CN" sz="2800" baseline="-25000">
                  <a:solidFill>
                    <a:srgbClr val="FF0000"/>
                  </a:solidFill>
                  <a:ea typeface="楷体_GB2312" pitchFamily="49" charset="-122"/>
                </a:rPr>
                <a:t>5</a:t>
              </a:r>
              <a:endParaRPr lang="en-US" altLang="zh-CN" sz="2800">
                <a:solidFill>
                  <a:srgbClr val="FF0000"/>
                </a:solidFill>
                <a:ea typeface="楷体_GB2312" pitchFamily="49" charset="-122"/>
              </a:endParaRPr>
            </a:p>
          </p:txBody>
        </p:sp>
      </p:grpSp>
      <p:sp>
        <p:nvSpPr>
          <p:cNvPr id="194626" name="Text Box 66"/>
          <p:cNvSpPr txBox="1">
            <a:spLocks noChangeArrowheads="1"/>
          </p:cNvSpPr>
          <p:nvPr/>
        </p:nvSpPr>
        <p:spPr bwMode="auto">
          <a:xfrm>
            <a:off x="457200" y="4267200"/>
            <a:ext cx="3679825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400"/>
              <a:t>已知：</a:t>
            </a:r>
            <a:r>
              <a:rPr lang="en-US" altLang="zh-CN" sz="2400" i="1"/>
              <a:t>R</a:t>
            </a:r>
            <a:r>
              <a:rPr lang="en-US" altLang="zh-CN" sz="2400" baseline="-25000"/>
              <a:t>1</a:t>
            </a:r>
            <a:r>
              <a:rPr lang="en-US" altLang="zh-CN" sz="2400"/>
              <a:t>=20 </a:t>
            </a:r>
            <a:r>
              <a:rPr lang="en-US" altLang="zh-CN" sz="2400">
                <a:sym typeface="Symbol" panose="05050102010706020507" pitchFamily="18" charset="2"/>
              </a:rPr>
              <a:t></a:t>
            </a:r>
            <a:r>
              <a:rPr lang="zh-CN" altLang="en-US" sz="2400">
                <a:sym typeface="Symbol" panose="05050102010706020507" pitchFamily="18" charset="2"/>
              </a:rPr>
              <a:t>、 </a:t>
            </a:r>
            <a:r>
              <a:rPr lang="en-US" altLang="zh-CN" sz="2400" i="1">
                <a:sym typeface="Symbol" panose="05050102010706020507" pitchFamily="18" charset="2"/>
              </a:rPr>
              <a:t>R</a:t>
            </a:r>
            <a:r>
              <a:rPr lang="en-US" altLang="zh-CN" sz="2400" baseline="-25000">
                <a:sym typeface="Symbol" panose="05050102010706020507" pitchFamily="18" charset="2"/>
              </a:rPr>
              <a:t>2</a:t>
            </a:r>
            <a:r>
              <a:rPr lang="en-US" altLang="zh-CN" sz="2400">
                <a:sym typeface="Symbol" panose="05050102010706020507" pitchFamily="18" charset="2"/>
              </a:rPr>
              <a:t>=30 </a:t>
            </a:r>
          </a:p>
          <a:p>
            <a:pPr algn="l"/>
            <a:r>
              <a:rPr lang="en-US" altLang="zh-CN" sz="2400">
                <a:sym typeface="Symbol" panose="05050102010706020507" pitchFamily="18" charset="2"/>
              </a:rPr>
              <a:t>            </a:t>
            </a:r>
            <a:r>
              <a:rPr lang="en-US" altLang="zh-CN" sz="2400" i="1">
                <a:sym typeface="Symbol" panose="05050102010706020507" pitchFamily="18" charset="2"/>
              </a:rPr>
              <a:t>R</a:t>
            </a:r>
            <a:r>
              <a:rPr lang="en-US" altLang="zh-CN" sz="2400" baseline="-25000">
                <a:sym typeface="Symbol" panose="05050102010706020507" pitchFamily="18" charset="2"/>
              </a:rPr>
              <a:t>3</a:t>
            </a:r>
            <a:r>
              <a:rPr lang="en-US" altLang="zh-CN" sz="2400">
                <a:sym typeface="Symbol" panose="05050102010706020507" pitchFamily="18" charset="2"/>
              </a:rPr>
              <a:t>=30 </a:t>
            </a:r>
            <a:r>
              <a:rPr lang="zh-CN" altLang="en-US" sz="2400">
                <a:sym typeface="Symbol" panose="05050102010706020507" pitchFamily="18" charset="2"/>
              </a:rPr>
              <a:t>、 </a:t>
            </a:r>
            <a:r>
              <a:rPr lang="en-US" altLang="zh-CN" sz="2400" i="1">
                <a:sym typeface="Symbol" panose="05050102010706020507" pitchFamily="18" charset="2"/>
              </a:rPr>
              <a:t>R</a:t>
            </a:r>
            <a:r>
              <a:rPr lang="en-US" altLang="zh-CN" sz="2400" baseline="-25000">
                <a:sym typeface="Symbol" panose="05050102010706020507" pitchFamily="18" charset="2"/>
              </a:rPr>
              <a:t>4</a:t>
            </a:r>
            <a:r>
              <a:rPr lang="en-US" altLang="zh-CN" sz="2400">
                <a:sym typeface="Symbol" panose="05050102010706020507" pitchFamily="18" charset="2"/>
              </a:rPr>
              <a:t>=20 </a:t>
            </a:r>
          </a:p>
          <a:p>
            <a:pPr algn="l"/>
            <a:r>
              <a:rPr lang="en-US" altLang="zh-CN" sz="2400">
                <a:sym typeface="Symbol" panose="05050102010706020507" pitchFamily="18" charset="2"/>
              </a:rPr>
              <a:t>            </a:t>
            </a:r>
            <a:r>
              <a:rPr lang="en-US" altLang="zh-CN" sz="2400" i="1">
                <a:sym typeface="Symbol" panose="05050102010706020507" pitchFamily="18" charset="2"/>
              </a:rPr>
              <a:t>E</a:t>
            </a:r>
            <a:r>
              <a:rPr lang="en-US" altLang="zh-CN" sz="2400">
                <a:sym typeface="Symbol" panose="05050102010706020507" pitchFamily="18" charset="2"/>
              </a:rPr>
              <a:t>=10V</a:t>
            </a:r>
          </a:p>
          <a:p>
            <a:pPr algn="l"/>
            <a:r>
              <a:rPr lang="en-US" altLang="zh-CN" sz="2400">
                <a:sym typeface="Symbol" panose="05050102010706020507" pitchFamily="18" charset="2"/>
              </a:rPr>
              <a:t> </a:t>
            </a:r>
            <a:r>
              <a:rPr lang="zh-CN" altLang="en-US" sz="2400">
                <a:sym typeface="Symbol" panose="05050102010706020507" pitchFamily="18" charset="2"/>
              </a:rPr>
              <a:t>求：当 </a:t>
            </a:r>
            <a:r>
              <a:rPr lang="en-US" altLang="zh-CN" sz="2400" i="1">
                <a:sym typeface="Symbol" panose="05050102010706020507" pitchFamily="18" charset="2"/>
              </a:rPr>
              <a:t>R</a:t>
            </a:r>
            <a:r>
              <a:rPr lang="en-US" altLang="zh-CN" sz="2400" baseline="-25000">
                <a:sym typeface="Symbol" panose="05050102010706020507" pitchFamily="18" charset="2"/>
              </a:rPr>
              <a:t>5</a:t>
            </a:r>
            <a:r>
              <a:rPr lang="en-US" altLang="zh-CN" sz="2400">
                <a:sym typeface="Symbol" panose="05050102010706020507" pitchFamily="18" charset="2"/>
              </a:rPr>
              <a:t>=10  </a:t>
            </a:r>
            <a:r>
              <a:rPr lang="zh-CN" altLang="zh-CN" sz="2400">
                <a:sym typeface="Symbol" panose="05050102010706020507" pitchFamily="18" charset="2"/>
              </a:rPr>
              <a:t>时，</a:t>
            </a:r>
            <a:r>
              <a:rPr lang="en-US" altLang="zh-CN" sz="2400" i="1">
                <a:sym typeface="Symbol" panose="05050102010706020507" pitchFamily="18" charset="2"/>
              </a:rPr>
              <a:t>I</a:t>
            </a:r>
            <a:r>
              <a:rPr lang="en-US" altLang="zh-CN" sz="2400" baseline="-25000">
                <a:sym typeface="Symbol" panose="05050102010706020507" pitchFamily="18" charset="2"/>
              </a:rPr>
              <a:t>5</a:t>
            </a:r>
            <a:r>
              <a:rPr lang="en-US" altLang="zh-CN" sz="2400">
                <a:sym typeface="Symbol" panose="05050102010706020507" pitchFamily="18" charset="2"/>
              </a:rPr>
              <a:t>=?</a:t>
            </a:r>
          </a:p>
        </p:txBody>
      </p:sp>
      <p:sp>
        <p:nvSpPr>
          <p:cNvPr id="194627" name="Line 67"/>
          <p:cNvSpPr>
            <a:spLocks noChangeShapeType="1"/>
          </p:cNvSpPr>
          <p:nvPr/>
        </p:nvSpPr>
        <p:spPr bwMode="auto">
          <a:xfrm>
            <a:off x="4457700" y="838200"/>
            <a:ext cx="0" cy="57150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45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46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94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45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1945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4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4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2" grpId="0" autoUpdateAnimBg="0"/>
      <p:bldP spid="194593" grpId="0" build="p" autoUpdateAnimBg="0"/>
      <p:bldP spid="194626" grpId="0" autoUpdateAnimBg="0"/>
      <p:bldP spid="19462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Text Box 2"/>
          <p:cNvSpPr txBox="1">
            <a:spLocks noChangeArrowheads="1"/>
          </p:cNvSpPr>
          <p:nvPr/>
        </p:nvSpPr>
        <p:spPr bwMode="auto">
          <a:xfrm>
            <a:off x="471488" y="363538"/>
            <a:ext cx="42275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zh-CN" altLang="en-US" sz="2400"/>
              <a:t>第</a:t>
            </a:r>
            <a:r>
              <a:rPr lang="zh-CN" altLang="zh-CN" sz="2400"/>
              <a:t>一</a:t>
            </a:r>
            <a:r>
              <a:rPr lang="zh-CN" altLang="en-US" sz="2400"/>
              <a:t>步：求输入电阻</a:t>
            </a:r>
            <a:r>
              <a:rPr lang="en-US" altLang="zh-CN" sz="2400" i="1"/>
              <a:t>R</a:t>
            </a:r>
            <a:r>
              <a:rPr lang="en-US" altLang="zh-CN" sz="2400" i="1" baseline="-25000"/>
              <a:t>i</a:t>
            </a:r>
            <a:r>
              <a:rPr lang="zh-CN" altLang="en-US" sz="2400" i="1"/>
              <a:t>。</a:t>
            </a:r>
            <a:r>
              <a:rPr lang="zh-CN" altLang="en-US" sz="2400" i="1" baseline="-25000"/>
              <a:t> </a:t>
            </a:r>
            <a:endParaRPr lang="zh-CN" altLang="en-US" sz="2400"/>
          </a:p>
        </p:txBody>
      </p:sp>
      <p:graphicFrame>
        <p:nvGraphicFramePr>
          <p:cNvPr id="195587" name="Object 3"/>
          <p:cNvGraphicFramePr>
            <a:graphicFrameLocks noChangeAspect="1"/>
          </p:cNvGraphicFramePr>
          <p:nvPr/>
        </p:nvGraphicFramePr>
        <p:xfrm>
          <a:off x="4716463" y="4508500"/>
          <a:ext cx="3810000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650" name="公式" r:id="rId4" imgW="1333440" imgH="406080" progId="Equation.3">
                  <p:embed/>
                </p:oleObj>
              </mc:Choice>
              <mc:Fallback>
                <p:oleObj name="公式" r:id="rId4" imgW="1333440" imgH="4060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4508500"/>
                        <a:ext cx="3810000" cy="11969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5588" name="Group 4"/>
          <p:cNvGrpSpPr>
            <a:grpSpLocks/>
          </p:cNvGrpSpPr>
          <p:nvPr/>
        </p:nvGrpSpPr>
        <p:grpSpPr bwMode="auto">
          <a:xfrm>
            <a:off x="4611688" y="1055688"/>
            <a:ext cx="4029075" cy="3186112"/>
            <a:chOff x="2905" y="665"/>
            <a:chExt cx="2538" cy="2007"/>
          </a:xfrm>
        </p:grpSpPr>
        <p:sp>
          <p:nvSpPr>
            <p:cNvPr id="195589" name="Text Box 5"/>
            <p:cNvSpPr txBox="1">
              <a:spLocks noChangeArrowheads="1"/>
            </p:cNvSpPr>
            <p:nvPr/>
          </p:nvSpPr>
          <p:spPr bwMode="auto">
            <a:xfrm>
              <a:off x="2905" y="1349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>
                  <a:solidFill>
                    <a:srgbClr val="0000FF"/>
                  </a:solidFill>
                </a:rPr>
                <a:t>C</a:t>
              </a:r>
            </a:p>
          </p:txBody>
        </p:sp>
        <p:sp>
          <p:nvSpPr>
            <p:cNvPr id="195590" name="AutoShape 6"/>
            <p:cNvSpPr>
              <a:spLocks noChangeArrowheads="1"/>
            </p:cNvSpPr>
            <p:nvPr/>
          </p:nvSpPr>
          <p:spPr bwMode="auto">
            <a:xfrm>
              <a:off x="5017" y="1705"/>
              <a:ext cx="365" cy="119"/>
            </a:xfrm>
            <a:prstGeom prst="leftArrow">
              <a:avLst>
                <a:gd name="adj1" fmla="val 50000"/>
                <a:gd name="adj2" fmla="val 76681"/>
              </a:avLst>
            </a:prstGeom>
            <a:solidFill>
              <a:schemeClr val="bg1"/>
            </a:solidFill>
            <a:ln w="38100">
              <a:solidFill>
                <a:srgbClr val="FF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591" name="Text Box 7"/>
            <p:cNvSpPr txBox="1">
              <a:spLocks noChangeArrowheads="1"/>
            </p:cNvSpPr>
            <p:nvPr/>
          </p:nvSpPr>
          <p:spPr bwMode="auto">
            <a:xfrm>
              <a:off x="5136" y="1310"/>
              <a:ext cx="30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R</a:t>
              </a:r>
              <a:r>
                <a:rPr lang="en-US" altLang="zh-CN" sz="2800" i="1" baseline="-25000">
                  <a:solidFill>
                    <a:srgbClr val="FF3300"/>
                  </a:solidFill>
                </a:rPr>
                <a:t>i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95592" name="Line 8"/>
            <p:cNvSpPr>
              <a:spLocks noChangeShapeType="1"/>
            </p:cNvSpPr>
            <p:nvPr/>
          </p:nvSpPr>
          <p:spPr bwMode="auto">
            <a:xfrm>
              <a:off x="3898" y="955"/>
              <a:ext cx="124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593" name="Line 9"/>
            <p:cNvSpPr>
              <a:spLocks noChangeShapeType="1"/>
            </p:cNvSpPr>
            <p:nvPr/>
          </p:nvSpPr>
          <p:spPr bwMode="auto">
            <a:xfrm>
              <a:off x="3886" y="2340"/>
              <a:ext cx="121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594" name="Text Box 10"/>
            <p:cNvSpPr txBox="1">
              <a:spLocks noChangeArrowheads="1"/>
            </p:cNvSpPr>
            <p:nvPr/>
          </p:nvSpPr>
          <p:spPr bwMode="auto">
            <a:xfrm>
              <a:off x="3144" y="976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sp>
          <p:nvSpPr>
            <p:cNvPr id="195595" name="Text Box 11"/>
            <p:cNvSpPr txBox="1">
              <a:spLocks noChangeArrowheads="1"/>
            </p:cNvSpPr>
            <p:nvPr/>
          </p:nvSpPr>
          <p:spPr bwMode="auto">
            <a:xfrm>
              <a:off x="3216" y="2032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endParaRPr lang="en-US" altLang="zh-CN" sz="2800"/>
            </a:p>
          </p:txBody>
        </p:sp>
        <p:sp>
          <p:nvSpPr>
            <p:cNvPr id="195596" name="Line 12"/>
            <p:cNvSpPr>
              <a:spLocks noChangeShapeType="1"/>
            </p:cNvSpPr>
            <p:nvPr/>
          </p:nvSpPr>
          <p:spPr bwMode="auto">
            <a:xfrm flipH="1">
              <a:off x="3168" y="960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597" name="Line 13"/>
            <p:cNvSpPr>
              <a:spLocks noChangeShapeType="1"/>
            </p:cNvSpPr>
            <p:nvPr/>
          </p:nvSpPr>
          <p:spPr bwMode="auto">
            <a:xfrm flipH="1">
              <a:off x="3876" y="1656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598" name="Line 14"/>
            <p:cNvSpPr>
              <a:spLocks noChangeShapeType="1"/>
            </p:cNvSpPr>
            <p:nvPr/>
          </p:nvSpPr>
          <p:spPr bwMode="auto">
            <a:xfrm rot="5400000" flipH="1">
              <a:off x="3876" y="948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599" name="Line 15"/>
            <p:cNvSpPr>
              <a:spLocks noChangeShapeType="1"/>
            </p:cNvSpPr>
            <p:nvPr/>
          </p:nvSpPr>
          <p:spPr bwMode="auto">
            <a:xfrm rot="5400000" flipH="1">
              <a:off x="3168" y="1644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00" name="Oval 16"/>
            <p:cNvSpPr>
              <a:spLocks noChangeArrowheads="1"/>
            </p:cNvSpPr>
            <p:nvPr/>
          </p:nvSpPr>
          <p:spPr bwMode="auto">
            <a:xfrm>
              <a:off x="3864" y="94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01" name="Oval 17"/>
            <p:cNvSpPr>
              <a:spLocks noChangeArrowheads="1"/>
            </p:cNvSpPr>
            <p:nvPr/>
          </p:nvSpPr>
          <p:spPr bwMode="auto">
            <a:xfrm>
              <a:off x="3864" y="232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02" name="Oval 18"/>
            <p:cNvSpPr>
              <a:spLocks noChangeArrowheads="1"/>
            </p:cNvSpPr>
            <p:nvPr/>
          </p:nvSpPr>
          <p:spPr bwMode="auto">
            <a:xfrm>
              <a:off x="4560" y="163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03" name="Oval 19"/>
            <p:cNvSpPr>
              <a:spLocks noChangeArrowheads="1"/>
            </p:cNvSpPr>
            <p:nvPr/>
          </p:nvSpPr>
          <p:spPr bwMode="auto">
            <a:xfrm>
              <a:off x="3180" y="163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04" name="Rectangle 20"/>
            <p:cNvSpPr>
              <a:spLocks noChangeArrowheads="1"/>
            </p:cNvSpPr>
            <p:nvPr/>
          </p:nvSpPr>
          <p:spPr bwMode="auto">
            <a:xfrm rot="2689864">
              <a:off x="3447" y="119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05" name="Rectangle 21"/>
            <p:cNvSpPr>
              <a:spLocks noChangeArrowheads="1"/>
            </p:cNvSpPr>
            <p:nvPr/>
          </p:nvSpPr>
          <p:spPr bwMode="auto">
            <a:xfrm rot="2689864">
              <a:off x="4179" y="1883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06" name="Rectangle 22"/>
            <p:cNvSpPr>
              <a:spLocks noChangeArrowheads="1"/>
            </p:cNvSpPr>
            <p:nvPr/>
          </p:nvSpPr>
          <p:spPr bwMode="auto">
            <a:xfrm rot="8089864">
              <a:off x="4191" y="119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07" name="Rectangle 23"/>
            <p:cNvSpPr>
              <a:spLocks noChangeArrowheads="1"/>
            </p:cNvSpPr>
            <p:nvPr/>
          </p:nvSpPr>
          <p:spPr bwMode="auto">
            <a:xfrm rot="8089864">
              <a:off x="3459" y="185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08" name="Line 24"/>
            <p:cNvSpPr>
              <a:spLocks noChangeShapeType="1"/>
            </p:cNvSpPr>
            <p:nvPr/>
          </p:nvSpPr>
          <p:spPr bwMode="auto">
            <a:xfrm>
              <a:off x="3203" y="1656"/>
              <a:ext cx="14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09" name="Text Box 25"/>
            <p:cNvSpPr txBox="1">
              <a:spLocks noChangeArrowheads="1"/>
            </p:cNvSpPr>
            <p:nvPr/>
          </p:nvSpPr>
          <p:spPr bwMode="auto">
            <a:xfrm>
              <a:off x="4284" y="1036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/>
            </a:p>
          </p:txBody>
        </p:sp>
        <p:sp>
          <p:nvSpPr>
            <p:cNvPr id="195610" name="Text Box 26"/>
            <p:cNvSpPr txBox="1">
              <a:spLocks noChangeArrowheads="1"/>
            </p:cNvSpPr>
            <p:nvPr/>
          </p:nvSpPr>
          <p:spPr bwMode="auto">
            <a:xfrm>
              <a:off x="4272" y="1984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4</a:t>
              </a:r>
              <a:endParaRPr lang="en-US" altLang="zh-CN" sz="2800"/>
            </a:p>
          </p:txBody>
        </p:sp>
        <p:sp>
          <p:nvSpPr>
            <p:cNvPr id="195611" name="Text Box 27"/>
            <p:cNvSpPr txBox="1">
              <a:spLocks noChangeArrowheads="1"/>
            </p:cNvSpPr>
            <p:nvPr/>
          </p:nvSpPr>
          <p:spPr bwMode="auto">
            <a:xfrm>
              <a:off x="3773" y="665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>
                  <a:solidFill>
                    <a:srgbClr val="0000FF"/>
                  </a:solidFill>
                  <a:ea typeface="楷体_GB2312" pitchFamily="49" charset="-122"/>
                </a:rPr>
                <a:t>A</a:t>
              </a:r>
            </a:p>
          </p:txBody>
        </p:sp>
        <p:sp>
          <p:nvSpPr>
            <p:cNvPr id="195612" name="Text Box 28"/>
            <p:cNvSpPr txBox="1">
              <a:spLocks noChangeArrowheads="1"/>
            </p:cNvSpPr>
            <p:nvPr/>
          </p:nvSpPr>
          <p:spPr bwMode="auto">
            <a:xfrm>
              <a:off x="3756" y="2345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>
                  <a:solidFill>
                    <a:srgbClr val="0000FF"/>
                  </a:solidFill>
                </a:rPr>
                <a:t>B</a:t>
              </a:r>
            </a:p>
          </p:txBody>
        </p:sp>
        <p:sp>
          <p:nvSpPr>
            <p:cNvPr id="195613" name="Text Box 29"/>
            <p:cNvSpPr txBox="1">
              <a:spLocks noChangeArrowheads="1"/>
            </p:cNvSpPr>
            <p:nvPr/>
          </p:nvSpPr>
          <p:spPr bwMode="auto">
            <a:xfrm>
              <a:off x="4577" y="1493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>
                  <a:solidFill>
                    <a:srgbClr val="0000FF"/>
                  </a:solidFill>
                </a:rPr>
                <a:t>D</a:t>
              </a:r>
            </a:p>
          </p:txBody>
        </p:sp>
      </p:grpSp>
      <p:grpSp>
        <p:nvGrpSpPr>
          <p:cNvPr id="195614" name="Group 30"/>
          <p:cNvGrpSpPr>
            <a:grpSpLocks/>
          </p:cNvGrpSpPr>
          <p:nvPr/>
        </p:nvGrpSpPr>
        <p:grpSpPr bwMode="auto">
          <a:xfrm>
            <a:off x="533400" y="1573213"/>
            <a:ext cx="3613150" cy="2274887"/>
            <a:chOff x="336" y="991"/>
            <a:chExt cx="2276" cy="1433"/>
          </a:xfrm>
        </p:grpSpPr>
        <p:sp>
          <p:nvSpPr>
            <p:cNvPr id="195615" name="Line 31"/>
            <p:cNvSpPr>
              <a:spLocks noChangeShapeType="1"/>
            </p:cNvSpPr>
            <p:nvPr/>
          </p:nvSpPr>
          <p:spPr bwMode="auto">
            <a:xfrm>
              <a:off x="2577" y="991"/>
              <a:ext cx="0" cy="140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16" name="Rectangle 32"/>
            <p:cNvSpPr>
              <a:spLocks noChangeArrowheads="1"/>
            </p:cNvSpPr>
            <p:nvPr/>
          </p:nvSpPr>
          <p:spPr bwMode="auto">
            <a:xfrm>
              <a:off x="2530" y="1538"/>
              <a:ext cx="82" cy="22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17" name="Text Box 33"/>
            <p:cNvSpPr txBox="1">
              <a:spLocks noChangeArrowheads="1"/>
            </p:cNvSpPr>
            <p:nvPr/>
          </p:nvSpPr>
          <p:spPr bwMode="auto">
            <a:xfrm>
              <a:off x="2172" y="1720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R</a:t>
              </a:r>
              <a:r>
                <a:rPr lang="en-US" altLang="zh-CN" sz="2800" baseline="-25000">
                  <a:solidFill>
                    <a:srgbClr val="FF3300"/>
                  </a:solidFill>
                </a:rPr>
                <a:t>5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95618" name="Line 34"/>
            <p:cNvSpPr>
              <a:spLocks noChangeShapeType="1"/>
            </p:cNvSpPr>
            <p:nvPr/>
          </p:nvSpPr>
          <p:spPr bwMode="auto">
            <a:xfrm>
              <a:off x="2470" y="1180"/>
              <a:ext cx="0" cy="258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19" name="Text Box 35"/>
            <p:cNvSpPr txBox="1">
              <a:spLocks noChangeArrowheads="1"/>
            </p:cNvSpPr>
            <p:nvPr/>
          </p:nvSpPr>
          <p:spPr bwMode="auto">
            <a:xfrm>
              <a:off x="2160" y="1252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FF3300"/>
                  </a:solidFill>
                </a:rPr>
                <a:t>5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95620" name="Line 36"/>
            <p:cNvSpPr>
              <a:spLocks noChangeShapeType="1"/>
            </p:cNvSpPr>
            <p:nvPr/>
          </p:nvSpPr>
          <p:spPr bwMode="auto">
            <a:xfrm>
              <a:off x="1090" y="1003"/>
              <a:ext cx="1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21" name="Line 37"/>
            <p:cNvSpPr>
              <a:spLocks noChangeShapeType="1"/>
            </p:cNvSpPr>
            <p:nvPr/>
          </p:nvSpPr>
          <p:spPr bwMode="auto">
            <a:xfrm>
              <a:off x="1078" y="2388"/>
              <a:ext cx="1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22" name="Oval 38"/>
            <p:cNvSpPr>
              <a:spLocks noChangeArrowheads="1"/>
            </p:cNvSpPr>
            <p:nvPr/>
          </p:nvSpPr>
          <p:spPr bwMode="auto">
            <a:xfrm>
              <a:off x="954" y="1560"/>
              <a:ext cx="286" cy="27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23" name="Text Box 39"/>
            <p:cNvSpPr txBox="1">
              <a:spLocks noChangeArrowheads="1"/>
            </p:cNvSpPr>
            <p:nvPr/>
          </p:nvSpPr>
          <p:spPr bwMode="auto">
            <a:xfrm>
              <a:off x="336" y="1036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sp>
          <p:nvSpPr>
            <p:cNvPr id="195624" name="Text Box 40"/>
            <p:cNvSpPr txBox="1">
              <a:spLocks noChangeArrowheads="1"/>
            </p:cNvSpPr>
            <p:nvPr/>
          </p:nvSpPr>
          <p:spPr bwMode="auto">
            <a:xfrm>
              <a:off x="420" y="2068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endParaRPr lang="en-US" altLang="zh-CN" sz="2800"/>
            </a:p>
          </p:txBody>
        </p:sp>
        <p:sp>
          <p:nvSpPr>
            <p:cNvPr id="195625" name="Text Box 41"/>
            <p:cNvSpPr txBox="1">
              <a:spLocks noChangeArrowheads="1"/>
            </p:cNvSpPr>
            <p:nvPr/>
          </p:nvSpPr>
          <p:spPr bwMode="auto">
            <a:xfrm>
              <a:off x="776" y="1418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195626" name="Text Box 42"/>
            <p:cNvSpPr txBox="1">
              <a:spLocks noChangeArrowheads="1"/>
            </p:cNvSpPr>
            <p:nvPr/>
          </p:nvSpPr>
          <p:spPr bwMode="auto">
            <a:xfrm>
              <a:off x="1240" y="1336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000066"/>
                  </a:solidFill>
                </a:rPr>
                <a:t>_</a:t>
              </a:r>
            </a:p>
          </p:txBody>
        </p:sp>
        <p:sp>
          <p:nvSpPr>
            <p:cNvPr id="195627" name="Line 43"/>
            <p:cNvSpPr>
              <a:spLocks noChangeShapeType="1"/>
            </p:cNvSpPr>
            <p:nvPr/>
          </p:nvSpPr>
          <p:spPr bwMode="auto">
            <a:xfrm flipH="1">
              <a:off x="360" y="1008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28" name="Line 44"/>
            <p:cNvSpPr>
              <a:spLocks noChangeShapeType="1"/>
            </p:cNvSpPr>
            <p:nvPr/>
          </p:nvSpPr>
          <p:spPr bwMode="auto">
            <a:xfrm flipH="1">
              <a:off x="1068" y="1704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29" name="Line 45"/>
            <p:cNvSpPr>
              <a:spLocks noChangeShapeType="1"/>
            </p:cNvSpPr>
            <p:nvPr/>
          </p:nvSpPr>
          <p:spPr bwMode="auto">
            <a:xfrm rot="5400000" flipH="1">
              <a:off x="1068" y="996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30" name="Line 46"/>
            <p:cNvSpPr>
              <a:spLocks noChangeShapeType="1"/>
            </p:cNvSpPr>
            <p:nvPr/>
          </p:nvSpPr>
          <p:spPr bwMode="auto">
            <a:xfrm rot="5400000" flipH="1">
              <a:off x="360" y="1692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31" name="Oval 47"/>
            <p:cNvSpPr>
              <a:spLocks noChangeArrowheads="1"/>
            </p:cNvSpPr>
            <p:nvPr/>
          </p:nvSpPr>
          <p:spPr bwMode="auto">
            <a:xfrm>
              <a:off x="1056" y="997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32" name="Oval 48"/>
            <p:cNvSpPr>
              <a:spLocks noChangeArrowheads="1"/>
            </p:cNvSpPr>
            <p:nvPr/>
          </p:nvSpPr>
          <p:spPr bwMode="auto">
            <a:xfrm>
              <a:off x="1056" y="2377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33" name="Oval 49"/>
            <p:cNvSpPr>
              <a:spLocks noChangeArrowheads="1"/>
            </p:cNvSpPr>
            <p:nvPr/>
          </p:nvSpPr>
          <p:spPr bwMode="auto">
            <a:xfrm>
              <a:off x="1752" y="1681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34" name="Oval 50"/>
            <p:cNvSpPr>
              <a:spLocks noChangeArrowheads="1"/>
            </p:cNvSpPr>
            <p:nvPr/>
          </p:nvSpPr>
          <p:spPr bwMode="auto">
            <a:xfrm>
              <a:off x="372" y="1681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35" name="Rectangle 51"/>
            <p:cNvSpPr>
              <a:spLocks noChangeArrowheads="1"/>
            </p:cNvSpPr>
            <p:nvPr/>
          </p:nvSpPr>
          <p:spPr bwMode="auto">
            <a:xfrm rot="2689864">
              <a:off x="639" y="1247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36" name="Rectangle 52"/>
            <p:cNvSpPr>
              <a:spLocks noChangeArrowheads="1"/>
            </p:cNvSpPr>
            <p:nvPr/>
          </p:nvSpPr>
          <p:spPr bwMode="auto">
            <a:xfrm rot="2689864">
              <a:off x="1371" y="1931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37" name="Rectangle 53"/>
            <p:cNvSpPr>
              <a:spLocks noChangeArrowheads="1"/>
            </p:cNvSpPr>
            <p:nvPr/>
          </p:nvSpPr>
          <p:spPr bwMode="auto">
            <a:xfrm rot="8089864">
              <a:off x="1383" y="1247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38" name="Rectangle 54"/>
            <p:cNvSpPr>
              <a:spLocks noChangeArrowheads="1"/>
            </p:cNvSpPr>
            <p:nvPr/>
          </p:nvSpPr>
          <p:spPr bwMode="auto">
            <a:xfrm rot="8089864">
              <a:off x="651" y="1907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39" name="Line 55"/>
            <p:cNvSpPr>
              <a:spLocks noChangeShapeType="1"/>
            </p:cNvSpPr>
            <p:nvPr/>
          </p:nvSpPr>
          <p:spPr bwMode="auto">
            <a:xfrm>
              <a:off x="395" y="1704"/>
              <a:ext cx="14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40" name="Text Box 56"/>
            <p:cNvSpPr txBox="1">
              <a:spLocks noChangeArrowheads="1"/>
            </p:cNvSpPr>
            <p:nvPr/>
          </p:nvSpPr>
          <p:spPr bwMode="auto">
            <a:xfrm>
              <a:off x="1476" y="1084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/>
            </a:p>
          </p:txBody>
        </p:sp>
        <p:sp>
          <p:nvSpPr>
            <p:cNvPr id="195641" name="Text Box 57"/>
            <p:cNvSpPr txBox="1">
              <a:spLocks noChangeArrowheads="1"/>
            </p:cNvSpPr>
            <p:nvPr/>
          </p:nvSpPr>
          <p:spPr bwMode="auto">
            <a:xfrm>
              <a:off x="1416" y="2032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4</a:t>
              </a:r>
              <a:endParaRPr lang="en-US" altLang="zh-CN" sz="2800"/>
            </a:p>
          </p:txBody>
        </p:sp>
        <p:sp>
          <p:nvSpPr>
            <p:cNvPr id="195642" name="Text Box 58"/>
            <p:cNvSpPr txBox="1">
              <a:spLocks noChangeArrowheads="1"/>
            </p:cNvSpPr>
            <p:nvPr/>
          </p:nvSpPr>
          <p:spPr bwMode="auto">
            <a:xfrm>
              <a:off x="984" y="1781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>
                  <a:ea typeface="楷体_GB2312" pitchFamily="49" charset="-122"/>
                </a:rPr>
                <a:t>E</a:t>
              </a:r>
              <a:endParaRPr lang="en-US" altLang="zh-CN" sz="2800">
                <a:ea typeface="楷体_GB2312" pitchFamily="49" charset="-122"/>
              </a:endParaRPr>
            </a:p>
          </p:txBody>
        </p:sp>
      </p:grpSp>
      <p:grpSp>
        <p:nvGrpSpPr>
          <p:cNvPr id="195643" name="Group 59"/>
          <p:cNvGrpSpPr>
            <a:grpSpLocks/>
          </p:cNvGrpSpPr>
          <p:nvPr/>
        </p:nvGrpSpPr>
        <p:grpSpPr bwMode="auto">
          <a:xfrm>
            <a:off x="2247900" y="1238250"/>
            <a:ext cx="971550" cy="3124200"/>
            <a:chOff x="1416" y="1212"/>
            <a:chExt cx="612" cy="1968"/>
          </a:xfrm>
        </p:grpSpPr>
        <p:sp>
          <p:nvSpPr>
            <p:cNvPr id="195644" name="Line 60"/>
            <p:cNvSpPr>
              <a:spLocks noChangeShapeType="1"/>
            </p:cNvSpPr>
            <p:nvPr/>
          </p:nvSpPr>
          <p:spPr bwMode="auto">
            <a:xfrm>
              <a:off x="2028" y="1212"/>
              <a:ext cx="0" cy="1968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45" name="Line 61"/>
            <p:cNvSpPr>
              <a:spLocks noChangeShapeType="1"/>
            </p:cNvSpPr>
            <p:nvPr/>
          </p:nvSpPr>
          <p:spPr bwMode="auto">
            <a:xfrm flipH="1">
              <a:off x="1416" y="1212"/>
              <a:ext cx="600" cy="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prstDash val="dash"/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5646" name="Line 62"/>
            <p:cNvSpPr>
              <a:spLocks noChangeShapeType="1"/>
            </p:cNvSpPr>
            <p:nvPr/>
          </p:nvSpPr>
          <p:spPr bwMode="auto">
            <a:xfrm flipH="1">
              <a:off x="1416" y="3168"/>
              <a:ext cx="600" cy="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prstDash val="dash"/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95647" name="Group 63"/>
          <p:cNvGrpSpPr>
            <a:grpSpLocks/>
          </p:cNvGrpSpPr>
          <p:nvPr/>
        </p:nvGrpSpPr>
        <p:grpSpPr bwMode="auto">
          <a:xfrm>
            <a:off x="609600" y="4267200"/>
            <a:ext cx="2667000" cy="1758950"/>
            <a:chOff x="438" y="3024"/>
            <a:chExt cx="1680" cy="1108"/>
          </a:xfrm>
        </p:grpSpPr>
        <p:sp>
          <p:nvSpPr>
            <p:cNvPr id="195648" name="Text Box 64"/>
            <p:cNvSpPr txBox="1">
              <a:spLocks noChangeArrowheads="1"/>
            </p:cNvSpPr>
            <p:nvPr/>
          </p:nvSpPr>
          <p:spPr bwMode="auto">
            <a:xfrm>
              <a:off x="480" y="3384"/>
              <a:ext cx="1638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/>
              <a:r>
                <a:rPr lang="en-US" altLang="zh-CN" sz="2400" i="1"/>
                <a:t>R</a:t>
              </a:r>
              <a:r>
                <a:rPr lang="en-US" altLang="zh-CN" sz="2400" baseline="-25000"/>
                <a:t>1</a:t>
              </a:r>
              <a:r>
                <a:rPr lang="en-US" altLang="zh-CN" sz="2400"/>
                <a:t>=20 </a:t>
              </a:r>
              <a:r>
                <a:rPr lang="en-US" altLang="zh-CN" sz="2400">
                  <a:sym typeface="Symbol" panose="05050102010706020507" pitchFamily="18" charset="2"/>
                </a:rPr>
                <a:t>, </a:t>
              </a:r>
              <a:r>
                <a:rPr lang="en-US" altLang="zh-CN" sz="2400"/>
                <a:t> </a:t>
              </a:r>
              <a:r>
                <a:rPr lang="en-US" altLang="zh-CN" sz="2400" i="1"/>
                <a:t>R</a:t>
              </a:r>
              <a:r>
                <a:rPr lang="en-US" altLang="zh-CN" sz="2400" baseline="-25000"/>
                <a:t>2</a:t>
              </a:r>
              <a:r>
                <a:rPr lang="en-US" altLang="zh-CN" sz="2400"/>
                <a:t>=30 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/>
            </a:p>
            <a:p>
              <a:pPr algn="l"/>
              <a:r>
                <a:rPr lang="en-US" altLang="zh-CN" sz="2400" i="1"/>
                <a:t>R</a:t>
              </a:r>
              <a:r>
                <a:rPr lang="en-US" altLang="zh-CN" sz="2400" baseline="-25000"/>
                <a:t>3</a:t>
              </a:r>
              <a:r>
                <a:rPr lang="en-US" altLang="zh-CN" sz="2400"/>
                <a:t>=30 </a:t>
              </a:r>
              <a:r>
                <a:rPr lang="en-US" altLang="zh-CN" sz="2400">
                  <a:sym typeface="Symbol" panose="05050102010706020507" pitchFamily="18" charset="2"/>
                </a:rPr>
                <a:t>,  </a:t>
              </a:r>
              <a:r>
                <a:rPr lang="en-US" altLang="zh-CN" sz="2400" i="1"/>
                <a:t>R</a:t>
              </a:r>
              <a:r>
                <a:rPr lang="en-US" altLang="zh-CN" sz="2400" baseline="-25000"/>
                <a:t>4</a:t>
              </a:r>
              <a:r>
                <a:rPr lang="en-US" altLang="zh-CN" sz="2400"/>
                <a:t>=20 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/>
            </a:p>
            <a:p>
              <a:pPr algn="l"/>
              <a:r>
                <a:rPr lang="en-US" altLang="zh-CN" sz="2400" i="1"/>
                <a:t>           E</a:t>
              </a:r>
              <a:r>
                <a:rPr lang="en-US" altLang="zh-CN" sz="2400"/>
                <a:t>=10V</a:t>
              </a:r>
            </a:p>
          </p:txBody>
        </p:sp>
        <p:sp>
          <p:nvSpPr>
            <p:cNvPr id="195649" name="Text Box 65"/>
            <p:cNvSpPr txBox="1">
              <a:spLocks noChangeArrowheads="1"/>
            </p:cNvSpPr>
            <p:nvPr/>
          </p:nvSpPr>
          <p:spPr bwMode="auto">
            <a:xfrm>
              <a:off x="438" y="3024"/>
              <a:ext cx="6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 eaLnBrk="0" hangingPunct="0"/>
              <a:r>
                <a:rPr lang="zh-CN" altLang="en-US" sz="2400"/>
                <a:t>已知：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5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1956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1" dur="500"/>
                                        <p:tgtEl>
                                          <p:spTgt spid="195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1955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95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86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735" name="Group 127"/>
          <p:cNvGrpSpPr>
            <a:grpSpLocks/>
          </p:cNvGrpSpPr>
          <p:nvPr/>
        </p:nvGrpSpPr>
        <p:grpSpPr bwMode="auto">
          <a:xfrm>
            <a:off x="379413" y="725488"/>
            <a:ext cx="3887787" cy="3617912"/>
            <a:chOff x="239" y="457"/>
            <a:chExt cx="2449" cy="2279"/>
          </a:xfrm>
        </p:grpSpPr>
        <p:grpSp>
          <p:nvGrpSpPr>
            <p:cNvPr id="196673" name="Group 65"/>
            <p:cNvGrpSpPr>
              <a:grpSpLocks/>
            </p:cNvGrpSpPr>
            <p:nvPr/>
          </p:nvGrpSpPr>
          <p:grpSpPr bwMode="auto">
            <a:xfrm>
              <a:off x="240" y="516"/>
              <a:ext cx="2448" cy="2220"/>
              <a:chOff x="240" y="516"/>
              <a:chExt cx="2448" cy="2220"/>
            </a:xfrm>
          </p:grpSpPr>
          <p:sp>
            <p:nvSpPr>
              <p:cNvPr id="196674" name="Rectangle 66"/>
              <p:cNvSpPr>
                <a:spLocks noChangeArrowheads="1"/>
              </p:cNvSpPr>
              <p:nvPr/>
            </p:nvSpPr>
            <p:spPr bwMode="auto">
              <a:xfrm>
                <a:off x="240" y="516"/>
                <a:ext cx="2052" cy="2220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accent1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altLang="zh-CN" sz="2800">
                  <a:solidFill>
                    <a:srgbClr val="000066"/>
                  </a:solidFill>
                </a:endParaRPr>
              </a:p>
              <a:p>
                <a:pPr eaLnBrk="0" hangingPunct="0"/>
                <a:endParaRPr lang="en-US" altLang="zh-CN" sz="2800"/>
              </a:p>
            </p:txBody>
          </p:sp>
          <p:sp>
            <p:nvSpPr>
              <p:cNvPr id="196675" name="Text Box 67"/>
              <p:cNvSpPr txBox="1">
                <a:spLocks noChangeArrowheads="1"/>
              </p:cNvSpPr>
              <p:nvPr/>
            </p:nvSpPr>
            <p:spPr bwMode="auto">
              <a:xfrm>
                <a:off x="526" y="2393"/>
                <a:ext cx="147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zh-CN" altLang="en-US" sz="2800">
                    <a:solidFill>
                      <a:srgbClr val="CC0000"/>
                    </a:solidFill>
                  </a:rPr>
                  <a:t>有源二端网络</a:t>
                </a:r>
              </a:p>
            </p:txBody>
          </p:sp>
          <p:grpSp>
            <p:nvGrpSpPr>
              <p:cNvPr id="196676" name="Group 68"/>
              <p:cNvGrpSpPr>
                <a:grpSpLocks/>
              </p:cNvGrpSpPr>
              <p:nvPr/>
            </p:nvGrpSpPr>
            <p:grpSpPr bwMode="auto">
              <a:xfrm>
                <a:off x="456" y="768"/>
                <a:ext cx="2232" cy="1452"/>
                <a:chOff x="456" y="768"/>
                <a:chExt cx="2232" cy="1452"/>
              </a:xfrm>
            </p:grpSpPr>
            <p:grpSp>
              <p:nvGrpSpPr>
                <p:cNvPr id="196677" name="Group 69"/>
                <p:cNvGrpSpPr>
                  <a:grpSpLocks/>
                </p:cNvGrpSpPr>
                <p:nvPr/>
              </p:nvGrpSpPr>
              <p:grpSpPr bwMode="auto">
                <a:xfrm>
                  <a:off x="456" y="768"/>
                  <a:ext cx="2184" cy="1452"/>
                  <a:chOff x="456" y="768"/>
                  <a:chExt cx="2184" cy="1452"/>
                </a:xfrm>
              </p:grpSpPr>
              <p:sp>
                <p:nvSpPr>
                  <p:cNvPr id="196678" name="Line 70"/>
                  <p:cNvSpPr>
                    <a:spLocks noChangeShapeType="1"/>
                  </p:cNvSpPr>
                  <p:nvPr/>
                </p:nvSpPr>
                <p:spPr bwMode="auto">
                  <a:xfrm>
                    <a:off x="1175" y="778"/>
                    <a:ext cx="1465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96679" name="Line 71"/>
                  <p:cNvSpPr>
                    <a:spLocks noChangeShapeType="1"/>
                  </p:cNvSpPr>
                  <p:nvPr/>
                </p:nvSpPr>
                <p:spPr bwMode="auto">
                  <a:xfrm>
                    <a:off x="1175" y="2213"/>
                    <a:ext cx="1465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96680" name="Line 72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780"/>
                    <a:ext cx="0" cy="144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96681" name="Text Box 7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64" y="1254"/>
                    <a:ext cx="278" cy="327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 algn="l"/>
                    <a:r>
                      <a:rPr lang="en-US" altLang="zh-CN" sz="2800" i="1"/>
                      <a:t>D</a:t>
                    </a:r>
                    <a:endParaRPr lang="en-US" altLang="zh-CN" sz="2800">
                      <a:solidFill>
                        <a:srgbClr val="000066"/>
                      </a:solidFill>
                    </a:endParaRPr>
                  </a:p>
                </p:txBody>
              </p:sp>
              <p:grpSp>
                <p:nvGrpSpPr>
                  <p:cNvPr id="196682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456" y="768"/>
                    <a:ext cx="1481" cy="1428"/>
                    <a:chOff x="456" y="768"/>
                    <a:chExt cx="1481" cy="1428"/>
                  </a:xfrm>
                </p:grpSpPr>
                <p:sp>
                  <p:nvSpPr>
                    <p:cNvPr id="196683" name="Oval 7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074" y="1332"/>
                      <a:ext cx="286" cy="27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96684" name="Text Box 7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56" y="796"/>
                      <a:ext cx="341" cy="32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38100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pPr algn="l"/>
                      <a:r>
                        <a:rPr lang="en-US" altLang="zh-CN" sz="2800" i="1"/>
                        <a:t>R</a:t>
                      </a:r>
                      <a:r>
                        <a:rPr lang="en-US" altLang="zh-CN" sz="2800" baseline="-25000"/>
                        <a:t>1</a:t>
                      </a:r>
                      <a:endParaRPr lang="en-US" altLang="zh-CN" sz="2800"/>
                    </a:p>
                  </p:txBody>
                </p:sp>
                <p:sp>
                  <p:nvSpPr>
                    <p:cNvPr id="196685" name="Text Box 7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40" y="1864"/>
                      <a:ext cx="341" cy="32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38100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pPr algn="l"/>
                      <a:r>
                        <a:rPr lang="en-US" altLang="zh-CN" sz="2800" i="1"/>
                        <a:t>R</a:t>
                      </a:r>
                      <a:r>
                        <a:rPr lang="en-US" altLang="zh-CN" sz="2800" baseline="-25000"/>
                        <a:t>3</a:t>
                      </a:r>
                      <a:endParaRPr lang="en-US" altLang="zh-CN" sz="2800"/>
                    </a:p>
                  </p:txBody>
                </p:sp>
                <p:sp>
                  <p:nvSpPr>
                    <p:cNvPr id="196686" name="Text Box 7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96" y="1190"/>
                      <a:ext cx="244" cy="32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38100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pPr algn="l"/>
                      <a:r>
                        <a:rPr lang="en-US" altLang="zh-CN" sz="2800"/>
                        <a:t>+</a:t>
                      </a:r>
                    </a:p>
                  </p:txBody>
                </p:sp>
                <p:sp>
                  <p:nvSpPr>
                    <p:cNvPr id="196687" name="Text Box 7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360" y="1108"/>
                      <a:ext cx="228" cy="32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38100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pPr algn="l"/>
                      <a:r>
                        <a:rPr lang="en-US" altLang="zh-CN" sz="2800"/>
                        <a:t>_</a:t>
                      </a:r>
                    </a:p>
                  </p:txBody>
                </p:sp>
                <p:sp>
                  <p:nvSpPr>
                    <p:cNvPr id="196688" name="Line 8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480" y="780"/>
                      <a:ext cx="708" cy="70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96689" name="Line 8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188" y="1476"/>
                      <a:ext cx="708" cy="70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96690" name="Line 82"/>
                    <p:cNvSpPr>
                      <a:spLocks noChangeShapeType="1"/>
                    </p:cNvSpPr>
                    <p:nvPr/>
                  </p:nvSpPr>
                  <p:spPr bwMode="auto">
                    <a:xfrm rot="5400000" flipH="1">
                      <a:off x="1188" y="768"/>
                      <a:ext cx="708" cy="70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96691" name="Line 83"/>
                    <p:cNvSpPr>
                      <a:spLocks noChangeShapeType="1"/>
                    </p:cNvSpPr>
                    <p:nvPr/>
                  </p:nvSpPr>
                  <p:spPr bwMode="auto">
                    <a:xfrm rot="5400000" flipH="1">
                      <a:off x="480" y="1464"/>
                      <a:ext cx="708" cy="70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96692" name="Oval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76" y="769"/>
                      <a:ext cx="47" cy="47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96693" name="Oval 8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76" y="2149"/>
                      <a:ext cx="47" cy="47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96694" name="Oval 8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72" y="1453"/>
                      <a:ext cx="47" cy="47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96695" name="Oval 8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92" y="1453"/>
                      <a:ext cx="47" cy="47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96696" name="Rectangle 88"/>
                    <p:cNvSpPr>
                      <a:spLocks noChangeArrowheads="1"/>
                    </p:cNvSpPr>
                    <p:nvPr/>
                  </p:nvSpPr>
                  <p:spPr bwMode="auto">
                    <a:xfrm rot="2689864">
                      <a:off x="759" y="1019"/>
                      <a:ext cx="111" cy="23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381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96697" name="Rectangle 89"/>
                    <p:cNvSpPr>
                      <a:spLocks noChangeArrowheads="1"/>
                    </p:cNvSpPr>
                    <p:nvPr/>
                  </p:nvSpPr>
                  <p:spPr bwMode="auto">
                    <a:xfrm rot="2689864">
                      <a:off x="1491" y="1703"/>
                      <a:ext cx="111" cy="23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381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96698" name="Rectangle 90"/>
                    <p:cNvSpPr>
                      <a:spLocks noChangeArrowheads="1"/>
                    </p:cNvSpPr>
                    <p:nvPr/>
                  </p:nvSpPr>
                  <p:spPr bwMode="auto">
                    <a:xfrm rot="8089864">
                      <a:off x="1503" y="1019"/>
                      <a:ext cx="111" cy="23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381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96699" name="Rectangle 91"/>
                    <p:cNvSpPr>
                      <a:spLocks noChangeArrowheads="1"/>
                    </p:cNvSpPr>
                    <p:nvPr/>
                  </p:nvSpPr>
                  <p:spPr bwMode="auto">
                    <a:xfrm rot="8089864">
                      <a:off x="771" y="1679"/>
                      <a:ext cx="111" cy="23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38100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96700" name="Line 9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3" y="1476"/>
                      <a:ext cx="1404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96701" name="Text Box 9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96" y="856"/>
                      <a:ext cx="341" cy="32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38100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pPr algn="l"/>
                      <a:r>
                        <a:rPr lang="en-US" altLang="zh-CN" sz="2800" i="1"/>
                        <a:t>R</a:t>
                      </a:r>
                      <a:r>
                        <a:rPr lang="en-US" altLang="zh-CN" sz="2800" baseline="-25000"/>
                        <a:t>2</a:t>
                      </a:r>
                      <a:endParaRPr lang="en-US" altLang="zh-CN" sz="2800"/>
                    </a:p>
                  </p:txBody>
                </p:sp>
                <p:sp>
                  <p:nvSpPr>
                    <p:cNvPr id="196702" name="Text Box 9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24" y="1852"/>
                      <a:ext cx="341" cy="32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38100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pPr algn="l"/>
                      <a:r>
                        <a:rPr lang="en-US" altLang="zh-CN" sz="2800" i="1"/>
                        <a:t>R</a:t>
                      </a:r>
                      <a:r>
                        <a:rPr lang="en-US" altLang="zh-CN" sz="2800" baseline="-25000"/>
                        <a:t>4</a:t>
                      </a:r>
                      <a:endParaRPr lang="en-US" altLang="zh-CN" sz="2800"/>
                    </a:p>
                  </p:txBody>
                </p:sp>
                <p:sp>
                  <p:nvSpPr>
                    <p:cNvPr id="196703" name="Text Box 9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04" y="1553"/>
                      <a:ext cx="265" cy="32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38100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>
                      <a:spAutoFit/>
                    </a:bodyPr>
                    <a:lstStyle/>
                    <a:p>
                      <a:pPr eaLnBrk="0" hangingPunct="0"/>
                      <a:r>
                        <a:rPr lang="en-US" altLang="zh-CN" sz="2800" i="1">
                          <a:ea typeface="楷体_GB2312" pitchFamily="49" charset="-122"/>
                        </a:rPr>
                        <a:t>E</a:t>
                      </a:r>
                      <a:endParaRPr lang="en-US" altLang="zh-CN" sz="2800">
                        <a:ea typeface="楷体_GB2312" pitchFamily="49" charset="-122"/>
                      </a:endParaRPr>
                    </a:p>
                  </p:txBody>
                </p:sp>
              </p:grpSp>
            </p:grpSp>
            <p:grpSp>
              <p:nvGrpSpPr>
                <p:cNvPr id="196704" name="Group 96"/>
                <p:cNvGrpSpPr>
                  <a:grpSpLocks/>
                </p:cNvGrpSpPr>
                <p:nvPr/>
              </p:nvGrpSpPr>
              <p:grpSpPr bwMode="auto">
                <a:xfrm>
                  <a:off x="2258" y="1296"/>
                  <a:ext cx="430" cy="563"/>
                  <a:chOff x="2258" y="1296"/>
                  <a:chExt cx="430" cy="563"/>
                </a:xfrm>
              </p:grpSpPr>
              <p:sp>
                <p:nvSpPr>
                  <p:cNvPr id="196705" name="Rectangle 97"/>
                  <p:cNvSpPr>
                    <a:spLocks noChangeArrowheads="1"/>
                  </p:cNvSpPr>
                  <p:nvPr/>
                </p:nvSpPr>
                <p:spPr bwMode="auto">
                  <a:xfrm>
                    <a:off x="2604" y="1296"/>
                    <a:ext cx="84" cy="276"/>
                  </a:xfrm>
                  <a:prstGeom prst="rect">
                    <a:avLst/>
                  </a:prstGeom>
                  <a:solidFill>
                    <a:srgbClr val="FFFFFF"/>
                  </a:solidFill>
                  <a:ln w="381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96706" name="Text Box 9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58" y="1397"/>
                    <a:ext cx="354" cy="46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 algn="l">
                      <a:lnSpc>
                        <a:spcPct val="150000"/>
                      </a:lnSpc>
                    </a:pPr>
                    <a:r>
                      <a:rPr lang="en-US" altLang="zh-CN" sz="2800"/>
                      <a:t>R</a:t>
                    </a:r>
                    <a:r>
                      <a:rPr lang="en-US" altLang="zh-CN" sz="2800" baseline="-25000"/>
                      <a:t>5</a:t>
                    </a:r>
                    <a:endParaRPr lang="en-US" altLang="zh-CN" sz="2800"/>
                  </a:p>
                </p:txBody>
              </p:sp>
            </p:grpSp>
          </p:grpSp>
        </p:grpSp>
        <p:sp>
          <p:nvSpPr>
            <p:cNvPr id="196732" name="Text Box 124"/>
            <p:cNvSpPr txBox="1">
              <a:spLocks noChangeArrowheads="1"/>
            </p:cNvSpPr>
            <p:nvPr/>
          </p:nvSpPr>
          <p:spPr bwMode="auto">
            <a:xfrm>
              <a:off x="1277" y="457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000066"/>
                  </a:solidFill>
                </a:rPr>
                <a:t>A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96733" name="Text Box 125"/>
            <p:cNvSpPr txBox="1">
              <a:spLocks noChangeArrowheads="1"/>
            </p:cNvSpPr>
            <p:nvPr/>
          </p:nvSpPr>
          <p:spPr bwMode="auto">
            <a:xfrm>
              <a:off x="239" y="1277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/>
                <a:t>C</a:t>
              </a:r>
              <a:endParaRPr lang="en-US" altLang="zh-CN" sz="2800"/>
            </a:p>
          </p:txBody>
        </p:sp>
        <p:sp>
          <p:nvSpPr>
            <p:cNvPr id="196734" name="Text Box 126"/>
            <p:cNvSpPr txBox="1">
              <a:spLocks noChangeArrowheads="1"/>
            </p:cNvSpPr>
            <p:nvPr/>
          </p:nvSpPr>
          <p:spPr bwMode="auto">
            <a:xfrm>
              <a:off x="924" y="2117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/>
                <a:t>B</a:t>
              </a:r>
              <a:endParaRPr lang="en-US" altLang="zh-CN" sz="2800"/>
            </a:p>
          </p:txBody>
        </p:sp>
      </p:grpSp>
      <p:sp>
        <p:nvSpPr>
          <p:cNvPr id="196610" name="Text Box 2"/>
          <p:cNvSpPr txBox="1">
            <a:spLocks noChangeArrowheads="1"/>
          </p:cNvSpPr>
          <p:nvPr/>
        </p:nvSpPr>
        <p:spPr bwMode="auto">
          <a:xfrm>
            <a:off x="192088" y="101600"/>
            <a:ext cx="52943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zh-CN" altLang="en-US"/>
              <a:t>第二步：求短路电流 </a:t>
            </a:r>
            <a:r>
              <a:rPr lang="en-US" altLang="zh-CN" i="1"/>
              <a:t>I</a:t>
            </a:r>
            <a:r>
              <a:rPr lang="en-US" altLang="zh-CN" i="1" baseline="-25000"/>
              <a:t>sc</a:t>
            </a:r>
            <a:endParaRPr lang="en-US" altLang="zh-CN"/>
          </a:p>
        </p:txBody>
      </p:sp>
      <p:graphicFrame>
        <p:nvGraphicFramePr>
          <p:cNvPr id="196611" name="Object 3"/>
          <p:cNvGraphicFramePr>
            <a:graphicFrameLocks noChangeAspect="1"/>
          </p:cNvGraphicFramePr>
          <p:nvPr/>
        </p:nvGraphicFramePr>
        <p:xfrm>
          <a:off x="4770438" y="4633913"/>
          <a:ext cx="3676650" cy="177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736" name="公式" r:id="rId4" imgW="1155600" imgH="698400" progId="Equation.3">
                  <p:embed/>
                </p:oleObj>
              </mc:Choice>
              <mc:Fallback>
                <p:oleObj name="公式" r:id="rId4" imgW="1155600" imgH="698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0438" y="4633913"/>
                        <a:ext cx="3676650" cy="177958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6613" name="Group 5"/>
          <p:cNvGrpSpPr>
            <a:grpSpLocks/>
          </p:cNvGrpSpPr>
          <p:nvPr/>
        </p:nvGrpSpPr>
        <p:grpSpPr bwMode="auto">
          <a:xfrm>
            <a:off x="5070475" y="896938"/>
            <a:ext cx="3668713" cy="2190750"/>
            <a:chOff x="3194" y="565"/>
            <a:chExt cx="2311" cy="1380"/>
          </a:xfrm>
        </p:grpSpPr>
        <p:sp>
          <p:nvSpPr>
            <p:cNvPr id="196614" name="Oval 6"/>
            <p:cNvSpPr>
              <a:spLocks noChangeArrowheads="1"/>
            </p:cNvSpPr>
            <p:nvPr/>
          </p:nvSpPr>
          <p:spPr bwMode="auto">
            <a:xfrm>
              <a:off x="4248" y="1485"/>
              <a:ext cx="338" cy="331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6615" name="Line 7"/>
            <p:cNvSpPr>
              <a:spLocks noChangeShapeType="1"/>
            </p:cNvSpPr>
            <p:nvPr/>
          </p:nvSpPr>
          <p:spPr bwMode="auto">
            <a:xfrm flipH="1">
              <a:off x="3528" y="829"/>
              <a:ext cx="826" cy="8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6616" name="Line 8"/>
            <p:cNvSpPr>
              <a:spLocks noChangeShapeType="1"/>
            </p:cNvSpPr>
            <p:nvPr/>
          </p:nvSpPr>
          <p:spPr bwMode="auto">
            <a:xfrm>
              <a:off x="4354" y="829"/>
              <a:ext cx="825" cy="8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6617" name="Line 9"/>
            <p:cNvSpPr>
              <a:spLocks noChangeShapeType="1"/>
            </p:cNvSpPr>
            <p:nvPr/>
          </p:nvSpPr>
          <p:spPr bwMode="auto">
            <a:xfrm>
              <a:off x="3528" y="1656"/>
              <a:ext cx="165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6618" name="Text Box 10"/>
            <p:cNvSpPr txBox="1">
              <a:spLocks noChangeArrowheads="1"/>
            </p:cNvSpPr>
            <p:nvPr/>
          </p:nvSpPr>
          <p:spPr bwMode="auto">
            <a:xfrm>
              <a:off x="3194" y="950"/>
              <a:ext cx="6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000066"/>
                  </a:solidFill>
                </a:rPr>
                <a:t>R</a:t>
              </a:r>
              <a:r>
                <a:rPr lang="en-US" altLang="zh-CN" sz="2800" baseline="-25000">
                  <a:solidFill>
                    <a:srgbClr val="000066"/>
                  </a:solidFill>
                </a:rPr>
                <a:t>1</a:t>
              </a:r>
              <a:r>
                <a:rPr lang="en-US" altLang="zh-CN" sz="2800">
                  <a:solidFill>
                    <a:srgbClr val="000066"/>
                  </a:solidFill>
                </a:rPr>
                <a:t>//</a:t>
              </a:r>
              <a:r>
                <a:rPr lang="en-US" altLang="zh-CN" sz="2800" i="1">
                  <a:solidFill>
                    <a:srgbClr val="000066"/>
                  </a:solidFill>
                </a:rPr>
                <a:t>R</a:t>
              </a:r>
              <a:r>
                <a:rPr lang="en-US" altLang="zh-CN" sz="2800" baseline="-25000">
                  <a:solidFill>
                    <a:srgbClr val="000066"/>
                  </a:solidFill>
                </a:rPr>
                <a:t>3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96619" name="Text Box 11"/>
            <p:cNvSpPr txBox="1">
              <a:spLocks noChangeArrowheads="1"/>
            </p:cNvSpPr>
            <p:nvPr/>
          </p:nvSpPr>
          <p:spPr bwMode="auto">
            <a:xfrm>
              <a:off x="4805" y="974"/>
              <a:ext cx="6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000066"/>
                  </a:solidFill>
                </a:rPr>
                <a:t>R</a:t>
              </a:r>
              <a:r>
                <a:rPr lang="en-US" altLang="zh-CN" sz="2800" baseline="-25000">
                  <a:solidFill>
                    <a:srgbClr val="000066"/>
                  </a:solidFill>
                </a:rPr>
                <a:t>2</a:t>
              </a:r>
              <a:r>
                <a:rPr lang="en-US" altLang="zh-CN" sz="2800">
                  <a:solidFill>
                    <a:srgbClr val="000066"/>
                  </a:solidFill>
                </a:rPr>
                <a:t>//</a:t>
              </a:r>
              <a:r>
                <a:rPr lang="en-US" altLang="zh-CN" sz="2800" i="1">
                  <a:solidFill>
                    <a:srgbClr val="000066"/>
                  </a:solidFill>
                </a:rPr>
                <a:t>R</a:t>
              </a:r>
              <a:r>
                <a:rPr lang="en-US" altLang="zh-CN" sz="2800" baseline="-25000">
                  <a:solidFill>
                    <a:srgbClr val="000066"/>
                  </a:solidFill>
                </a:rPr>
                <a:t>4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96620" name="Text Box 12"/>
            <p:cNvSpPr txBox="1">
              <a:spLocks noChangeArrowheads="1"/>
            </p:cNvSpPr>
            <p:nvPr/>
          </p:nvSpPr>
          <p:spPr bwMode="auto">
            <a:xfrm>
              <a:off x="4043" y="1412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196621" name="Text Box 13"/>
            <p:cNvSpPr txBox="1">
              <a:spLocks noChangeArrowheads="1"/>
            </p:cNvSpPr>
            <p:nvPr/>
          </p:nvSpPr>
          <p:spPr bwMode="auto">
            <a:xfrm>
              <a:off x="4567" y="1394"/>
              <a:ext cx="1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-</a:t>
              </a:r>
            </a:p>
          </p:txBody>
        </p:sp>
        <p:sp>
          <p:nvSpPr>
            <p:cNvPr id="196622" name="Text Box 14"/>
            <p:cNvSpPr txBox="1">
              <a:spLocks noChangeArrowheads="1"/>
            </p:cNvSpPr>
            <p:nvPr/>
          </p:nvSpPr>
          <p:spPr bwMode="auto">
            <a:xfrm>
              <a:off x="3978" y="1618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000066"/>
                  </a:solidFill>
                </a:rPr>
                <a:t>E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96623" name="Text Box 15"/>
            <p:cNvSpPr txBox="1">
              <a:spLocks noChangeArrowheads="1"/>
            </p:cNvSpPr>
            <p:nvPr/>
          </p:nvSpPr>
          <p:spPr bwMode="auto">
            <a:xfrm>
              <a:off x="4174" y="565"/>
              <a:ext cx="6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000066"/>
                  </a:solidFill>
                </a:rPr>
                <a:t>A</a:t>
              </a:r>
              <a:r>
                <a:rPr lang="zh-CN" altLang="en-US" sz="2800">
                  <a:solidFill>
                    <a:srgbClr val="000066"/>
                  </a:solidFill>
                </a:rPr>
                <a:t>、</a:t>
              </a:r>
              <a:r>
                <a:rPr lang="en-US" altLang="zh-CN" sz="2800" i="1">
                  <a:solidFill>
                    <a:srgbClr val="000066"/>
                  </a:solidFill>
                </a:rPr>
                <a:t>B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96624" name="Text Box 16"/>
            <p:cNvSpPr txBox="1">
              <a:spLocks noChangeArrowheads="1"/>
            </p:cNvSpPr>
            <p:nvPr/>
          </p:nvSpPr>
          <p:spPr bwMode="auto">
            <a:xfrm>
              <a:off x="3289" y="1485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000066"/>
                  </a:solidFill>
                </a:rPr>
                <a:t>C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96625" name="Text Box 17"/>
            <p:cNvSpPr txBox="1">
              <a:spLocks noChangeArrowheads="1"/>
            </p:cNvSpPr>
            <p:nvPr/>
          </p:nvSpPr>
          <p:spPr bwMode="auto">
            <a:xfrm>
              <a:off x="5227" y="1413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000066"/>
                  </a:solidFill>
                </a:rPr>
                <a:t>D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96626" name="Line 18"/>
            <p:cNvSpPr>
              <a:spLocks noChangeShapeType="1"/>
            </p:cNvSpPr>
            <p:nvPr/>
          </p:nvSpPr>
          <p:spPr bwMode="auto">
            <a:xfrm>
              <a:off x="5160" y="1653"/>
              <a:ext cx="0" cy="144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6627" name="Line 19"/>
            <p:cNvSpPr>
              <a:spLocks noChangeShapeType="1"/>
            </p:cNvSpPr>
            <p:nvPr/>
          </p:nvSpPr>
          <p:spPr bwMode="auto">
            <a:xfrm>
              <a:off x="5064" y="1797"/>
              <a:ext cx="192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6628" name="Line 20"/>
            <p:cNvSpPr>
              <a:spLocks noChangeShapeType="1"/>
            </p:cNvSpPr>
            <p:nvPr/>
          </p:nvSpPr>
          <p:spPr bwMode="auto">
            <a:xfrm>
              <a:off x="5112" y="1845"/>
              <a:ext cx="96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6629" name="Rectangle 21"/>
            <p:cNvSpPr>
              <a:spLocks noChangeArrowheads="1"/>
            </p:cNvSpPr>
            <p:nvPr/>
          </p:nvSpPr>
          <p:spPr bwMode="auto">
            <a:xfrm rot="8089864">
              <a:off x="4695" y="1103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6630" name="Rectangle 22"/>
            <p:cNvSpPr>
              <a:spLocks noChangeArrowheads="1"/>
            </p:cNvSpPr>
            <p:nvPr/>
          </p:nvSpPr>
          <p:spPr bwMode="auto">
            <a:xfrm rot="2689864">
              <a:off x="3903" y="1091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96658" name="AutoShape 50"/>
          <p:cNvSpPr>
            <a:spLocks noChangeArrowheads="1"/>
          </p:cNvSpPr>
          <p:nvPr/>
        </p:nvSpPr>
        <p:spPr bwMode="auto">
          <a:xfrm>
            <a:off x="4419600" y="933450"/>
            <a:ext cx="1485900" cy="361950"/>
          </a:xfrm>
          <a:prstGeom prst="curvedDownArrow">
            <a:avLst>
              <a:gd name="adj1" fmla="val 82105"/>
              <a:gd name="adj2" fmla="val 164211"/>
              <a:gd name="adj3" fmla="val 33333"/>
            </a:avLst>
          </a:prstGeom>
          <a:solidFill>
            <a:srgbClr val="FFFF99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96663" name="Group 55"/>
          <p:cNvGrpSpPr>
            <a:grpSpLocks/>
          </p:cNvGrpSpPr>
          <p:nvPr/>
        </p:nvGrpSpPr>
        <p:grpSpPr bwMode="auto">
          <a:xfrm>
            <a:off x="485775" y="4618038"/>
            <a:ext cx="3343275" cy="1882775"/>
            <a:chOff x="438" y="3005"/>
            <a:chExt cx="2106" cy="1186"/>
          </a:xfrm>
        </p:grpSpPr>
        <p:sp>
          <p:nvSpPr>
            <p:cNvPr id="196664" name="Text Box 56"/>
            <p:cNvSpPr txBox="1">
              <a:spLocks noChangeArrowheads="1"/>
            </p:cNvSpPr>
            <p:nvPr/>
          </p:nvSpPr>
          <p:spPr bwMode="auto">
            <a:xfrm>
              <a:off x="480" y="3326"/>
              <a:ext cx="2064" cy="8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r>
                <a:rPr lang="en-US" altLang="zh-CN" sz="2800"/>
                <a:t>=20 </a:t>
              </a:r>
              <a:r>
                <a:rPr lang="en-US" altLang="zh-CN" sz="2800">
                  <a:sym typeface="Symbol" panose="05050102010706020507" pitchFamily="18" charset="2"/>
                </a:rPr>
                <a:t> </a:t>
              </a:r>
              <a:r>
                <a:rPr lang="zh-CN" altLang="en-US" sz="2800">
                  <a:sym typeface="Symbol" panose="05050102010706020507" pitchFamily="18" charset="2"/>
                </a:rPr>
                <a:t>、</a:t>
              </a:r>
              <a:r>
                <a:rPr lang="zh-CN" altLang="en-US" sz="2800"/>
                <a:t> </a:t>
              </a:r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r>
                <a:rPr lang="en-US" altLang="zh-CN" sz="2800"/>
                <a:t>=30 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r>
                <a:rPr lang="en-US" altLang="zh-CN" sz="2800"/>
                <a:t>=30 </a:t>
              </a:r>
              <a:r>
                <a:rPr lang="en-US" altLang="zh-CN" sz="2800">
                  <a:sym typeface="Symbol" panose="05050102010706020507" pitchFamily="18" charset="2"/>
                </a:rPr>
                <a:t> </a:t>
              </a:r>
              <a:r>
                <a:rPr lang="zh-CN" altLang="en-US" sz="2800">
                  <a:sym typeface="Symbol" panose="05050102010706020507" pitchFamily="18" charset="2"/>
                </a:rPr>
                <a:t>、 </a:t>
              </a:r>
              <a:r>
                <a:rPr lang="en-US" altLang="zh-CN" sz="2800" i="1"/>
                <a:t>R</a:t>
              </a:r>
              <a:r>
                <a:rPr lang="en-US" altLang="zh-CN" sz="2800" baseline="-25000"/>
                <a:t>4</a:t>
              </a:r>
              <a:r>
                <a:rPr lang="en-US" altLang="zh-CN" sz="2800"/>
                <a:t>=20 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  <a:p>
              <a:pPr algn="l"/>
              <a:r>
                <a:rPr lang="en-US" altLang="zh-CN" sz="2800"/>
                <a:t>           </a:t>
              </a:r>
              <a:r>
                <a:rPr lang="en-US" altLang="zh-CN" sz="2800" i="1"/>
                <a:t>E</a:t>
              </a:r>
              <a:r>
                <a:rPr lang="en-US" altLang="zh-CN" sz="2800"/>
                <a:t>=10V</a:t>
              </a:r>
            </a:p>
          </p:txBody>
        </p:sp>
        <p:sp>
          <p:nvSpPr>
            <p:cNvPr id="196665" name="Text Box 57"/>
            <p:cNvSpPr txBox="1">
              <a:spLocks noChangeArrowheads="1"/>
            </p:cNvSpPr>
            <p:nvPr/>
          </p:nvSpPr>
          <p:spPr bwMode="auto">
            <a:xfrm>
              <a:off x="438" y="3005"/>
              <a:ext cx="79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l" eaLnBrk="0" hangingPunct="0"/>
              <a:r>
                <a:rPr lang="zh-CN" altLang="en-US" sz="2800"/>
                <a:t>已知：</a:t>
              </a:r>
            </a:p>
          </p:txBody>
        </p:sp>
      </p:grpSp>
      <p:grpSp>
        <p:nvGrpSpPr>
          <p:cNvPr id="196707" name="Group 99"/>
          <p:cNvGrpSpPr>
            <a:grpSpLocks/>
          </p:cNvGrpSpPr>
          <p:nvPr/>
        </p:nvGrpSpPr>
        <p:grpSpPr bwMode="auto">
          <a:xfrm>
            <a:off x="3009900" y="2343150"/>
            <a:ext cx="381000" cy="228600"/>
            <a:chOff x="1896" y="1476"/>
            <a:chExt cx="240" cy="144"/>
          </a:xfrm>
        </p:grpSpPr>
        <p:sp>
          <p:nvSpPr>
            <p:cNvPr id="196708" name="Line 100"/>
            <p:cNvSpPr>
              <a:spLocks noChangeShapeType="1"/>
            </p:cNvSpPr>
            <p:nvPr/>
          </p:nvSpPr>
          <p:spPr bwMode="auto">
            <a:xfrm>
              <a:off x="1896" y="1476"/>
              <a:ext cx="144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6709" name="Line 101"/>
            <p:cNvSpPr>
              <a:spLocks noChangeShapeType="1"/>
            </p:cNvSpPr>
            <p:nvPr/>
          </p:nvSpPr>
          <p:spPr bwMode="auto">
            <a:xfrm>
              <a:off x="2040" y="1476"/>
              <a:ext cx="0" cy="144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6710" name="Line 102"/>
            <p:cNvSpPr>
              <a:spLocks noChangeShapeType="1"/>
            </p:cNvSpPr>
            <p:nvPr/>
          </p:nvSpPr>
          <p:spPr bwMode="auto">
            <a:xfrm>
              <a:off x="1944" y="1620"/>
              <a:ext cx="192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96723" name="Rectangle 115"/>
          <p:cNvSpPr>
            <a:spLocks noChangeArrowheads="1"/>
          </p:cNvSpPr>
          <p:nvPr/>
        </p:nvSpPr>
        <p:spPr bwMode="auto">
          <a:xfrm>
            <a:off x="3810000" y="1676400"/>
            <a:ext cx="838200" cy="13716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zh-CN" sz="2800">
              <a:solidFill>
                <a:srgbClr val="000066"/>
              </a:solidFill>
            </a:endParaRPr>
          </a:p>
          <a:p>
            <a:pPr eaLnBrk="0" hangingPunct="0"/>
            <a:endParaRPr lang="en-US" altLang="zh-CN" sz="2800"/>
          </a:p>
        </p:txBody>
      </p:sp>
      <p:grpSp>
        <p:nvGrpSpPr>
          <p:cNvPr id="196728" name="Group 120"/>
          <p:cNvGrpSpPr>
            <a:grpSpLocks/>
          </p:cNvGrpSpPr>
          <p:nvPr/>
        </p:nvGrpSpPr>
        <p:grpSpPr bwMode="auto">
          <a:xfrm>
            <a:off x="4191000" y="1695450"/>
            <a:ext cx="617538" cy="1612900"/>
            <a:chOff x="2640" y="1020"/>
            <a:chExt cx="389" cy="1016"/>
          </a:xfrm>
        </p:grpSpPr>
        <p:sp>
          <p:nvSpPr>
            <p:cNvPr id="196729" name="Text Box 121"/>
            <p:cNvSpPr txBox="1">
              <a:spLocks noChangeArrowheads="1"/>
            </p:cNvSpPr>
            <p:nvPr/>
          </p:nvSpPr>
          <p:spPr bwMode="auto">
            <a:xfrm>
              <a:off x="2700" y="1709"/>
              <a:ext cx="3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FF3300"/>
                  </a:solidFill>
                </a:rPr>
                <a:t>I</a:t>
              </a:r>
              <a:r>
                <a:rPr lang="en-US" altLang="zh-CN" sz="2800" i="1" baseline="-25000">
                  <a:solidFill>
                    <a:srgbClr val="FF3300"/>
                  </a:solidFill>
                </a:rPr>
                <a:t>sc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96730" name="Line 122"/>
            <p:cNvSpPr>
              <a:spLocks noChangeShapeType="1"/>
            </p:cNvSpPr>
            <p:nvPr/>
          </p:nvSpPr>
          <p:spPr bwMode="auto">
            <a:xfrm>
              <a:off x="2808" y="1200"/>
              <a:ext cx="0" cy="48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6731" name="Line 123"/>
            <p:cNvSpPr>
              <a:spLocks noChangeShapeType="1"/>
            </p:cNvSpPr>
            <p:nvPr/>
          </p:nvSpPr>
          <p:spPr bwMode="auto">
            <a:xfrm>
              <a:off x="2640" y="1020"/>
              <a:ext cx="0" cy="86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1966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67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196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196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6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6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96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1966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utoUpdateAnimBg="0"/>
      <p:bldP spid="196658" grpId="0" animBg="1"/>
      <p:bldP spid="196723" grpId="0" animBg="1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8658" name="Object 2"/>
          <p:cNvGraphicFramePr>
            <a:graphicFrameLocks noChangeAspect="1"/>
          </p:cNvGraphicFramePr>
          <p:nvPr/>
        </p:nvGraphicFramePr>
        <p:xfrm>
          <a:off x="4419600" y="762000"/>
          <a:ext cx="4005263" cy="181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720" name="公式" r:id="rId3" imgW="1346040" imgH="685800" progId="Equation.3">
                  <p:embed/>
                </p:oleObj>
              </mc:Choice>
              <mc:Fallback>
                <p:oleObj name="公式" r:id="rId3" imgW="1346040" imgH="6858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762000"/>
                        <a:ext cx="4005263" cy="181768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8659" name="Group 3"/>
          <p:cNvGrpSpPr>
            <a:grpSpLocks/>
          </p:cNvGrpSpPr>
          <p:nvPr/>
        </p:nvGrpSpPr>
        <p:grpSpPr bwMode="auto">
          <a:xfrm>
            <a:off x="0" y="50800"/>
            <a:ext cx="3781425" cy="3217863"/>
            <a:chOff x="0" y="32"/>
            <a:chExt cx="2382" cy="2027"/>
          </a:xfrm>
        </p:grpSpPr>
        <p:sp>
          <p:nvSpPr>
            <p:cNvPr id="198660" name="Text Box 4"/>
            <p:cNvSpPr txBox="1">
              <a:spLocks noChangeArrowheads="1"/>
            </p:cNvSpPr>
            <p:nvPr/>
          </p:nvSpPr>
          <p:spPr bwMode="auto">
            <a:xfrm>
              <a:off x="900" y="1732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/>
                <a:t>B</a:t>
              </a:r>
              <a:endParaRPr lang="en-US" altLang="zh-CN" sz="2800"/>
            </a:p>
          </p:txBody>
        </p:sp>
        <p:sp>
          <p:nvSpPr>
            <p:cNvPr id="198661" name="Text Box 5"/>
            <p:cNvSpPr txBox="1">
              <a:spLocks noChangeArrowheads="1"/>
            </p:cNvSpPr>
            <p:nvPr/>
          </p:nvSpPr>
          <p:spPr bwMode="auto">
            <a:xfrm>
              <a:off x="0" y="953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/>
                <a:t>C</a:t>
              </a:r>
              <a:endParaRPr lang="en-US" altLang="zh-CN" sz="2800"/>
            </a:p>
          </p:txBody>
        </p:sp>
        <p:sp>
          <p:nvSpPr>
            <p:cNvPr id="198662" name="Line 6"/>
            <p:cNvSpPr>
              <a:spLocks noChangeShapeType="1"/>
            </p:cNvSpPr>
            <p:nvPr/>
          </p:nvSpPr>
          <p:spPr bwMode="auto">
            <a:xfrm>
              <a:off x="2377" y="323"/>
              <a:ext cx="0" cy="14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63" name="Text Box 7"/>
            <p:cNvSpPr txBox="1">
              <a:spLocks noChangeArrowheads="1"/>
            </p:cNvSpPr>
            <p:nvPr/>
          </p:nvSpPr>
          <p:spPr bwMode="auto">
            <a:xfrm>
              <a:off x="2053" y="1312"/>
              <a:ext cx="3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FF3300"/>
                  </a:solidFill>
                </a:rPr>
                <a:t>I</a:t>
              </a:r>
              <a:r>
                <a:rPr lang="en-US" altLang="zh-CN" sz="2800" i="1" baseline="-25000">
                  <a:solidFill>
                    <a:srgbClr val="FF3300"/>
                  </a:solidFill>
                </a:rPr>
                <a:t>sc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98664" name="Line 8"/>
            <p:cNvSpPr>
              <a:spLocks noChangeShapeType="1"/>
            </p:cNvSpPr>
            <p:nvPr/>
          </p:nvSpPr>
          <p:spPr bwMode="auto">
            <a:xfrm>
              <a:off x="2185" y="791"/>
              <a:ext cx="0" cy="48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65" name="Line 9"/>
            <p:cNvSpPr>
              <a:spLocks noChangeShapeType="1"/>
            </p:cNvSpPr>
            <p:nvPr/>
          </p:nvSpPr>
          <p:spPr bwMode="auto">
            <a:xfrm>
              <a:off x="2377" y="551"/>
              <a:ext cx="0" cy="86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66" name="Line 10"/>
            <p:cNvSpPr>
              <a:spLocks noChangeShapeType="1"/>
            </p:cNvSpPr>
            <p:nvPr/>
          </p:nvSpPr>
          <p:spPr bwMode="auto">
            <a:xfrm>
              <a:off x="1633" y="1019"/>
              <a:ext cx="144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67" name="Line 11"/>
            <p:cNvSpPr>
              <a:spLocks noChangeShapeType="1"/>
            </p:cNvSpPr>
            <p:nvPr/>
          </p:nvSpPr>
          <p:spPr bwMode="auto">
            <a:xfrm>
              <a:off x="1777" y="1019"/>
              <a:ext cx="0" cy="144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68" name="Line 12"/>
            <p:cNvSpPr>
              <a:spLocks noChangeShapeType="1"/>
            </p:cNvSpPr>
            <p:nvPr/>
          </p:nvSpPr>
          <p:spPr bwMode="auto">
            <a:xfrm>
              <a:off x="1681" y="1163"/>
              <a:ext cx="192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69" name="Text Box 13"/>
            <p:cNvSpPr txBox="1">
              <a:spLocks noChangeArrowheads="1"/>
            </p:cNvSpPr>
            <p:nvPr/>
          </p:nvSpPr>
          <p:spPr bwMode="auto">
            <a:xfrm>
              <a:off x="1801" y="797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D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98670" name="Oval 14"/>
            <p:cNvSpPr>
              <a:spLocks noChangeArrowheads="1"/>
            </p:cNvSpPr>
            <p:nvPr/>
          </p:nvSpPr>
          <p:spPr bwMode="auto">
            <a:xfrm>
              <a:off x="811" y="875"/>
              <a:ext cx="286" cy="27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71" name="Text Box 15"/>
            <p:cNvSpPr txBox="1">
              <a:spLocks noChangeArrowheads="1"/>
            </p:cNvSpPr>
            <p:nvPr/>
          </p:nvSpPr>
          <p:spPr bwMode="auto">
            <a:xfrm>
              <a:off x="277" y="1407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endParaRPr lang="en-US" altLang="zh-CN" sz="2800"/>
            </a:p>
          </p:txBody>
        </p:sp>
        <p:sp>
          <p:nvSpPr>
            <p:cNvPr id="198672" name="Text Box 16"/>
            <p:cNvSpPr txBox="1">
              <a:spLocks noChangeArrowheads="1"/>
            </p:cNvSpPr>
            <p:nvPr/>
          </p:nvSpPr>
          <p:spPr bwMode="auto">
            <a:xfrm>
              <a:off x="1097" y="831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_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98673" name="Line 17"/>
            <p:cNvSpPr>
              <a:spLocks noChangeShapeType="1"/>
            </p:cNvSpPr>
            <p:nvPr/>
          </p:nvSpPr>
          <p:spPr bwMode="auto">
            <a:xfrm flipH="1">
              <a:off x="217" y="323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74" name="Line 18"/>
            <p:cNvSpPr>
              <a:spLocks noChangeShapeType="1"/>
            </p:cNvSpPr>
            <p:nvPr/>
          </p:nvSpPr>
          <p:spPr bwMode="auto">
            <a:xfrm flipH="1">
              <a:off x="925" y="1019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75" name="Line 19"/>
            <p:cNvSpPr>
              <a:spLocks noChangeShapeType="1"/>
            </p:cNvSpPr>
            <p:nvPr/>
          </p:nvSpPr>
          <p:spPr bwMode="auto">
            <a:xfrm rot="5400000" flipH="1">
              <a:off x="925" y="311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76" name="Line 20"/>
            <p:cNvSpPr>
              <a:spLocks noChangeShapeType="1"/>
            </p:cNvSpPr>
            <p:nvPr/>
          </p:nvSpPr>
          <p:spPr bwMode="auto">
            <a:xfrm rot="5400000" flipH="1">
              <a:off x="217" y="1007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77" name="Oval 21"/>
            <p:cNvSpPr>
              <a:spLocks noChangeArrowheads="1"/>
            </p:cNvSpPr>
            <p:nvPr/>
          </p:nvSpPr>
          <p:spPr bwMode="auto">
            <a:xfrm>
              <a:off x="913" y="312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78" name="Oval 22"/>
            <p:cNvSpPr>
              <a:spLocks noChangeArrowheads="1"/>
            </p:cNvSpPr>
            <p:nvPr/>
          </p:nvSpPr>
          <p:spPr bwMode="auto">
            <a:xfrm>
              <a:off x="913" y="1692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79" name="Oval 23"/>
            <p:cNvSpPr>
              <a:spLocks noChangeArrowheads="1"/>
            </p:cNvSpPr>
            <p:nvPr/>
          </p:nvSpPr>
          <p:spPr bwMode="auto">
            <a:xfrm>
              <a:off x="1609" y="996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80" name="Oval 24"/>
            <p:cNvSpPr>
              <a:spLocks noChangeArrowheads="1"/>
            </p:cNvSpPr>
            <p:nvPr/>
          </p:nvSpPr>
          <p:spPr bwMode="auto">
            <a:xfrm>
              <a:off x="229" y="996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81" name="Rectangle 25"/>
            <p:cNvSpPr>
              <a:spLocks noChangeArrowheads="1"/>
            </p:cNvSpPr>
            <p:nvPr/>
          </p:nvSpPr>
          <p:spPr bwMode="auto">
            <a:xfrm rot="2689864">
              <a:off x="496" y="562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82" name="Rectangle 26"/>
            <p:cNvSpPr>
              <a:spLocks noChangeArrowheads="1"/>
            </p:cNvSpPr>
            <p:nvPr/>
          </p:nvSpPr>
          <p:spPr bwMode="auto">
            <a:xfrm rot="2689864">
              <a:off x="1228" y="1246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83" name="Rectangle 27"/>
            <p:cNvSpPr>
              <a:spLocks noChangeArrowheads="1"/>
            </p:cNvSpPr>
            <p:nvPr/>
          </p:nvSpPr>
          <p:spPr bwMode="auto">
            <a:xfrm rot="8089864">
              <a:off x="1240" y="562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84" name="Rectangle 28"/>
            <p:cNvSpPr>
              <a:spLocks noChangeArrowheads="1"/>
            </p:cNvSpPr>
            <p:nvPr/>
          </p:nvSpPr>
          <p:spPr bwMode="auto">
            <a:xfrm rot="8089864">
              <a:off x="508" y="1222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85" name="Line 29"/>
            <p:cNvSpPr>
              <a:spLocks noChangeShapeType="1"/>
            </p:cNvSpPr>
            <p:nvPr/>
          </p:nvSpPr>
          <p:spPr bwMode="auto">
            <a:xfrm>
              <a:off x="240" y="1019"/>
              <a:ext cx="14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86" name="Text Box 30"/>
            <p:cNvSpPr txBox="1">
              <a:spLocks noChangeArrowheads="1"/>
            </p:cNvSpPr>
            <p:nvPr/>
          </p:nvSpPr>
          <p:spPr bwMode="auto">
            <a:xfrm>
              <a:off x="1333" y="399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/>
            </a:p>
          </p:txBody>
        </p:sp>
        <p:sp>
          <p:nvSpPr>
            <p:cNvPr id="198687" name="Text Box 31"/>
            <p:cNvSpPr txBox="1">
              <a:spLocks noChangeArrowheads="1"/>
            </p:cNvSpPr>
            <p:nvPr/>
          </p:nvSpPr>
          <p:spPr bwMode="auto">
            <a:xfrm>
              <a:off x="1261" y="1395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4</a:t>
              </a:r>
              <a:endParaRPr lang="en-US" altLang="zh-CN" sz="2800"/>
            </a:p>
          </p:txBody>
        </p:sp>
        <p:sp>
          <p:nvSpPr>
            <p:cNvPr id="198688" name="Text Box 32"/>
            <p:cNvSpPr txBox="1">
              <a:spLocks noChangeArrowheads="1"/>
            </p:cNvSpPr>
            <p:nvPr/>
          </p:nvSpPr>
          <p:spPr bwMode="auto">
            <a:xfrm>
              <a:off x="841" y="1096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>
                  <a:ea typeface="楷体_GB2312" pitchFamily="49" charset="-122"/>
                </a:rPr>
                <a:t>E</a:t>
              </a:r>
              <a:endParaRPr lang="en-US" altLang="zh-CN" sz="2800">
                <a:ea typeface="楷体_GB2312" pitchFamily="49" charset="-122"/>
              </a:endParaRPr>
            </a:p>
          </p:txBody>
        </p:sp>
        <p:sp>
          <p:nvSpPr>
            <p:cNvPr id="198689" name="Text Box 33"/>
            <p:cNvSpPr txBox="1">
              <a:spLocks noChangeArrowheads="1"/>
            </p:cNvSpPr>
            <p:nvPr/>
          </p:nvSpPr>
          <p:spPr bwMode="auto">
            <a:xfrm>
              <a:off x="950" y="32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/>
                <a:t>A</a:t>
              </a:r>
              <a:endParaRPr lang="en-US" altLang="zh-CN" sz="2800"/>
            </a:p>
          </p:txBody>
        </p:sp>
        <p:sp>
          <p:nvSpPr>
            <p:cNvPr id="198690" name="Line 34"/>
            <p:cNvSpPr>
              <a:spLocks noChangeShapeType="1"/>
            </p:cNvSpPr>
            <p:nvPr/>
          </p:nvSpPr>
          <p:spPr bwMode="auto">
            <a:xfrm>
              <a:off x="912" y="321"/>
              <a:ext cx="14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91" name="Line 35"/>
            <p:cNvSpPr>
              <a:spLocks noChangeShapeType="1"/>
            </p:cNvSpPr>
            <p:nvPr/>
          </p:nvSpPr>
          <p:spPr bwMode="auto">
            <a:xfrm>
              <a:off x="912" y="1744"/>
              <a:ext cx="146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92" name="Line 36"/>
            <p:cNvSpPr>
              <a:spLocks noChangeShapeType="1"/>
            </p:cNvSpPr>
            <p:nvPr/>
          </p:nvSpPr>
          <p:spPr bwMode="auto">
            <a:xfrm>
              <a:off x="1633" y="1019"/>
              <a:ext cx="144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93" name="Line 37"/>
            <p:cNvSpPr>
              <a:spLocks noChangeShapeType="1"/>
            </p:cNvSpPr>
            <p:nvPr/>
          </p:nvSpPr>
          <p:spPr bwMode="auto">
            <a:xfrm>
              <a:off x="1777" y="1019"/>
              <a:ext cx="0" cy="144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94" name="Line 38"/>
            <p:cNvSpPr>
              <a:spLocks noChangeShapeType="1"/>
            </p:cNvSpPr>
            <p:nvPr/>
          </p:nvSpPr>
          <p:spPr bwMode="auto">
            <a:xfrm>
              <a:off x="1681" y="1163"/>
              <a:ext cx="192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95" name="Oval 39"/>
            <p:cNvSpPr>
              <a:spLocks noChangeArrowheads="1"/>
            </p:cNvSpPr>
            <p:nvPr/>
          </p:nvSpPr>
          <p:spPr bwMode="auto">
            <a:xfrm>
              <a:off x="811" y="875"/>
              <a:ext cx="286" cy="27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96" name="Text Box 40"/>
            <p:cNvSpPr txBox="1">
              <a:spLocks noChangeArrowheads="1"/>
            </p:cNvSpPr>
            <p:nvPr/>
          </p:nvSpPr>
          <p:spPr bwMode="auto">
            <a:xfrm>
              <a:off x="589" y="579"/>
              <a:ext cx="3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400" baseline="-25000"/>
                <a:t>1</a:t>
              </a:r>
              <a:endParaRPr lang="en-US" altLang="zh-CN" sz="2800"/>
            </a:p>
          </p:txBody>
        </p:sp>
        <p:sp>
          <p:nvSpPr>
            <p:cNvPr id="198697" name="Text Box 41"/>
            <p:cNvSpPr txBox="1">
              <a:spLocks noChangeArrowheads="1"/>
            </p:cNvSpPr>
            <p:nvPr/>
          </p:nvSpPr>
          <p:spPr bwMode="auto">
            <a:xfrm>
              <a:off x="585" y="913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198698" name="Line 42"/>
            <p:cNvSpPr>
              <a:spLocks noChangeShapeType="1"/>
            </p:cNvSpPr>
            <p:nvPr/>
          </p:nvSpPr>
          <p:spPr bwMode="auto">
            <a:xfrm flipH="1">
              <a:off x="217" y="323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699" name="Line 43"/>
            <p:cNvSpPr>
              <a:spLocks noChangeShapeType="1"/>
            </p:cNvSpPr>
            <p:nvPr/>
          </p:nvSpPr>
          <p:spPr bwMode="auto">
            <a:xfrm flipH="1">
              <a:off x="925" y="1019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700" name="Line 44"/>
            <p:cNvSpPr>
              <a:spLocks noChangeShapeType="1"/>
            </p:cNvSpPr>
            <p:nvPr/>
          </p:nvSpPr>
          <p:spPr bwMode="auto">
            <a:xfrm rot="5400000" flipH="1">
              <a:off x="925" y="311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701" name="Line 45"/>
            <p:cNvSpPr>
              <a:spLocks noChangeShapeType="1"/>
            </p:cNvSpPr>
            <p:nvPr/>
          </p:nvSpPr>
          <p:spPr bwMode="auto">
            <a:xfrm rot="5400000" flipH="1">
              <a:off x="217" y="1007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702" name="Oval 46"/>
            <p:cNvSpPr>
              <a:spLocks noChangeArrowheads="1"/>
            </p:cNvSpPr>
            <p:nvPr/>
          </p:nvSpPr>
          <p:spPr bwMode="auto">
            <a:xfrm>
              <a:off x="913" y="312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703" name="Oval 47"/>
            <p:cNvSpPr>
              <a:spLocks noChangeArrowheads="1"/>
            </p:cNvSpPr>
            <p:nvPr/>
          </p:nvSpPr>
          <p:spPr bwMode="auto">
            <a:xfrm>
              <a:off x="913" y="1692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704" name="Oval 48"/>
            <p:cNvSpPr>
              <a:spLocks noChangeArrowheads="1"/>
            </p:cNvSpPr>
            <p:nvPr/>
          </p:nvSpPr>
          <p:spPr bwMode="auto">
            <a:xfrm>
              <a:off x="1609" y="996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705" name="Oval 49"/>
            <p:cNvSpPr>
              <a:spLocks noChangeArrowheads="1"/>
            </p:cNvSpPr>
            <p:nvPr/>
          </p:nvSpPr>
          <p:spPr bwMode="auto">
            <a:xfrm>
              <a:off x="229" y="996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706" name="Rectangle 50"/>
            <p:cNvSpPr>
              <a:spLocks noChangeArrowheads="1"/>
            </p:cNvSpPr>
            <p:nvPr/>
          </p:nvSpPr>
          <p:spPr bwMode="auto">
            <a:xfrm rot="2689864">
              <a:off x="496" y="562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707" name="Rectangle 51"/>
            <p:cNvSpPr>
              <a:spLocks noChangeArrowheads="1"/>
            </p:cNvSpPr>
            <p:nvPr/>
          </p:nvSpPr>
          <p:spPr bwMode="auto">
            <a:xfrm rot="2689864">
              <a:off x="1228" y="1246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708" name="Rectangle 52"/>
            <p:cNvSpPr>
              <a:spLocks noChangeArrowheads="1"/>
            </p:cNvSpPr>
            <p:nvPr/>
          </p:nvSpPr>
          <p:spPr bwMode="auto">
            <a:xfrm rot="8089864">
              <a:off x="1240" y="562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709" name="Rectangle 53"/>
            <p:cNvSpPr>
              <a:spLocks noChangeArrowheads="1"/>
            </p:cNvSpPr>
            <p:nvPr/>
          </p:nvSpPr>
          <p:spPr bwMode="auto">
            <a:xfrm rot="8089864">
              <a:off x="508" y="1222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710" name="Line 54"/>
            <p:cNvSpPr>
              <a:spLocks noChangeShapeType="1"/>
            </p:cNvSpPr>
            <p:nvPr/>
          </p:nvSpPr>
          <p:spPr bwMode="auto">
            <a:xfrm>
              <a:off x="240" y="1019"/>
              <a:ext cx="14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711" name="Line 55"/>
            <p:cNvSpPr>
              <a:spLocks noChangeShapeType="1"/>
            </p:cNvSpPr>
            <p:nvPr/>
          </p:nvSpPr>
          <p:spPr bwMode="auto">
            <a:xfrm flipV="1">
              <a:off x="354" y="347"/>
              <a:ext cx="240" cy="24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712" name="Line 56"/>
            <p:cNvSpPr>
              <a:spLocks noChangeShapeType="1"/>
            </p:cNvSpPr>
            <p:nvPr/>
          </p:nvSpPr>
          <p:spPr bwMode="auto">
            <a:xfrm>
              <a:off x="1134" y="707"/>
              <a:ext cx="252" cy="25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8713" name="Text Box 57"/>
            <p:cNvSpPr txBox="1">
              <a:spLocks noChangeArrowheads="1"/>
            </p:cNvSpPr>
            <p:nvPr/>
          </p:nvSpPr>
          <p:spPr bwMode="auto">
            <a:xfrm>
              <a:off x="584" y="65"/>
              <a:ext cx="26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I</a:t>
              </a:r>
              <a:r>
                <a:rPr lang="en-US" altLang="zh-CN" sz="2400" baseline="-25000">
                  <a:solidFill>
                    <a:srgbClr val="FF0000"/>
                  </a:solidFill>
                </a:rPr>
                <a:t>1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  <p:sp>
          <p:nvSpPr>
            <p:cNvPr id="198714" name="Text Box 58"/>
            <p:cNvSpPr txBox="1">
              <a:spLocks noChangeArrowheads="1"/>
            </p:cNvSpPr>
            <p:nvPr/>
          </p:nvSpPr>
          <p:spPr bwMode="auto">
            <a:xfrm>
              <a:off x="860" y="413"/>
              <a:ext cx="26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I</a:t>
              </a:r>
              <a:r>
                <a:rPr lang="en-US" altLang="zh-CN" sz="2400" baseline="-25000">
                  <a:solidFill>
                    <a:srgbClr val="FF0000"/>
                  </a:solidFill>
                </a:rPr>
                <a:t>2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</p:grpSp>
      <p:grpSp>
        <p:nvGrpSpPr>
          <p:cNvPr id="198715" name="Group 59"/>
          <p:cNvGrpSpPr>
            <a:grpSpLocks/>
          </p:cNvGrpSpPr>
          <p:nvPr/>
        </p:nvGrpSpPr>
        <p:grpSpPr bwMode="auto">
          <a:xfrm>
            <a:off x="2133600" y="3084513"/>
            <a:ext cx="5291138" cy="2020887"/>
            <a:chOff x="1016" y="1943"/>
            <a:chExt cx="3661" cy="1536"/>
          </a:xfrm>
        </p:grpSpPr>
        <p:sp>
          <p:nvSpPr>
            <p:cNvPr id="198716" name="AutoShape 60"/>
            <p:cNvSpPr>
              <a:spLocks/>
            </p:cNvSpPr>
            <p:nvPr/>
          </p:nvSpPr>
          <p:spPr bwMode="auto">
            <a:xfrm>
              <a:off x="1016" y="2325"/>
              <a:ext cx="180" cy="729"/>
            </a:xfrm>
            <a:prstGeom prst="leftBrace">
              <a:avLst>
                <a:gd name="adj1" fmla="val 33750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198717" name="Object 61"/>
            <p:cNvGraphicFramePr>
              <a:graphicFrameLocks noChangeAspect="1"/>
            </p:cNvGraphicFramePr>
            <p:nvPr/>
          </p:nvGraphicFramePr>
          <p:xfrm>
            <a:off x="1317" y="1943"/>
            <a:ext cx="3142" cy="8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721" name="公式" r:id="rId5" imgW="1307880" imgH="431640" progId="Equation.3">
                    <p:embed/>
                  </p:oleObj>
                </mc:Choice>
                <mc:Fallback>
                  <p:oleObj name="公式" r:id="rId5" imgW="1307880" imgH="431640" progId="Equation.3">
                    <p:embed/>
                    <p:pic>
                      <p:nvPicPr>
                        <p:cNvPr id="0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17" y="1943"/>
                          <a:ext cx="3142" cy="82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8718" name="Object 62"/>
            <p:cNvGraphicFramePr>
              <a:graphicFrameLocks noChangeAspect="1"/>
            </p:cNvGraphicFramePr>
            <p:nvPr/>
          </p:nvGraphicFramePr>
          <p:xfrm>
            <a:off x="1291" y="2656"/>
            <a:ext cx="3386" cy="8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722" name="公式" r:id="rId7" imgW="1409400" imgH="431640" progId="Equation.3">
                    <p:embed/>
                  </p:oleObj>
                </mc:Choice>
                <mc:Fallback>
                  <p:oleObj name="公式" r:id="rId7" imgW="1409400" imgH="431640" progId="Equation.3">
                    <p:embed/>
                    <p:pic>
                      <p:nvPicPr>
                        <p:cNvPr id="0" name="Object 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1" y="2656"/>
                          <a:ext cx="3386" cy="82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98719" name="Object 63"/>
          <p:cNvGraphicFramePr>
            <a:graphicFrameLocks noChangeAspect="1"/>
          </p:cNvGraphicFramePr>
          <p:nvPr/>
        </p:nvGraphicFramePr>
        <p:xfrm>
          <a:off x="2293938" y="5229225"/>
          <a:ext cx="5003800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723" name="公式" r:id="rId9" imgW="1371600" imgH="228600" progId="Equation.3">
                  <p:embed/>
                </p:oleObj>
              </mc:Choice>
              <mc:Fallback>
                <p:oleObj name="公式" r:id="rId9" imgW="1371600" imgH="22860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3938" y="5229225"/>
                        <a:ext cx="5003800" cy="579438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66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8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8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8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682" name="Group 2"/>
          <p:cNvGrpSpPr>
            <a:grpSpLocks/>
          </p:cNvGrpSpPr>
          <p:nvPr/>
        </p:nvGrpSpPr>
        <p:grpSpPr bwMode="auto">
          <a:xfrm>
            <a:off x="323850" y="434975"/>
            <a:ext cx="3708400" cy="3257550"/>
            <a:chOff x="2976" y="1212"/>
            <a:chExt cx="2336" cy="2052"/>
          </a:xfrm>
        </p:grpSpPr>
        <p:sp>
          <p:nvSpPr>
            <p:cNvPr id="199683" name="Rectangle 3"/>
            <p:cNvSpPr>
              <a:spLocks noChangeArrowheads="1"/>
            </p:cNvSpPr>
            <p:nvPr/>
          </p:nvSpPr>
          <p:spPr bwMode="auto">
            <a:xfrm>
              <a:off x="2976" y="1212"/>
              <a:ext cx="1560" cy="2052"/>
            </a:xfrm>
            <a:prstGeom prst="rect">
              <a:avLst/>
            </a:prstGeom>
            <a:solidFill>
              <a:srgbClr val="CCFFFF"/>
            </a:solidFill>
            <a:ln w="38100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684" name="Line 4"/>
            <p:cNvSpPr>
              <a:spLocks noChangeShapeType="1"/>
            </p:cNvSpPr>
            <p:nvPr/>
          </p:nvSpPr>
          <p:spPr bwMode="auto">
            <a:xfrm>
              <a:off x="5277" y="1543"/>
              <a:ext cx="0" cy="140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685" name="Rectangle 5"/>
            <p:cNvSpPr>
              <a:spLocks noChangeArrowheads="1"/>
            </p:cNvSpPr>
            <p:nvPr/>
          </p:nvSpPr>
          <p:spPr bwMode="auto">
            <a:xfrm>
              <a:off x="5230" y="2090"/>
              <a:ext cx="82" cy="22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686" name="Text Box 6"/>
            <p:cNvSpPr txBox="1">
              <a:spLocks noChangeArrowheads="1"/>
            </p:cNvSpPr>
            <p:nvPr/>
          </p:nvSpPr>
          <p:spPr bwMode="auto">
            <a:xfrm>
              <a:off x="4896" y="2272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R</a:t>
              </a:r>
              <a:r>
                <a:rPr lang="en-US" altLang="zh-CN" sz="2800" baseline="-25000">
                  <a:solidFill>
                    <a:srgbClr val="FF3300"/>
                  </a:solidFill>
                </a:rPr>
                <a:t>5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99687" name="Line 7"/>
            <p:cNvSpPr>
              <a:spLocks noChangeShapeType="1"/>
            </p:cNvSpPr>
            <p:nvPr/>
          </p:nvSpPr>
          <p:spPr bwMode="auto">
            <a:xfrm>
              <a:off x="5170" y="1732"/>
              <a:ext cx="0" cy="258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688" name="Text Box 8"/>
            <p:cNvSpPr txBox="1">
              <a:spLocks noChangeArrowheads="1"/>
            </p:cNvSpPr>
            <p:nvPr/>
          </p:nvSpPr>
          <p:spPr bwMode="auto">
            <a:xfrm>
              <a:off x="4836" y="1840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FF3300"/>
                  </a:solidFill>
                </a:rPr>
                <a:t>5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99689" name="Line 9"/>
            <p:cNvSpPr>
              <a:spLocks noChangeShapeType="1"/>
            </p:cNvSpPr>
            <p:nvPr/>
          </p:nvSpPr>
          <p:spPr bwMode="auto">
            <a:xfrm>
              <a:off x="3790" y="1555"/>
              <a:ext cx="1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690" name="Line 10"/>
            <p:cNvSpPr>
              <a:spLocks noChangeShapeType="1"/>
            </p:cNvSpPr>
            <p:nvPr/>
          </p:nvSpPr>
          <p:spPr bwMode="auto">
            <a:xfrm>
              <a:off x="3778" y="2940"/>
              <a:ext cx="1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691" name="Oval 11"/>
            <p:cNvSpPr>
              <a:spLocks noChangeArrowheads="1"/>
            </p:cNvSpPr>
            <p:nvPr/>
          </p:nvSpPr>
          <p:spPr bwMode="auto">
            <a:xfrm>
              <a:off x="3654" y="2112"/>
              <a:ext cx="286" cy="27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692" name="Text Box 12"/>
            <p:cNvSpPr txBox="1">
              <a:spLocks noChangeArrowheads="1"/>
            </p:cNvSpPr>
            <p:nvPr/>
          </p:nvSpPr>
          <p:spPr bwMode="auto">
            <a:xfrm>
              <a:off x="3036" y="1576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sp>
          <p:nvSpPr>
            <p:cNvPr id="199693" name="Text Box 13"/>
            <p:cNvSpPr txBox="1">
              <a:spLocks noChangeArrowheads="1"/>
            </p:cNvSpPr>
            <p:nvPr/>
          </p:nvSpPr>
          <p:spPr bwMode="auto">
            <a:xfrm>
              <a:off x="3144" y="2656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endParaRPr lang="en-US" altLang="zh-CN" sz="2800"/>
            </a:p>
          </p:txBody>
        </p:sp>
        <p:sp>
          <p:nvSpPr>
            <p:cNvPr id="199694" name="Text Box 14"/>
            <p:cNvSpPr txBox="1">
              <a:spLocks noChangeArrowheads="1"/>
            </p:cNvSpPr>
            <p:nvPr/>
          </p:nvSpPr>
          <p:spPr bwMode="auto">
            <a:xfrm>
              <a:off x="3476" y="1970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199695" name="Text Box 15"/>
            <p:cNvSpPr txBox="1">
              <a:spLocks noChangeArrowheads="1"/>
            </p:cNvSpPr>
            <p:nvPr/>
          </p:nvSpPr>
          <p:spPr bwMode="auto">
            <a:xfrm>
              <a:off x="3940" y="188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000066"/>
                  </a:solidFill>
                </a:rPr>
                <a:t>_</a:t>
              </a:r>
            </a:p>
          </p:txBody>
        </p:sp>
        <p:sp>
          <p:nvSpPr>
            <p:cNvPr id="199696" name="Line 16"/>
            <p:cNvSpPr>
              <a:spLocks noChangeShapeType="1"/>
            </p:cNvSpPr>
            <p:nvPr/>
          </p:nvSpPr>
          <p:spPr bwMode="auto">
            <a:xfrm flipH="1">
              <a:off x="3060" y="1560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697" name="Line 17"/>
            <p:cNvSpPr>
              <a:spLocks noChangeShapeType="1"/>
            </p:cNvSpPr>
            <p:nvPr/>
          </p:nvSpPr>
          <p:spPr bwMode="auto">
            <a:xfrm flipH="1">
              <a:off x="3768" y="2256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698" name="Line 18"/>
            <p:cNvSpPr>
              <a:spLocks noChangeShapeType="1"/>
            </p:cNvSpPr>
            <p:nvPr/>
          </p:nvSpPr>
          <p:spPr bwMode="auto">
            <a:xfrm rot="5400000" flipH="1">
              <a:off x="3768" y="1548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699" name="Line 19"/>
            <p:cNvSpPr>
              <a:spLocks noChangeShapeType="1"/>
            </p:cNvSpPr>
            <p:nvPr/>
          </p:nvSpPr>
          <p:spPr bwMode="auto">
            <a:xfrm rot="5400000" flipH="1">
              <a:off x="3060" y="2244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00" name="Oval 20"/>
            <p:cNvSpPr>
              <a:spLocks noChangeArrowheads="1"/>
            </p:cNvSpPr>
            <p:nvPr/>
          </p:nvSpPr>
          <p:spPr bwMode="auto">
            <a:xfrm>
              <a:off x="3756" y="154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01" name="Oval 21"/>
            <p:cNvSpPr>
              <a:spLocks noChangeArrowheads="1"/>
            </p:cNvSpPr>
            <p:nvPr/>
          </p:nvSpPr>
          <p:spPr bwMode="auto">
            <a:xfrm>
              <a:off x="3756" y="292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02" name="Oval 22"/>
            <p:cNvSpPr>
              <a:spLocks noChangeArrowheads="1"/>
            </p:cNvSpPr>
            <p:nvPr/>
          </p:nvSpPr>
          <p:spPr bwMode="auto">
            <a:xfrm>
              <a:off x="4452" y="223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03" name="Oval 23"/>
            <p:cNvSpPr>
              <a:spLocks noChangeArrowheads="1"/>
            </p:cNvSpPr>
            <p:nvPr/>
          </p:nvSpPr>
          <p:spPr bwMode="auto">
            <a:xfrm>
              <a:off x="3072" y="223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04" name="Rectangle 24"/>
            <p:cNvSpPr>
              <a:spLocks noChangeArrowheads="1"/>
            </p:cNvSpPr>
            <p:nvPr/>
          </p:nvSpPr>
          <p:spPr bwMode="auto">
            <a:xfrm rot="2689864">
              <a:off x="3339" y="179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05" name="Rectangle 25"/>
            <p:cNvSpPr>
              <a:spLocks noChangeArrowheads="1"/>
            </p:cNvSpPr>
            <p:nvPr/>
          </p:nvSpPr>
          <p:spPr bwMode="auto">
            <a:xfrm rot="2689864">
              <a:off x="4071" y="2483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06" name="Rectangle 26"/>
            <p:cNvSpPr>
              <a:spLocks noChangeArrowheads="1"/>
            </p:cNvSpPr>
            <p:nvPr/>
          </p:nvSpPr>
          <p:spPr bwMode="auto">
            <a:xfrm rot="8089864">
              <a:off x="4083" y="179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07" name="Rectangle 27"/>
            <p:cNvSpPr>
              <a:spLocks noChangeArrowheads="1"/>
            </p:cNvSpPr>
            <p:nvPr/>
          </p:nvSpPr>
          <p:spPr bwMode="auto">
            <a:xfrm rot="8089864">
              <a:off x="3351" y="245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08" name="Line 28"/>
            <p:cNvSpPr>
              <a:spLocks noChangeShapeType="1"/>
            </p:cNvSpPr>
            <p:nvPr/>
          </p:nvSpPr>
          <p:spPr bwMode="auto">
            <a:xfrm>
              <a:off x="3095" y="2256"/>
              <a:ext cx="14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09" name="Text Box 29"/>
            <p:cNvSpPr txBox="1">
              <a:spLocks noChangeArrowheads="1"/>
            </p:cNvSpPr>
            <p:nvPr/>
          </p:nvSpPr>
          <p:spPr bwMode="auto">
            <a:xfrm>
              <a:off x="4176" y="1636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/>
            </a:p>
          </p:txBody>
        </p:sp>
        <p:sp>
          <p:nvSpPr>
            <p:cNvPr id="199710" name="Text Box 30"/>
            <p:cNvSpPr txBox="1">
              <a:spLocks noChangeArrowheads="1"/>
            </p:cNvSpPr>
            <p:nvPr/>
          </p:nvSpPr>
          <p:spPr bwMode="auto">
            <a:xfrm>
              <a:off x="4104" y="2584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4</a:t>
              </a:r>
              <a:endParaRPr lang="en-US" altLang="zh-CN" sz="2800"/>
            </a:p>
          </p:txBody>
        </p:sp>
        <p:sp>
          <p:nvSpPr>
            <p:cNvPr id="199711" name="Text Box 31"/>
            <p:cNvSpPr txBox="1">
              <a:spLocks noChangeArrowheads="1"/>
            </p:cNvSpPr>
            <p:nvPr/>
          </p:nvSpPr>
          <p:spPr bwMode="auto">
            <a:xfrm>
              <a:off x="3684" y="2333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>
                  <a:ea typeface="楷体_GB2312" pitchFamily="49" charset="-122"/>
                </a:rPr>
                <a:t>E</a:t>
              </a:r>
              <a:endParaRPr lang="en-US" altLang="zh-CN" sz="2800">
                <a:ea typeface="楷体_GB2312" pitchFamily="49" charset="-122"/>
              </a:endParaRPr>
            </a:p>
          </p:txBody>
        </p:sp>
      </p:grpSp>
      <p:grpSp>
        <p:nvGrpSpPr>
          <p:cNvPr id="199712" name="Group 32"/>
          <p:cNvGrpSpPr>
            <a:grpSpLocks/>
          </p:cNvGrpSpPr>
          <p:nvPr/>
        </p:nvGrpSpPr>
        <p:grpSpPr bwMode="auto">
          <a:xfrm>
            <a:off x="4418013" y="3068638"/>
            <a:ext cx="4725987" cy="3057525"/>
            <a:chOff x="2783" y="2198"/>
            <a:chExt cx="2977" cy="1926"/>
          </a:xfrm>
        </p:grpSpPr>
        <p:sp>
          <p:nvSpPr>
            <p:cNvPr id="199713" name="Text Box 33"/>
            <p:cNvSpPr txBox="1">
              <a:spLocks noChangeArrowheads="1"/>
            </p:cNvSpPr>
            <p:nvPr/>
          </p:nvSpPr>
          <p:spPr bwMode="auto">
            <a:xfrm>
              <a:off x="4929" y="2198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FF0000"/>
                  </a:solidFill>
                </a:rPr>
                <a:t>5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  <p:sp>
          <p:nvSpPr>
            <p:cNvPr id="199714" name="Rectangle 34"/>
            <p:cNvSpPr>
              <a:spLocks noChangeArrowheads="1"/>
            </p:cNvSpPr>
            <p:nvPr/>
          </p:nvSpPr>
          <p:spPr bwMode="auto">
            <a:xfrm>
              <a:off x="2826" y="2265"/>
              <a:ext cx="1629" cy="1770"/>
            </a:xfrm>
            <a:prstGeom prst="rect">
              <a:avLst/>
            </a:prstGeom>
            <a:solidFill>
              <a:srgbClr val="CCFFFF"/>
            </a:solidFill>
            <a:ln w="38100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zh-CN" sz="2800" b="0"/>
            </a:p>
          </p:txBody>
        </p:sp>
        <p:sp>
          <p:nvSpPr>
            <p:cNvPr id="199715" name="Oval 35"/>
            <p:cNvSpPr>
              <a:spLocks noChangeArrowheads="1"/>
            </p:cNvSpPr>
            <p:nvPr/>
          </p:nvSpPr>
          <p:spPr bwMode="auto">
            <a:xfrm>
              <a:off x="3345" y="2976"/>
              <a:ext cx="346" cy="307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16" name="Line 36"/>
            <p:cNvSpPr>
              <a:spLocks noChangeShapeType="1"/>
            </p:cNvSpPr>
            <p:nvPr/>
          </p:nvSpPr>
          <p:spPr bwMode="auto">
            <a:xfrm>
              <a:off x="3345" y="3130"/>
              <a:ext cx="34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17" name="Line 37"/>
            <p:cNvSpPr>
              <a:spLocks noChangeShapeType="1"/>
            </p:cNvSpPr>
            <p:nvPr/>
          </p:nvSpPr>
          <p:spPr bwMode="auto">
            <a:xfrm flipV="1">
              <a:off x="3518" y="2515"/>
              <a:ext cx="0" cy="4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18" name="Line 38"/>
            <p:cNvSpPr>
              <a:spLocks noChangeShapeType="1"/>
            </p:cNvSpPr>
            <p:nvPr/>
          </p:nvSpPr>
          <p:spPr bwMode="auto">
            <a:xfrm>
              <a:off x="3518" y="3283"/>
              <a:ext cx="0" cy="53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19" name="Line 39"/>
            <p:cNvSpPr>
              <a:spLocks noChangeShapeType="1"/>
            </p:cNvSpPr>
            <p:nvPr/>
          </p:nvSpPr>
          <p:spPr bwMode="auto">
            <a:xfrm>
              <a:off x="4210" y="2515"/>
              <a:ext cx="0" cy="130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20" name="Rectangle 40"/>
            <p:cNvSpPr>
              <a:spLocks noChangeArrowheads="1"/>
            </p:cNvSpPr>
            <p:nvPr/>
          </p:nvSpPr>
          <p:spPr bwMode="auto">
            <a:xfrm>
              <a:off x="4160" y="3084"/>
              <a:ext cx="107" cy="264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21" name="Line 41"/>
            <p:cNvSpPr>
              <a:spLocks noChangeShapeType="1"/>
            </p:cNvSpPr>
            <p:nvPr/>
          </p:nvSpPr>
          <p:spPr bwMode="auto">
            <a:xfrm>
              <a:off x="3518" y="2515"/>
              <a:ext cx="16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22" name="Line 42"/>
            <p:cNvSpPr>
              <a:spLocks noChangeShapeType="1"/>
            </p:cNvSpPr>
            <p:nvPr/>
          </p:nvSpPr>
          <p:spPr bwMode="auto">
            <a:xfrm>
              <a:off x="3518" y="3822"/>
              <a:ext cx="16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23" name="Text Box 43"/>
            <p:cNvSpPr txBox="1">
              <a:spLocks noChangeArrowheads="1"/>
            </p:cNvSpPr>
            <p:nvPr/>
          </p:nvSpPr>
          <p:spPr bwMode="auto">
            <a:xfrm>
              <a:off x="5192" y="2353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A</a:t>
              </a:r>
            </a:p>
          </p:txBody>
        </p:sp>
        <p:sp>
          <p:nvSpPr>
            <p:cNvPr id="199724" name="Text Box 44"/>
            <p:cNvSpPr txBox="1">
              <a:spLocks noChangeArrowheads="1"/>
            </p:cNvSpPr>
            <p:nvPr/>
          </p:nvSpPr>
          <p:spPr bwMode="auto">
            <a:xfrm>
              <a:off x="5105" y="3797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olidFill>
                    <a:srgbClr val="000066"/>
                  </a:solidFill>
                </a:rPr>
                <a:t>B</a:t>
              </a:r>
            </a:p>
          </p:txBody>
        </p:sp>
        <p:sp>
          <p:nvSpPr>
            <p:cNvPr id="199725" name="Line 45"/>
            <p:cNvSpPr>
              <a:spLocks noChangeShapeType="1"/>
            </p:cNvSpPr>
            <p:nvPr/>
          </p:nvSpPr>
          <p:spPr bwMode="auto">
            <a:xfrm flipV="1">
              <a:off x="3259" y="2899"/>
              <a:ext cx="0" cy="53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26" name="Text Box 46"/>
            <p:cNvSpPr txBox="1">
              <a:spLocks noChangeArrowheads="1"/>
            </p:cNvSpPr>
            <p:nvPr/>
          </p:nvSpPr>
          <p:spPr bwMode="auto">
            <a:xfrm>
              <a:off x="3108" y="3520"/>
              <a:ext cx="3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/>
                <a:t>I</a:t>
              </a:r>
              <a:r>
                <a:rPr lang="en-US" altLang="zh-CN" sz="2800" i="1" baseline="-25000"/>
                <a:t>sc</a:t>
              </a:r>
              <a:endParaRPr lang="en-US" altLang="zh-CN" sz="2800"/>
            </a:p>
          </p:txBody>
        </p:sp>
        <p:sp>
          <p:nvSpPr>
            <p:cNvPr id="199727" name="Text Box 47"/>
            <p:cNvSpPr txBox="1">
              <a:spLocks noChangeArrowheads="1"/>
            </p:cNvSpPr>
            <p:nvPr/>
          </p:nvSpPr>
          <p:spPr bwMode="auto">
            <a:xfrm>
              <a:off x="3717" y="3427"/>
              <a:ext cx="51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24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99728" name="Text Box 48"/>
            <p:cNvSpPr txBox="1">
              <a:spLocks noChangeArrowheads="1"/>
            </p:cNvSpPr>
            <p:nvPr/>
          </p:nvSpPr>
          <p:spPr bwMode="auto">
            <a:xfrm>
              <a:off x="2783" y="2600"/>
              <a:ext cx="78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0.083A</a:t>
              </a:r>
            </a:p>
          </p:txBody>
        </p:sp>
        <p:sp>
          <p:nvSpPr>
            <p:cNvPr id="199729" name="Line 49"/>
            <p:cNvSpPr>
              <a:spLocks noChangeShapeType="1"/>
            </p:cNvSpPr>
            <p:nvPr/>
          </p:nvSpPr>
          <p:spPr bwMode="auto">
            <a:xfrm>
              <a:off x="5162" y="2515"/>
              <a:ext cx="0" cy="130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30" name="Rectangle 50"/>
            <p:cNvSpPr>
              <a:spLocks noChangeArrowheads="1"/>
            </p:cNvSpPr>
            <p:nvPr/>
          </p:nvSpPr>
          <p:spPr bwMode="auto">
            <a:xfrm>
              <a:off x="5099" y="3063"/>
              <a:ext cx="118" cy="261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31" name="Text Box 51"/>
            <p:cNvSpPr txBox="1">
              <a:spLocks noChangeArrowheads="1"/>
            </p:cNvSpPr>
            <p:nvPr/>
          </p:nvSpPr>
          <p:spPr bwMode="auto">
            <a:xfrm>
              <a:off x="4658" y="3129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/>
                <a:t>R</a:t>
              </a:r>
              <a:r>
                <a:rPr lang="en-US" altLang="zh-CN" sz="2800" baseline="-25000"/>
                <a:t>5</a:t>
              </a:r>
              <a:endParaRPr lang="en-US" altLang="zh-CN" sz="2800"/>
            </a:p>
          </p:txBody>
        </p:sp>
        <p:sp>
          <p:nvSpPr>
            <p:cNvPr id="199732" name="Line 52"/>
            <p:cNvSpPr>
              <a:spLocks noChangeShapeType="1"/>
            </p:cNvSpPr>
            <p:nvPr/>
          </p:nvSpPr>
          <p:spPr bwMode="auto">
            <a:xfrm>
              <a:off x="4603" y="2420"/>
              <a:ext cx="33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33" name="Oval 53"/>
            <p:cNvSpPr>
              <a:spLocks noChangeArrowheads="1"/>
            </p:cNvSpPr>
            <p:nvPr/>
          </p:nvSpPr>
          <p:spPr bwMode="auto">
            <a:xfrm flipV="1">
              <a:off x="4191" y="380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34" name="Oval 54"/>
            <p:cNvSpPr>
              <a:spLocks noChangeArrowheads="1"/>
            </p:cNvSpPr>
            <p:nvPr/>
          </p:nvSpPr>
          <p:spPr bwMode="auto">
            <a:xfrm flipV="1">
              <a:off x="4191" y="2501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9735" name="Text Box 55"/>
            <p:cNvSpPr txBox="1">
              <a:spLocks noChangeArrowheads="1"/>
            </p:cNvSpPr>
            <p:nvPr/>
          </p:nvSpPr>
          <p:spPr bwMode="auto">
            <a:xfrm>
              <a:off x="5250" y="3050"/>
              <a:ext cx="51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en-US" altLang="zh-CN" sz="2800"/>
                <a:t>10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199736" name="Text Box 56"/>
            <p:cNvSpPr txBox="1">
              <a:spLocks noChangeArrowheads="1"/>
            </p:cNvSpPr>
            <p:nvPr/>
          </p:nvSpPr>
          <p:spPr bwMode="auto">
            <a:xfrm>
              <a:off x="3797" y="2681"/>
              <a:ext cx="307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2800" i="1"/>
                <a:t>R</a:t>
              </a:r>
              <a:r>
                <a:rPr lang="en-US" altLang="zh-CN" sz="2800" i="1" baseline="-25000"/>
                <a:t>i</a:t>
              </a:r>
              <a:endParaRPr lang="en-US" altLang="zh-CN" sz="2800"/>
            </a:p>
          </p:txBody>
        </p:sp>
      </p:grpSp>
      <p:sp>
        <p:nvSpPr>
          <p:cNvPr id="199737" name="AutoShape 57"/>
          <p:cNvSpPr>
            <a:spLocks noChangeArrowheads="1"/>
          </p:cNvSpPr>
          <p:nvPr/>
        </p:nvSpPr>
        <p:spPr bwMode="auto">
          <a:xfrm rot="-2642818">
            <a:off x="5035550" y="1003300"/>
            <a:ext cx="542925" cy="1947863"/>
          </a:xfrm>
          <a:prstGeom prst="curvedLeftArrow">
            <a:avLst>
              <a:gd name="adj1" fmla="val 71754"/>
              <a:gd name="adj2" fmla="val 143509"/>
              <a:gd name="adj3" fmla="val 33333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9738" name="Text Box 58"/>
          <p:cNvSpPr txBox="1">
            <a:spLocks noChangeArrowheads="1"/>
          </p:cNvSpPr>
          <p:nvPr/>
        </p:nvSpPr>
        <p:spPr bwMode="auto">
          <a:xfrm>
            <a:off x="6213475" y="1236663"/>
            <a:ext cx="1501775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</a:rPr>
              <a:t>等效</a:t>
            </a:r>
            <a:r>
              <a:rPr lang="zh-CN" altLang="en-US" sz="2800">
                <a:solidFill>
                  <a:srgbClr val="FF0000"/>
                </a:solidFill>
              </a:rPr>
              <a:t>电路</a:t>
            </a:r>
          </a:p>
        </p:txBody>
      </p:sp>
      <p:grpSp>
        <p:nvGrpSpPr>
          <p:cNvPr id="199739" name="Group 59"/>
          <p:cNvGrpSpPr>
            <a:grpSpLocks/>
          </p:cNvGrpSpPr>
          <p:nvPr/>
        </p:nvGrpSpPr>
        <p:grpSpPr bwMode="auto">
          <a:xfrm>
            <a:off x="468313" y="4581525"/>
            <a:ext cx="3344862" cy="1203325"/>
            <a:chOff x="291" y="3160"/>
            <a:chExt cx="2107" cy="758"/>
          </a:xfrm>
        </p:grpSpPr>
        <p:graphicFrame>
          <p:nvGraphicFramePr>
            <p:cNvPr id="199740" name="Object 60"/>
            <p:cNvGraphicFramePr>
              <a:graphicFrameLocks noChangeAspect="1"/>
            </p:cNvGraphicFramePr>
            <p:nvPr/>
          </p:nvGraphicFramePr>
          <p:xfrm>
            <a:off x="448" y="3553"/>
            <a:ext cx="926" cy="3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9743" name="公式" r:id="rId4" imgW="609480" imgH="228600" progId="Equation.3">
                    <p:embed/>
                  </p:oleObj>
                </mc:Choice>
                <mc:Fallback>
                  <p:oleObj name="公式" r:id="rId4" imgW="609480" imgH="228600" progId="Equation.3">
                    <p:embed/>
                    <p:pic>
                      <p:nvPicPr>
                        <p:cNvPr id="0" name="Object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8" y="3553"/>
                          <a:ext cx="926" cy="3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9741" name="AutoShape 61"/>
            <p:cNvSpPr>
              <a:spLocks/>
            </p:cNvSpPr>
            <p:nvPr/>
          </p:nvSpPr>
          <p:spPr bwMode="auto">
            <a:xfrm>
              <a:off x="291" y="3274"/>
              <a:ext cx="105" cy="446"/>
            </a:xfrm>
            <a:prstGeom prst="leftBrace">
              <a:avLst>
                <a:gd name="adj1" fmla="val 35397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99742" name="Object 62"/>
            <p:cNvGraphicFramePr>
              <a:graphicFrameLocks noChangeAspect="1"/>
            </p:cNvGraphicFramePr>
            <p:nvPr/>
          </p:nvGraphicFramePr>
          <p:xfrm>
            <a:off x="365" y="3160"/>
            <a:ext cx="2033" cy="3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9744" name="公式" r:id="rId6" imgW="1333440" imgH="228600" progId="Equation.3">
                    <p:embed/>
                  </p:oleObj>
                </mc:Choice>
                <mc:Fallback>
                  <p:oleObj name="公式" r:id="rId6" imgW="1333440" imgH="228600" progId="Equation.3">
                    <p:embed/>
                    <p:pic>
                      <p:nvPicPr>
                        <p:cNvPr id="0" name="Object 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" y="3160"/>
                          <a:ext cx="2033" cy="3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9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9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9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997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737" grpId="0" animBg="1"/>
      <p:bldP spid="199738" grpId="0" build="p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Text Box 2"/>
          <p:cNvSpPr txBox="1">
            <a:spLocks noChangeArrowheads="1"/>
          </p:cNvSpPr>
          <p:nvPr/>
        </p:nvSpPr>
        <p:spPr bwMode="auto">
          <a:xfrm>
            <a:off x="841375" y="315913"/>
            <a:ext cx="38560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zh-CN" altLang="en-US" sz="2400"/>
              <a:t>第三步：求解未知电流 </a:t>
            </a:r>
            <a:r>
              <a:rPr lang="en-US" altLang="zh-CN" sz="2400" i="1"/>
              <a:t>I</a:t>
            </a:r>
            <a:r>
              <a:rPr lang="en-US" altLang="zh-CN" sz="2400" baseline="-25000"/>
              <a:t>5</a:t>
            </a:r>
            <a:r>
              <a:rPr lang="zh-CN" altLang="en-US" sz="2400"/>
              <a:t>。</a:t>
            </a:r>
          </a:p>
        </p:txBody>
      </p:sp>
      <p:graphicFrame>
        <p:nvGraphicFramePr>
          <p:cNvPr id="200707" name="Object 3"/>
          <p:cNvGraphicFramePr>
            <a:graphicFrameLocks noChangeAspect="1"/>
          </p:cNvGraphicFramePr>
          <p:nvPr/>
        </p:nvGraphicFramePr>
        <p:xfrm>
          <a:off x="1692275" y="4437063"/>
          <a:ext cx="6411913" cy="125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32" name="公式" r:id="rId3" imgW="1638000" imgH="431640" progId="Equation.3">
                  <p:embed/>
                </p:oleObj>
              </mc:Choice>
              <mc:Fallback>
                <p:oleObj name="公式" r:id="rId3" imgW="1638000" imgH="431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4437063"/>
                        <a:ext cx="6411913" cy="125095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66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0708" name="Group 4"/>
          <p:cNvGrpSpPr>
            <a:grpSpLocks/>
          </p:cNvGrpSpPr>
          <p:nvPr/>
        </p:nvGrpSpPr>
        <p:grpSpPr bwMode="auto">
          <a:xfrm>
            <a:off x="2393950" y="1003300"/>
            <a:ext cx="4254500" cy="3105150"/>
            <a:chOff x="1508" y="632"/>
            <a:chExt cx="2680" cy="1956"/>
          </a:xfrm>
        </p:grpSpPr>
        <p:sp>
          <p:nvSpPr>
            <p:cNvPr id="200709" name="Text Box 5"/>
            <p:cNvSpPr txBox="1">
              <a:spLocks noChangeArrowheads="1"/>
            </p:cNvSpPr>
            <p:nvPr/>
          </p:nvSpPr>
          <p:spPr bwMode="auto">
            <a:xfrm>
              <a:off x="3654" y="632"/>
              <a:ext cx="29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i="1">
                  <a:solidFill>
                    <a:srgbClr val="FF00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FF0000"/>
                  </a:solidFill>
                </a:rPr>
                <a:t>5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  <p:sp>
          <p:nvSpPr>
            <p:cNvPr id="200710" name="Rectangle 6"/>
            <p:cNvSpPr>
              <a:spLocks noChangeArrowheads="1"/>
            </p:cNvSpPr>
            <p:nvPr/>
          </p:nvSpPr>
          <p:spPr bwMode="auto">
            <a:xfrm>
              <a:off x="1551" y="729"/>
              <a:ext cx="1629" cy="1770"/>
            </a:xfrm>
            <a:prstGeom prst="rect">
              <a:avLst/>
            </a:prstGeom>
            <a:solidFill>
              <a:srgbClr val="CCFFFF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zh-CN" sz="2800" b="0"/>
            </a:p>
          </p:txBody>
        </p:sp>
        <p:sp>
          <p:nvSpPr>
            <p:cNvPr id="200711" name="Oval 7"/>
            <p:cNvSpPr>
              <a:spLocks noChangeArrowheads="1"/>
            </p:cNvSpPr>
            <p:nvPr/>
          </p:nvSpPr>
          <p:spPr bwMode="auto">
            <a:xfrm>
              <a:off x="2070" y="1440"/>
              <a:ext cx="346" cy="307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0712" name="Line 8"/>
            <p:cNvSpPr>
              <a:spLocks noChangeShapeType="1"/>
            </p:cNvSpPr>
            <p:nvPr/>
          </p:nvSpPr>
          <p:spPr bwMode="auto">
            <a:xfrm>
              <a:off x="2070" y="1594"/>
              <a:ext cx="34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0713" name="Line 9"/>
            <p:cNvSpPr>
              <a:spLocks noChangeShapeType="1"/>
            </p:cNvSpPr>
            <p:nvPr/>
          </p:nvSpPr>
          <p:spPr bwMode="auto">
            <a:xfrm flipV="1">
              <a:off x="2243" y="979"/>
              <a:ext cx="0" cy="4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0714" name="Line 10"/>
            <p:cNvSpPr>
              <a:spLocks noChangeShapeType="1"/>
            </p:cNvSpPr>
            <p:nvPr/>
          </p:nvSpPr>
          <p:spPr bwMode="auto">
            <a:xfrm>
              <a:off x="2243" y="1747"/>
              <a:ext cx="0" cy="53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0715" name="Line 11"/>
            <p:cNvSpPr>
              <a:spLocks noChangeShapeType="1"/>
            </p:cNvSpPr>
            <p:nvPr/>
          </p:nvSpPr>
          <p:spPr bwMode="auto">
            <a:xfrm>
              <a:off x="2935" y="979"/>
              <a:ext cx="0" cy="130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0716" name="Rectangle 12"/>
            <p:cNvSpPr>
              <a:spLocks noChangeArrowheads="1"/>
            </p:cNvSpPr>
            <p:nvPr/>
          </p:nvSpPr>
          <p:spPr bwMode="auto">
            <a:xfrm>
              <a:off x="2885" y="1548"/>
              <a:ext cx="107" cy="264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0717" name="Line 13"/>
            <p:cNvSpPr>
              <a:spLocks noChangeShapeType="1"/>
            </p:cNvSpPr>
            <p:nvPr/>
          </p:nvSpPr>
          <p:spPr bwMode="auto">
            <a:xfrm>
              <a:off x="2243" y="979"/>
              <a:ext cx="16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0718" name="Line 14"/>
            <p:cNvSpPr>
              <a:spLocks noChangeShapeType="1"/>
            </p:cNvSpPr>
            <p:nvPr/>
          </p:nvSpPr>
          <p:spPr bwMode="auto">
            <a:xfrm>
              <a:off x="2243" y="2286"/>
              <a:ext cx="16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0719" name="Text Box 15"/>
            <p:cNvSpPr txBox="1">
              <a:spLocks noChangeArrowheads="1"/>
            </p:cNvSpPr>
            <p:nvPr/>
          </p:nvSpPr>
          <p:spPr bwMode="auto">
            <a:xfrm>
              <a:off x="3923" y="817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000066"/>
                  </a:solidFill>
                </a:rPr>
                <a:t>A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200720" name="Text Box 16"/>
            <p:cNvSpPr txBox="1">
              <a:spLocks noChangeArrowheads="1"/>
            </p:cNvSpPr>
            <p:nvPr/>
          </p:nvSpPr>
          <p:spPr bwMode="auto">
            <a:xfrm>
              <a:off x="3830" y="2261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000066"/>
                  </a:solidFill>
                </a:rPr>
                <a:t>B</a:t>
              </a:r>
              <a:endParaRPr lang="en-US" altLang="zh-CN" sz="2800">
                <a:solidFill>
                  <a:srgbClr val="000066"/>
                </a:solidFill>
              </a:endParaRPr>
            </a:p>
          </p:txBody>
        </p:sp>
        <p:sp>
          <p:nvSpPr>
            <p:cNvPr id="200721" name="Line 17"/>
            <p:cNvSpPr>
              <a:spLocks noChangeShapeType="1"/>
            </p:cNvSpPr>
            <p:nvPr/>
          </p:nvSpPr>
          <p:spPr bwMode="auto">
            <a:xfrm flipV="1">
              <a:off x="1984" y="1363"/>
              <a:ext cx="0" cy="53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0722" name="Text Box 18"/>
            <p:cNvSpPr txBox="1">
              <a:spLocks noChangeArrowheads="1"/>
            </p:cNvSpPr>
            <p:nvPr/>
          </p:nvSpPr>
          <p:spPr bwMode="auto">
            <a:xfrm>
              <a:off x="1853" y="2041"/>
              <a:ext cx="2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en-US" altLang="zh-CN" sz="2000" i="1"/>
                <a:t>I</a:t>
              </a:r>
              <a:r>
                <a:rPr lang="en-US" altLang="zh-CN" sz="2000" i="1" baseline="-25000"/>
                <a:t>sc</a:t>
              </a:r>
              <a:endParaRPr lang="en-US" altLang="zh-CN" sz="2000"/>
            </a:p>
          </p:txBody>
        </p:sp>
        <p:sp>
          <p:nvSpPr>
            <p:cNvPr id="200723" name="Text Box 19"/>
            <p:cNvSpPr txBox="1">
              <a:spLocks noChangeArrowheads="1"/>
            </p:cNvSpPr>
            <p:nvPr/>
          </p:nvSpPr>
          <p:spPr bwMode="auto">
            <a:xfrm>
              <a:off x="2442" y="1891"/>
              <a:ext cx="51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24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200724" name="Text Box 20"/>
            <p:cNvSpPr txBox="1">
              <a:spLocks noChangeArrowheads="1"/>
            </p:cNvSpPr>
            <p:nvPr/>
          </p:nvSpPr>
          <p:spPr bwMode="auto">
            <a:xfrm>
              <a:off x="1508" y="1064"/>
              <a:ext cx="78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0.083A</a:t>
              </a:r>
            </a:p>
          </p:txBody>
        </p:sp>
        <p:sp>
          <p:nvSpPr>
            <p:cNvPr id="200725" name="Line 21"/>
            <p:cNvSpPr>
              <a:spLocks noChangeShapeType="1"/>
            </p:cNvSpPr>
            <p:nvPr/>
          </p:nvSpPr>
          <p:spPr bwMode="auto">
            <a:xfrm>
              <a:off x="3887" y="979"/>
              <a:ext cx="0" cy="130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0726" name="Rectangle 22"/>
            <p:cNvSpPr>
              <a:spLocks noChangeArrowheads="1"/>
            </p:cNvSpPr>
            <p:nvPr/>
          </p:nvSpPr>
          <p:spPr bwMode="auto">
            <a:xfrm>
              <a:off x="3824" y="1527"/>
              <a:ext cx="118" cy="261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0727" name="Text Box 23"/>
            <p:cNvSpPr txBox="1">
              <a:spLocks noChangeArrowheads="1"/>
            </p:cNvSpPr>
            <p:nvPr/>
          </p:nvSpPr>
          <p:spPr bwMode="auto">
            <a:xfrm>
              <a:off x="3377" y="1593"/>
              <a:ext cx="3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en-US" altLang="zh-CN" sz="2800" i="1"/>
                <a:t>R</a:t>
              </a:r>
              <a:r>
                <a:rPr lang="en-US" altLang="zh-CN" sz="2800" baseline="-25000"/>
                <a:t>5</a:t>
              </a:r>
              <a:endParaRPr lang="en-US" altLang="zh-CN" sz="2800"/>
            </a:p>
          </p:txBody>
        </p:sp>
        <p:sp>
          <p:nvSpPr>
            <p:cNvPr id="200728" name="Line 24"/>
            <p:cNvSpPr>
              <a:spLocks noChangeShapeType="1"/>
            </p:cNvSpPr>
            <p:nvPr/>
          </p:nvSpPr>
          <p:spPr bwMode="auto">
            <a:xfrm>
              <a:off x="3328" y="884"/>
              <a:ext cx="33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0729" name="Oval 25"/>
            <p:cNvSpPr>
              <a:spLocks noChangeArrowheads="1"/>
            </p:cNvSpPr>
            <p:nvPr/>
          </p:nvSpPr>
          <p:spPr bwMode="auto">
            <a:xfrm flipV="1">
              <a:off x="2916" y="227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0730" name="Oval 26"/>
            <p:cNvSpPr>
              <a:spLocks noChangeArrowheads="1"/>
            </p:cNvSpPr>
            <p:nvPr/>
          </p:nvSpPr>
          <p:spPr bwMode="auto">
            <a:xfrm flipV="1">
              <a:off x="2916" y="965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00731" name="Rectangle 27"/>
          <p:cNvSpPr>
            <a:spLocks noChangeArrowheads="1"/>
          </p:cNvSpPr>
          <p:nvPr/>
        </p:nvSpPr>
        <p:spPr bwMode="auto">
          <a:xfrm>
            <a:off x="5791200" y="5181600"/>
            <a:ext cx="19780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>
                <a:solidFill>
                  <a:srgbClr val="FF0066"/>
                </a:solidFill>
                <a:ea typeface="隶书" panose="02010509060101010101" pitchFamily="49" charset="-122"/>
              </a:rPr>
              <a:t>结果与前同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0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0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200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200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6" grpId="0" autoUpdateAnimBg="0"/>
      <p:bldP spid="200731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98438" y="650875"/>
            <a:ext cx="8412162" cy="771525"/>
          </a:xfrm>
          <a:prstGeom prst="rect">
            <a:avLst/>
          </a:prstGeom>
          <a:solidFill>
            <a:schemeClr val="tx2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440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  <a:sym typeface="Symbol" panose="05050102010706020507" pitchFamily="18" charset="2"/>
              </a:rPr>
              <a:t>第四章  线性网络定理</a:t>
            </a: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1068388" y="1905000"/>
            <a:ext cx="19192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zh-CN">
                <a:solidFill>
                  <a:srgbClr val="FF0066"/>
                </a:solidFill>
                <a:latin typeface="楷体_GB2312" pitchFamily="49" charset="-122"/>
                <a:ea typeface="楷体_GB2312" pitchFamily="49" charset="-122"/>
                <a:sym typeface="Symbol" panose="05050102010706020507" pitchFamily="18" charset="2"/>
              </a:rPr>
              <a:t> </a:t>
            </a:r>
            <a:r>
              <a:rPr lang="zh-CN" altLang="en-US">
                <a:solidFill>
                  <a:srgbClr val="FF0066"/>
                </a:solidFill>
                <a:latin typeface="楷体_GB2312" pitchFamily="49" charset="-122"/>
                <a:ea typeface="楷体_GB2312" pitchFamily="49" charset="-122"/>
              </a:rPr>
              <a:t>重点</a:t>
            </a:r>
            <a:r>
              <a:rPr lang="zh-CN" altLang="en-US">
                <a:latin typeface="楷体_GB2312" pitchFamily="49" charset="-122"/>
                <a:ea typeface="楷体_GB2312" pitchFamily="49" charset="-122"/>
              </a:rPr>
              <a:t>：</a:t>
            </a:r>
          </a:p>
        </p:txBody>
      </p:sp>
      <p:sp>
        <p:nvSpPr>
          <p:cNvPr id="44045" name="Text Box 13"/>
          <p:cNvSpPr txBox="1">
            <a:spLocks noChangeArrowheads="1"/>
          </p:cNvSpPr>
          <p:nvPr/>
        </p:nvSpPr>
        <p:spPr bwMode="auto">
          <a:xfrm>
            <a:off x="914400" y="2644775"/>
            <a:ext cx="7467600" cy="25304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CC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FFFF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l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en-US" altLang="zh-CN">
                <a:ea typeface="楷体_GB2312" pitchFamily="49" charset="-122"/>
              </a:rPr>
              <a:t>1. </a:t>
            </a:r>
            <a:r>
              <a:rPr kumimoji="0" lang="zh-CN" altLang="en-US">
                <a:ea typeface="楷体_GB2312" pitchFamily="49" charset="-122"/>
              </a:rPr>
              <a:t>熟练掌握叠加定理，替代定理，戴维南和诺顿定理。</a:t>
            </a:r>
          </a:p>
          <a:p>
            <a:pPr algn="l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en-US" altLang="zh-CN">
                <a:ea typeface="楷体_GB2312" pitchFamily="49" charset="-122"/>
              </a:rPr>
              <a:t>2. </a:t>
            </a:r>
            <a:r>
              <a:rPr kumimoji="0" lang="zh-CN" altLang="en-US">
                <a:ea typeface="楷体_GB2312" pitchFamily="49" charset="-122"/>
              </a:rPr>
              <a:t>掌握最大功率传输定理和互易定理；</a:t>
            </a:r>
          </a:p>
          <a:p>
            <a:pPr algn="l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en-US" altLang="zh-CN"/>
              <a:t>3. </a:t>
            </a:r>
            <a:r>
              <a:rPr kumimoji="0" lang="zh-CN" altLang="en-US"/>
              <a:t>了解对偶原理。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467" name="Group 3"/>
          <p:cNvGrpSpPr>
            <a:grpSpLocks/>
          </p:cNvGrpSpPr>
          <p:nvPr/>
        </p:nvGrpSpPr>
        <p:grpSpPr bwMode="auto">
          <a:xfrm>
            <a:off x="381000" y="3276600"/>
            <a:ext cx="4019550" cy="3217863"/>
            <a:chOff x="1483" y="1579"/>
            <a:chExt cx="2532" cy="2003"/>
          </a:xfrm>
        </p:grpSpPr>
        <p:sp>
          <p:nvSpPr>
            <p:cNvPr id="190468" name="Text Box 4"/>
            <p:cNvSpPr txBox="1">
              <a:spLocks noChangeArrowheads="1"/>
            </p:cNvSpPr>
            <p:nvPr/>
          </p:nvSpPr>
          <p:spPr bwMode="auto">
            <a:xfrm>
              <a:off x="1483" y="2263"/>
              <a:ext cx="265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/>
                <a:t>C</a:t>
              </a:r>
              <a:endParaRPr lang="en-US" altLang="zh-CN" sz="2800">
                <a:solidFill>
                  <a:srgbClr val="0000FF"/>
                </a:solidFill>
              </a:endParaRPr>
            </a:p>
          </p:txBody>
        </p:sp>
        <p:sp>
          <p:nvSpPr>
            <p:cNvPr id="190469" name="AutoShape 5"/>
            <p:cNvSpPr>
              <a:spLocks noChangeArrowheads="1"/>
            </p:cNvSpPr>
            <p:nvPr/>
          </p:nvSpPr>
          <p:spPr bwMode="auto">
            <a:xfrm>
              <a:off x="3589" y="2617"/>
              <a:ext cx="365" cy="119"/>
            </a:xfrm>
            <a:prstGeom prst="leftArrow">
              <a:avLst>
                <a:gd name="adj1" fmla="val 50000"/>
                <a:gd name="adj2" fmla="val 76681"/>
              </a:avLst>
            </a:prstGeom>
            <a:solidFill>
              <a:schemeClr val="bg1"/>
            </a:solidFill>
            <a:ln w="38100">
              <a:solidFill>
                <a:srgbClr val="FF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0470" name="Text Box 6"/>
            <p:cNvSpPr txBox="1">
              <a:spLocks noChangeArrowheads="1"/>
            </p:cNvSpPr>
            <p:nvPr/>
          </p:nvSpPr>
          <p:spPr bwMode="auto">
            <a:xfrm>
              <a:off x="3708" y="2222"/>
              <a:ext cx="307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R</a:t>
              </a:r>
              <a:r>
                <a:rPr lang="en-US" altLang="zh-CN" sz="2800" i="1" baseline="-25000">
                  <a:solidFill>
                    <a:srgbClr val="FF3300"/>
                  </a:solidFill>
                </a:rPr>
                <a:t>i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90471" name="Line 7"/>
            <p:cNvSpPr>
              <a:spLocks noChangeShapeType="1"/>
            </p:cNvSpPr>
            <p:nvPr/>
          </p:nvSpPr>
          <p:spPr bwMode="auto">
            <a:xfrm>
              <a:off x="2470" y="1867"/>
              <a:ext cx="124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0472" name="Line 8"/>
            <p:cNvSpPr>
              <a:spLocks noChangeShapeType="1"/>
            </p:cNvSpPr>
            <p:nvPr/>
          </p:nvSpPr>
          <p:spPr bwMode="auto">
            <a:xfrm>
              <a:off x="2458" y="3252"/>
              <a:ext cx="121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0473" name="Text Box 9"/>
            <p:cNvSpPr txBox="1">
              <a:spLocks noChangeArrowheads="1"/>
            </p:cNvSpPr>
            <p:nvPr/>
          </p:nvSpPr>
          <p:spPr bwMode="auto">
            <a:xfrm>
              <a:off x="1728" y="1876"/>
              <a:ext cx="341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sp>
          <p:nvSpPr>
            <p:cNvPr id="190474" name="Text Box 10"/>
            <p:cNvSpPr txBox="1">
              <a:spLocks noChangeArrowheads="1"/>
            </p:cNvSpPr>
            <p:nvPr/>
          </p:nvSpPr>
          <p:spPr bwMode="auto">
            <a:xfrm>
              <a:off x="1740" y="2896"/>
              <a:ext cx="341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endParaRPr lang="en-US" altLang="zh-CN" sz="2800"/>
            </a:p>
          </p:txBody>
        </p:sp>
        <p:sp>
          <p:nvSpPr>
            <p:cNvPr id="190475" name="Line 11"/>
            <p:cNvSpPr>
              <a:spLocks noChangeShapeType="1"/>
            </p:cNvSpPr>
            <p:nvPr/>
          </p:nvSpPr>
          <p:spPr bwMode="auto">
            <a:xfrm flipH="1">
              <a:off x="1740" y="1872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0476" name="Line 12"/>
            <p:cNvSpPr>
              <a:spLocks noChangeShapeType="1"/>
            </p:cNvSpPr>
            <p:nvPr/>
          </p:nvSpPr>
          <p:spPr bwMode="auto">
            <a:xfrm flipH="1">
              <a:off x="2448" y="2568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0477" name="Line 13"/>
            <p:cNvSpPr>
              <a:spLocks noChangeShapeType="1"/>
            </p:cNvSpPr>
            <p:nvPr/>
          </p:nvSpPr>
          <p:spPr bwMode="auto">
            <a:xfrm rot="5400000" flipH="1">
              <a:off x="2448" y="1860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0478" name="Line 14"/>
            <p:cNvSpPr>
              <a:spLocks noChangeShapeType="1"/>
            </p:cNvSpPr>
            <p:nvPr/>
          </p:nvSpPr>
          <p:spPr bwMode="auto">
            <a:xfrm rot="5400000" flipH="1">
              <a:off x="1740" y="2556"/>
              <a:ext cx="708" cy="7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0479" name="Oval 15"/>
            <p:cNvSpPr>
              <a:spLocks noChangeArrowheads="1"/>
            </p:cNvSpPr>
            <p:nvPr/>
          </p:nvSpPr>
          <p:spPr bwMode="auto">
            <a:xfrm>
              <a:off x="2436" y="1861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0480" name="Oval 16"/>
            <p:cNvSpPr>
              <a:spLocks noChangeArrowheads="1"/>
            </p:cNvSpPr>
            <p:nvPr/>
          </p:nvSpPr>
          <p:spPr bwMode="auto">
            <a:xfrm>
              <a:off x="2436" y="3241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0481" name="Oval 17"/>
            <p:cNvSpPr>
              <a:spLocks noChangeArrowheads="1"/>
            </p:cNvSpPr>
            <p:nvPr/>
          </p:nvSpPr>
          <p:spPr bwMode="auto">
            <a:xfrm>
              <a:off x="3132" y="2545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0482" name="Oval 18"/>
            <p:cNvSpPr>
              <a:spLocks noChangeArrowheads="1"/>
            </p:cNvSpPr>
            <p:nvPr/>
          </p:nvSpPr>
          <p:spPr bwMode="auto">
            <a:xfrm>
              <a:off x="1752" y="2545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0483" name="Rectangle 19"/>
            <p:cNvSpPr>
              <a:spLocks noChangeArrowheads="1"/>
            </p:cNvSpPr>
            <p:nvPr/>
          </p:nvSpPr>
          <p:spPr bwMode="auto">
            <a:xfrm rot="2689864">
              <a:off x="2019" y="2111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0484" name="Rectangle 20"/>
            <p:cNvSpPr>
              <a:spLocks noChangeArrowheads="1"/>
            </p:cNvSpPr>
            <p:nvPr/>
          </p:nvSpPr>
          <p:spPr bwMode="auto">
            <a:xfrm rot="2689864">
              <a:off x="2751" y="2795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0485" name="Rectangle 21"/>
            <p:cNvSpPr>
              <a:spLocks noChangeArrowheads="1"/>
            </p:cNvSpPr>
            <p:nvPr/>
          </p:nvSpPr>
          <p:spPr bwMode="auto">
            <a:xfrm rot="8089864">
              <a:off x="2763" y="2111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0486" name="Rectangle 22"/>
            <p:cNvSpPr>
              <a:spLocks noChangeArrowheads="1"/>
            </p:cNvSpPr>
            <p:nvPr/>
          </p:nvSpPr>
          <p:spPr bwMode="auto">
            <a:xfrm rot="8089864">
              <a:off x="2031" y="2771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0487" name="Line 23"/>
            <p:cNvSpPr>
              <a:spLocks noChangeShapeType="1"/>
            </p:cNvSpPr>
            <p:nvPr/>
          </p:nvSpPr>
          <p:spPr bwMode="auto">
            <a:xfrm>
              <a:off x="1775" y="2568"/>
              <a:ext cx="14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0488" name="Text Box 24"/>
            <p:cNvSpPr txBox="1">
              <a:spLocks noChangeArrowheads="1"/>
            </p:cNvSpPr>
            <p:nvPr/>
          </p:nvSpPr>
          <p:spPr bwMode="auto">
            <a:xfrm>
              <a:off x="2856" y="1948"/>
              <a:ext cx="341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/>
            </a:p>
          </p:txBody>
        </p:sp>
        <p:sp>
          <p:nvSpPr>
            <p:cNvPr id="190489" name="Text Box 25"/>
            <p:cNvSpPr txBox="1">
              <a:spLocks noChangeArrowheads="1"/>
            </p:cNvSpPr>
            <p:nvPr/>
          </p:nvSpPr>
          <p:spPr bwMode="auto">
            <a:xfrm>
              <a:off x="2820" y="2896"/>
              <a:ext cx="341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4</a:t>
              </a:r>
              <a:endParaRPr lang="en-US" altLang="zh-CN" sz="2800"/>
            </a:p>
          </p:txBody>
        </p:sp>
        <p:sp>
          <p:nvSpPr>
            <p:cNvPr id="190490" name="Text Box 26"/>
            <p:cNvSpPr txBox="1">
              <a:spLocks noChangeArrowheads="1"/>
            </p:cNvSpPr>
            <p:nvPr/>
          </p:nvSpPr>
          <p:spPr bwMode="auto">
            <a:xfrm>
              <a:off x="2351" y="1579"/>
              <a:ext cx="265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>
                  <a:ea typeface="楷体_GB2312" pitchFamily="49" charset="-122"/>
                </a:rPr>
                <a:t>A</a:t>
              </a:r>
              <a:endParaRPr lang="en-US" altLang="zh-CN" sz="28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90491" name="Text Box 27"/>
            <p:cNvSpPr txBox="1">
              <a:spLocks noChangeArrowheads="1"/>
            </p:cNvSpPr>
            <p:nvPr/>
          </p:nvSpPr>
          <p:spPr bwMode="auto">
            <a:xfrm>
              <a:off x="2328" y="3259"/>
              <a:ext cx="265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/>
                <a:t>B</a:t>
              </a:r>
              <a:endParaRPr lang="en-US" altLang="zh-CN" sz="2800">
                <a:solidFill>
                  <a:srgbClr val="0000FF"/>
                </a:solidFill>
              </a:endParaRPr>
            </a:p>
          </p:txBody>
        </p:sp>
        <p:sp>
          <p:nvSpPr>
            <p:cNvPr id="190492" name="Text Box 28"/>
            <p:cNvSpPr txBox="1">
              <a:spLocks noChangeArrowheads="1"/>
            </p:cNvSpPr>
            <p:nvPr/>
          </p:nvSpPr>
          <p:spPr bwMode="auto">
            <a:xfrm>
              <a:off x="3149" y="2407"/>
              <a:ext cx="278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/>
                <a:t>D</a:t>
              </a:r>
              <a:endParaRPr lang="en-US" altLang="zh-CN" sz="2800">
                <a:solidFill>
                  <a:srgbClr val="0000FF"/>
                </a:solidFill>
              </a:endParaRPr>
            </a:p>
          </p:txBody>
        </p:sp>
      </p:grpSp>
      <p:graphicFrame>
        <p:nvGraphicFramePr>
          <p:cNvPr id="190493" name="Object 29"/>
          <p:cNvGraphicFramePr>
            <a:graphicFrameLocks noChangeAspect="1"/>
          </p:cNvGraphicFramePr>
          <p:nvPr/>
        </p:nvGraphicFramePr>
        <p:xfrm>
          <a:off x="5137150" y="4724400"/>
          <a:ext cx="3440113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498" name="公式" r:id="rId4" imgW="1333440" imgH="228600" progId="Equation.3">
                  <p:embed/>
                </p:oleObj>
              </mc:Choice>
              <mc:Fallback>
                <p:oleObj name="公式" r:id="rId4" imgW="1333440" imgH="22860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7150" y="4724400"/>
                        <a:ext cx="3440113" cy="65246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0494" name="Text Box 30"/>
          <p:cNvSpPr txBox="1">
            <a:spLocks noChangeArrowheads="1"/>
          </p:cNvSpPr>
          <p:nvPr/>
        </p:nvSpPr>
        <p:spPr bwMode="auto">
          <a:xfrm>
            <a:off x="898525" y="346075"/>
            <a:ext cx="4591050" cy="476250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400">
                <a:solidFill>
                  <a:srgbClr val="0000FF"/>
                </a:solidFill>
                <a:ea typeface="仿宋_GB2312" pitchFamily="49" charset="-122"/>
                <a:sym typeface="Symbol" panose="05050102010706020507" pitchFamily="18" charset="2"/>
              </a:rPr>
              <a:t>总结：</a:t>
            </a:r>
            <a:r>
              <a:rPr lang="en-US" altLang="zh-CN" sz="2400">
                <a:solidFill>
                  <a:srgbClr val="0000FF"/>
                </a:solidFill>
                <a:ea typeface="仿宋_GB2312" pitchFamily="49" charset="-122"/>
                <a:sym typeface="Symbol" panose="05050102010706020507" pitchFamily="18" charset="2"/>
              </a:rPr>
              <a:t>U</a:t>
            </a:r>
            <a:r>
              <a:rPr lang="en-US" altLang="zh-CN" sz="2400" baseline="-25000">
                <a:solidFill>
                  <a:srgbClr val="0000FF"/>
                </a:solidFill>
                <a:ea typeface="仿宋_GB2312" pitchFamily="49" charset="-122"/>
                <a:sym typeface="Symbol" panose="05050102010706020507" pitchFamily="18" charset="2"/>
              </a:rPr>
              <a:t>0C</a:t>
            </a:r>
            <a:r>
              <a:rPr lang="zh-CN" altLang="en-US" sz="2400">
                <a:solidFill>
                  <a:srgbClr val="0000FF"/>
                </a:solidFill>
                <a:ea typeface="仿宋_GB2312" pitchFamily="49" charset="-122"/>
                <a:sym typeface="Symbol" panose="05050102010706020507" pitchFamily="18" charset="2"/>
              </a:rPr>
              <a:t>、</a:t>
            </a:r>
            <a:r>
              <a:rPr lang="en-US" altLang="zh-CN" sz="2400">
                <a:solidFill>
                  <a:srgbClr val="0000FF"/>
                </a:solidFill>
                <a:ea typeface="仿宋_GB2312" pitchFamily="49" charset="-122"/>
                <a:sym typeface="Symbol" panose="05050102010706020507" pitchFamily="18" charset="2"/>
              </a:rPr>
              <a:t>I</a:t>
            </a:r>
            <a:r>
              <a:rPr lang="en-US" altLang="zh-CN" sz="2400" baseline="-25000">
                <a:solidFill>
                  <a:srgbClr val="0000FF"/>
                </a:solidFill>
                <a:ea typeface="仿宋_GB2312" pitchFamily="49" charset="-122"/>
                <a:sym typeface="Symbol" panose="05050102010706020507" pitchFamily="18" charset="2"/>
              </a:rPr>
              <a:t>sc</a:t>
            </a:r>
            <a:r>
              <a:rPr lang="zh-CN" altLang="en-US" sz="2400">
                <a:solidFill>
                  <a:srgbClr val="0000FF"/>
                </a:solidFill>
                <a:ea typeface="仿宋_GB2312" pitchFamily="49" charset="-122"/>
                <a:sym typeface="Symbol" panose="05050102010706020507" pitchFamily="18" charset="2"/>
              </a:rPr>
              <a:t>、</a:t>
            </a:r>
            <a:r>
              <a:rPr lang="en-US" altLang="zh-CN" sz="2400">
                <a:solidFill>
                  <a:srgbClr val="0000FF"/>
                </a:solidFill>
                <a:ea typeface="仿宋_GB2312" pitchFamily="49" charset="-122"/>
                <a:sym typeface="Symbol" panose="05050102010706020507" pitchFamily="18" charset="2"/>
              </a:rPr>
              <a:t>R</a:t>
            </a:r>
            <a:r>
              <a:rPr lang="en-US" altLang="zh-CN" sz="2400" baseline="-25000">
                <a:solidFill>
                  <a:srgbClr val="0000FF"/>
                </a:solidFill>
                <a:ea typeface="仿宋_GB2312" pitchFamily="49" charset="-122"/>
                <a:sym typeface="Symbol" panose="05050102010706020507" pitchFamily="18" charset="2"/>
              </a:rPr>
              <a:t>i</a:t>
            </a:r>
            <a:r>
              <a:rPr lang="zh-CN" altLang="en-US" sz="2400">
                <a:solidFill>
                  <a:srgbClr val="0000FF"/>
                </a:solidFill>
                <a:ea typeface="仿宋_GB2312" pitchFamily="49" charset="-122"/>
                <a:sym typeface="Symbol" panose="05050102010706020507" pitchFamily="18" charset="2"/>
              </a:rPr>
              <a:t>的求解方法：</a:t>
            </a:r>
          </a:p>
        </p:txBody>
      </p:sp>
      <p:sp>
        <p:nvSpPr>
          <p:cNvPr id="190495" name="Text Box 31"/>
          <p:cNvSpPr txBox="1">
            <a:spLocks noChangeArrowheads="1"/>
          </p:cNvSpPr>
          <p:nvPr/>
        </p:nvSpPr>
        <p:spPr bwMode="auto">
          <a:xfrm>
            <a:off x="762000" y="838200"/>
            <a:ext cx="8043863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400">
                <a:ea typeface="仿宋_GB2312" pitchFamily="49" charset="-122"/>
                <a:sym typeface="Symbol" panose="05050102010706020507" pitchFamily="18" charset="2"/>
              </a:rPr>
              <a:t>⑴</a:t>
            </a:r>
            <a:r>
              <a:rPr lang="zh-CN" altLang="en-US" sz="2400">
                <a:ea typeface="仿宋_GB2312" pitchFamily="49" charset="-122"/>
                <a:sym typeface="Symbol" panose="05050102010706020507" pitchFamily="18" charset="2"/>
              </a:rPr>
              <a:t>断开待求支路，形成线性含源二端网络，标明端口开路</a:t>
            </a:r>
          </a:p>
          <a:p>
            <a:pPr algn="l" eaLnBrk="0" hangingPunct="0"/>
            <a:r>
              <a:rPr lang="zh-CN" altLang="en-US" sz="2400">
                <a:ea typeface="仿宋_GB2312" pitchFamily="49" charset="-122"/>
                <a:sym typeface="Symbol" panose="05050102010706020507" pitchFamily="18" charset="2"/>
              </a:rPr>
              <a:t>电压</a:t>
            </a:r>
            <a:r>
              <a:rPr lang="en-US" altLang="zh-CN" sz="2400">
                <a:ea typeface="仿宋_GB2312" pitchFamily="49" charset="-122"/>
                <a:sym typeface="Symbol" panose="05050102010706020507" pitchFamily="18" charset="2"/>
              </a:rPr>
              <a:t>U</a:t>
            </a:r>
            <a:r>
              <a:rPr lang="en-US" altLang="zh-CN" sz="2400" baseline="-25000">
                <a:ea typeface="仿宋_GB2312" pitchFamily="49" charset="-122"/>
                <a:sym typeface="Symbol" panose="05050102010706020507" pitchFamily="18" charset="2"/>
              </a:rPr>
              <a:t>0C</a:t>
            </a:r>
            <a:r>
              <a:rPr lang="zh-CN" altLang="en-US" sz="2400">
                <a:ea typeface="仿宋_GB2312" pitchFamily="49" charset="-122"/>
                <a:sym typeface="Symbol" panose="05050102010706020507" pitchFamily="18" charset="2"/>
              </a:rPr>
              <a:t>的参考方向，用网络分析的一般方法或用其它网络</a:t>
            </a:r>
          </a:p>
          <a:p>
            <a:pPr algn="l" eaLnBrk="0" hangingPunct="0"/>
            <a:r>
              <a:rPr lang="zh-CN" altLang="en-US" sz="2400">
                <a:ea typeface="仿宋_GB2312" pitchFamily="49" charset="-122"/>
                <a:sym typeface="Symbol" panose="05050102010706020507" pitchFamily="18" charset="2"/>
              </a:rPr>
              <a:t>定理求得</a:t>
            </a:r>
            <a:r>
              <a:rPr lang="en-US" altLang="zh-CN" sz="2400">
                <a:ea typeface="仿宋_GB2312" pitchFamily="49" charset="-122"/>
                <a:sym typeface="Symbol" panose="05050102010706020507" pitchFamily="18" charset="2"/>
              </a:rPr>
              <a:t>U</a:t>
            </a:r>
            <a:r>
              <a:rPr lang="en-US" altLang="zh-CN" sz="2400" baseline="-25000">
                <a:ea typeface="仿宋_GB2312" pitchFamily="49" charset="-122"/>
                <a:sym typeface="Symbol" panose="05050102010706020507" pitchFamily="18" charset="2"/>
              </a:rPr>
              <a:t>0C</a:t>
            </a:r>
            <a:r>
              <a:rPr lang="zh-CN" altLang="en-US" sz="2400">
                <a:ea typeface="仿宋_GB2312" pitchFamily="49" charset="-122"/>
                <a:sym typeface="Symbol" panose="05050102010706020507" pitchFamily="18" charset="2"/>
              </a:rPr>
              <a:t>。</a:t>
            </a:r>
          </a:p>
        </p:txBody>
      </p:sp>
      <p:sp>
        <p:nvSpPr>
          <p:cNvPr id="190496" name="Text Box 32"/>
          <p:cNvSpPr txBox="1">
            <a:spLocks noChangeArrowheads="1"/>
          </p:cNvSpPr>
          <p:nvPr/>
        </p:nvSpPr>
        <p:spPr bwMode="auto">
          <a:xfrm>
            <a:off x="838200" y="1981200"/>
            <a:ext cx="6880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400">
                <a:ea typeface="仿宋_GB2312" pitchFamily="49" charset="-122"/>
                <a:sym typeface="Symbol" panose="05050102010706020507" pitchFamily="18" charset="2"/>
              </a:rPr>
              <a:t>⑵</a:t>
            </a:r>
            <a:r>
              <a:rPr lang="zh-CN" altLang="en-US" sz="2400">
                <a:ea typeface="仿宋_GB2312" pitchFamily="49" charset="-122"/>
                <a:sym typeface="Symbol" panose="05050102010706020507" pitchFamily="18" charset="2"/>
              </a:rPr>
              <a:t>求解二端网络</a:t>
            </a:r>
            <a:r>
              <a:rPr lang="en-US" altLang="zh-CN" sz="2400">
                <a:ea typeface="仿宋_GB2312" pitchFamily="49" charset="-122"/>
                <a:sym typeface="Symbol" panose="05050102010706020507" pitchFamily="18" charset="2"/>
              </a:rPr>
              <a:t>N</a:t>
            </a:r>
            <a:r>
              <a:rPr lang="en-US" altLang="zh-CN" sz="2400" baseline="-25000">
                <a:ea typeface="仿宋_GB2312" pitchFamily="49" charset="-122"/>
                <a:sym typeface="Symbol" panose="05050102010706020507" pitchFamily="18" charset="2"/>
              </a:rPr>
              <a:t>0</a:t>
            </a:r>
            <a:r>
              <a:rPr lang="zh-CN" altLang="en-US" sz="2400">
                <a:ea typeface="仿宋_GB2312" pitchFamily="49" charset="-122"/>
                <a:sym typeface="Symbol" panose="05050102010706020507" pitchFamily="18" charset="2"/>
              </a:rPr>
              <a:t>的入端电阻</a:t>
            </a:r>
            <a:r>
              <a:rPr lang="en-US" altLang="zh-CN" sz="2400">
                <a:ea typeface="仿宋_GB2312" pitchFamily="49" charset="-122"/>
                <a:sym typeface="Symbol" panose="05050102010706020507" pitchFamily="18" charset="2"/>
              </a:rPr>
              <a:t>R</a:t>
            </a:r>
            <a:r>
              <a:rPr lang="en-US" altLang="zh-CN" sz="2400" baseline="-25000">
                <a:ea typeface="仿宋_GB2312" pitchFamily="49" charset="-122"/>
                <a:sym typeface="Symbol" panose="05050102010706020507" pitchFamily="18" charset="2"/>
              </a:rPr>
              <a:t>i</a:t>
            </a:r>
            <a:r>
              <a:rPr lang="zh-CN" altLang="en-US" sz="2400">
                <a:ea typeface="仿宋_GB2312" pitchFamily="49" charset="-122"/>
                <a:sym typeface="Symbol" panose="05050102010706020507" pitchFamily="18" charset="2"/>
              </a:rPr>
              <a:t>方法有以下三种：</a:t>
            </a:r>
            <a:endParaRPr lang="zh-CN" altLang="en-US" sz="2400" baseline="-25000">
              <a:ea typeface="仿宋_GB2312" pitchFamily="49" charset="-122"/>
              <a:sym typeface="Symbol" panose="05050102010706020507" pitchFamily="18" charset="2"/>
            </a:endParaRPr>
          </a:p>
        </p:txBody>
      </p:sp>
      <p:sp>
        <p:nvSpPr>
          <p:cNvPr id="190497" name="Text Box 33"/>
          <p:cNvSpPr txBox="1">
            <a:spLocks noChangeArrowheads="1"/>
          </p:cNvSpPr>
          <p:nvPr/>
        </p:nvSpPr>
        <p:spPr bwMode="auto">
          <a:xfrm>
            <a:off x="838200" y="2590800"/>
            <a:ext cx="77962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400">
                <a:ea typeface="仿宋_GB2312" pitchFamily="49" charset="-122"/>
                <a:sym typeface="Symbol" panose="05050102010706020507" pitchFamily="18" charset="2"/>
              </a:rPr>
              <a:t>①</a:t>
            </a:r>
            <a:r>
              <a:rPr lang="zh-CN" altLang="en-US" sz="2400">
                <a:ea typeface="仿宋_GB2312" pitchFamily="49" charset="-122"/>
                <a:sym typeface="Symbol" panose="05050102010706020507" pitchFamily="18" charset="2"/>
              </a:rPr>
              <a:t>如果网络不含受控源，可用电阻串并联法及△－</a:t>
            </a:r>
            <a:r>
              <a:rPr lang="en-US" altLang="zh-CN" sz="2400">
                <a:ea typeface="仿宋_GB2312" pitchFamily="49" charset="-122"/>
                <a:sym typeface="Symbol" panose="05050102010706020507" pitchFamily="18" charset="2"/>
              </a:rPr>
              <a:t>Y</a:t>
            </a:r>
            <a:r>
              <a:rPr lang="zh-CN" altLang="en-US" sz="2400">
                <a:ea typeface="仿宋_GB2312" pitchFamily="49" charset="-122"/>
                <a:sym typeface="Symbol" panose="05050102010706020507" pitchFamily="18" charset="2"/>
              </a:rPr>
              <a:t>变换</a:t>
            </a:r>
          </a:p>
          <a:p>
            <a:pPr algn="l" eaLnBrk="0" hangingPunct="0"/>
            <a:r>
              <a:rPr lang="zh-CN" altLang="en-US" sz="2400">
                <a:ea typeface="仿宋_GB2312" pitchFamily="49" charset="-122"/>
                <a:sym typeface="Symbol" panose="05050102010706020507" pitchFamily="18" charset="2"/>
              </a:rPr>
              <a:t>等方法求等效电阻。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90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90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9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9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9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1904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9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94" grpId="0" animBg="1" autoUpdateAnimBg="0"/>
      <p:bldP spid="190495" grpId="0" autoUpdateAnimBg="0"/>
      <p:bldP spid="190496" grpId="0" autoUpdateAnimBg="0"/>
      <p:bldP spid="190497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Text Box 2"/>
          <p:cNvSpPr txBox="1">
            <a:spLocks noChangeArrowheads="1"/>
          </p:cNvSpPr>
          <p:nvPr/>
        </p:nvSpPr>
        <p:spPr bwMode="auto">
          <a:xfrm>
            <a:off x="5602288" y="1989138"/>
            <a:ext cx="27416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zh-CN" altLang="en-US" sz="2800">
                <a:solidFill>
                  <a:srgbClr val="0000FF"/>
                </a:solidFill>
              </a:rPr>
              <a:t>串</a:t>
            </a:r>
            <a:r>
              <a:rPr lang="en-US" altLang="zh-CN" sz="2800">
                <a:solidFill>
                  <a:srgbClr val="0000FF"/>
                </a:solidFill>
              </a:rPr>
              <a:t>/</a:t>
            </a:r>
            <a:r>
              <a:rPr lang="zh-CN" altLang="en-US" sz="2800">
                <a:solidFill>
                  <a:srgbClr val="0000FF"/>
                </a:solidFill>
              </a:rPr>
              <a:t>并联方法</a:t>
            </a:r>
            <a:r>
              <a:rPr lang="en-US" altLang="zh-CN" sz="2800">
                <a:solidFill>
                  <a:srgbClr val="0000FF"/>
                </a:solidFill>
              </a:rPr>
              <a:t>?</a:t>
            </a:r>
          </a:p>
        </p:txBody>
      </p:sp>
      <p:sp>
        <p:nvSpPr>
          <p:cNvPr id="191491" name="AutoShape 3"/>
          <p:cNvSpPr>
            <a:spLocks noChangeArrowheads="1"/>
          </p:cNvSpPr>
          <p:nvPr/>
        </p:nvSpPr>
        <p:spPr bwMode="auto">
          <a:xfrm>
            <a:off x="4500563" y="3789363"/>
            <a:ext cx="3867150" cy="2266950"/>
          </a:xfrm>
          <a:prstGeom prst="cloudCallout">
            <a:avLst>
              <a:gd name="adj1" fmla="val -59236"/>
              <a:gd name="adj2" fmla="val -31023"/>
            </a:avLst>
          </a:prstGeom>
          <a:solidFill>
            <a:schemeClr val="bg1"/>
          </a:solidFill>
          <a:ln w="22225">
            <a:solidFill>
              <a:srgbClr val="FF33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sz="2800">
                <a:solidFill>
                  <a:srgbClr val="FF0000"/>
                </a:solidFill>
              </a:rPr>
              <a:t>不能用简单 串</a:t>
            </a:r>
            <a:r>
              <a:rPr lang="en-US" altLang="zh-CN" sz="2800">
                <a:solidFill>
                  <a:srgbClr val="FF0000"/>
                </a:solidFill>
              </a:rPr>
              <a:t>/</a:t>
            </a:r>
            <a:r>
              <a:rPr lang="zh-CN" altLang="en-US" sz="2800">
                <a:solidFill>
                  <a:srgbClr val="FF0000"/>
                </a:solidFill>
              </a:rPr>
              <a:t>并联</a:t>
            </a:r>
          </a:p>
          <a:p>
            <a:r>
              <a:rPr lang="zh-CN" altLang="en-US" sz="2800">
                <a:solidFill>
                  <a:srgbClr val="FF0000"/>
                </a:solidFill>
              </a:rPr>
              <a:t>方法求解，</a:t>
            </a:r>
          </a:p>
          <a:p>
            <a:r>
              <a:rPr lang="zh-CN" altLang="en-US" sz="2800">
                <a:solidFill>
                  <a:srgbClr val="FF0000"/>
                </a:solidFill>
              </a:rPr>
              <a:t>怎么办？</a:t>
            </a:r>
          </a:p>
        </p:txBody>
      </p:sp>
      <p:sp>
        <p:nvSpPr>
          <p:cNvPr id="191492" name="Text Box 4"/>
          <p:cNvSpPr txBox="1">
            <a:spLocks noChangeArrowheads="1"/>
          </p:cNvSpPr>
          <p:nvPr/>
        </p:nvSpPr>
        <p:spPr bwMode="auto">
          <a:xfrm>
            <a:off x="685800" y="685800"/>
            <a:ext cx="79644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666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8572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047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ea typeface="仿宋_GB2312" pitchFamily="49" charset="-122"/>
              </a:rPr>
              <a:t>求某些二端网络的等效内阻时，用串、并联的方法则不行。如下图：</a:t>
            </a:r>
          </a:p>
        </p:txBody>
      </p:sp>
      <p:grpSp>
        <p:nvGrpSpPr>
          <p:cNvPr id="191493" name="Group 5"/>
          <p:cNvGrpSpPr>
            <a:grpSpLocks/>
          </p:cNvGrpSpPr>
          <p:nvPr/>
        </p:nvGrpSpPr>
        <p:grpSpPr bwMode="auto">
          <a:xfrm>
            <a:off x="963613" y="1912938"/>
            <a:ext cx="4708525" cy="3186112"/>
            <a:chOff x="607" y="1205"/>
            <a:chExt cx="2966" cy="2007"/>
          </a:xfrm>
        </p:grpSpPr>
        <p:sp>
          <p:nvSpPr>
            <p:cNvPr id="191494" name="Text Box 6"/>
            <p:cNvSpPr txBox="1">
              <a:spLocks noChangeArrowheads="1"/>
            </p:cNvSpPr>
            <p:nvPr/>
          </p:nvSpPr>
          <p:spPr bwMode="auto">
            <a:xfrm>
              <a:off x="1475" y="1205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>
                  <a:ea typeface="楷体_GB2312" pitchFamily="49" charset="-122"/>
                </a:rPr>
                <a:t>A</a:t>
              </a:r>
              <a:endParaRPr lang="en-US" altLang="zh-CN" sz="28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grpSp>
          <p:nvGrpSpPr>
            <p:cNvPr id="191495" name="Group 7"/>
            <p:cNvGrpSpPr>
              <a:grpSpLocks/>
            </p:cNvGrpSpPr>
            <p:nvPr/>
          </p:nvGrpSpPr>
          <p:grpSpPr bwMode="auto">
            <a:xfrm>
              <a:off x="607" y="1488"/>
              <a:ext cx="2966" cy="1724"/>
              <a:chOff x="607" y="1488"/>
              <a:chExt cx="2966" cy="1724"/>
            </a:xfrm>
          </p:grpSpPr>
          <p:grpSp>
            <p:nvGrpSpPr>
              <p:cNvPr id="191496" name="Group 8"/>
              <p:cNvGrpSpPr>
                <a:grpSpLocks/>
              </p:cNvGrpSpPr>
              <p:nvPr/>
            </p:nvGrpSpPr>
            <p:grpSpPr bwMode="auto">
              <a:xfrm>
                <a:off x="2808" y="1866"/>
                <a:ext cx="765" cy="450"/>
                <a:chOff x="2544" y="1878"/>
                <a:chExt cx="765" cy="450"/>
              </a:xfrm>
            </p:grpSpPr>
            <p:sp>
              <p:nvSpPr>
                <p:cNvPr id="191497" name="AutoShape 9"/>
                <p:cNvSpPr>
                  <a:spLocks noChangeArrowheads="1"/>
                </p:cNvSpPr>
                <p:nvPr/>
              </p:nvSpPr>
              <p:spPr bwMode="auto">
                <a:xfrm>
                  <a:off x="2544" y="2088"/>
                  <a:ext cx="480" cy="240"/>
                </a:xfrm>
                <a:prstGeom prst="left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1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9149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3002" y="1878"/>
                  <a:ext cx="307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zh-CN" sz="2800" i="1">
                      <a:solidFill>
                        <a:srgbClr val="FF0000"/>
                      </a:solidFill>
                    </a:rPr>
                    <a:t>R</a:t>
                  </a:r>
                  <a:r>
                    <a:rPr lang="en-US" altLang="zh-CN" sz="2800" i="1" baseline="-25000">
                      <a:solidFill>
                        <a:srgbClr val="FF0000"/>
                      </a:solidFill>
                    </a:rPr>
                    <a:t>i</a:t>
                  </a:r>
                  <a:endParaRPr lang="en-US" altLang="zh-CN" sz="280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191499" name="Text Box 11"/>
              <p:cNvSpPr txBox="1">
                <a:spLocks noChangeArrowheads="1"/>
              </p:cNvSpPr>
              <p:nvPr/>
            </p:nvSpPr>
            <p:spPr bwMode="auto">
              <a:xfrm>
                <a:off x="607" y="1889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0" hangingPunct="0"/>
                <a:r>
                  <a:rPr lang="en-US" altLang="zh-CN" sz="2800" i="1"/>
                  <a:t>C</a:t>
                </a:r>
                <a:endParaRPr lang="en-US" altLang="zh-CN" sz="2800">
                  <a:solidFill>
                    <a:srgbClr val="0000FF"/>
                  </a:solidFill>
                </a:endParaRPr>
              </a:p>
            </p:txBody>
          </p:sp>
          <p:sp>
            <p:nvSpPr>
              <p:cNvPr id="191500" name="Line 12"/>
              <p:cNvSpPr>
                <a:spLocks noChangeShapeType="1"/>
              </p:cNvSpPr>
              <p:nvPr/>
            </p:nvSpPr>
            <p:spPr bwMode="auto">
              <a:xfrm>
                <a:off x="1594" y="1495"/>
                <a:ext cx="124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1501" name="Line 13"/>
              <p:cNvSpPr>
                <a:spLocks noChangeShapeType="1"/>
              </p:cNvSpPr>
              <p:nvPr/>
            </p:nvSpPr>
            <p:spPr bwMode="auto">
              <a:xfrm>
                <a:off x="1582" y="2880"/>
                <a:ext cx="121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1502" name="Text Box 14"/>
              <p:cNvSpPr txBox="1">
                <a:spLocks noChangeArrowheads="1"/>
              </p:cNvSpPr>
              <p:nvPr/>
            </p:nvSpPr>
            <p:spPr bwMode="auto">
              <a:xfrm>
                <a:off x="852" y="1504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1</a:t>
                </a:r>
                <a:endParaRPr lang="en-US" altLang="zh-CN" sz="2800"/>
              </a:p>
            </p:txBody>
          </p:sp>
          <p:sp>
            <p:nvSpPr>
              <p:cNvPr id="191503" name="Text Box 15"/>
              <p:cNvSpPr txBox="1">
                <a:spLocks noChangeArrowheads="1"/>
              </p:cNvSpPr>
              <p:nvPr/>
            </p:nvSpPr>
            <p:spPr bwMode="auto">
              <a:xfrm>
                <a:off x="864" y="2524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3</a:t>
                </a:r>
                <a:endParaRPr lang="en-US" altLang="zh-CN" sz="2800"/>
              </a:p>
            </p:txBody>
          </p:sp>
          <p:sp>
            <p:nvSpPr>
              <p:cNvPr id="191504" name="Line 16"/>
              <p:cNvSpPr>
                <a:spLocks noChangeShapeType="1"/>
              </p:cNvSpPr>
              <p:nvPr/>
            </p:nvSpPr>
            <p:spPr bwMode="auto">
              <a:xfrm flipH="1">
                <a:off x="864" y="1500"/>
                <a:ext cx="708" cy="7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1505" name="Line 17"/>
              <p:cNvSpPr>
                <a:spLocks noChangeShapeType="1"/>
              </p:cNvSpPr>
              <p:nvPr/>
            </p:nvSpPr>
            <p:spPr bwMode="auto">
              <a:xfrm flipH="1">
                <a:off x="1572" y="2196"/>
                <a:ext cx="708" cy="7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1506" name="Line 18"/>
              <p:cNvSpPr>
                <a:spLocks noChangeShapeType="1"/>
              </p:cNvSpPr>
              <p:nvPr/>
            </p:nvSpPr>
            <p:spPr bwMode="auto">
              <a:xfrm rot="5400000" flipH="1">
                <a:off x="1572" y="1488"/>
                <a:ext cx="708" cy="7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1507" name="Line 19"/>
              <p:cNvSpPr>
                <a:spLocks noChangeShapeType="1"/>
              </p:cNvSpPr>
              <p:nvPr/>
            </p:nvSpPr>
            <p:spPr bwMode="auto">
              <a:xfrm rot="5400000" flipH="1">
                <a:off x="864" y="2184"/>
                <a:ext cx="708" cy="7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1508" name="Oval 20"/>
              <p:cNvSpPr>
                <a:spLocks noChangeArrowheads="1"/>
              </p:cNvSpPr>
              <p:nvPr/>
            </p:nvSpPr>
            <p:spPr bwMode="auto">
              <a:xfrm>
                <a:off x="1560" y="1489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1509" name="Oval 21"/>
              <p:cNvSpPr>
                <a:spLocks noChangeArrowheads="1"/>
              </p:cNvSpPr>
              <p:nvPr/>
            </p:nvSpPr>
            <p:spPr bwMode="auto">
              <a:xfrm>
                <a:off x="1560" y="2869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1510" name="Oval 22"/>
              <p:cNvSpPr>
                <a:spLocks noChangeArrowheads="1"/>
              </p:cNvSpPr>
              <p:nvPr/>
            </p:nvSpPr>
            <p:spPr bwMode="auto">
              <a:xfrm>
                <a:off x="2256" y="2173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1511" name="Oval 23"/>
              <p:cNvSpPr>
                <a:spLocks noChangeArrowheads="1"/>
              </p:cNvSpPr>
              <p:nvPr/>
            </p:nvSpPr>
            <p:spPr bwMode="auto">
              <a:xfrm>
                <a:off x="876" y="2173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1512" name="Rectangle 24"/>
              <p:cNvSpPr>
                <a:spLocks noChangeArrowheads="1"/>
              </p:cNvSpPr>
              <p:nvPr/>
            </p:nvSpPr>
            <p:spPr bwMode="auto">
              <a:xfrm rot="2689864">
                <a:off x="1143" y="1739"/>
                <a:ext cx="111" cy="23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1513" name="Rectangle 25"/>
              <p:cNvSpPr>
                <a:spLocks noChangeArrowheads="1"/>
              </p:cNvSpPr>
              <p:nvPr/>
            </p:nvSpPr>
            <p:spPr bwMode="auto">
              <a:xfrm rot="2689864">
                <a:off x="1875" y="2423"/>
                <a:ext cx="111" cy="23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1514" name="Rectangle 26"/>
              <p:cNvSpPr>
                <a:spLocks noChangeArrowheads="1"/>
              </p:cNvSpPr>
              <p:nvPr/>
            </p:nvSpPr>
            <p:spPr bwMode="auto">
              <a:xfrm rot="8089864">
                <a:off x="1887" y="1739"/>
                <a:ext cx="111" cy="23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1515" name="Rectangle 27"/>
              <p:cNvSpPr>
                <a:spLocks noChangeArrowheads="1"/>
              </p:cNvSpPr>
              <p:nvPr/>
            </p:nvSpPr>
            <p:spPr bwMode="auto">
              <a:xfrm rot="8089864">
                <a:off x="1155" y="2399"/>
                <a:ext cx="111" cy="23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1516" name="Line 28"/>
              <p:cNvSpPr>
                <a:spLocks noChangeShapeType="1"/>
              </p:cNvSpPr>
              <p:nvPr/>
            </p:nvSpPr>
            <p:spPr bwMode="auto">
              <a:xfrm>
                <a:off x="899" y="2196"/>
                <a:ext cx="140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1517" name="Text Box 29"/>
              <p:cNvSpPr txBox="1">
                <a:spLocks noChangeArrowheads="1"/>
              </p:cNvSpPr>
              <p:nvPr/>
            </p:nvSpPr>
            <p:spPr bwMode="auto">
              <a:xfrm>
                <a:off x="1980" y="1576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2</a:t>
                </a:r>
                <a:endParaRPr lang="en-US" altLang="zh-CN" sz="2800"/>
              </a:p>
            </p:txBody>
          </p:sp>
          <p:sp>
            <p:nvSpPr>
              <p:cNvPr id="191518" name="Text Box 30"/>
              <p:cNvSpPr txBox="1">
                <a:spLocks noChangeArrowheads="1"/>
              </p:cNvSpPr>
              <p:nvPr/>
            </p:nvSpPr>
            <p:spPr bwMode="auto">
              <a:xfrm>
                <a:off x="1944" y="2524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4</a:t>
                </a:r>
                <a:endParaRPr lang="en-US" altLang="zh-CN" sz="2800"/>
              </a:p>
            </p:txBody>
          </p:sp>
          <p:sp>
            <p:nvSpPr>
              <p:cNvPr id="191519" name="Text Box 31"/>
              <p:cNvSpPr txBox="1">
                <a:spLocks noChangeArrowheads="1"/>
              </p:cNvSpPr>
              <p:nvPr/>
            </p:nvSpPr>
            <p:spPr bwMode="auto">
              <a:xfrm>
                <a:off x="1452" y="2885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0" hangingPunct="0"/>
                <a:r>
                  <a:rPr lang="en-US" altLang="zh-CN" sz="2800" i="1"/>
                  <a:t>B</a:t>
                </a:r>
                <a:endParaRPr lang="en-US" altLang="zh-CN" sz="2800">
                  <a:solidFill>
                    <a:srgbClr val="0000FF"/>
                  </a:solidFill>
                </a:endParaRPr>
              </a:p>
            </p:txBody>
          </p:sp>
          <p:sp>
            <p:nvSpPr>
              <p:cNvPr id="191520" name="Text Box 32"/>
              <p:cNvSpPr txBox="1">
                <a:spLocks noChangeArrowheads="1"/>
              </p:cNvSpPr>
              <p:nvPr/>
            </p:nvSpPr>
            <p:spPr bwMode="auto">
              <a:xfrm>
                <a:off x="2273" y="2033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0" hangingPunct="0"/>
                <a:r>
                  <a:rPr lang="en-US" altLang="zh-CN" sz="2800" i="1"/>
                  <a:t>D</a:t>
                </a:r>
                <a:endParaRPr lang="en-US" altLang="zh-CN" sz="2800">
                  <a:solidFill>
                    <a:srgbClr val="0000FF"/>
                  </a:solidFill>
                </a:endParaRPr>
              </a:p>
            </p:txBody>
          </p:sp>
          <p:sp>
            <p:nvSpPr>
              <p:cNvPr id="191521" name="Rectangle 33"/>
              <p:cNvSpPr>
                <a:spLocks noChangeArrowheads="1"/>
              </p:cNvSpPr>
              <p:nvPr/>
            </p:nvSpPr>
            <p:spPr bwMode="auto">
              <a:xfrm>
                <a:off x="1476" y="2136"/>
                <a:ext cx="252" cy="108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1522" name="Text Box 34"/>
              <p:cNvSpPr txBox="1">
                <a:spLocks noChangeArrowheads="1"/>
              </p:cNvSpPr>
              <p:nvPr/>
            </p:nvSpPr>
            <p:spPr bwMode="auto">
              <a:xfrm>
                <a:off x="1466" y="1709"/>
                <a:ext cx="341" cy="4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:r>
                  <a:rPr lang="en-US" altLang="zh-CN" sz="2800" i="1"/>
                  <a:t>R</a:t>
                </a:r>
                <a:r>
                  <a:rPr lang="en-US" altLang="zh-CN" sz="2800" baseline="-25000"/>
                  <a:t>0</a:t>
                </a:r>
                <a:endParaRPr lang="en-US" altLang="zh-CN" sz="280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1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914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1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1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1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1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1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0" grpId="0" build="p" autoUpdateAnimBg="0"/>
      <p:bldP spid="191491" grpId="0" animBg="1" autoUpdateAnimBg="0"/>
      <p:bldP spid="191492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Text Box 2" descr="花束"/>
          <p:cNvSpPr txBox="1">
            <a:spLocks noChangeArrowheads="1"/>
          </p:cNvSpPr>
          <p:nvPr/>
        </p:nvSpPr>
        <p:spPr bwMode="auto">
          <a:xfrm>
            <a:off x="238125" y="261938"/>
            <a:ext cx="4181475" cy="519112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/>
            <a:r>
              <a:rPr lang="zh-CN" altLang="en-US" sz="2800">
                <a:solidFill>
                  <a:srgbClr val="FF0000"/>
                </a:solidFill>
                <a:ea typeface="隶书" panose="02010509060101010101" pitchFamily="49" charset="-122"/>
              </a:rPr>
              <a:t>方法一：</a:t>
            </a:r>
            <a:r>
              <a:rPr lang="zh-CN" altLang="en-US" sz="2800">
                <a:solidFill>
                  <a:srgbClr val="FF0000"/>
                </a:solidFill>
              </a:rPr>
              <a:t>开路、短路法。</a:t>
            </a:r>
          </a:p>
        </p:txBody>
      </p:sp>
      <p:sp>
        <p:nvSpPr>
          <p:cNvPr id="192515" name="Text Box 3"/>
          <p:cNvSpPr txBox="1">
            <a:spLocks noChangeArrowheads="1"/>
          </p:cNvSpPr>
          <p:nvPr/>
        </p:nvSpPr>
        <p:spPr bwMode="auto">
          <a:xfrm>
            <a:off x="755650" y="2873375"/>
            <a:ext cx="2632075" cy="8318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/>
            <a:r>
              <a:rPr lang="zh-CN" altLang="en-US" sz="2400"/>
              <a:t>求 开端电压 </a:t>
            </a:r>
            <a:r>
              <a:rPr lang="en-US" altLang="zh-CN" sz="2400" i="1"/>
              <a:t>U</a:t>
            </a:r>
            <a:r>
              <a:rPr lang="en-US" altLang="zh-CN" sz="2400" i="1" baseline="-25000"/>
              <a:t>OC</a:t>
            </a:r>
            <a:r>
              <a:rPr lang="en-US" altLang="zh-CN" sz="2400"/>
              <a:t> </a:t>
            </a:r>
          </a:p>
          <a:p>
            <a:pPr algn="l"/>
            <a:r>
              <a:rPr lang="zh-CN" altLang="en-US" sz="2400"/>
              <a:t>与</a:t>
            </a:r>
            <a:r>
              <a:rPr lang="en-US" altLang="en-US" sz="2400"/>
              <a:t> </a:t>
            </a:r>
            <a:r>
              <a:rPr lang="zh-CN" altLang="en-US" sz="2400"/>
              <a:t>短路电流 </a:t>
            </a:r>
            <a:r>
              <a:rPr lang="en-US" altLang="zh-CN" sz="2400" i="1"/>
              <a:t>I</a:t>
            </a:r>
            <a:r>
              <a:rPr lang="en-US" altLang="zh-CN" sz="2400" i="1" baseline="-25000"/>
              <a:t>sc</a:t>
            </a:r>
            <a:endParaRPr lang="en-US" altLang="zh-CN" sz="2400"/>
          </a:p>
        </p:txBody>
      </p:sp>
      <p:grpSp>
        <p:nvGrpSpPr>
          <p:cNvPr id="192516" name="Group 4"/>
          <p:cNvGrpSpPr>
            <a:grpSpLocks/>
          </p:cNvGrpSpPr>
          <p:nvPr/>
        </p:nvGrpSpPr>
        <p:grpSpPr bwMode="auto">
          <a:xfrm>
            <a:off x="1219200" y="1123950"/>
            <a:ext cx="3027363" cy="1466850"/>
            <a:chOff x="552" y="924"/>
            <a:chExt cx="2021" cy="1392"/>
          </a:xfrm>
        </p:grpSpPr>
        <p:grpSp>
          <p:nvGrpSpPr>
            <p:cNvPr id="192517" name="Group 5"/>
            <p:cNvGrpSpPr>
              <a:grpSpLocks/>
            </p:cNvGrpSpPr>
            <p:nvPr/>
          </p:nvGrpSpPr>
          <p:grpSpPr bwMode="auto">
            <a:xfrm>
              <a:off x="552" y="924"/>
              <a:ext cx="1448" cy="1392"/>
              <a:chOff x="648" y="924"/>
              <a:chExt cx="1448" cy="1392"/>
            </a:xfrm>
          </p:grpSpPr>
          <p:sp>
            <p:nvSpPr>
              <p:cNvPr id="192518" name="Rectangle 6"/>
              <p:cNvSpPr>
                <a:spLocks noChangeArrowheads="1"/>
              </p:cNvSpPr>
              <p:nvPr/>
            </p:nvSpPr>
            <p:spPr bwMode="auto">
              <a:xfrm>
                <a:off x="648" y="924"/>
                <a:ext cx="865" cy="139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r>
                  <a:rPr lang="zh-CN" altLang="en-US" sz="2400">
                    <a:solidFill>
                      <a:schemeClr val="accent2"/>
                    </a:solidFill>
                  </a:rPr>
                  <a:t>有源</a:t>
                </a:r>
              </a:p>
              <a:p>
                <a:r>
                  <a:rPr lang="zh-CN" altLang="en-US" sz="2400">
                    <a:solidFill>
                      <a:schemeClr val="accent2"/>
                    </a:solidFill>
                  </a:rPr>
                  <a:t>网络</a:t>
                </a:r>
                <a:endParaRPr lang="zh-CN" altLang="en-US" sz="2400"/>
              </a:p>
            </p:txBody>
          </p:sp>
          <p:sp>
            <p:nvSpPr>
              <p:cNvPr id="192519" name="Line 7"/>
              <p:cNvSpPr>
                <a:spLocks noChangeShapeType="1"/>
              </p:cNvSpPr>
              <p:nvPr/>
            </p:nvSpPr>
            <p:spPr bwMode="auto">
              <a:xfrm>
                <a:off x="1513" y="1023"/>
                <a:ext cx="58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2520" name="Line 8"/>
              <p:cNvSpPr>
                <a:spLocks noChangeShapeType="1"/>
              </p:cNvSpPr>
              <p:nvPr/>
            </p:nvSpPr>
            <p:spPr bwMode="auto">
              <a:xfrm>
                <a:off x="1501" y="2217"/>
                <a:ext cx="595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92521" name="Line 9"/>
            <p:cNvSpPr>
              <a:spLocks noChangeShapeType="1"/>
            </p:cNvSpPr>
            <p:nvPr/>
          </p:nvSpPr>
          <p:spPr bwMode="auto">
            <a:xfrm>
              <a:off x="1944" y="1248"/>
              <a:ext cx="0" cy="66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2522" name="Text Box 10"/>
            <p:cNvSpPr txBox="1">
              <a:spLocks noChangeArrowheads="1"/>
            </p:cNvSpPr>
            <p:nvPr/>
          </p:nvSpPr>
          <p:spPr bwMode="auto">
            <a:xfrm>
              <a:off x="2066" y="1393"/>
              <a:ext cx="507" cy="5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i="1">
                  <a:solidFill>
                    <a:srgbClr val="FF0000"/>
                  </a:solidFill>
                </a:rPr>
                <a:t>U</a:t>
              </a:r>
              <a:r>
                <a:rPr lang="en-US" altLang="zh-CN" sz="2800" i="1" baseline="-25000">
                  <a:solidFill>
                    <a:srgbClr val="FF0000"/>
                  </a:solidFill>
                </a:rPr>
                <a:t>0C</a:t>
              </a:r>
              <a:endParaRPr lang="en-US" altLang="zh-CN">
                <a:solidFill>
                  <a:srgbClr val="FF3300"/>
                </a:solidFill>
              </a:endParaRPr>
            </a:p>
          </p:txBody>
        </p:sp>
      </p:grpSp>
      <p:grpSp>
        <p:nvGrpSpPr>
          <p:cNvPr id="192523" name="Group 11"/>
          <p:cNvGrpSpPr>
            <a:grpSpLocks/>
          </p:cNvGrpSpPr>
          <p:nvPr/>
        </p:nvGrpSpPr>
        <p:grpSpPr bwMode="auto">
          <a:xfrm>
            <a:off x="5181600" y="1143000"/>
            <a:ext cx="2514600" cy="1447800"/>
            <a:chOff x="3312" y="600"/>
            <a:chExt cx="1728" cy="1092"/>
          </a:xfrm>
        </p:grpSpPr>
        <p:grpSp>
          <p:nvGrpSpPr>
            <p:cNvPr id="192524" name="Group 12"/>
            <p:cNvGrpSpPr>
              <a:grpSpLocks/>
            </p:cNvGrpSpPr>
            <p:nvPr/>
          </p:nvGrpSpPr>
          <p:grpSpPr bwMode="auto">
            <a:xfrm>
              <a:off x="3312" y="600"/>
              <a:ext cx="1448" cy="1092"/>
              <a:chOff x="648" y="924"/>
              <a:chExt cx="1448" cy="1392"/>
            </a:xfrm>
          </p:grpSpPr>
          <p:sp>
            <p:nvSpPr>
              <p:cNvPr id="192525" name="Rectangle 13"/>
              <p:cNvSpPr>
                <a:spLocks noChangeArrowheads="1"/>
              </p:cNvSpPr>
              <p:nvPr/>
            </p:nvSpPr>
            <p:spPr bwMode="auto">
              <a:xfrm>
                <a:off x="648" y="924"/>
                <a:ext cx="865" cy="139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r>
                  <a:rPr lang="zh-CN" altLang="en-US" sz="2400">
                    <a:solidFill>
                      <a:schemeClr val="accent2"/>
                    </a:solidFill>
                  </a:rPr>
                  <a:t>有源</a:t>
                </a:r>
              </a:p>
              <a:p>
                <a:r>
                  <a:rPr lang="zh-CN" altLang="en-US" sz="2400">
                    <a:solidFill>
                      <a:schemeClr val="accent2"/>
                    </a:solidFill>
                  </a:rPr>
                  <a:t>网络</a:t>
                </a:r>
                <a:endParaRPr lang="zh-CN" altLang="en-US" sz="2400"/>
              </a:p>
            </p:txBody>
          </p:sp>
          <p:sp>
            <p:nvSpPr>
              <p:cNvPr id="192526" name="Line 14"/>
              <p:cNvSpPr>
                <a:spLocks noChangeShapeType="1"/>
              </p:cNvSpPr>
              <p:nvPr/>
            </p:nvSpPr>
            <p:spPr bwMode="auto">
              <a:xfrm>
                <a:off x="1513" y="1023"/>
                <a:ext cx="58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2527" name="Line 15"/>
              <p:cNvSpPr>
                <a:spLocks noChangeShapeType="1"/>
              </p:cNvSpPr>
              <p:nvPr/>
            </p:nvSpPr>
            <p:spPr bwMode="auto">
              <a:xfrm>
                <a:off x="1501" y="2217"/>
                <a:ext cx="595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92528" name="Line 16"/>
            <p:cNvSpPr>
              <a:spLocks noChangeShapeType="1"/>
            </p:cNvSpPr>
            <p:nvPr/>
          </p:nvSpPr>
          <p:spPr bwMode="auto">
            <a:xfrm>
              <a:off x="5040" y="678"/>
              <a:ext cx="0" cy="939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2529" name="Line 17"/>
            <p:cNvSpPr>
              <a:spLocks noChangeShapeType="1"/>
            </p:cNvSpPr>
            <p:nvPr/>
          </p:nvSpPr>
          <p:spPr bwMode="auto">
            <a:xfrm>
              <a:off x="4728" y="687"/>
              <a:ext cx="312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2530" name="Line 18"/>
            <p:cNvSpPr>
              <a:spLocks noChangeShapeType="1"/>
            </p:cNvSpPr>
            <p:nvPr/>
          </p:nvSpPr>
          <p:spPr bwMode="auto">
            <a:xfrm>
              <a:off x="4932" y="948"/>
              <a:ext cx="0" cy="33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2531" name="Text Box 19"/>
            <p:cNvSpPr txBox="1">
              <a:spLocks noChangeArrowheads="1"/>
            </p:cNvSpPr>
            <p:nvPr/>
          </p:nvSpPr>
          <p:spPr bwMode="auto">
            <a:xfrm>
              <a:off x="4670" y="1214"/>
              <a:ext cx="359" cy="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I</a:t>
              </a:r>
              <a:r>
                <a:rPr lang="en-US" altLang="zh-CN" sz="2800" i="1" baseline="-25000">
                  <a:solidFill>
                    <a:srgbClr val="FF0000"/>
                  </a:solidFill>
                </a:rPr>
                <a:t>sc</a:t>
              </a:r>
              <a:endParaRPr lang="en-US" altLang="zh-CN">
                <a:solidFill>
                  <a:srgbClr val="FF3300"/>
                </a:solidFill>
              </a:endParaRPr>
            </a:p>
          </p:txBody>
        </p:sp>
        <p:sp>
          <p:nvSpPr>
            <p:cNvPr id="192532" name="Line 20"/>
            <p:cNvSpPr>
              <a:spLocks noChangeShapeType="1"/>
            </p:cNvSpPr>
            <p:nvPr/>
          </p:nvSpPr>
          <p:spPr bwMode="auto">
            <a:xfrm>
              <a:off x="4752" y="1617"/>
              <a:ext cx="288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92533" name="Line 21"/>
          <p:cNvSpPr>
            <a:spLocks noChangeShapeType="1"/>
          </p:cNvSpPr>
          <p:nvPr/>
        </p:nvSpPr>
        <p:spPr bwMode="auto">
          <a:xfrm>
            <a:off x="612775" y="4343400"/>
            <a:ext cx="8245475" cy="0"/>
          </a:xfrm>
          <a:prstGeom prst="line">
            <a:avLst/>
          </a:prstGeom>
          <a:noFill/>
          <a:ln w="38100" cap="rnd">
            <a:solidFill>
              <a:srgbClr val="FF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zh-CN" altLang="en-US"/>
          </a:p>
        </p:txBody>
      </p:sp>
      <p:grpSp>
        <p:nvGrpSpPr>
          <p:cNvPr id="192534" name="Group 22"/>
          <p:cNvGrpSpPr>
            <a:grpSpLocks/>
          </p:cNvGrpSpPr>
          <p:nvPr/>
        </p:nvGrpSpPr>
        <p:grpSpPr bwMode="auto">
          <a:xfrm>
            <a:off x="3048000" y="4724400"/>
            <a:ext cx="1466850" cy="1562100"/>
            <a:chOff x="1920" y="3144"/>
            <a:chExt cx="924" cy="984"/>
          </a:xfrm>
        </p:grpSpPr>
        <p:sp>
          <p:nvSpPr>
            <p:cNvPr id="192535" name="Rectangle 23"/>
            <p:cNvSpPr>
              <a:spLocks noChangeArrowheads="1"/>
            </p:cNvSpPr>
            <p:nvPr/>
          </p:nvSpPr>
          <p:spPr bwMode="auto">
            <a:xfrm>
              <a:off x="1920" y="3144"/>
              <a:ext cx="756" cy="984"/>
            </a:xfrm>
            <a:prstGeom prst="rect">
              <a:avLst/>
            </a:prstGeom>
            <a:solidFill>
              <a:srgbClr val="CCFFFF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92536" name="Line 24"/>
            <p:cNvSpPr>
              <a:spLocks noChangeShapeType="1"/>
            </p:cNvSpPr>
            <p:nvPr/>
          </p:nvSpPr>
          <p:spPr bwMode="auto">
            <a:xfrm>
              <a:off x="2160" y="3228"/>
              <a:ext cx="6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92537" name="Line 25"/>
            <p:cNvSpPr>
              <a:spLocks noChangeShapeType="1"/>
            </p:cNvSpPr>
            <p:nvPr/>
          </p:nvSpPr>
          <p:spPr bwMode="auto">
            <a:xfrm>
              <a:off x="2160" y="3228"/>
              <a:ext cx="0" cy="7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92538" name="Line 26"/>
            <p:cNvSpPr>
              <a:spLocks noChangeShapeType="1"/>
            </p:cNvSpPr>
            <p:nvPr/>
          </p:nvSpPr>
          <p:spPr bwMode="auto">
            <a:xfrm>
              <a:off x="2148" y="3960"/>
              <a:ext cx="6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92539" name="Rectangle 27"/>
            <p:cNvSpPr>
              <a:spLocks noChangeArrowheads="1"/>
            </p:cNvSpPr>
            <p:nvPr/>
          </p:nvSpPr>
          <p:spPr bwMode="auto">
            <a:xfrm>
              <a:off x="2124" y="3372"/>
              <a:ext cx="84" cy="16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92540" name="Oval 28"/>
            <p:cNvSpPr>
              <a:spLocks noChangeArrowheads="1"/>
            </p:cNvSpPr>
            <p:nvPr/>
          </p:nvSpPr>
          <p:spPr bwMode="auto">
            <a:xfrm>
              <a:off x="2052" y="3660"/>
              <a:ext cx="216" cy="21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92541" name="Text Box 29"/>
            <p:cNvSpPr txBox="1">
              <a:spLocks noChangeArrowheads="1"/>
            </p:cNvSpPr>
            <p:nvPr/>
          </p:nvSpPr>
          <p:spPr bwMode="auto">
            <a:xfrm>
              <a:off x="1947" y="3414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192542" name="Text Box 30"/>
            <p:cNvSpPr txBox="1">
              <a:spLocks noChangeArrowheads="1"/>
            </p:cNvSpPr>
            <p:nvPr/>
          </p:nvSpPr>
          <p:spPr bwMode="auto">
            <a:xfrm>
              <a:off x="1983" y="3738"/>
              <a:ext cx="18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en-US" altLang="zh-CN" sz="2800"/>
                <a:t>-</a:t>
              </a:r>
            </a:p>
          </p:txBody>
        </p:sp>
        <p:sp>
          <p:nvSpPr>
            <p:cNvPr id="192543" name="Text Box 31"/>
            <p:cNvSpPr txBox="1">
              <a:spLocks noChangeArrowheads="1"/>
            </p:cNvSpPr>
            <p:nvPr/>
          </p:nvSpPr>
          <p:spPr bwMode="auto">
            <a:xfrm>
              <a:off x="2235" y="3222"/>
              <a:ext cx="33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000" i="1" baseline="-25000"/>
                <a:t>O</a:t>
              </a:r>
              <a:endParaRPr lang="en-US" altLang="zh-CN" sz="2800" i="1"/>
            </a:p>
          </p:txBody>
        </p:sp>
        <p:sp>
          <p:nvSpPr>
            <p:cNvPr id="192544" name="Text Box 32"/>
            <p:cNvSpPr txBox="1">
              <a:spLocks noChangeArrowheads="1"/>
            </p:cNvSpPr>
            <p:nvPr/>
          </p:nvSpPr>
          <p:spPr bwMode="auto">
            <a:xfrm>
              <a:off x="2259" y="3594"/>
              <a:ext cx="26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</a:p>
          </p:txBody>
        </p:sp>
        <p:sp>
          <p:nvSpPr>
            <p:cNvPr id="192545" name="Line 33"/>
            <p:cNvSpPr>
              <a:spLocks noChangeShapeType="1"/>
            </p:cNvSpPr>
            <p:nvPr/>
          </p:nvSpPr>
          <p:spPr bwMode="auto">
            <a:xfrm>
              <a:off x="2844" y="3216"/>
              <a:ext cx="0" cy="75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192546" name="Group 34"/>
          <p:cNvGrpSpPr>
            <a:grpSpLocks/>
          </p:cNvGrpSpPr>
          <p:nvPr/>
        </p:nvGrpSpPr>
        <p:grpSpPr bwMode="auto">
          <a:xfrm>
            <a:off x="4743450" y="4810125"/>
            <a:ext cx="1120775" cy="1133475"/>
            <a:chOff x="2988" y="3198"/>
            <a:chExt cx="706" cy="714"/>
          </a:xfrm>
        </p:grpSpPr>
        <p:sp>
          <p:nvSpPr>
            <p:cNvPr id="192547" name="Line 35"/>
            <p:cNvSpPr>
              <a:spLocks noChangeShapeType="1"/>
            </p:cNvSpPr>
            <p:nvPr/>
          </p:nvSpPr>
          <p:spPr bwMode="auto">
            <a:xfrm>
              <a:off x="2988" y="3564"/>
              <a:ext cx="0" cy="34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192548" name="Group 36"/>
            <p:cNvGrpSpPr>
              <a:grpSpLocks/>
            </p:cNvGrpSpPr>
            <p:nvPr/>
          </p:nvGrpSpPr>
          <p:grpSpPr bwMode="auto">
            <a:xfrm>
              <a:off x="2991" y="3198"/>
              <a:ext cx="703" cy="615"/>
              <a:chOff x="3459" y="3366"/>
              <a:chExt cx="703" cy="615"/>
            </a:xfrm>
          </p:grpSpPr>
          <p:sp>
            <p:nvSpPr>
              <p:cNvPr id="192549" name="Text Box 37"/>
              <p:cNvSpPr txBox="1">
                <a:spLocks noChangeArrowheads="1"/>
              </p:cNvSpPr>
              <p:nvPr/>
            </p:nvSpPr>
            <p:spPr bwMode="auto">
              <a:xfrm>
                <a:off x="3459" y="3498"/>
                <a:ext cx="45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0000"/>
                    </a:solidFill>
                  </a:rPr>
                  <a:t>I</a:t>
                </a:r>
                <a:r>
                  <a:rPr lang="en-US" altLang="zh-CN" sz="2800" i="1" baseline="-25000">
                    <a:solidFill>
                      <a:srgbClr val="FF0000"/>
                    </a:solidFill>
                  </a:rPr>
                  <a:t>sc</a:t>
                </a:r>
                <a:r>
                  <a:rPr lang="en-US" altLang="zh-CN" sz="2800">
                    <a:solidFill>
                      <a:srgbClr val="FF0000"/>
                    </a:solidFill>
                  </a:rPr>
                  <a:t>=</a:t>
                </a:r>
              </a:p>
            </p:txBody>
          </p:sp>
          <p:sp>
            <p:nvSpPr>
              <p:cNvPr id="192550" name="Line 38"/>
              <p:cNvSpPr>
                <a:spLocks noChangeShapeType="1"/>
              </p:cNvSpPr>
              <p:nvPr/>
            </p:nvSpPr>
            <p:spPr bwMode="auto">
              <a:xfrm>
                <a:off x="3852" y="3672"/>
                <a:ext cx="26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92551" name="Text Box 39"/>
              <p:cNvSpPr txBox="1">
                <a:spLocks noChangeArrowheads="1"/>
              </p:cNvSpPr>
              <p:nvPr/>
            </p:nvSpPr>
            <p:spPr bwMode="auto">
              <a:xfrm>
                <a:off x="3843" y="3366"/>
                <a:ext cx="26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0000"/>
                    </a:solidFill>
                  </a:rPr>
                  <a:t>E</a:t>
                </a:r>
              </a:p>
            </p:txBody>
          </p:sp>
          <p:sp>
            <p:nvSpPr>
              <p:cNvPr id="192552" name="Text Box 40"/>
              <p:cNvSpPr txBox="1">
                <a:spLocks noChangeArrowheads="1"/>
              </p:cNvSpPr>
              <p:nvPr/>
            </p:nvSpPr>
            <p:spPr bwMode="auto">
              <a:xfrm>
                <a:off x="3807" y="3654"/>
                <a:ext cx="35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0000"/>
                    </a:solidFill>
                  </a:rPr>
                  <a:t>R</a:t>
                </a:r>
                <a:r>
                  <a:rPr lang="en-US" altLang="zh-CN" sz="2400" i="1" baseline="-25000">
                    <a:solidFill>
                      <a:srgbClr val="FF0000"/>
                    </a:solidFill>
                  </a:rPr>
                  <a:t>O</a:t>
                </a:r>
                <a:endParaRPr lang="en-US" altLang="zh-CN" sz="280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192553" name="Group 41"/>
          <p:cNvGrpSpPr>
            <a:grpSpLocks/>
          </p:cNvGrpSpPr>
          <p:nvPr/>
        </p:nvGrpSpPr>
        <p:grpSpPr bwMode="auto">
          <a:xfrm>
            <a:off x="409575" y="4686300"/>
            <a:ext cx="2611438" cy="1562100"/>
            <a:chOff x="168" y="3120"/>
            <a:chExt cx="1645" cy="984"/>
          </a:xfrm>
        </p:grpSpPr>
        <p:grpSp>
          <p:nvGrpSpPr>
            <p:cNvPr id="192554" name="Group 42"/>
            <p:cNvGrpSpPr>
              <a:grpSpLocks/>
            </p:cNvGrpSpPr>
            <p:nvPr/>
          </p:nvGrpSpPr>
          <p:grpSpPr bwMode="auto">
            <a:xfrm>
              <a:off x="1056" y="3438"/>
              <a:ext cx="757" cy="354"/>
              <a:chOff x="1020" y="3462"/>
              <a:chExt cx="757" cy="354"/>
            </a:xfrm>
          </p:grpSpPr>
          <p:sp>
            <p:nvSpPr>
              <p:cNvPr id="192555" name="Line 43"/>
              <p:cNvSpPr>
                <a:spLocks noChangeShapeType="1"/>
              </p:cNvSpPr>
              <p:nvPr/>
            </p:nvSpPr>
            <p:spPr bwMode="auto">
              <a:xfrm>
                <a:off x="1020" y="3492"/>
                <a:ext cx="0" cy="32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92556" name="Text Box 44"/>
              <p:cNvSpPr txBox="1">
                <a:spLocks noChangeArrowheads="1"/>
              </p:cNvSpPr>
              <p:nvPr/>
            </p:nvSpPr>
            <p:spPr bwMode="auto">
              <a:xfrm>
                <a:off x="1047" y="3462"/>
                <a:ext cx="73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0000"/>
                    </a:solidFill>
                  </a:rPr>
                  <a:t>U</a:t>
                </a:r>
                <a:r>
                  <a:rPr lang="en-US" altLang="zh-CN" sz="2800" i="1" baseline="-25000">
                    <a:solidFill>
                      <a:srgbClr val="FF0000"/>
                    </a:solidFill>
                  </a:rPr>
                  <a:t>0C</a:t>
                </a:r>
                <a:r>
                  <a:rPr lang="en-US" altLang="zh-CN" sz="2800" i="1">
                    <a:solidFill>
                      <a:srgbClr val="FF0000"/>
                    </a:solidFill>
                  </a:rPr>
                  <a:t>=E</a:t>
                </a:r>
                <a:endParaRPr lang="en-US" altLang="zh-CN" sz="280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92557" name="Rectangle 45"/>
            <p:cNvSpPr>
              <a:spLocks noChangeArrowheads="1"/>
            </p:cNvSpPr>
            <p:nvPr/>
          </p:nvSpPr>
          <p:spPr bwMode="auto">
            <a:xfrm>
              <a:off x="168" y="3120"/>
              <a:ext cx="756" cy="984"/>
            </a:xfrm>
            <a:prstGeom prst="rect">
              <a:avLst/>
            </a:prstGeom>
            <a:solidFill>
              <a:srgbClr val="CCFFFF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92558" name="Line 46"/>
            <p:cNvSpPr>
              <a:spLocks noChangeShapeType="1"/>
            </p:cNvSpPr>
            <p:nvPr/>
          </p:nvSpPr>
          <p:spPr bwMode="auto">
            <a:xfrm>
              <a:off x="408" y="3204"/>
              <a:ext cx="6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92559" name="Line 47"/>
            <p:cNvSpPr>
              <a:spLocks noChangeShapeType="1"/>
            </p:cNvSpPr>
            <p:nvPr/>
          </p:nvSpPr>
          <p:spPr bwMode="auto">
            <a:xfrm>
              <a:off x="408" y="3204"/>
              <a:ext cx="0" cy="7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92560" name="Line 48"/>
            <p:cNvSpPr>
              <a:spLocks noChangeShapeType="1"/>
            </p:cNvSpPr>
            <p:nvPr/>
          </p:nvSpPr>
          <p:spPr bwMode="auto">
            <a:xfrm>
              <a:off x="396" y="3936"/>
              <a:ext cx="6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92561" name="Rectangle 49"/>
            <p:cNvSpPr>
              <a:spLocks noChangeArrowheads="1"/>
            </p:cNvSpPr>
            <p:nvPr/>
          </p:nvSpPr>
          <p:spPr bwMode="auto">
            <a:xfrm>
              <a:off x="372" y="3348"/>
              <a:ext cx="84" cy="16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92562" name="Oval 50"/>
            <p:cNvSpPr>
              <a:spLocks noChangeArrowheads="1"/>
            </p:cNvSpPr>
            <p:nvPr/>
          </p:nvSpPr>
          <p:spPr bwMode="auto">
            <a:xfrm>
              <a:off x="300" y="3636"/>
              <a:ext cx="216" cy="21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92563" name="Text Box 51"/>
            <p:cNvSpPr txBox="1">
              <a:spLocks noChangeArrowheads="1"/>
            </p:cNvSpPr>
            <p:nvPr/>
          </p:nvSpPr>
          <p:spPr bwMode="auto">
            <a:xfrm>
              <a:off x="195" y="3390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192564" name="Text Box 52"/>
            <p:cNvSpPr txBox="1">
              <a:spLocks noChangeArrowheads="1"/>
            </p:cNvSpPr>
            <p:nvPr/>
          </p:nvSpPr>
          <p:spPr bwMode="auto">
            <a:xfrm>
              <a:off x="231" y="3714"/>
              <a:ext cx="18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en-US" altLang="zh-CN" sz="2800"/>
                <a:t>-</a:t>
              </a:r>
            </a:p>
          </p:txBody>
        </p:sp>
        <p:sp>
          <p:nvSpPr>
            <p:cNvPr id="192565" name="Text Box 53"/>
            <p:cNvSpPr txBox="1">
              <a:spLocks noChangeArrowheads="1"/>
            </p:cNvSpPr>
            <p:nvPr/>
          </p:nvSpPr>
          <p:spPr bwMode="auto">
            <a:xfrm>
              <a:off x="483" y="3198"/>
              <a:ext cx="35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400" i="1" baseline="-25000"/>
                <a:t>O</a:t>
              </a:r>
              <a:endParaRPr lang="en-US" altLang="zh-CN" sz="2800"/>
            </a:p>
          </p:txBody>
        </p:sp>
        <p:sp>
          <p:nvSpPr>
            <p:cNvPr id="192566" name="Text Box 54"/>
            <p:cNvSpPr txBox="1">
              <a:spLocks noChangeArrowheads="1"/>
            </p:cNvSpPr>
            <p:nvPr/>
          </p:nvSpPr>
          <p:spPr bwMode="auto">
            <a:xfrm>
              <a:off x="507" y="3570"/>
              <a:ext cx="26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</a:p>
          </p:txBody>
        </p:sp>
      </p:grpSp>
      <p:sp>
        <p:nvSpPr>
          <p:cNvPr id="192567" name="AutoShape 55"/>
          <p:cNvSpPr>
            <a:spLocks noChangeArrowheads="1"/>
          </p:cNvSpPr>
          <p:nvPr/>
        </p:nvSpPr>
        <p:spPr bwMode="auto">
          <a:xfrm>
            <a:off x="6191250" y="5353050"/>
            <a:ext cx="4572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zh-CN" altLang="en-US"/>
          </a:p>
        </p:txBody>
      </p:sp>
      <p:sp>
        <p:nvSpPr>
          <p:cNvPr id="192568" name="AutoShape 56"/>
          <p:cNvSpPr>
            <a:spLocks noChangeArrowheads="1"/>
          </p:cNvSpPr>
          <p:nvPr/>
        </p:nvSpPr>
        <p:spPr bwMode="auto">
          <a:xfrm>
            <a:off x="3657600" y="3200400"/>
            <a:ext cx="609600" cy="247650"/>
          </a:xfrm>
          <a:prstGeom prst="rightArrow">
            <a:avLst>
              <a:gd name="adj1" fmla="val 50000"/>
              <a:gd name="adj2" fmla="val 61538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92606" name="Group 94"/>
          <p:cNvGrpSpPr>
            <a:grpSpLocks/>
          </p:cNvGrpSpPr>
          <p:nvPr/>
        </p:nvGrpSpPr>
        <p:grpSpPr bwMode="auto">
          <a:xfrm>
            <a:off x="4500563" y="2708275"/>
            <a:ext cx="3657600" cy="1098550"/>
            <a:chOff x="2820" y="1720"/>
            <a:chExt cx="2304" cy="692"/>
          </a:xfrm>
        </p:grpSpPr>
        <p:grpSp>
          <p:nvGrpSpPr>
            <p:cNvPr id="192605" name="Group 93"/>
            <p:cNvGrpSpPr>
              <a:grpSpLocks/>
            </p:cNvGrpSpPr>
            <p:nvPr/>
          </p:nvGrpSpPr>
          <p:grpSpPr bwMode="auto">
            <a:xfrm>
              <a:off x="2820" y="1720"/>
              <a:ext cx="2304" cy="692"/>
              <a:chOff x="2820" y="1720"/>
              <a:chExt cx="2304" cy="692"/>
            </a:xfrm>
          </p:grpSpPr>
          <p:grpSp>
            <p:nvGrpSpPr>
              <p:cNvPr id="192604" name="Group 92"/>
              <p:cNvGrpSpPr>
                <a:grpSpLocks/>
              </p:cNvGrpSpPr>
              <p:nvPr/>
            </p:nvGrpSpPr>
            <p:grpSpPr bwMode="auto">
              <a:xfrm>
                <a:off x="2820" y="1720"/>
                <a:ext cx="2304" cy="692"/>
                <a:chOff x="2820" y="1720"/>
                <a:chExt cx="2304" cy="692"/>
              </a:xfrm>
            </p:grpSpPr>
            <p:grpSp>
              <p:nvGrpSpPr>
                <p:cNvPr id="192603" name="Group 91"/>
                <p:cNvGrpSpPr>
                  <a:grpSpLocks/>
                </p:cNvGrpSpPr>
                <p:nvPr/>
              </p:nvGrpSpPr>
              <p:grpSpPr bwMode="auto">
                <a:xfrm>
                  <a:off x="2820" y="1720"/>
                  <a:ext cx="2304" cy="692"/>
                  <a:chOff x="2820" y="1720"/>
                  <a:chExt cx="2304" cy="692"/>
                </a:xfrm>
              </p:grpSpPr>
              <p:sp>
                <p:nvSpPr>
                  <p:cNvPr id="192570" name="Rectangle 58"/>
                  <p:cNvSpPr>
                    <a:spLocks noChangeArrowheads="1"/>
                  </p:cNvSpPr>
                  <p:nvPr/>
                </p:nvSpPr>
                <p:spPr bwMode="auto">
                  <a:xfrm>
                    <a:off x="2820" y="1720"/>
                    <a:ext cx="2304" cy="692"/>
                  </a:xfrm>
                  <a:prstGeom prst="rect">
                    <a:avLst/>
                  </a:prstGeom>
                  <a:solidFill>
                    <a:srgbClr val="FFFFFF"/>
                  </a:solidFill>
                  <a:ln w="38100">
                    <a:solidFill>
                      <a:srgbClr val="008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92572" name="Text Box 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22" y="1793"/>
                    <a:ext cx="550" cy="61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 algn="l">
                      <a:lnSpc>
                        <a:spcPct val="120000"/>
                      </a:lnSpc>
                    </a:pPr>
                    <a:r>
                      <a:rPr lang="zh-CN" altLang="en-US" sz="2400">
                        <a:solidFill>
                          <a:srgbClr val="FF0000"/>
                        </a:solidFill>
                      </a:rPr>
                      <a:t>等效</a:t>
                    </a:r>
                  </a:p>
                  <a:p>
                    <a:pPr algn="l">
                      <a:lnSpc>
                        <a:spcPct val="120000"/>
                      </a:lnSpc>
                    </a:pPr>
                    <a:r>
                      <a:rPr lang="zh-CN" altLang="en-US" sz="2400">
                        <a:solidFill>
                          <a:srgbClr val="FF0000"/>
                        </a:solidFill>
                      </a:rPr>
                      <a:t>内 阻</a:t>
                    </a:r>
                  </a:p>
                </p:txBody>
              </p:sp>
            </p:grpSp>
            <p:sp>
              <p:nvSpPr>
                <p:cNvPr id="192595" name="Line 83"/>
                <p:cNvSpPr>
                  <a:spLocks noChangeShapeType="1"/>
                </p:cNvSpPr>
                <p:nvPr/>
              </p:nvSpPr>
              <p:spPr bwMode="auto">
                <a:xfrm flipH="1">
                  <a:off x="4513" y="1756"/>
                  <a:ext cx="471" cy="573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2596" name="Rectangle 84"/>
                <p:cNvSpPr>
                  <a:spLocks noChangeArrowheads="1"/>
                </p:cNvSpPr>
                <p:nvPr/>
              </p:nvSpPr>
              <p:spPr bwMode="auto">
                <a:xfrm>
                  <a:off x="4939" y="2181"/>
                  <a:ext cx="140" cy="20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US" altLang="zh-CN" sz="2100" b="0" i="1">
                      <a:solidFill>
                        <a:srgbClr val="000000"/>
                      </a:solidFill>
                      <a:ea typeface="仿宋_GB2312" pitchFamily="49" charset="-122"/>
                      <a:sym typeface="Symbol" panose="05050102010706020507" pitchFamily="18" charset="2"/>
                    </a:rPr>
                    <a:t>sc</a:t>
                  </a:r>
                  <a:endParaRPr lang="en-US" altLang="zh-CN" sz="2400">
                    <a:ea typeface="仿宋_GB2312" pitchFamily="49" charset="-122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192597" name="Rectangle 85"/>
                <p:cNvSpPr>
                  <a:spLocks noChangeArrowheads="1"/>
                </p:cNvSpPr>
                <p:nvPr/>
              </p:nvSpPr>
              <p:spPr bwMode="auto">
                <a:xfrm>
                  <a:off x="4585" y="1895"/>
                  <a:ext cx="196" cy="20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US" altLang="zh-CN" sz="2100" b="0" i="1">
                      <a:solidFill>
                        <a:srgbClr val="000000"/>
                      </a:solidFill>
                      <a:ea typeface="仿宋_GB2312" pitchFamily="49" charset="-122"/>
                      <a:sym typeface="Symbol" panose="05050102010706020507" pitchFamily="18" charset="2"/>
                    </a:rPr>
                    <a:t>0C</a:t>
                  </a:r>
                  <a:endParaRPr lang="en-US" altLang="zh-CN" sz="2400">
                    <a:ea typeface="仿宋_GB2312" pitchFamily="49" charset="-122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192600" name="Rectangle 88"/>
                <p:cNvSpPr>
                  <a:spLocks noChangeArrowheads="1"/>
                </p:cNvSpPr>
                <p:nvPr/>
              </p:nvSpPr>
              <p:spPr bwMode="auto">
                <a:xfrm>
                  <a:off x="4417" y="1720"/>
                  <a:ext cx="202" cy="3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US" altLang="zh-CN" sz="3500" b="0" i="1">
                      <a:solidFill>
                        <a:srgbClr val="000000"/>
                      </a:solidFill>
                      <a:ea typeface="仿宋_GB2312" pitchFamily="49" charset="-122"/>
                      <a:sym typeface="Symbol" panose="05050102010706020507" pitchFamily="18" charset="2"/>
                    </a:rPr>
                    <a:t>U</a:t>
                  </a:r>
                  <a:endParaRPr lang="en-US" altLang="zh-CN" sz="2400">
                    <a:ea typeface="仿宋_GB2312" pitchFamily="49" charset="-122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192601" name="Rectangle 89"/>
                <p:cNvSpPr>
                  <a:spLocks noChangeArrowheads="1"/>
                </p:cNvSpPr>
                <p:nvPr/>
              </p:nvSpPr>
              <p:spPr bwMode="auto">
                <a:xfrm>
                  <a:off x="3769" y="1864"/>
                  <a:ext cx="171" cy="3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US" altLang="zh-CN" sz="3500" b="0" i="1">
                      <a:solidFill>
                        <a:srgbClr val="000000"/>
                      </a:solidFill>
                      <a:ea typeface="仿宋_GB2312" pitchFamily="49" charset="-122"/>
                      <a:sym typeface="Symbol" panose="05050102010706020507" pitchFamily="18" charset="2"/>
                    </a:rPr>
                    <a:t>R</a:t>
                  </a:r>
                  <a:endParaRPr lang="en-US" altLang="zh-CN" sz="2400">
                    <a:ea typeface="仿宋_GB2312" pitchFamily="49" charset="-122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192602" name="Rectangle 90"/>
                <p:cNvSpPr>
                  <a:spLocks noChangeArrowheads="1"/>
                </p:cNvSpPr>
                <p:nvPr/>
              </p:nvSpPr>
              <p:spPr bwMode="auto">
                <a:xfrm>
                  <a:off x="4219" y="1831"/>
                  <a:ext cx="154" cy="3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US" altLang="zh-CN" sz="3500" b="0">
                      <a:solidFill>
                        <a:srgbClr val="000000"/>
                      </a:solidFill>
                      <a:latin typeface="Symbol" panose="05050102010706020507" pitchFamily="18" charset="2"/>
                      <a:ea typeface="仿宋_GB2312" pitchFamily="49" charset="-122"/>
                      <a:sym typeface="Symbol" panose="05050102010706020507" pitchFamily="18" charset="2"/>
                    </a:rPr>
                    <a:t>=</a:t>
                  </a:r>
                  <a:endParaRPr lang="en-US" altLang="zh-CN" sz="2400">
                    <a:ea typeface="仿宋_GB2312" pitchFamily="49" charset="-122"/>
                    <a:sym typeface="Symbol" panose="05050102010706020507" pitchFamily="18" charset="2"/>
                  </a:endParaRPr>
                </a:p>
              </p:txBody>
            </p:sp>
          </p:grpSp>
          <p:sp>
            <p:nvSpPr>
              <p:cNvPr id="192599" name="Rectangle 87"/>
              <p:cNvSpPr>
                <a:spLocks noChangeArrowheads="1"/>
              </p:cNvSpPr>
              <p:nvPr/>
            </p:nvSpPr>
            <p:spPr bwMode="auto">
              <a:xfrm>
                <a:off x="4865" y="2007"/>
                <a:ext cx="93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altLang="zh-CN" sz="3500" b="0" i="1">
                    <a:solidFill>
                      <a:srgbClr val="000000"/>
                    </a:solidFill>
                    <a:ea typeface="仿宋_GB2312" pitchFamily="49" charset="-122"/>
                    <a:sym typeface="Symbol" panose="05050102010706020507" pitchFamily="18" charset="2"/>
                  </a:rPr>
                  <a:t>I</a:t>
                </a:r>
                <a:endParaRPr lang="en-US" altLang="zh-CN" sz="2400">
                  <a:ea typeface="仿宋_GB2312" pitchFamily="49" charset="-122"/>
                  <a:sym typeface="Symbol" panose="05050102010706020507" pitchFamily="18" charset="2"/>
                </a:endParaRPr>
              </a:p>
            </p:txBody>
          </p:sp>
        </p:grpSp>
        <p:sp>
          <p:nvSpPr>
            <p:cNvPr id="192598" name="Rectangle 86"/>
            <p:cNvSpPr>
              <a:spLocks noChangeArrowheads="1"/>
            </p:cNvSpPr>
            <p:nvPr/>
          </p:nvSpPr>
          <p:spPr bwMode="auto">
            <a:xfrm>
              <a:off x="3945" y="2038"/>
              <a:ext cx="47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zh-CN" sz="2100" b="0" i="1">
                  <a:solidFill>
                    <a:srgbClr val="000000"/>
                  </a:solidFill>
                  <a:ea typeface="仿宋_GB2312" pitchFamily="49" charset="-122"/>
                  <a:sym typeface="Symbol" panose="05050102010706020507" pitchFamily="18" charset="2"/>
                </a:rPr>
                <a:t>i</a:t>
              </a:r>
              <a:endParaRPr lang="en-US" altLang="zh-CN" sz="2400">
                <a:ea typeface="仿宋_GB2312" pitchFamily="49" charset="-122"/>
                <a:sym typeface="Symbol" panose="05050102010706020507" pitchFamily="18" charset="2"/>
              </a:endParaRPr>
            </a:p>
          </p:txBody>
        </p:sp>
      </p:grpSp>
      <p:grpSp>
        <p:nvGrpSpPr>
          <p:cNvPr id="192573" name="Group 61"/>
          <p:cNvGrpSpPr>
            <a:grpSpLocks/>
          </p:cNvGrpSpPr>
          <p:nvPr/>
        </p:nvGrpSpPr>
        <p:grpSpPr bwMode="auto">
          <a:xfrm>
            <a:off x="6767513" y="4495800"/>
            <a:ext cx="2090737" cy="1924050"/>
            <a:chOff x="4263" y="3000"/>
            <a:chExt cx="1317" cy="1212"/>
          </a:xfrm>
        </p:grpSpPr>
        <p:sp>
          <p:nvSpPr>
            <p:cNvPr id="192574" name="Text Box 62"/>
            <p:cNvSpPr txBox="1">
              <a:spLocks noChangeArrowheads="1"/>
            </p:cNvSpPr>
            <p:nvPr/>
          </p:nvSpPr>
          <p:spPr bwMode="auto">
            <a:xfrm>
              <a:off x="4263" y="3006"/>
              <a:ext cx="4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U</a:t>
              </a:r>
              <a:r>
                <a:rPr lang="en-US" altLang="zh-CN" sz="2800" i="1" baseline="-25000">
                  <a:solidFill>
                    <a:srgbClr val="FF0000"/>
                  </a:solidFill>
                </a:rPr>
                <a:t>0C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  <p:grpSp>
          <p:nvGrpSpPr>
            <p:cNvPr id="192575" name="Group 63"/>
            <p:cNvGrpSpPr>
              <a:grpSpLocks/>
            </p:cNvGrpSpPr>
            <p:nvPr/>
          </p:nvGrpSpPr>
          <p:grpSpPr bwMode="auto">
            <a:xfrm>
              <a:off x="4308" y="3000"/>
              <a:ext cx="1272" cy="1212"/>
              <a:chOff x="4308" y="3000"/>
              <a:chExt cx="1272" cy="1212"/>
            </a:xfrm>
          </p:grpSpPr>
          <p:sp>
            <p:nvSpPr>
              <p:cNvPr id="192576" name="Text Box 64"/>
              <p:cNvSpPr txBox="1">
                <a:spLocks noChangeArrowheads="1"/>
              </p:cNvSpPr>
              <p:nvPr/>
            </p:nvSpPr>
            <p:spPr bwMode="auto">
              <a:xfrm>
                <a:off x="5007" y="3000"/>
                <a:ext cx="285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accent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 algn="l"/>
                <a:r>
                  <a:rPr lang="en-US" altLang="zh-CN" i="1">
                    <a:solidFill>
                      <a:srgbClr val="FF0000"/>
                    </a:solidFill>
                  </a:rPr>
                  <a:t>E</a:t>
                </a:r>
                <a:endParaRPr lang="en-US" altLang="zh-CN" sz="280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192577" name="Group 65"/>
              <p:cNvGrpSpPr>
                <a:grpSpLocks/>
              </p:cNvGrpSpPr>
              <p:nvPr/>
            </p:nvGrpSpPr>
            <p:grpSpPr bwMode="auto">
              <a:xfrm>
                <a:off x="4308" y="3124"/>
                <a:ext cx="1272" cy="1088"/>
                <a:chOff x="4308" y="3124"/>
                <a:chExt cx="1272" cy="1088"/>
              </a:xfrm>
            </p:grpSpPr>
            <p:sp>
              <p:nvSpPr>
                <p:cNvPr id="192578" name="Line 66"/>
                <p:cNvSpPr>
                  <a:spLocks noChangeShapeType="1"/>
                </p:cNvSpPr>
                <p:nvPr/>
              </p:nvSpPr>
              <p:spPr bwMode="auto">
                <a:xfrm>
                  <a:off x="4308" y="3336"/>
                  <a:ext cx="348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90000" tIns="46800" rIns="90000" bIns="46800"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92579" name="Text Box 67"/>
                <p:cNvSpPr txBox="1">
                  <a:spLocks noChangeArrowheads="1"/>
                </p:cNvSpPr>
                <p:nvPr/>
              </p:nvSpPr>
              <p:spPr bwMode="auto">
                <a:xfrm>
                  <a:off x="4347" y="3306"/>
                  <a:ext cx="327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accent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/>
                <a:p>
                  <a:pPr algn="l"/>
                  <a:r>
                    <a:rPr lang="en-US" altLang="zh-CN" sz="2800" i="1">
                      <a:solidFill>
                        <a:srgbClr val="FF0000"/>
                      </a:solidFill>
                    </a:rPr>
                    <a:t>I</a:t>
                  </a:r>
                  <a:r>
                    <a:rPr lang="en-US" altLang="zh-CN" sz="2800" i="1" baseline="-25000">
                      <a:solidFill>
                        <a:srgbClr val="FF0000"/>
                      </a:solidFill>
                    </a:rPr>
                    <a:t>sc</a:t>
                  </a:r>
                  <a:endParaRPr lang="en-US" altLang="zh-CN" sz="280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92580" name="Text Box 68"/>
                <p:cNvSpPr txBox="1">
                  <a:spLocks noChangeArrowheads="1"/>
                </p:cNvSpPr>
                <p:nvPr/>
              </p:nvSpPr>
              <p:spPr bwMode="auto">
                <a:xfrm>
                  <a:off x="4635" y="3124"/>
                  <a:ext cx="278" cy="4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accent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/>
                <a:p>
                  <a:pPr algn="l"/>
                  <a:r>
                    <a:rPr lang="en-US" altLang="zh-CN" sz="3600">
                      <a:solidFill>
                        <a:srgbClr val="FF0000"/>
                      </a:solidFill>
                    </a:rPr>
                    <a:t>=</a:t>
                  </a:r>
                </a:p>
              </p:txBody>
            </p:sp>
            <p:sp>
              <p:nvSpPr>
                <p:cNvPr id="192581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4863" y="3300"/>
                  <a:ext cx="285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accent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/>
                <a:p>
                  <a:pPr algn="l"/>
                  <a:r>
                    <a:rPr lang="en-US" altLang="zh-CN" i="1">
                      <a:solidFill>
                        <a:srgbClr val="FF0000"/>
                      </a:solidFill>
                    </a:rPr>
                    <a:t>E</a:t>
                  </a:r>
                  <a:endParaRPr lang="en-US" altLang="zh-CN" sz="2800" i="1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92582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5163" y="3477"/>
                  <a:ext cx="355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accent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000" tIns="46800" rIns="90000" bIns="46800">
                  <a:spAutoFit/>
                </a:bodyPr>
                <a:lstStyle/>
                <a:p>
                  <a:pPr algn="l"/>
                  <a:r>
                    <a:rPr lang="en-US" altLang="zh-CN" sz="2800" i="1">
                      <a:solidFill>
                        <a:srgbClr val="FF0000"/>
                      </a:solidFill>
                    </a:rPr>
                    <a:t>R</a:t>
                  </a:r>
                  <a:r>
                    <a:rPr lang="en-US" altLang="zh-CN" sz="2400" i="1" baseline="-25000">
                      <a:solidFill>
                        <a:srgbClr val="FF0000"/>
                      </a:solidFill>
                    </a:rPr>
                    <a:t>O</a:t>
                  </a:r>
                  <a:endParaRPr lang="en-US" altLang="zh-CN" sz="2800" i="1">
                    <a:solidFill>
                      <a:srgbClr val="FF0000"/>
                    </a:solidFill>
                  </a:endParaRPr>
                </a:p>
              </p:txBody>
            </p:sp>
            <p:grpSp>
              <p:nvGrpSpPr>
                <p:cNvPr id="192583" name="Group 71"/>
                <p:cNvGrpSpPr>
                  <a:grpSpLocks/>
                </p:cNvGrpSpPr>
                <p:nvPr/>
              </p:nvGrpSpPr>
              <p:grpSpPr bwMode="auto">
                <a:xfrm>
                  <a:off x="4383" y="3808"/>
                  <a:ext cx="601" cy="404"/>
                  <a:chOff x="4443" y="3844"/>
                  <a:chExt cx="601" cy="404"/>
                </a:xfrm>
              </p:grpSpPr>
              <p:sp>
                <p:nvSpPr>
                  <p:cNvPr id="192584" name="Text Box 7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443" y="3844"/>
                    <a:ext cx="278" cy="40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38100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90000" tIns="46800" rIns="90000" bIns="46800">
                    <a:spAutoFit/>
                  </a:bodyPr>
                  <a:lstStyle/>
                  <a:p>
                    <a:pPr algn="l"/>
                    <a:r>
                      <a:rPr lang="en-US" altLang="zh-CN" sz="3600">
                        <a:solidFill>
                          <a:srgbClr val="FF0000"/>
                        </a:solidFill>
                      </a:rPr>
                      <a:t>=</a:t>
                    </a:r>
                  </a:p>
                </p:txBody>
              </p:sp>
              <p:sp>
                <p:nvSpPr>
                  <p:cNvPr id="192585" name="Text Box 7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671" y="3889"/>
                    <a:ext cx="373" cy="327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38100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90000" tIns="46800" rIns="90000" bIns="46800">
                    <a:spAutoFit/>
                  </a:bodyPr>
                  <a:lstStyle/>
                  <a:p>
                    <a:pPr algn="l"/>
                    <a:r>
                      <a:rPr lang="en-US" altLang="zh-CN" sz="2800" i="1">
                        <a:solidFill>
                          <a:srgbClr val="FF0000"/>
                        </a:solidFill>
                      </a:rPr>
                      <a:t>R</a:t>
                    </a:r>
                    <a:r>
                      <a:rPr lang="en-US" altLang="zh-CN" sz="2800" i="1" baseline="-25000">
                        <a:solidFill>
                          <a:srgbClr val="FF0000"/>
                        </a:solidFill>
                      </a:rPr>
                      <a:t>O</a:t>
                    </a:r>
                    <a:endParaRPr lang="en-US" altLang="zh-CN" sz="2800" i="1">
                      <a:solidFill>
                        <a:srgbClr val="FF0000"/>
                      </a:solidFill>
                    </a:endParaRPr>
                  </a:p>
                </p:txBody>
              </p:sp>
            </p:grpSp>
            <p:sp>
              <p:nvSpPr>
                <p:cNvPr id="192586" name="Line 74"/>
                <p:cNvSpPr>
                  <a:spLocks noChangeShapeType="1"/>
                </p:cNvSpPr>
                <p:nvPr/>
              </p:nvSpPr>
              <p:spPr bwMode="auto">
                <a:xfrm>
                  <a:off x="4896" y="3348"/>
                  <a:ext cx="684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92587" name="Line 75"/>
                <p:cNvSpPr>
                  <a:spLocks noChangeShapeType="1"/>
                </p:cNvSpPr>
                <p:nvPr/>
              </p:nvSpPr>
              <p:spPr bwMode="auto">
                <a:xfrm flipH="1">
                  <a:off x="5018" y="3419"/>
                  <a:ext cx="202" cy="34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192588" name="Group 76"/>
                <p:cNvGrpSpPr>
                  <a:grpSpLocks/>
                </p:cNvGrpSpPr>
                <p:nvPr/>
              </p:nvGrpSpPr>
              <p:grpSpPr bwMode="auto">
                <a:xfrm>
                  <a:off x="4995" y="3796"/>
                  <a:ext cx="533" cy="404"/>
                  <a:chOff x="4443" y="3844"/>
                  <a:chExt cx="533" cy="404"/>
                </a:xfrm>
              </p:grpSpPr>
              <p:sp>
                <p:nvSpPr>
                  <p:cNvPr id="192589" name="Text Box 7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443" y="3844"/>
                    <a:ext cx="278" cy="40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38100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90000" tIns="46800" rIns="90000" bIns="46800">
                    <a:spAutoFit/>
                  </a:bodyPr>
                  <a:lstStyle/>
                  <a:p>
                    <a:pPr algn="l"/>
                    <a:r>
                      <a:rPr lang="en-US" altLang="zh-CN" sz="3600">
                        <a:solidFill>
                          <a:srgbClr val="FF0000"/>
                        </a:solidFill>
                      </a:rPr>
                      <a:t>=</a:t>
                    </a:r>
                  </a:p>
                </p:txBody>
              </p:sp>
              <p:sp>
                <p:nvSpPr>
                  <p:cNvPr id="192590" name="Text Box 7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671" y="3889"/>
                    <a:ext cx="305" cy="327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38100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90000" tIns="46800" rIns="90000" bIns="46800">
                    <a:spAutoFit/>
                  </a:bodyPr>
                  <a:lstStyle/>
                  <a:p>
                    <a:pPr algn="l"/>
                    <a:r>
                      <a:rPr lang="en-US" altLang="zh-CN" sz="2800" i="1">
                        <a:solidFill>
                          <a:srgbClr val="FF0000"/>
                        </a:solidFill>
                      </a:rPr>
                      <a:t>R</a:t>
                    </a:r>
                    <a:r>
                      <a:rPr lang="en-US" altLang="zh-CN" sz="2800" i="1" baseline="-25000">
                        <a:solidFill>
                          <a:srgbClr val="FF0000"/>
                        </a:solidFill>
                      </a:rPr>
                      <a:t>i</a:t>
                    </a:r>
                    <a:endParaRPr lang="en-US" altLang="zh-CN" sz="2800">
                      <a:solidFill>
                        <a:srgbClr val="FF0000"/>
                      </a:solidFill>
                    </a:endParaRPr>
                  </a:p>
                </p:txBody>
              </p:sp>
            </p:grpSp>
          </p:grpSp>
        </p:grpSp>
      </p:grpSp>
      <p:grpSp>
        <p:nvGrpSpPr>
          <p:cNvPr id="192591" name="Group 79"/>
          <p:cNvGrpSpPr>
            <a:grpSpLocks/>
          </p:cNvGrpSpPr>
          <p:nvPr/>
        </p:nvGrpSpPr>
        <p:grpSpPr bwMode="auto">
          <a:xfrm>
            <a:off x="0" y="4021138"/>
            <a:ext cx="542925" cy="550862"/>
            <a:chOff x="0" y="2677"/>
            <a:chExt cx="342" cy="347"/>
          </a:xfrm>
        </p:grpSpPr>
        <p:sp>
          <p:nvSpPr>
            <p:cNvPr id="192592" name="Oval 80"/>
            <p:cNvSpPr>
              <a:spLocks noChangeArrowheads="1"/>
            </p:cNvSpPr>
            <p:nvPr/>
          </p:nvSpPr>
          <p:spPr bwMode="auto">
            <a:xfrm>
              <a:off x="10" y="2694"/>
              <a:ext cx="326" cy="32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endParaRPr lang="zh-CN" altLang="zh-CN" sz="2800">
                <a:solidFill>
                  <a:schemeClr val="bg1"/>
                </a:solidFill>
              </a:endParaRPr>
            </a:p>
          </p:txBody>
        </p:sp>
        <p:sp>
          <p:nvSpPr>
            <p:cNvPr id="192593" name="Oval 81"/>
            <p:cNvSpPr>
              <a:spLocks noChangeArrowheads="1"/>
            </p:cNvSpPr>
            <p:nvPr/>
          </p:nvSpPr>
          <p:spPr bwMode="auto">
            <a:xfrm>
              <a:off x="0" y="2707"/>
              <a:ext cx="317" cy="317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2594" name="Text Box 82"/>
            <p:cNvSpPr txBox="1">
              <a:spLocks noChangeArrowheads="1"/>
            </p:cNvSpPr>
            <p:nvPr/>
          </p:nvSpPr>
          <p:spPr bwMode="auto">
            <a:xfrm>
              <a:off x="0" y="2677"/>
              <a:ext cx="3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zh-CN" altLang="zh-CN" sz="2800">
                  <a:solidFill>
                    <a:schemeClr val="bg1"/>
                  </a:solidFill>
                </a:rPr>
                <a:t>例</a:t>
              </a:r>
              <a:endParaRPr lang="zh-CN" altLang="en-US" sz="280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2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925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925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2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2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26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2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500"/>
                                        <p:tgtEl>
                                          <p:spTgt spid="1925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0" dur="500"/>
                                        <p:tgtEl>
                                          <p:spTgt spid="1925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9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92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5" dur="500"/>
                                        <p:tgtEl>
                                          <p:spTgt spid="1925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4" grpId="0" animBg="1" autoUpdateAnimBg="0"/>
      <p:bldP spid="192515" grpId="0" animBg="1" autoUpdateAnimBg="0"/>
      <p:bldP spid="192533" grpId="0" animBg="1"/>
      <p:bldP spid="192567" grpId="0" animBg="1"/>
      <p:bldP spid="19256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Text Box 2"/>
          <p:cNvSpPr txBox="1">
            <a:spLocks noChangeArrowheads="1"/>
          </p:cNvSpPr>
          <p:nvPr/>
        </p:nvSpPr>
        <p:spPr bwMode="auto">
          <a:xfrm>
            <a:off x="5689600" y="3470275"/>
            <a:ext cx="2144713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/>
              <a:t>加负载电阻 </a:t>
            </a:r>
            <a:r>
              <a:rPr lang="en-US" altLang="zh-CN" sz="2400" i="1">
                <a:solidFill>
                  <a:srgbClr val="FF3300"/>
                </a:solidFill>
              </a:rPr>
              <a:t>R</a:t>
            </a:r>
            <a:r>
              <a:rPr lang="en-US" altLang="zh-CN" sz="2400" i="1" baseline="-25000">
                <a:solidFill>
                  <a:srgbClr val="FF3300"/>
                </a:solidFill>
              </a:rPr>
              <a:t>L</a:t>
            </a:r>
            <a:endParaRPr lang="en-US" altLang="zh-CN" sz="2400"/>
          </a:p>
          <a:p>
            <a:pPr>
              <a:lnSpc>
                <a:spcPct val="120000"/>
              </a:lnSpc>
            </a:pPr>
            <a:r>
              <a:rPr lang="zh-CN" altLang="en-US" sz="2400"/>
              <a:t>测负载电压 </a:t>
            </a:r>
            <a:r>
              <a:rPr lang="en-US" altLang="zh-CN" sz="2400" i="1">
                <a:solidFill>
                  <a:srgbClr val="FF3300"/>
                </a:solidFill>
              </a:rPr>
              <a:t>U</a:t>
            </a:r>
            <a:r>
              <a:rPr lang="en-US" altLang="zh-CN" sz="2400" i="1" baseline="-25000">
                <a:solidFill>
                  <a:srgbClr val="FF3300"/>
                </a:solidFill>
              </a:rPr>
              <a:t>L</a:t>
            </a:r>
            <a:endParaRPr lang="en-US" altLang="zh-CN" sz="2400">
              <a:solidFill>
                <a:srgbClr val="FF3300"/>
              </a:solidFill>
            </a:endParaRPr>
          </a:p>
        </p:txBody>
      </p:sp>
      <p:sp>
        <p:nvSpPr>
          <p:cNvPr id="201731" name="Text Box 3"/>
          <p:cNvSpPr txBox="1">
            <a:spLocks noChangeArrowheads="1"/>
          </p:cNvSpPr>
          <p:nvPr/>
        </p:nvSpPr>
        <p:spPr bwMode="auto">
          <a:xfrm>
            <a:off x="200025" y="204788"/>
            <a:ext cx="74961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/>
            <a:r>
              <a:rPr lang="zh-CN" altLang="en-US" sz="2800">
                <a:solidFill>
                  <a:srgbClr val="FF0000"/>
                </a:solidFill>
                <a:ea typeface="隶书" panose="02010509060101010101" pitchFamily="49" charset="-122"/>
              </a:rPr>
              <a:t>方法二：</a:t>
            </a:r>
            <a:r>
              <a:rPr lang="zh-CN" altLang="en-US" sz="2800">
                <a:solidFill>
                  <a:srgbClr val="FF0000"/>
                </a:solidFill>
              </a:rPr>
              <a:t>负载电阻法（一般用于实际测量）</a:t>
            </a:r>
            <a:endParaRPr lang="zh-CN" altLang="en-US" sz="2800">
              <a:solidFill>
                <a:srgbClr val="FF0000"/>
              </a:solidFill>
              <a:ea typeface="隶书" panose="02010509060101010101" pitchFamily="49" charset="-122"/>
            </a:endParaRPr>
          </a:p>
        </p:txBody>
      </p:sp>
      <p:grpSp>
        <p:nvGrpSpPr>
          <p:cNvPr id="201732" name="Group 4"/>
          <p:cNvGrpSpPr>
            <a:grpSpLocks/>
          </p:cNvGrpSpPr>
          <p:nvPr/>
        </p:nvGrpSpPr>
        <p:grpSpPr bwMode="auto">
          <a:xfrm>
            <a:off x="4876800" y="1066800"/>
            <a:ext cx="3919538" cy="1790700"/>
            <a:chOff x="684" y="732"/>
            <a:chExt cx="2469" cy="1392"/>
          </a:xfrm>
        </p:grpSpPr>
        <p:sp>
          <p:nvSpPr>
            <p:cNvPr id="201733" name="Line 5"/>
            <p:cNvSpPr>
              <a:spLocks noChangeShapeType="1"/>
            </p:cNvSpPr>
            <p:nvPr/>
          </p:nvSpPr>
          <p:spPr bwMode="auto">
            <a:xfrm>
              <a:off x="1519" y="797"/>
              <a:ext cx="115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1734" name="Line 6"/>
            <p:cNvSpPr>
              <a:spLocks noChangeShapeType="1"/>
            </p:cNvSpPr>
            <p:nvPr/>
          </p:nvSpPr>
          <p:spPr bwMode="auto">
            <a:xfrm>
              <a:off x="1555" y="2055"/>
              <a:ext cx="11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1735" name="Line 7"/>
            <p:cNvSpPr>
              <a:spLocks noChangeShapeType="1"/>
            </p:cNvSpPr>
            <p:nvPr/>
          </p:nvSpPr>
          <p:spPr bwMode="auto">
            <a:xfrm>
              <a:off x="2663" y="804"/>
              <a:ext cx="0" cy="123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1736" name="Rectangle 8"/>
            <p:cNvSpPr>
              <a:spLocks noChangeArrowheads="1"/>
            </p:cNvSpPr>
            <p:nvPr/>
          </p:nvSpPr>
          <p:spPr bwMode="auto">
            <a:xfrm>
              <a:off x="2603" y="1273"/>
              <a:ext cx="131" cy="29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1737" name="Text Box 9"/>
            <p:cNvSpPr txBox="1">
              <a:spLocks noChangeArrowheads="1"/>
            </p:cNvSpPr>
            <p:nvPr/>
          </p:nvSpPr>
          <p:spPr bwMode="auto">
            <a:xfrm>
              <a:off x="2795" y="1282"/>
              <a:ext cx="35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FF3300"/>
                  </a:solidFill>
                </a:rPr>
                <a:t>R</a:t>
              </a:r>
              <a:r>
                <a:rPr lang="en-US" altLang="zh-CN" sz="2800" i="1" baseline="-25000">
                  <a:solidFill>
                    <a:srgbClr val="FF3300"/>
                  </a:solidFill>
                </a:rPr>
                <a:t>L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201738" name="Line 10"/>
            <p:cNvSpPr>
              <a:spLocks noChangeShapeType="1"/>
            </p:cNvSpPr>
            <p:nvPr/>
          </p:nvSpPr>
          <p:spPr bwMode="auto">
            <a:xfrm>
              <a:off x="2508" y="1059"/>
              <a:ext cx="0" cy="60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1739" name="Text Box 11"/>
            <p:cNvSpPr txBox="1">
              <a:spLocks noChangeArrowheads="1"/>
            </p:cNvSpPr>
            <p:nvPr/>
          </p:nvSpPr>
          <p:spPr bwMode="auto">
            <a:xfrm>
              <a:off x="2091" y="1066"/>
              <a:ext cx="371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U</a:t>
              </a:r>
              <a:r>
                <a:rPr lang="en-US" altLang="zh-CN" sz="2800" i="1" baseline="-25000">
                  <a:solidFill>
                    <a:srgbClr val="FF3300"/>
                  </a:solidFill>
                </a:rPr>
                <a:t>L</a:t>
              </a:r>
              <a:endParaRPr lang="en-US" altLang="zh-CN" sz="2800" i="1">
                <a:solidFill>
                  <a:srgbClr val="FF3300"/>
                </a:solidFill>
              </a:endParaRPr>
            </a:p>
          </p:txBody>
        </p:sp>
        <p:sp>
          <p:nvSpPr>
            <p:cNvPr id="201740" name="Rectangle 12"/>
            <p:cNvSpPr>
              <a:spLocks noChangeArrowheads="1"/>
            </p:cNvSpPr>
            <p:nvPr/>
          </p:nvSpPr>
          <p:spPr bwMode="auto">
            <a:xfrm>
              <a:off x="684" y="732"/>
              <a:ext cx="865" cy="139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zh-CN" altLang="en-US" sz="2400">
                  <a:solidFill>
                    <a:schemeClr val="accent2"/>
                  </a:solidFill>
                </a:rPr>
                <a:t>有源</a:t>
              </a:r>
            </a:p>
            <a:p>
              <a:r>
                <a:rPr lang="zh-CN" altLang="en-US" sz="2400">
                  <a:solidFill>
                    <a:schemeClr val="accent2"/>
                  </a:solidFill>
                </a:rPr>
                <a:t>网络</a:t>
              </a:r>
              <a:endParaRPr lang="zh-CN" altLang="en-US" sz="2400"/>
            </a:p>
          </p:txBody>
        </p:sp>
      </p:grpSp>
      <p:grpSp>
        <p:nvGrpSpPr>
          <p:cNvPr id="201741" name="Group 13"/>
          <p:cNvGrpSpPr>
            <a:grpSpLocks/>
          </p:cNvGrpSpPr>
          <p:nvPr/>
        </p:nvGrpSpPr>
        <p:grpSpPr bwMode="auto">
          <a:xfrm>
            <a:off x="1238250" y="1181100"/>
            <a:ext cx="2901950" cy="1714500"/>
            <a:chOff x="684" y="804"/>
            <a:chExt cx="1828" cy="1392"/>
          </a:xfrm>
        </p:grpSpPr>
        <p:sp>
          <p:nvSpPr>
            <p:cNvPr id="201742" name="Line 14"/>
            <p:cNvSpPr>
              <a:spLocks noChangeShapeType="1"/>
            </p:cNvSpPr>
            <p:nvPr/>
          </p:nvSpPr>
          <p:spPr bwMode="auto">
            <a:xfrm>
              <a:off x="1519" y="869"/>
              <a:ext cx="7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1743" name="Line 15"/>
            <p:cNvSpPr>
              <a:spLocks noChangeShapeType="1"/>
            </p:cNvSpPr>
            <p:nvPr/>
          </p:nvSpPr>
          <p:spPr bwMode="auto">
            <a:xfrm>
              <a:off x="1555" y="2127"/>
              <a:ext cx="6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1744" name="Line 16"/>
            <p:cNvSpPr>
              <a:spLocks noChangeShapeType="1"/>
            </p:cNvSpPr>
            <p:nvPr/>
          </p:nvSpPr>
          <p:spPr bwMode="auto">
            <a:xfrm>
              <a:off x="2016" y="1215"/>
              <a:ext cx="0" cy="605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1745" name="Text Box 17"/>
            <p:cNvSpPr txBox="1">
              <a:spLocks noChangeArrowheads="1"/>
            </p:cNvSpPr>
            <p:nvPr/>
          </p:nvSpPr>
          <p:spPr bwMode="auto">
            <a:xfrm>
              <a:off x="2091" y="1271"/>
              <a:ext cx="421" cy="4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U</a:t>
              </a:r>
              <a:r>
                <a:rPr lang="en-US" altLang="zh-CN" sz="2800" i="1" baseline="-25000">
                  <a:solidFill>
                    <a:srgbClr val="FF3300"/>
                  </a:solidFill>
                </a:rPr>
                <a:t>0c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201746" name="Rectangle 18"/>
            <p:cNvSpPr>
              <a:spLocks noChangeArrowheads="1"/>
            </p:cNvSpPr>
            <p:nvPr/>
          </p:nvSpPr>
          <p:spPr bwMode="auto">
            <a:xfrm>
              <a:off x="684" y="804"/>
              <a:ext cx="865" cy="139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zh-CN" altLang="en-US" sz="2400">
                  <a:solidFill>
                    <a:schemeClr val="accent2"/>
                  </a:solidFill>
                </a:rPr>
                <a:t>有源</a:t>
              </a:r>
            </a:p>
            <a:p>
              <a:r>
                <a:rPr lang="zh-CN" altLang="en-US" sz="2400">
                  <a:solidFill>
                    <a:schemeClr val="accent2"/>
                  </a:solidFill>
                </a:rPr>
                <a:t>网络</a:t>
              </a:r>
              <a:endParaRPr lang="zh-CN" altLang="en-US" sz="2400"/>
            </a:p>
          </p:txBody>
        </p:sp>
      </p:grpSp>
      <p:sp>
        <p:nvSpPr>
          <p:cNvPr id="201747" name="Text Box 19"/>
          <p:cNvSpPr txBox="1">
            <a:spLocks noChangeArrowheads="1"/>
          </p:cNvSpPr>
          <p:nvPr/>
        </p:nvSpPr>
        <p:spPr bwMode="auto">
          <a:xfrm>
            <a:off x="1279525" y="3743325"/>
            <a:ext cx="2616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2400"/>
              <a:t>测开路电压 </a:t>
            </a:r>
            <a:r>
              <a:rPr lang="en-US" altLang="zh-CN" sz="2400" i="1">
                <a:solidFill>
                  <a:srgbClr val="FF0000"/>
                </a:solidFill>
              </a:rPr>
              <a:t>U</a:t>
            </a:r>
            <a:r>
              <a:rPr lang="en-US" altLang="zh-CN" sz="2400" i="1" baseline="-25000">
                <a:solidFill>
                  <a:srgbClr val="FF0000"/>
                </a:solidFill>
              </a:rPr>
              <a:t>0c</a:t>
            </a:r>
            <a:endParaRPr lang="en-US" altLang="zh-CN" sz="2400">
              <a:solidFill>
                <a:srgbClr val="FF3300"/>
              </a:solidFill>
            </a:endParaRPr>
          </a:p>
        </p:txBody>
      </p:sp>
      <p:sp>
        <p:nvSpPr>
          <p:cNvPr id="201784" name="Rectangle 56"/>
          <p:cNvSpPr>
            <a:spLocks noChangeArrowheads="1"/>
          </p:cNvSpPr>
          <p:nvPr/>
        </p:nvSpPr>
        <p:spPr bwMode="auto">
          <a:xfrm>
            <a:off x="1066800" y="4648200"/>
            <a:ext cx="7038975" cy="1222375"/>
          </a:xfrm>
          <a:prstGeom prst="rect">
            <a:avLst/>
          </a:prstGeom>
          <a:noFill/>
          <a:ln w="254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01797" name="Group 69"/>
          <p:cNvGrpSpPr>
            <a:grpSpLocks/>
          </p:cNvGrpSpPr>
          <p:nvPr/>
        </p:nvGrpSpPr>
        <p:grpSpPr bwMode="auto">
          <a:xfrm>
            <a:off x="1187450" y="4797425"/>
            <a:ext cx="2708275" cy="1058863"/>
            <a:chOff x="752" y="3004"/>
            <a:chExt cx="1706" cy="667"/>
          </a:xfrm>
        </p:grpSpPr>
        <p:sp>
          <p:nvSpPr>
            <p:cNvPr id="201771" name="Rectangle 43"/>
            <p:cNvSpPr>
              <a:spLocks noChangeArrowheads="1"/>
            </p:cNvSpPr>
            <p:nvPr/>
          </p:nvSpPr>
          <p:spPr bwMode="auto">
            <a:xfrm>
              <a:off x="1971" y="3498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zh-CN" sz="1800" b="0" i="1">
                  <a:solidFill>
                    <a:srgbClr val="000000"/>
                  </a:solidFill>
                  <a:ea typeface="仿宋_GB2312" pitchFamily="49" charset="-122"/>
                  <a:sym typeface="Symbol" panose="05050102010706020507" pitchFamily="18" charset="2"/>
                </a:rPr>
                <a:t>L</a:t>
              </a:r>
              <a:endParaRPr lang="en-US" altLang="zh-CN" sz="2400">
                <a:ea typeface="仿宋_GB2312" pitchFamily="49" charset="-122"/>
                <a:sym typeface="Symbol" panose="05050102010706020507" pitchFamily="18" charset="2"/>
              </a:endParaRPr>
            </a:p>
          </p:txBody>
        </p:sp>
        <p:grpSp>
          <p:nvGrpSpPr>
            <p:cNvPr id="201793" name="Group 65"/>
            <p:cNvGrpSpPr>
              <a:grpSpLocks/>
            </p:cNvGrpSpPr>
            <p:nvPr/>
          </p:nvGrpSpPr>
          <p:grpSpPr bwMode="auto">
            <a:xfrm>
              <a:off x="752" y="3004"/>
              <a:ext cx="1706" cy="667"/>
              <a:chOff x="752" y="3004"/>
              <a:chExt cx="1706" cy="667"/>
            </a:xfrm>
          </p:grpSpPr>
          <p:sp>
            <p:nvSpPr>
              <p:cNvPr id="201772" name="Rectangle 44"/>
              <p:cNvSpPr>
                <a:spLocks noChangeArrowheads="1"/>
              </p:cNvSpPr>
              <p:nvPr/>
            </p:nvSpPr>
            <p:spPr bwMode="auto">
              <a:xfrm>
                <a:off x="1547" y="3498"/>
                <a:ext cx="4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altLang="zh-CN" sz="1800" b="0" i="1">
                    <a:solidFill>
                      <a:srgbClr val="000000"/>
                    </a:solidFill>
                    <a:ea typeface="仿宋_GB2312" pitchFamily="49" charset="-122"/>
                    <a:sym typeface="Symbol" panose="05050102010706020507" pitchFamily="18" charset="2"/>
                  </a:rPr>
                  <a:t>i</a:t>
                </a:r>
                <a:endParaRPr lang="en-US" altLang="zh-CN" sz="2400">
                  <a:ea typeface="仿宋_GB2312" pitchFamily="49" charset="-122"/>
                  <a:sym typeface="Symbol" panose="05050102010706020507" pitchFamily="18" charset="2"/>
                </a:endParaRPr>
              </a:p>
            </p:txBody>
          </p:sp>
          <p:sp>
            <p:nvSpPr>
              <p:cNvPr id="201773" name="Rectangle 45"/>
              <p:cNvSpPr>
                <a:spLocks noChangeArrowheads="1"/>
              </p:cNvSpPr>
              <p:nvPr/>
            </p:nvSpPr>
            <p:spPr bwMode="auto">
              <a:xfrm>
                <a:off x="1742" y="3154"/>
                <a:ext cx="8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altLang="zh-CN" sz="1800" b="0" i="1">
                    <a:solidFill>
                      <a:srgbClr val="000000"/>
                    </a:solidFill>
                    <a:ea typeface="仿宋_GB2312" pitchFamily="49" charset="-122"/>
                    <a:sym typeface="Symbol" panose="05050102010706020507" pitchFamily="18" charset="2"/>
                  </a:rPr>
                  <a:t>L</a:t>
                </a:r>
                <a:endParaRPr lang="en-US" altLang="zh-CN" sz="2400">
                  <a:ea typeface="仿宋_GB2312" pitchFamily="49" charset="-122"/>
                  <a:sym typeface="Symbol" panose="05050102010706020507" pitchFamily="18" charset="2"/>
                </a:endParaRPr>
              </a:p>
            </p:txBody>
          </p:sp>
          <p:sp>
            <p:nvSpPr>
              <p:cNvPr id="201780" name="Rectangle 52"/>
              <p:cNvSpPr>
                <a:spLocks noChangeArrowheads="1"/>
              </p:cNvSpPr>
              <p:nvPr/>
            </p:nvSpPr>
            <p:spPr bwMode="auto">
              <a:xfrm>
                <a:off x="1838" y="3347"/>
                <a:ext cx="147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altLang="zh-CN" sz="3000" b="0" i="1">
                    <a:solidFill>
                      <a:srgbClr val="000000"/>
                    </a:solidFill>
                    <a:ea typeface="仿宋_GB2312" pitchFamily="49" charset="-122"/>
                    <a:sym typeface="Symbol" panose="05050102010706020507" pitchFamily="18" charset="2"/>
                  </a:rPr>
                  <a:t>R</a:t>
                </a:r>
                <a:endParaRPr lang="en-US" altLang="zh-CN" sz="2400">
                  <a:ea typeface="仿宋_GB2312" pitchFamily="49" charset="-122"/>
                  <a:sym typeface="Symbol" panose="05050102010706020507" pitchFamily="18" charset="2"/>
                </a:endParaRPr>
              </a:p>
            </p:txBody>
          </p:sp>
          <p:grpSp>
            <p:nvGrpSpPr>
              <p:cNvPr id="201792" name="Group 64"/>
              <p:cNvGrpSpPr>
                <a:grpSpLocks/>
              </p:cNvGrpSpPr>
              <p:nvPr/>
            </p:nvGrpSpPr>
            <p:grpSpPr bwMode="auto">
              <a:xfrm>
                <a:off x="752" y="3004"/>
                <a:ext cx="1706" cy="631"/>
                <a:chOff x="752" y="3004"/>
                <a:chExt cx="1706" cy="631"/>
              </a:xfrm>
            </p:grpSpPr>
            <p:sp>
              <p:nvSpPr>
                <p:cNvPr id="201751" name="Line 23"/>
                <p:cNvSpPr>
                  <a:spLocks noChangeShapeType="1"/>
                </p:cNvSpPr>
                <p:nvPr/>
              </p:nvSpPr>
              <p:spPr bwMode="auto">
                <a:xfrm>
                  <a:off x="1291" y="3313"/>
                  <a:ext cx="774" cy="1"/>
                </a:xfrm>
                <a:prstGeom prst="line">
                  <a:avLst/>
                </a:prstGeom>
                <a:noFill/>
                <a:ln w="1746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1763" name="Rectangle 35"/>
                <p:cNvSpPr>
                  <a:spLocks noChangeArrowheads="1"/>
                </p:cNvSpPr>
                <p:nvPr/>
              </p:nvSpPr>
              <p:spPr bwMode="auto">
                <a:xfrm>
                  <a:off x="1700" y="3320"/>
                  <a:ext cx="13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US" altLang="zh-CN" sz="3000" b="0">
                      <a:solidFill>
                        <a:srgbClr val="000000"/>
                      </a:solidFill>
                      <a:latin typeface="Symbol" panose="05050102010706020507" pitchFamily="18" charset="2"/>
                      <a:ea typeface="仿宋_GB2312" pitchFamily="49" charset="-122"/>
                      <a:sym typeface="Symbol" panose="05050102010706020507" pitchFamily="18" charset="2"/>
                    </a:rPr>
                    <a:t>+</a:t>
                  </a:r>
                  <a:endParaRPr lang="en-US" altLang="zh-CN" sz="2400">
                    <a:ea typeface="仿宋_GB2312" pitchFamily="49" charset="-122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01764" name="Rectangle 36"/>
                <p:cNvSpPr>
                  <a:spLocks noChangeArrowheads="1"/>
                </p:cNvSpPr>
                <p:nvPr/>
              </p:nvSpPr>
              <p:spPr bwMode="auto">
                <a:xfrm>
                  <a:off x="1170" y="3130"/>
                  <a:ext cx="13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US" altLang="zh-CN" sz="3000" b="0">
                      <a:solidFill>
                        <a:srgbClr val="000000"/>
                      </a:solidFill>
                      <a:latin typeface="Symbol" panose="05050102010706020507" pitchFamily="18" charset="2"/>
                      <a:ea typeface="仿宋_GB2312" pitchFamily="49" charset="-122"/>
                      <a:sym typeface="Symbol" panose="05050102010706020507" pitchFamily="18" charset="2"/>
                    </a:rPr>
                    <a:t>=</a:t>
                  </a:r>
                  <a:endParaRPr lang="en-US" altLang="zh-CN" sz="2400">
                    <a:ea typeface="仿宋_GB2312" pitchFamily="49" charset="-122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01770" name="Rectangle 42"/>
                <p:cNvSpPr>
                  <a:spLocks noChangeArrowheads="1"/>
                </p:cNvSpPr>
                <p:nvPr/>
              </p:nvSpPr>
              <p:spPr bwMode="auto">
                <a:xfrm>
                  <a:off x="2322" y="3308"/>
                  <a:ext cx="136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US" altLang="zh-CN" sz="1800" b="0" i="1">
                      <a:solidFill>
                        <a:srgbClr val="000000"/>
                      </a:solidFill>
                      <a:ea typeface="仿宋_GB2312" pitchFamily="49" charset="-122"/>
                      <a:sym typeface="Symbol" panose="05050102010706020507" pitchFamily="18" charset="2"/>
                    </a:rPr>
                    <a:t>oc</a:t>
                  </a:r>
                  <a:endParaRPr lang="en-US" altLang="zh-CN" sz="2400">
                    <a:ea typeface="仿宋_GB2312" pitchFamily="49" charset="-122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01774" name="Rectangle 46"/>
                <p:cNvSpPr>
                  <a:spLocks noChangeArrowheads="1"/>
                </p:cNvSpPr>
                <p:nvPr/>
              </p:nvSpPr>
              <p:spPr bwMode="auto">
                <a:xfrm>
                  <a:off x="939" y="3308"/>
                  <a:ext cx="80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US" altLang="zh-CN" sz="1800" b="0" i="1">
                      <a:solidFill>
                        <a:srgbClr val="000000"/>
                      </a:solidFill>
                      <a:ea typeface="仿宋_GB2312" pitchFamily="49" charset="-122"/>
                      <a:sym typeface="Symbol" panose="05050102010706020507" pitchFamily="18" charset="2"/>
                    </a:rPr>
                    <a:t>L</a:t>
                  </a:r>
                  <a:endParaRPr lang="en-US" altLang="zh-CN" sz="2400">
                    <a:ea typeface="仿宋_GB2312" pitchFamily="49" charset="-122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01779" name="Rectangle 51"/>
                <p:cNvSpPr>
                  <a:spLocks noChangeArrowheads="1"/>
                </p:cNvSpPr>
                <p:nvPr/>
              </p:nvSpPr>
              <p:spPr bwMode="auto">
                <a:xfrm>
                  <a:off x="2151" y="3157"/>
                  <a:ext cx="173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US" altLang="zh-CN" sz="3000" b="0" i="1">
                      <a:solidFill>
                        <a:srgbClr val="000000"/>
                      </a:solidFill>
                      <a:ea typeface="仿宋_GB2312" pitchFamily="49" charset="-122"/>
                      <a:sym typeface="Symbol" panose="05050102010706020507" pitchFamily="18" charset="2"/>
                    </a:rPr>
                    <a:t>U</a:t>
                  </a:r>
                  <a:endParaRPr lang="en-US" altLang="zh-CN" sz="2400">
                    <a:ea typeface="仿宋_GB2312" pitchFamily="49" charset="-122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01781" name="Rectangle 53"/>
                <p:cNvSpPr>
                  <a:spLocks noChangeArrowheads="1"/>
                </p:cNvSpPr>
                <p:nvPr/>
              </p:nvSpPr>
              <p:spPr bwMode="auto">
                <a:xfrm>
                  <a:off x="1379" y="3347"/>
                  <a:ext cx="147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US" altLang="zh-CN" sz="3000" b="0" i="1">
                      <a:solidFill>
                        <a:srgbClr val="000000"/>
                      </a:solidFill>
                      <a:ea typeface="仿宋_GB2312" pitchFamily="49" charset="-122"/>
                      <a:sym typeface="Symbol" panose="05050102010706020507" pitchFamily="18" charset="2"/>
                    </a:rPr>
                    <a:t>R</a:t>
                  </a:r>
                  <a:endParaRPr lang="en-US" altLang="zh-CN" sz="2400">
                    <a:ea typeface="仿宋_GB2312" pitchFamily="49" charset="-122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01782" name="Rectangle 54"/>
                <p:cNvSpPr>
                  <a:spLocks noChangeArrowheads="1"/>
                </p:cNvSpPr>
                <p:nvPr/>
              </p:nvSpPr>
              <p:spPr bwMode="auto">
                <a:xfrm>
                  <a:off x="1609" y="3004"/>
                  <a:ext cx="147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US" altLang="zh-CN" sz="3000" b="0" i="1">
                      <a:solidFill>
                        <a:srgbClr val="000000"/>
                      </a:solidFill>
                      <a:ea typeface="仿宋_GB2312" pitchFamily="49" charset="-122"/>
                      <a:sym typeface="Symbol" panose="05050102010706020507" pitchFamily="18" charset="2"/>
                    </a:rPr>
                    <a:t>R</a:t>
                  </a:r>
                  <a:endParaRPr lang="en-US" altLang="zh-CN" sz="2400">
                    <a:ea typeface="仿宋_GB2312" pitchFamily="49" charset="-122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201783" name="Rectangle 55"/>
                <p:cNvSpPr>
                  <a:spLocks noChangeArrowheads="1"/>
                </p:cNvSpPr>
                <p:nvPr/>
              </p:nvSpPr>
              <p:spPr bwMode="auto">
                <a:xfrm>
                  <a:off x="752" y="3157"/>
                  <a:ext cx="173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US" altLang="zh-CN" sz="3000" b="0" i="1">
                      <a:solidFill>
                        <a:srgbClr val="000000"/>
                      </a:solidFill>
                      <a:ea typeface="仿宋_GB2312" pitchFamily="49" charset="-122"/>
                      <a:sym typeface="Symbol" panose="05050102010706020507" pitchFamily="18" charset="2"/>
                    </a:rPr>
                    <a:t>U</a:t>
                  </a:r>
                  <a:endParaRPr lang="en-US" altLang="zh-CN" sz="2400">
                    <a:ea typeface="仿宋_GB2312" pitchFamily="49" charset="-122"/>
                    <a:sym typeface="Symbol" panose="05050102010706020507" pitchFamily="18" charset="2"/>
                  </a:endParaRPr>
                </a:p>
              </p:txBody>
            </p:sp>
          </p:grpSp>
        </p:grpSp>
      </p:grpSp>
      <p:sp>
        <p:nvSpPr>
          <p:cNvPr id="201750" name="AutoShape 22"/>
          <p:cNvSpPr>
            <a:spLocks noChangeArrowheads="1"/>
          </p:cNvSpPr>
          <p:nvPr/>
        </p:nvSpPr>
        <p:spPr bwMode="auto">
          <a:xfrm>
            <a:off x="4289425" y="5143500"/>
            <a:ext cx="571500" cy="233363"/>
          </a:xfrm>
          <a:prstGeom prst="rightArrow">
            <a:avLst>
              <a:gd name="adj1" fmla="val 50000"/>
              <a:gd name="adj2" fmla="val 61224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01798" name="Group 70"/>
          <p:cNvGrpSpPr>
            <a:grpSpLocks/>
          </p:cNvGrpSpPr>
          <p:nvPr/>
        </p:nvGrpSpPr>
        <p:grpSpPr bwMode="auto">
          <a:xfrm>
            <a:off x="5292725" y="4797425"/>
            <a:ext cx="2701925" cy="1058863"/>
            <a:chOff x="3326" y="3004"/>
            <a:chExt cx="1702" cy="667"/>
          </a:xfrm>
        </p:grpSpPr>
        <p:sp>
          <p:nvSpPr>
            <p:cNvPr id="201769" name="Rectangle 41"/>
            <p:cNvSpPr>
              <a:spLocks noChangeArrowheads="1"/>
            </p:cNvSpPr>
            <p:nvPr/>
          </p:nvSpPr>
          <p:spPr bwMode="auto">
            <a:xfrm>
              <a:off x="3482" y="3308"/>
              <a:ext cx="4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zh-CN" sz="1800" b="0" i="1">
                  <a:solidFill>
                    <a:srgbClr val="000000"/>
                  </a:solidFill>
                  <a:ea typeface="仿宋_GB2312" pitchFamily="49" charset="-122"/>
                  <a:sym typeface="Symbol" panose="05050102010706020507" pitchFamily="18" charset="2"/>
                </a:rPr>
                <a:t>i</a:t>
              </a:r>
              <a:endParaRPr lang="en-US" altLang="zh-CN" sz="2400">
                <a:ea typeface="仿宋_GB2312" pitchFamily="49" charset="-122"/>
                <a:sym typeface="Symbol" panose="05050102010706020507" pitchFamily="18" charset="2"/>
              </a:endParaRPr>
            </a:p>
          </p:txBody>
        </p:sp>
        <p:grpSp>
          <p:nvGrpSpPr>
            <p:cNvPr id="201796" name="Group 68"/>
            <p:cNvGrpSpPr>
              <a:grpSpLocks/>
            </p:cNvGrpSpPr>
            <p:nvPr/>
          </p:nvGrpSpPr>
          <p:grpSpPr bwMode="auto">
            <a:xfrm>
              <a:off x="3326" y="3004"/>
              <a:ext cx="1702" cy="667"/>
              <a:chOff x="3326" y="3004"/>
              <a:chExt cx="1702" cy="667"/>
            </a:xfrm>
          </p:grpSpPr>
          <p:sp>
            <p:nvSpPr>
              <p:cNvPr id="201752" name="Line 24"/>
              <p:cNvSpPr>
                <a:spLocks noChangeShapeType="1"/>
              </p:cNvSpPr>
              <p:nvPr/>
            </p:nvSpPr>
            <p:spPr bwMode="auto">
              <a:xfrm>
                <a:off x="4238" y="3313"/>
                <a:ext cx="378" cy="1"/>
              </a:xfrm>
              <a:prstGeom prst="line">
                <a:avLst/>
              </a:prstGeom>
              <a:noFill/>
              <a:ln w="1746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1768" name="Rectangle 40"/>
              <p:cNvSpPr>
                <a:spLocks noChangeArrowheads="1"/>
              </p:cNvSpPr>
              <p:nvPr/>
            </p:nvSpPr>
            <p:spPr bwMode="auto">
              <a:xfrm>
                <a:off x="4022" y="3308"/>
                <a:ext cx="8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altLang="zh-CN" sz="1800" b="0" i="1">
                    <a:solidFill>
                      <a:srgbClr val="000000"/>
                    </a:solidFill>
                    <a:ea typeface="仿宋_GB2312" pitchFamily="49" charset="-122"/>
                    <a:sym typeface="Symbol" panose="05050102010706020507" pitchFamily="18" charset="2"/>
                  </a:rPr>
                  <a:t>L</a:t>
                </a:r>
                <a:endParaRPr lang="en-US" altLang="zh-CN" sz="2400">
                  <a:ea typeface="仿宋_GB2312" pitchFamily="49" charset="-122"/>
                  <a:sym typeface="Symbol" panose="05050102010706020507" pitchFamily="18" charset="2"/>
                </a:endParaRPr>
              </a:p>
            </p:txBody>
          </p:sp>
          <p:grpSp>
            <p:nvGrpSpPr>
              <p:cNvPr id="201795" name="Group 67"/>
              <p:cNvGrpSpPr>
                <a:grpSpLocks/>
              </p:cNvGrpSpPr>
              <p:nvPr/>
            </p:nvGrpSpPr>
            <p:grpSpPr bwMode="auto">
              <a:xfrm>
                <a:off x="3326" y="3004"/>
                <a:ext cx="1702" cy="667"/>
                <a:chOff x="3326" y="3004"/>
                <a:chExt cx="1702" cy="667"/>
              </a:xfrm>
            </p:grpSpPr>
            <p:sp>
              <p:nvSpPr>
                <p:cNvPr id="201761" name="Rectangle 33"/>
                <p:cNvSpPr>
                  <a:spLocks noChangeArrowheads="1"/>
                </p:cNvSpPr>
                <p:nvPr/>
              </p:nvSpPr>
              <p:spPr bwMode="auto">
                <a:xfrm>
                  <a:off x="4746" y="3130"/>
                  <a:ext cx="13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US" altLang="zh-CN" sz="3000" b="0">
                      <a:solidFill>
                        <a:srgbClr val="000000"/>
                      </a:solidFill>
                      <a:latin typeface="Symbol" panose="05050102010706020507" pitchFamily="18" charset="2"/>
                      <a:ea typeface="仿宋_GB2312" pitchFamily="49" charset="-122"/>
                      <a:sym typeface="Symbol" panose="05050102010706020507" pitchFamily="18" charset="2"/>
                    </a:rPr>
                    <a:t>-</a:t>
                  </a:r>
                  <a:endParaRPr lang="en-US" altLang="zh-CN" sz="2400">
                    <a:ea typeface="仿宋_GB2312" pitchFamily="49" charset="-122"/>
                    <a:sym typeface="Symbol" panose="05050102010706020507" pitchFamily="18" charset="2"/>
                  </a:endParaRPr>
                </a:p>
              </p:txBody>
            </p:sp>
            <p:grpSp>
              <p:nvGrpSpPr>
                <p:cNvPr id="201794" name="Group 66"/>
                <p:cNvGrpSpPr>
                  <a:grpSpLocks/>
                </p:cNvGrpSpPr>
                <p:nvPr/>
              </p:nvGrpSpPr>
              <p:grpSpPr bwMode="auto">
                <a:xfrm>
                  <a:off x="3326" y="3004"/>
                  <a:ext cx="1702" cy="667"/>
                  <a:chOff x="3338" y="3004"/>
                  <a:chExt cx="1702" cy="667"/>
                </a:xfrm>
              </p:grpSpPr>
              <p:sp>
                <p:nvSpPr>
                  <p:cNvPr id="201762" name="Rectangle 34"/>
                  <p:cNvSpPr>
                    <a:spLocks noChangeArrowheads="1"/>
                  </p:cNvSpPr>
                  <p:nvPr/>
                </p:nvSpPr>
                <p:spPr bwMode="auto">
                  <a:xfrm>
                    <a:off x="3701" y="3130"/>
                    <a:ext cx="132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eaLnBrk="0" hangingPunct="0"/>
                    <a:r>
                      <a:rPr lang="en-US" altLang="zh-CN" sz="3000" b="0">
                        <a:solidFill>
                          <a:srgbClr val="000000"/>
                        </a:solidFill>
                        <a:latin typeface="Symbol" panose="05050102010706020507" pitchFamily="18" charset="2"/>
                        <a:ea typeface="仿宋_GB2312" pitchFamily="49" charset="-122"/>
                        <a:sym typeface="Symbol" panose="05050102010706020507" pitchFamily="18" charset="2"/>
                      </a:rPr>
                      <a:t>=</a:t>
                    </a:r>
                    <a:endParaRPr lang="en-US" altLang="zh-CN" sz="2400">
                      <a:ea typeface="仿宋_GB2312" pitchFamily="49" charset="-122"/>
                      <a:sym typeface="Symbol" panose="05050102010706020507" pitchFamily="18" charset="2"/>
                    </a:endParaRPr>
                  </a:p>
                </p:txBody>
              </p:sp>
              <p:sp>
                <p:nvSpPr>
                  <p:cNvPr id="201765" name="Rectangle 37"/>
                  <p:cNvSpPr>
                    <a:spLocks noChangeArrowheads="1"/>
                  </p:cNvSpPr>
                  <p:nvPr/>
                </p:nvSpPr>
                <p:spPr bwMode="auto">
                  <a:xfrm>
                    <a:off x="4891" y="3157"/>
                    <a:ext cx="120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eaLnBrk="0" hangingPunct="0"/>
                    <a:r>
                      <a:rPr lang="en-US" altLang="zh-CN" sz="3000" b="0">
                        <a:solidFill>
                          <a:srgbClr val="000000"/>
                        </a:solidFill>
                        <a:ea typeface="仿宋_GB2312" pitchFamily="49" charset="-122"/>
                        <a:sym typeface="Symbol" panose="05050102010706020507" pitchFamily="18" charset="2"/>
                      </a:rPr>
                      <a:t>1</a:t>
                    </a:r>
                    <a:endParaRPr lang="en-US" altLang="zh-CN" sz="2400">
                      <a:ea typeface="仿宋_GB2312" pitchFamily="49" charset="-122"/>
                      <a:sym typeface="Symbol" panose="05050102010706020507" pitchFamily="18" charset="2"/>
                    </a:endParaRPr>
                  </a:p>
                </p:txBody>
              </p:sp>
              <p:sp>
                <p:nvSpPr>
                  <p:cNvPr id="201766" name="Rectangle 38"/>
                  <p:cNvSpPr>
                    <a:spLocks noChangeArrowheads="1"/>
                  </p:cNvSpPr>
                  <p:nvPr/>
                </p:nvSpPr>
                <p:spPr bwMode="auto">
                  <a:xfrm>
                    <a:off x="4503" y="3498"/>
                    <a:ext cx="80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eaLnBrk="0" hangingPunct="0"/>
                    <a:r>
                      <a:rPr lang="en-US" altLang="zh-CN" sz="1800" b="0" i="1">
                        <a:solidFill>
                          <a:srgbClr val="000000"/>
                        </a:solidFill>
                        <a:ea typeface="仿宋_GB2312" pitchFamily="49" charset="-122"/>
                        <a:sym typeface="Symbol" panose="05050102010706020507" pitchFamily="18" charset="2"/>
                      </a:rPr>
                      <a:t>L</a:t>
                    </a:r>
                    <a:endParaRPr lang="en-US" altLang="zh-CN" sz="2400">
                      <a:ea typeface="仿宋_GB2312" pitchFamily="49" charset="-122"/>
                      <a:sym typeface="Symbol" panose="05050102010706020507" pitchFamily="18" charset="2"/>
                    </a:endParaRPr>
                  </a:p>
                </p:txBody>
              </p:sp>
              <p:sp>
                <p:nvSpPr>
                  <p:cNvPr id="201767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4468" y="3154"/>
                    <a:ext cx="136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eaLnBrk="0" hangingPunct="0"/>
                    <a:r>
                      <a:rPr lang="en-US" altLang="zh-CN" sz="1800" b="0" i="1">
                        <a:solidFill>
                          <a:srgbClr val="000000"/>
                        </a:solidFill>
                        <a:ea typeface="仿宋_GB2312" pitchFamily="49" charset="-122"/>
                        <a:sym typeface="Symbol" panose="05050102010706020507" pitchFamily="18" charset="2"/>
                      </a:rPr>
                      <a:t>oc</a:t>
                    </a:r>
                    <a:endParaRPr lang="en-US" altLang="zh-CN" sz="2400">
                      <a:ea typeface="仿宋_GB2312" pitchFamily="49" charset="-122"/>
                      <a:sym typeface="Symbol" panose="05050102010706020507" pitchFamily="18" charset="2"/>
                    </a:endParaRPr>
                  </a:p>
                </p:txBody>
              </p:sp>
              <p:sp>
                <p:nvSpPr>
                  <p:cNvPr id="201775" name="Rectangle 47"/>
                  <p:cNvSpPr>
                    <a:spLocks noChangeArrowheads="1"/>
                  </p:cNvSpPr>
                  <p:nvPr/>
                </p:nvSpPr>
                <p:spPr bwMode="auto">
                  <a:xfrm>
                    <a:off x="4316" y="3347"/>
                    <a:ext cx="17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eaLnBrk="0" hangingPunct="0"/>
                    <a:r>
                      <a:rPr lang="en-US" altLang="zh-CN" sz="3000" b="0" i="1">
                        <a:solidFill>
                          <a:srgbClr val="000000"/>
                        </a:solidFill>
                        <a:ea typeface="仿宋_GB2312" pitchFamily="49" charset="-122"/>
                        <a:sym typeface="Symbol" panose="05050102010706020507" pitchFamily="18" charset="2"/>
                      </a:rPr>
                      <a:t>U</a:t>
                    </a:r>
                    <a:endParaRPr lang="en-US" altLang="zh-CN" sz="2400">
                      <a:ea typeface="仿宋_GB2312" pitchFamily="49" charset="-122"/>
                      <a:sym typeface="Symbol" panose="05050102010706020507" pitchFamily="18" charset="2"/>
                    </a:endParaRPr>
                  </a:p>
                </p:txBody>
              </p:sp>
              <p:sp>
                <p:nvSpPr>
                  <p:cNvPr id="201776" name="Rectangle 48"/>
                  <p:cNvSpPr>
                    <a:spLocks noChangeArrowheads="1"/>
                  </p:cNvSpPr>
                  <p:nvPr/>
                </p:nvSpPr>
                <p:spPr bwMode="auto">
                  <a:xfrm>
                    <a:off x="4296" y="3004"/>
                    <a:ext cx="17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eaLnBrk="0" hangingPunct="0"/>
                    <a:r>
                      <a:rPr lang="en-US" altLang="zh-CN" sz="3000" b="0" i="1">
                        <a:solidFill>
                          <a:srgbClr val="000000"/>
                        </a:solidFill>
                        <a:ea typeface="仿宋_GB2312" pitchFamily="49" charset="-122"/>
                        <a:sym typeface="Symbol" panose="05050102010706020507" pitchFamily="18" charset="2"/>
                      </a:rPr>
                      <a:t>U</a:t>
                    </a:r>
                    <a:endParaRPr lang="en-US" altLang="zh-CN" sz="2400">
                      <a:ea typeface="仿宋_GB2312" pitchFamily="49" charset="-122"/>
                      <a:sym typeface="Symbol" panose="05050102010706020507" pitchFamily="18" charset="2"/>
                    </a:endParaRPr>
                  </a:p>
                </p:txBody>
              </p:sp>
              <p:sp>
                <p:nvSpPr>
                  <p:cNvPr id="201777" name="Rectangle 49"/>
                  <p:cNvSpPr>
                    <a:spLocks noChangeArrowheads="1"/>
                  </p:cNvSpPr>
                  <p:nvPr/>
                </p:nvSpPr>
                <p:spPr bwMode="auto">
                  <a:xfrm>
                    <a:off x="3889" y="3157"/>
                    <a:ext cx="147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eaLnBrk="0" hangingPunct="0"/>
                    <a:r>
                      <a:rPr lang="en-US" altLang="zh-CN" sz="3000" b="0" i="1">
                        <a:solidFill>
                          <a:srgbClr val="000000"/>
                        </a:solidFill>
                        <a:ea typeface="仿宋_GB2312" pitchFamily="49" charset="-122"/>
                        <a:sym typeface="Symbol" panose="05050102010706020507" pitchFamily="18" charset="2"/>
                      </a:rPr>
                      <a:t>R</a:t>
                    </a:r>
                    <a:endParaRPr lang="en-US" altLang="zh-CN" sz="2400">
                      <a:ea typeface="仿宋_GB2312" pitchFamily="49" charset="-122"/>
                      <a:sym typeface="Symbol" panose="05050102010706020507" pitchFamily="18" charset="2"/>
                    </a:endParaRPr>
                  </a:p>
                </p:txBody>
              </p:sp>
              <p:sp>
                <p:nvSpPr>
                  <p:cNvPr id="201778" name="Rectangle 50"/>
                  <p:cNvSpPr>
                    <a:spLocks noChangeArrowheads="1"/>
                  </p:cNvSpPr>
                  <p:nvPr/>
                </p:nvSpPr>
                <p:spPr bwMode="auto">
                  <a:xfrm>
                    <a:off x="3338" y="3157"/>
                    <a:ext cx="147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eaLnBrk="0" hangingPunct="0"/>
                    <a:r>
                      <a:rPr lang="en-US" altLang="zh-CN" sz="3000" b="0" i="1">
                        <a:solidFill>
                          <a:srgbClr val="000000"/>
                        </a:solidFill>
                        <a:ea typeface="仿宋_GB2312" pitchFamily="49" charset="-122"/>
                        <a:sym typeface="Symbol" panose="05050102010706020507" pitchFamily="18" charset="2"/>
                      </a:rPr>
                      <a:t>R</a:t>
                    </a:r>
                    <a:endParaRPr lang="en-US" altLang="zh-CN" sz="2400">
                      <a:ea typeface="仿宋_GB2312" pitchFamily="49" charset="-122"/>
                      <a:sym typeface="Symbol" panose="05050102010706020507" pitchFamily="18" charset="2"/>
                    </a:endParaRPr>
                  </a:p>
                </p:txBody>
              </p:sp>
              <p:sp>
                <p:nvSpPr>
                  <p:cNvPr id="201790" name="AutoShape 62"/>
                  <p:cNvSpPr>
                    <a:spLocks/>
                  </p:cNvSpPr>
                  <p:nvPr/>
                </p:nvSpPr>
                <p:spPr bwMode="auto">
                  <a:xfrm>
                    <a:off x="4128" y="3024"/>
                    <a:ext cx="48" cy="624"/>
                  </a:xfrm>
                  <a:prstGeom prst="leftBracket">
                    <a:avLst>
                      <a:gd name="adj" fmla="val 108333"/>
                    </a:avLst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01791" name="AutoShape 63"/>
                  <p:cNvSpPr>
                    <a:spLocks/>
                  </p:cNvSpPr>
                  <p:nvPr/>
                </p:nvSpPr>
                <p:spPr bwMode="auto">
                  <a:xfrm>
                    <a:off x="4992" y="3024"/>
                    <a:ext cx="48" cy="624"/>
                  </a:xfrm>
                  <a:prstGeom prst="rightBracket">
                    <a:avLst>
                      <a:gd name="adj" fmla="val 108333"/>
                    </a:avLst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</p:grp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1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17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017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01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201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01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1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1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0" grpId="0" build="p" autoUpdateAnimBg="0"/>
      <p:bldP spid="201731" grpId="0" autoUpdateAnimBg="0"/>
      <p:bldP spid="201747" grpId="0" build="p" autoUpdateAnimBg="0"/>
      <p:bldP spid="201784" grpId="0" animBg="1"/>
      <p:bldP spid="20175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Text Box 2"/>
          <p:cNvSpPr txBox="1">
            <a:spLocks noChangeArrowheads="1"/>
          </p:cNvSpPr>
          <p:nvPr/>
        </p:nvSpPr>
        <p:spPr bwMode="auto">
          <a:xfrm>
            <a:off x="155575" y="223838"/>
            <a:ext cx="65405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/>
            <a:r>
              <a:rPr lang="zh-CN" altLang="en-US" sz="2800">
                <a:solidFill>
                  <a:srgbClr val="FF0000"/>
                </a:solidFill>
                <a:ea typeface="隶书" panose="02010509060101010101" pitchFamily="49" charset="-122"/>
              </a:rPr>
              <a:t>方法三：</a:t>
            </a:r>
            <a:r>
              <a:rPr lang="zh-CN" altLang="en-US" sz="2800">
                <a:solidFill>
                  <a:srgbClr val="FF0000"/>
                </a:solidFill>
              </a:rPr>
              <a:t> 加压求流法</a:t>
            </a:r>
            <a:endParaRPr lang="zh-CN" altLang="en-US" sz="2800" b="0">
              <a:solidFill>
                <a:srgbClr val="FF0000"/>
              </a:solidFill>
              <a:ea typeface="隶书" panose="02010509060101010101" pitchFamily="49" charset="-122"/>
            </a:endParaRPr>
          </a:p>
        </p:txBody>
      </p:sp>
      <p:grpSp>
        <p:nvGrpSpPr>
          <p:cNvPr id="202755" name="Group 3"/>
          <p:cNvGrpSpPr>
            <a:grpSpLocks/>
          </p:cNvGrpSpPr>
          <p:nvPr/>
        </p:nvGrpSpPr>
        <p:grpSpPr bwMode="auto">
          <a:xfrm>
            <a:off x="5295900" y="2647950"/>
            <a:ext cx="3155950" cy="1619250"/>
            <a:chOff x="3264" y="660"/>
            <a:chExt cx="1988" cy="1392"/>
          </a:xfrm>
        </p:grpSpPr>
        <p:sp>
          <p:nvSpPr>
            <p:cNvPr id="202756" name="Rectangle 4"/>
            <p:cNvSpPr>
              <a:spLocks noChangeArrowheads="1"/>
            </p:cNvSpPr>
            <p:nvPr/>
          </p:nvSpPr>
          <p:spPr bwMode="auto">
            <a:xfrm>
              <a:off x="3264" y="660"/>
              <a:ext cx="865" cy="139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zh-CN" altLang="en-US" sz="2400">
                  <a:solidFill>
                    <a:schemeClr val="accent2"/>
                  </a:solidFill>
                </a:rPr>
                <a:t>无源</a:t>
              </a:r>
            </a:p>
            <a:p>
              <a:r>
                <a:rPr lang="zh-CN" altLang="en-US" sz="2400">
                  <a:solidFill>
                    <a:schemeClr val="accent2"/>
                  </a:solidFill>
                </a:rPr>
                <a:t>网络</a:t>
              </a:r>
              <a:endParaRPr lang="zh-CN" altLang="en-US" sz="2400"/>
            </a:p>
          </p:txBody>
        </p:sp>
        <p:sp>
          <p:nvSpPr>
            <p:cNvPr id="202757" name="Line 5"/>
            <p:cNvSpPr>
              <a:spLocks noChangeShapeType="1"/>
            </p:cNvSpPr>
            <p:nvPr/>
          </p:nvSpPr>
          <p:spPr bwMode="auto">
            <a:xfrm>
              <a:off x="4129" y="759"/>
              <a:ext cx="112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2758" name="Line 6"/>
            <p:cNvSpPr>
              <a:spLocks noChangeShapeType="1"/>
            </p:cNvSpPr>
            <p:nvPr/>
          </p:nvSpPr>
          <p:spPr bwMode="auto">
            <a:xfrm>
              <a:off x="4129" y="1953"/>
              <a:ext cx="10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02759" name="Group 7"/>
          <p:cNvGrpSpPr>
            <a:grpSpLocks/>
          </p:cNvGrpSpPr>
          <p:nvPr/>
        </p:nvGrpSpPr>
        <p:grpSpPr bwMode="auto">
          <a:xfrm>
            <a:off x="762000" y="2647950"/>
            <a:ext cx="2298700" cy="1695450"/>
            <a:chOff x="648" y="924"/>
            <a:chExt cx="1448" cy="1392"/>
          </a:xfrm>
        </p:grpSpPr>
        <p:sp>
          <p:nvSpPr>
            <p:cNvPr id="202760" name="Rectangle 8"/>
            <p:cNvSpPr>
              <a:spLocks noChangeArrowheads="1"/>
            </p:cNvSpPr>
            <p:nvPr/>
          </p:nvSpPr>
          <p:spPr bwMode="auto">
            <a:xfrm>
              <a:off x="648" y="924"/>
              <a:ext cx="865" cy="139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zh-CN" altLang="en-US" sz="2400">
                  <a:solidFill>
                    <a:schemeClr val="accent2"/>
                  </a:solidFill>
                </a:rPr>
                <a:t>有源</a:t>
              </a:r>
            </a:p>
            <a:p>
              <a:r>
                <a:rPr lang="zh-CN" altLang="en-US" sz="2400">
                  <a:solidFill>
                    <a:schemeClr val="accent2"/>
                  </a:solidFill>
                </a:rPr>
                <a:t>网络</a:t>
              </a:r>
              <a:endParaRPr lang="zh-CN" altLang="en-US" sz="2400"/>
            </a:p>
          </p:txBody>
        </p:sp>
        <p:sp>
          <p:nvSpPr>
            <p:cNvPr id="202761" name="Line 9"/>
            <p:cNvSpPr>
              <a:spLocks noChangeShapeType="1"/>
            </p:cNvSpPr>
            <p:nvPr/>
          </p:nvSpPr>
          <p:spPr bwMode="auto">
            <a:xfrm>
              <a:off x="1513" y="1023"/>
              <a:ext cx="58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2762" name="Line 10"/>
            <p:cNvSpPr>
              <a:spLocks noChangeShapeType="1"/>
            </p:cNvSpPr>
            <p:nvPr/>
          </p:nvSpPr>
          <p:spPr bwMode="auto">
            <a:xfrm>
              <a:off x="1501" y="2217"/>
              <a:ext cx="59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02763" name="AutoShape 11"/>
          <p:cNvSpPr>
            <a:spLocks noChangeArrowheads="1"/>
          </p:cNvSpPr>
          <p:nvPr/>
        </p:nvSpPr>
        <p:spPr bwMode="auto">
          <a:xfrm>
            <a:off x="3581400" y="3276600"/>
            <a:ext cx="971550" cy="266700"/>
          </a:xfrm>
          <a:prstGeom prst="rightArrow">
            <a:avLst>
              <a:gd name="adj1" fmla="val 50000"/>
              <a:gd name="adj2" fmla="val 91071"/>
            </a:avLst>
          </a:prstGeom>
          <a:solidFill>
            <a:schemeClr val="accent1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202765" name="Object 13"/>
          <p:cNvGraphicFramePr>
            <a:graphicFrameLocks noChangeAspect="1"/>
          </p:cNvGraphicFramePr>
          <p:nvPr/>
        </p:nvGraphicFramePr>
        <p:xfrm>
          <a:off x="3111500" y="4724400"/>
          <a:ext cx="235743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76" name="公式" r:id="rId4" imgW="558720" imgH="304560" progId="Equation.3">
                  <p:embed/>
                </p:oleObj>
              </mc:Choice>
              <mc:Fallback>
                <p:oleObj name="公式" r:id="rId4" imgW="558720" imgH="3045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0" y="4724400"/>
                        <a:ext cx="2357438" cy="83820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2766" name="Text Box 14"/>
          <p:cNvSpPr txBox="1">
            <a:spLocks noChangeArrowheads="1"/>
          </p:cNvSpPr>
          <p:nvPr/>
        </p:nvSpPr>
        <p:spPr bwMode="auto">
          <a:xfrm>
            <a:off x="1981200" y="4941888"/>
            <a:ext cx="796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l"/>
            <a:r>
              <a:rPr lang="zh-CN" altLang="en-US" sz="2400">
                <a:solidFill>
                  <a:srgbClr val="000000"/>
                </a:solidFill>
              </a:rPr>
              <a:t>则：</a:t>
            </a:r>
          </a:p>
        </p:txBody>
      </p:sp>
      <p:sp>
        <p:nvSpPr>
          <p:cNvPr id="202768" name="Text Box 16"/>
          <p:cNvSpPr txBox="1">
            <a:spLocks noChangeArrowheads="1"/>
          </p:cNvSpPr>
          <p:nvPr/>
        </p:nvSpPr>
        <p:spPr bwMode="auto">
          <a:xfrm>
            <a:off x="6553200" y="1600200"/>
            <a:ext cx="1303338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400"/>
              <a:t>求电流 </a:t>
            </a:r>
            <a:r>
              <a:rPr lang="en-US" altLang="zh-CN" sz="2400" i="1">
                <a:solidFill>
                  <a:srgbClr val="FF3300"/>
                </a:solidFill>
              </a:rPr>
              <a:t>I</a:t>
            </a:r>
            <a:endParaRPr lang="en-US" altLang="zh-CN" sz="2400"/>
          </a:p>
        </p:txBody>
      </p:sp>
      <p:sp>
        <p:nvSpPr>
          <p:cNvPr id="202769" name="Text Box 17"/>
          <p:cNvSpPr txBox="1">
            <a:spLocks noChangeArrowheads="1"/>
          </p:cNvSpPr>
          <p:nvPr/>
        </p:nvSpPr>
        <p:spPr bwMode="auto">
          <a:xfrm>
            <a:off x="823913" y="1011238"/>
            <a:ext cx="1104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l"/>
            <a:r>
              <a:rPr lang="zh-CN" altLang="en-US" sz="2400">
                <a:solidFill>
                  <a:srgbClr val="0000FF"/>
                </a:solidFill>
              </a:rPr>
              <a:t>步骤：</a:t>
            </a:r>
            <a:endParaRPr lang="zh-CN" altLang="en-US" sz="2400"/>
          </a:p>
        </p:txBody>
      </p:sp>
      <p:sp>
        <p:nvSpPr>
          <p:cNvPr id="202770" name="Text Box 18"/>
          <p:cNvSpPr txBox="1">
            <a:spLocks noChangeArrowheads="1"/>
          </p:cNvSpPr>
          <p:nvPr/>
        </p:nvSpPr>
        <p:spPr bwMode="auto">
          <a:xfrm>
            <a:off x="2043113" y="1011238"/>
            <a:ext cx="1412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l"/>
            <a:r>
              <a:rPr lang="zh-CN" altLang="en-US" sz="2400"/>
              <a:t>有源网络</a:t>
            </a:r>
          </a:p>
        </p:txBody>
      </p:sp>
      <p:sp>
        <p:nvSpPr>
          <p:cNvPr id="202771" name="Text Box 19"/>
          <p:cNvSpPr txBox="1">
            <a:spLocks noChangeArrowheads="1"/>
          </p:cNvSpPr>
          <p:nvPr/>
        </p:nvSpPr>
        <p:spPr bwMode="auto">
          <a:xfrm>
            <a:off x="4652963" y="992188"/>
            <a:ext cx="1412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l"/>
            <a:r>
              <a:rPr lang="zh-CN" altLang="en-US" sz="2400"/>
              <a:t>无源网络</a:t>
            </a:r>
          </a:p>
        </p:txBody>
      </p:sp>
      <p:sp>
        <p:nvSpPr>
          <p:cNvPr id="202772" name="Rectangle 20"/>
          <p:cNvSpPr>
            <a:spLocks noChangeArrowheads="1"/>
          </p:cNvSpPr>
          <p:nvPr/>
        </p:nvSpPr>
        <p:spPr bwMode="auto">
          <a:xfrm>
            <a:off x="4117975" y="1660525"/>
            <a:ext cx="17097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l"/>
            <a:r>
              <a:rPr lang="zh-CN" altLang="en-US" sz="2400"/>
              <a:t>外加电压 </a:t>
            </a:r>
            <a:r>
              <a:rPr lang="en-US" altLang="zh-CN" sz="2400" i="1">
                <a:solidFill>
                  <a:srgbClr val="FF3300"/>
                </a:solidFill>
              </a:rPr>
              <a:t>U</a:t>
            </a:r>
            <a:endParaRPr lang="en-US" altLang="zh-CN" sz="2400">
              <a:solidFill>
                <a:srgbClr val="FF3300"/>
              </a:solidFill>
            </a:endParaRPr>
          </a:p>
        </p:txBody>
      </p:sp>
      <p:sp>
        <p:nvSpPr>
          <p:cNvPr id="202773" name="AutoShape 21"/>
          <p:cNvSpPr>
            <a:spLocks noChangeArrowheads="1"/>
          </p:cNvSpPr>
          <p:nvPr/>
        </p:nvSpPr>
        <p:spPr bwMode="auto">
          <a:xfrm>
            <a:off x="3943350" y="1104900"/>
            <a:ext cx="614363" cy="219075"/>
          </a:xfrm>
          <a:prstGeom prst="rightArrow">
            <a:avLst>
              <a:gd name="adj1" fmla="val 50000"/>
              <a:gd name="adj2" fmla="val 70109"/>
            </a:avLst>
          </a:prstGeom>
          <a:solidFill>
            <a:srgbClr val="FFFF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2774" name="AutoShape 22"/>
          <p:cNvSpPr>
            <a:spLocks noChangeArrowheads="1"/>
          </p:cNvSpPr>
          <p:nvPr/>
        </p:nvSpPr>
        <p:spPr bwMode="auto">
          <a:xfrm>
            <a:off x="5927725" y="1835150"/>
            <a:ext cx="614363" cy="219075"/>
          </a:xfrm>
          <a:prstGeom prst="rightArrow">
            <a:avLst>
              <a:gd name="adj1" fmla="val 50000"/>
              <a:gd name="adj2" fmla="val 70109"/>
            </a:avLst>
          </a:prstGeom>
          <a:solidFill>
            <a:srgbClr val="FFFF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2775" name="AutoShape 23"/>
          <p:cNvSpPr>
            <a:spLocks noChangeArrowheads="1"/>
          </p:cNvSpPr>
          <p:nvPr/>
        </p:nvSpPr>
        <p:spPr bwMode="auto">
          <a:xfrm>
            <a:off x="3314700" y="1752600"/>
            <a:ext cx="614363" cy="219075"/>
          </a:xfrm>
          <a:prstGeom prst="rightArrow">
            <a:avLst>
              <a:gd name="adj1" fmla="val 50000"/>
              <a:gd name="adj2" fmla="val 70109"/>
            </a:avLst>
          </a:prstGeom>
          <a:solidFill>
            <a:srgbClr val="FFFF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27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27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2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2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9" dur="500"/>
                                        <p:tgtEl>
                                          <p:spTgt spid="202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4" dur="500"/>
                                        <p:tgtEl>
                                          <p:spTgt spid="2027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2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4" dur="500"/>
                                        <p:tgtEl>
                                          <p:spTgt spid="2027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27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27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2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2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7" dur="500"/>
                                        <p:tgtEl>
                                          <p:spTgt spid="202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54" grpId="0" autoUpdateAnimBg="0"/>
      <p:bldP spid="202763" grpId="0" animBg="1"/>
      <p:bldP spid="202766" grpId="0" autoUpdateAnimBg="0"/>
      <p:bldP spid="202768" grpId="0" autoUpdateAnimBg="0"/>
      <p:bldP spid="202769" grpId="0" autoUpdateAnimBg="0"/>
      <p:bldP spid="202770" grpId="0" autoUpdateAnimBg="0"/>
      <p:bldP spid="202771" grpId="0" autoUpdateAnimBg="0"/>
      <p:bldP spid="202772" grpId="0" autoUpdateAnimBg="0"/>
      <p:bldP spid="202773" grpId="0" animBg="1"/>
      <p:bldP spid="202774" grpId="0" animBg="1"/>
      <p:bldP spid="20277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781" name="Group 5"/>
          <p:cNvGrpSpPr>
            <a:grpSpLocks/>
          </p:cNvGrpSpPr>
          <p:nvPr/>
        </p:nvGrpSpPr>
        <p:grpSpPr bwMode="auto">
          <a:xfrm>
            <a:off x="7162800" y="838200"/>
            <a:ext cx="898525" cy="519113"/>
            <a:chOff x="4512" y="438"/>
            <a:chExt cx="732" cy="327"/>
          </a:xfrm>
        </p:grpSpPr>
        <p:sp>
          <p:nvSpPr>
            <p:cNvPr id="203782" name="Line 6"/>
            <p:cNvSpPr>
              <a:spLocks noChangeShapeType="1"/>
            </p:cNvSpPr>
            <p:nvPr/>
          </p:nvSpPr>
          <p:spPr bwMode="auto">
            <a:xfrm>
              <a:off x="4512" y="600"/>
              <a:ext cx="43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arrow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3783" name="Text Box 7"/>
            <p:cNvSpPr txBox="1">
              <a:spLocks noChangeArrowheads="1"/>
            </p:cNvSpPr>
            <p:nvPr/>
          </p:nvSpPr>
          <p:spPr bwMode="auto">
            <a:xfrm>
              <a:off x="4982" y="438"/>
              <a:ext cx="26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I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</p:grpSp>
      <p:grpSp>
        <p:nvGrpSpPr>
          <p:cNvPr id="203784" name="Group 8"/>
          <p:cNvGrpSpPr>
            <a:grpSpLocks/>
          </p:cNvGrpSpPr>
          <p:nvPr/>
        </p:nvGrpSpPr>
        <p:grpSpPr bwMode="auto">
          <a:xfrm>
            <a:off x="955675" y="914400"/>
            <a:ext cx="2530475" cy="1927225"/>
            <a:chOff x="602" y="420"/>
            <a:chExt cx="1594" cy="1214"/>
          </a:xfrm>
        </p:grpSpPr>
        <p:sp>
          <p:nvSpPr>
            <p:cNvPr id="203785" name="Freeform 9"/>
            <p:cNvSpPr>
              <a:spLocks/>
            </p:cNvSpPr>
            <p:nvPr/>
          </p:nvSpPr>
          <p:spPr bwMode="auto">
            <a:xfrm>
              <a:off x="1524" y="420"/>
              <a:ext cx="672" cy="308"/>
            </a:xfrm>
            <a:custGeom>
              <a:avLst/>
              <a:gdLst>
                <a:gd name="T0" fmla="*/ 0 w 828"/>
                <a:gd name="T1" fmla="*/ 272 h 296"/>
                <a:gd name="T2" fmla="*/ 72 w 828"/>
                <a:gd name="T3" fmla="*/ 56 h 296"/>
                <a:gd name="T4" fmla="*/ 264 w 828"/>
                <a:gd name="T5" fmla="*/ 32 h 296"/>
                <a:gd name="T6" fmla="*/ 732 w 828"/>
                <a:gd name="T7" fmla="*/ 44 h 296"/>
                <a:gd name="T8" fmla="*/ 828 w 828"/>
                <a:gd name="T9" fmla="*/ 296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8" h="296">
                  <a:moveTo>
                    <a:pt x="0" y="272"/>
                  </a:moveTo>
                  <a:cubicBezTo>
                    <a:pt x="14" y="184"/>
                    <a:pt x="28" y="96"/>
                    <a:pt x="72" y="56"/>
                  </a:cubicBezTo>
                  <a:cubicBezTo>
                    <a:pt x="116" y="16"/>
                    <a:pt x="154" y="34"/>
                    <a:pt x="264" y="32"/>
                  </a:cubicBezTo>
                  <a:cubicBezTo>
                    <a:pt x="374" y="30"/>
                    <a:pt x="638" y="0"/>
                    <a:pt x="732" y="44"/>
                  </a:cubicBezTo>
                  <a:cubicBezTo>
                    <a:pt x="826" y="88"/>
                    <a:pt x="812" y="254"/>
                    <a:pt x="828" y="296"/>
                  </a:cubicBezTo>
                </a:path>
              </a:pathLst>
            </a:custGeom>
            <a:noFill/>
            <a:ln w="38100" cap="flat" cmpd="sng">
              <a:solidFill>
                <a:srgbClr val="FF00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3786" name="Freeform 10"/>
            <p:cNvSpPr>
              <a:spLocks/>
            </p:cNvSpPr>
            <p:nvPr/>
          </p:nvSpPr>
          <p:spPr bwMode="auto">
            <a:xfrm rot="5400000" flipH="1" flipV="1">
              <a:off x="516" y="1252"/>
              <a:ext cx="468" cy="296"/>
            </a:xfrm>
            <a:custGeom>
              <a:avLst/>
              <a:gdLst>
                <a:gd name="T0" fmla="*/ 0 w 828"/>
                <a:gd name="T1" fmla="*/ 272 h 296"/>
                <a:gd name="T2" fmla="*/ 72 w 828"/>
                <a:gd name="T3" fmla="*/ 56 h 296"/>
                <a:gd name="T4" fmla="*/ 264 w 828"/>
                <a:gd name="T5" fmla="*/ 32 h 296"/>
                <a:gd name="T6" fmla="*/ 732 w 828"/>
                <a:gd name="T7" fmla="*/ 44 h 296"/>
                <a:gd name="T8" fmla="*/ 828 w 828"/>
                <a:gd name="T9" fmla="*/ 296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8" h="296">
                  <a:moveTo>
                    <a:pt x="0" y="272"/>
                  </a:moveTo>
                  <a:cubicBezTo>
                    <a:pt x="14" y="184"/>
                    <a:pt x="28" y="96"/>
                    <a:pt x="72" y="56"/>
                  </a:cubicBezTo>
                  <a:cubicBezTo>
                    <a:pt x="116" y="16"/>
                    <a:pt x="154" y="34"/>
                    <a:pt x="264" y="32"/>
                  </a:cubicBezTo>
                  <a:cubicBezTo>
                    <a:pt x="374" y="30"/>
                    <a:pt x="638" y="0"/>
                    <a:pt x="732" y="44"/>
                  </a:cubicBezTo>
                  <a:cubicBezTo>
                    <a:pt x="826" y="88"/>
                    <a:pt x="812" y="254"/>
                    <a:pt x="828" y="296"/>
                  </a:cubicBezTo>
                </a:path>
              </a:pathLst>
            </a:custGeom>
            <a:noFill/>
            <a:ln w="38100" cap="flat" cmpd="sng">
              <a:solidFill>
                <a:srgbClr val="FF00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03787" name="Group 11"/>
          <p:cNvGrpSpPr>
            <a:grpSpLocks/>
          </p:cNvGrpSpPr>
          <p:nvPr/>
        </p:nvGrpSpPr>
        <p:grpSpPr bwMode="auto">
          <a:xfrm>
            <a:off x="5181600" y="1143000"/>
            <a:ext cx="2609850" cy="2019300"/>
            <a:chOff x="3576" y="624"/>
            <a:chExt cx="1644" cy="1272"/>
          </a:xfrm>
        </p:grpSpPr>
        <p:sp>
          <p:nvSpPr>
            <p:cNvPr id="203788" name="Rectangle 12"/>
            <p:cNvSpPr>
              <a:spLocks noChangeArrowheads="1"/>
            </p:cNvSpPr>
            <p:nvPr/>
          </p:nvSpPr>
          <p:spPr bwMode="auto">
            <a:xfrm>
              <a:off x="3576" y="624"/>
              <a:ext cx="1128" cy="1272"/>
            </a:xfrm>
            <a:prstGeom prst="rect">
              <a:avLst/>
            </a:prstGeom>
            <a:solidFill>
              <a:schemeClr val="hlink"/>
            </a:solidFill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03789" name="Group 13"/>
            <p:cNvGrpSpPr>
              <a:grpSpLocks/>
            </p:cNvGrpSpPr>
            <p:nvPr/>
          </p:nvGrpSpPr>
          <p:grpSpPr bwMode="auto">
            <a:xfrm>
              <a:off x="3685" y="725"/>
              <a:ext cx="1535" cy="1031"/>
              <a:chOff x="3445" y="965"/>
              <a:chExt cx="1535" cy="1031"/>
            </a:xfrm>
          </p:grpSpPr>
          <p:sp>
            <p:nvSpPr>
              <p:cNvPr id="203790" name="Oval 14"/>
              <p:cNvSpPr>
                <a:spLocks noChangeArrowheads="1"/>
              </p:cNvSpPr>
              <p:nvPr/>
            </p:nvSpPr>
            <p:spPr bwMode="auto">
              <a:xfrm flipV="1">
                <a:off x="4008" y="965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3791" name="Oval 15"/>
              <p:cNvSpPr>
                <a:spLocks noChangeArrowheads="1"/>
              </p:cNvSpPr>
              <p:nvPr/>
            </p:nvSpPr>
            <p:spPr bwMode="auto">
              <a:xfrm flipV="1">
                <a:off x="4008" y="1949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203792" name="Group 16"/>
              <p:cNvGrpSpPr>
                <a:grpSpLocks/>
              </p:cNvGrpSpPr>
              <p:nvPr/>
            </p:nvGrpSpPr>
            <p:grpSpPr bwMode="auto">
              <a:xfrm>
                <a:off x="3480" y="972"/>
                <a:ext cx="1500" cy="1020"/>
                <a:chOff x="3480" y="816"/>
                <a:chExt cx="1500" cy="1020"/>
              </a:xfrm>
            </p:grpSpPr>
            <p:sp>
              <p:nvSpPr>
                <p:cNvPr id="203793" name="Line 17"/>
                <p:cNvSpPr>
                  <a:spLocks noChangeShapeType="1"/>
                </p:cNvSpPr>
                <p:nvPr/>
              </p:nvSpPr>
              <p:spPr bwMode="auto">
                <a:xfrm>
                  <a:off x="3480" y="828"/>
                  <a:ext cx="1476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3794" name="Line 18"/>
                <p:cNvSpPr>
                  <a:spLocks noChangeShapeType="1"/>
                </p:cNvSpPr>
                <p:nvPr/>
              </p:nvSpPr>
              <p:spPr bwMode="auto">
                <a:xfrm>
                  <a:off x="3492" y="816"/>
                  <a:ext cx="0" cy="102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3795" name="Line 19"/>
                <p:cNvSpPr>
                  <a:spLocks noChangeShapeType="1"/>
                </p:cNvSpPr>
                <p:nvPr/>
              </p:nvSpPr>
              <p:spPr bwMode="auto">
                <a:xfrm>
                  <a:off x="3504" y="1824"/>
                  <a:ext cx="1476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203796" name="Group 20"/>
                <p:cNvGrpSpPr>
                  <a:grpSpLocks/>
                </p:cNvGrpSpPr>
                <p:nvPr/>
              </p:nvGrpSpPr>
              <p:grpSpPr bwMode="auto">
                <a:xfrm>
                  <a:off x="3985" y="816"/>
                  <a:ext cx="95" cy="1008"/>
                  <a:chOff x="1609" y="744"/>
                  <a:chExt cx="95" cy="1008"/>
                </a:xfrm>
              </p:grpSpPr>
              <p:sp>
                <p:nvSpPr>
                  <p:cNvPr id="203797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1656" y="744"/>
                    <a:ext cx="0" cy="1008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03798" name="Rectangle 22"/>
                  <p:cNvSpPr>
                    <a:spLocks noChangeArrowheads="1"/>
                  </p:cNvSpPr>
                  <p:nvPr/>
                </p:nvSpPr>
                <p:spPr bwMode="auto">
                  <a:xfrm>
                    <a:off x="1609" y="1092"/>
                    <a:ext cx="95" cy="24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203799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3542" y="1158"/>
                  <a:ext cx="341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zh-CN" sz="2800" i="1"/>
                    <a:t>R</a:t>
                  </a:r>
                  <a:r>
                    <a:rPr lang="en-US" altLang="zh-CN" sz="2800" baseline="-25000"/>
                    <a:t>1</a:t>
                  </a:r>
                  <a:endParaRPr lang="en-US" altLang="zh-CN" sz="2800"/>
                </a:p>
              </p:txBody>
            </p:sp>
            <p:sp>
              <p:nvSpPr>
                <p:cNvPr id="203800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4082" y="1170"/>
                  <a:ext cx="341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zh-CN" sz="2800" i="1"/>
                    <a:t>R</a:t>
                  </a:r>
                  <a:r>
                    <a:rPr lang="en-US" altLang="zh-CN" sz="2800" baseline="-25000"/>
                    <a:t>2</a:t>
                  </a:r>
                  <a:endParaRPr lang="en-US" altLang="zh-CN" sz="2800"/>
                </a:p>
              </p:txBody>
            </p:sp>
          </p:grpSp>
          <p:sp>
            <p:nvSpPr>
              <p:cNvPr id="203801" name="Rectangle 25"/>
              <p:cNvSpPr>
                <a:spLocks noChangeArrowheads="1"/>
              </p:cNvSpPr>
              <p:nvPr/>
            </p:nvSpPr>
            <p:spPr bwMode="auto">
              <a:xfrm>
                <a:off x="3445" y="1332"/>
                <a:ext cx="95" cy="240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203802" name="Group 26"/>
          <p:cNvGrpSpPr>
            <a:grpSpLocks/>
          </p:cNvGrpSpPr>
          <p:nvPr/>
        </p:nvGrpSpPr>
        <p:grpSpPr bwMode="auto">
          <a:xfrm>
            <a:off x="3779838" y="1989138"/>
            <a:ext cx="890587" cy="754062"/>
            <a:chOff x="2400" y="1165"/>
            <a:chExt cx="561" cy="441"/>
          </a:xfrm>
        </p:grpSpPr>
        <p:sp>
          <p:nvSpPr>
            <p:cNvPr id="203803" name="AutoShape 27"/>
            <p:cNvSpPr>
              <a:spLocks noChangeArrowheads="1"/>
            </p:cNvSpPr>
            <p:nvPr/>
          </p:nvSpPr>
          <p:spPr bwMode="auto">
            <a:xfrm>
              <a:off x="2400" y="1165"/>
              <a:ext cx="336" cy="179"/>
            </a:xfrm>
            <a:prstGeom prst="leftArrow">
              <a:avLst>
                <a:gd name="adj1" fmla="val 50000"/>
                <a:gd name="adj2" fmla="val 46927"/>
              </a:avLst>
            </a:prstGeom>
            <a:solidFill>
              <a:schemeClr val="accent1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3804" name="Text Box 28"/>
            <p:cNvSpPr txBox="1">
              <a:spLocks noChangeArrowheads="1"/>
            </p:cNvSpPr>
            <p:nvPr/>
          </p:nvSpPr>
          <p:spPr bwMode="auto">
            <a:xfrm>
              <a:off x="2654" y="1302"/>
              <a:ext cx="307" cy="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R</a:t>
              </a:r>
              <a:r>
                <a:rPr lang="en-US" altLang="zh-CN" sz="2800" baseline="-25000">
                  <a:solidFill>
                    <a:srgbClr val="FF0000"/>
                  </a:solidFill>
                </a:rPr>
                <a:t>i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</p:grpSp>
      <p:grpSp>
        <p:nvGrpSpPr>
          <p:cNvPr id="203805" name="Group 29"/>
          <p:cNvGrpSpPr>
            <a:grpSpLocks/>
          </p:cNvGrpSpPr>
          <p:nvPr/>
        </p:nvGrpSpPr>
        <p:grpSpPr bwMode="auto">
          <a:xfrm>
            <a:off x="688975" y="857250"/>
            <a:ext cx="3100388" cy="2197100"/>
            <a:chOff x="434" y="396"/>
            <a:chExt cx="1953" cy="1348"/>
          </a:xfrm>
        </p:grpSpPr>
        <p:grpSp>
          <p:nvGrpSpPr>
            <p:cNvPr id="203806" name="Group 30"/>
            <p:cNvGrpSpPr>
              <a:grpSpLocks/>
            </p:cNvGrpSpPr>
            <p:nvPr/>
          </p:nvGrpSpPr>
          <p:grpSpPr bwMode="auto">
            <a:xfrm>
              <a:off x="434" y="396"/>
              <a:ext cx="1942" cy="1348"/>
              <a:chOff x="758" y="528"/>
              <a:chExt cx="1942" cy="1348"/>
            </a:xfrm>
          </p:grpSpPr>
          <p:sp>
            <p:nvSpPr>
              <p:cNvPr id="203807" name="Text Box 31"/>
              <p:cNvSpPr txBox="1">
                <a:spLocks noChangeArrowheads="1"/>
              </p:cNvSpPr>
              <p:nvPr/>
            </p:nvSpPr>
            <p:spPr bwMode="auto">
              <a:xfrm>
                <a:off x="2270" y="528"/>
                <a:ext cx="262" cy="3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/>
                  <a:t>+</a:t>
                </a:r>
              </a:p>
            </p:txBody>
          </p:sp>
          <p:sp>
            <p:nvSpPr>
              <p:cNvPr id="203808" name="Text Box 32"/>
              <p:cNvSpPr txBox="1">
                <a:spLocks noChangeArrowheads="1"/>
              </p:cNvSpPr>
              <p:nvPr/>
            </p:nvSpPr>
            <p:spPr bwMode="auto">
              <a:xfrm>
                <a:off x="1850" y="557"/>
                <a:ext cx="191" cy="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-</a:t>
                </a:r>
              </a:p>
            </p:txBody>
          </p:sp>
          <p:grpSp>
            <p:nvGrpSpPr>
              <p:cNvPr id="203809" name="Group 33"/>
              <p:cNvGrpSpPr>
                <a:grpSpLocks/>
              </p:cNvGrpSpPr>
              <p:nvPr/>
            </p:nvGrpSpPr>
            <p:grpSpPr bwMode="auto">
              <a:xfrm>
                <a:off x="758" y="708"/>
                <a:ext cx="1942" cy="1168"/>
                <a:chOff x="662" y="612"/>
                <a:chExt cx="1942" cy="1168"/>
              </a:xfrm>
            </p:grpSpPr>
            <p:sp>
              <p:nvSpPr>
                <p:cNvPr id="203810" name="Oval 34"/>
                <p:cNvSpPr>
                  <a:spLocks noChangeArrowheads="1"/>
                </p:cNvSpPr>
                <p:nvPr/>
              </p:nvSpPr>
              <p:spPr bwMode="auto">
                <a:xfrm>
                  <a:off x="1956" y="612"/>
                  <a:ext cx="288" cy="288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3811" name="Oval 35"/>
                <p:cNvSpPr>
                  <a:spLocks noChangeArrowheads="1"/>
                </p:cNvSpPr>
                <p:nvPr/>
              </p:nvSpPr>
              <p:spPr bwMode="auto">
                <a:xfrm>
                  <a:off x="972" y="1308"/>
                  <a:ext cx="288" cy="288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3812" name="Line 36"/>
                <p:cNvSpPr>
                  <a:spLocks noChangeShapeType="1"/>
                </p:cNvSpPr>
                <p:nvPr/>
              </p:nvSpPr>
              <p:spPr bwMode="auto">
                <a:xfrm>
                  <a:off x="1104" y="756"/>
                  <a:ext cx="1476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3813" name="Line 37"/>
                <p:cNvSpPr>
                  <a:spLocks noChangeShapeType="1"/>
                </p:cNvSpPr>
                <p:nvPr/>
              </p:nvSpPr>
              <p:spPr bwMode="auto">
                <a:xfrm>
                  <a:off x="1116" y="744"/>
                  <a:ext cx="0" cy="102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3814" name="Line 38"/>
                <p:cNvSpPr>
                  <a:spLocks noChangeShapeType="1"/>
                </p:cNvSpPr>
                <p:nvPr/>
              </p:nvSpPr>
              <p:spPr bwMode="auto">
                <a:xfrm>
                  <a:off x="1128" y="1752"/>
                  <a:ext cx="1476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3815" name="Rectangle 39"/>
                <p:cNvSpPr>
                  <a:spLocks noChangeArrowheads="1"/>
                </p:cNvSpPr>
                <p:nvPr/>
              </p:nvSpPr>
              <p:spPr bwMode="auto">
                <a:xfrm>
                  <a:off x="1069" y="912"/>
                  <a:ext cx="95" cy="240"/>
                </a:xfrm>
                <a:prstGeom prst="rect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203816" name="Group 40"/>
                <p:cNvGrpSpPr>
                  <a:grpSpLocks/>
                </p:cNvGrpSpPr>
                <p:nvPr/>
              </p:nvGrpSpPr>
              <p:grpSpPr bwMode="auto">
                <a:xfrm>
                  <a:off x="1609" y="744"/>
                  <a:ext cx="95" cy="1008"/>
                  <a:chOff x="1609" y="744"/>
                  <a:chExt cx="95" cy="1008"/>
                </a:xfrm>
              </p:grpSpPr>
              <p:sp>
                <p:nvSpPr>
                  <p:cNvPr id="203817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1656" y="744"/>
                    <a:ext cx="0" cy="1008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03818" name="Rectangle 42"/>
                  <p:cNvSpPr>
                    <a:spLocks noChangeArrowheads="1"/>
                  </p:cNvSpPr>
                  <p:nvPr/>
                </p:nvSpPr>
                <p:spPr bwMode="auto">
                  <a:xfrm>
                    <a:off x="1609" y="1092"/>
                    <a:ext cx="95" cy="24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203819" name="Oval 43"/>
                <p:cNvSpPr>
                  <a:spLocks noChangeArrowheads="1"/>
                </p:cNvSpPr>
                <p:nvPr/>
              </p:nvSpPr>
              <p:spPr bwMode="auto">
                <a:xfrm flipV="1">
                  <a:off x="1632" y="725"/>
                  <a:ext cx="47" cy="47"/>
                </a:xfrm>
                <a:prstGeom prst="ellipse">
                  <a:avLst/>
                </a:prstGeom>
                <a:solidFill>
                  <a:schemeClr val="tx1"/>
                </a:solid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3820" name="Oval 44"/>
                <p:cNvSpPr>
                  <a:spLocks noChangeArrowheads="1"/>
                </p:cNvSpPr>
                <p:nvPr/>
              </p:nvSpPr>
              <p:spPr bwMode="auto">
                <a:xfrm flipV="1">
                  <a:off x="1632" y="1733"/>
                  <a:ext cx="47" cy="47"/>
                </a:xfrm>
                <a:prstGeom prst="ellipse">
                  <a:avLst/>
                </a:prstGeom>
                <a:solidFill>
                  <a:schemeClr val="tx1"/>
                </a:solid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3821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1166" y="800"/>
                  <a:ext cx="341" cy="31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zh-CN" sz="2800" i="1"/>
                    <a:t>R</a:t>
                  </a:r>
                  <a:r>
                    <a:rPr lang="en-US" altLang="zh-CN" sz="2800" baseline="-25000"/>
                    <a:t>1</a:t>
                  </a:r>
                  <a:endParaRPr lang="en-US" altLang="zh-CN" sz="2800"/>
                </a:p>
              </p:txBody>
            </p:sp>
            <p:sp>
              <p:nvSpPr>
                <p:cNvPr id="203822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1706" y="1098"/>
                  <a:ext cx="341" cy="31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zh-CN" sz="2800" i="1"/>
                    <a:t>R</a:t>
                  </a:r>
                  <a:r>
                    <a:rPr lang="en-US" altLang="zh-CN" sz="2800" baseline="-25000"/>
                    <a:t>2</a:t>
                  </a:r>
                  <a:endParaRPr lang="en-US" altLang="zh-CN" sz="2800"/>
                </a:p>
              </p:txBody>
            </p:sp>
            <p:sp>
              <p:nvSpPr>
                <p:cNvPr id="203823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1154" y="1086"/>
                  <a:ext cx="244" cy="31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zh-CN" sz="2800"/>
                    <a:t>+</a:t>
                  </a:r>
                </a:p>
              </p:txBody>
            </p:sp>
            <p:sp>
              <p:nvSpPr>
                <p:cNvPr id="203824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1166" y="1445"/>
                  <a:ext cx="191" cy="31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zh-CN" sz="2800"/>
                    <a:t>-</a:t>
                  </a:r>
                </a:p>
              </p:txBody>
            </p:sp>
            <p:sp>
              <p:nvSpPr>
                <p:cNvPr id="20382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662" y="1278"/>
                  <a:ext cx="341" cy="31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zh-CN" sz="2800" i="1"/>
                    <a:t>E</a:t>
                  </a:r>
                  <a:r>
                    <a:rPr lang="en-US" altLang="zh-CN" sz="2800" baseline="-25000"/>
                    <a:t>1</a:t>
                  </a:r>
                  <a:endParaRPr lang="en-US" altLang="zh-CN" sz="2800"/>
                </a:p>
              </p:txBody>
            </p:sp>
            <p:sp>
              <p:nvSpPr>
                <p:cNvPr id="203826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2126" y="810"/>
                  <a:ext cx="341" cy="31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zh-CN" sz="2800" i="1"/>
                    <a:t>E</a:t>
                  </a:r>
                  <a:r>
                    <a:rPr lang="en-US" altLang="zh-CN" sz="2800" baseline="-25000"/>
                    <a:t>2</a:t>
                  </a:r>
                  <a:endParaRPr lang="en-US" altLang="zh-CN" sz="2800"/>
                </a:p>
              </p:txBody>
            </p:sp>
          </p:grpSp>
        </p:grpSp>
        <p:sp>
          <p:nvSpPr>
            <p:cNvPr id="203827" name="Oval 51"/>
            <p:cNvSpPr>
              <a:spLocks noChangeArrowheads="1"/>
            </p:cNvSpPr>
            <p:nvPr/>
          </p:nvSpPr>
          <p:spPr bwMode="auto">
            <a:xfrm>
              <a:off x="2316" y="684"/>
              <a:ext cx="59" cy="47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3828" name="Oval 52"/>
            <p:cNvSpPr>
              <a:spLocks noChangeArrowheads="1"/>
            </p:cNvSpPr>
            <p:nvPr/>
          </p:nvSpPr>
          <p:spPr bwMode="auto">
            <a:xfrm>
              <a:off x="2328" y="1692"/>
              <a:ext cx="59" cy="47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203829" name="Object 53"/>
          <p:cNvGraphicFramePr>
            <a:graphicFrameLocks noChangeAspect="1"/>
          </p:cNvGraphicFramePr>
          <p:nvPr/>
        </p:nvGraphicFramePr>
        <p:xfrm>
          <a:off x="1019175" y="3357563"/>
          <a:ext cx="6669088" cy="2708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841" name="公式" r:id="rId4" imgW="1765080" imgH="1066680" progId="Equation.3">
                  <p:embed/>
                </p:oleObj>
              </mc:Choice>
              <mc:Fallback>
                <p:oleObj name="公式" r:id="rId4" imgW="1765080" imgH="106668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9175" y="3357563"/>
                        <a:ext cx="6669088" cy="27082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3830" name="AutoShape 54"/>
          <p:cNvSpPr>
            <a:spLocks noChangeArrowheads="1"/>
          </p:cNvSpPr>
          <p:nvPr/>
        </p:nvSpPr>
        <p:spPr bwMode="auto">
          <a:xfrm>
            <a:off x="3886200" y="762000"/>
            <a:ext cx="1352550" cy="409575"/>
          </a:xfrm>
          <a:prstGeom prst="curvedDownArrow">
            <a:avLst>
              <a:gd name="adj1" fmla="val 66047"/>
              <a:gd name="adj2" fmla="val 132093"/>
              <a:gd name="adj3" fmla="val 33333"/>
            </a:avLst>
          </a:prstGeom>
          <a:solidFill>
            <a:srgbClr val="66FF99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03831" name="Group 55"/>
          <p:cNvGrpSpPr>
            <a:grpSpLocks/>
          </p:cNvGrpSpPr>
          <p:nvPr/>
        </p:nvGrpSpPr>
        <p:grpSpPr bwMode="auto">
          <a:xfrm>
            <a:off x="7924800" y="2857500"/>
            <a:ext cx="914400" cy="609600"/>
            <a:chOff x="4992" y="1800"/>
            <a:chExt cx="576" cy="384"/>
          </a:xfrm>
        </p:grpSpPr>
        <p:sp>
          <p:nvSpPr>
            <p:cNvPr id="203832" name="AutoShape 56"/>
            <p:cNvSpPr>
              <a:spLocks noChangeArrowheads="1"/>
            </p:cNvSpPr>
            <p:nvPr/>
          </p:nvSpPr>
          <p:spPr bwMode="auto">
            <a:xfrm>
              <a:off x="4992" y="1800"/>
              <a:ext cx="576" cy="384"/>
            </a:xfrm>
            <a:prstGeom prst="wedgeEllipseCallout">
              <a:avLst>
                <a:gd name="adj1" fmla="val -41667"/>
                <a:gd name="adj2" fmla="val -148699"/>
              </a:avLst>
            </a:prstGeom>
            <a:solidFill>
              <a:srgbClr val="FFFFFF"/>
            </a:solidFill>
            <a:ln w="28575">
              <a:solidFill>
                <a:srgbClr val="00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zh-CN" sz="2800"/>
            </a:p>
          </p:txBody>
        </p:sp>
        <p:sp>
          <p:nvSpPr>
            <p:cNvPr id="203833" name="Text Box 57"/>
            <p:cNvSpPr txBox="1">
              <a:spLocks noChangeArrowheads="1"/>
            </p:cNvSpPr>
            <p:nvPr/>
          </p:nvSpPr>
          <p:spPr bwMode="auto">
            <a:xfrm>
              <a:off x="5054" y="1849"/>
              <a:ext cx="5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2400">
                  <a:solidFill>
                    <a:srgbClr val="FF0000"/>
                  </a:solidFill>
                </a:rPr>
                <a:t>加压</a:t>
              </a:r>
            </a:p>
          </p:txBody>
        </p:sp>
      </p:grpSp>
      <p:grpSp>
        <p:nvGrpSpPr>
          <p:cNvPr id="203834" name="Group 58"/>
          <p:cNvGrpSpPr>
            <a:grpSpLocks/>
          </p:cNvGrpSpPr>
          <p:nvPr/>
        </p:nvGrpSpPr>
        <p:grpSpPr bwMode="auto">
          <a:xfrm>
            <a:off x="7448550" y="242888"/>
            <a:ext cx="942975" cy="519112"/>
            <a:chOff x="4968" y="63"/>
            <a:chExt cx="594" cy="327"/>
          </a:xfrm>
        </p:grpSpPr>
        <p:sp>
          <p:nvSpPr>
            <p:cNvPr id="203835" name="AutoShape 59"/>
            <p:cNvSpPr>
              <a:spLocks noChangeArrowheads="1"/>
            </p:cNvSpPr>
            <p:nvPr/>
          </p:nvSpPr>
          <p:spPr bwMode="auto">
            <a:xfrm>
              <a:off x="4968" y="84"/>
              <a:ext cx="576" cy="300"/>
            </a:xfrm>
            <a:prstGeom prst="wedgeEllipseCallout">
              <a:avLst>
                <a:gd name="adj1" fmla="val -50000"/>
                <a:gd name="adj2" fmla="val 119667"/>
              </a:avLst>
            </a:prstGeom>
            <a:solidFill>
              <a:srgbClr val="FFFFFF"/>
            </a:solidFill>
            <a:ln w="28575">
              <a:solidFill>
                <a:srgbClr val="0099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zh-CN" sz="2800"/>
            </a:p>
          </p:txBody>
        </p:sp>
        <p:sp>
          <p:nvSpPr>
            <p:cNvPr id="203836" name="Text Box 60"/>
            <p:cNvSpPr txBox="1">
              <a:spLocks noChangeArrowheads="1"/>
            </p:cNvSpPr>
            <p:nvPr/>
          </p:nvSpPr>
          <p:spPr bwMode="auto">
            <a:xfrm>
              <a:off x="4994" y="63"/>
              <a:ext cx="56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2800">
                  <a:solidFill>
                    <a:srgbClr val="FF0000"/>
                  </a:solidFill>
                </a:rPr>
                <a:t>求流</a:t>
              </a:r>
            </a:p>
          </p:txBody>
        </p:sp>
      </p:grpSp>
      <p:sp>
        <p:nvSpPr>
          <p:cNvPr id="203837" name="Text Box 61"/>
          <p:cNvSpPr txBox="1">
            <a:spLocks noChangeArrowheads="1"/>
          </p:cNvSpPr>
          <p:nvPr/>
        </p:nvSpPr>
        <p:spPr bwMode="auto">
          <a:xfrm>
            <a:off x="233363" y="352425"/>
            <a:ext cx="233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l"/>
            <a:r>
              <a:rPr lang="zh-CN" altLang="en-US" sz="2400">
                <a:solidFill>
                  <a:srgbClr val="FF0000"/>
                </a:solidFill>
              </a:rPr>
              <a:t>加压求流法举例</a:t>
            </a:r>
          </a:p>
        </p:txBody>
      </p:sp>
      <p:grpSp>
        <p:nvGrpSpPr>
          <p:cNvPr id="203840" name="Group 64"/>
          <p:cNvGrpSpPr>
            <a:grpSpLocks/>
          </p:cNvGrpSpPr>
          <p:nvPr/>
        </p:nvGrpSpPr>
        <p:grpSpPr bwMode="auto">
          <a:xfrm>
            <a:off x="7653338" y="1209675"/>
            <a:ext cx="544512" cy="1792288"/>
            <a:chOff x="4821" y="762"/>
            <a:chExt cx="343" cy="1129"/>
          </a:xfrm>
        </p:grpSpPr>
        <p:sp>
          <p:nvSpPr>
            <p:cNvPr id="203780" name="Text Box 4"/>
            <p:cNvSpPr txBox="1">
              <a:spLocks noChangeArrowheads="1"/>
            </p:cNvSpPr>
            <p:nvPr/>
          </p:nvSpPr>
          <p:spPr bwMode="auto">
            <a:xfrm>
              <a:off x="4886" y="1086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U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  <p:sp>
          <p:nvSpPr>
            <p:cNvPr id="203838" name="Text Box 62"/>
            <p:cNvSpPr txBox="1">
              <a:spLocks noChangeArrowheads="1"/>
            </p:cNvSpPr>
            <p:nvPr/>
          </p:nvSpPr>
          <p:spPr bwMode="auto">
            <a:xfrm>
              <a:off x="4871" y="762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800">
                  <a:solidFill>
                    <a:srgbClr val="FF0000"/>
                  </a:solidFill>
                  <a:ea typeface="仿宋_GB2312" pitchFamily="49" charset="-122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203839" name="Text Box 63"/>
            <p:cNvSpPr txBox="1">
              <a:spLocks noChangeArrowheads="1"/>
            </p:cNvSpPr>
            <p:nvPr/>
          </p:nvSpPr>
          <p:spPr bwMode="auto">
            <a:xfrm>
              <a:off x="4821" y="1564"/>
              <a:ext cx="3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zh-CN" altLang="en-US" sz="2800">
                  <a:solidFill>
                    <a:srgbClr val="FF0000"/>
                  </a:solidFill>
                  <a:ea typeface="仿宋_GB2312" pitchFamily="49" charset="-122"/>
                  <a:sym typeface="Symbol" panose="05050102010706020507" pitchFamily="18" charset="2"/>
                </a:rPr>
                <a:t>－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3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38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3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3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3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38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3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3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38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38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38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2037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2038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0" fill="hold"/>
                                        <p:tgtEl>
                                          <p:spTgt spid="2038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38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38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3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3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62" dur="500"/>
                                        <p:tgtEl>
                                          <p:spTgt spid="203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7" dur="500"/>
                                        <p:tgtEl>
                                          <p:spTgt spid="2038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830" grpId="0" animBg="1"/>
      <p:bldP spid="203837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ChangeArrowheads="1"/>
          </p:cNvSpPr>
          <p:nvPr/>
        </p:nvSpPr>
        <p:spPr bwMode="auto">
          <a:xfrm>
            <a:off x="5449888" y="3454400"/>
            <a:ext cx="2332037" cy="1885950"/>
          </a:xfrm>
          <a:prstGeom prst="rect">
            <a:avLst/>
          </a:prstGeom>
          <a:noFill/>
          <a:ln w="57150">
            <a:solidFill>
              <a:srgbClr val="008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803" name="Rectangle 3"/>
          <p:cNvSpPr>
            <a:spLocks noChangeArrowheads="1"/>
          </p:cNvSpPr>
          <p:nvPr/>
        </p:nvSpPr>
        <p:spPr bwMode="auto">
          <a:xfrm>
            <a:off x="1058863" y="3448050"/>
            <a:ext cx="2516187" cy="1538288"/>
          </a:xfrm>
          <a:prstGeom prst="rect">
            <a:avLst/>
          </a:prstGeom>
          <a:noFill/>
          <a:ln w="57150">
            <a:solidFill>
              <a:srgbClr val="008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804" name="AutoShape 4"/>
          <p:cNvSpPr>
            <a:spLocks noChangeArrowheads="1"/>
          </p:cNvSpPr>
          <p:nvPr/>
        </p:nvSpPr>
        <p:spPr bwMode="auto">
          <a:xfrm>
            <a:off x="4191000" y="1981200"/>
            <a:ext cx="990600" cy="304800"/>
          </a:xfrm>
          <a:prstGeom prst="leftRightArrow">
            <a:avLst>
              <a:gd name="adj1" fmla="val 50000"/>
              <a:gd name="adj2" fmla="val 65000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04805" name="Group 5"/>
          <p:cNvGrpSpPr>
            <a:grpSpLocks/>
          </p:cNvGrpSpPr>
          <p:nvPr/>
        </p:nvGrpSpPr>
        <p:grpSpPr bwMode="auto">
          <a:xfrm>
            <a:off x="8043863" y="4568825"/>
            <a:ext cx="1073150" cy="579438"/>
            <a:chOff x="5056" y="3058"/>
            <a:chExt cx="676" cy="365"/>
          </a:xfrm>
        </p:grpSpPr>
        <p:sp>
          <p:nvSpPr>
            <p:cNvPr id="204806" name="AutoShape 6"/>
            <p:cNvSpPr>
              <a:spLocks noChangeArrowheads="1"/>
            </p:cNvSpPr>
            <p:nvPr/>
          </p:nvSpPr>
          <p:spPr bwMode="auto">
            <a:xfrm>
              <a:off x="5056" y="3209"/>
              <a:ext cx="287" cy="146"/>
            </a:xfrm>
            <a:prstGeom prst="leftArrow">
              <a:avLst>
                <a:gd name="adj1" fmla="val 50000"/>
                <a:gd name="adj2" fmla="val 49144"/>
              </a:avLst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07" name="Text Box 7"/>
            <p:cNvSpPr txBox="1">
              <a:spLocks noChangeArrowheads="1"/>
            </p:cNvSpPr>
            <p:nvPr/>
          </p:nvSpPr>
          <p:spPr bwMode="auto">
            <a:xfrm>
              <a:off x="5403" y="3058"/>
              <a:ext cx="329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i="1">
                  <a:solidFill>
                    <a:srgbClr val="FF3300"/>
                  </a:solidFill>
                </a:rPr>
                <a:t>R</a:t>
              </a:r>
              <a:r>
                <a:rPr lang="en-US" altLang="zh-CN" sz="2800" i="1" baseline="-25000">
                  <a:solidFill>
                    <a:srgbClr val="FF3300"/>
                  </a:solidFill>
                </a:rPr>
                <a:t>i</a:t>
              </a:r>
              <a:endParaRPr lang="en-US" altLang="zh-CN" sz="2800" i="1">
                <a:solidFill>
                  <a:srgbClr val="FF3300"/>
                </a:solidFill>
              </a:endParaRPr>
            </a:p>
          </p:txBody>
        </p:sp>
      </p:grpSp>
      <p:sp>
        <p:nvSpPr>
          <p:cNvPr id="204808" name="Line 8"/>
          <p:cNvSpPr>
            <a:spLocks noChangeShapeType="1"/>
          </p:cNvSpPr>
          <p:nvPr/>
        </p:nvSpPr>
        <p:spPr bwMode="auto">
          <a:xfrm>
            <a:off x="246063" y="3143250"/>
            <a:ext cx="8610600" cy="0"/>
          </a:xfrm>
          <a:prstGeom prst="line">
            <a:avLst/>
          </a:prstGeom>
          <a:noFill/>
          <a:ln w="57150" cap="rnd">
            <a:solidFill>
              <a:srgbClr val="00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809" name="Text Box 9"/>
          <p:cNvSpPr txBox="1">
            <a:spLocks noChangeArrowheads="1"/>
          </p:cNvSpPr>
          <p:nvPr/>
        </p:nvSpPr>
        <p:spPr bwMode="auto">
          <a:xfrm>
            <a:off x="190500" y="223838"/>
            <a:ext cx="30194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/>
            <a:r>
              <a:rPr lang="zh-CN" altLang="en-US" sz="2800">
                <a:solidFill>
                  <a:srgbClr val="FF0000"/>
                </a:solidFill>
                <a:ea typeface="隶书" panose="02010509060101010101" pitchFamily="49" charset="-122"/>
              </a:rPr>
              <a:t>方法四：</a:t>
            </a:r>
            <a:r>
              <a:rPr lang="en-US" altLang="zh-CN" sz="2800">
                <a:solidFill>
                  <a:srgbClr val="FF0000"/>
                </a:solidFill>
              </a:rPr>
              <a:t>Y-</a:t>
            </a:r>
            <a:r>
              <a:rPr lang="en-US" altLang="zh-CN" sz="2800">
                <a:solidFill>
                  <a:srgbClr val="FF0000"/>
                </a:solidFill>
                <a:sym typeface="Symbol" panose="05050102010706020507" pitchFamily="18" charset="2"/>
              </a:rPr>
              <a:t></a:t>
            </a:r>
            <a:r>
              <a:rPr lang="zh-CN" altLang="en-US" sz="2800">
                <a:solidFill>
                  <a:srgbClr val="FF0000"/>
                </a:solidFill>
                <a:sym typeface="Symbol" panose="05050102010706020507" pitchFamily="18" charset="2"/>
              </a:rPr>
              <a:t>变换 </a:t>
            </a:r>
            <a:endParaRPr lang="zh-CN" altLang="en-US" sz="2800" b="0">
              <a:solidFill>
                <a:srgbClr val="FF0000"/>
              </a:solidFill>
              <a:ea typeface="隶书" panose="02010509060101010101" pitchFamily="49" charset="-122"/>
            </a:endParaRPr>
          </a:p>
        </p:txBody>
      </p:sp>
      <p:grpSp>
        <p:nvGrpSpPr>
          <p:cNvPr id="204810" name="Group 10"/>
          <p:cNvGrpSpPr>
            <a:grpSpLocks/>
          </p:cNvGrpSpPr>
          <p:nvPr/>
        </p:nvGrpSpPr>
        <p:grpSpPr bwMode="auto">
          <a:xfrm>
            <a:off x="1619250" y="696913"/>
            <a:ext cx="2362200" cy="2443162"/>
            <a:chOff x="1020" y="519"/>
            <a:chExt cx="1488" cy="1539"/>
          </a:xfrm>
        </p:grpSpPr>
        <p:sp>
          <p:nvSpPr>
            <p:cNvPr id="204811" name="Text Box 11"/>
            <p:cNvSpPr txBox="1">
              <a:spLocks noChangeArrowheads="1"/>
            </p:cNvSpPr>
            <p:nvPr/>
          </p:nvSpPr>
          <p:spPr bwMode="auto">
            <a:xfrm>
              <a:off x="1776" y="519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b="0"/>
                <a:t>1</a:t>
              </a:r>
              <a:endParaRPr lang="en-US" altLang="zh-CN" sz="1600" b="0"/>
            </a:p>
          </p:txBody>
        </p:sp>
        <p:grpSp>
          <p:nvGrpSpPr>
            <p:cNvPr id="204812" name="Group 12"/>
            <p:cNvGrpSpPr>
              <a:grpSpLocks/>
            </p:cNvGrpSpPr>
            <p:nvPr/>
          </p:nvGrpSpPr>
          <p:grpSpPr bwMode="auto">
            <a:xfrm>
              <a:off x="1020" y="726"/>
              <a:ext cx="1488" cy="1332"/>
              <a:chOff x="1020" y="726"/>
              <a:chExt cx="1488" cy="1332"/>
            </a:xfrm>
          </p:grpSpPr>
          <p:sp>
            <p:nvSpPr>
              <p:cNvPr id="204813" name="Text Box 13"/>
              <p:cNvSpPr txBox="1">
                <a:spLocks noChangeArrowheads="1"/>
              </p:cNvSpPr>
              <p:nvPr/>
            </p:nvSpPr>
            <p:spPr bwMode="auto">
              <a:xfrm>
                <a:off x="1020" y="1683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accent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/>
                  <a:t>2</a:t>
                </a:r>
                <a:endParaRPr lang="en-US" altLang="zh-CN" sz="1600"/>
              </a:p>
            </p:txBody>
          </p:sp>
          <p:sp>
            <p:nvSpPr>
              <p:cNvPr id="204814" name="Text Box 14"/>
              <p:cNvSpPr txBox="1">
                <a:spLocks noChangeArrowheads="1"/>
              </p:cNvSpPr>
              <p:nvPr/>
            </p:nvSpPr>
            <p:spPr bwMode="auto">
              <a:xfrm>
                <a:off x="2280" y="1731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accent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 b="0"/>
                  <a:t>3</a:t>
                </a:r>
                <a:endParaRPr lang="en-US" altLang="zh-CN" sz="1600" b="0"/>
              </a:p>
            </p:txBody>
          </p:sp>
          <p:grpSp>
            <p:nvGrpSpPr>
              <p:cNvPr id="204815" name="Group 15"/>
              <p:cNvGrpSpPr>
                <a:grpSpLocks/>
              </p:cNvGrpSpPr>
              <p:nvPr/>
            </p:nvGrpSpPr>
            <p:grpSpPr bwMode="auto">
              <a:xfrm>
                <a:off x="1248" y="726"/>
                <a:ext cx="996" cy="1158"/>
                <a:chOff x="1248" y="726"/>
                <a:chExt cx="996" cy="1158"/>
              </a:xfrm>
            </p:grpSpPr>
            <p:sp>
              <p:nvSpPr>
                <p:cNvPr id="204816" name="Line 16"/>
                <p:cNvSpPr>
                  <a:spLocks noChangeShapeType="1"/>
                </p:cNvSpPr>
                <p:nvPr/>
              </p:nvSpPr>
              <p:spPr bwMode="auto">
                <a:xfrm>
                  <a:off x="1769" y="726"/>
                  <a:ext cx="0" cy="654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4817" name="Rectangle 17"/>
                <p:cNvSpPr>
                  <a:spLocks noChangeArrowheads="1"/>
                </p:cNvSpPr>
                <p:nvPr/>
              </p:nvSpPr>
              <p:spPr bwMode="auto">
                <a:xfrm>
                  <a:off x="1703" y="932"/>
                  <a:ext cx="107" cy="230"/>
                </a:xfrm>
                <a:prstGeom prst="rect">
                  <a:avLst/>
                </a:prstGeom>
                <a:solidFill>
                  <a:srgbClr val="FFFFFF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4818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1248" y="1380"/>
                  <a:ext cx="504" cy="50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4819" name="Line 19"/>
                <p:cNvSpPr>
                  <a:spLocks noChangeShapeType="1"/>
                </p:cNvSpPr>
                <p:nvPr/>
              </p:nvSpPr>
              <p:spPr bwMode="auto">
                <a:xfrm>
                  <a:off x="1752" y="1380"/>
                  <a:ext cx="492" cy="492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4820" name="Rectangle 20"/>
                <p:cNvSpPr>
                  <a:spLocks noChangeArrowheads="1"/>
                </p:cNvSpPr>
                <p:nvPr/>
              </p:nvSpPr>
              <p:spPr bwMode="auto">
                <a:xfrm rot="8089864">
                  <a:off x="1959" y="1511"/>
                  <a:ext cx="111" cy="238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4821" name="Rectangle 21"/>
                <p:cNvSpPr>
                  <a:spLocks noChangeArrowheads="1"/>
                </p:cNvSpPr>
                <p:nvPr/>
              </p:nvSpPr>
              <p:spPr bwMode="auto">
                <a:xfrm rot="13489864">
                  <a:off x="1455" y="1499"/>
                  <a:ext cx="111" cy="238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204822" name="Oval 22"/>
              <p:cNvSpPr>
                <a:spLocks noChangeArrowheads="1"/>
              </p:cNvSpPr>
              <p:nvPr/>
            </p:nvSpPr>
            <p:spPr bwMode="auto">
              <a:xfrm flipV="1">
                <a:off x="1740" y="1373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204823" name="Group 23"/>
          <p:cNvGrpSpPr>
            <a:grpSpLocks/>
          </p:cNvGrpSpPr>
          <p:nvPr/>
        </p:nvGrpSpPr>
        <p:grpSpPr bwMode="auto">
          <a:xfrm>
            <a:off x="1071563" y="3570288"/>
            <a:ext cx="3870325" cy="2395537"/>
            <a:chOff x="524" y="2417"/>
            <a:chExt cx="2426" cy="1521"/>
          </a:xfrm>
        </p:grpSpPr>
        <p:sp>
          <p:nvSpPr>
            <p:cNvPr id="204824" name="Line 24"/>
            <p:cNvSpPr>
              <a:spLocks noChangeShapeType="1"/>
            </p:cNvSpPr>
            <p:nvPr/>
          </p:nvSpPr>
          <p:spPr bwMode="auto">
            <a:xfrm flipH="1">
              <a:off x="723" y="2593"/>
              <a:ext cx="587" cy="60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25" name="Line 25"/>
            <p:cNvSpPr>
              <a:spLocks noChangeShapeType="1"/>
            </p:cNvSpPr>
            <p:nvPr/>
          </p:nvSpPr>
          <p:spPr bwMode="auto">
            <a:xfrm flipH="1">
              <a:off x="1310" y="3194"/>
              <a:ext cx="585" cy="60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26" name="Line 26"/>
            <p:cNvSpPr>
              <a:spLocks noChangeShapeType="1"/>
            </p:cNvSpPr>
            <p:nvPr/>
          </p:nvSpPr>
          <p:spPr bwMode="auto">
            <a:xfrm>
              <a:off x="723" y="3194"/>
              <a:ext cx="587" cy="60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27" name="Line 27"/>
            <p:cNvSpPr>
              <a:spLocks noChangeShapeType="1"/>
            </p:cNvSpPr>
            <p:nvPr/>
          </p:nvSpPr>
          <p:spPr bwMode="auto">
            <a:xfrm>
              <a:off x="1310" y="2593"/>
              <a:ext cx="585" cy="60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28" name="Line 28"/>
            <p:cNvSpPr>
              <a:spLocks noChangeShapeType="1"/>
            </p:cNvSpPr>
            <p:nvPr/>
          </p:nvSpPr>
          <p:spPr bwMode="auto">
            <a:xfrm>
              <a:off x="723" y="3194"/>
              <a:ext cx="11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29" name="Text Box 29"/>
            <p:cNvSpPr txBox="1">
              <a:spLocks noChangeArrowheads="1"/>
            </p:cNvSpPr>
            <p:nvPr/>
          </p:nvSpPr>
          <p:spPr bwMode="auto">
            <a:xfrm>
              <a:off x="2300" y="3608"/>
              <a:ext cx="26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FF0000"/>
                  </a:solidFill>
                </a:rPr>
                <a:t>B</a:t>
              </a:r>
              <a:endParaRPr lang="en-US" altLang="zh-CN" sz="2800" i="1">
                <a:solidFill>
                  <a:srgbClr val="FF3300"/>
                </a:solidFill>
              </a:endParaRPr>
            </a:p>
          </p:txBody>
        </p:sp>
        <p:sp>
          <p:nvSpPr>
            <p:cNvPr id="204830" name="Text Box 30"/>
            <p:cNvSpPr txBox="1">
              <a:spLocks noChangeArrowheads="1"/>
            </p:cNvSpPr>
            <p:nvPr/>
          </p:nvSpPr>
          <p:spPr bwMode="auto">
            <a:xfrm>
              <a:off x="2310" y="2417"/>
              <a:ext cx="26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FF0000"/>
                  </a:solidFill>
                </a:rPr>
                <a:t>A</a:t>
              </a:r>
              <a:endParaRPr lang="en-US" altLang="zh-CN" sz="2800" i="1">
                <a:solidFill>
                  <a:srgbClr val="FF3300"/>
                </a:solidFill>
              </a:endParaRPr>
            </a:p>
          </p:txBody>
        </p:sp>
        <p:sp>
          <p:nvSpPr>
            <p:cNvPr id="204831" name="Line 31"/>
            <p:cNvSpPr>
              <a:spLocks noChangeShapeType="1"/>
            </p:cNvSpPr>
            <p:nvPr/>
          </p:nvSpPr>
          <p:spPr bwMode="auto">
            <a:xfrm>
              <a:off x="1310" y="2593"/>
              <a:ext cx="102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32" name="Line 32"/>
            <p:cNvSpPr>
              <a:spLocks noChangeShapeType="1"/>
            </p:cNvSpPr>
            <p:nvPr/>
          </p:nvSpPr>
          <p:spPr bwMode="auto">
            <a:xfrm>
              <a:off x="1310" y="3795"/>
              <a:ext cx="101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33" name="Text Box 33"/>
            <p:cNvSpPr txBox="1">
              <a:spLocks noChangeArrowheads="1"/>
            </p:cNvSpPr>
            <p:nvPr/>
          </p:nvSpPr>
          <p:spPr bwMode="auto">
            <a:xfrm>
              <a:off x="524" y="2956"/>
              <a:ext cx="26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FF0000"/>
                  </a:solidFill>
                </a:rPr>
                <a:t>C</a:t>
              </a:r>
              <a:endParaRPr lang="en-US" altLang="zh-CN" sz="2800" i="1">
                <a:solidFill>
                  <a:srgbClr val="FF3300"/>
                </a:solidFill>
              </a:endParaRPr>
            </a:p>
          </p:txBody>
        </p:sp>
        <p:sp>
          <p:nvSpPr>
            <p:cNvPr id="204834" name="Text Box 34"/>
            <p:cNvSpPr txBox="1">
              <a:spLocks noChangeArrowheads="1"/>
            </p:cNvSpPr>
            <p:nvPr/>
          </p:nvSpPr>
          <p:spPr bwMode="auto">
            <a:xfrm>
              <a:off x="1814" y="2908"/>
              <a:ext cx="276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FF0000"/>
                  </a:solidFill>
                </a:rPr>
                <a:t>D</a:t>
              </a:r>
              <a:endParaRPr lang="en-US" altLang="zh-CN" sz="2800" i="1">
                <a:solidFill>
                  <a:srgbClr val="FF3300"/>
                </a:solidFill>
              </a:endParaRPr>
            </a:p>
          </p:txBody>
        </p:sp>
        <p:sp>
          <p:nvSpPr>
            <p:cNvPr id="204835" name="AutoShape 35"/>
            <p:cNvSpPr>
              <a:spLocks noChangeArrowheads="1"/>
            </p:cNvSpPr>
            <p:nvPr/>
          </p:nvSpPr>
          <p:spPr bwMode="auto">
            <a:xfrm>
              <a:off x="2192" y="3050"/>
              <a:ext cx="336" cy="181"/>
            </a:xfrm>
            <a:prstGeom prst="leftArrow">
              <a:avLst>
                <a:gd name="adj1" fmla="val 50000"/>
                <a:gd name="adj2" fmla="val 46409"/>
              </a:avLst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36" name="Text Box 36"/>
            <p:cNvSpPr txBox="1">
              <a:spLocks noChangeArrowheads="1"/>
            </p:cNvSpPr>
            <p:nvPr/>
          </p:nvSpPr>
          <p:spPr bwMode="auto">
            <a:xfrm>
              <a:off x="2645" y="2944"/>
              <a:ext cx="305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FF0000"/>
                  </a:solidFill>
                </a:rPr>
                <a:t>R</a:t>
              </a:r>
              <a:r>
                <a:rPr lang="en-US" altLang="zh-CN" sz="2800" i="1" baseline="-25000">
                  <a:solidFill>
                    <a:srgbClr val="FF0000"/>
                  </a:solidFill>
                </a:rPr>
                <a:t>i</a:t>
              </a:r>
              <a:endParaRPr lang="en-US" altLang="zh-CN" sz="2800" i="1">
                <a:solidFill>
                  <a:srgbClr val="FF3300"/>
                </a:solidFill>
              </a:endParaRPr>
            </a:p>
          </p:txBody>
        </p:sp>
        <p:sp>
          <p:nvSpPr>
            <p:cNvPr id="204837" name="Rectangle 37"/>
            <p:cNvSpPr>
              <a:spLocks noChangeArrowheads="1"/>
            </p:cNvSpPr>
            <p:nvPr/>
          </p:nvSpPr>
          <p:spPr bwMode="auto">
            <a:xfrm>
              <a:off x="1205" y="3145"/>
              <a:ext cx="219" cy="109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38" name="Rectangle 38"/>
            <p:cNvSpPr>
              <a:spLocks noChangeArrowheads="1"/>
            </p:cNvSpPr>
            <p:nvPr/>
          </p:nvSpPr>
          <p:spPr bwMode="auto">
            <a:xfrm rot="13489864">
              <a:off x="975" y="275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39" name="Rectangle 39"/>
            <p:cNvSpPr>
              <a:spLocks noChangeArrowheads="1"/>
            </p:cNvSpPr>
            <p:nvPr/>
          </p:nvSpPr>
          <p:spPr bwMode="auto">
            <a:xfrm rot="8089864">
              <a:off x="1539" y="2759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40" name="Rectangle 40"/>
            <p:cNvSpPr>
              <a:spLocks noChangeArrowheads="1"/>
            </p:cNvSpPr>
            <p:nvPr/>
          </p:nvSpPr>
          <p:spPr bwMode="auto">
            <a:xfrm rot="8089864">
              <a:off x="987" y="3383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41" name="Rectangle 41"/>
            <p:cNvSpPr>
              <a:spLocks noChangeArrowheads="1"/>
            </p:cNvSpPr>
            <p:nvPr/>
          </p:nvSpPr>
          <p:spPr bwMode="auto">
            <a:xfrm rot="13489864">
              <a:off x="1551" y="3347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42" name="Oval 42"/>
            <p:cNvSpPr>
              <a:spLocks noChangeArrowheads="1"/>
            </p:cNvSpPr>
            <p:nvPr/>
          </p:nvSpPr>
          <p:spPr bwMode="auto">
            <a:xfrm flipV="1">
              <a:off x="720" y="317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43" name="Oval 43"/>
            <p:cNvSpPr>
              <a:spLocks noChangeArrowheads="1"/>
            </p:cNvSpPr>
            <p:nvPr/>
          </p:nvSpPr>
          <p:spPr bwMode="auto">
            <a:xfrm flipV="1">
              <a:off x="1860" y="317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44" name="Oval 44"/>
            <p:cNvSpPr>
              <a:spLocks noChangeArrowheads="1"/>
            </p:cNvSpPr>
            <p:nvPr/>
          </p:nvSpPr>
          <p:spPr bwMode="auto">
            <a:xfrm flipV="1">
              <a:off x="1296" y="257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45" name="Oval 45"/>
            <p:cNvSpPr>
              <a:spLocks noChangeArrowheads="1"/>
            </p:cNvSpPr>
            <p:nvPr/>
          </p:nvSpPr>
          <p:spPr bwMode="auto">
            <a:xfrm flipV="1">
              <a:off x="1296" y="377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04846" name="Group 46"/>
          <p:cNvGrpSpPr>
            <a:grpSpLocks/>
          </p:cNvGrpSpPr>
          <p:nvPr/>
        </p:nvGrpSpPr>
        <p:grpSpPr bwMode="auto">
          <a:xfrm>
            <a:off x="5383213" y="3606800"/>
            <a:ext cx="3062287" cy="2082800"/>
            <a:chOff x="3391" y="2272"/>
            <a:chExt cx="1929" cy="1312"/>
          </a:xfrm>
        </p:grpSpPr>
        <p:sp>
          <p:nvSpPr>
            <p:cNvPr id="204847" name="Text Box 47"/>
            <p:cNvSpPr txBox="1">
              <a:spLocks noChangeArrowheads="1"/>
            </p:cNvSpPr>
            <p:nvPr/>
          </p:nvSpPr>
          <p:spPr bwMode="auto">
            <a:xfrm>
              <a:off x="5055" y="2272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FF3300"/>
                  </a:solidFill>
                </a:rPr>
                <a:t>A</a:t>
              </a:r>
            </a:p>
          </p:txBody>
        </p:sp>
        <p:sp>
          <p:nvSpPr>
            <p:cNvPr id="204848" name="Line 48"/>
            <p:cNvSpPr>
              <a:spLocks noChangeShapeType="1"/>
            </p:cNvSpPr>
            <p:nvPr/>
          </p:nvSpPr>
          <p:spPr bwMode="auto">
            <a:xfrm>
              <a:off x="4177" y="2423"/>
              <a:ext cx="93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49" name="Text Box 49"/>
            <p:cNvSpPr txBox="1">
              <a:spLocks noChangeArrowheads="1"/>
            </p:cNvSpPr>
            <p:nvPr/>
          </p:nvSpPr>
          <p:spPr bwMode="auto">
            <a:xfrm>
              <a:off x="3391" y="3257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FF3300"/>
                  </a:solidFill>
                </a:rPr>
                <a:t>C</a:t>
              </a:r>
            </a:p>
          </p:txBody>
        </p:sp>
        <p:sp>
          <p:nvSpPr>
            <p:cNvPr id="204850" name="Text Box 50"/>
            <p:cNvSpPr txBox="1">
              <a:spLocks noChangeArrowheads="1"/>
            </p:cNvSpPr>
            <p:nvPr/>
          </p:nvSpPr>
          <p:spPr bwMode="auto">
            <a:xfrm>
              <a:off x="4669" y="3233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FF3300"/>
                  </a:solidFill>
                </a:rPr>
                <a:t>D</a:t>
              </a:r>
            </a:p>
          </p:txBody>
        </p:sp>
        <p:sp>
          <p:nvSpPr>
            <p:cNvPr id="204851" name="Line 51"/>
            <p:cNvSpPr>
              <a:spLocks noChangeShapeType="1"/>
            </p:cNvSpPr>
            <p:nvPr/>
          </p:nvSpPr>
          <p:spPr bwMode="auto">
            <a:xfrm>
              <a:off x="4175" y="2430"/>
              <a:ext cx="0" cy="51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52" name="Rectangle 52"/>
            <p:cNvSpPr>
              <a:spLocks noChangeArrowheads="1"/>
            </p:cNvSpPr>
            <p:nvPr/>
          </p:nvSpPr>
          <p:spPr bwMode="auto">
            <a:xfrm>
              <a:off x="4128" y="2601"/>
              <a:ext cx="95" cy="203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53" name="Line 53"/>
            <p:cNvSpPr>
              <a:spLocks noChangeShapeType="1"/>
            </p:cNvSpPr>
            <p:nvPr/>
          </p:nvSpPr>
          <p:spPr bwMode="auto">
            <a:xfrm>
              <a:off x="4148" y="2937"/>
              <a:ext cx="532" cy="53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54" name="Rectangle 54"/>
            <p:cNvSpPr>
              <a:spLocks noChangeArrowheads="1"/>
            </p:cNvSpPr>
            <p:nvPr/>
          </p:nvSpPr>
          <p:spPr bwMode="auto">
            <a:xfrm rot="8089864">
              <a:off x="4379" y="3101"/>
              <a:ext cx="99" cy="21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55" name="Line 55"/>
            <p:cNvSpPr>
              <a:spLocks noChangeShapeType="1"/>
            </p:cNvSpPr>
            <p:nvPr/>
          </p:nvSpPr>
          <p:spPr bwMode="auto">
            <a:xfrm flipH="1">
              <a:off x="3648" y="2940"/>
              <a:ext cx="516" cy="51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56" name="Rectangle 56"/>
            <p:cNvSpPr>
              <a:spLocks noChangeArrowheads="1"/>
            </p:cNvSpPr>
            <p:nvPr/>
          </p:nvSpPr>
          <p:spPr bwMode="auto">
            <a:xfrm rot="2689864">
              <a:off x="3856" y="3090"/>
              <a:ext cx="96" cy="22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57" name="Oval 57"/>
            <p:cNvSpPr>
              <a:spLocks noChangeArrowheads="1"/>
            </p:cNvSpPr>
            <p:nvPr/>
          </p:nvSpPr>
          <p:spPr bwMode="auto">
            <a:xfrm flipV="1">
              <a:off x="4152" y="2921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04858" name="Group 58"/>
          <p:cNvGrpSpPr>
            <a:grpSpLocks/>
          </p:cNvGrpSpPr>
          <p:nvPr/>
        </p:nvGrpSpPr>
        <p:grpSpPr bwMode="auto">
          <a:xfrm>
            <a:off x="5791200" y="5486400"/>
            <a:ext cx="2668588" cy="952500"/>
            <a:chOff x="3648" y="3444"/>
            <a:chExt cx="1681" cy="600"/>
          </a:xfrm>
        </p:grpSpPr>
        <p:sp>
          <p:nvSpPr>
            <p:cNvPr id="204859" name="Text Box 59"/>
            <p:cNvSpPr txBox="1">
              <a:spLocks noChangeArrowheads="1"/>
            </p:cNvSpPr>
            <p:nvPr/>
          </p:nvSpPr>
          <p:spPr bwMode="auto">
            <a:xfrm>
              <a:off x="5064" y="3717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FF3300"/>
                  </a:solidFill>
                </a:rPr>
                <a:t>B</a:t>
              </a:r>
            </a:p>
          </p:txBody>
        </p:sp>
        <p:grpSp>
          <p:nvGrpSpPr>
            <p:cNvPr id="204860" name="Group 60"/>
            <p:cNvGrpSpPr>
              <a:grpSpLocks/>
            </p:cNvGrpSpPr>
            <p:nvPr/>
          </p:nvGrpSpPr>
          <p:grpSpPr bwMode="auto">
            <a:xfrm>
              <a:off x="3648" y="3444"/>
              <a:ext cx="1473" cy="556"/>
              <a:chOff x="3648" y="3444"/>
              <a:chExt cx="1473" cy="556"/>
            </a:xfrm>
          </p:grpSpPr>
          <p:sp>
            <p:nvSpPr>
              <p:cNvPr id="204861" name="Line 61"/>
              <p:cNvSpPr>
                <a:spLocks noChangeShapeType="1"/>
              </p:cNvSpPr>
              <p:nvPr/>
            </p:nvSpPr>
            <p:spPr bwMode="auto">
              <a:xfrm>
                <a:off x="4179" y="3976"/>
                <a:ext cx="94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4862" name="Line 62"/>
              <p:cNvSpPr>
                <a:spLocks noChangeShapeType="1"/>
              </p:cNvSpPr>
              <p:nvPr/>
            </p:nvSpPr>
            <p:spPr bwMode="auto">
              <a:xfrm flipH="1" flipV="1">
                <a:off x="3648" y="3444"/>
                <a:ext cx="528" cy="52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4863" name="Line 63"/>
              <p:cNvSpPr>
                <a:spLocks noChangeShapeType="1"/>
              </p:cNvSpPr>
              <p:nvPr/>
            </p:nvSpPr>
            <p:spPr bwMode="auto">
              <a:xfrm flipV="1">
                <a:off x="4176" y="3456"/>
                <a:ext cx="504" cy="50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4864" name="Oval 64"/>
              <p:cNvSpPr>
                <a:spLocks noChangeArrowheads="1"/>
              </p:cNvSpPr>
              <p:nvPr/>
            </p:nvSpPr>
            <p:spPr bwMode="auto">
              <a:xfrm flipV="1">
                <a:off x="4152" y="3953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4865" name="Rectangle 65"/>
              <p:cNvSpPr>
                <a:spLocks noChangeArrowheads="1"/>
              </p:cNvSpPr>
              <p:nvPr/>
            </p:nvSpPr>
            <p:spPr bwMode="auto">
              <a:xfrm rot="8089864">
                <a:off x="3839" y="3569"/>
                <a:ext cx="99" cy="211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4866" name="Rectangle 66"/>
              <p:cNvSpPr>
                <a:spLocks noChangeArrowheads="1"/>
              </p:cNvSpPr>
              <p:nvPr/>
            </p:nvSpPr>
            <p:spPr bwMode="auto">
              <a:xfrm rot="2689864">
                <a:off x="4372" y="3594"/>
                <a:ext cx="96" cy="22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204867" name="Group 67"/>
          <p:cNvGrpSpPr>
            <a:grpSpLocks/>
          </p:cNvGrpSpPr>
          <p:nvPr/>
        </p:nvGrpSpPr>
        <p:grpSpPr bwMode="auto">
          <a:xfrm>
            <a:off x="5727700" y="736600"/>
            <a:ext cx="2727325" cy="2474913"/>
            <a:chOff x="3598" y="544"/>
            <a:chExt cx="1757" cy="1549"/>
          </a:xfrm>
        </p:grpSpPr>
        <p:sp>
          <p:nvSpPr>
            <p:cNvPr id="204868" name="Line 68"/>
            <p:cNvSpPr>
              <a:spLocks noChangeShapeType="1"/>
            </p:cNvSpPr>
            <p:nvPr/>
          </p:nvSpPr>
          <p:spPr bwMode="auto">
            <a:xfrm>
              <a:off x="3854" y="1684"/>
              <a:ext cx="12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69" name="Rectangle 69"/>
            <p:cNvSpPr>
              <a:spLocks noChangeArrowheads="1"/>
            </p:cNvSpPr>
            <p:nvPr/>
          </p:nvSpPr>
          <p:spPr bwMode="auto">
            <a:xfrm>
              <a:off x="4368" y="1628"/>
              <a:ext cx="281" cy="10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70" name="Line 70"/>
            <p:cNvSpPr>
              <a:spLocks noChangeShapeType="1"/>
            </p:cNvSpPr>
            <p:nvPr/>
          </p:nvSpPr>
          <p:spPr bwMode="auto">
            <a:xfrm>
              <a:off x="4500" y="1044"/>
              <a:ext cx="636" cy="63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71" name="Rectangle 71"/>
            <p:cNvSpPr>
              <a:spLocks noChangeArrowheads="1"/>
            </p:cNvSpPr>
            <p:nvPr/>
          </p:nvSpPr>
          <p:spPr bwMode="auto">
            <a:xfrm rot="8089864">
              <a:off x="4803" y="1271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72" name="Line 72"/>
            <p:cNvSpPr>
              <a:spLocks noChangeShapeType="1"/>
            </p:cNvSpPr>
            <p:nvPr/>
          </p:nvSpPr>
          <p:spPr bwMode="auto">
            <a:xfrm flipH="1">
              <a:off x="3864" y="1044"/>
              <a:ext cx="624" cy="62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73" name="Rectangle 73"/>
            <p:cNvSpPr>
              <a:spLocks noChangeArrowheads="1"/>
            </p:cNvSpPr>
            <p:nvPr/>
          </p:nvSpPr>
          <p:spPr bwMode="auto">
            <a:xfrm rot="13489864">
              <a:off x="4143" y="1211"/>
              <a:ext cx="111" cy="23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74" name="Line 74"/>
            <p:cNvSpPr>
              <a:spLocks noChangeShapeType="1"/>
            </p:cNvSpPr>
            <p:nvPr/>
          </p:nvSpPr>
          <p:spPr bwMode="auto">
            <a:xfrm flipH="1">
              <a:off x="3677" y="1680"/>
              <a:ext cx="187" cy="10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75" name="Line 75"/>
            <p:cNvSpPr>
              <a:spLocks noChangeShapeType="1"/>
            </p:cNvSpPr>
            <p:nvPr/>
          </p:nvSpPr>
          <p:spPr bwMode="auto">
            <a:xfrm>
              <a:off x="5124" y="1668"/>
              <a:ext cx="192" cy="11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76" name="Text Box 76"/>
            <p:cNvSpPr txBox="1">
              <a:spLocks noChangeArrowheads="1"/>
            </p:cNvSpPr>
            <p:nvPr/>
          </p:nvSpPr>
          <p:spPr bwMode="auto">
            <a:xfrm>
              <a:off x="4498" y="544"/>
              <a:ext cx="233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b="0"/>
                <a:t>1</a:t>
              </a:r>
              <a:endParaRPr lang="en-US" altLang="zh-CN" sz="1600" b="0"/>
            </a:p>
          </p:txBody>
        </p:sp>
        <p:sp>
          <p:nvSpPr>
            <p:cNvPr id="204877" name="Text Box 77"/>
            <p:cNvSpPr txBox="1">
              <a:spLocks noChangeArrowheads="1"/>
            </p:cNvSpPr>
            <p:nvPr/>
          </p:nvSpPr>
          <p:spPr bwMode="auto">
            <a:xfrm>
              <a:off x="3598" y="1768"/>
              <a:ext cx="233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2</a:t>
              </a:r>
              <a:endParaRPr lang="en-US" altLang="zh-CN" sz="1600"/>
            </a:p>
          </p:txBody>
        </p:sp>
        <p:sp>
          <p:nvSpPr>
            <p:cNvPr id="204878" name="Text Box 78"/>
            <p:cNvSpPr txBox="1">
              <a:spLocks noChangeArrowheads="1"/>
            </p:cNvSpPr>
            <p:nvPr/>
          </p:nvSpPr>
          <p:spPr bwMode="auto">
            <a:xfrm>
              <a:off x="5122" y="1707"/>
              <a:ext cx="233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b="0"/>
                <a:t>3</a:t>
              </a:r>
              <a:endParaRPr lang="en-US" altLang="zh-CN" sz="1600" b="0"/>
            </a:p>
          </p:txBody>
        </p:sp>
        <p:sp>
          <p:nvSpPr>
            <p:cNvPr id="204879" name="Oval 79"/>
            <p:cNvSpPr>
              <a:spLocks noChangeArrowheads="1"/>
            </p:cNvSpPr>
            <p:nvPr/>
          </p:nvSpPr>
          <p:spPr bwMode="auto">
            <a:xfrm flipV="1">
              <a:off x="3852" y="164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80" name="Oval 80"/>
            <p:cNvSpPr>
              <a:spLocks noChangeArrowheads="1"/>
            </p:cNvSpPr>
            <p:nvPr/>
          </p:nvSpPr>
          <p:spPr bwMode="auto">
            <a:xfrm flipV="1">
              <a:off x="5112" y="164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81" name="Oval 81"/>
            <p:cNvSpPr>
              <a:spLocks noChangeArrowheads="1"/>
            </p:cNvSpPr>
            <p:nvPr/>
          </p:nvSpPr>
          <p:spPr bwMode="auto">
            <a:xfrm flipV="1">
              <a:off x="4476" y="1025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82" name="Line 82"/>
            <p:cNvSpPr>
              <a:spLocks noChangeShapeType="1"/>
            </p:cNvSpPr>
            <p:nvPr/>
          </p:nvSpPr>
          <p:spPr bwMode="auto">
            <a:xfrm flipV="1">
              <a:off x="4500" y="708"/>
              <a:ext cx="0" cy="33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04883" name="Line 83"/>
          <p:cNvSpPr>
            <a:spLocks noChangeShapeType="1"/>
          </p:cNvSpPr>
          <p:nvPr/>
        </p:nvSpPr>
        <p:spPr bwMode="auto">
          <a:xfrm>
            <a:off x="5089525" y="3173413"/>
            <a:ext cx="0" cy="3398837"/>
          </a:xfrm>
          <a:prstGeom prst="line">
            <a:avLst/>
          </a:prstGeom>
          <a:noFill/>
          <a:ln w="57150">
            <a:solidFill>
              <a:srgbClr val="00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04884" name="Group 84"/>
          <p:cNvGrpSpPr>
            <a:grpSpLocks/>
          </p:cNvGrpSpPr>
          <p:nvPr/>
        </p:nvGrpSpPr>
        <p:grpSpPr bwMode="auto">
          <a:xfrm>
            <a:off x="112713" y="3313113"/>
            <a:ext cx="542925" cy="550862"/>
            <a:chOff x="0" y="2677"/>
            <a:chExt cx="342" cy="347"/>
          </a:xfrm>
        </p:grpSpPr>
        <p:sp>
          <p:nvSpPr>
            <p:cNvPr id="204885" name="Oval 85"/>
            <p:cNvSpPr>
              <a:spLocks noChangeArrowheads="1"/>
            </p:cNvSpPr>
            <p:nvPr/>
          </p:nvSpPr>
          <p:spPr bwMode="auto">
            <a:xfrm>
              <a:off x="10" y="2694"/>
              <a:ext cx="326" cy="32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endParaRPr lang="zh-CN" altLang="zh-CN" sz="2800">
                <a:solidFill>
                  <a:schemeClr val="bg1"/>
                </a:solidFill>
              </a:endParaRPr>
            </a:p>
          </p:txBody>
        </p:sp>
        <p:sp>
          <p:nvSpPr>
            <p:cNvPr id="204886" name="Oval 86"/>
            <p:cNvSpPr>
              <a:spLocks noChangeArrowheads="1"/>
            </p:cNvSpPr>
            <p:nvPr/>
          </p:nvSpPr>
          <p:spPr bwMode="auto">
            <a:xfrm>
              <a:off x="0" y="2707"/>
              <a:ext cx="317" cy="317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4887" name="Text Box 87"/>
            <p:cNvSpPr txBox="1">
              <a:spLocks noChangeArrowheads="1"/>
            </p:cNvSpPr>
            <p:nvPr/>
          </p:nvSpPr>
          <p:spPr bwMode="auto">
            <a:xfrm>
              <a:off x="0" y="2677"/>
              <a:ext cx="3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zh-CN" altLang="zh-CN" sz="2800">
                  <a:solidFill>
                    <a:schemeClr val="bg1"/>
                  </a:solidFill>
                </a:rPr>
                <a:t>例</a:t>
              </a:r>
              <a:endParaRPr lang="zh-CN" altLang="en-US" sz="280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04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48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048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4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4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2048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2048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2048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500"/>
                                        <p:tgtEl>
                                          <p:spTgt spid="2048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0" fill="hold"/>
                                        <p:tgtEl>
                                          <p:spTgt spid="204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0" fill="hold"/>
                                        <p:tgtEl>
                                          <p:spTgt spid="2048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48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48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4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4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48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48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02" grpId="0" animBg="1"/>
      <p:bldP spid="204803" grpId="0" animBg="1"/>
      <p:bldP spid="204804" grpId="0" animBg="1"/>
      <p:bldP spid="204808" grpId="0" animBg="1"/>
      <p:bldP spid="204809" grpId="0" autoUpdateAnimBg="0"/>
      <p:bldP spid="20488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Text Box 2"/>
          <p:cNvSpPr txBox="1">
            <a:spLocks noChangeArrowheads="1"/>
          </p:cNvSpPr>
          <p:nvPr/>
        </p:nvSpPr>
        <p:spPr bwMode="auto">
          <a:xfrm>
            <a:off x="1504950" y="509588"/>
            <a:ext cx="4772025" cy="75088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600">
                <a:solidFill>
                  <a:schemeClr val="bg1"/>
                </a:solidFill>
                <a:ea typeface="隶书" panose="02010509060101010101" pitchFamily="49" charset="-122"/>
              </a:rPr>
              <a:t>受控源电路的分析计算</a:t>
            </a:r>
          </a:p>
        </p:txBody>
      </p:sp>
      <p:sp>
        <p:nvSpPr>
          <p:cNvPr id="185348" name="Text Box 4"/>
          <p:cNvSpPr txBox="1">
            <a:spLocks noChangeArrowheads="1"/>
          </p:cNvSpPr>
          <p:nvPr/>
        </p:nvSpPr>
        <p:spPr bwMode="auto">
          <a:xfrm>
            <a:off x="990600" y="2622550"/>
            <a:ext cx="7537450" cy="2325688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>
                <a:solidFill>
                  <a:srgbClr val="0000FF"/>
                </a:solidFill>
              </a:rPr>
              <a:t>电路的基本定理和各种分析计算方法仍可</a:t>
            </a:r>
          </a:p>
          <a:p>
            <a:pPr algn="l">
              <a:lnSpc>
                <a:spcPct val="150000"/>
              </a:lnSpc>
            </a:pPr>
            <a:r>
              <a:rPr lang="zh-CN" altLang="en-US">
                <a:solidFill>
                  <a:srgbClr val="0000FF"/>
                </a:solidFill>
              </a:rPr>
              <a:t>使用，只是在列方程时必须增加一个受控</a:t>
            </a:r>
          </a:p>
          <a:p>
            <a:pPr algn="l">
              <a:lnSpc>
                <a:spcPct val="150000"/>
              </a:lnSpc>
            </a:pPr>
            <a:r>
              <a:rPr lang="zh-CN" altLang="en-US">
                <a:solidFill>
                  <a:srgbClr val="0000FF"/>
                </a:solidFill>
              </a:rPr>
              <a:t>源关系式。</a:t>
            </a:r>
          </a:p>
        </p:txBody>
      </p:sp>
      <p:sp>
        <p:nvSpPr>
          <p:cNvPr id="185349" name="Text Box 5"/>
          <p:cNvSpPr txBox="1">
            <a:spLocks noChangeArrowheads="1"/>
          </p:cNvSpPr>
          <p:nvPr/>
        </p:nvSpPr>
        <p:spPr bwMode="auto">
          <a:xfrm>
            <a:off x="1397000" y="1724025"/>
            <a:ext cx="22240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FF"/>
                </a:solidFill>
              </a:rPr>
              <a:t>一般原则：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5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"/>
                                        <p:tgtEl>
                                          <p:spTgt spid="185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6" grpId="0" animBg="1" autoUpdateAnimBg="0"/>
      <p:bldP spid="185348" grpId="0" animBg="1" autoUpdateAnimBg="0"/>
      <p:bldP spid="185349" grpId="0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370" name="Group 2"/>
          <p:cNvGrpSpPr>
            <a:grpSpLocks/>
          </p:cNvGrpSpPr>
          <p:nvPr/>
        </p:nvGrpSpPr>
        <p:grpSpPr bwMode="auto">
          <a:xfrm>
            <a:off x="228600" y="76200"/>
            <a:ext cx="723900" cy="723900"/>
            <a:chOff x="120" y="0"/>
            <a:chExt cx="456" cy="456"/>
          </a:xfrm>
        </p:grpSpPr>
        <p:sp>
          <p:nvSpPr>
            <p:cNvPr id="186371" name="Oval 3"/>
            <p:cNvSpPr>
              <a:spLocks noChangeArrowheads="1"/>
            </p:cNvSpPr>
            <p:nvPr/>
          </p:nvSpPr>
          <p:spPr bwMode="auto">
            <a:xfrm>
              <a:off x="120" y="0"/>
              <a:ext cx="456" cy="456"/>
            </a:xfrm>
            <a:prstGeom prst="ellipse">
              <a:avLst/>
            </a:prstGeom>
            <a:solidFill>
              <a:srgbClr val="FFFFCC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6372" name="Text Box 4"/>
            <p:cNvSpPr txBox="1">
              <a:spLocks noChangeArrowheads="1"/>
            </p:cNvSpPr>
            <p:nvPr/>
          </p:nvSpPr>
          <p:spPr bwMode="auto">
            <a:xfrm>
              <a:off x="156" y="109"/>
              <a:ext cx="3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2400">
                  <a:solidFill>
                    <a:srgbClr val="FF0000"/>
                  </a:solidFill>
                </a:rPr>
                <a:t>例</a:t>
              </a:r>
              <a:endParaRPr lang="zh-CN" altLang="en-US" sz="2400"/>
            </a:p>
          </p:txBody>
        </p:sp>
      </p:grpSp>
      <p:sp>
        <p:nvSpPr>
          <p:cNvPr id="186373" name="Text Box 5"/>
          <p:cNvSpPr txBox="1">
            <a:spLocks noChangeArrowheads="1"/>
          </p:cNvSpPr>
          <p:nvPr/>
        </p:nvSpPr>
        <p:spPr bwMode="auto">
          <a:xfrm>
            <a:off x="533400" y="2266950"/>
            <a:ext cx="1866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800"/>
              <a:t>求</a:t>
            </a:r>
            <a:r>
              <a:rPr lang="zh-CN" altLang="en-US" sz="2800" i="1"/>
              <a:t>：</a:t>
            </a:r>
            <a:r>
              <a:rPr lang="en-US" altLang="zh-CN" sz="2800" i="1"/>
              <a:t>I</a:t>
            </a:r>
            <a:r>
              <a:rPr lang="en-US" altLang="zh-CN" sz="2800" baseline="-25000"/>
              <a:t>1</a:t>
            </a:r>
            <a:r>
              <a:rPr lang="zh-CN" altLang="en-US" sz="2800" i="1"/>
              <a:t>、 </a:t>
            </a:r>
            <a:r>
              <a:rPr lang="en-US" altLang="zh-CN" sz="2800" i="1"/>
              <a:t>I</a:t>
            </a:r>
            <a:r>
              <a:rPr lang="en-US" altLang="zh-CN" sz="2800" baseline="-25000"/>
              <a:t>2</a:t>
            </a:r>
            <a:endParaRPr lang="en-US" altLang="zh-CN" sz="2800"/>
          </a:p>
        </p:txBody>
      </p:sp>
      <p:grpSp>
        <p:nvGrpSpPr>
          <p:cNvPr id="186374" name="Group 6"/>
          <p:cNvGrpSpPr>
            <a:grpSpLocks/>
          </p:cNvGrpSpPr>
          <p:nvPr/>
        </p:nvGrpSpPr>
        <p:grpSpPr bwMode="auto">
          <a:xfrm>
            <a:off x="612775" y="844550"/>
            <a:ext cx="3054350" cy="1166813"/>
            <a:chOff x="386" y="532"/>
            <a:chExt cx="1924" cy="735"/>
          </a:xfrm>
        </p:grpSpPr>
        <p:sp>
          <p:nvSpPr>
            <p:cNvPr id="186375" name="Text Box 7"/>
            <p:cNvSpPr txBox="1">
              <a:spLocks noChangeArrowheads="1"/>
            </p:cNvSpPr>
            <p:nvPr/>
          </p:nvSpPr>
          <p:spPr bwMode="auto">
            <a:xfrm>
              <a:off x="721" y="940"/>
              <a:ext cx="158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0000FF"/>
                  </a:solidFill>
                </a:rPr>
                <a:t>E</a:t>
              </a:r>
              <a:r>
                <a:rPr lang="en-US" altLang="zh-CN" sz="2800" i="1" baseline="-25000">
                  <a:solidFill>
                    <a:srgbClr val="0000FF"/>
                  </a:solidFill>
                </a:rPr>
                <a:t>D</a:t>
              </a:r>
              <a:r>
                <a:rPr lang="en-US" altLang="zh-CN" sz="2800">
                  <a:solidFill>
                    <a:srgbClr val="0000FF"/>
                  </a:solidFill>
                </a:rPr>
                <a:t>= 0.4 </a:t>
              </a:r>
              <a:r>
                <a:rPr lang="en-US" altLang="zh-CN" sz="2800" i="1">
                  <a:solidFill>
                    <a:srgbClr val="0000FF"/>
                  </a:solidFill>
                </a:rPr>
                <a:t>U</a:t>
              </a:r>
              <a:r>
                <a:rPr lang="en-US" altLang="zh-CN" sz="2800" i="1" baseline="-25000">
                  <a:solidFill>
                    <a:srgbClr val="0000FF"/>
                  </a:solidFill>
                </a:rPr>
                <a:t>AB</a:t>
              </a:r>
              <a:endParaRPr lang="en-US" altLang="zh-CN" sz="2800">
                <a:solidFill>
                  <a:srgbClr val="0000FF"/>
                </a:solidFill>
              </a:endParaRPr>
            </a:p>
          </p:txBody>
        </p:sp>
        <p:sp>
          <p:nvSpPr>
            <p:cNvPr id="186376" name="Text Box 8"/>
            <p:cNvSpPr txBox="1">
              <a:spLocks noChangeArrowheads="1"/>
            </p:cNvSpPr>
            <p:nvPr/>
          </p:nvSpPr>
          <p:spPr bwMode="auto">
            <a:xfrm>
              <a:off x="386" y="532"/>
              <a:ext cx="192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2800"/>
                <a:t>电路参数如图所示</a:t>
              </a:r>
            </a:p>
          </p:txBody>
        </p:sp>
      </p:grpSp>
      <p:grpSp>
        <p:nvGrpSpPr>
          <p:cNvPr id="186377" name="Group 9"/>
          <p:cNvGrpSpPr>
            <a:grpSpLocks/>
          </p:cNvGrpSpPr>
          <p:nvPr/>
        </p:nvGrpSpPr>
        <p:grpSpPr bwMode="auto">
          <a:xfrm>
            <a:off x="1241425" y="4429125"/>
            <a:ext cx="7464425" cy="2162175"/>
            <a:chOff x="782" y="2790"/>
            <a:chExt cx="4702" cy="1362"/>
          </a:xfrm>
        </p:grpSpPr>
        <p:graphicFrame>
          <p:nvGraphicFramePr>
            <p:cNvPr id="186378" name="Object 10"/>
            <p:cNvGraphicFramePr>
              <a:graphicFrameLocks noChangeAspect="1"/>
            </p:cNvGraphicFramePr>
            <p:nvPr/>
          </p:nvGraphicFramePr>
          <p:xfrm>
            <a:off x="1715" y="2790"/>
            <a:ext cx="3769" cy="1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6425" name="公式" r:id="rId4" imgW="1803240" imgH="711000" progId="Equation.3">
                    <p:embed/>
                  </p:oleObj>
                </mc:Choice>
                <mc:Fallback>
                  <p:oleObj name="公式" r:id="rId4" imgW="1803240" imgH="71100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15" y="2790"/>
                          <a:ext cx="3769" cy="13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6379" name="AutoShape 11"/>
            <p:cNvSpPr>
              <a:spLocks/>
            </p:cNvSpPr>
            <p:nvPr/>
          </p:nvSpPr>
          <p:spPr bwMode="auto">
            <a:xfrm>
              <a:off x="1380" y="3024"/>
              <a:ext cx="191" cy="947"/>
            </a:xfrm>
            <a:prstGeom prst="leftBrace">
              <a:avLst>
                <a:gd name="adj1" fmla="val 41318"/>
                <a:gd name="adj2" fmla="val 50000"/>
              </a:avLst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6380" name="Text Box 12"/>
            <p:cNvSpPr txBox="1">
              <a:spLocks noChangeArrowheads="1"/>
            </p:cNvSpPr>
            <p:nvPr/>
          </p:nvSpPr>
          <p:spPr bwMode="auto">
            <a:xfrm>
              <a:off x="782" y="3194"/>
              <a:ext cx="56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2800"/>
                <a:t>则：</a:t>
              </a:r>
            </a:p>
          </p:txBody>
        </p:sp>
      </p:grpSp>
      <p:grpSp>
        <p:nvGrpSpPr>
          <p:cNvPr id="186381" name="Group 13"/>
          <p:cNvGrpSpPr>
            <a:grpSpLocks/>
          </p:cNvGrpSpPr>
          <p:nvPr/>
        </p:nvGrpSpPr>
        <p:grpSpPr bwMode="auto">
          <a:xfrm>
            <a:off x="4543425" y="303213"/>
            <a:ext cx="4325938" cy="3490912"/>
            <a:chOff x="2862" y="191"/>
            <a:chExt cx="2725" cy="2199"/>
          </a:xfrm>
        </p:grpSpPr>
        <p:sp>
          <p:nvSpPr>
            <p:cNvPr id="186382" name="Oval 14"/>
            <p:cNvSpPr>
              <a:spLocks noChangeArrowheads="1"/>
            </p:cNvSpPr>
            <p:nvPr/>
          </p:nvSpPr>
          <p:spPr bwMode="auto">
            <a:xfrm>
              <a:off x="3166" y="1142"/>
              <a:ext cx="305" cy="28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zh-CN" sz="2800" b="0"/>
            </a:p>
          </p:txBody>
        </p:sp>
        <p:sp>
          <p:nvSpPr>
            <p:cNvPr id="186383" name="AutoShape 15"/>
            <p:cNvSpPr>
              <a:spLocks noChangeArrowheads="1"/>
            </p:cNvSpPr>
            <p:nvPr/>
          </p:nvSpPr>
          <p:spPr bwMode="auto">
            <a:xfrm>
              <a:off x="4886" y="1076"/>
              <a:ext cx="349" cy="398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6384" name="Line 16"/>
            <p:cNvSpPr>
              <a:spLocks noChangeShapeType="1"/>
            </p:cNvSpPr>
            <p:nvPr/>
          </p:nvSpPr>
          <p:spPr bwMode="auto">
            <a:xfrm>
              <a:off x="3319" y="612"/>
              <a:ext cx="0" cy="15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86385" name="Group 17"/>
            <p:cNvGrpSpPr>
              <a:grpSpLocks/>
            </p:cNvGrpSpPr>
            <p:nvPr/>
          </p:nvGrpSpPr>
          <p:grpSpPr bwMode="auto">
            <a:xfrm>
              <a:off x="3991" y="1540"/>
              <a:ext cx="281" cy="265"/>
              <a:chOff x="1393" y="1725"/>
              <a:chExt cx="281" cy="265"/>
            </a:xfrm>
          </p:grpSpPr>
          <p:sp>
            <p:nvSpPr>
              <p:cNvPr id="186386" name="Oval 18"/>
              <p:cNvSpPr>
                <a:spLocks noChangeArrowheads="1"/>
              </p:cNvSpPr>
              <p:nvPr/>
            </p:nvSpPr>
            <p:spPr bwMode="auto">
              <a:xfrm>
                <a:off x="1393" y="1725"/>
                <a:ext cx="281" cy="26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6387" name="Line 19"/>
              <p:cNvSpPr>
                <a:spLocks noChangeShapeType="1"/>
              </p:cNvSpPr>
              <p:nvPr/>
            </p:nvSpPr>
            <p:spPr bwMode="auto">
              <a:xfrm>
                <a:off x="1417" y="1858"/>
                <a:ext cx="23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86388" name="Line 20"/>
            <p:cNvSpPr>
              <a:spLocks noChangeShapeType="1"/>
            </p:cNvSpPr>
            <p:nvPr/>
          </p:nvSpPr>
          <p:spPr bwMode="auto">
            <a:xfrm flipV="1">
              <a:off x="4131" y="612"/>
              <a:ext cx="0" cy="9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6389" name="Line 21"/>
            <p:cNvSpPr>
              <a:spLocks noChangeShapeType="1"/>
            </p:cNvSpPr>
            <p:nvPr/>
          </p:nvSpPr>
          <p:spPr bwMode="auto">
            <a:xfrm>
              <a:off x="4131" y="1805"/>
              <a:ext cx="0" cy="5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6390" name="Line 22"/>
            <p:cNvSpPr>
              <a:spLocks noChangeShapeType="1"/>
            </p:cNvSpPr>
            <p:nvPr/>
          </p:nvSpPr>
          <p:spPr bwMode="auto">
            <a:xfrm>
              <a:off x="3319" y="612"/>
              <a:ext cx="174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6391" name="Line 23"/>
            <p:cNvSpPr>
              <a:spLocks noChangeShapeType="1"/>
            </p:cNvSpPr>
            <p:nvPr/>
          </p:nvSpPr>
          <p:spPr bwMode="auto">
            <a:xfrm>
              <a:off x="5061" y="612"/>
              <a:ext cx="0" cy="15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6392" name="Line 24"/>
            <p:cNvSpPr>
              <a:spLocks noChangeShapeType="1"/>
            </p:cNvSpPr>
            <p:nvPr/>
          </p:nvSpPr>
          <p:spPr bwMode="auto">
            <a:xfrm>
              <a:off x="3319" y="2137"/>
              <a:ext cx="174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6393" name="Rectangle 25"/>
            <p:cNvSpPr>
              <a:spLocks noChangeArrowheads="1"/>
            </p:cNvSpPr>
            <p:nvPr/>
          </p:nvSpPr>
          <p:spPr bwMode="auto">
            <a:xfrm>
              <a:off x="3609" y="545"/>
              <a:ext cx="232" cy="13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6394" name="Rectangle 26"/>
            <p:cNvSpPr>
              <a:spLocks noChangeArrowheads="1"/>
            </p:cNvSpPr>
            <p:nvPr/>
          </p:nvSpPr>
          <p:spPr bwMode="auto">
            <a:xfrm>
              <a:off x="4480" y="545"/>
              <a:ext cx="232" cy="13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6395" name="Rectangle 27"/>
            <p:cNvSpPr>
              <a:spLocks noChangeArrowheads="1"/>
            </p:cNvSpPr>
            <p:nvPr/>
          </p:nvSpPr>
          <p:spPr bwMode="auto">
            <a:xfrm>
              <a:off x="4073" y="877"/>
              <a:ext cx="117" cy="33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6396" name="Text Box 28"/>
            <p:cNvSpPr txBox="1">
              <a:spLocks noChangeArrowheads="1"/>
            </p:cNvSpPr>
            <p:nvPr/>
          </p:nvSpPr>
          <p:spPr bwMode="auto">
            <a:xfrm>
              <a:off x="3272" y="847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186397" name="Text Box 29"/>
            <p:cNvSpPr txBox="1">
              <a:spLocks noChangeArrowheads="1"/>
            </p:cNvSpPr>
            <p:nvPr/>
          </p:nvSpPr>
          <p:spPr bwMode="auto">
            <a:xfrm>
              <a:off x="5058" y="799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186398" name="Text Box 30"/>
            <p:cNvSpPr txBox="1">
              <a:spLocks noChangeArrowheads="1"/>
            </p:cNvSpPr>
            <p:nvPr/>
          </p:nvSpPr>
          <p:spPr bwMode="auto">
            <a:xfrm>
              <a:off x="3331" y="1341"/>
              <a:ext cx="1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-</a:t>
              </a:r>
            </a:p>
          </p:txBody>
        </p:sp>
        <p:sp>
          <p:nvSpPr>
            <p:cNvPr id="186399" name="Text Box 31"/>
            <p:cNvSpPr txBox="1">
              <a:spLocks noChangeArrowheads="1"/>
            </p:cNvSpPr>
            <p:nvPr/>
          </p:nvSpPr>
          <p:spPr bwMode="auto">
            <a:xfrm>
              <a:off x="5058" y="1263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_</a:t>
              </a:r>
            </a:p>
          </p:txBody>
        </p:sp>
        <p:sp>
          <p:nvSpPr>
            <p:cNvPr id="186400" name="Text Box 32"/>
            <p:cNvSpPr txBox="1">
              <a:spLocks noChangeArrowheads="1"/>
            </p:cNvSpPr>
            <p:nvPr/>
          </p:nvSpPr>
          <p:spPr bwMode="auto">
            <a:xfrm>
              <a:off x="2934" y="847"/>
              <a:ext cx="32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  <a:r>
                <a:rPr lang="en-US" altLang="zh-CN" sz="2800" i="1" baseline="-25000"/>
                <a:t>s</a:t>
              </a:r>
              <a:endParaRPr lang="en-US" altLang="zh-CN" sz="2800"/>
            </a:p>
          </p:txBody>
        </p:sp>
        <p:sp>
          <p:nvSpPr>
            <p:cNvPr id="186401" name="Text Box 33"/>
            <p:cNvSpPr txBox="1">
              <a:spLocks noChangeArrowheads="1"/>
            </p:cNvSpPr>
            <p:nvPr/>
          </p:nvSpPr>
          <p:spPr bwMode="auto">
            <a:xfrm>
              <a:off x="2862" y="1367"/>
              <a:ext cx="50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20V</a:t>
              </a:r>
            </a:p>
          </p:txBody>
        </p:sp>
        <p:sp>
          <p:nvSpPr>
            <p:cNvPr id="186402" name="Text Box 34"/>
            <p:cNvSpPr txBox="1">
              <a:spLocks noChangeArrowheads="1"/>
            </p:cNvSpPr>
            <p:nvPr/>
          </p:nvSpPr>
          <p:spPr bwMode="auto">
            <a:xfrm>
              <a:off x="3582" y="616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sp>
          <p:nvSpPr>
            <p:cNvPr id="186403" name="Text Box 35"/>
            <p:cNvSpPr txBox="1">
              <a:spLocks noChangeArrowheads="1"/>
            </p:cNvSpPr>
            <p:nvPr/>
          </p:nvSpPr>
          <p:spPr bwMode="auto">
            <a:xfrm>
              <a:off x="3678" y="979"/>
              <a:ext cx="4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endParaRPr lang="en-US" altLang="zh-CN" sz="2800"/>
            </a:p>
          </p:txBody>
        </p:sp>
        <p:sp>
          <p:nvSpPr>
            <p:cNvPr id="186404" name="Text Box 36"/>
            <p:cNvSpPr txBox="1">
              <a:spLocks noChangeArrowheads="1"/>
            </p:cNvSpPr>
            <p:nvPr/>
          </p:nvSpPr>
          <p:spPr bwMode="auto">
            <a:xfrm>
              <a:off x="4494" y="611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/>
            </a:p>
          </p:txBody>
        </p:sp>
        <p:sp>
          <p:nvSpPr>
            <p:cNvPr id="186405" name="Line 37"/>
            <p:cNvSpPr>
              <a:spLocks noChangeShapeType="1"/>
            </p:cNvSpPr>
            <p:nvPr/>
          </p:nvSpPr>
          <p:spPr bwMode="auto">
            <a:xfrm flipV="1">
              <a:off x="4366" y="1467"/>
              <a:ext cx="0" cy="39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6406" name="Text Box 38"/>
            <p:cNvSpPr txBox="1">
              <a:spLocks noChangeArrowheads="1"/>
            </p:cNvSpPr>
            <p:nvPr/>
          </p:nvSpPr>
          <p:spPr bwMode="auto">
            <a:xfrm>
              <a:off x="3726" y="1655"/>
              <a:ext cx="3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2A</a:t>
              </a:r>
            </a:p>
          </p:txBody>
        </p:sp>
        <p:sp>
          <p:nvSpPr>
            <p:cNvPr id="186407" name="Text Box 39"/>
            <p:cNvSpPr txBox="1">
              <a:spLocks noChangeArrowheads="1"/>
            </p:cNvSpPr>
            <p:nvPr/>
          </p:nvSpPr>
          <p:spPr bwMode="auto">
            <a:xfrm>
              <a:off x="3558" y="228"/>
              <a:ext cx="45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2 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186408" name="Text Box 40"/>
            <p:cNvSpPr txBox="1">
              <a:spLocks noChangeArrowheads="1"/>
            </p:cNvSpPr>
            <p:nvPr/>
          </p:nvSpPr>
          <p:spPr bwMode="auto">
            <a:xfrm>
              <a:off x="4374" y="228"/>
              <a:ext cx="45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2 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186409" name="Text Box 41"/>
            <p:cNvSpPr txBox="1">
              <a:spLocks noChangeArrowheads="1"/>
            </p:cNvSpPr>
            <p:nvPr/>
          </p:nvSpPr>
          <p:spPr bwMode="auto">
            <a:xfrm>
              <a:off x="4182" y="900"/>
              <a:ext cx="45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1 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186410" name="Text Box 42"/>
            <p:cNvSpPr txBox="1">
              <a:spLocks noChangeArrowheads="1"/>
            </p:cNvSpPr>
            <p:nvPr/>
          </p:nvSpPr>
          <p:spPr bwMode="auto">
            <a:xfrm>
              <a:off x="4381" y="1604"/>
              <a:ext cx="26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I</a:t>
              </a:r>
              <a:r>
                <a:rPr lang="en-US" altLang="zh-CN" sz="2800" i="1" baseline="-25000"/>
                <a:t>s</a:t>
              </a:r>
              <a:endParaRPr lang="en-US" altLang="zh-CN" sz="2800"/>
            </a:p>
          </p:txBody>
        </p:sp>
        <p:sp>
          <p:nvSpPr>
            <p:cNvPr id="186411" name="Text Box 43"/>
            <p:cNvSpPr txBox="1">
              <a:spLocks noChangeArrowheads="1"/>
            </p:cNvSpPr>
            <p:nvPr/>
          </p:nvSpPr>
          <p:spPr bwMode="auto">
            <a:xfrm>
              <a:off x="4026" y="251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A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  <p:sp>
          <p:nvSpPr>
            <p:cNvPr id="186412" name="Text Box 44"/>
            <p:cNvSpPr txBox="1">
              <a:spLocks noChangeArrowheads="1"/>
            </p:cNvSpPr>
            <p:nvPr/>
          </p:nvSpPr>
          <p:spPr bwMode="auto">
            <a:xfrm>
              <a:off x="4158" y="2063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B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86413" name="Line 45"/>
            <p:cNvSpPr>
              <a:spLocks noChangeShapeType="1"/>
            </p:cNvSpPr>
            <p:nvPr/>
          </p:nvSpPr>
          <p:spPr bwMode="auto">
            <a:xfrm>
              <a:off x="4020" y="2360"/>
              <a:ext cx="23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6414" name="Line 46"/>
            <p:cNvSpPr>
              <a:spLocks noChangeShapeType="1"/>
            </p:cNvSpPr>
            <p:nvPr/>
          </p:nvSpPr>
          <p:spPr bwMode="auto">
            <a:xfrm>
              <a:off x="3211" y="545"/>
              <a:ext cx="28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6415" name="Text Box 47"/>
            <p:cNvSpPr txBox="1">
              <a:spLocks noChangeArrowheads="1"/>
            </p:cNvSpPr>
            <p:nvPr/>
          </p:nvSpPr>
          <p:spPr bwMode="auto">
            <a:xfrm>
              <a:off x="3114" y="191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FF3300"/>
                  </a:solidFill>
                </a:rPr>
                <a:t>1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86416" name="Line 48"/>
            <p:cNvSpPr>
              <a:spLocks noChangeShapeType="1"/>
            </p:cNvSpPr>
            <p:nvPr/>
          </p:nvSpPr>
          <p:spPr bwMode="auto">
            <a:xfrm flipH="1">
              <a:off x="4828" y="545"/>
              <a:ext cx="23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6417" name="Text Box 49"/>
            <p:cNvSpPr txBox="1">
              <a:spLocks noChangeArrowheads="1"/>
            </p:cNvSpPr>
            <p:nvPr/>
          </p:nvSpPr>
          <p:spPr bwMode="auto">
            <a:xfrm>
              <a:off x="5022" y="215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FF3300"/>
                  </a:solidFill>
                </a:rPr>
                <a:t>2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86418" name="Oval 50"/>
            <p:cNvSpPr>
              <a:spLocks noChangeArrowheads="1"/>
            </p:cNvSpPr>
            <p:nvPr/>
          </p:nvSpPr>
          <p:spPr bwMode="auto">
            <a:xfrm flipV="1">
              <a:off x="4110" y="576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6419" name="Oval 51"/>
            <p:cNvSpPr>
              <a:spLocks noChangeArrowheads="1"/>
            </p:cNvSpPr>
            <p:nvPr/>
          </p:nvSpPr>
          <p:spPr bwMode="auto">
            <a:xfrm>
              <a:off x="4110" y="2111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6420" name="Text Box 52"/>
            <p:cNvSpPr txBox="1">
              <a:spLocks noChangeArrowheads="1"/>
            </p:cNvSpPr>
            <p:nvPr/>
          </p:nvSpPr>
          <p:spPr bwMode="auto">
            <a:xfrm>
              <a:off x="5212" y="1097"/>
              <a:ext cx="375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2800" i="1">
                  <a:solidFill>
                    <a:srgbClr val="0000FF"/>
                  </a:solidFill>
                </a:rPr>
                <a:t>E</a:t>
              </a:r>
              <a:r>
                <a:rPr lang="en-US" altLang="zh-CN" sz="2800" i="1" baseline="-25000">
                  <a:solidFill>
                    <a:srgbClr val="0000FF"/>
                  </a:solidFill>
                </a:rPr>
                <a:t>D</a:t>
              </a:r>
              <a:endParaRPr lang="en-US" altLang="zh-CN" sz="2800">
                <a:solidFill>
                  <a:srgbClr val="0000FF"/>
                </a:solidFill>
              </a:endParaRPr>
            </a:p>
          </p:txBody>
        </p:sp>
      </p:grpSp>
      <p:grpSp>
        <p:nvGrpSpPr>
          <p:cNvPr id="186421" name="Group 53"/>
          <p:cNvGrpSpPr>
            <a:grpSpLocks/>
          </p:cNvGrpSpPr>
          <p:nvPr/>
        </p:nvGrpSpPr>
        <p:grpSpPr bwMode="auto">
          <a:xfrm>
            <a:off x="593725" y="2774950"/>
            <a:ext cx="3400425" cy="1617663"/>
            <a:chOff x="374" y="1748"/>
            <a:chExt cx="2142" cy="1019"/>
          </a:xfrm>
        </p:grpSpPr>
        <p:sp>
          <p:nvSpPr>
            <p:cNvPr id="186422" name="Text Box 54"/>
            <p:cNvSpPr txBox="1">
              <a:spLocks noChangeArrowheads="1"/>
            </p:cNvSpPr>
            <p:nvPr/>
          </p:nvSpPr>
          <p:spPr bwMode="auto">
            <a:xfrm>
              <a:off x="648" y="2440"/>
              <a:ext cx="109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  </a:t>
              </a:r>
              <a:r>
                <a:rPr lang="zh-CN" altLang="en-US" sz="2800"/>
                <a:t>设 </a:t>
              </a:r>
              <a:r>
                <a:rPr lang="en-US" altLang="zh-CN" sz="2800" i="1"/>
                <a:t>V</a:t>
              </a:r>
              <a:r>
                <a:rPr lang="en-US" altLang="zh-CN" sz="2800" i="1" baseline="-25000"/>
                <a:t>B</a:t>
              </a:r>
              <a:r>
                <a:rPr lang="en-US" altLang="zh-CN" sz="2800" baseline="-25000"/>
                <a:t> </a:t>
              </a:r>
              <a:r>
                <a:rPr lang="en-US" altLang="zh-CN" sz="2800"/>
                <a:t>= 0</a:t>
              </a:r>
            </a:p>
          </p:txBody>
        </p:sp>
        <p:sp>
          <p:nvSpPr>
            <p:cNvPr id="186423" name="Rectangle 55"/>
            <p:cNvSpPr>
              <a:spLocks noChangeArrowheads="1"/>
            </p:cNvSpPr>
            <p:nvPr/>
          </p:nvSpPr>
          <p:spPr bwMode="auto">
            <a:xfrm>
              <a:off x="818" y="1876"/>
              <a:ext cx="169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2800">
                  <a:solidFill>
                    <a:srgbClr val="FF0000"/>
                  </a:solidFill>
                </a:rPr>
                <a:t>根据节点电位法</a:t>
              </a:r>
              <a:endParaRPr lang="zh-CN" altLang="en-US" sz="2800"/>
            </a:p>
          </p:txBody>
        </p:sp>
        <p:sp>
          <p:nvSpPr>
            <p:cNvPr id="186424" name="Text Box 56"/>
            <p:cNvSpPr txBox="1">
              <a:spLocks noChangeArrowheads="1"/>
            </p:cNvSpPr>
            <p:nvPr/>
          </p:nvSpPr>
          <p:spPr bwMode="auto">
            <a:xfrm>
              <a:off x="374" y="1748"/>
              <a:ext cx="5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2800"/>
                <a:t>解：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6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6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1864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1863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3" grpId="0" build="p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394" name="Group 2"/>
          <p:cNvGrpSpPr>
            <a:grpSpLocks/>
          </p:cNvGrpSpPr>
          <p:nvPr/>
        </p:nvGrpSpPr>
        <p:grpSpPr bwMode="auto">
          <a:xfrm>
            <a:off x="533400" y="2971800"/>
            <a:ext cx="3046413" cy="604838"/>
            <a:chOff x="228" y="2121"/>
            <a:chExt cx="1919" cy="453"/>
          </a:xfrm>
        </p:grpSpPr>
        <p:sp>
          <p:nvSpPr>
            <p:cNvPr id="187395" name="Text Box 3"/>
            <p:cNvSpPr txBox="1">
              <a:spLocks noChangeArrowheads="1"/>
            </p:cNvSpPr>
            <p:nvPr/>
          </p:nvSpPr>
          <p:spPr bwMode="auto">
            <a:xfrm>
              <a:off x="228" y="2150"/>
              <a:ext cx="794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2800"/>
                <a:t>解得：</a:t>
              </a:r>
            </a:p>
          </p:txBody>
        </p:sp>
        <p:graphicFrame>
          <p:nvGraphicFramePr>
            <p:cNvPr id="187396" name="Object 4"/>
            <p:cNvGraphicFramePr>
              <a:graphicFrameLocks noChangeAspect="1"/>
            </p:cNvGraphicFramePr>
            <p:nvPr/>
          </p:nvGraphicFramePr>
          <p:xfrm>
            <a:off x="1045" y="2121"/>
            <a:ext cx="1102" cy="4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7441" name="公式" r:id="rId4" imgW="622080" imgH="215640" progId="Equation.3">
                    <p:embed/>
                  </p:oleObj>
                </mc:Choice>
                <mc:Fallback>
                  <p:oleObj name="公式" r:id="rId4" imgW="622080" imgH="21564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5" y="2121"/>
                          <a:ext cx="1102" cy="4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87397" name="Object 5"/>
          <p:cNvGraphicFramePr>
            <a:graphicFrameLocks noChangeAspect="1"/>
          </p:cNvGraphicFramePr>
          <p:nvPr/>
        </p:nvGraphicFramePr>
        <p:xfrm>
          <a:off x="1619250" y="4508500"/>
          <a:ext cx="6864350" cy="175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442" name="公式" r:id="rId6" imgW="1968480" imgH="634680" progId="Equation.3">
                  <p:embed/>
                </p:oleObj>
              </mc:Choice>
              <mc:Fallback>
                <p:oleObj name="公式" r:id="rId6" imgW="1968480" imgH="6346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4508500"/>
                        <a:ext cx="6864350" cy="175895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7398" name="Object 6"/>
          <p:cNvGraphicFramePr>
            <a:graphicFrameLocks noChangeAspect="1"/>
          </p:cNvGraphicFramePr>
          <p:nvPr/>
        </p:nvGraphicFramePr>
        <p:xfrm>
          <a:off x="609600" y="803275"/>
          <a:ext cx="4056063" cy="193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443" name="公式" r:id="rId8" imgW="1828800" imgH="711000" progId="Equation.3">
                  <p:embed/>
                </p:oleObj>
              </mc:Choice>
              <mc:Fallback>
                <p:oleObj name="公式" r:id="rId8" imgW="1828800" imgH="7110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803275"/>
                        <a:ext cx="4056063" cy="193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7399" name="AutoShape 7"/>
          <p:cNvSpPr>
            <a:spLocks noChangeArrowheads="1"/>
          </p:cNvSpPr>
          <p:nvPr/>
        </p:nvSpPr>
        <p:spPr bwMode="auto">
          <a:xfrm>
            <a:off x="617538" y="5086350"/>
            <a:ext cx="685800" cy="306388"/>
          </a:xfrm>
          <a:prstGeom prst="rightArrow">
            <a:avLst>
              <a:gd name="adj1" fmla="val 50000"/>
              <a:gd name="adj2" fmla="val 55958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zh-CN" sz="2800">
              <a:solidFill>
                <a:srgbClr val="FF0000"/>
              </a:solidFill>
            </a:endParaRPr>
          </a:p>
        </p:txBody>
      </p:sp>
      <p:sp>
        <p:nvSpPr>
          <p:cNvPr id="187400" name="Line 8"/>
          <p:cNvSpPr>
            <a:spLocks noChangeShapeType="1"/>
          </p:cNvSpPr>
          <p:nvPr/>
        </p:nvSpPr>
        <p:spPr bwMode="auto">
          <a:xfrm>
            <a:off x="4846638" y="19050"/>
            <a:ext cx="1587" cy="4448175"/>
          </a:xfrm>
          <a:prstGeom prst="line">
            <a:avLst/>
          </a:prstGeom>
          <a:noFill/>
          <a:ln w="38100">
            <a:solidFill>
              <a:srgbClr val="0099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87401" name="Group 9"/>
          <p:cNvGrpSpPr>
            <a:grpSpLocks/>
          </p:cNvGrpSpPr>
          <p:nvPr/>
        </p:nvGrpSpPr>
        <p:grpSpPr bwMode="auto">
          <a:xfrm>
            <a:off x="4818063" y="417513"/>
            <a:ext cx="4325937" cy="3522662"/>
            <a:chOff x="2862" y="191"/>
            <a:chExt cx="2725" cy="2195"/>
          </a:xfrm>
        </p:grpSpPr>
        <p:sp>
          <p:nvSpPr>
            <p:cNvPr id="187402" name="Oval 10"/>
            <p:cNvSpPr>
              <a:spLocks noChangeArrowheads="1"/>
            </p:cNvSpPr>
            <p:nvPr/>
          </p:nvSpPr>
          <p:spPr bwMode="auto">
            <a:xfrm>
              <a:off x="3166" y="1142"/>
              <a:ext cx="305" cy="28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zh-CN" sz="2800" b="0"/>
            </a:p>
          </p:txBody>
        </p:sp>
        <p:sp>
          <p:nvSpPr>
            <p:cNvPr id="187403" name="AutoShape 11"/>
            <p:cNvSpPr>
              <a:spLocks noChangeArrowheads="1"/>
            </p:cNvSpPr>
            <p:nvPr/>
          </p:nvSpPr>
          <p:spPr bwMode="auto">
            <a:xfrm>
              <a:off x="4886" y="1076"/>
              <a:ext cx="349" cy="398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7404" name="Line 12"/>
            <p:cNvSpPr>
              <a:spLocks noChangeShapeType="1"/>
            </p:cNvSpPr>
            <p:nvPr/>
          </p:nvSpPr>
          <p:spPr bwMode="auto">
            <a:xfrm>
              <a:off x="3319" y="612"/>
              <a:ext cx="0" cy="15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87405" name="Group 13"/>
            <p:cNvGrpSpPr>
              <a:grpSpLocks/>
            </p:cNvGrpSpPr>
            <p:nvPr/>
          </p:nvGrpSpPr>
          <p:grpSpPr bwMode="auto">
            <a:xfrm>
              <a:off x="3991" y="1540"/>
              <a:ext cx="281" cy="265"/>
              <a:chOff x="1393" y="1725"/>
              <a:chExt cx="281" cy="265"/>
            </a:xfrm>
          </p:grpSpPr>
          <p:sp>
            <p:nvSpPr>
              <p:cNvPr id="187406" name="Oval 14"/>
              <p:cNvSpPr>
                <a:spLocks noChangeArrowheads="1"/>
              </p:cNvSpPr>
              <p:nvPr/>
            </p:nvSpPr>
            <p:spPr bwMode="auto">
              <a:xfrm>
                <a:off x="1393" y="1725"/>
                <a:ext cx="281" cy="26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7407" name="Line 15"/>
              <p:cNvSpPr>
                <a:spLocks noChangeShapeType="1"/>
              </p:cNvSpPr>
              <p:nvPr/>
            </p:nvSpPr>
            <p:spPr bwMode="auto">
              <a:xfrm>
                <a:off x="1417" y="1858"/>
                <a:ext cx="23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87408" name="Line 16"/>
            <p:cNvSpPr>
              <a:spLocks noChangeShapeType="1"/>
            </p:cNvSpPr>
            <p:nvPr/>
          </p:nvSpPr>
          <p:spPr bwMode="auto">
            <a:xfrm flipV="1">
              <a:off x="4131" y="612"/>
              <a:ext cx="0" cy="9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7409" name="Line 17"/>
            <p:cNvSpPr>
              <a:spLocks noChangeShapeType="1"/>
            </p:cNvSpPr>
            <p:nvPr/>
          </p:nvSpPr>
          <p:spPr bwMode="auto">
            <a:xfrm>
              <a:off x="4131" y="1805"/>
              <a:ext cx="0" cy="5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7410" name="Line 18"/>
            <p:cNvSpPr>
              <a:spLocks noChangeShapeType="1"/>
            </p:cNvSpPr>
            <p:nvPr/>
          </p:nvSpPr>
          <p:spPr bwMode="auto">
            <a:xfrm>
              <a:off x="3319" y="612"/>
              <a:ext cx="174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7411" name="Line 19"/>
            <p:cNvSpPr>
              <a:spLocks noChangeShapeType="1"/>
            </p:cNvSpPr>
            <p:nvPr/>
          </p:nvSpPr>
          <p:spPr bwMode="auto">
            <a:xfrm>
              <a:off x="5061" y="612"/>
              <a:ext cx="0" cy="15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7412" name="Line 20"/>
            <p:cNvSpPr>
              <a:spLocks noChangeShapeType="1"/>
            </p:cNvSpPr>
            <p:nvPr/>
          </p:nvSpPr>
          <p:spPr bwMode="auto">
            <a:xfrm>
              <a:off x="3319" y="2137"/>
              <a:ext cx="174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7413" name="Rectangle 21"/>
            <p:cNvSpPr>
              <a:spLocks noChangeArrowheads="1"/>
            </p:cNvSpPr>
            <p:nvPr/>
          </p:nvSpPr>
          <p:spPr bwMode="auto">
            <a:xfrm>
              <a:off x="3609" y="545"/>
              <a:ext cx="232" cy="13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7414" name="Rectangle 22"/>
            <p:cNvSpPr>
              <a:spLocks noChangeArrowheads="1"/>
            </p:cNvSpPr>
            <p:nvPr/>
          </p:nvSpPr>
          <p:spPr bwMode="auto">
            <a:xfrm>
              <a:off x="4480" y="545"/>
              <a:ext cx="232" cy="13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7415" name="Rectangle 23"/>
            <p:cNvSpPr>
              <a:spLocks noChangeArrowheads="1"/>
            </p:cNvSpPr>
            <p:nvPr/>
          </p:nvSpPr>
          <p:spPr bwMode="auto">
            <a:xfrm>
              <a:off x="4073" y="877"/>
              <a:ext cx="117" cy="33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7416" name="Text Box 24"/>
            <p:cNvSpPr txBox="1">
              <a:spLocks noChangeArrowheads="1"/>
            </p:cNvSpPr>
            <p:nvPr/>
          </p:nvSpPr>
          <p:spPr bwMode="auto">
            <a:xfrm>
              <a:off x="3272" y="847"/>
              <a:ext cx="244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187417" name="Text Box 25"/>
            <p:cNvSpPr txBox="1">
              <a:spLocks noChangeArrowheads="1"/>
            </p:cNvSpPr>
            <p:nvPr/>
          </p:nvSpPr>
          <p:spPr bwMode="auto">
            <a:xfrm>
              <a:off x="5058" y="799"/>
              <a:ext cx="244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187418" name="Text Box 26"/>
            <p:cNvSpPr txBox="1">
              <a:spLocks noChangeArrowheads="1"/>
            </p:cNvSpPr>
            <p:nvPr/>
          </p:nvSpPr>
          <p:spPr bwMode="auto">
            <a:xfrm>
              <a:off x="3331" y="1341"/>
              <a:ext cx="191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-</a:t>
              </a:r>
            </a:p>
          </p:txBody>
        </p:sp>
        <p:sp>
          <p:nvSpPr>
            <p:cNvPr id="187419" name="Text Box 27"/>
            <p:cNvSpPr txBox="1">
              <a:spLocks noChangeArrowheads="1"/>
            </p:cNvSpPr>
            <p:nvPr/>
          </p:nvSpPr>
          <p:spPr bwMode="auto">
            <a:xfrm>
              <a:off x="5058" y="1263"/>
              <a:ext cx="228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_</a:t>
              </a:r>
            </a:p>
          </p:txBody>
        </p:sp>
        <p:sp>
          <p:nvSpPr>
            <p:cNvPr id="187420" name="Text Box 28"/>
            <p:cNvSpPr txBox="1">
              <a:spLocks noChangeArrowheads="1"/>
            </p:cNvSpPr>
            <p:nvPr/>
          </p:nvSpPr>
          <p:spPr bwMode="auto">
            <a:xfrm>
              <a:off x="2934" y="847"/>
              <a:ext cx="324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  <a:r>
                <a:rPr lang="en-US" altLang="zh-CN" sz="2800" i="1" baseline="-25000"/>
                <a:t>s</a:t>
              </a:r>
              <a:endParaRPr lang="en-US" altLang="zh-CN" sz="2800"/>
            </a:p>
          </p:txBody>
        </p:sp>
        <p:sp>
          <p:nvSpPr>
            <p:cNvPr id="187421" name="Text Box 29"/>
            <p:cNvSpPr txBox="1">
              <a:spLocks noChangeArrowheads="1"/>
            </p:cNvSpPr>
            <p:nvPr/>
          </p:nvSpPr>
          <p:spPr bwMode="auto">
            <a:xfrm>
              <a:off x="2862" y="1367"/>
              <a:ext cx="502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20V</a:t>
              </a:r>
            </a:p>
          </p:txBody>
        </p:sp>
        <p:sp>
          <p:nvSpPr>
            <p:cNvPr id="187422" name="Text Box 30"/>
            <p:cNvSpPr txBox="1">
              <a:spLocks noChangeArrowheads="1"/>
            </p:cNvSpPr>
            <p:nvPr/>
          </p:nvSpPr>
          <p:spPr bwMode="auto">
            <a:xfrm>
              <a:off x="3582" y="616"/>
              <a:ext cx="341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sp>
          <p:nvSpPr>
            <p:cNvPr id="187423" name="Text Box 31"/>
            <p:cNvSpPr txBox="1">
              <a:spLocks noChangeArrowheads="1"/>
            </p:cNvSpPr>
            <p:nvPr/>
          </p:nvSpPr>
          <p:spPr bwMode="auto">
            <a:xfrm>
              <a:off x="3678" y="979"/>
              <a:ext cx="490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endParaRPr lang="en-US" altLang="zh-CN" sz="2800"/>
            </a:p>
          </p:txBody>
        </p:sp>
        <p:sp>
          <p:nvSpPr>
            <p:cNvPr id="187424" name="Text Box 32"/>
            <p:cNvSpPr txBox="1">
              <a:spLocks noChangeArrowheads="1"/>
            </p:cNvSpPr>
            <p:nvPr/>
          </p:nvSpPr>
          <p:spPr bwMode="auto">
            <a:xfrm>
              <a:off x="4494" y="611"/>
              <a:ext cx="341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/>
            </a:p>
          </p:txBody>
        </p:sp>
        <p:sp>
          <p:nvSpPr>
            <p:cNvPr id="187425" name="Line 33"/>
            <p:cNvSpPr>
              <a:spLocks noChangeShapeType="1"/>
            </p:cNvSpPr>
            <p:nvPr/>
          </p:nvSpPr>
          <p:spPr bwMode="auto">
            <a:xfrm flipV="1">
              <a:off x="4366" y="1467"/>
              <a:ext cx="0" cy="39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7426" name="Text Box 34"/>
            <p:cNvSpPr txBox="1">
              <a:spLocks noChangeArrowheads="1"/>
            </p:cNvSpPr>
            <p:nvPr/>
          </p:nvSpPr>
          <p:spPr bwMode="auto">
            <a:xfrm>
              <a:off x="3726" y="1655"/>
              <a:ext cx="390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2A</a:t>
              </a:r>
            </a:p>
          </p:txBody>
        </p:sp>
        <p:sp>
          <p:nvSpPr>
            <p:cNvPr id="187427" name="Text Box 35"/>
            <p:cNvSpPr txBox="1">
              <a:spLocks noChangeArrowheads="1"/>
            </p:cNvSpPr>
            <p:nvPr/>
          </p:nvSpPr>
          <p:spPr bwMode="auto">
            <a:xfrm>
              <a:off x="3558" y="230"/>
              <a:ext cx="456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2 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187428" name="Text Box 36"/>
            <p:cNvSpPr txBox="1">
              <a:spLocks noChangeArrowheads="1"/>
            </p:cNvSpPr>
            <p:nvPr/>
          </p:nvSpPr>
          <p:spPr bwMode="auto">
            <a:xfrm>
              <a:off x="4374" y="230"/>
              <a:ext cx="456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2 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187429" name="Text Box 37"/>
            <p:cNvSpPr txBox="1">
              <a:spLocks noChangeArrowheads="1"/>
            </p:cNvSpPr>
            <p:nvPr/>
          </p:nvSpPr>
          <p:spPr bwMode="auto">
            <a:xfrm>
              <a:off x="4182" y="901"/>
              <a:ext cx="456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1 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187430" name="Text Box 38"/>
            <p:cNvSpPr txBox="1">
              <a:spLocks noChangeArrowheads="1"/>
            </p:cNvSpPr>
            <p:nvPr/>
          </p:nvSpPr>
          <p:spPr bwMode="auto">
            <a:xfrm>
              <a:off x="4381" y="1604"/>
              <a:ext cx="262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I</a:t>
              </a:r>
              <a:r>
                <a:rPr lang="en-US" altLang="zh-CN" sz="2800" i="1" baseline="-25000"/>
                <a:t>s</a:t>
              </a:r>
              <a:endParaRPr lang="en-US" altLang="zh-CN" sz="2800"/>
            </a:p>
          </p:txBody>
        </p:sp>
        <p:sp>
          <p:nvSpPr>
            <p:cNvPr id="187431" name="Text Box 39"/>
            <p:cNvSpPr txBox="1">
              <a:spLocks noChangeArrowheads="1"/>
            </p:cNvSpPr>
            <p:nvPr/>
          </p:nvSpPr>
          <p:spPr bwMode="auto">
            <a:xfrm>
              <a:off x="4026" y="251"/>
              <a:ext cx="278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FF0000"/>
                  </a:solidFill>
                </a:rPr>
                <a:t>A</a:t>
              </a:r>
            </a:p>
          </p:txBody>
        </p:sp>
        <p:sp>
          <p:nvSpPr>
            <p:cNvPr id="187432" name="Text Box 40"/>
            <p:cNvSpPr txBox="1">
              <a:spLocks noChangeArrowheads="1"/>
            </p:cNvSpPr>
            <p:nvPr/>
          </p:nvSpPr>
          <p:spPr bwMode="auto">
            <a:xfrm>
              <a:off x="4158" y="2063"/>
              <a:ext cx="265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FF3300"/>
                  </a:solidFill>
                </a:rPr>
                <a:t>B</a:t>
              </a:r>
            </a:p>
          </p:txBody>
        </p:sp>
        <p:sp>
          <p:nvSpPr>
            <p:cNvPr id="187433" name="Line 41"/>
            <p:cNvSpPr>
              <a:spLocks noChangeShapeType="1"/>
            </p:cNvSpPr>
            <p:nvPr/>
          </p:nvSpPr>
          <p:spPr bwMode="auto">
            <a:xfrm>
              <a:off x="4020" y="2360"/>
              <a:ext cx="23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7434" name="Line 42"/>
            <p:cNvSpPr>
              <a:spLocks noChangeShapeType="1"/>
            </p:cNvSpPr>
            <p:nvPr/>
          </p:nvSpPr>
          <p:spPr bwMode="auto">
            <a:xfrm>
              <a:off x="3211" y="545"/>
              <a:ext cx="28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7435" name="Text Box 43"/>
            <p:cNvSpPr txBox="1">
              <a:spLocks noChangeArrowheads="1"/>
            </p:cNvSpPr>
            <p:nvPr/>
          </p:nvSpPr>
          <p:spPr bwMode="auto">
            <a:xfrm>
              <a:off x="3114" y="191"/>
              <a:ext cx="279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FF3300"/>
                  </a:solidFill>
                </a:rPr>
                <a:t>1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87436" name="Line 44"/>
            <p:cNvSpPr>
              <a:spLocks noChangeShapeType="1"/>
            </p:cNvSpPr>
            <p:nvPr/>
          </p:nvSpPr>
          <p:spPr bwMode="auto">
            <a:xfrm flipH="1">
              <a:off x="4828" y="545"/>
              <a:ext cx="23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7437" name="Text Box 45"/>
            <p:cNvSpPr txBox="1">
              <a:spLocks noChangeArrowheads="1"/>
            </p:cNvSpPr>
            <p:nvPr/>
          </p:nvSpPr>
          <p:spPr bwMode="auto">
            <a:xfrm>
              <a:off x="5022" y="215"/>
              <a:ext cx="279" cy="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FF3300"/>
                  </a:solidFill>
                </a:rPr>
                <a:t>2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87438" name="Oval 46"/>
            <p:cNvSpPr>
              <a:spLocks noChangeArrowheads="1"/>
            </p:cNvSpPr>
            <p:nvPr/>
          </p:nvSpPr>
          <p:spPr bwMode="auto">
            <a:xfrm flipV="1">
              <a:off x="4110" y="576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7439" name="Oval 47"/>
            <p:cNvSpPr>
              <a:spLocks noChangeArrowheads="1"/>
            </p:cNvSpPr>
            <p:nvPr/>
          </p:nvSpPr>
          <p:spPr bwMode="auto">
            <a:xfrm>
              <a:off x="4110" y="2111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7440" name="Text Box 48"/>
            <p:cNvSpPr txBox="1">
              <a:spLocks noChangeArrowheads="1"/>
            </p:cNvSpPr>
            <p:nvPr/>
          </p:nvSpPr>
          <p:spPr bwMode="auto">
            <a:xfrm>
              <a:off x="5212" y="1097"/>
              <a:ext cx="375" cy="4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2800" i="1">
                  <a:solidFill>
                    <a:srgbClr val="0000FF"/>
                  </a:solidFill>
                </a:rPr>
                <a:t>E</a:t>
              </a:r>
              <a:r>
                <a:rPr lang="en-US" altLang="zh-CN" sz="2800" i="1" baseline="-25000">
                  <a:solidFill>
                    <a:srgbClr val="0000FF"/>
                  </a:solidFill>
                </a:rPr>
                <a:t>D</a:t>
              </a:r>
              <a:endParaRPr lang="en-US" altLang="zh-CN" sz="2800">
                <a:solidFill>
                  <a:srgbClr val="0000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874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7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7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7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7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9" grpId="0" animBg="1" autoUpdateAnimBg="0"/>
      <p:bldP spid="18740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Text Box 3"/>
          <p:cNvSpPr txBox="1">
            <a:spLocks noChangeArrowheads="1"/>
          </p:cNvSpPr>
          <p:nvPr/>
        </p:nvSpPr>
        <p:spPr bwMode="auto">
          <a:xfrm>
            <a:off x="1143000" y="249238"/>
            <a:ext cx="7086600" cy="579437"/>
          </a:xfrm>
          <a:prstGeom prst="rect">
            <a:avLst/>
          </a:prstGeom>
          <a:solidFill>
            <a:srgbClr val="CCECFF"/>
          </a:solidFill>
          <a:ln>
            <a:noFill/>
          </a:ln>
          <a:effectLst>
            <a:prstShdw prst="shdw17" dist="17961" dir="2700000">
              <a:srgbClr val="CCE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>
                <a:latin typeface="仿宋_GB2312" pitchFamily="49" charset="-122"/>
                <a:ea typeface="仿宋_GB2312" pitchFamily="49" charset="-122"/>
              </a:rPr>
              <a:t>§4.1  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替代定理</a:t>
            </a:r>
            <a:r>
              <a:rPr lang="zh-CN" altLang="en-US"/>
              <a:t> </a:t>
            </a:r>
            <a:r>
              <a:rPr lang="en-US" altLang="zh-CN"/>
              <a:t>(</a:t>
            </a:r>
            <a:r>
              <a:rPr lang="en-US" altLang="zh-CN" i="1"/>
              <a:t>Substitution Theorem</a:t>
            </a:r>
            <a:r>
              <a:rPr lang="en-US" altLang="zh-CN"/>
              <a:t>)</a:t>
            </a:r>
          </a:p>
        </p:txBody>
      </p:sp>
      <p:sp>
        <p:nvSpPr>
          <p:cNvPr id="121902" name="Text Box 46"/>
          <p:cNvSpPr txBox="1">
            <a:spLocks noChangeArrowheads="1"/>
          </p:cNvSpPr>
          <p:nvPr/>
        </p:nvSpPr>
        <p:spPr bwMode="auto">
          <a:xfrm>
            <a:off x="457200" y="1066800"/>
            <a:ext cx="7696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>
                <a:latin typeface="Verdana" panose="020B0604030504040204" pitchFamily="34" charset="0"/>
                <a:ea typeface="楷体_GB2312" pitchFamily="49" charset="-122"/>
              </a:rPr>
              <a:t>    </a:t>
            </a:r>
            <a:r>
              <a:rPr lang="zh-CN" altLang="en-US" sz="2800">
                <a:latin typeface="Verdana" panose="020B0604030504040204" pitchFamily="34" charset="0"/>
                <a:ea typeface="仿宋_GB2312" pitchFamily="49" charset="-122"/>
              </a:rPr>
              <a:t>一、一个例子</a:t>
            </a:r>
          </a:p>
        </p:txBody>
      </p:sp>
      <p:pic>
        <p:nvPicPr>
          <p:cNvPr id="121903" name="Picture 4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133600"/>
            <a:ext cx="3594100" cy="233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1904" name="Picture 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981200"/>
            <a:ext cx="5080000" cy="258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1905" name="Text Box 49"/>
          <p:cNvSpPr txBox="1">
            <a:spLocks noChangeArrowheads="1"/>
          </p:cNvSpPr>
          <p:nvPr/>
        </p:nvSpPr>
        <p:spPr bwMode="auto">
          <a:xfrm>
            <a:off x="609600" y="16002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000">
                <a:latin typeface="Verdana" panose="020B0604030504040204" pitchFamily="34" charset="0"/>
              </a:rPr>
              <a:t>    </a:t>
            </a:r>
            <a:r>
              <a:rPr lang="zh-CN" altLang="en-US" sz="2400">
                <a:latin typeface="Verdana" panose="020B0604030504040204" pitchFamily="34" charset="0"/>
                <a:ea typeface="仿宋_GB2312" pitchFamily="49" charset="-122"/>
              </a:rPr>
              <a:t>图中</a:t>
            </a:r>
            <a:r>
              <a:rPr lang="zh-CN" altLang="en-US" sz="2400">
                <a:latin typeface="Verdana" panose="020B0604030504040204" pitchFamily="34" charset="0"/>
              </a:rPr>
              <a:t>：</a:t>
            </a:r>
            <a:r>
              <a:rPr lang="en-US" altLang="zh-CN" sz="2400">
                <a:latin typeface="宋体" panose="02010600030101010101" pitchFamily="2" charset="-122"/>
              </a:rPr>
              <a:t>R</a:t>
            </a:r>
            <a:r>
              <a:rPr lang="en-US" altLang="zh-CN" sz="2400" baseline="-25000">
                <a:latin typeface="宋体" panose="02010600030101010101" pitchFamily="2" charset="-122"/>
              </a:rPr>
              <a:t>1</a:t>
            </a:r>
            <a:r>
              <a:rPr lang="en-US" altLang="zh-CN" sz="2400">
                <a:latin typeface="宋体" panose="02010600030101010101" pitchFamily="2" charset="-122"/>
              </a:rPr>
              <a:t>=2Ω</a:t>
            </a:r>
            <a:r>
              <a:rPr lang="zh-CN" altLang="en-US" sz="2400">
                <a:latin typeface="宋体" panose="02010600030101010101" pitchFamily="2" charset="-122"/>
              </a:rPr>
              <a:t>， </a:t>
            </a:r>
            <a:r>
              <a:rPr lang="en-US" altLang="zh-CN" sz="2400">
                <a:latin typeface="宋体" panose="02010600030101010101" pitchFamily="2" charset="-122"/>
              </a:rPr>
              <a:t>R</a:t>
            </a:r>
            <a:r>
              <a:rPr lang="en-US" altLang="zh-CN" sz="2400" baseline="-25000">
                <a:latin typeface="宋体" panose="02010600030101010101" pitchFamily="2" charset="-122"/>
              </a:rPr>
              <a:t>2</a:t>
            </a:r>
            <a:r>
              <a:rPr lang="en-US" altLang="zh-CN" sz="2400">
                <a:latin typeface="宋体" panose="02010600030101010101" pitchFamily="2" charset="-122"/>
              </a:rPr>
              <a:t>=4Ω </a:t>
            </a:r>
            <a:r>
              <a:rPr lang="zh-CN" altLang="en-US" sz="2400">
                <a:latin typeface="宋体" panose="02010600030101010101" pitchFamily="2" charset="-122"/>
              </a:rPr>
              <a:t>，</a:t>
            </a:r>
            <a:r>
              <a:rPr lang="en-US" altLang="zh-CN" sz="2400">
                <a:latin typeface="宋体" panose="02010600030101010101" pitchFamily="2" charset="-122"/>
              </a:rPr>
              <a:t>R</a:t>
            </a:r>
            <a:r>
              <a:rPr lang="en-US" altLang="zh-CN" sz="2400" baseline="-25000">
                <a:latin typeface="宋体" panose="02010600030101010101" pitchFamily="2" charset="-122"/>
              </a:rPr>
              <a:t>3</a:t>
            </a:r>
            <a:r>
              <a:rPr lang="en-US" altLang="zh-CN" sz="2400">
                <a:latin typeface="宋体" panose="02010600030101010101" pitchFamily="2" charset="-122"/>
              </a:rPr>
              <a:t>=4Ω</a:t>
            </a:r>
            <a:r>
              <a:rPr lang="en-US" altLang="zh-CN" sz="2400">
                <a:latin typeface="Verdana" panose="020B060403050404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1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19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1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1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1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1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 animBg="1" autoUpdateAnimBg="0"/>
      <p:bldP spid="121902" grpId="0" build="p" autoUpdateAnimBg="0"/>
      <p:bldP spid="121905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Text Box 2"/>
          <p:cNvSpPr txBox="1">
            <a:spLocks noChangeArrowheads="1"/>
          </p:cNvSpPr>
          <p:nvPr/>
        </p:nvSpPr>
        <p:spPr bwMode="auto">
          <a:xfrm>
            <a:off x="476250" y="390525"/>
            <a:ext cx="6102350" cy="57943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受控源电路分析计算</a:t>
            </a:r>
            <a:r>
              <a:rPr lang="en-US" altLang="zh-CN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- </a:t>
            </a:r>
            <a:r>
              <a:rPr lang="zh-CN" altLang="en-US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要点（</a:t>
            </a:r>
            <a:r>
              <a:rPr lang="en-US" altLang="zh-CN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1</a:t>
            </a:r>
            <a:r>
              <a:rPr lang="zh-CN" altLang="en-US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）</a:t>
            </a:r>
          </a:p>
        </p:txBody>
      </p:sp>
      <p:sp>
        <p:nvSpPr>
          <p:cNvPr id="188419" name="Text Box 3"/>
          <p:cNvSpPr txBox="1">
            <a:spLocks noChangeArrowheads="1"/>
          </p:cNvSpPr>
          <p:nvPr/>
        </p:nvSpPr>
        <p:spPr bwMode="auto">
          <a:xfrm>
            <a:off x="666750" y="1077913"/>
            <a:ext cx="7977188" cy="184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/>
              <a:t>在用迭加原理求解受控源电路时，只应分别考虑独立源的作用；而受控源仅作一般电路参数处理</a:t>
            </a:r>
            <a:r>
              <a:rPr lang="en-US" altLang="zh-CN"/>
              <a:t>,</a:t>
            </a:r>
            <a:r>
              <a:rPr lang="zh-CN" altLang="en-US"/>
              <a:t>不可将受控源随意短路或断路</a:t>
            </a:r>
            <a:r>
              <a:rPr lang="en-US" altLang="zh-CN"/>
              <a:t>!</a:t>
            </a:r>
          </a:p>
        </p:txBody>
      </p:sp>
      <p:grpSp>
        <p:nvGrpSpPr>
          <p:cNvPr id="188453" name="Group 37"/>
          <p:cNvGrpSpPr>
            <a:grpSpLocks/>
          </p:cNvGrpSpPr>
          <p:nvPr/>
        </p:nvGrpSpPr>
        <p:grpSpPr bwMode="auto">
          <a:xfrm>
            <a:off x="533400" y="3048000"/>
            <a:ext cx="8269288" cy="3162300"/>
            <a:chOff x="336" y="1920"/>
            <a:chExt cx="5209" cy="1992"/>
          </a:xfrm>
        </p:grpSpPr>
        <p:sp>
          <p:nvSpPr>
            <p:cNvPr id="188421" name="Line 5"/>
            <p:cNvSpPr>
              <a:spLocks noChangeShapeType="1"/>
            </p:cNvSpPr>
            <p:nvPr/>
          </p:nvSpPr>
          <p:spPr bwMode="auto">
            <a:xfrm>
              <a:off x="336" y="1920"/>
              <a:ext cx="4944" cy="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8422" name="Text Box 6"/>
            <p:cNvSpPr txBox="1">
              <a:spLocks noChangeArrowheads="1"/>
            </p:cNvSpPr>
            <p:nvPr/>
          </p:nvSpPr>
          <p:spPr bwMode="auto">
            <a:xfrm>
              <a:off x="3992" y="2597"/>
              <a:ext cx="155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i="1"/>
                <a:t>E</a:t>
              </a:r>
              <a:r>
                <a:rPr lang="en-US" altLang="zh-CN" sz="2800" i="1" baseline="-25000"/>
                <a:t>D</a:t>
              </a:r>
              <a:r>
                <a:rPr lang="en-US" altLang="zh-CN" sz="2800"/>
                <a:t> </a:t>
              </a:r>
              <a:r>
                <a:rPr lang="en-US" altLang="zh-CN"/>
                <a:t>= </a:t>
              </a:r>
              <a:r>
                <a:rPr lang="en-US" altLang="zh-CN" sz="2800"/>
                <a:t>0.4</a:t>
              </a:r>
              <a:r>
                <a:rPr lang="en-US" altLang="zh-CN" i="1"/>
                <a:t>U</a:t>
              </a:r>
              <a:r>
                <a:rPr lang="en-US" altLang="zh-CN" sz="2800" i="1" baseline="-25000"/>
                <a:t>AB</a:t>
              </a:r>
              <a:endParaRPr lang="en-US" altLang="zh-CN" sz="2800"/>
            </a:p>
          </p:txBody>
        </p:sp>
        <p:sp>
          <p:nvSpPr>
            <p:cNvPr id="188423" name="Oval 7"/>
            <p:cNvSpPr>
              <a:spLocks noChangeArrowheads="1"/>
            </p:cNvSpPr>
            <p:nvPr/>
          </p:nvSpPr>
          <p:spPr bwMode="auto">
            <a:xfrm>
              <a:off x="336" y="2100"/>
              <a:ext cx="456" cy="456"/>
            </a:xfrm>
            <a:prstGeom prst="ellipse">
              <a:avLst/>
            </a:prstGeom>
            <a:solidFill>
              <a:srgbClr val="FFFFCC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8424" name="Text Box 8"/>
            <p:cNvSpPr txBox="1">
              <a:spLocks noChangeArrowheads="1"/>
            </p:cNvSpPr>
            <p:nvPr/>
          </p:nvSpPr>
          <p:spPr bwMode="auto">
            <a:xfrm>
              <a:off x="372" y="2143"/>
              <a:ext cx="37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FF0000"/>
                  </a:solidFill>
                </a:rPr>
                <a:t>例</a:t>
              </a:r>
              <a:endParaRPr lang="zh-CN" altLang="en-US" sz="2800"/>
            </a:p>
          </p:txBody>
        </p:sp>
        <p:sp>
          <p:nvSpPr>
            <p:cNvPr id="188425" name="Oval 9"/>
            <p:cNvSpPr>
              <a:spLocks noChangeArrowheads="1"/>
            </p:cNvSpPr>
            <p:nvPr/>
          </p:nvSpPr>
          <p:spPr bwMode="auto">
            <a:xfrm>
              <a:off x="1525" y="2708"/>
              <a:ext cx="291" cy="28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zh-CN" sz="2800" b="0">
                <a:solidFill>
                  <a:srgbClr val="FF3300"/>
                </a:solidFill>
              </a:endParaRPr>
            </a:p>
          </p:txBody>
        </p:sp>
        <p:sp>
          <p:nvSpPr>
            <p:cNvPr id="188426" name="Oval 10"/>
            <p:cNvSpPr>
              <a:spLocks noChangeArrowheads="1"/>
            </p:cNvSpPr>
            <p:nvPr/>
          </p:nvSpPr>
          <p:spPr bwMode="auto">
            <a:xfrm>
              <a:off x="2329" y="3063"/>
              <a:ext cx="291" cy="28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8427" name="AutoShape 11"/>
            <p:cNvSpPr>
              <a:spLocks noChangeArrowheads="1"/>
            </p:cNvSpPr>
            <p:nvPr/>
          </p:nvSpPr>
          <p:spPr bwMode="auto">
            <a:xfrm>
              <a:off x="3227" y="2686"/>
              <a:ext cx="345" cy="343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8428" name="Line 12"/>
            <p:cNvSpPr>
              <a:spLocks noChangeShapeType="1"/>
            </p:cNvSpPr>
            <p:nvPr/>
          </p:nvSpPr>
          <p:spPr bwMode="auto">
            <a:xfrm>
              <a:off x="1677" y="2288"/>
              <a:ext cx="0" cy="131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8429" name="Line 13"/>
            <p:cNvSpPr>
              <a:spLocks noChangeShapeType="1"/>
            </p:cNvSpPr>
            <p:nvPr/>
          </p:nvSpPr>
          <p:spPr bwMode="auto">
            <a:xfrm>
              <a:off x="2365" y="3200"/>
              <a:ext cx="231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8430" name="Line 14"/>
            <p:cNvSpPr>
              <a:spLocks noChangeShapeType="1"/>
            </p:cNvSpPr>
            <p:nvPr/>
          </p:nvSpPr>
          <p:spPr bwMode="auto">
            <a:xfrm flipV="1">
              <a:off x="2480" y="2288"/>
              <a:ext cx="0" cy="79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8431" name="Line 15"/>
            <p:cNvSpPr>
              <a:spLocks noChangeShapeType="1"/>
            </p:cNvSpPr>
            <p:nvPr/>
          </p:nvSpPr>
          <p:spPr bwMode="auto">
            <a:xfrm>
              <a:off x="2480" y="3361"/>
              <a:ext cx="0" cy="23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8432" name="Line 16"/>
            <p:cNvSpPr>
              <a:spLocks noChangeShapeType="1"/>
            </p:cNvSpPr>
            <p:nvPr/>
          </p:nvSpPr>
          <p:spPr bwMode="auto">
            <a:xfrm>
              <a:off x="1677" y="2288"/>
              <a:ext cx="172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8433" name="Line 17"/>
            <p:cNvSpPr>
              <a:spLocks noChangeShapeType="1"/>
            </p:cNvSpPr>
            <p:nvPr/>
          </p:nvSpPr>
          <p:spPr bwMode="auto">
            <a:xfrm>
              <a:off x="3400" y="2276"/>
              <a:ext cx="0" cy="133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8434" name="Line 18"/>
            <p:cNvSpPr>
              <a:spLocks noChangeShapeType="1"/>
            </p:cNvSpPr>
            <p:nvPr/>
          </p:nvSpPr>
          <p:spPr bwMode="auto">
            <a:xfrm>
              <a:off x="1677" y="3598"/>
              <a:ext cx="172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8435" name="Rectangle 19"/>
            <p:cNvSpPr>
              <a:spLocks noChangeArrowheads="1"/>
            </p:cNvSpPr>
            <p:nvPr/>
          </p:nvSpPr>
          <p:spPr bwMode="auto">
            <a:xfrm>
              <a:off x="1964" y="2230"/>
              <a:ext cx="230" cy="11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8436" name="Rectangle 20"/>
            <p:cNvSpPr>
              <a:spLocks noChangeArrowheads="1"/>
            </p:cNvSpPr>
            <p:nvPr/>
          </p:nvSpPr>
          <p:spPr bwMode="auto">
            <a:xfrm>
              <a:off x="2826" y="2230"/>
              <a:ext cx="229" cy="11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8437" name="Rectangle 21"/>
            <p:cNvSpPr>
              <a:spLocks noChangeArrowheads="1"/>
            </p:cNvSpPr>
            <p:nvPr/>
          </p:nvSpPr>
          <p:spPr bwMode="auto">
            <a:xfrm>
              <a:off x="2423" y="2516"/>
              <a:ext cx="115" cy="28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8438" name="Text Box 22"/>
            <p:cNvSpPr txBox="1">
              <a:spLocks noChangeArrowheads="1"/>
            </p:cNvSpPr>
            <p:nvPr/>
          </p:nvSpPr>
          <p:spPr bwMode="auto">
            <a:xfrm>
              <a:off x="1620" y="2446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188439" name="Text Box 23"/>
            <p:cNvSpPr txBox="1">
              <a:spLocks noChangeArrowheads="1"/>
            </p:cNvSpPr>
            <p:nvPr/>
          </p:nvSpPr>
          <p:spPr bwMode="auto">
            <a:xfrm>
              <a:off x="3398" y="2446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188440" name="Text Box 24"/>
            <p:cNvSpPr txBox="1">
              <a:spLocks noChangeArrowheads="1"/>
            </p:cNvSpPr>
            <p:nvPr/>
          </p:nvSpPr>
          <p:spPr bwMode="auto">
            <a:xfrm>
              <a:off x="1653" y="2854"/>
              <a:ext cx="20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-</a:t>
              </a:r>
            </a:p>
          </p:txBody>
        </p:sp>
        <p:sp>
          <p:nvSpPr>
            <p:cNvPr id="188441" name="Text Box 25"/>
            <p:cNvSpPr txBox="1">
              <a:spLocks noChangeArrowheads="1"/>
            </p:cNvSpPr>
            <p:nvPr/>
          </p:nvSpPr>
          <p:spPr bwMode="auto">
            <a:xfrm>
              <a:off x="3398" y="2843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_</a:t>
              </a:r>
            </a:p>
          </p:txBody>
        </p:sp>
        <p:sp>
          <p:nvSpPr>
            <p:cNvPr id="188442" name="Text Box 26"/>
            <p:cNvSpPr txBox="1">
              <a:spLocks noChangeArrowheads="1"/>
            </p:cNvSpPr>
            <p:nvPr/>
          </p:nvSpPr>
          <p:spPr bwMode="auto">
            <a:xfrm>
              <a:off x="1284" y="2921"/>
              <a:ext cx="35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i="1">
                  <a:solidFill>
                    <a:srgbClr val="FF3300"/>
                  </a:solidFill>
                </a:rPr>
                <a:t>E</a:t>
              </a:r>
              <a:r>
                <a:rPr lang="en-US" altLang="zh-CN" i="1" baseline="-25000">
                  <a:solidFill>
                    <a:srgbClr val="FF3300"/>
                  </a:solidFill>
                </a:rPr>
                <a:t>s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88443" name="Line 27"/>
            <p:cNvSpPr>
              <a:spLocks noChangeShapeType="1"/>
            </p:cNvSpPr>
            <p:nvPr/>
          </p:nvSpPr>
          <p:spPr bwMode="auto">
            <a:xfrm flipV="1">
              <a:off x="2725" y="2948"/>
              <a:ext cx="0" cy="341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8444" name="Text Box 28"/>
            <p:cNvSpPr txBox="1">
              <a:spLocks noChangeArrowheads="1"/>
            </p:cNvSpPr>
            <p:nvPr/>
          </p:nvSpPr>
          <p:spPr bwMode="auto">
            <a:xfrm>
              <a:off x="2610" y="3232"/>
              <a:ext cx="26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I</a:t>
              </a:r>
              <a:r>
                <a:rPr lang="en-US" altLang="zh-CN" sz="2800" i="1" baseline="-25000">
                  <a:solidFill>
                    <a:srgbClr val="FF3300"/>
                  </a:solidFill>
                </a:rPr>
                <a:t>s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88445" name="Oval 29"/>
            <p:cNvSpPr>
              <a:spLocks noChangeArrowheads="1"/>
            </p:cNvSpPr>
            <p:nvPr/>
          </p:nvSpPr>
          <p:spPr bwMode="auto">
            <a:xfrm flipV="1">
              <a:off x="2460" y="227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8446" name="Oval 30"/>
            <p:cNvSpPr>
              <a:spLocks noChangeArrowheads="1"/>
            </p:cNvSpPr>
            <p:nvPr/>
          </p:nvSpPr>
          <p:spPr bwMode="auto">
            <a:xfrm flipV="1">
              <a:off x="2460" y="3581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8447" name="Text Box 31"/>
            <p:cNvSpPr txBox="1">
              <a:spLocks noChangeArrowheads="1"/>
            </p:cNvSpPr>
            <p:nvPr/>
          </p:nvSpPr>
          <p:spPr bwMode="auto">
            <a:xfrm>
              <a:off x="2990" y="2753"/>
              <a:ext cx="375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2800" i="1"/>
                <a:t>E</a:t>
              </a:r>
              <a:r>
                <a:rPr lang="en-US" altLang="zh-CN" sz="2800" i="1" baseline="-25000"/>
                <a:t>D</a:t>
              </a:r>
              <a:endParaRPr lang="en-US" altLang="zh-CN" sz="2800"/>
            </a:p>
          </p:txBody>
        </p:sp>
        <p:sp>
          <p:nvSpPr>
            <p:cNvPr id="188448" name="Text Box 32"/>
            <p:cNvSpPr txBox="1">
              <a:spLocks noChangeArrowheads="1"/>
            </p:cNvSpPr>
            <p:nvPr/>
          </p:nvSpPr>
          <p:spPr bwMode="auto">
            <a:xfrm>
              <a:off x="2367" y="1962"/>
              <a:ext cx="2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en-US" altLang="zh-CN" sz="2800"/>
                <a:t>A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  <p:sp>
          <p:nvSpPr>
            <p:cNvPr id="188449" name="Text Box 33"/>
            <p:cNvSpPr txBox="1">
              <a:spLocks noChangeArrowheads="1"/>
            </p:cNvSpPr>
            <p:nvPr/>
          </p:nvSpPr>
          <p:spPr bwMode="auto">
            <a:xfrm>
              <a:off x="2367" y="3585"/>
              <a:ext cx="26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en-US" altLang="zh-CN" sz="2800"/>
                <a:t>B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  <p:sp>
          <p:nvSpPr>
            <p:cNvPr id="188450" name="Text Box 34"/>
            <p:cNvSpPr txBox="1">
              <a:spLocks noChangeArrowheads="1"/>
            </p:cNvSpPr>
            <p:nvPr/>
          </p:nvSpPr>
          <p:spPr bwMode="auto">
            <a:xfrm>
              <a:off x="1886" y="2298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sp>
          <p:nvSpPr>
            <p:cNvPr id="188451" name="Text Box 35"/>
            <p:cNvSpPr txBox="1">
              <a:spLocks noChangeArrowheads="1"/>
            </p:cNvSpPr>
            <p:nvPr/>
          </p:nvSpPr>
          <p:spPr bwMode="auto">
            <a:xfrm>
              <a:off x="2102" y="2586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endParaRPr lang="en-US" altLang="zh-CN" sz="2800"/>
            </a:p>
          </p:txBody>
        </p:sp>
        <p:sp>
          <p:nvSpPr>
            <p:cNvPr id="188452" name="Text Box 36"/>
            <p:cNvSpPr txBox="1">
              <a:spLocks noChangeArrowheads="1"/>
            </p:cNvSpPr>
            <p:nvPr/>
          </p:nvSpPr>
          <p:spPr bwMode="auto">
            <a:xfrm>
              <a:off x="2678" y="2322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8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8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84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18" grpId="0" animBg="1" autoUpdateAnimBg="0"/>
      <p:bldP spid="188419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442" name="Group 2"/>
          <p:cNvGrpSpPr>
            <a:grpSpLocks/>
          </p:cNvGrpSpPr>
          <p:nvPr/>
        </p:nvGrpSpPr>
        <p:grpSpPr bwMode="auto">
          <a:xfrm>
            <a:off x="4581525" y="92075"/>
            <a:ext cx="4194175" cy="3141663"/>
            <a:chOff x="3172" y="123"/>
            <a:chExt cx="2642" cy="1944"/>
          </a:xfrm>
        </p:grpSpPr>
        <p:sp>
          <p:nvSpPr>
            <p:cNvPr id="189443" name="Text Box 3"/>
            <p:cNvSpPr txBox="1">
              <a:spLocks noChangeArrowheads="1"/>
            </p:cNvSpPr>
            <p:nvPr/>
          </p:nvSpPr>
          <p:spPr bwMode="auto">
            <a:xfrm>
              <a:off x="3196" y="1286"/>
              <a:ext cx="324" cy="3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  <a:r>
                <a:rPr lang="en-US" altLang="zh-CN" sz="2800" baseline="-25000"/>
                <a:t>s</a:t>
              </a:r>
              <a:endParaRPr lang="en-US" altLang="zh-CN" sz="2800"/>
            </a:p>
          </p:txBody>
        </p:sp>
        <p:grpSp>
          <p:nvGrpSpPr>
            <p:cNvPr id="189444" name="Group 4"/>
            <p:cNvGrpSpPr>
              <a:grpSpLocks/>
            </p:cNvGrpSpPr>
            <p:nvPr/>
          </p:nvGrpSpPr>
          <p:grpSpPr bwMode="auto">
            <a:xfrm>
              <a:off x="3172" y="123"/>
              <a:ext cx="2642" cy="1944"/>
              <a:chOff x="3172" y="123"/>
              <a:chExt cx="2642" cy="1944"/>
            </a:xfrm>
          </p:grpSpPr>
          <p:sp>
            <p:nvSpPr>
              <p:cNvPr id="189445" name="Text Box 5"/>
              <p:cNvSpPr txBox="1">
                <a:spLocks noChangeArrowheads="1"/>
              </p:cNvSpPr>
              <p:nvPr/>
            </p:nvSpPr>
            <p:spPr bwMode="auto">
              <a:xfrm>
                <a:off x="3172" y="123"/>
                <a:ext cx="1602" cy="3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(1) </a:t>
                </a:r>
                <a:r>
                  <a:rPr lang="en-US" altLang="zh-CN" sz="2800" i="1"/>
                  <a:t>E</a:t>
                </a:r>
                <a:r>
                  <a:rPr lang="en-US" altLang="zh-CN" sz="2800" i="1" baseline="-25000"/>
                  <a:t>s</a:t>
                </a:r>
                <a:r>
                  <a:rPr lang="en-US" altLang="zh-CN" sz="2800" i="1"/>
                  <a:t> </a:t>
                </a:r>
                <a:r>
                  <a:rPr lang="zh-CN" altLang="zh-CN" sz="2800"/>
                  <a:t>单独作用</a:t>
                </a:r>
                <a:endParaRPr lang="zh-CN" altLang="en-US" sz="2800"/>
              </a:p>
            </p:txBody>
          </p:sp>
          <p:sp>
            <p:nvSpPr>
              <p:cNvPr id="189446" name="Oval 6"/>
              <p:cNvSpPr>
                <a:spLocks noChangeArrowheads="1"/>
              </p:cNvSpPr>
              <p:nvPr/>
            </p:nvSpPr>
            <p:spPr bwMode="auto">
              <a:xfrm>
                <a:off x="3434" y="1145"/>
                <a:ext cx="247" cy="253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zh-CN" sz="2800" b="0"/>
              </a:p>
            </p:txBody>
          </p:sp>
          <p:sp>
            <p:nvSpPr>
              <p:cNvPr id="189447" name="AutoShape 7"/>
              <p:cNvSpPr>
                <a:spLocks noChangeArrowheads="1"/>
              </p:cNvSpPr>
              <p:nvPr/>
            </p:nvSpPr>
            <p:spPr bwMode="auto">
              <a:xfrm>
                <a:off x="4737" y="1043"/>
                <a:ext cx="262" cy="267"/>
              </a:xfrm>
              <a:prstGeom prst="diamond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448" name="Line 8"/>
              <p:cNvSpPr>
                <a:spLocks noChangeShapeType="1"/>
              </p:cNvSpPr>
              <p:nvPr/>
            </p:nvSpPr>
            <p:spPr bwMode="auto">
              <a:xfrm>
                <a:off x="3557" y="731"/>
                <a:ext cx="0" cy="102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449" name="Line 9"/>
              <p:cNvSpPr>
                <a:spLocks noChangeShapeType="1"/>
              </p:cNvSpPr>
              <p:nvPr/>
            </p:nvSpPr>
            <p:spPr bwMode="auto">
              <a:xfrm flipV="1">
                <a:off x="4169" y="731"/>
                <a:ext cx="0" cy="62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450" name="Line 10"/>
              <p:cNvSpPr>
                <a:spLocks noChangeShapeType="1"/>
              </p:cNvSpPr>
              <p:nvPr/>
            </p:nvSpPr>
            <p:spPr bwMode="auto">
              <a:xfrm>
                <a:off x="4169" y="1533"/>
                <a:ext cx="0" cy="22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451" name="Line 11"/>
              <p:cNvSpPr>
                <a:spLocks noChangeShapeType="1"/>
              </p:cNvSpPr>
              <p:nvPr/>
            </p:nvSpPr>
            <p:spPr bwMode="auto">
              <a:xfrm>
                <a:off x="3557" y="731"/>
                <a:ext cx="131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452" name="Line 12"/>
              <p:cNvSpPr>
                <a:spLocks noChangeShapeType="1"/>
              </p:cNvSpPr>
              <p:nvPr/>
            </p:nvSpPr>
            <p:spPr bwMode="auto">
              <a:xfrm>
                <a:off x="4869" y="731"/>
                <a:ext cx="0" cy="102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453" name="Line 13"/>
              <p:cNvSpPr>
                <a:spLocks noChangeShapeType="1"/>
              </p:cNvSpPr>
              <p:nvPr/>
            </p:nvSpPr>
            <p:spPr bwMode="auto">
              <a:xfrm>
                <a:off x="3557" y="1755"/>
                <a:ext cx="131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454" name="Rectangle 14"/>
              <p:cNvSpPr>
                <a:spLocks noChangeArrowheads="1"/>
              </p:cNvSpPr>
              <p:nvPr/>
            </p:nvSpPr>
            <p:spPr bwMode="auto">
              <a:xfrm>
                <a:off x="3775" y="687"/>
                <a:ext cx="175" cy="8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455" name="Rectangle 15"/>
              <p:cNvSpPr>
                <a:spLocks noChangeArrowheads="1"/>
              </p:cNvSpPr>
              <p:nvPr/>
            </p:nvSpPr>
            <p:spPr bwMode="auto">
              <a:xfrm>
                <a:off x="4431" y="687"/>
                <a:ext cx="175" cy="8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456" name="Text Box 16"/>
              <p:cNvSpPr txBox="1">
                <a:spLocks noChangeArrowheads="1"/>
              </p:cNvSpPr>
              <p:nvPr/>
            </p:nvSpPr>
            <p:spPr bwMode="auto">
              <a:xfrm>
                <a:off x="3517" y="834"/>
                <a:ext cx="244" cy="3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+</a:t>
                </a:r>
              </a:p>
            </p:txBody>
          </p:sp>
          <p:sp>
            <p:nvSpPr>
              <p:cNvPr id="189457" name="Text Box 17"/>
              <p:cNvSpPr txBox="1">
                <a:spLocks noChangeArrowheads="1"/>
              </p:cNvSpPr>
              <p:nvPr/>
            </p:nvSpPr>
            <p:spPr bwMode="auto">
              <a:xfrm>
                <a:off x="4804" y="755"/>
                <a:ext cx="244" cy="3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+</a:t>
                </a:r>
              </a:p>
            </p:txBody>
          </p:sp>
          <p:sp>
            <p:nvSpPr>
              <p:cNvPr id="189458" name="Text Box 18"/>
              <p:cNvSpPr txBox="1">
                <a:spLocks noChangeArrowheads="1"/>
              </p:cNvSpPr>
              <p:nvPr/>
            </p:nvSpPr>
            <p:spPr bwMode="auto">
              <a:xfrm>
                <a:off x="3545" y="1280"/>
                <a:ext cx="191" cy="3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-</a:t>
                </a:r>
              </a:p>
            </p:txBody>
          </p:sp>
          <p:sp>
            <p:nvSpPr>
              <p:cNvPr id="189459" name="Text Box 19"/>
              <p:cNvSpPr txBox="1">
                <a:spLocks noChangeArrowheads="1"/>
              </p:cNvSpPr>
              <p:nvPr/>
            </p:nvSpPr>
            <p:spPr bwMode="auto">
              <a:xfrm>
                <a:off x="4866" y="1145"/>
                <a:ext cx="191" cy="3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-</a:t>
                </a:r>
              </a:p>
            </p:txBody>
          </p:sp>
          <p:sp>
            <p:nvSpPr>
              <p:cNvPr id="189460" name="Text Box 20"/>
              <p:cNvSpPr txBox="1">
                <a:spLocks noChangeArrowheads="1"/>
              </p:cNvSpPr>
              <p:nvPr/>
            </p:nvSpPr>
            <p:spPr bwMode="auto">
              <a:xfrm>
                <a:off x="3778" y="740"/>
                <a:ext cx="341" cy="3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1</a:t>
                </a:r>
                <a:endParaRPr lang="en-US" altLang="zh-CN" sz="2800"/>
              </a:p>
            </p:txBody>
          </p:sp>
          <p:sp>
            <p:nvSpPr>
              <p:cNvPr id="189461" name="Text Box 21"/>
              <p:cNvSpPr txBox="1">
                <a:spLocks noChangeArrowheads="1"/>
              </p:cNvSpPr>
              <p:nvPr/>
            </p:nvSpPr>
            <p:spPr bwMode="auto">
              <a:xfrm>
                <a:off x="4371" y="728"/>
                <a:ext cx="341" cy="3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2</a:t>
                </a:r>
                <a:endParaRPr lang="en-US" altLang="zh-CN" sz="2800"/>
              </a:p>
            </p:txBody>
          </p:sp>
          <p:sp>
            <p:nvSpPr>
              <p:cNvPr id="189462" name="Text Box 22"/>
              <p:cNvSpPr txBox="1">
                <a:spLocks noChangeArrowheads="1"/>
              </p:cNvSpPr>
              <p:nvPr/>
            </p:nvSpPr>
            <p:spPr bwMode="auto">
              <a:xfrm>
                <a:off x="4047" y="405"/>
                <a:ext cx="278" cy="3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>
                    <a:solidFill>
                      <a:srgbClr val="FF3300"/>
                    </a:solidFill>
                  </a:rPr>
                  <a:t>A</a:t>
                </a:r>
              </a:p>
            </p:txBody>
          </p:sp>
          <p:sp>
            <p:nvSpPr>
              <p:cNvPr id="189463" name="Text Box 23"/>
              <p:cNvSpPr txBox="1">
                <a:spLocks noChangeArrowheads="1"/>
              </p:cNvSpPr>
              <p:nvPr/>
            </p:nvSpPr>
            <p:spPr bwMode="auto">
              <a:xfrm>
                <a:off x="4083" y="1746"/>
                <a:ext cx="265" cy="3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>
                    <a:solidFill>
                      <a:srgbClr val="FF3300"/>
                    </a:solidFill>
                  </a:rPr>
                  <a:t>B</a:t>
                </a:r>
              </a:p>
            </p:txBody>
          </p:sp>
          <p:sp>
            <p:nvSpPr>
              <p:cNvPr id="189464" name="Text Box 24"/>
              <p:cNvSpPr txBox="1">
                <a:spLocks noChangeArrowheads="1"/>
              </p:cNvSpPr>
              <p:nvPr/>
            </p:nvSpPr>
            <p:spPr bwMode="auto">
              <a:xfrm>
                <a:off x="4998" y="950"/>
                <a:ext cx="816" cy="5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 E</a:t>
                </a:r>
                <a:r>
                  <a:rPr lang="en-US" altLang="zh-CN" sz="2800" i="1" baseline="-25000"/>
                  <a:t>D</a:t>
                </a:r>
                <a:r>
                  <a:rPr lang="en-US" altLang="zh-CN" sz="2800"/>
                  <a:t>=</a:t>
                </a:r>
              </a:p>
              <a:p>
                <a:pPr algn="l"/>
                <a:r>
                  <a:rPr lang="en-US" altLang="zh-CN" sz="2800"/>
                  <a:t> 0.4</a:t>
                </a:r>
                <a:r>
                  <a:rPr lang="en-US" altLang="zh-CN" sz="2800" i="1"/>
                  <a:t>U</a:t>
                </a:r>
                <a:r>
                  <a:rPr lang="en-US" altLang="zh-CN" sz="2800" i="1" baseline="-25000"/>
                  <a:t>AB</a:t>
                </a:r>
              </a:p>
            </p:txBody>
          </p:sp>
          <p:sp>
            <p:nvSpPr>
              <p:cNvPr id="189465" name="Line 25"/>
              <p:cNvSpPr>
                <a:spLocks noChangeShapeType="1"/>
              </p:cNvSpPr>
              <p:nvPr/>
            </p:nvSpPr>
            <p:spPr bwMode="auto">
              <a:xfrm>
                <a:off x="3556" y="612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466" name="Text Box 26"/>
              <p:cNvSpPr txBox="1">
                <a:spLocks noChangeArrowheads="1"/>
              </p:cNvSpPr>
              <p:nvPr/>
            </p:nvSpPr>
            <p:spPr bwMode="auto">
              <a:xfrm>
                <a:off x="3172" y="466"/>
                <a:ext cx="644" cy="3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33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FF3300"/>
                    </a:solidFill>
                  </a:rPr>
                  <a:t>1</a:t>
                </a:r>
                <a:r>
                  <a:rPr lang="en-US" altLang="zh-CN" sz="2800" i="1" baseline="30000">
                    <a:solidFill>
                      <a:srgbClr val="FF3300"/>
                    </a:solidFill>
                  </a:rPr>
                  <a:t>'</a:t>
                </a:r>
                <a:endParaRPr lang="en-US" altLang="zh-CN" sz="2800">
                  <a:solidFill>
                    <a:srgbClr val="FF3300"/>
                  </a:solidFill>
                </a:endParaRPr>
              </a:p>
            </p:txBody>
          </p:sp>
          <p:sp>
            <p:nvSpPr>
              <p:cNvPr id="189467" name="Line 27"/>
              <p:cNvSpPr>
                <a:spLocks noChangeShapeType="1"/>
              </p:cNvSpPr>
              <p:nvPr/>
            </p:nvSpPr>
            <p:spPr bwMode="auto">
              <a:xfrm flipH="1">
                <a:off x="4540" y="600"/>
                <a:ext cx="27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468" name="Text Box 28"/>
              <p:cNvSpPr txBox="1">
                <a:spLocks noChangeArrowheads="1"/>
              </p:cNvSpPr>
              <p:nvPr/>
            </p:nvSpPr>
            <p:spPr bwMode="auto">
              <a:xfrm>
                <a:off x="4864" y="423"/>
                <a:ext cx="321" cy="3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33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FF3300"/>
                    </a:solidFill>
                  </a:rPr>
                  <a:t>2</a:t>
                </a:r>
                <a:r>
                  <a:rPr lang="en-US" altLang="zh-CN" sz="2800" i="1" baseline="30000">
                    <a:solidFill>
                      <a:srgbClr val="FF3300"/>
                    </a:solidFill>
                  </a:rPr>
                  <a:t>'</a:t>
                </a:r>
                <a:endParaRPr lang="en-US" altLang="zh-CN" sz="2800">
                  <a:solidFill>
                    <a:srgbClr val="FF3300"/>
                  </a:solidFill>
                </a:endParaRPr>
              </a:p>
            </p:txBody>
          </p:sp>
          <p:sp>
            <p:nvSpPr>
              <p:cNvPr id="189469" name="Rectangle 29"/>
              <p:cNvSpPr>
                <a:spLocks noChangeArrowheads="1"/>
              </p:cNvSpPr>
              <p:nvPr/>
            </p:nvSpPr>
            <p:spPr bwMode="auto">
              <a:xfrm>
                <a:off x="4125" y="954"/>
                <a:ext cx="88" cy="17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470" name="Oval 30"/>
              <p:cNvSpPr>
                <a:spLocks noChangeArrowheads="1"/>
              </p:cNvSpPr>
              <p:nvPr/>
            </p:nvSpPr>
            <p:spPr bwMode="auto">
              <a:xfrm flipV="1">
                <a:off x="4144" y="701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471" name="Oval 31"/>
              <p:cNvSpPr>
                <a:spLocks noChangeArrowheads="1"/>
              </p:cNvSpPr>
              <p:nvPr/>
            </p:nvSpPr>
            <p:spPr bwMode="auto">
              <a:xfrm flipV="1">
                <a:off x="4144" y="1721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189472" name="Group 32"/>
          <p:cNvGrpSpPr>
            <a:grpSpLocks/>
          </p:cNvGrpSpPr>
          <p:nvPr/>
        </p:nvGrpSpPr>
        <p:grpSpPr bwMode="auto">
          <a:xfrm>
            <a:off x="123825" y="36513"/>
            <a:ext cx="4325938" cy="3529012"/>
            <a:chOff x="78" y="23"/>
            <a:chExt cx="2725" cy="2223"/>
          </a:xfrm>
        </p:grpSpPr>
        <p:sp>
          <p:nvSpPr>
            <p:cNvPr id="189473" name="Oval 33"/>
            <p:cNvSpPr>
              <a:spLocks noChangeArrowheads="1"/>
            </p:cNvSpPr>
            <p:nvPr/>
          </p:nvSpPr>
          <p:spPr bwMode="auto">
            <a:xfrm>
              <a:off x="382" y="950"/>
              <a:ext cx="305" cy="28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zh-CN" sz="2800" b="0"/>
            </a:p>
          </p:txBody>
        </p:sp>
        <p:sp>
          <p:nvSpPr>
            <p:cNvPr id="189474" name="AutoShape 34"/>
            <p:cNvSpPr>
              <a:spLocks noChangeArrowheads="1"/>
            </p:cNvSpPr>
            <p:nvPr/>
          </p:nvSpPr>
          <p:spPr bwMode="auto">
            <a:xfrm>
              <a:off x="2102" y="884"/>
              <a:ext cx="349" cy="398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9475" name="Line 35"/>
            <p:cNvSpPr>
              <a:spLocks noChangeShapeType="1"/>
            </p:cNvSpPr>
            <p:nvPr/>
          </p:nvSpPr>
          <p:spPr bwMode="auto">
            <a:xfrm>
              <a:off x="535" y="420"/>
              <a:ext cx="0" cy="152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89476" name="Group 36"/>
            <p:cNvGrpSpPr>
              <a:grpSpLocks/>
            </p:cNvGrpSpPr>
            <p:nvPr/>
          </p:nvGrpSpPr>
          <p:grpSpPr bwMode="auto">
            <a:xfrm>
              <a:off x="1207" y="1348"/>
              <a:ext cx="281" cy="265"/>
              <a:chOff x="1393" y="1725"/>
              <a:chExt cx="281" cy="265"/>
            </a:xfrm>
          </p:grpSpPr>
          <p:sp>
            <p:nvSpPr>
              <p:cNvPr id="189477" name="Oval 37"/>
              <p:cNvSpPr>
                <a:spLocks noChangeArrowheads="1"/>
              </p:cNvSpPr>
              <p:nvPr/>
            </p:nvSpPr>
            <p:spPr bwMode="auto">
              <a:xfrm>
                <a:off x="1393" y="1725"/>
                <a:ext cx="281" cy="26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478" name="Line 38"/>
              <p:cNvSpPr>
                <a:spLocks noChangeShapeType="1"/>
              </p:cNvSpPr>
              <p:nvPr/>
            </p:nvSpPr>
            <p:spPr bwMode="auto">
              <a:xfrm>
                <a:off x="1417" y="1858"/>
                <a:ext cx="23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89479" name="Line 39"/>
            <p:cNvSpPr>
              <a:spLocks noChangeShapeType="1"/>
            </p:cNvSpPr>
            <p:nvPr/>
          </p:nvSpPr>
          <p:spPr bwMode="auto">
            <a:xfrm flipV="1">
              <a:off x="1347" y="420"/>
              <a:ext cx="0" cy="9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9480" name="Line 40"/>
            <p:cNvSpPr>
              <a:spLocks noChangeShapeType="1"/>
            </p:cNvSpPr>
            <p:nvPr/>
          </p:nvSpPr>
          <p:spPr bwMode="auto">
            <a:xfrm>
              <a:off x="535" y="420"/>
              <a:ext cx="174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9481" name="Line 41"/>
            <p:cNvSpPr>
              <a:spLocks noChangeShapeType="1"/>
            </p:cNvSpPr>
            <p:nvPr/>
          </p:nvSpPr>
          <p:spPr bwMode="auto">
            <a:xfrm>
              <a:off x="2277" y="420"/>
              <a:ext cx="0" cy="15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9482" name="Line 42"/>
            <p:cNvSpPr>
              <a:spLocks noChangeShapeType="1"/>
            </p:cNvSpPr>
            <p:nvPr/>
          </p:nvSpPr>
          <p:spPr bwMode="auto">
            <a:xfrm>
              <a:off x="535" y="1945"/>
              <a:ext cx="174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9483" name="Rectangle 43"/>
            <p:cNvSpPr>
              <a:spLocks noChangeArrowheads="1"/>
            </p:cNvSpPr>
            <p:nvPr/>
          </p:nvSpPr>
          <p:spPr bwMode="auto">
            <a:xfrm>
              <a:off x="825" y="353"/>
              <a:ext cx="232" cy="13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9484" name="Rectangle 44"/>
            <p:cNvSpPr>
              <a:spLocks noChangeArrowheads="1"/>
            </p:cNvSpPr>
            <p:nvPr/>
          </p:nvSpPr>
          <p:spPr bwMode="auto">
            <a:xfrm>
              <a:off x="1696" y="353"/>
              <a:ext cx="232" cy="13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9485" name="Rectangle 45"/>
            <p:cNvSpPr>
              <a:spLocks noChangeArrowheads="1"/>
            </p:cNvSpPr>
            <p:nvPr/>
          </p:nvSpPr>
          <p:spPr bwMode="auto">
            <a:xfrm>
              <a:off x="1289" y="685"/>
              <a:ext cx="117" cy="33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9486" name="Text Box 46"/>
            <p:cNvSpPr txBox="1">
              <a:spLocks noChangeArrowheads="1"/>
            </p:cNvSpPr>
            <p:nvPr/>
          </p:nvSpPr>
          <p:spPr bwMode="auto">
            <a:xfrm>
              <a:off x="488" y="655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189487" name="Text Box 47"/>
            <p:cNvSpPr txBox="1">
              <a:spLocks noChangeArrowheads="1"/>
            </p:cNvSpPr>
            <p:nvPr/>
          </p:nvSpPr>
          <p:spPr bwMode="auto">
            <a:xfrm>
              <a:off x="2274" y="607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189488" name="Text Box 48"/>
            <p:cNvSpPr txBox="1">
              <a:spLocks noChangeArrowheads="1"/>
            </p:cNvSpPr>
            <p:nvPr/>
          </p:nvSpPr>
          <p:spPr bwMode="auto">
            <a:xfrm>
              <a:off x="547" y="1149"/>
              <a:ext cx="1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-</a:t>
              </a:r>
            </a:p>
          </p:txBody>
        </p:sp>
        <p:sp>
          <p:nvSpPr>
            <p:cNvPr id="189489" name="Text Box 49"/>
            <p:cNvSpPr txBox="1">
              <a:spLocks noChangeArrowheads="1"/>
            </p:cNvSpPr>
            <p:nvPr/>
          </p:nvSpPr>
          <p:spPr bwMode="auto">
            <a:xfrm>
              <a:off x="2274" y="1071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_</a:t>
              </a:r>
            </a:p>
          </p:txBody>
        </p:sp>
        <p:sp>
          <p:nvSpPr>
            <p:cNvPr id="189490" name="Text Box 50"/>
            <p:cNvSpPr txBox="1">
              <a:spLocks noChangeArrowheads="1"/>
            </p:cNvSpPr>
            <p:nvPr/>
          </p:nvSpPr>
          <p:spPr bwMode="auto">
            <a:xfrm>
              <a:off x="150" y="655"/>
              <a:ext cx="32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  <a:r>
                <a:rPr lang="en-US" altLang="zh-CN" sz="2800" baseline="-25000"/>
                <a:t>s</a:t>
              </a:r>
              <a:endParaRPr lang="en-US" altLang="zh-CN" sz="2800"/>
            </a:p>
          </p:txBody>
        </p:sp>
        <p:sp>
          <p:nvSpPr>
            <p:cNvPr id="189491" name="Text Box 51"/>
            <p:cNvSpPr txBox="1">
              <a:spLocks noChangeArrowheads="1"/>
            </p:cNvSpPr>
            <p:nvPr/>
          </p:nvSpPr>
          <p:spPr bwMode="auto">
            <a:xfrm>
              <a:off x="78" y="1175"/>
              <a:ext cx="50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20V</a:t>
              </a:r>
            </a:p>
          </p:txBody>
        </p:sp>
        <p:sp>
          <p:nvSpPr>
            <p:cNvPr id="189492" name="Text Box 52"/>
            <p:cNvSpPr txBox="1">
              <a:spLocks noChangeArrowheads="1"/>
            </p:cNvSpPr>
            <p:nvPr/>
          </p:nvSpPr>
          <p:spPr bwMode="auto">
            <a:xfrm>
              <a:off x="798" y="424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sp>
          <p:nvSpPr>
            <p:cNvPr id="189493" name="Text Box 53"/>
            <p:cNvSpPr txBox="1">
              <a:spLocks noChangeArrowheads="1"/>
            </p:cNvSpPr>
            <p:nvPr/>
          </p:nvSpPr>
          <p:spPr bwMode="auto">
            <a:xfrm>
              <a:off x="954" y="787"/>
              <a:ext cx="4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endParaRPr lang="en-US" altLang="zh-CN" sz="2800"/>
            </a:p>
          </p:txBody>
        </p:sp>
        <p:sp>
          <p:nvSpPr>
            <p:cNvPr id="189494" name="Text Box 54"/>
            <p:cNvSpPr txBox="1">
              <a:spLocks noChangeArrowheads="1"/>
            </p:cNvSpPr>
            <p:nvPr/>
          </p:nvSpPr>
          <p:spPr bwMode="auto">
            <a:xfrm>
              <a:off x="1710" y="419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/>
            </a:p>
          </p:txBody>
        </p:sp>
        <p:sp>
          <p:nvSpPr>
            <p:cNvPr id="189495" name="Line 55"/>
            <p:cNvSpPr>
              <a:spLocks noChangeShapeType="1"/>
            </p:cNvSpPr>
            <p:nvPr/>
          </p:nvSpPr>
          <p:spPr bwMode="auto">
            <a:xfrm flipV="1">
              <a:off x="1582" y="1275"/>
              <a:ext cx="0" cy="39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9496" name="Text Box 56"/>
            <p:cNvSpPr txBox="1">
              <a:spLocks noChangeArrowheads="1"/>
            </p:cNvSpPr>
            <p:nvPr/>
          </p:nvSpPr>
          <p:spPr bwMode="auto">
            <a:xfrm>
              <a:off x="942" y="1463"/>
              <a:ext cx="3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2A</a:t>
              </a:r>
            </a:p>
          </p:txBody>
        </p:sp>
        <p:sp>
          <p:nvSpPr>
            <p:cNvPr id="189497" name="Text Box 57"/>
            <p:cNvSpPr txBox="1">
              <a:spLocks noChangeArrowheads="1"/>
            </p:cNvSpPr>
            <p:nvPr/>
          </p:nvSpPr>
          <p:spPr bwMode="auto">
            <a:xfrm>
              <a:off x="802" y="36"/>
              <a:ext cx="4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2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189498" name="Text Box 58"/>
            <p:cNvSpPr txBox="1">
              <a:spLocks noChangeArrowheads="1"/>
            </p:cNvSpPr>
            <p:nvPr/>
          </p:nvSpPr>
          <p:spPr bwMode="auto">
            <a:xfrm>
              <a:off x="1618" y="36"/>
              <a:ext cx="4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2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189499" name="Text Box 59"/>
            <p:cNvSpPr txBox="1">
              <a:spLocks noChangeArrowheads="1"/>
            </p:cNvSpPr>
            <p:nvPr/>
          </p:nvSpPr>
          <p:spPr bwMode="auto">
            <a:xfrm>
              <a:off x="1426" y="708"/>
              <a:ext cx="4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1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189500" name="Text Box 60"/>
            <p:cNvSpPr txBox="1">
              <a:spLocks noChangeArrowheads="1"/>
            </p:cNvSpPr>
            <p:nvPr/>
          </p:nvSpPr>
          <p:spPr bwMode="auto">
            <a:xfrm>
              <a:off x="1597" y="1412"/>
              <a:ext cx="26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I</a:t>
              </a:r>
              <a:r>
                <a:rPr lang="en-US" altLang="zh-CN" sz="2800" baseline="-25000"/>
                <a:t>s</a:t>
              </a:r>
              <a:endParaRPr lang="en-US" altLang="zh-CN" sz="2800"/>
            </a:p>
          </p:txBody>
        </p:sp>
        <p:sp>
          <p:nvSpPr>
            <p:cNvPr id="189501" name="Text Box 61"/>
            <p:cNvSpPr txBox="1">
              <a:spLocks noChangeArrowheads="1"/>
            </p:cNvSpPr>
            <p:nvPr/>
          </p:nvSpPr>
          <p:spPr bwMode="auto">
            <a:xfrm>
              <a:off x="1242" y="59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FF0000"/>
                  </a:solidFill>
                </a:rPr>
                <a:t>A</a:t>
              </a:r>
            </a:p>
          </p:txBody>
        </p:sp>
        <p:sp>
          <p:nvSpPr>
            <p:cNvPr id="189502" name="Text Box 62"/>
            <p:cNvSpPr txBox="1">
              <a:spLocks noChangeArrowheads="1"/>
            </p:cNvSpPr>
            <p:nvPr/>
          </p:nvSpPr>
          <p:spPr bwMode="auto">
            <a:xfrm>
              <a:off x="1098" y="1919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FF3300"/>
                  </a:solidFill>
                </a:rPr>
                <a:t>B</a:t>
              </a:r>
            </a:p>
          </p:txBody>
        </p:sp>
        <p:sp>
          <p:nvSpPr>
            <p:cNvPr id="189503" name="Line 63"/>
            <p:cNvSpPr>
              <a:spLocks noChangeShapeType="1"/>
            </p:cNvSpPr>
            <p:nvPr/>
          </p:nvSpPr>
          <p:spPr bwMode="auto">
            <a:xfrm>
              <a:off x="427" y="353"/>
              <a:ext cx="28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9504" name="Text Box 64"/>
            <p:cNvSpPr txBox="1">
              <a:spLocks noChangeArrowheads="1"/>
            </p:cNvSpPr>
            <p:nvPr/>
          </p:nvSpPr>
          <p:spPr bwMode="auto">
            <a:xfrm>
              <a:off x="318" y="23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FF3300"/>
                  </a:solidFill>
                </a:rPr>
                <a:t>1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89505" name="Line 65"/>
            <p:cNvSpPr>
              <a:spLocks noChangeShapeType="1"/>
            </p:cNvSpPr>
            <p:nvPr/>
          </p:nvSpPr>
          <p:spPr bwMode="auto">
            <a:xfrm flipH="1">
              <a:off x="2044" y="353"/>
              <a:ext cx="23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9506" name="Text Box 66"/>
            <p:cNvSpPr txBox="1">
              <a:spLocks noChangeArrowheads="1"/>
            </p:cNvSpPr>
            <p:nvPr/>
          </p:nvSpPr>
          <p:spPr bwMode="auto">
            <a:xfrm>
              <a:off x="2238" y="71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FF3300"/>
                  </a:solidFill>
                </a:rPr>
                <a:t>2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189507" name="Oval 67"/>
            <p:cNvSpPr>
              <a:spLocks noChangeArrowheads="1"/>
            </p:cNvSpPr>
            <p:nvPr/>
          </p:nvSpPr>
          <p:spPr bwMode="auto">
            <a:xfrm flipV="1">
              <a:off x="1326" y="384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9508" name="Oval 68"/>
            <p:cNvSpPr>
              <a:spLocks noChangeArrowheads="1"/>
            </p:cNvSpPr>
            <p:nvPr/>
          </p:nvSpPr>
          <p:spPr bwMode="auto">
            <a:xfrm>
              <a:off x="1326" y="191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9509" name="Text Box 69"/>
            <p:cNvSpPr txBox="1">
              <a:spLocks noChangeArrowheads="1"/>
            </p:cNvSpPr>
            <p:nvPr/>
          </p:nvSpPr>
          <p:spPr bwMode="auto">
            <a:xfrm>
              <a:off x="2428" y="905"/>
              <a:ext cx="375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2800" i="1">
                  <a:solidFill>
                    <a:srgbClr val="0000FF"/>
                  </a:solidFill>
                </a:rPr>
                <a:t>E</a:t>
              </a:r>
              <a:r>
                <a:rPr lang="en-US" altLang="zh-CN" sz="2800" i="1" baseline="-25000">
                  <a:solidFill>
                    <a:srgbClr val="0000FF"/>
                  </a:solidFill>
                </a:rPr>
                <a:t>D</a:t>
              </a:r>
              <a:endParaRPr lang="en-US" altLang="zh-CN" sz="2800">
                <a:solidFill>
                  <a:srgbClr val="0000FF"/>
                </a:solidFill>
              </a:endParaRPr>
            </a:p>
          </p:txBody>
        </p:sp>
        <p:sp>
          <p:nvSpPr>
            <p:cNvPr id="189510" name="Line 70"/>
            <p:cNvSpPr>
              <a:spLocks noChangeShapeType="1"/>
            </p:cNvSpPr>
            <p:nvPr/>
          </p:nvSpPr>
          <p:spPr bwMode="auto">
            <a:xfrm>
              <a:off x="1344" y="1596"/>
              <a:ext cx="0" cy="36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89511" name="Line 71"/>
          <p:cNvSpPr>
            <a:spLocks noChangeShapeType="1"/>
          </p:cNvSpPr>
          <p:nvPr/>
        </p:nvSpPr>
        <p:spPr bwMode="auto">
          <a:xfrm>
            <a:off x="4376738" y="3370263"/>
            <a:ext cx="4767262" cy="1587"/>
          </a:xfrm>
          <a:prstGeom prst="line">
            <a:avLst/>
          </a:prstGeom>
          <a:noFill/>
          <a:ln w="38100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9512" name="Line 72"/>
          <p:cNvSpPr>
            <a:spLocks noChangeShapeType="1"/>
          </p:cNvSpPr>
          <p:nvPr/>
        </p:nvSpPr>
        <p:spPr bwMode="auto">
          <a:xfrm>
            <a:off x="4395788" y="0"/>
            <a:ext cx="0" cy="6858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89513" name="Group 73"/>
          <p:cNvGrpSpPr>
            <a:grpSpLocks/>
          </p:cNvGrpSpPr>
          <p:nvPr/>
        </p:nvGrpSpPr>
        <p:grpSpPr bwMode="auto">
          <a:xfrm>
            <a:off x="4429125" y="3487738"/>
            <a:ext cx="4200525" cy="3213100"/>
            <a:chOff x="3157" y="2296"/>
            <a:chExt cx="2646" cy="2024"/>
          </a:xfrm>
        </p:grpSpPr>
        <p:sp>
          <p:nvSpPr>
            <p:cNvPr id="189514" name="Text Box 74"/>
            <p:cNvSpPr txBox="1">
              <a:spLocks noChangeArrowheads="1"/>
            </p:cNvSpPr>
            <p:nvPr/>
          </p:nvSpPr>
          <p:spPr bwMode="auto">
            <a:xfrm>
              <a:off x="3363" y="2740"/>
              <a:ext cx="11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endParaRPr lang="zh-CN" altLang="zh-CN" sz="2800">
                <a:solidFill>
                  <a:srgbClr val="FF0000"/>
                </a:solidFill>
              </a:endParaRPr>
            </a:p>
          </p:txBody>
        </p:sp>
        <p:grpSp>
          <p:nvGrpSpPr>
            <p:cNvPr id="189515" name="Group 75"/>
            <p:cNvGrpSpPr>
              <a:grpSpLocks/>
            </p:cNvGrpSpPr>
            <p:nvPr/>
          </p:nvGrpSpPr>
          <p:grpSpPr bwMode="auto">
            <a:xfrm>
              <a:off x="3157" y="2296"/>
              <a:ext cx="2646" cy="2024"/>
              <a:chOff x="3157" y="2296"/>
              <a:chExt cx="2646" cy="2024"/>
            </a:xfrm>
          </p:grpSpPr>
          <p:sp>
            <p:nvSpPr>
              <p:cNvPr id="189516" name="Text Box 76"/>
              <p:cNvSpPr txBox="1">
                <a:spLocks noChangeArrowheads="1"/>
              </p:cNvSpPr>
              <p:nvPr/>
            </p:nvSpPr>
            <p:spPr bwMode="auto">
              <a:xfrm>
                <a:off x="3369" y="2296"/>
                <a:ext cx="165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(</a:t>
                </a:r>
                <a:r>
                  <a:rPr lang="zh-CN" altLang="en-US" sz="2800"/>
                  <a:t>２</a:t>
                </a:r>
                <a:r>
                  <a:rPr lang="en-US" altLang="zh-CN" sz="2800"/>
                  <a:t>) </a:t>
                </a:r>
                <a:r>
                  <a:rPr lang="en-US" altLang="zh-CN" sz="2800" i="1"/>
                  <a:t>I</a:t>
                </a:r>
                <a:r>
                  <a:rPr lang="en-US" altLang="zh-CN" sz="2800" baseline="-25000"/>
                  <a:t>s</a:t>
                </a:r>
                <a:r>
                  <a:rPr lang="en-US" altLang="zh-CN" sz="2800"/>
                  <a:t> </a:t>
                </a:r>
                <a:r>
                  <a:rPr lang="zh-CN" altLang="zh-CN" sz="2800"/>
                  <a:t>单独作用</a:t>
                </a:r>
                <a:endParaRPr lang="zh-CN" altLang="en-US" sz="2800"/>
              </a:p>
            </p:txBody>
          </p:sp>
          <p:sp>
            <p:nvSpPr>
              <p:cNvPr id="189517" name="Oval 77"/>
              <p:cNvSpPr>
                <a:spLocks noChangeArrowheads="1"/>
              </p:cNvSpPr>
              <p:nvPr/>
            </p:nvSpPr>
            <p:spPr bwMode="auto">
              <a:xfrm>
                <a:off x="4091" y="3560"/>
                <a:ext cx="247" cy="253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zh-CN" sz="2800" b="0"/>
              </a:p>
            </p:txBody>
          </p:sp>
          <p:sp>
            <p:nvSpPr>
              <p:cNvPr id="189518" name="AutoShape 78"/>
              <p:cNvSpPr>
                <a:spLocks noChangeArrowheads="1"/>
              </p:cNvSpPr>
              <p:nvPr/>
            </p:nvSpPr>
            <p:spPr bwMode="auto">
              <a:xfrm>
                <a:off x="4782" y="3290"/>
                <a:ext cx="262" cy="267"/>
              </a:xfrm>
              <a:prstGeom prst="diamond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519" name="Line 79"/>
              <p:cNvSpPr>
                <a:spLocks noChangeShapeType="1"/>
              </p:cNvSpPr>
              <p:nvPr/>
            </p:nvSpPr>
            <p:spPr bwMode="auto">
              <a:xfrm>
                <a:off x="3602" y="2978"/>
                <a:ext cx="0" cy="102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520" name="Line 80"/>
              <p:cNvSpPr>
                <a:spLocks noChangeShapeType="1"/>
              </p:cNvSpPr>
              <p:nvPr/>
            </p:nvSpPr>
            <p:spPr bwMode="auto">
              <a:xfrm flipV="1">
                <a:off x="4214" y="2978"/>
                <a:ext cx="0" cy="5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521" name="Line 81"/>
              <p:cNvSpPr>
                <a:spLocks noChangeShapeType="1"/>
              </p:cNvSpPr>
              <p:nvPr/>
            </p:nvSpPr>
            <p:spPr bwMode="auto">
              <a:xfrm>
                <a:off x="4214" y="3804"/>
                <a:ext cx="0" cy="19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522" name="Line 82"/>
              <p:cNvSpPr>
                <a:spLocks noChangeShapeType="1"/>
              </p:cNvSpPr>
              <p:nvPr/>
            </p:nvSpPr>
            <p:spPr bwMode="auto">
              <a:xfrm>
                <a:off x="3602" y="2978"/>
                <a:ext cx="131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523" name="Line 83"/>
              <p:cNvSpPr>
                <a:spLocks noChangeShapeType="1"/>
              </p:cNvSpPr>
              <p:nvPr/>
            </p:nvSpPr>
            <p:spPr bwMode="auto">
              <a:xfrm>
                <a:off x="4914" y="2978"/>
                <a:ext cx="0" cy="102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524" name="Line 84"/>
              <p:cNvSpPr>
                <a:spLocks noChangeShapeType="1"/>
              </p:cNvSpPr>
              <p:nvPr/>
            </p:nvSpPr>
            <p:spPr bwMode="auto">
              <a:xfrm>
                <a:off x="3602" y="4002"/>
                <a:ext cx="131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525" name="Rectangle 85"/>
              <p:cNvSpPr>
                <a:spLocks noChangeArrowheads="1"/>
              </p:cNvSpPr>
              <p:nvPr/>
            </p:nvSpPr>
            <p:spPr bwMode="auto">
              <a:xfrm>
                <a:off x="3820" y="2934"/>
                <a:ext cx="175" cy="8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526" name="Rectangle 86"/>
              <p:cNvSpPr>
                <a:spLocks noChangeArrowheads="1"/>
              </p:cNvSpPr>
              <p:nvPr/>
            </p:nvSpPr>
            <p:spPr bwMode="auto">
              <a:xfrm>
                <a:off x="4476" y="2934"/>
                <a:ext cx="175" cy="8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527" name="Text Box 87"/>
              <p:cNvSpPr txBox="1">
                <a:spLocks noChangeArrowheads="1"/>
              </p:cNvSpPr>
              <p:nvPr/>
            </p:nvSpPr>
            <p:spPr bwMode="auto">
              <a:xfrm>
                <a:off x="4849" y="3001"/>
                <a:ext cx="24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+</a:t>
                </a:r>
              </a:p>
            </p:txBody>
          </p:sp>
          <p:sp>
            <p:nvSpPr>
              <p:cNvPr id="189528" name="Text Box 88"/>
              <p:cNvSpPr txBox="1">
                <a:spLocks noChangeArrowheads="1"/>
              </p:cNvSpPr>
              <p:nvPr/>
            </p:nvSpPr>
            <p:spPr bwMode="auto">
              <a:xfrm>
                <a:off x="4911" y="3391"/>
                <a:ext cx="19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-</a:t>
                </a:r>
              </a:p>
            </p:txBody>
          </p:sp>
          <p:sp>
            <p:nvSpPr>
              <p:cNvPr id="189529" name="Text Box 89"/>
              <p:cNvSpPr txBox="1">
                <a:spLocks noChangeArrowheads="1"/>
              </p:cNvSpPr>
              <p:nvPr/>
            </p:nvSpPr>
            <p:spPr bwMode="auto">
              <a:xfrm>
                <a:off x="3823" y="2987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1</a:t>
                </a:r>
                <a:endParaRPr lang="en-US" altLang="zh-CN" sz="2800"/>
              </a:p>
            </p:txBody>
          </p:sp>
          <p:sp>
            <p:nvSpPr>
              <p:cNvPr id="189530" name="Text Box 90"/>
              <p:cNvSpPr txBox="1">
                <a:spLocks noChangeArrowheads="1"/>
              </p:cNvSpPr>
              <p:nvPr/>
            </p:nvSpPr>
            <p:spPr bwMode="auto">
              <a:xfrm>
                <a:off x="4416" y="2975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2</a:t>
                </a:r>
                <a:endParaRPr lang="en-US" altLang="zh-CN" sz="2800"/>
              </a:p>
            </p:txBody>
          </p:sp>
          <p:sp>
            <p:nvSpPr>
              <p:cNvPr id="189531" name="Text Box 91"/>
              <p:cNvSpPr txBox="1">
                <a:spLocks noChangeArrowheads="1"/>
              </p:cNvSpPr>
              <p:nvPr/>
            </p:nvSpPr>
            <p:spPr bwMode="auto">
              <a:xfrm>
                <a:off x="4092" y="2652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>
                    <a:solidFill>
                      <a:srgbClr val="FF3300"/>
                    </a:solidFill>
                  </a:rPr>
                  <a:t>A</a:t>
                </a:r>
              </a:p>
            </p:txBody>
          </p:sp>
          <p:sp>
            <p:nvSpPr>
              <p:cNvPr id="189532" name="Text Box 92"/>
              <p:cNvSpPr txBox="1">
                <a:spLocks noChangeArrowheads="1"/>
              </p:cNvSpPr>
              <p:nvPr/>
            </p:nvSpPr>
            <p:spPr bwMode="auto">
              <a:xfrm>
                <a:off x="4128" y="3993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>
                    <a:solidFill>
                      <a:srgbClr val="FF3300"/>
                    </a:solidFill>
                  </a:rPr>
                  <a:t>B</a:t>
                </a:r>
              </a:p>
            </p:txBody>
          </p:sp>
          <p:sp>
            <p:nvSpPr>
              <p:cNvPr id="189533" name="Text Box 93"/>
              <p:cNvSpPr txBox="1">
                <a:spLocks noChangeArrowheads="1"/>
              </p:cNvSpPr>
              <p:nvPr/>
            </p:nvSpPr>
            <p:spPr bwMode="auto">
              <a:xfrm>
                <a:off x="5043" y="3197"/>
                <a:ext cx="760" cy="5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E</a:t>
                </a:r>
                <a:r>
                  <a:rPr lang="en-US" altLang="zh-CN" sz="2800" i="1" baseline="-25000"/>
                  <a:t>D</a:t>
                </a:r>
                <a:r>
                  <a:rPr lang="en-US" altLang="zh-CN" sz="2800"/>
                  <a:t>=</a:t>
                </a:r>
              </a:p>
              <a:p>
                <a:pPr algn="l"/>
                <a:r>
                  <a:rPr lang="en-US" altLang="zh-CN" sz="2800"/>
                  <a:t>0.4</a:t>
                </a:r>
                <a:r>
                  <a:rPr lang="en-US" altLang="zh-CN" sz="2800" i="1"/>
                  <a:t>U</a:t>
                </a:r>
                <a:r>
                  <a:rPr lang="en-US" altLang="zh-CN" sz="2800" i="1" baseline="-25000"/>
                  <a:t>AB</a:t>
                </a:r>
                <a:endParaRPr lang="en-US" altLang="zh-CN" sz="2800"/>
              </a:p>
            </p:txBody>
          </p:sp>
          <p:sp>
            <p:nvSpPr>
              <p:cNvPr id="189534" name="Line 94"/>
              <p:cNvSpPr>
                <a:spLocks noChangeShapeType="1"/>
              </p:cNvSpPr>
              <p:nvPr/>
            </p:nvSpPr>
            <p:spPr bwMode="auto">
              <a:xfrm>
                <a:off x="3601" y="2859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535" name="Text Box 95"/>
              <p:cNvSpPr txBox="1">
                <a:spLocks noChangeArrowheads="1"/>
              </p:cNvSpPr>
              <p:nvPr/>
            </p:nvSpPr>
            <p:spPr bwMode="auto">
              <a:xfrm>
                <a:off x="3157" y="2713"/>
                <a:ext cx="536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33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FF3300"/>
                    </a:solidFill>
                  </a:rPr>
                  <a:t>1</a:t>
                </a:r>
                <a:r>
                  <a:rPr lang="en-US" altLang="zh-CN" sz="2800" i="1" baseline="30000">
                    <a:solidFill>
                      <a:srgbClr val="FF3300"/>
                    </a:solidFill>
                  </a:rPr>
                  <a:t>''</a:t>
                </a:r>
                <a:endParaRPr lang="en-US" altLang="zh-CN" sz="2800">
                  <a:solidFill>
                    <a:srgbClr val="FF3300"/>
                  </a:solidFill>
                </a:endParaRPr>
              </a:p>
            </p:txBody>
          </p:sp>
          <p:sp>
            <p:nvSpPr>
              <p:cNvPr id="189536" name="Line 96"/>
              <p:cNvSpPr>
                <a:spLocks noChangeShapeType="1"/>
              </p:cNvSpPr>
              <p:nvPr/>
            </p:nvSpPr>
            <p:spPr bwMode="auto">
              <a:xfrm flipH="1">
                <a:off x="4585" y="2847"/>
                <a:ext cx="27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537" name="Text Box 97"/>
              <p:cNvSpPr txBox="1">
                <a:spLocks noChangeArrowheads="1"/>
              </p:cNvSpPr>
              <p:nvPr/>
            </p:nvSpPr>
            <p:spPr bwMode="auto">
              <a:xfrm>
                <a:off x="4909" y="2671"/>
                <a:ext cx="36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33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FF3300"/>
                    </a:solidFill>
                  </a:rPr>
                  <a:t>2</a:t>
                </a:r>
                <a:r>
                  <a:rPr lang="en-US" altLang="zh-CN" sz="2800" i="1" baseline="30000">
                    <a:solidFill>
                      <a:srgbClr val="FF3300"/>
                    </a:solidFill>
                  </a:rPr>
                  <a:t>''</a:t>
                </a:r>
                <a:endParaRPr lang="en-US" altLang="zh-CN" sz="2800">
                  <a:solidFill>
                    <a:srgbClr val="FF3300"/>
                  </a:solidFill>
                </a:endParaRPr>
              </a:p>
            </p:txBody>
          </p:sp>
          <p:sp>
            <p:nvSpPr>
              <p:cNvPr id="189538" name="Rectangle 98"/>
              <p:cNvSpPr>
                <a:spLocks noChangeArrowheads="1"/>
              </p:cNvSpPr>
              <p:nvPr/>
            </p:nvSpPr>
            <p:spPr bwMode="auto">
              <a:xfrm>
                <a:off x="4170" y="3201"/>
                <a:ext cx="88" cy="17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539" name="Oval 99"/>
              <p:cNvSpPr>
                <a:spLocks noChangeArrowheads="1"/>
              </p:cNvSpPr>
              <p:nvPr/>
            </p:nvSpPr>
            <p:spPr bwMode="auto">
              <a:xfrm flipV="1">
                <a:off x="4189" y="2948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540" name="Oval 100"/>
              <p:cNvSpPr>
                <a:spLocks noChangeArrowheads="1"/>
              </p:cNvSpPr>
              <p:nvPr/>
            </p:nvSpPr>
            <p:spPr bwMode="auto">
              <a:xfrm flipV="1">
                <a:off x="4189" y="3968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541" name="Line 101"/>
              <p:cNvSpPr>
                <a:spLocks noChangeShapeType="1"/>
              </p:cNvSpPr>
              <p:nvPr/>
            </p:nvSpPr>
            <p:spPr bwMode="auto">
              <a:xfrm>
                <a:off x="4101" y="3696"/>
                <a:ext cx="21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542" name="Text Box 102"/>
              <p:cNvSpPr txBox="1">
                <a:spLocks noChangeArrowheads="1"/>
              </p:cNvSpPr>
              <p:nvPr/>
            </p:nvSpPr>
            <p:spPr bwMode="auto">
              <a:xfrm>
                <a:off x="4387" y="3565"/>
                <a:ext cx="26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I</a:t>
                </a:r>
                <a:r>
                  <a:rPr lang="en-US" altLang="zh-CN" sz="2800" i="1" baseline="-25000"/>
                  <a:t>s</a:t>
                </a:r>
                <a:endParaRPr lang="en-US" altLang="zh-CN" sz="2800"/>
              </a:p>
            </p:txBody>
          </p:sp>
          <p:sp>
            <p:nvSpPr>
              <p:cNvPr id="189543" name="Line 103"/>
              <p:cNvSpPr>
                <a:spLocks noChangeShapeType="1"/>
              </p:cNvSpPr>
              <p:nvPr/>
            </p:nvSpPr>
            <p:spPr bwMode="auto">
              <a:xfrm flipV="1">
                <a:off x="3981" y="3552"/>
                <a:ext cx="0" cy="30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9544" name="Text Box 104"/>
              <p:cNvSpPr txBox="1">
                <a:spLocks noChangeArrowheads="1"/>
              </p:cNvSpPr>
              <p:nvPr/>
            </p:nvSpPr>
            <p:spPr bwMode="auto">
              <a:xfrm>
                <a:off x="5019" y="2656"/>
                <a:ext cx="11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 algn="l"/>
                <a:endParaRPr lang="zh-CN" altLang="zh-CN" sz="280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189545" name="Text Box 105"/>
          <p:cNvSpPr txBox="1">
            <a:spLocks noChangeArrowheads="1"/>
          </p:cNvSpPr>
          <p:nvPr/>
        </p:nvSpPr>
        <p:spPr bwMode="auto">
          <a:xfrm>
            <a:off x="684213" y="4279900"/>
            <a:ext cx="2425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sz="2800">
                <a:solidFill>
                  <a:srgbClr val="FF0000"/>
                </a:solidFill>
              </a:rPr>
              <a:t> </a:t>
            </a:r>
            <a:r>
              <a:rPr lang="zh-CN" altLang="en-US" sz="2800">
                <a:solidFill>
                  <a:srgbClr val="FF0000"/>
                </a:solidFill>
              </a:rPr>
              <a:t>根据迭加定理</a:t>
            </a:r>
          </a:p>
        </p:txBody>
      </p:sp>
      <p:graphicFrame>
        <p:nvGraphicFramePr>
          <p:cNvPr id="189546" name="Object 106"/>
          <p:cNvGraphicFramePr>
            <a:graphicFrameLocks noChangeAspect="1"/>
          </p:cNvGraphicFramePr>
          <p:nvPr/>
        </p:nvGraphicFramePr>
        <p:xfrm>
          <a:off x="708025" y="5000625"/>
          <a:ext cx="3225800" cy="1458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49" name="公式" r:id="rId4" imgW="787320" imgH="457200" progId="Equation.3">
                  <p:embed/>
                </p:oleObj>
              </mc:Choice>
              <mc:Fallback>
                <p:oleObj name="公式" r:id="rId4" imgW="787320" imgH="457200" progId="Equation.3">
                  <p:embed/>
                  <p:pic>
                    <p:nvPicPr>
                      <p:cNvPr id="0" name="Object 10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025" y="5000625"/>
                        <a:ext cx="3225800" cy="1458913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9547" name="Line 107"/>
          <p:cNvSpPr>
            <a:spLocks noChangeShapeType="1"/>
          </p:cNvSpPr>
          <p:nvPr/>
        </p:nvSpPr>
        <p:spPr bwMode="auto">
          <a:xfrm>
            <a:off x="-71438" y="4071938"/>
            <a:ext cx="4448176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zh-CN" altLang="en-US"/>
          </a:p>
        </p:txBody>
      </p:sp>
      <p:sp>
        <p:nvSpPr>
          <p:cNvPr id="189548" name="Rectangle 108"/>
          <p:cNvSpPr>
            <a:spLocks noChangeArrowheads="1"/>
          </p:cNvSpPr>
          <p:nvPr/>
        </p:nvSpPr>
        <p:spPr bwMode="auto">
          <a:xfrm>
            <a:off x="2109788" y="3308350"/>
            <a:ext cx="2130425" cy="598488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i="1"/>
              <a:t>E</a:t>
            </a:r>
            <a:r>
              <a:rPr lang="en-US" altLang="zh-CN" sz="2800" i="1" baseline="-25000"/>
              <a:t>D</a:t>
            </a:r>
            <a:r>
              <a:rPr lang="en-US" altLang="zh-CN" sz="2800"/>
              <a:t> </a:t>
            </a:r>
            <a:r>
              <a:rPr lang="en-US" altLang="zh-CN"/>
              <a:t>= </a:t>
            </a:r>
            <a:r>
              <a:rPr lang="en-US" altLang="zh-CN" sz="2800"/>
              <a:t>0.4</a:t>
            </a:r>
            <a:r>
              <a:rPr lang="en-US" altLang="zh-CN" i="1"/>
              <a:t>U</a:t>
            </a:r>
            <a:r>
              <a:rPr lang="en-US" altLang="zh-CN" sz="2800" i="1" baseline="-25000"/>
              <a:t>AB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9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9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9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1895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9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895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1895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511" grpId="0" animBg="1"/>
      <p:bldP spid="189512" grpId="0" animBg="1"/>
      <p:bldP spid="189545" grpId="0" autoUpdateAnimBg="0"/>
      <p:bldP spid="189547" grpId="0" animBg="1"/>
      <p:bldP spid="189548" grpId="0" animBg="1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827" name="Object 3"/>
          <p:cNvGraphicFramePr>
            <a:graphicFrameLocks noChangeAspect="1"/>
          </p:cNvGraphicFramePr>
          <p:nvPr/>
        </p:nvGraphicFramePr>
        <p:xfrm>
          <a:off x="4710113" y="1320800"/>
          <a:ext cx="4200525" cy="151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70" name="公式" r:id="rId5" imgW="1346040" imgH="457200" progId="Equation.3">
                  <p:embed/>
                </p:oleObj>
              </mc:Choice>
              <mc:Fallback>
                <p:oleObj name="公式" r:id="rId5" imgW="1346040" imgH="457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0113" y="1320800"/>
                        <a:ext cx="4200525" cy="1514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828" name="Line 4"/>
          <p:cNvSpPr>
            <a:spLocks noChangeShapeType="1"/>
          </p:cNvSpPr>
          <p:nvPr/>
        </p:nvSpPr>
        <p:spPr bwMode="auto">
          <a:xfrm>
            <a:off x="4419600" y="266700"/>
            <a:ext cx="0" cy="3429000"/>
          </a:xfrm>
          <a:prstGeom prst="line">
            <a:avLst/>
          </a:prstGeom>
          <a:noFill/>
          <a:ln w="38100" cap="rnd">
            <a:solidFill>
              <a:srgbClr val="00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829" name="Line 5"/>
          <p:cNvSpPr>
            <a:spLocks noChangeShapeType="1"/>
          </p:cNvSpPr>
          <p:nvPr/>
        </p:nvSpPr>
        <p:spPr bwMode="auto">
          <a:xfrm>
            <a:off x="34925" y="3594100"/>
            <a:ext cx="9144000" cy="0"/>
          </a:xfrm>
          <a:prstGeom prst="line">
            <a:avLst/>
          </a:prstGeom>
          <a:noFill/>
          <a:ln w="38100" cap="rnd">
            <a:solidFill>
              <a:srgbClr val="00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831" name="Text Box 7"/>
          <p:cNvSpPr txBox="1">
            <a:spLocks noChangeArrowheads="1"/>
          </p:cNvSpPr>
          <p:nvPr/>
        </p:nvSpPr>
        <p:spPr bwMode="auto">
          <a:xfrm>
            <a:off x="5257800" y="3886200"/>
            <a:ext cx="800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400"/>
              <a:t>解得</a:t>
            </a:r>
          </a:p>
        </p:txBody>
      </p:sp>
      <p:graphicFrame>
        <p:nvGraphicFramePr>
          <p:cNvPr id="205832" name="Object 8"/>
          <p:cNvGraphicFramePr>
            <a:graphicFrameLocks noChangeAspect="1"/>
          </p:cNvGraphicFramePr>
          <p:nvPr/>
        </p:nvGraphicFramePr>
        <p:xfrm>
          <a:off x="5410200" y="4495800"/>
          <a:ext cx="2933700" cy="1316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71" name="公式" r:id="rId7" imgW="1130040" imgH="457200" progId="Equation.3">
                  <p:embed/>
                </p:oleObj>
              </mc:Choice>
              <mc:Fallback>
                <p:oleObj name="公式" r:id="rId7" imgW="1130040" imgH="457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5800"/>
                        <a:ext cx="2933700" cy="1316038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834" name="AutoShape 10"/>
          <p:cNvSpPr>
            <a:spLocks/>
          </p:cNvSpPr>
          <p:nvPr/>
        </p:nvSpPr>
        <p:spPr bwMode="auto">
          <a:xfrm>
            <a:off x="966788" y="4622800"/>
            <a:ext cx="174625" cy="1576388"/>
          </a:xfrm>
          <a:prstGeom prst="leftBrace">
            <a:avLst>
              <a:gd name="adj1" fmla="val 75227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5836" name="Text Box 12"/>
          <p:cNvSpPr txBox="1">
            <a:spLocks noChangeArrowheads="1"/>
          </p:cNvSpPr>
          <p:nvPr/>
        </p:nvSpPr>
        <p:spPr bwMode="auto">
          <a:xfrm>
            <a:off x="838200" y="3786188"/>
            <a:ext cx="203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400"/>
              <a:t>代入数据得：</a:t>
            </a:r>
          </a:p>
        </p:txBody>
      </p:sp>
      <p:graphicFrame>
        <p:nvGraphicFramePr>
          <p:cNvPr id="205837" name="Object 13"/>
          <p:cNvGraphicFramePr>
            <a:graphicFrameLocks noChangeAspect="1"/>
          </p:cNvGraphicFramePr>
          <p:nvPr/>
        </p:nvGraphicFramePr>
        <p:xfrm>
          <a:off x="1222375" y="4470400"/>
          <a:ext cx="2886075" cy="195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72" name="公式" r:id="rId9" imgW="965160" imgH="685800" progId="Equation.3">
                  <p:embed/>
                </p:oleObj>
              </mc:Choice>
              <mc:Fallback>
                <p:oleObj name="公式" r:id="rId9" imgW="965160" imgH="6858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2375" y="4470400"/>
                        <a:ext cx="2886075" cy="1957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5838" name="Group 14"/>
          <p:cNvGrpSpPr>
            <a:grpSpLocks/>
          </p:cNvGrpSpPr>
          <p:nvPr/>
        </p:nvGrpSpPr>
        <p:grpSpPr bwMode="auto">
          <a:xfrm>
            <a:off x="234950" y="57150"/>
            <a:ext cx="4041775" cy="3386138"/>
            <a:chOff x="148" y="36"/>
            <a:chExt cx="2546" cy="2133"/>
          </a:xfrm>
        </p:grpSpPr>
        <p:sp>
          <p:nvSpPr>
            <p:cNvPr id="205839" name="Text Box 15"/>
            <p:cNvSpPr txBox="1">
              <a:spLocks noChangeArrowheads="1"/>
            </p:cNvSpPr>
            <p:nvPr/>
          </p:nvSpPr>
          <p:spPr bwMode="auto">
            <a:xfrm>
              <a:off x="148" y="36"/>
              <a:ext cx="181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(1)</a:t>
              </a:r>
              <a:r>
                <a:rPr lang="en-US" altLang="zh-CN" i="1"/>
                <a:t> E</a:t>
              </a:r>
              <a:r>
                <a:rPr lang="en-US" altLang="zh-CN" i="1" baseline="-25000"/>
                <a:t>s</a:t>
              </a:r>
              <a:r>
                <a:rPr lang="en-US" altLang="zh-CN"/>
                <a:t> </a:t>
              </a:r>
              <a:r>
                <a:rPr lang="zh-CN" altLang="zh-CN"/>
                <a:t>单独作用</a:t>
              </a:r>
              <a:endParaRPr lang="zh-CN" altLang="en-US" sz="2400"/>
            </a:p>
          </p:txBody>
        </p:sp>
        <p:sp>
          <p:nvSpPr>
            <p:cNvPr id="205840" name="Oval 16"/>
            <p:cNvSpPr>
              <a:spLocks noChangeArrowheads="1"/>
            </p:cNvSpPr>
            <p:nvPr/>
          </p:nvSpPr>
          <p:spPr bwMode="auto">
            <a:xfrm>
              <a:off x="410" y="1241"/>
              <a:ext cx="247" cy="25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zh-CN" sz="2400" b="0"/>
            </a:p>
          </p:txBody>
        </p:sp>
        <p:sp>
          <p:nvSpPr>
            <p:cNvPr id="205841" name="AutoShape 17"/>
            <p:cNvSpPr>
              <a:spLocks noChangeArrowheads="1"/>
            </p:cNvSpPr>
            <p:nvPr/>
          </p:nvSpPr>
          <p:spPr bwMode="auto">
            <a:xfrm>
              <a:off x="1713" y="1139"/>
              <a:ext cx="262" cy="267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842" name="Line 18"/>
            <p:cNvSpPr>
              <a:spLocks noChangeShapeType="1"/>
            </p:cNvSpPr>
            <p:nvPr/>
          </p:nvSpPr>
          <p:spPr bwMode="auto">
            <a:xfrm>
              <a:off x="533" y="827"/>
              <a:ext cx="0" cy="10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843" name="Line 19"/>
            <p:cNvSpPr>
              <a:spLocks noChangeShapeType="1"/>
            </p:cNvSpPr>
            <p:nvPr/>
          </p:nvSpPr>
          <p:spPr bwMode="auto">
            <a:xfrm flipV="1">
              <a:off x="1145" y="827"/>
              <a:ext cx="0" cy="6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844" name="Line 20"/>
            <p:cNvSpPr>
              <a:spLocks noChangeShapeType="1"/>
            </p:cNvSpPr>
            <p:nvPr/>
          </p:nvSpPr>
          <p:spPr bwMode="auto">
            <a:xfrm>
              <a:off x="1145" y="1629"/>
              <a:ext cx="0" cy="2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845" name="Line 21"/>
            <p:cNvSpPr>
              <a:spLocks noChangeShapeType="1"/>
            </p:cNvSpPr>
            <p:nvPr/>
          </p:nvSpPr>
          <p:spPr bwMode="auto">
            <a:xfrm>
              <a:off x="533" y="827"/>
              <a:ext cx="13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846" name="Line 22"/>
            <p:cNvSpPr>
              <a:spLocks noChangeShapeType="1"/>
            </p:cNvSpPr>
            <p:nvPr/>
          </p:nvSpPr>
          <p:spPr bwMode="auto">
            <a:xfrm>
              <a:off x="1845" y="827"/>
              <a:ext cx="0" cy="102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847" name="Line 23"/>
            <p:cNvSpPr>
              <a:spLocks noChangeShapeType="1"/>
            </p:cNvSpPr>
            <p:nvPr/>
          </p:nvSpPr>
          <p:spPr bwMode="auto">
            <a:xfrm>
              <a:off x="533" y="1851"/>
              <a:ext cx="13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848" name="Rectangle 24"/>
            <p:cNvSpPr>
              <a:spLocks noChangeArrowheads="1"/>
            </p:cNvSpPr>
            <p:nvPr/>
          </p:nvSpPr>
          <p:spPr bwMode="auto">
            <a:xfrm>
              <a:off x="751" y="783"/>
              <a:ext cx="175" cy="8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849" name="Rectangle 25"/>
            <p:cNvSpPr>
              <a:spLocks noChangeArrowheads="1"/>
            </p:cNvSpPr>
            <p:nvPr/>
          </p:nvSpPr>
          <p:spPr bwMode="auto">
            <a:xfrm>
              <a:off x="1407" y="783"/>
              <a:ext cx="175" cy="8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850" name="Text Box 26"/>
            <p:cNvSpPr txBox="1">
              <a:spLocks noChangeArrowheads="1"/>
            </p:cNvSpPr>
            <p:nvPr/>
          </p:nvSpPr>
          <p:spPr bwMode="auto">
            <a:xfrm>
              <a:off x="493" y="96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400">
                  <a:solidFill>
                    <a:srgbClr val="0000FF"/>
                  </a:solidFill>
                </a:rPr>
                <a:t>+</a:t>
              </a:r>
            </a:p>
          </p:txBody>
        </p:sp>
        <p:sp>
          <p:nvSpPr>
            <p:cNvPr id="205851" name="Text Box 27"/>
            <p:cNvSpPr txBox="1">
              <a:spLocks noChangeArrowheads="1"/>
            </p:cNvSpPr>
            <p:nvPr/>
          </p:nvSpPr>
          <p:spPr bwMode="auto">
            <a:xfrm>
              <a:off x="1780" y="88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400"/>
                <a:t>+</a:t>
              </a:r>
            </a:p>
          </p:txBody>
        </p:sp>
        <p:sp>
          <p:nvSpPr>
            <p:cNvPr id="205852" name="Text Box 28"/>
            <p:cNvSpPr txBox="1">
              <a:spLocks noChangeArrowheads="1"/>
            </p:cNvSpPr>
            <p:nvPr/>
          </p:nvSpPr>
          <p:spPr bwMode="auto">
            <a:xfrm>
              <a:off x="521" y="1408"/>
              <a:ext cx="1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400">
                  <a:solidFill>
                    <a:srgbClr val="0000FF"/>
                  </a:solidFill>
                </a:rPr>
                <a:t>-</a:t>
              </a:r>
            </a:p>
          </p:txBody>
        </p:sp>
        <p:sp>
          <p:nvSpPr>
            <p:cNvPr id="205853" name="Text Box 29"/>
            <p:cNvSpPr txBox="1">
              <a:spLocks noChangeArrowheads="1"/>
            </p:cNvSpPr>
            <p:nvPr/>
          </p:nvSpPr>
          <p:spPr bwMode="auto">
            <a:xfrm>
              <a:off x="1842" y="1272"/>
              <a:ext cx="1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400"/>
                <a:t>-</a:t>
              </a:r>
            </a:p>
          </p:txBody>
        </p:sp>
        <p:sp>
          <p:nvSpPr>
            <p:cNvPr id="205854" name="Text Box 30"/>
            <p:cNvSpPr txBox="1">
              <a:spLocks noChangeArrowheads="1"/>
            </p:cNvSpPr>
            <p:nvPr/>
          </p:nvSpPr>
          <p:spPr bwMode="auto">
            <a:xfrm>
              <a:off x="754" y="836"/>
              <a:ext cx="3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400" baseline="-25000"/>
                <a:t>1</a:t>
              </a:r>
              <a:endParaRPr lang="en-US" altLang="zh-CN" sz="2400"/>
            </a:p>
          </p:txBody>
        </p:sp>
        <p:sp>
          <p:nvSpPr>
            <p:cNvPr id="205855" name="Text Box 31"/>
            <p:cNvSpPr txBox="1">
              <a:spLocks noChangeArrowheads="1"/>
            </p:cNvSpPr>
            <p:nvPr/>
          </p:nvSpPr>
          <p:spPr bwMode="auto">
            <a:xfrm>
              <a:off x="1347" y="824"/>
              <a:ext cx="3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400" baseline="-25000"/>
                <a:t>2</a:t>
              </a:r>
              <a:endParaRPr lang="en-US" altLang="zh-CN" sz="2400"/>
            </a:p>
          </p:txBody>
        </p:sp>
        <p:sp>
          <p:nvSpPr>
            <p:cNvPr id="205856" name="Text Box 32"/>
            <p:cNvSpPr txBox="1">
              <a:spLocks noChangeArrowheads="1"/>
            </p:cNvSpPr>
            <p:nvPr/>
          </p:nvSpPr>
          <p:spPr bwMode="auto">
            <a:xfrm>
              <a:off x="1023" y="501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FF3300"/>
                  </a:solidFill>
                </a:rPr>
                <a:t>A</a:t>
              </a:r>
              <a:endParaRPr lang="en-US" altLang="zh-CN" sz="2400">
                <a:solidFill>
                  <a:srgbClr val="FF3300"/>
                </a:solidFill>
              </a:endParaRPr>
            </a:p>
          </p:txBody>
        </p:sp>
        <p:sp>
          <p:nvSpPr>
            <p:cNvPr id="205857" name="Text Box 33"/>
            <p:cNvSpPr txBox="1">
              <a:spLocks noChangeArrowheads="1"/>
            </p:cNvSpPr>
            <p:nvPr/>
          </p:nvSpPr>
          <p:spPr bwMode="auto">
            <a:xfrm>
              <a:off x="1059" y="1842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FF3300"/>
                  </a:solidFill>
                </a:rPr>
                <a:t>B</a:t>
              </a:r>
              <a:endParaRPr lang="en-US" altLang="zh-CN" sz="2400">
                <a:solidFill>
                  <a:srgbClr val="FF3300"/>
                </a:solidFill>
              </a:endParaRPr>
            </a:p>
          </p:txBody>
        </p:sp>
        <p:sp>
          <p:nvSpPr>
            <p:cNvPr id="205858" name="Text Box 34"/>
            <p:cNvSpPr txBox="1">
              <a:spLocks noChangeArrowheads="1"/>
            </p:cNvSpPr>
            <p:nvPr/>
          </p:nvSpPr>
          <p:spPr bwMode="auto">
            <a:xfrm>
              <a:off x="1974" y="1046"/>
              <a:ext cx="720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  <a:r>
                <a:rPr lang="en-US" altLang="zh-CN" sz="2400" i="1" baseline="-25000"/>
                <a:t>D</a:t>
              </a:r>
              <a:r>
                <a:rPr lang="en-US" altLang="zh-CN" sz="2400"/>
                <a:t>=</a:t>
              </a:r>
            </a:p>
            <a:p>
              <a:pPr algn="l"/>
              <a:r>
                <a:rPr lang="en-US" altLang="zh-CN" sz="2400"/>
                <a:t>0.4</a:t>
              </a:r>
              <a:r>
                <a:rPr lang="en-US" altLang="zh-CN" sz="2800" i="1"/>
                <a:t>U</a:t>
              </a:r>
              <a:r>
                <a:rPr lang="en-US" altLang="zh-CN" sz="2800" i="1" baseline="-25000"/>
                <a:t>AB</a:t>
              </a:r>
              <a:endParaRPr lang="en-US" altLang="zh-CN" sz="2400"/>
            </a:p>
          </p:txBody>
        </p:sp>
        <p:sp>
          <p:nvSpPr>
            <p:cNvPr id="205859" name="Line 35"/>
            <p:cNvSpPr>
              <a:spLocks noChangeShapeType="1"/>
            </p:cNvSpPr>
            <p:nvPr/>
          </p:nvSpPr>
          <p:spPr bwMode="auto">
            <a:xfrm>
              <a:off x="532" y="708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860" name="Text Box 36"/>
            <p:cNvSpPr txBox="1">
              <a:spLocks noChangeArrowheads="1"/>
            </p:cNvSpPr>
            <p:nvPr/>
          </p:nvSpPr>
          <p:spPr bwMode="auto">
            <a:xfrm>
              <a:off x="148" y="562"/>
              <a:ext cx="6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i="1">
                  <a:solidFill>
                    <a:srgbClr val="FF3300"/>
                  </a:solidFill>
                </a:rPr>
                <a:t>I</a:t>
              </a:r>
              <a:r>
                <a:rPr lang="en-US" altLang="zh-CN" sz="2400" baseline="-25000">
                  <a:solidFill>
                    <a:srgbClr val="FF3300"/>
                  </a:solidFill>
                </a:rPr>
                <a:t>1</a:t>
              </a:r>
              <a:r>
                <a:rPr lang="en-US" altLang="zh-CN" sz="2800" i="1" baseline="30000">
                  <a:solidFill>
                    <a:srgbClr val="FF3300"/>
                  </a:solidFill>
                </a:rPr>
                <a:t>'</a:t>
              </a:r>
              <a:endParaRPr lang="en-US" altLang="zh-CN" sz="2400">
                <a:solidFill>
                  <a:srgbClr val="FF3300"/>
                </a:solidFill>
              </a:endParaRPr>
            </a:p>
          </p:txBody>
        </p:sp>
        <p:sp>
          <p:nvSpPr>
            <p:cNvPr id="205861" name="Line 37"/>
            <p:cNvSpPr>
              <a:spLocks noChangeShapeType="1"/>
            </p:cNvSpPr>
            <p:nvPr/>
          </p:nvSpPr>
          <p:spPr bwMode="auto">
            <a:xfrm flipH="1">
              <a:off x="1516" y="696"/>
              <a:ext cx="27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862" name="Text Box 38"/>
            <p:cNvSpPr txBox="1">
              <a:spLocks noChangeArrowheads="1"/>
            </p:cNvSpPr>
            <p:nvPr/>
          </p:nvSpPr>
          <p:spPr bwMode="auto">
            <a:xfrm>
              <a:off x="1840" y="490"/>
              <a:ext cx="35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i="1">
                  <a:solidFill>
                    <a:srgbClr val="FF3300"/>
                  </a:solidFill>
                </a:rPr>
                <a:t>I</a:t>
              </a:r>
              <a:r>
                <a:rPr lang="en-US" altLang="zh-CN" sz="2400">
                  <a:solidFill>
                    <a:srgbClr val="FF3300"/>
                  </a:solidFill>
                </a:rPr>
                <a:t>2</a:t>
              </a:r>
              <a:r>
                <a:rPr lang="en-US" altLang="zh-CN" sz="2800" i="1" baseline="30000">
                  <a:solidFill>
                    <a:srgbClr val="FF3300"/>
                  </a:solidFill>
                </a:rPr>
                <a:t>'</a:t>
              </a:r>
              <a:endParaRPr lang="en-US" altLang="zh-CN" sz="2400">
                <a:solidFill>
                  <a:srgbClr val="FF3300"/>
                </a:solidFill>
              </a:endParaRPr>
            </a:p>
          </p:txBody>
        </p:sp>
        <p:sp>
          <p:nvSpPr>
            <p:cNvPr id="205863" name="Rectangle 39"/>
            <p:cNvSpPr>
              <a:spLocks noChangeArrowheads="1"/>
            </p:cNvSpPr>
            <p:nvPr/>
          </p:nvSpPr>
          <p:spPr bwMode="auto">
            <a:xfrm>
              <a:off x="1101" y="1050"/>
              <a:ext cx="88" cy="17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864" name="Oval 40"/>
            <p:cNvSpPr>
              <a:spLocks noChangeArrowheads="1"/>
            </p:cNvSpPr>
            <p:nvPr/>
          </p:nvSpPr>
          <p:spPr bwMode="auto">
            <a:xfrm flipV="1">
              <a:off x="1120" y="797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5865" name="Oval 41"/>
            <p:cNvSpPr>
              <a:spLocks noChangeArrowheads="1"/>
            </p:cNvSpPr>
            <p:nvPr/>
          </p:nvSpPr>
          <p:spPr bwMode="auto">
            <a:xfrm flipV="1">
              <a:off x="1120" y="1817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05869" name="Group 45"/>
          <p:cNvGrpSpPr>
            <a:grpSpLocks/>
          </p:cNvGrpSpPr>
          <p:nvPr/>
        </p:nvGrpSpPr>
        <p:grpSpPr bwMode="auto">
          <a:xfrm>
            <a:off x="1955800" y="1870075"/>
            <a:ext cx="585788" cy="1077913"/>
            <a:chOff x="1232" y="1178"/>
            <a:chExt cx="369" cy="679"/>
          </a:xfrm>
        </p:grpSpPr>
        <p:graphicFrame>
          <p:nvGraphicFramePr>
            <p:cNvPr id="205866" name="Object 42"/>
            <p:cNvGraphicFramePr>
              <a:graphicFrameLocks noChangeAspect="1"/>
            </p:cNvGraphicFramePr>
            <p:nvPr/>
          </p:nvGraphicFramePr>
          <p:xfrm>
            <a:off x="1248" y="1392"/>
            <a:ext cx="353" cy="2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873" name="公式" r:id="rId11" imgW="304560" imgH="215640" progId="Equation.3">
                    <p:embed/>
                  </p:oleObj>
                </mc:Choice>
                <mc:Fallback>
                  <p:oleObj name="公式" r:id="rId11" imgW="304560" imgH="215640" progId="Equation.3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8" y="1392"/>
                          <a:ext cx="353" cy="2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8575">
                              <a:solidFill>
                                <a:schemeClr val="accent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867" name="Text Box 43"/>
            <p:cNvSpPr txBox="1">
              <a:spLocks noChangeArrowheads="1"/>
            </p:cNvSpPr>
            <p:nvPr/>
          </p:nvSpPr>
          <p:spPr bwMode="auto">
            <a:xfrm>
              <a:off x="1232" y="1178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400">
                  <a:solidFill>
                    <a:srgbClr val="0000FF"/>
                  </a:solidFill>
                  <a:ea typeface="仿宋_GB2312" pitchFamily="49" charset="-122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205868" name="Text Box 44"/>
            <p:cNvSpPr txBox="1">
              <a:spLocks noChangeArrowheads="1"/>
            </p:cNvSpPr>
            <p:nvPr/>
          </p:nvSpPr>
          <p:spPr bwMode="auto">
            <a:xfrm>
              <a:off x="1249" y="1530"/>
              <a:ext cx="1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800">
                  <a:solidFill>
                    <a:srgbClr val="0000FF"/>
                  </a:solidFill>
                  <a:ea typeface="仿宋_GB2312" pitchFamily="49" charset="-122"/>
                  <a:sym typeface="Symbol" panose="05050102010706020507" pitchFamily="18" charset="2"/>
                </a:rPr>
                <a:t>-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8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5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05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58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58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05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058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8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8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58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58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058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8" grpId="0" animBg="1"/>
      <p:bldP spid="205829" grpId="0" animBg="1"/>
      <p:bldP spid="205831" grpId="0" autoUpdateAnimBg="0"/>
      <p:bldP spid="205834" grpId="0" animBg="1"/>
      <p:bldP spid="205836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1" name="Text Box 3"/>
          <p:cNvSpPr txBox="1">
            <a:spLocks noChangeArrowheads="1"/>
          </p:cNvSpPr>
          <p:nvPr/>
        </p:nvSpPr>
        <p:spPr bwMode="auto">
          <a:xfrm>
            <a:off x="4495800" y="304800"/>
            <a:ext cx="203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400"/>
              <a:t>节点电位法：</a:t>
            </a:r>
          </a:p>
        </p:txBody>
      </p:sp>
      <p:graphicFrame>
        <p:nvGraphicFramePr>
          <p:cNvPr id="206852" name="Object 4"/>
          <p:cNvGraphicFramePr>
            <a:graphicFrameLocks noChangeAspect="1"/>
          </p:cNvGraphicFramePr>
          <p:nvPr/>
        </p:nvGraphicFramePr>
        <p:xfrm>
          <a:off x="4419600" y="990600"/>
          <a:ext cx="4314825" cy="311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89" name="公式" r:id="rId4" imgW="1498320" imgH="1168200" progId="Equation.3">
                  <p:embed/>
                </p:oleObj>
              </mc:Choice>
              <mc:Fallback>
                <p:oleObj name="公式" r:id="rId4" imgW="1498320" imgH="1168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990600"/>
                        <a:ext cx="4314825" cy="311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853" name="Line 5"/>
          <p:cNvSpPr>
            <a:spLocks noChangeShapeType="1"/>
          </p:cNvSpPr>
          <p:nvPr/>
        </p:nvSpPr>
        <p:spPr bwMode="auto">
          <a:xfrm>
            <a:off x="4267200" y="95250"/>
            <a:ext cx="0" cy="4305300"/>
          </a:xfrm>
          <a:prstGeom prst="line">
            <a:avLst/>
          </a:prstGeom>
          <a:noFill/>
          <a:ln w="38100">
            <a:solidFill>
              <a:srgbClr val="00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206855" name="Object 7"/>
          <p:cNvGraphicFramePr>
            <a:graphicFrameLocks noChangeAspect="1"/>
          </p:cNvGraphicFramePr>
          <p:nvPr/>
        </p:nvGraphicFramePr>
        <p:xfrm>
          <a:off x="1458913" y="4638675"/>
          <a:ext cx="5400675" cy="168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90" name="公式" r:id="rId6" imgW="1828800" imgH="812520" progId="Equation.3">
                  <p:embed/>
                </p:oleObj>
              </mc:Choice>
              <mc:Fallback>
                <p:oleObj name="公式" r:id="rId6" imgW="1828800" imgH="81252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8913" y="4638675"/>
                        <a:ext cx="5400675" cy="168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856" name="Text Box 8"/>
          <p:cNvSpPr txBox="1">
            <a:spLocks noChangeArrowheads="1"/>
          </p:cNvSpPr>
          <p:nvPr/>
        </p:nvSpPr>
        <p:spPr bwMode="auto">
          <a:xfrm>
            <a:off x="361950" y="4835525"/>
            <a:ext cx="6223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sz="4000">
                <a:sym typeface="Symbol" panose="05050102010706020507" pitchFamily="18" charset="2"/>
              </a:rPr>
              <a:t></a:t>
            </a:r>
            <a:endParaRPr lang="en-US" altLang="zh-CN" sz="4000"/>
          </a:p>
        </p:txBody>
      </p:sp>
      <p:sp>
        <p:nvSpPr>
          <p:cNvPr id="206857" name="AutoShape 9"/>
          <p:cNvSpPr>
            <a:spLocks/>
          </p:cNvSpPr>
          <p:nvPr/>
        </p:nvSpPr>
        <p:spPr bwMode="auto">
          <a:xfrm>
            <a:off x="1219200" y="4724400"/>
            <a:ext cx="147638" cy="1265238"/>
          </a:xfrm>
          <a:prstGeom prst="leftBrace">
            <a:avLst>
              <a:gd name="adj1" fmla="val 71416"/>
              <a:gd name="adj2" fmla="val 50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6858" name="Line 10"/>
          <p:cNvSpPr>
            <a:spLocks noChangeShapeType="1"/>
          </p:cNvSpPr>
          <p:nvPr/>
        </p:nvSpPr>
        <p:spPr bwMode="auto">
          <a:xfrm>
            <a:off x="0" y="4454525"/>
            <a:ext cx="9144000" cy="0"/>
          </a:xfrm>
          <a:prstGeom prst="line">
            <a:avLst/>
          </a:prstGeom>
          <a:noFill/>
          <a:ln w="38100">
            <a:solidFill>
              <a:srgbClr val="0000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06859" name="Group 11"/>
          <p:cNvGrpSpPr>
            <a:grpSpLocks/>
          </p:cNvGrpSpPr>
          <p:nvPr/>
        </p:nvGrpSpPr>
        <p:grpSpPr bwMode="auto">
          <a:xfrm>
            <a:off x="0" y="511175"/>
            <a:ext cx="4086225" cy="3355975"/>
            <a:chOff x="0" y="322"/>
            <a:chExt cx="2574" cy="2114"/>
          </a:xfrm>
        </p:grpSpPr>
        <p:sp>
          <p:nvSpPr>
            <p:cNvPr id="206860" name="Text Box 12"/>
            <p:cNvSpPr txBox="1">
              <a:spLocks noChangeArrowheads="1"/>
            </p:cNvSpPr>
            <p:nvPr/>
          </p:nvSpPr>
          <p:spPr bwMode="auto">
            <a:xfrm>
              <a:off x="212" y="322"/>
              <a:ext cx="18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400"/>
                <a:t>(</a:t>
              </a:r>
              <a:r>
                <a:rPr lang="zh-CN" altLang="en-US" sz="2400"/>
                <a:t>２</a:t>
              </a:r>
              <a:r>
                <a:rPr lang="en-US" altLang="zh-CN" sz="2400"/>
                <a:t>) </a:t>
              </a:r>
              <a:r>
                <a:rPr lang="en-US" altLang="zh-CN" sz="2400" i="1"/>
                <a:t>I</a:t>
              </a:r>
              <a:r>
                <a:rPr lang="en-US" altLang="zh-CN" sz="2400" i="1" baseline="-25000"/>
                <a:t>s</a:t>
              </a:r>
              <a:r>
                <a:rPr lang="en-US" altLang="zh-CN" sz="2400" i="1"/>
                <a:t> </a:t>
              </a:r>
              <a:r>
                <a:rPr lang="zh-CN" altLang="zh-CN" sz="2400"/>
                <a:t>单独作用</a:t>
              </a:r>
              <a:endParaRPr lang="zh-CN" altLang="en-US" sz="2400"/>
            </a:p>
          </p:txBody>
        </p:sp>
        <p:sp>
          <p:nvSpPr>
            <p:cNvPr id="206861" name="Oval 13"/>
            <p:cNvSpPr>
              <a:spLocks noChangeArrowheads="1"/>
            </p:cNvSpPr>
            <p:nvPr/>
          </p:nvSpPr>
          <p:spPr bwMode="auto">
            <a:xfrm>
              <a:off x="934" y="1676"/>
              <a:ext cx="247" cy="25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zh-CN" sz="2400" b="0"/>
            </a:p>
          </p:txBody>
        </p:sp>
        <p:sp>
          <p:nvSpPr>
            <p:cNvPr id="206862" name="AutoShape 14"/>
            <p:cNvSpPr>
              <a:spLocks noChangeArrowheads="1"/>
            </p:cNvSpPr>
            <p:nvPr/>
          </p:nvSpPr>
          <p:spPr bwMode="auto">
            <a:xfrm>
              <a:off x="1625" y="1406"/>
              <a:ext cx="262" cy="267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6863" name="Line 15"/>
            <p:cNvSpPr>
              <a:spLocks noChangeShapeType="1"/>
            </p:cNvSpPr>
            <p:nvPr/>
          </p:nvSpPr>
          <p:spPr bwMode="auto">
            <a:xfrm>
              <a:off x="445" y="1094"/>
              <a:ext cx="0" cy="10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6864" name="Line 16"/>
            <p:cNvSpPr>
              <a:spLocks noChangeShapeType="1"/>
            </p:cNvSpPr>
            <p:nvPr/>
          </p:nvSpPr>
          <p:spPr bwMode="auto">
            <a:xfrm flipV="1">
              <a:off x="1057" y="1094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6865" name="Line 17"/>
            <p:cNvSpPr>
              <a:spLocks noChangeShapeType="1"/>
            </p:cNvSpPr>
            <p:nvPr/>
          </p:nvSpPr>
          <p:spPr bwMode="auto">
            <a:xfrm>
              <a:off x="1057" y="1920"/>
              <a:ext cx="0" cy="19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6866" name="Line 18"/>
            <p:cNvSpPr>
              <a:spLocks noChangeShapeType="1"/>
            </p:cNvSpPr>
            <p:nvPr/>
          </p:nvSpPr>
          <p:spPr bwMode="auto">
            <a:xfrm>
              <a:off x="445" y="1094"/>
              <a:ext cx="13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6867" name="Line 19"/>
            <p:cNvSpPr>
              <a:spLocks noChangeShapeType="1"/>
            </p:cNvSpPr>
            <p:nvPr/>
          </p:nvSpPr>
          <p:spPr bwMode="auto">
            <a:xfrm>
              <a:off x="1757" y="1094"/>
              <a:ext cx="0" cy="102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6868" name="Line 20"/>
            <p:cNvSpPr>
              <a:spLocks noChangeShapeType="1"/>
            </p:cNvSpPr>
            <p:nvPr/>
          </p:nvSpPr>
          <p:spPr bwMode="auto">
            <a:xfrm>
              <a:off x="445" y="2118"/>
              <a:ext cx="13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6869" name="Rectangle 21"/>
            <p:cNvSpPr>
              <a:spLocks noChangeArrowheads="1"/>
            </p:cNvSpPr>
            <p:nvPr/>
          </p:nvSpPr>
          <p:spPr bwMode="auto">
            <a:xfrm>
              <a:off x="663" y="1050"/>
              <a:ext cx="175" cy="8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6870" name="Rectangle 22"/>
            <p:cNvSpPr>
              <a:spLocks noChangeArrowheads="1"/>
            </p:cNvSpPr>
            <p:nvPr/>
          </p:nvSpPr>
          <p:spPr bwMode="auto">
            <a:xfrm>
              <a:off x="1319" y="1050"/>
              <a:ext cx="175" cy="8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6871" name="Text Box 23"/>
            <p:cNvSpPr txBox="1">
              <a:spLocks noChangeArrowheads="1"/>
            </p:cNvSpPr>
            <p:nvPr/>
          </p:nvSpPr>
          <p:spPr bwMode="auto">
            <a:xfrm>
              <a:off x="1692" y="1149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400"/>
                <a:t>+</a:t>
              </a:r>
            </a:p>
          </p:txBody>
        </p:sp>
        <p:sp>
          <p:nvSpPr>
            <p:cNvPr id="206872" name="Text Box 24"/>
            <p:cNvSpPr txBox="1">
              <a:spLocks noChangeArrowheads="1"/>
            </p:cNvSpPr>
            <p:nvPr/>
          </p:nvSpPr>
          <p:spPr bwMode="auto">
            <a:xfrm>
              <a:off x="1754" y="1539"/>
              <a:ext cx="1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400"/>
                <a:t>-</a:t>
              </a:r>
            </a:p>
          </p:txBody>
        </p:sp>
        <p:sp>
          <p:nvSpPr>
            <p:cNvPr id="206873" name="Text Box 25"/>
            <p:cNvSpPr txBox="1">
              <a:spLocks noChangeArrowheads="1"/>
            </p:cNvSpPr>
            <p:nvPr/>
          </p:nvSpPr>
          <p:spPr bwMode="auto">
            <a:xfrm>
              <a:off x="666" y="1103"/>
              <a:ext cx="3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400" baseline="-25000"/>
                <a:t>1</a:t>
              </a:r>
              <a:endParaRPr lang="en-US" altLang="zh-CN" sz="2400"/>
            </a:p>
          </p:txBody>
        </p:sp>
        <p:sp>
          <p:nvSpPr>
            <p:cNvPr id="206874" name="Text Box 26"/>
            <p:cNvSpPr txBox="1">
              <a:spLocks noChangeArrowheads="1"/>
            </p:cNvSpPr>
            <p:nvPr/>
          </p:nvSpPr>
          <p:spPr bwMode="auto">
            <a:xfrm>
              <a:off x="1259" y="1123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400" i="1"/>
                <a:t>R</a:t>
              </a:r>
              <a:r>
                <a:rPr lang="en-US" altLang="zh-CN" sz="2400" baseline="-25000"/>
                <a:t>2</a:t>
              </a:r>
              <a:endParaRPr lang="en-US" altLang="zh-CN" sz="2400"/>
            </a:p>
          </p:txBody>
        </p:sp>
        <p:sp>
          <p:nvSpPr>
            <p:cNvPr id="206875" name="Text Box 27"/>
            <p:cNvSpPr txBox="1">
              <a:spLocks noChangeArrowheads="1"/>
            </p:cNvSpPr>
            <p:nvPr/>
          </p:nvSpPr>
          <p:spPr bwMode="auto">
            <a:xfrm>
              <a:off x="935" y="768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A</a:t>
              </a:r>
              <a:endParaRPr lang="en-US" altLang="zh-CN" sz="2400" i="1">
                <a:solidFill>
                  <a:srgbClr val="FF3300"/>
                </a:solidFill>
              </a:endParaRPr>
            </a:p>
          </p:txBody>
        </p:sp>
        <p:sp>
          <p:nvSpPr>
            <p:cNvPr id="206876" name="Text Box 28"/>
            <p:cNvSpPr txBox="1">
              <a:spLocks noChangeArrowheads="1"/>
            </p:cNvSpPr>
            <p:nvPr/>
          </p:nvSpPr>
          <p:spPr bwMode="auto">
            <a:xfrm>
              <a:off x="971" y="2109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B</a:t>
              </a:r>
              <a:endParaRPr lang="en-US" altLang="zh-CN" sz="2400" i="1">
                <a:solidFill>
                  <a:srgbClr val="FF3300"/>
                </a:solidFill>
              </a:endParaRPr>
            </a:p>
          </p:txBody>
        </p:sp>
        <p:sp>
          <p:nvSpPr>
            <p:cNvPr id="206877" name="Text Box 29"/>
            <p:cNvSpPr txBox="1">
              <a:spLocks noChangeArrowheads="1"/>
            </p:cNvSpPr>
            <p:nvPr/>
          </p:nvSpPr>
          <p:spPr bwMode="auto">
            <a:xfrm>
              <a:off x="1886" y="1283"/>
              <a:ext cx="688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i="1"/>
                <a:t>E</a:t>
              </a:r>
              <a:r>
                <a:rPr lang="en-US" altLang="zh-CN" sz="2400" i="1" baseline="-25000"/>
                <a:t>D</a:t>
              </a:r>
              <a:r>
                <a:rPr lang="en-US" altLang="zh-CN" sz="2400"/>
                <a:t>=</a:t>
              </a:r>
            </a:p>
            <a:p>
              <a:pPr algn="l"/>
              <a:r>
                <a:rPr lang="en-US" altLang="zh-CN" sz="2400"/>
                <a:t>0.4</a:t>
              </a:r>
              <a:r>
                <a:rPr lang="en-US" altLang="zh-CN" sz="2800" i="1"/>
                <a:t>U</a:t>
              </a:r>
              <a:r>
                <a:rPr lang="en-US" altLang="zh-CN" sz="2400" i="1" baseline="-25000"/>
                <a:t>AB</a:t>
              </a:r>
              <a:endParaRPr lang="en-US" altLang="zh-CN" sz="2400"/>
            </a:p>
          </p:txBody>
        </p:sp>
        <p:sp>
          <p:nvSpPr>
            <p:cNvPr id="206878" name="Line 30"/>
            <p:cNvSpPr>
              <a:spLocks noChangeShapeType="1"/>
            </p:cNvSpPr>
            <p:nvPr/>
          </p:nvSpPr>
          <p:spPr bwMode="auto">
            <a:xfrm>
              <a:off x="444" y="975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6879" name="Text Box 31"/>
            <p:cNvSpPr txBox="1">
              <a:spLocks noChangeArrowheads="1"/>
            </p:cNvSpPr>
            <p:nvPr/>
          </p:nvSpPr>
          <p:spPr bwMode="auto">
            <a:xfrm>
              <a:off x="0" y="829"/>
              <a:ext cx="53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i="1">
                  <a:solidFill>
                    <a:srgbClr val="FF3300"/>
                  </a:solidFill>
                </a:rPr>
                <a:t>I</a:t>
              </a:r>
              <a:r>
                <a:rPr lang="en-US" altLang="zh-CN" sz="2400" baseline="-25000">
                  <a:solidFill>
                    <a:srgbClr val="FF3300"/>
                  </a:solidFill>
                </a:rPr>
                <a:t>1</a:t>
              </a:r>
              <a:r>
                <a:rPr lang="en-US" altLang="zh-CN" sz="2800" i="1" baseline="30000">
                  <a:solidFill>
                    <a:srgbClr val="FF3300"/>
                  </a:solidFill>
                </a:rPr>
                <a:t>''</a:t>
              </a:r>
              <a:endParaRPr lang="en-US" altLang="zh-CN" sz="2400">
                <a:solidFill>
                  <a:srgbClr val="FF3300"/>
                </a:solidFill>
              </a:endParaRPr>
            </a:p>
          </p:txBody>
        </p:sp>
        <p:sp>
          <p:nvSpPr>
            <p:cNvPr id="206880" name="Line 32"/>
            <p:cNvSpPr>
              <a:spLocks noChangeShapeType="1"/>
            </p:cNvSpPr>
            <p:nvPr/>
          </p:nvSpPr>
          <p:spPr bwMode="auto">
            <a:xfrm flipH="1">
              <a:off x="1428" y="963"/>
              <a:ext cx="27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6881" name="Text Box 33"/>
            <p:cNvSpPr txBox="1">
              <a:spLocks noChangeArrowheads="1"/>
            </p:cNvSpPr>
            <p:nvPr/>
          </p:nvSpPr>
          <p:spPr bwMode="auto">
            <a:xfrm>
              <a:off x="1752" y="757"/>
              <a:ext cx="36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i="1">
                  <a:solidFill>
                    <a:srgbClr val="FF3300"/>
                  </a:solidFill>
                </a:rPr>
                <a:t>I</a:t>
              </a:r>
              <a:r>
                <a:rPr lang="en-US" altLang="zh-CN" sz="2400" baseline="-25000">
                  <a:solidFill>
                    <a:srgbClr val="FF3300"/>
                  </a:solidFill>
                </a:rPr>
                <a:t>2</a:t>
              </a:r>
              <a:r>
                <a:rPr lang="en-US" altLang="zh-CN" sz="2800" i="1" baseline="30000">
                  <a:solidFill>
                    <a:srgbClr val="FF3300"/>
                  </a:solidFill>
                </a:rPr>
                <a:t>''</a:t>
              </a:r>
              <a:endParaRPr lang="en-US" altLang="zh-CN" sz="2400">
                <a:solidFill>
                  <a:srgbClr val="FF3300"/>
                </a:solidFill>
              </a:endParaRPr>
            </a:p>
          </p:txBody>
        </p:sp>
        <p:sp>
          <p:nvSpPr>
            <p:cNvPr id="206882" name="Rectangle 34"/>
            <p:cNvSpPr>
              <a:spLocks noChangeArrowheads="1"/>
            </p:cNvSpPr>
            <p:nvPr/>
          </p:nvSpPr>
          <p:spPr bwMode="auto">
            <a:xfrm>
              <a:off x="1013" y="1317"/>
              <a:ext cx="88" cy="17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6883" name="Oval 35"/>
            <p:cNvSpPr>
              <a:spLocks noChangeArrowheads="1"/>
            </p:cNvSpPr>
            <p:nvPr/>
          </p:nvSpPr>
          <p:spPr bwMode="auto">
            <a:xfrm flipV="1">
              <a:off x="1032" y="1064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6884" name="Oval 36"/>
            <p:cNvSpPr>
              <a:spLocks noChangeArrowheads="1"/>
            </p:cNvSpPr>
            <p:nvPr/>
          </p:nvSpPr>
          <p:spPr bwMode="auto">
            <a:xfrm flipV="1">
              <a:off x="1032" y="2084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6885" name="Line 37"/>
            <p:cNvSpPr>
              <a:spLocks noChangeShapeType="1"/>
            </p:cNvSpPr>
            <p:nvPr/>
          </p:nvSpPr>
          <p:spPr bwMode="auto">
            <a:xfrm>
              <a:off x="944" y="1812"/>
              <a:ext cx="216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6886" name="Text Box 38"/>
            <p:cNvSpPr txBox="1">
              <a:spLocks noChangeArrowheads="1"/>
            </p:cNvSpPr>
            <p:nvPr/>
          </p:nvSpPr>
          <p:spPr bwMode="auto">
            <a:xfrm>
              <a:off x="1230" y="1681"/>
              <a:ext cx="2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0000FF"/>
                  </a:solidFill>
                </a:rPr>
                <a:t>I</a:t>
              </a:r>
              <a:r>
                <a:rPr lang="en-US" altLang="zh-CN" sz="2400" i="1" baseline="-25000">
                  <a:solidFill>
                    <a:srgbClr val="0000FF"/>
                  </a:solidFill>
                </a:rPr>
                <a:t>s</a:t>
              </a:r>
              <a:endParaRPr lang="en-US" altLang="zh-CN" sz="2400">
                <a:solidFill>
                  <a:srgbClr val="0000FF"/>
                </a:solidFill>
              </a:endParaRPr>
            </a:p>
          </p:txBody>
        </p:sp>
        <p:sp>
          <p:nvSpPr>
            <p:cNvPr id="206887" name="Line 39"/>
            <p:cNvSpPr>
              <a:spLocks noChangeShapeType="1"/>
            </p:cNvSpPr>
            <p:nvPr/>
          </p:nvSpPr>
          <p:spPr bwMode="auto">
            <a:xfrm flipV="1">
              <a:off x="824" y="1668"/>
              <a:ext cx="0" cy="30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6888" name="Text Box 40"/>
            <p:cNvSpPr txBox="1">
              <a:spLocks noChangeArrowheads="1"/>
            </p:cNvSpPr>
            <p:nvPr/>
          </p:nvSpPr>
          <p:spPr bwMode="auto">
            <a:xfrm>
              <a:off x="1862" y="772"/>
              <a:ext cx="11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endParaRPr lang="zh-CN" altLang="zh-CN" sz="280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068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6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68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68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06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6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68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68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6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6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06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06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1" grpId="0" autoUpdateAnimBg="0"/>
      <p:bldP spid="206853" grpId="0" animBg="1"/>
      <p:bldP spid="206856" grpId="0" autoUpdateAnimBg="0"/>
      <p:bldP spid="206857" grpId="0" animBg="1"/>
      <p:bldP spid="206858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7874" name="Object 2"/>
          <p:cNvGraphicFramePr>
            <a:graphicFrameLocks noChangeAspect="1"/>
          </p:cNvGraphicFramePr>
          <p:nvPr/>
        </p:nvGraphicFramePr>
        <p:xfrm>
          <a:off x="1084263" y="4422775"/>
          <a:ext cx="6886575" cy="132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37" name="公式" r:id="rId4" imgW="2234880" imgH="457200" progId="Equation.3">
                  <p:embed/>
                </p:oleObj>
              </mc:Choice>
              <mc:Fallback>
                <p:oleObj name="公式" r:id="rId4" imgW="2234880" imgH="457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4263" y="4422775"/>
                        <a:ext cx="6886575" cy="13208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33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7935" name="Group 63"/>
          <p:cNvGrpSpPr>
            <a:grpSpLocks/>
          </p:cNvGrpSpPr>
          <p:nvPr/>
        </p:nvGrpSpPr>
        <p:grpSpPr bwMode="auto">
          <a:xfrm>
            <a:off x="4343400" y="1905000"/>
            <a:ext cx="495300" cy="495300"/>
            <a:chOff x="2688" y="1068"/>
            <a:chExt cx="312" cy="312"/>
          </a:xfrm>
        </p:grpSpPr>
        <p:sp>
          <p:nvSpPr>
            <p:cNvPr id="207902" name="Line 30"/>
            <p:cNvSpPr>
              <a:spLocks noChangeShapeType="1"/>
            </p:cNvSpPr>
            <p:nvPr/>
          </p:nvSpPr>
          <p:spPr bwMode="auto">
            <a:xfrm>
              <a:off x="2688" y="1224"/>
              <a:ext cx="31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07903" name="Line 31"/>
            <p:cNvSpPr>
              <a:spLocks noChangeShapeType="1"/>
            </p:cNvSpPr>
            <p:nvPr/>
          </p:nvSpPr>
          <p:spPr bwMode="auto">
            <a:xfrm>
              <a:off x="2844" y="1068"/>
              <a:ext cx="0" cy="31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207905" name="Group 33"/>
          <p:cNvGrpSpPr>
            <a:grpSpLocks/>
          </p:cNvGrpSpPr>
          <p:nvPr/>
        </p:nvGrpSpPr>
        <p:grpSpPr bwMode="auto">
          <a:xfrm>
            <a:off x="387350" y="1101725"/>
            <a:ext cx="4318000" cy="2665413"/>
            <a:chOff x="244" y="694"/>
            <a:chExt cx="2720" cy="1679"/>
          </a:xfrm>
        </p:grpSpPr>
        <p:sp>
          <p:nvSpPr>
            <p:cNvPr id="207906" name="Text Box 34"/>
            <p:cNvSpPr txBox="1">
              <a:spLocks noChangeArrowheads="1"/>
            </p:cNvSpPr>
            <p:nvPr/>
          </p:nvSpPr>
          <p:spPr bwMode="auto">
            <a:xfrm>
              <a:off x="268" y="1622"/>
              <a:ext cx="32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  <a:r>
                <a:rPr lang="en-US" altLang="zh-CN" sz="2800" baseline="-25000"/>
                <a:t>s</a:t>
              </a:r>
              <a:endParaRPr lang="en-US" altLang="zh-CN" sz="2400"/>
            </a:p>
          </p:txBody>
        </p:sp>
        <p:sp>
          <p:nvSpPr>
            <p:cNvPr id="207907" name="Oval 35"/>
            <p:cNvSpPr>
              <a:spLocks noChangeArrowheads="1"/>
            </p:cNvSpPr>
            <p:nvPr/>
          </p:nvSpPr>
          <p:spPr bwMode="auto">
            <a:xfrm>
              <a:off x="506" y="1445"/>
              <a:ext cx="247" cy="25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zh-CN" sz="2400" b="0"/>
            </a:p>
          </p:txBody>
        </p:sp>
        <p:sp>
          <p:nvSpPr>
            <p:cNvPr id="207908" name="AutoShape 36"/>
            <p:cNvSpPr>
              <a:spLocks noChangeArrowheads="1"/>
            </p:cNvSpPr>
            <p:nvPr/>
          </p:nvSpPr>
          <p:spPr bwMode="auto">
            <a:xfrm>
              <a:off x="1809" y="1343"/>
              <a:ext cx="262" cy="267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7909" name="Line 37"/>
            <p:cNvSpPr>
              <a:spLocks noChangeShapeType="1"/>
            </p:cNvSpPr>
            <p:nvPr/>
          </p:nvSpPr>
          <p:spPr bwMode="auto">
            <a:xfrm>
              <a:off x="629" y="1031"/>
              <a:ext cx="0" cy="10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7910" name="Line 38"/>
            <p:cNvSpPr>
              <a:spLocks noChangeShapeType="1"/>
            </p:cNvSpPr>
            <p:nvPr/>
          </p:nvSpPr>
          <p:spPr bwMode="auto">
            <a:xfrm flipV="1">
              <a:off x="1241" y="1031"/>
              <a:ext cx="0" cy="6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7911" name="Line 39"/>
            <p:cNvSpPr>
              <a:spLocks noChangeShapeType="1"/>
            </p:cNvSpPr>
            <p:nvPr/>
          </p:nvSpPr>
          <p:spPr bwMode="auto">
            <a:xfrm>
              <a:off x="1241" y="1833"/>
              <a:ext cx="0" cy="2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7912" name="Line 40"/>
            <p:cNvSpPr>
              <a:spLocks noChangeShapeType="1"/>
            </p:cNvSpPr>
            <p:nvPr/>
          </p:nvSpPr>
          <p:spPr bwMode="auto">
            <a:xfrm>
              <a:off x="629" y="1031"/>
              <a:ext cx="13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7913" name="Line 41"/>
            <p:cNvSpPr>
              <a:spLocks noChangeShapeType="1"/>
            </p:cNvSpPr>
            <p:nvPr/>
          </p:nvSpPr>
          <p:spPr bwMode="auto">
            <a:xfrm>
              <a:off x="1941" y="1031"/>
              <a:ext cx="0" cy="102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7914" name="Line 42"/>
            <p:cNvSpPr>
              <a:spLocks noChangeShapeType="1"/>
            </p:cNvSpPr>
            <p:nvPr/>
          </p:nvSpPr>
          <p:spPr bwMode="auto">
            <a:xfrm>
              <a:off x="629" y="2055"/>
              <a:ext cx="13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7915" name="Rectangle 43"/>
            <p:cNvSpPr>
              <a:spLocks noChangeArrowheads="1"/>
            </p:cNvSpPr>
            <p:nvPr/>
          </p:nvSpPr>
          <p:spPr bwMode="auto">
            <a:xfrm>
              <a:off x="847" y="987"/>
              <a:ext cx="175" cy="8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7916" name="Rectangle 44"/>
            <p:cNvSpPr>
              <a:spLocks noChangeArrowheads="1"/>
            </p:cNvSpPr>
            <p:nvPr/>
          </p:nvSpPr>
          <p:spPr bwMode="auto">
            <a:xfrm>
              <a:off x="1503" y="987"/>
              <a:ext cx="175" cy="8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7917" name="Text Box 45"/>
            <p:cNvSpPr txBox="1">
              <a:spLocks noChangeArrowheads="1"/>
            </p:cNvSpPr>
            <p:nvPr/>
          </p:nvSpPr>
          <p:spPr bwMode="auto">
            <a:xfrm>
              <a:off x="589" y="1166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400"/>
                <a:t>+</a:t>
              </a:r>
            </a:p>
          </p:txBody>
        </p:sp>
        <p:sp>
          <p:nvSpPr>
            <p:cNvPr id="207918" name="Text Box 46"/>
            <p:cNvSpPr txBox="1">
              <a:spLocks noChangeArrowheads="1"/>
            </p:cNvSpPr>
            <p:nvPr/>
          </p:nvSpPr>
          <p:spPr bwMode="auto">
            <a:xfrm>
              <a:off x="1912" y="112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400"/>
                <a:t>+</a:t>
              </a:r>
            </a:p>
          </p:txBody>
        </p:sp>
        <p:sp>
          <p:nvSpPr>
            <p:cNvPr id="207919" name="Text Box 47"/>
            <p:cNvSpPr txBox="1">
              <a:spLocks noChangeArrowheads="1"/>
            </p:cNvSpPr>
            <p:nvPr/>
          </p:nvSpPr>
          <p:spPr bwMode="auto">
            <a:xfrm>
              <a:off x="617" y="1612"/>
              <a:ext cx="1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400"/>
                <a:t>-</a:t>
              </a:r>
            </a:p>
          </p:txBody>
        </p:sp>
        <p:sp>
          <p:nvSpPr>
            <p:cNvPr id="207920" name="Text Box 48"/>
            <p:cNvSpPr txBox="1">
              <a:spLocks noChangeArrowheads="1"/>
            </p:cNvSpPr>
            <p:nvPr/>
          </p:nvSpPr>
          <p:spPr bwMode="auto">
            <a:xfrm>
              <a:off x="1962" y="1476"/>
              <a:ext cx="1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400"/>
                <a:t>-</a:t>
              </a:r>
            </a:p>
          </p:txBody>
        </p:sp>
        <p:sp>
          <p:nvSpPr>
            <p:cNvPr id="207921" name="Text Box 49"/>
            <p:cNvSpPr txBox="1">
              <a:spLocks noChangeArrowheads="1"/>
            </p:cNvSpPr>
            <p:nvPr/>
          </p:nvSpPr>
          <p:spPr bwMode="auto">
            <a:xfrm>
              <a:off x="850" y="1040"/>
              <a:ext cx="3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400" baseline="-25000"/>
                <a:t>1</a:t>
              </a:r>
              <a:endParaRPr lang="en-US" altLang="zh-CN" sz="2400"/>
            </a:p>
          </p:txBody>
        </p:sp>
        <p:sp>
          <p:nvSpPr>
            <p:cNvPr id="207922" name="Text Box 50"/>
            <p:cNvSpPr txBox="1">
              <a:spLocks noChangeArrowheads="1"/>
            </p:cNvSpPr>
            <p:nvPr/>
          </p:nvSpPr>
          <p:spPr bwMode="auto">
            <a:xfrm>
              <a:off x="1443" y="1028"/>
              <a:ext cx="3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400" baseline="-25000"/>
                <a:t>2</a:t>
              </a:r>
              <a:endParaRPr lang="en-US" altLang="zh-CN" sz="2400"/>
            </a:p>
          </p:txBody>
        </p:sp>
        <p:sp>
          <p:nvSpPr>
            <p:cNvPr id="207923" name="Text Box 51"/>
            <p:cNvSpPr txBox="1">
              <a:spLocks noChangeArrowheads="1"/>
            </p:cNvSpPr>
            <p:nvPr/>
          </p:nvSpPr>
          <p:spPr bwMode="auto">
            <a:xfrm>
              <a:off x="1119" y="705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FF3300"/>
                  </a:solidFill>
                </a:rPr>
                <a:t>A</a:t>
              </a:r>
              <a:endParaRPr lang="en-US" altLang="zh-CN" sz="2400">
                <a:solidFill>
                  <a:srgbClr val="FF3300"/>
                </a:solidFill>
              </a:endParaRPr>
            </a:p>
          </p:txBody>
        </p:sp>
        <p:sp>
          <p:nvSpPr>
            <p:cNvPr id="207924" name="Text Box 52"/>
            <p:cNvSpPr txBox="1">
              <a:spLocks noChangeArrowheads="1"/>
            </p:cNvSpPr>
            <p:nvPr/>
          </p:nvSpPr>
          <p:spPr bwMode="auto">
            <a:xfrm>
              <a:off x="1155" y="2046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FF3300"/>
                  </a:solidFill>
                </a:rPr>
                <a:t>B</a:t>
              </a:r>
              <a:endParaRPr lang="en-US" altLang="zh-CN" sz="2400">
                <a:solidFill>
                  <a:srgbClr val="FF3300"/>
                </a:solidFill>
              </a:endParaRPr>
            </a:p>
          </p:txBody>
        </p:sp>
        <p:sp>
          <p:nvSpPr>
            <p:cNvPr id="207925" name="Text Box 53"/>
            <p:cNvSpPr txBox="1">
              <a:spLocks noChangeArrowheads="1"/>
            </p:cNvSpPr>
            <p:nvPr/>
          </p:nvSpPr>
          <p:spPr bwMode="auto">
            <a:xfrm>
              <a:off x="1926" y="1658"/>
              <a:ext cx="103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  <a:r>
                <a:rPr lang="en-US" altLang="zh-CN" sz="2400" i="1" baseline="-25000"/>
                <a:t>D</a:t>
              </a:r>
              <a:r>
                <a:rPr lang="en-US" altLang="zh-CN" sz="2400"/>
                <a:t>=0.4</a:t>
              </a:r>
              <a:r>
                <a:rPr lang="en-US" altLang="zh-CN" sz="2800" i="1"/>
                <a:t>U</a:t>
              </a:r>
              <a:r>
                <a:rPr lang="en-US" altLang="zh-CN" sz="2400" i="1" baseline="-25000"/>
                <a:t>AB</a:t>
              </a:r>
              <a:endParaRPr lang="en-US" altLang="zh-CN" sz="2400"/>
            </a:p>
          </p:txBody>
        </p:sp>
        <p:sp>
          <p:nvSpPr>
            <p:cNvPr id="207926" name="Line 54"/>
            <p:cNvSpPr>
              <a:spLocks noChangeShapeType="1"/>
            </p:cNvSpPr>
            <p:nvPr/>
          </p:nvSpPr>
          <p:spPr bwMode="auto">
            <a:xfrm>
              <a:off x="628" y="912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7927" name="Text Box 55"/>
            <p:cNvSpPr txBox="1">
              <a:spLocks noChangeArrowheads="1"/>
            </p:cNvSpPr>
            <p:nvPr/>
          </p:nvSpPr>
          <p:spPr bwMode="auto">
            <a:xfrm>
              <a:off x="244" y="766"/>
              <a:ext cx="6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i="1">
                  <a:solidFill>
                    <a:srgbClr val="FF3300"/>
                  </a:solidFill>
                </a:rPr>
                <a:t>I</a:t>
              </a:r>
              <a:r>
                <a:rPr lang="en-US" altLang="zh-CN" sz="2400" baseline="-25000">
                  <a:solidFill>
                    <a:srgbClr val="FF3300"/>
                  </a:solidFill>
                </a:rPr>
                <a:t>1</a:t>
              </a:r>
              <a:r>
                <a:rPr lang="en-US" altLang="zh-CN" sz="2800" i="1" baseline="30000">
                  <a:solidFill>
                    <a:srgbClr val="FF3300"/>
                  </a:solidFill>
                </a:rPr>
                <a:t>'</a:t>
              </a:r>
              <a:endParaRPr lang="en-US" altLang="zh-CN" sz="2400">
                <a:solidFill>
                  <a:srgbClr val="FF3300"/>
                </a:solidFill>
              </a:endParaRPr>
            </a:p>
          </p:txBody>
        </p:sp>
        <p:sp>
          <p:nvSpPr>
            <p:cNvPr id="207928" name="Line 56"/>
            <p:cNvSpPr>
              <a:spLocks noChangeShapeType="1"/>
            </p:cNvSpPr>
            <p:nvPr/>
          </p:nvSpPr>
          <p:spPr bwMode="auto">
            <a:xfrm flipH="1">
              <a:off x="1612" y="900"/>
              <a:ext cx="27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7929" name="Text Box 57"/>
            <p:cNvSpPr txBox="1">
              <a:spLocks noChangeArrowheads="1"/>
            </p:cNvSpPr>
            <p:nvPr/>
          </p:nvSpPr>
          <p:spPr bwMode="auto">
            <a:xfrm>
              <a:off x="1936" y="694"/>
              <a:ext cx="32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i="1">
                  <a:solidFill>
                    <a:srgbClr val="FF3300"/>
                  </a:solidFill>
                </a:rPr>
                <a:t>I</a:t>
              </a:r>
              <a:r>
                <a:rPr lang="en-US" altLang="zh-CN" sz="2400" i="1" baseline="-25000">
                  <a:solidFill>
                    <a:srgbClr val="FF3300"/>
                  </a:solidFill>
                </a:rPr>
                <a:t>2</a:t>
              </a:r>
              <a:r>
                <a:rPr lang="en-US" altLang="zh-CN" sz="2800" i="1" baseline="30000">
                  <a:solidFill>
                    <a:srgbClr val="FF3300"/>
                  </a:solidFill>
                </a:rPr>
                <a:t>'</a:t>
              </a:r>
              <a:endParaRPr lang="en-US" altLang="zh-CN" sz="2400">
                <a:solidFill>
                  <a:srgbClr val="FF3300"/>
                </a:solidFill>
              </a:endParaRPr>
            </a:p>
          </p:txBody>
        </p:sp>
        <p:sp>
          <p:nvSpPr>
            <p:cNvPr id="207930" name="Rectangle 58"/>
            <p:cNvSpPr>
              <a:spLocks noChangeArrowheads="1"/>
            </p:cNvSpPr>
            <p:nvPr/>
          </p:nvSpPr>
          <p:spPr bwMode="auto">
            <a:xfrm>
              <a:off x="1197" y="1254"/>
              <a:ext cx="88" cy="17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7931" name="Oval 59"/>
            <p:cNvSpPr>
              <a:spLocks noChangeArrowheads="1"/>
            </p:cNvSpPr>
            <p:nvPr/>
          </p:nvSpPr>
          <p:spPr bwMode="auto">
            <a:xfrm flipV="1">
              <a:off x="1216" y="1001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7932" name="Oval 60"/>
            <p:cNvSpPr>
              <a:spLocks noChangeArrowheads="1"/>
            </p:cNvSpPr>
            <p:nvPr/>
          </p:nvSpPr>
          <p:spPr bwMode="auto">
            <a:xfrm flipV="1">
              <a:off x="1216" y="2021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07934" name="Group 62"/>
          <p:cNvGrpSpPr>
            <a:grpSpLocks/>
          </p:cNvGrpSpPr>
          <p:nvPr/>
        </p:nvGrpSpPr>
        <p:grpSpPr bwMode="auto">
          <a:xfrm>
            <a:off x="4975225" y="1066800"/>
            <a:ext cx="4149725" cy="2686050"/>
            <a:chOff x="3134" y="672"/>
            <a:chExt cx="2614" cy="1692"/>
          </a:xfrm>
        </p:grpSpPr>
        <p:grpSp>
          <p:nvGrpSpPr>
            <p:cNvPr id="207875" name="Group 3"/>
            <p:cNvGrpSpPr>
              <a:grpSpLocks/>
            </p:cNvGrpSpPr>
            <p:nvPr/>
          </p:nvGrpSpPr>
          <p:grpSpPr bwMode="auto">
            <a:xfrm>
              <a:off x="3401" y="672"/>
              <a:ext cx="1633" cy="1692"/>
              <a:chOff x="3401" y="672"/>
              <a:chExt cx="1633" cy="1692"/>
            </a:xfrm>
          </p:grpSpPr>
          <p:sp>
            <p:nvSpPr>
              <p:cNvPr id="207876" name="Oval 4"/>
              <p:cNvSpPr>
                <a:spLocks noChangeArrowheads="1"/>
              </p:cNvSpPr>
              <p:nvPr/>
            </p:nvSpPr>
            <p:spPr bwMode="auto">
              <a:xfrm>
                <a:off x="3890" y="1604"/>
                <a:ext cx="247" cy="253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zh-CN" sz="2800" b="0"/>
              </a:p>
            </p:txBody>
          </p:sp>
          <p:sp>
            <p:nvSpPr>
              <p:cNvPr id="207877" name="AutoShape 5"/>
              <p:cNvSpPr>
                <a:spLocks noChangeArrowheads="1"/>
              </p:cNvSpPr>
              <p:nvPr/>
            </p:nvSpPr>
            <p:spPr bwMode="auto">
              <a:xfrm>
                <a:off x="4581" y="1334"/>
                <a:ext cx="262" cy="267"/>
              </a:xfrm>
              <a:prstGeom prst="diamond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7878" name="Line 6"/>
              <p:cNvSpPr>
                <a:spLocks noChangeShapeType="1"/>
              </p:cNvSpPr>
              <p:nvPr/>
            </p:nvSpPr>
            <p:spPr bwMode="auto">
              <a:xfrm>
                <a:off x="3401" y="1022"/>
                <a:ext cx="0" cy="102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7879" name="Line 7"/>
              <p:cNvSpPr>
                <a:spLocks noChangeShapeType="1"/>
              </p:cNvSpPr>
              <p:nvPr/>
            </p:nvSpPr>
            <p:spPr bwMode="auto">
              <a:xfrm flipV="1">
                <a:off x="4013" y="1022"/>
                <a:ext cx="0" cy="5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7880" name="Line 8"/>
              <p:cNvSpPr>
                <a:spLocks noChangeShapeType="1"/>
              </p:cNvSpPr>
              <p:nvPr/>
            </p:nvSpPr>
            <p:spPr bwMode="auto">
              <a:xfrm>
                <a:off x="4013" y="1848"/>
                <a:ext cx="0" cy="19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7881" name="Line 9"/>
              <p:cNvSpPr>
                <a:spLocks noChangeShapeType="1"/>
              </p:cNvSpPr>
              <p:nvPr/>
            </p:nvSpPr>
            <p:spPr bwMode="auto">
              <a:xfrm>
                <a:off x="3401" y="1022"/>
                <a:ext cx="131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7882" name="Line 10"/>
              <p:cNvSpPr>
                <a:spLocks noChangeShapeType="1"/>
              </p:cNvSpPr>
              <p:nvPr/>
            </p:nvSpPr>
            <p:spPr bwMode="auto">
              <a:xfrm>
                <a:off x="4713" y="1022"/>
                <a:ext cx="0" cy="102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7883" name="Line 11"/>
              <p:cNvSpPr>
                <a:spLocks noChangeShapeType="1"/>
              </p:cNvSpPr>
              <p:nvPr/>
            </p:nvSpPr>
            <p:spPr bwMode="auto">
              <a:xfrm>
                <a:off x="3401" y="2046"/>
                <a:ext cx="131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7884" name="Rectangle 12"/>
              <p:cNvSpPr>
                <a:spLocks noChangeArrowheads="1"/>
              </p:cNvSpPr>
              <p:nvPr/>
            </p:nvSpPr>
            <p:spPr bwMode="auto">
              <a:xfrm>
                <a:off x="3619" y="978"/>
                <a:ext cx="175" cy="8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7885" name="Rectangle 13"/>
              <p:cNvSpPr>
                <a:spLocks noChangeArrowheads="1"/>
              </p:cNvSpPr>
              <p:nvPr/>
            </p:nvSpPr>
            <p:spPr bwMode="auto">
              <a:xfrm>
                <a:off x="4275" y="978"/>
                <a:ext cx="175" cy="8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7886" name="Text Box 14"/>
              <p:cNvSpPr txBox="1">
                <a:spLocks noChangeArrowheads="1"/>
              </p:cNvSpPr>
              <p:nvPr/>
            </p:nvSpPr>
            <p:spPr bwMode="auto">
              <a:xfrm>
                <a:off x="4648" y="1045"/>
                <a:ext cx="24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+</a:t>
                </a:r>
              </a:p>
            </p:txBody>
          </p:sp>
          <p:sp>
            <p:nvSpPr>
              <p:cNvPr id="207887" name="Text Box 15"/>
              <p:cNvSpPr txBox="1">
                <a:spLocks noChangeArrowheads="1"/>
              </p:cNvSpPr>
              <p:nvPr/>
            </p:nvSpPr>
            <p:spPr bwMode="auto">
              <a:xfrm>
                <a:off x="4710" y="1435"/>
                <a:ext cx="19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-</a:t>
                </a:r>
              </a:p>
            </p:txBody>
          </p:sp>
          <p:sp>
            <p:nvSpPr>
              <p:cNvPr id="207888" name="Text Box 16"/>
              <p:cNvSpPr txBox="1">
                <a:spLocks noChangeArrowheads="1"/>
              </p:cNvSpPr>
              <p:nvPr/>
            </p:nvSpPr>
            <p:spPr bwMode="auto">
              <a:xfrm>
                <a:off x="3622" y="1031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1</a:t>
                </a:r>
                <a:endParaRPr lang="en-US" altLang="zh-CN" sz="2800"/>
              </a:p>
            </p:txBody>
          </p:sp>
          <p:sp>
            <p:nvSpPr>
              <p:cNvPr id="207889" name="Text Box 17"/>
              <p:cNvSpPr txBox="1">
                <a:spLocks noChangeArrowheads="1"/>
              </p:cNvSpPr>
              <p:nvPr/>
            </p:nvSpPr>
            <p:spPr bwMode="auto">
              <a:xfrm>
                <a:off x="4215" y="1019"/>
                <a:ext cx="32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400" baseline="-25000"/>
                  <a:t>2</a:t>
                </a:r>
                <a:endParaRPr lang="en-US" altLang="zh-CN" sz="2800"/>
              </a:p>
            </p:txBody>
          </p:sp>
          <p:sp>
            <p:nvSpPr>
              <p:cNvPr id="207890" name="Text Box 18"/>
              <p:cNvSpPr txBox="1">
                <a:spLocks noChangeArrowheads="1"/>
              </p:cNvSpPr>
              <p:nvPr/>
            </p:nvSpPr>
            <p:spPr bwMode="auto">
              <a:xfrm>
                <a:off x="3891" y="696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>
                    <a:solidFill>
                      <a:srgbClr val="FF3300"/>
                    </a:solidFill>
                  </a:rPr>
                  <a:t>A</a:t>
                </a:r>
              </a:p>
            </p:txBody>
          </p:sp>
          <p:sp>
            <p:nvSpPr>
              <p:cNvPr id="207891" name="Text Box 19"/>
              <p:cNvSpPr txBox="1">
                <a:spLocks noChangeArrowheads="1"/>
              </p:cNvSpPr>
              <p:nvPr/>
            </p:nvSpPr>
            <p:spPr bwMode="auto">
              <a:xfrm>
                <a:off x="3927" y="2037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>
                    <a:solidFill>
                      <a:srgbClr val="FF3300"/>
                    </a:solidFill>
                  </a:rPr>
                  <a:t>B</a:t>
                </a:r>
              </a:p>
            </p:txBody>
          </p:sp>
          <p:sp>
            <p:nvSpPr>
              <p:cNvPr id="207892" name="Line 20"/>
              <p:cNvSpPr>
                <a:spLocks noChangeShapeType="1"/>
              </p:cNvSpPr>
              <p:nvPr/>
            </p:nvSpPr>
            <p:spPr bwMode="auto">
              <a:xfrm>
                <a:off x="3544" y="891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7893" name="Line 21"/>
              <p:cNvSpPr>
                <a:spLocks noChangeShapeType="1"/>
              </p:cNvSpPr>
              <p:nvPr/>
            </p:nvSpPr>
            <p:spPr bwMode="auto">
              <a:xfrm flipH="1">
                <a:off x="4384" y="891"/>
                <a:ext cx="27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7894" name="Rectangle 22"/>
              <p:cNvSpPr>
                <a:spLocks noChangeArrowheads="1"/>
              </p:cNvSpPr>
              <p:nvPr/>
            </p:nvSpPr>
            <p:spPr bwMode="auto">
              <a:xfrm>
                <a:off x="3969" y="1245"/>
                <a:ext cx="88" cy="17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7895" name="Oval 23"/>
              <p:cNvSpPr>
                <a:spLocks noChangeArrowheads="1"/>
              </p:cNvSpPr>
              <p:nvPr/>
            </p:nvSpPr>
            <p:spPr bwMode="auto">
              <a:xfrm flipV="1">
                <a:off x="3988" y="992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7896" name="Oval 24"/>
              <p:cNvSpPr>
                <a:spLocks noChangeArrowheads="1"/>
              </p:cNvSpPr>
              <p:nvPr/>
            </p:nvSpPr>
            <p:spPr bwMode="auto">
              <a:xfrm flipV="1">
                <a:off x="3988" y="2012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7897" name="Line 25"/>
              <p:cNvSpPr>
                <a:spLocks noChangeShapeType="1"/>
              </p:cNvSpPr>
              <p:nvPr/>
            </p:nvSpPr>
            <p:spPr bwMode="auto">
              <a:xfrm>
                <a:off x="3900" y="1740"/>
                <a:ext cx="21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7898" name="Text Box 26"/>
              <p:cNvSpPr txBox="1">
                <a:spLocks noChangeArrowheads="1"/>
              </p:cNvSpPr>
              <p:nvPr/>
            </p:nvSpPr>
            <p:spPr bwMode="auto">
              <a:xfrm>
                <a:off x="4186" y="1609"/>
                <a:ext cx="26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i="1"/>
                  <a:t>I</a:t>
                </a:r>
                <a:r>
                  <a:rPr lang="en-US" altLang="zh-CN" sz="2800" i="1" baseline="-25000"/>
                  <a:t>s</a:t>
                </a:r>
                <a:endParaRPr lang="en-US" altLang="zh-CN" sz="2800"/>
              </a:p>
            </p:txBody>
          </p:sp>
          <p:sp>
            <p:nvSpPr>
              <p:cNvPr id="207899" name="Line 27"/>
              <p:cNvSpPr>
                <a:spLocks noChangeShapeType="1"/>
              </p:cNvSpPr>
              <p:nvPr/>
            </p:nvSpPr>
            <p:spPr bwMode="auto">
              <a:xfrm flipV="1">
                <a:off x="3780" y="1596"/>
                <a:ext cx="0" cy="30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7900" name="Text Box 28"/>
              <p:cNvSpPr txBox="1">
                <a:spLocks noChangeArrowheads="1"/>
              </p:cNvSpPr>
              <p:nvPr/>
            </p:nvSpPr>
            <p:spPr bwMode="auto">
              <a:xfrm>
                <a:off x="4658" y="672"/>
                <a:ext cx="37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i="1">
                    <a:solidFill>
                      <a:srgbClr val="FF00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FF0000"/>
                    </a:solidFill>
                  </a:rPr>
                  <a:t>2</a:t>
                </a:r>
                <a:r>
                  <a:rPr lang="en-US" altLang="zh-CN" sz="2800" i="1" baseline="30000">
                    <a:solidFill>
                      <a:srgbClr val="FF0000"/>
                    </a:solidFill>
                  </a:rPr>
                  <a:t>''</a:t>
                </a:r>
                <a:endParaRPr lang="en-US" altLang="zh-CN" sz="280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07904" name="Text Box 32"/>
            <p:cNvSpPr txBox="1">
              <a:spLocks noChangeArrowheads="1"/>
            </p:cNvSpPr>
            <p:nvPr/>
          </p:nvSpPr>
          <p:spPr bwMode="auto">
            <a:xfrm>
              <a:off x="3134" y="684"/>
              <a:ext cx="37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i="1">
                  <a:solidFill>
                    <a:srgbClr val="FF00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FF0000"/>
                  </a:solidFill>
                </a:rPr>
                <a:t>1</a:t>
              </a:r>
              <a:r>
                <a:rPr lang="en-US" altLang="zh-CN" sz="2800" i="1" baseline="30000">
                  <a:solidFill>
                    <a:srgbClr val="FF0000"/>
                  </a:solidFill>
                </a:rPr>
                <a:t>''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  <p:sp>
          <p:nvSpPr>
            <p:cNvPr id="207933" name="Text Box 61"/>
            <p:cNvSpPr txBox="1">
              <a:spLocks noChangeArrowheads="1"/>
            </p:cNvSpPr>
            <p:nvPr/>
          </p:nvSpPr>
          <p:spPr bwMode="auto">
            <a:xfrm>
              <a:off x="4710" y="1634"/>
              <a:ext cx="103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  <a:r>
                <a:rPr lang="en-US" altLang="zh-CN" sz="2400" i="1" baseline="-25000"/>
                <a:t>D</a:t>
              </a:r>
              <a:r>
                <a:rPr lang="en-US" altLang="zh-CN" sz="2400"/>
                <a:t>=0.4</a:t>
              </a:r>
              <a:r>
                <a:rPr lang="en-US" altLang="zh-CN" sz="2800" i="1"/>
                <a:t>U</a:t>
              </a:r>
              <a:r>
                <a:rPr lang="en-US" altLang="zh-CN" sz="2400" i="1" baseline="-25000"/>
                <a:t>AB</a:t>
              </a:r>
              <a:endParaRPr lang="en-US" altLang="zh-CN" sz="2400"/>
            </a:p>
          </p:txBody>
        </p:sp>
      </p:grpSp>
      <p:sp>
        <p:nvSpPr>
          <p:cNvPr id="207936" name="Text Box 64"/>
          <p:cNvSpPr txBox="1">
            <a:spLocks noChangeArrowheads="1"/>
          </p:cNvSpPr>
          <p:nvPr/>
        </p:nvSpPr>
        <p:spPr bwMode="auto">
          <a:xfrm>
            <a:off x="457200" y="504825"/>
            <a:ext cx="2873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800"/>
              <a:t>（</a:t>
            </a:r>
            <a:r>
              <a:rPr lang="en-US" altLang="zh-CN" sz="2800"/>
              <a:t>3</a:t>
            </a:r>
            <a:r>
              <a:rPr lang="zh-CN" altLang="en-US" sz="2800"/>
              <a:t>）最后结果：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79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79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079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7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7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936" grpId="0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Text Box 2"/>
          <p:cNvSpPr txBox="1">
            <a:spLocks noChangeArrowheads="1"/>
          </p:cNvSpPr>
          <p:nvPr/>
        </p:nvSpPr>
        <p:spPr bwMode="auto">
          <a:xfrm>
            <a:off x="515938" y="155575"/>
            <a:ext cx="6307137" cy="57943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受控源电路分析计算 </a:t>
            </a:r>
            <a:r>
              <a:rPr lang="en-US" altLang="zh-CN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- </a:t>
            </a:r>
            <a:r>
              <a:rPr lang="zh-CN" altLang="en-US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要点（</a:t>
            </a:r>
            <a:r>
              <a:rPr lang="en-US" altLang="zh-CN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</a:t>
            </a:r>
            <a:r>
              <a:rPr lang="zh-CN" altLang="en-US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）</a:t>
            </a:r>
          </a:p>
        </p:txBody>
      </p:sp>
      <p:sp>
        <p:nvSpPr>
          <p:cNvPr id="208899" name="Text Box 3"/>
          <p:cNvSpPr txBox="1">
            <a:spLocks noChangeArrowheads="1"/>
          </p:cNvSpPr>
          <p:nvPr/>
        </p:nvSpPr>
        <p:spPr bwMode="auto">
          <a:xfrm>
            <a:off x="457200" y="647700"/>
            <a:ext cx="809625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2800">
                <a:latin typeface="宋体" panose="02010600030101010101" pitchFamily="2" charset="-122"/>
              </a:rPr>
              <a:t>  </a:t>
            </a:r>
            <a:r>
              <a:rPr lang="zh-CN" altLang="en-US" sz="2800">
                <a:latin typeface="宋体" panose="02010600030101010101" pitchFamily="2" charset="-122"/>
              </a:rPr>
              <a:t>可以用两种电源互换、等效电源定理等方法，简化受控源电路。</a:t>
            </a:r>
            <a:r>
              <a:rPr lang="zh-CN" altLang="en-US" sz="2800">
                <a:solidFill>
                  <a:srgbClr val="0000FF"/>
                </a:solidFill>
                <a:latin typeface="宋体" panose="02010600030101010101" pitchFamily="2" charset="-122"/>
              </a:rPr>
              <a:t>但简化时注意不能把控制量化简掉。</a:t>
            </a:r>
            <a:r>
              <a:rPr lang="zh-CN" altLang="en-US" sz="2800">
                <a:latin typeface="宋体" panose="02010600030101010101" pitchFamily="2" charset="-122"/>
              </a:rPr>
              <a:t>否则会留下一个没有控制量的受控源电路，使电路无法求解。</a:t>
            </a:r>
          </a:p>
        </p:txBody>
      </p:sp>
      <p:grpSp>
        <p:nvGrpSpPr>
          <p:cNvPr id="208943" name="Group 47"/>
          <p:cNvGrpSpPr>
            <a:grpSpLocks/>
          </p:cNvGrpSpPr>
          <p:nvPr/>
        </p:nvGrpSpPr>
        <p:grpSpPr bwMode="auto">
          <a:xfrm>
            <a:off x="609600" y="2895600"/>
            <a:ext cx="8077200" cy="2830513"/>
            <a:chOff x="384" y="1824"/>
            <a:chExt cx="5088" cy="1783"/>
          </a:xfrm>
        </p:grpSpPr>
        <p:sp>
          <p:nvSpPr>
            <p:cNvPr id="208901" name="Text Box 5"/>
            <p:cNvSpPr txBox="1">
              <a:spLocks noChangeArrowheads="1"/>
            </p:cNvSpPr>
            <p:nvPr/>
          </p:nvSpPr>
          <p:spPr bwMode="auto">
            <a:xfrm>
              <a:off x="944" y="1868"/>
              <a:ext cx="3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6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208902" name="Line 6"/>
            <p:cNvSpPr>
              <a:spLocks noChangeShapeType="1"/>
            </p:cNvSpPr>
            <p:nvPr/>
          </p:nvSpPr>
          <p:spPr bwMode="auto">
            <a:xfrm>
              <a:off x="384" y="1851"/>
              <a:ext cx="5088" cy="0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8903" name="Line 7"/>
            <p:cNvSpPr>
              <a:spLocks noChangeShapeType="1"/>
            </p:cNvSpPr>
            <p:nvPr/>
          </p:nvSpPr>
          <p:spPr bwMode="auto">
            <a:xfrm flipV="1">
              <a:off x="648" y="2187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8904" name="Text Box 8"/>
            <p:cNvSpPr txBox="1">
              <a:spLocks noChangeArrowheads="1"/>
            </p:cNvSpPr>
            <p:nvPr/>
          </p:nvSpPr>
          <p:spPr bwMode="auto">
            <a:xfrm>
              <a:off x="1808" y="1824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endParaRPr lang="en-US" altLang="zh-CN" sz="2800"/>
            </a:p>
          </p:txBody>
        </p:sp>
        <p:sp>
          <p:nvSpPr>
            <p:cNvPr id="208905" name="Oval 9"/>
            <p:cNvSpPr>
              <a:spLocks noChangeArrowheads="1"/>
            </p:cNvSpPr>
            <p:nvPr/>
          </p:nvSpPr>
          <p:spPr bwMode="auto">
            <a:xfrm>
              <a:off x="630" y="2802"/>
              <a:ext cx="249" cy="25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8906" name="AutoShape 10"/>
            <p:cNvSpPr>
              <a:spLocks noChangeArrowheads="1"/>
            </p:cNvSpPr>
            <p:nvPr/>
          </p:nvSpPr>
          <p:spPr bwMode="auto">
            <a:xfrm>
              <a:off x="2307" y="2545"/>
              <a:ext cx="372" cy="386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8907" name="Line 11"/>
            <p:cNvSpPr>
              <a:spLocks noChangeShapeType="1"/>
            </p:cNvSpPr>
            <p:nvPr/>
          </p:nvSpPr>
          <p:spPr bwMode="auto">
            <a:xfrm>
              <a:off x="2307" y="2738"/>
              <a:ext cx="3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8908" name="Line 12"/>
            <p:cNvSpPr>
              <a:spLocks noChangeShapeType="1"/>
            </p:cNvSpPr>
            <p:nvPr/>
          </p:nvSpPr>
          <p:spPr bwMode="auto">
            <a:xfrm flipV="1">
              <a:off x="2493" y="2224"/>
              <a:ext cx="0" cy="32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8909" name="Line 13"/>
            <p:cNvSpPr>
              <a:spLocks noChangeShapeType="1"/>
            </p:cNvSpPr>
            <p:nvPr/>
          </p:nvSpPr>
          <p:spPr bwMode="auto">
            <a:xfrm>
              <a:off x="2493" y="2931"/>
              <a:ext cx="0" cy="64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8910" name="Line 14"/>
            <p:cNvSpPr>
              <a:spLocks noChangeShapeType="1"/>
            </p:cNvSpPr>
            <p:nvPr/>
          </p:nvSpPr>
          <p:spPr bwMode="auto">
            <a:xfrm>
              <a:off x="754" y="2224"/>
              <a:ext cx="0" cy="1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8911" name="Line 15"/>
            <p:cNvSpPr>
              <a:spLocks noChangeShapeType="1"/>
            </p:cNvSpPr>
            <p:nvPr/>
          </p:nvSpPr>
          <p:spPr bwMode="auto">
            <a:xfrm>
              <a:off x="754" y="2224"/>
              <a:ext cx="267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8912" name="Line 16"/>
            <p:cNvSpPr>
              <a:spLocks noChangeShapeType="1"/>
            </p:cNvSpPr>
            <p:nvPr/>
          </p:nvSpPr>
          <p:spPr bwMode="auto">
            <a:xfrm>
              <a:off x="1624" y="2224"/>
              <a:ext cx="0" cy="1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8913" name="Line 17"/>
            <p:cNvSpPr>
              <a:spLocks noChangeShapeType="1"/>
            </p:cNvSpPr>
            <p:nvPr/>
          </p:nvSpPr>
          <p:spPr bwMode="auto">
            <a:xfrm>
              <a:off x="754" y="3574"/>
              <a:ext cx="267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8914" name="Line 18"/>
            <p:cNvSpPr>
              <a:spLocks noChangeShapeType="1"/>
            </p:cNvSpPr>
            <p:nvPr/>
          </p:nvSpPr>
          <p:spPr bwMode="auto">
            <a:xfrm flipV="1">
              <a:off x="3424" y="2224"/>
              <a:ext cx="0" cy="1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8915" name="Rectangle 19"/>
            <p:cNvSpPr>
              <a:spLocks noChangeArrowheads="1"/>
            </p:cNvSpPr>
            <p:nvPr/>
          </p:nvSpPr>
          <p:spPr bwMode="auto">
            <a:xfrm>
              <a:off x="1065" y="2159"/>
              <a:ext cx="310" cy="12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8916" name="Rectangle 20"/>
            <p:cNvSpPr>
              <a:spLocks noChangeArrowheads="1"/>
            </p:cNvSpPr>
            <p:nvPr/>
          </p:nvSpPr>
          <p:spPr bwMode="auto">
            <a:xfrm>
              <a:off x="1934" y="2159"/>
              <a:ext cx="310" cy="12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8917" name="Rectangle 21"/>
            <p:cNvSpPr>
              <a:spLocks noChangeArrowheads="1"/>
            </p:cNvSpPr>
            <p:nvPr/>
          </p:nvSpPr>
          <p:spPr bwMode="auto">
            <a:xfrm>
              <a:off x="1562" y="2802"/>
              <a:ext cx="124" cy="32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8918" name="Rectangle 22"/>
            <p:cNvSpPr>
              <a:spLocks noChangeArrowheads="1"/>
            </p:cNvSpPr>
            <p:nvPr/>
          </p:nvSpPr>
          <p:spPr bwMode="auto">
            <a:xfrm>
              <a:off x="3362" y="2674"/>
              <a:ext cx="124" cy="32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8919" name="Text Box 23"/>
            <p:cNvSpPr txBox="1">
              <a:spLocks noChangeArrowheads="1"/>
            </p:cNvSpPr>
            <p:nvPr/>
          </p:nvSpPr>
          <p:spPr bwMode="auto">
            <a:xfrm>
              <a:off x="1892" y="2264"/>
              <a:ext cx="3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4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208920" name="Text Box 24"/>
            <p:cNvSpPr txBox="1">
              <a:spLocks noChangeArrowheads="1"/>
            </p:cNvSpPr>
            <p:nvPr/>
          </p:nvSpPr>
          <p:spPr bwMode="auto">
            <a:xfrm>
              <a:off x="1650" y="2759"/>
              <a:ext cx="3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1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208921" name="Text Box 25"/>
            <p:cNvSpPr txBox="1">
              <a:spLocks noChangeArrowheads="1"/>
            </p:cNvSpPr>
            <p:nvPr/>
          </p:nvSpPr>
          <p:spPr bwMode="auto">
            <a:xfrm>
              <a:off x="3380" y="2936"/>
              <a:ext cx="4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2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208922" name="Text Box 26"/>
            <p:cNvSpPr txBox="1">
              <a:spLocks noChangeArrowheads="1"/>
            </p:cNvSpPr>
            <p:nvPr/>
          </p:nvSpPr>
          <p:spPr bwMode="auto">
            <a:xfrm>
              <a:off x="754" y="2531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208923" name="Text Box 27"/>
            <p:cNvSpPr txBox="1">
              <a:spLocks noChangeArrowheads="1"/>
            </p:cNvSpPr>
            <p:nvPr/>
          </p:nvSpPr>
          <p:spPr bwMode="auto">
            <a:xfrm>
              <a:off x="780" y="2839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_</a:t>
              </a:r>
            </a:p>
          </p:txBody>
        </p:sp>
        <p:sp>
          <p:nvSpPr>
            <p:cNvPr id="208924" name="Text Box 28"/>
            <p:cNvSpPr txBox="1">
              <a:spLocks noChangeArrowheads="1"/>
            </p:cNvSpPr>
            <p:nvPr/>
          </p:nvSpPr>
          <p:spPr bwMode="auto">
            <a:xfrm>
              <a:off x="444" y="2596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  <a:endParaRPr lang="en-US" altLang="zh-CN" sz="2800"/>
            </a:p>
          </p:txBody>
        </p:sp>
        <p:sp>
          <p:nvSpPr>
            <p:cNvPr id="208925" name="Text Box 29"/>
            <p:cNvSpPr txBox="1">
              <a:spLocks noChangeArrowheads="1"/>
            </p:cNvSpPr>
            <p:nvPr/>
          </p:nvSpPr>
          <p:spPr bwMode="auto">
            <a:xfrm>
              <a:off x="408" y="2982"/>
              <a:ext cx="3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9V</a:t>
              </a:r>
            </a:p>
          </p:txBody>
        </p:sp>
        <p:sp>
          <p:nvSpPr>
            <p:cNvPr id="208926" name="Text Box 30"/>
            <p:cNvSpPr txBox="1">
              <a:spLocks noChangeArrowheads="1"/>
            </p:cNvSpPr>
            <p:nvPr/>
          </p:nvSpPr>
          <p:spPr bwMode="auto">
            <a:xfrm>
              <a:off x="888" y="2251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sp>
          <p:nvSpPr>
            <p:cNvPr id="208927" name="Text Box 31"/>
            <p:cNvSpPr txBox="1">
              <a:spLocks noChangeArrowheads="1"/>
            </p:cNvSpPr>
            <p:nvPr/>
          </p:nvSpPr>
          <p:spPr bwMode="auto">
            <a:xfrm>
              <a:off x="1205" y="2859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/>
            </a:p>
          </p:txBody>
        </p:sp>
        <p:sp>
          <p:nvSpPr>
            <p:cNvPr id="208928" name="Text Box 32"/>
            <p:cNvSpPr txBox="1">
              <a:spLocks noChangeArrowheads="1"/>
            </p:cNvSpPr>
            <p:nvPr/>
          </p:nvSpPr>
          <p:spPr bwMode="auto">
            <a:xfrm>
              <a:off x="2994" y="2663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5</a:t>
              </a:r>
              <a:endParaRPr lang="en-US" altLang="zh-CN" sz="2800"/>
            </a:p>
          </p:txBody>
        </p:sp>
        <p:sp>
          <p:nvSpPr>
            <p:cNvPr id="208929" name="Line 33"/>
            <p:cNvSpPr>
              <a:spLocks noChangeShapeType="1"/>
            </p:cNvSpPr>
            <p:nvPr/>
          </p:nvSpPr>
          <p:spPr bwMode="auto">
            <a:xfrm flipV="1">
              <a:off x="2741" y="2417"/>
              <a:ext cx="0" cy="707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8930" name="Text Box 34"/>
            <p:cNvSpPr txBox="1">
              <a:spLocks noChangeArrowheads="1"/>
            </p:cNvSpPr>
            <p:nvPr/>
          </p:nvSpPr>
          <p:spPr bwMode="auto">
            <a:xfrm>
              <a:off x="1836" y="2297"/>
              <a:ext cx="1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zh-CN" altLang="zh-CN" sz="2800">
                <a:solidFill>
                  <a:srgbClr val="FF0000"/>
                </a:solidFill>
              </a:endParaRPr>
            </a:p>
          </p:txBody>
        </p:sp>
        <p:sp>
          <p:nvSpPr>
            <p:cNvPr id="208931" name="Text Box 35"/>
            <p:cNvSpPr txBox="1">
              <a:spLocks noChangeArrowheads="1"/>
            </p:cNvSpPr>
            <p:nvPr/>
          </p:nvSpPr>
          <p:spPr bwMode="auto">
            <a:xfrm>
              <a:off x="1452" y="1906"/>
              <a:ext cx="1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zh-CN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208932" name="Text Box 36"/>
            <p:cNvSpPr txBox="1">
              <a:spLocks noChangeArrowheads="1"/>
            </p:cNvSpPr>
            <p:nvPr/>
          </p:nvSpPr>
          <p:spPr bwMode="auto">
            <a:xfrm>
              <a:off x="2748" y="2888"/>
              <a:ext cx="3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i="1">
                  <a:solidFill>
                    <a:srgbClr val="333399"/>
                  </a:solidFill>
                </a:rPr>
                <a:t>I</a:t>
              </a:r>
              <a:r>
                <a:rPr lang="en-US" altLang="zh-CN" sz="2400" baseline="-25000">
                  <a:solidFill>
                    <a:srgbClr val="333399"/>
                  </a:solidFill>
                </a:rPr>
                <a:t>D</a:t>
              </a:r>
              <a:endParaRPr lang="en-US" altLang="zh-CN" sz="2800">
                <a:solidFill>
                  <a:srgbClr val="333399"/>
                </a:solidFill>
              </a:endParaRPr>
            </a:p>
          </p:txBody>
        </p:sp>
        <p:sp>
          <p:nvSpPr>
            <p:cNvPr id="208933" name="Oval 37"/>
            <p:cNvSpPr>
              <a:spLocks noChangeArrowheads="1"/>
            </p:cNvSpPr>
            <p:nvPr/>
          </p:nvSpPr>
          <p:spPr bwMode="auto">
            <a:xfrm flipV="1">
              <a:off x="1596" y="2192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8934" name="Oval 38"/>
            <p:cNvSpPr>
              <a:spLocks noChangeArrowheads="1"/>
            </p:cNvSpPr>
            <p:nvPr/>
          </p:nvSpPr>
          <p:spPr bwMode="auto">
            <a:xfrm flipV="1">
              <a:off x="2472" y="2192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8935" name="Oval 39"/>
            <p:cNvSpPr>
              <a:spLocks noChangeArrowheads="1"/>
            </p:cNvSpPr>
            <p:nvPr/>
          </p:nvSpPr>
          <p:spPr bwMode="auto">
            <a:xfrm flipV="1">
              <a:off x="2472" y="3548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8936" name="Oval 40"/>
            <p:cNvSpPr>
              <a:spLocks noChangeArrowheads="1"/>
            </p:cNvSpPr>
            <p:nvPr/>
          </p:nvSpPr>
          <p:spPr bwMode="auto">
            <a:xfrm flipV="1">
              <a:off x="1596" y="3560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8937" name="Text Box 41"/>
            <p:cNvSpPr txBox="1">
              <a:spLocks noChangeArrowheads="1"/>
            </p:cNvSpPr>
            <p:nvPr/>
          </p:nvSpPr>
          <p:spPr bwMode="auto">
            <a:xfrm>
              <a:off x="554" y="1863"/>
              <a:ext cx="29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i="1">
                  <a:solidFill>
                    <a:srgbClr val="FF00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FF0000"/>
                  </a:solidFill>
                </a:rPr>
                <a:t>1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  <p:sp>
          <p:nvSpPr>
            <p:cNvPr id="208938" name="Text Box 42"/>
            <p:cNvSpPr txBox="1">
              <a:spLocks noChangeArrowheads="1"/>
            </p:cNvSpPr>
            <p:nvPr/>
          </p:nvSpPr>
          <p:spPr bwMode="auto">
            <a:xfrm>
              <a:off x="1284" y="2467"/>
              <a:ext cx="46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endParaRPr lang="zh-CN" altLang="zh-CN" sz="2800">
                <a:solidFill>
                  <a:srgbClr val="FF0000"/>
                </a:solidFill>
              </a:endParaRPr>
            </a:p>
          </p:txBody>
        </p:sp>
        <p:grpSp>
          <p:nvGrpSpPr>
            <p:cNvPr id="208939" name="Group 43"/>
            <p:cNvGrpSpPr>
              <a:grpSpLocks/>
            </p:cNvGrpSpPr>
            <p:nvPr/>
          </p:nvGrpSpPr>
          <p:grpSpPr bwMode="auto">
            <a:xfrm>
              <a:off x="3939" y="2109"/>
              <a:ext cx="1402" cy="1332"/>
              <a:chOff x="3987" y="2490"/>
              <a:chExt cx="1317" cy="1202"/>
            </a:xfrm>
          </p:grpSpPr>
          <p:graphicFrame>
            <p:nvGraphicFramePr>
              <p:cNvPr id="208940" name="Object 44"/>
              <p:cNvGraphicFramePr>
                <a:graphicFrameLocks noChangeAspect="1"/>
              </p:cNvGraphicFramePr>
              <p:nvPr/>
            </p:nvGraphicFramePr>
            <p:xfrm>
              <a:off x="4152" y="2803"/>
              <a:ext cx="1152" cy="40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8944" name="公式" r:id="rId4" imgW="634680" imgH="215640" progId="Equation.3">
                      <p:embed/>
                    </p:oleObj>
                  </mc:Choice>
                  <mc:Fallback>
                    <p:oleObj name="公式" r:id="rId4" imgW="634680" imgH="215640" progId="Equation.3">
                      <p:embed/>
                      <p:pic>
                        <p:nvPicPr>
                          <p:cNvPr id="0" name="Object 4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52" y="2803"/>
                            <a:ext cx="1152" cy="40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38100">
                                <a:solidFill>
                                  <a:schemeClr val="accent2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8941" name="Text Box 45"/>
              <p:cNvSpPr txBox="1">
                <a:spLocks noChangeArrowheads="1"/>
              </p:cNvSpPr>
              <p:nvPr/>
            </p:nvSpPr>
            <p:spPr bwMode="auto">
              <a:xfrm>
                <a:off x="3987" y="2490"/>
                <a:ext cx="707" cy="29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 algn="l"/>
                <a:r>
                  <a:rPr lang="zh-CN" altLang="en-US" sz="2800"/>
                  <a:t>已知</a:t>
                </a:r>
                <a:r>
                  <a:rPr lang="en-US" altLang="zh-CN" sz="2800"/>
                  <a:t>:?</a:t>
                </a:r>
              </a:p>
            </p:txBody>
          </p:sp>
          <p:sp>
            <p:nvSpPr>
              <p:cNvPr id="208942" name="Text Box 46"/>
              <p:cNvSpPr txBox="1">
                <a:spLocks noChangeArrowheads="1"/>
              </p:cNvSpPr>
              <p:nvPr/>
            </p:nvSpPr>
            <p:spPr bwMode="auto">
              <a:xfrm>
                <a:off x="3987" y="3363"/>
                <a:ext cx="649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 algn="l"/>
                <a:r>
                  <a:rPr lang="zh-CN" altLang="en-US" sz="2800"/>
                  <a:t>求</a:t>
                </a:r>
                <a:r>
                  <a:rPr lang="en-US" altLang="zh-CN" sz="2800"/>
                  <a:t>:  </a:t>
                </a:r>
                <a:r>
                  <a:rPr lang="en-US" altLang="zh-CN" i="1"/>
                  <a:t>I</a:t>
                </a:r>
                <a:r>
                  <a:rPr lang="en-US" altLang="zh-CN" sz="2400" baseline="-25000"/>
                  <a:t>1</a:t>
                </a:r>
                <a:endParaRPr lang="en-US" altLang="zh-CN" sz="280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8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8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89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898" grpId="0" animBg="1" autoUpdateAnimBg="0"/>
      <p:bldP spid="208899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6" name="Rectangle 6"/>
          <p:cNvSpPr>
            <a:spLocks noChangeArrowheads="1"/>
          </p:cNvSpPr>
          <p:nvPr/>
        </p:nvSpPr>
        <p:spPr bwMode="auto">
          <a:xfrm>
            <a:off x="2930525" y="1885950"/>
            <a:ext cx="1981200" cy="2457450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9922" name="Text Box 2"/>
          <p:cNvSpPr txBox="1">
            <a:spLocks noChangeArrowheads="1"/>
          </p:cNvSpPr>
          <p:nvPr/>
        </p:nvSpPr>
        <p:spPr bwMode="auto">
          <a:xfrm>
            <a:off x="1600200" y="381000"/>
            <a:ext cx="374650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>
                <a:solidFill>
                  <a:srgbClr val="0000FF"/>
                </a:solidFill>
              </a:rPr>
              <a:t>两种电源互换</a:t>
            </a:r>
          </a:p>
        </p:txBody>
      </p:sp>
      <p:graphicFrame>
        <p:nvGraphicFramePr>
          <p:cNvPr id="209923" name="Object 3"/>
          <p:cNvGraphicFramePr>
            <a:graphicFrameLocks noChangeAspect="1"/>
          </p:cNvGraphicFramePr>
          <p:nvPr/>
        </p:nvGraphicFramePr>
        <p:xfrm>
          <a:off x="5257800" y="5181600"/>
          <a:ext cx="3562350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13" name="公式" r:id="rId4" imgW="1054080" imgH="215640" progId="Equation.3">
                  <p:embed/>
                </p:oleObj>
              </mc:Choice>
              <mc:Fallback>
                <p:oleObj name="公式" r:id="rId4" imgW="1054080" imgH="215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5181600"/>
                        <a:ext cx="3562350" cy="720725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66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924" name="AutoShape 4"/>
          <p:cNvSpPr>
            <a:spLocks noChangeArrowheads="1"/>
          </p:cNvSpPr>
          <p:nvPr/>
        </p:nvSpPr>
        <p:spPr bwMode="auto">
          <a:xfrm rot="-20179662">
            <a:off x="4473575" y="1238250"/>
            <a:ext cx="1838325" cy="555625"/>
          </a:xfrm>
          <a:prstGeom prst="curvedDownArrow">
            <a:avLst>
              <a:gd name="adj1" fmla="val 66171"/>
              <a:gd name="adj2" fmla="val 132343"/>
              <a:gd name="adj3" fmla="val 3333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209927" name="Object 7"/>
          <p:cNvGraphicFramePr>
            <a:graphicFrameLocks noChangeAspect="1"/>
          </p:cNvGraphicFramePr>
          <p:nvPr/>
        </p:nvGraphicFramePr>
        <p:xfrm>
          <a:off x="1314450" y="4664075"/>
          <a:ext cx="2319338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14" name="公式" r:id="rId6" imgW="634680" imgH="215640" progId="Equation.3">
                  <p:embed/>
                </p:oleObj>
              </mc:Choice>
              <mc:Fallback>
                <p:oleObj name="公式" r:id="rId6" imgW="634680" imgH="2156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4450" y="4664075"/>
                        <a:ext cx="2319338" cy="809625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0003" name="Group 83"/>
          <p:cNvGrpSpPr>
            <a:grpSpLocks/>
          </p:cNvGrpSpPr>
          <p:nvPr/>
        </p:nvGrpSpPr>
        <p:grpSpPr bwMode="auto">
          <a:xfrm>
            <a:off x="3962400" y="1714500"/>
            <a:ext cx="1084263" cy="5143500"/>
            <a:chOff x="2496" y="1080"/>
            <a:chExt cx="683" cy="3240"/>
          </a:xfrm>
        </p:grpSpPr>
        <p:sp>
          <p:nvSpPr>
            <p:cNvPr id="209964" name="Line 44"/>
            <p:cNvSpPr>
              <a:spLocks noChangeShapeType="1"/>
            </p:cNvSpPr>
            <p:nvPr/>
          </p:nvSpPr>
          <p:spPr bwMode="auto">
            <a:xfrm flipH="1">
              <a:off x="2496" y="3141"/>
              <a:ext cx="683" cy="1179"/>
            </a:xfrm>
            <a:prstGeom prst="line">
              <a:avLst/>
            </a:prstGeom>
            <a:noFill/>
            <a:ln w="38100" cap="rnd">
              <a:solidFill>
                <a:srgbClr val="00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9965" name="Line 45"/>
            <p:cNvSpPr>
              <a:spLocks noChangeShapeType="1"/>
            </p:cNvSpPr>
            <p:nvPr/>
          </p:nvSpPr>
          <p:spPr bwMode="auto">
            <a:xfrm flipV="1">
              <a:off x="3179" y="1080"/>
              <a:ext cx="0" cy="2009"/>
            </a:xfrm>
            <a:prstGeom prst="line">
              <a:avLst/>
            </a:prstGeom>
            <a:noFill/>
            <a:ln w="38100" cap="rnd">
              <a:solidFill>
                <a:srgbClr val="0000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09966" name="Group 46"/>
          <p:cNvGrpSpPr>
            <a:grpSpLocks/>
          </p:cNvGrpSpPr>
          <p:nvPr/>
        </p:nvGrpSpPr>
        <p:grpSpPr bwMode="auto">
          <a:xfrm>
            <a:off x="5100638" y="1905000"/>
            <a:ext cx="4043362" cy="2963863"/>
            <a:chOff x="3213" y="1325"/>
            <a:chExt cx="2547" cy="1867"/>
          </a:xfrm>
        </p:grpSpPr>
        <p:grpSp>
          <p:nvGrpSpPr>
            <p:cNvPr id="209967" name="Group 47"/>
            <p:cNvGrpSpPr>
              <a:grpSpLocks/>
            </p:cNvGrpSpPr>
            <p:nvPr/>
          </p:nvGrpSpPr>
          <p:grpSpPr bwMode="auto">
            <a:xfrm>
              <a:off x="3213" y="1325"/>
              <a:ext cx="2547" cy="1867"/>
              <a:chOff x="3213" y="1325"/>
              <a:chExt cx="2547" cy="1867"/>
            </a:xfrm>
          </p:grpSpPr>
          <p:sp>
            <p:nvSpPr>
              <p:cNvPr id="209968" name="Oval 48"/>
              <p:cNvSpPr>
                <a:spLocks noChangeArrowheads="1"/>
              </p:cNvSpPr>
              <p:nvPr/>
            </p:nvSpPr>
            <p:spPr bwMode="auto">
              <a:xfrm>
                <a:off x="3399" y="2271"/>
                <a:ext cx="249" cy="25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209969" name="Group 49"/>
              <p:cNvGrpSpPr>
                <a:grpSpLocks/>
              </p:cNvGrpSpPr>
              <p:nvPr/>
            </p:nvGrpSpPr>
            <p:grpSpPr bwMode="auto">
              <a:xfrm>
                <a:off x="3213" y="1325"/>
                <a:ext cx="2547" cy="1867"/>
                <a:chOff x="3213" y="1325"/>
                <a:chExt cx="2547" cy="1867"/>
              </a:xfrm>
            </p:grpSpPr>
            <p:sp>
              <p:nvSpPr>
                <p:cNvPr id="209970" name="Rectangle 50"/>
                <p:cNvSpPr>
                  <a:spLocks noChangeArrowheads="1"/>
                </p:cNvSpPr>
                <p:nvPr/>
              </p:nvSpPr>
              <p:spPr bwMode="auto">
                <a:xfrm>
                  <a:off x="5040" y="1464"/>
                  <a:ext cx="624" cy="1728"/>
                </a:xfrm>
                <a:prstGeom prst="rect">
                  <a:avLst/>
                </a:prstGeom>
                <a:solidFill>
                  <a:srgbClr val="FFFFCC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9971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3869" y="1325"/>
                  <a:ext cx="400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r>
                    <a:rPr lang="en-US" altLang="zh-CN" sz="2800"/>
                    <a:t>6</a:t>
                  </a:r>
                  <a:r>
                    <a:rPr lang="en-US" altLang="zh-CN" sz="2800">
                      <a:sym typeface="Symbol" panose="05050102010706020507" pitchFamily="18" charset="2"/>
                    </a:rPr>
                    <a:t></a:t>
                  </a:r>
                  <a:endParaRPr lang="en-US" altLang="zh-CN" sz="2800"/>
                </a:p>
              </p:txBody>
            </p:sp>
            <p:sp>
              <p:nvSpPr>
                <p:cNvPr id="209972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4517" y="1361"/>
                  <a:ext cx="400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r>
                    <a:rPr lang="en-US" altLang="zh-CN" sz="2800"/>
                    <a:t>4</a:t>
                  </a:r>
                  <a:r>
                    <a:rPr lang="en-US" altLang="zh-CN" sz="2800">
                      <a:sym typeface="Symbol" panose="05050102010706020507" pitchFamily="18" charset="2"/>
                    </a:rPr>
                    <a:t></a:t>
                  </a:r>
                  <a:endParaRPr lang="en-US" altLang="zh-CN" sz="2800"/>
                </a:p>
              </p:txBody>
            </p:sp>
            <p:sp>
              <p:nvSpPr>
                <p:cNvPr id="209973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5023" y="2137"/>
                  <a:ext cx="244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zh-CN" sz="2800"/>
                    <a:t>+</a:t>
                  </a:r>
                </a:p>
              </p:txBody>
            </p:sp>
            <p:sp>
              <p:nvSpPr>
                <p:cNvPr id="209974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5069" y="2510"/>
                  <a:ext cx="228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zh-CN" sz="2800"/>
                    <a:t>_</a:t>
                  </a:r>
                </a:p>
              </p:txBody>
            </p:sp>
            <p:sp>
              <p:nvSpPr>
                <p:cNvPr id="209975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5283" y="2718"/>
                  <a:ext cx="477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/>
                  <a:r>
                    <a:rPr lang="en-US" altLang="zh-CN" sz="2800" i="1"/>
                    <a:t>E</a:t>
                  </a:r>
                  <a:r>
                    <a:rPr lang="en-US" altLang="zh-CN" sz="2400" i="1" baseline="-25000"/>
                    <a:t>D</a:t>
                  </a:r>
                  <a:endParaRPr lang="en-US" altLang="zh-CN" sz="2800"/>
                </a:p>
              </p:txBody>
            </p:sp>
            <p:sp>
              <p:nvSpPr>
                <p:cNvPr id="209976" name="AutoShape 56"/>
                <p:cNvSpPr>
                  <a:spLocks noChangeArrowheads="1"/>
                </p:cNvSpPr>
                <p:nvPr/>
              </p:nvSpPr>
              <p:spPr bwMode="auto">
                <a:xfrm>
                  <a:off x="5076" y="2386"/>
                  <a:ext cx="372" cy="386"/>
                </a:xfrm>
                <a:prstGeom prst="diamond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9977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5262" y="1693"/>
                  <a:ext cx="0" cy="813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9978" name="Line 58"/>
                <p:cNvSpPr>
                  <a:spLocks noChangeShapeType="1"/>
                </p:cNvSpPr>
                <p:nvPr/>
              </p:nvSpPr>
              <p:spPr bwMode="auto">
                <a:xfrm>
                  <a:off x="5262" y="2400"/>
                  <a:ext cx="0" cy="643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9979" name="Line 59"/>
                <p:cNvSpPr>
                  <a:spLocks noChangeShapeType="1"/>
                </p:cNvSpPr>
                <p:nvPr/>
              </p:nvSpPr>
              <p:spPr bwMode="auto">
                <a:xfrm>
                  <a:off x="3523" y="1693"/>
                  <a:ext cx="0" cy="135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9980" name="Line 60"/>
                <p:cNvSpPr>
                  <a:spLocks noChangeShapeType="1"/>
                </p:cNvSpPr>
                <p:nvPr/>
              </p:nvSpPr>
              <p:spPr bwMode="auto">
                <a:xfrm>
                  <a:off x="3523" y="1693"/>
                  <a:ext cx="1758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9981" name="Line 61"/>
                <p:cNvSpPr>
                  <a:spLocks noChangeShapeType="1"/>
                </p:cNvSpPr>
                <p:nvPr/>
              </p:nvSpPr>
              <p:spPr bwMode="auto">
                <a:xfrm>
                  <a:off x="4393" y="1693"/>
                  <a:ext cx="0" cy="135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9982" name="Line 62"/>
                <p:cNvSpPr>
                  <a:spLocks noChangeShapeType="1"/>
                </p:cNvSpPr>
                <p:nvPr/>
              </p:nvSpPr>
              <p:spPr bwMode="auto">
                <a:xfrm>
                  <a:off x="3523" y="3043"/>
                  <a:ext cx="174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9983" name="Rectangle 63"/>
                <p:cNvSpPr>
                  <a:spLocks noChangeArrowheads="1"/>
                </p:cNvSpPr>
                <p:nvPr/>
              </p:nvSpPr>
              <p:spPr bwMode="auto">
                <a:xfrm>
                  <a:off x="3834" y="1628"/>
                  <a:ext cx="310" cy="129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9984" name="Rectangle 64"/>
                <p:cNvSpPr>
                  <a:spLocks noChangeArrowheads="1"/>
                </p:cNvSpPr>
                <p:nvPr/>
              </p:nvSpPr>
              <p:spPr bwMode="auto">
                <a:xfrm>
                  <a:off x="4571" y="1652"/>
                  <a:ext cx="262" cy="105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9985" name="Rectangle 65"/>
                <p:cNvSpPr>
                  <a:spLocks noChangeArrowheads="1"/>
                </p:cNvSpPr>
                <p:nvPr/>
              </p:nvSpPr>
              <p:spPr bwMode="auto">
                <a:xfrm>
                  <a:off x="4331" y="2271"/>
                  <a:ext cx="124" cy="322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9986" name="Rectangle 66"/>
                <p:cNvSpPr>
                  <a:spLocks noChangeArrowheads="1"/>
                </p:cNvSpPr>
                <p:nvPr/>
              </p:nvSpPr>
              <p:spPr bwMode="auto">
                <a:xfrm>
                  <a:off x="5207" y="1927"/>
                  <a:ext cx="124" cy="273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9987" name="Text Box 67"/>
                <p:cNvSpPr txBox="1">
                  <a:spLocks noChangeArrowheads="1"/>
                </p:cNvSpPr>
                <p:nvPr/>
              </p:nvSpPr>
              <p:spPr bwMode="auto">
                <a:xfrm>
                  <a:off x="4407" y="2228"/>
                  <a:ext cx="400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r>
                    <a:rPr lang="en-US" altLang="zh-CN" sz="2800"/>
                    <a:t>1</a:t>
                  </a:r>
                  <a:r>
                    <a:rPr lang="en-US" altLang="zh-CN" sz="2800">
                      <a:sym typeface="Symbol" panose="05050102010706020507" pitchFamily="18" charset="2"/>
                    </a:rPr>
                    <a:t></a:t>
                  </a:r>
                  <a:endParaRPr lang="en-US" altLang="zh-CN" sz="2800"/>
                </a:p>
              </p:txBody>
            </p:sp>
            <p:sp>
              <p:nvSpPr>
                <p:cNvPr id="209988" name="Text Box 68"/>
                <p:cNvSpPr txBox="1">
                  <a:spLocks noChangeArrowheads="1"/>
                </p:cNvSpPr>
                <p:nvPr/>
              </p:nvSpPr>
              <p:spPr bwMode="auto">
                <a:xfrm>
                  <a:off x="5297" y="1781"/>
                  <a:ext cx="400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r>
                    <a:rPr lang="en-US" altLang="zh-CN" sz="2800"/>
                    <a:t>2</a:t>
                  </a:r>
                  <a:r>
                    <a:rPr lang="en-US" altLang="zh-CN" sz="2800">
                      <a:sym typeface="Symbol" panose="05050102010706020507" pitchFamily="18" charset="2"/>
                    </a:rPr>
                    <a:t></a:t>
                  </a:r>
                  <a:endParaRPr lang="en-US" altLang="zh-CN" sz="2800"/>
                </a:p>
              </p:txBody>
            </p:sp>
            <p:sp>
              <p:nvSpPr>
                <p:cNvPr id="209989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3523" y="2000"/>
                  <a:ext cx="244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zh-CN" sz="2800"/>
                    <a:t>+</a:t>
                  </a:r>
                </a:p>
              </p:txBody>
            </p:sp>
            <p:sp>
              <p:nvSpPr>
                <p:cNvPr id="209990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3549" y="2308"/>
                  <a:ext cx="228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zh-CN" sz="2800"/>
                    <a:t>_</a:t>
                  </a:r>
                </a:p>
              </p:txBody>
            </p:sp>
            <p:sp>
              <p:nvSpPr>
                <p:cNvPr id="209991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3213" y="2065"/>
                  <a:ext cx="265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zh-CN" sz="2800" i="1"/>
                    <a:t>E</a:t>
                  </a:r>
                  <a:endParaRPr lang="en-US" altLang="zh-CN" sz="2800"/>
                </a:p>
              </p:txBody>
            </p:sp>
            <p:sp>
              <p:nvSpPr>
                <p:cNvPr id="209992" name="Text Box 72"/>
                <p:cNvSpPr txBox="1">
                  <a:spLocks noChangeArrowheads="1"/>
                </p:cNvSpPr>
                <p:nvPr/>
              </p:nvSpPr>
              <p:spPr bwMode="auto">
                <a:xfrm>
                  <a:off x="3213" y="2451"/>
                  <a:ext cx="390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zh-CN" sz="2800"/>
                    <a:t>9V</a:t>
                  </a:r>
                </a:p>
              </p:txBody>
            </p:sp>
            <p:sp>
              <p:nvSpPr>
                <p:cNvPr id="209993" name="Text Box 73"/>
                <p:cNvSpPr txBox="1">
                  <a:spLocks noChangeArrowheads="1"/>
                </p:cNvSpPr>
                <p:nvPr/>
              </p:nvSpPr>
              <p:spPr bwMode="auto">
                <a:xfrm>
                  <a:off x="3777" y="1720"/>
                  <a:ext cx="341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zh-CN" sz="2800" i="1"/>
                    <a:t>R</a:t>
                  </a:r>
                  <a:r>
                    <a:rPr lang="en-US" altLang="zh-CN" sz="2800" baseline="-25000"/>
                    <a:t>1</a:t>
                  </a:r>
                  <a:endParaRPr lang="en-US" altLang="zh-CN" sz="2800"/>
                </a:p>
              </p:txBody>
            </p:sp>
            <p:sp>
              <p:nvSpPr>
                <p:cNvPr id="209994" name="Text Box 74"/>
                <p:cNvSpPr txBox="1">
                  <a:spLocks noChangeArrowheads="1"/>
                </p:cNvSpPr>
                <p:nvPr/>
              </p:nvSpPr>
              <p:spPr bwMode="auto">
                <a:xfrm>
                  <a:off x="3986" y="2148"/>
                  <a:ext cx="341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zh-CN" sz="2800" i="1"/>
                    <a:t>R</a:t>
                  </a:r>
                  <a:r>
                    <a:rPr lang="en-US" altLang="zh-CN" sz="2800" baseline="-25000"/>
                    <a:t>2</a:t>
                  </a:r>
                  <a:endParaRPr lang="en-US" altLang="zh-CN" sz="2800"/>
                </a:p>
              </p:txBody>
            </p:sp>
            <p:sp>
              <p:nvSpPr>
                <p:cNvPr id="209995" name="Oval 75"/>
                <p:cNvSpPr>
                  <a:spLocks noChangeArrowheads="1"/>
                </p:cNvSpPr>
                <p:nvPr/>
              </p:nvSpPr>
              <p:spPr bwMode="auto">
                <a:xfrm flipV="1">
                  <a:off x="4365" y="1661"/>
                  <a:ext cx="47" cy="47"/>
                </a:xfrm>
                <a:prstGeom prst="ellipse">
                  <a:avLst/>
                </a:prstGeom>
                <a:solidFill>
                  <a:schemeClr val="tx1"/>
                </a:solid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09996" name="Oval 76"/>
                <p:cNvSpPr>
                  <a:spLocks noChangeArrowheads="1"/>
                </p:cNvSpPr>
                <p:nvPr/>
              </p:nvSpPr>
              <p:spPr bwMode="auto">
                <a:xfrm flipV="1">
                  <a:off x="4365" y="3029"/>
                  <a:ext cx="47" cy="47"/>
                </a:xfrm>
                <a:prstGeom prst="ellipse">
                  <a:avLst/>
                </a:prstGeom>
                <a:solidFill>
                  <a:schemeClr val="tx1"/>
                </a:solidFill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209997" name="Group 77"/>
            <p:cNvGrpSpPr>
              <a:grpSpLocks/>
            </p:cNvGrpSpPr>
            <p:nvPr/>
          </p:nvGrpSpPr>
          <p:grpSpPr bwMode="auto">
            <a:xfrm>
              <a:off x="3312" y="1344"/>
              <a:ext cx="292" cy="636"/>
              <a:chOff x="-10" y="516"/>
              <a:chExt cx="292" cy="636"/>
            </a:xfrm>
          </p:grpSpPr>
          <p:sp>
            <p:nvSpPr>
              <p:cNvPr id="209998" name="Line 78"/>
              <p:cNvSpPr>
                <a:spLocks noChangeShapeType="1"/>
              </p:cNvSpPr>
              <p:nvPr/>
            </p:nvSpPr>
            <p:spPr bwMode="auto">
              <a:xfrm flipV="1">
                <a:off x="84" y="852"/>
                <a:ext cx="0" cy="3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9999" name="Text Box 79"/>
              <p:cNvSpPr txBox="1">
                <a:spLocks noChangeArrowheads="1"/>
              </p:cNvSpPr>
              <p:nvPr/>
            </p:nvSpPr>
            <p:spPr bwMode="auto">
              <a:xfrm>
                <a:off x="-10" y="516"/>
                <a:ext cx="292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i="1">
                    <a:solidFill>
                      <a:srgbClr val="FF00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FF0000"/>
                    </a:solidFill>
                  </a:rPr>
                  <a:t>1</a:t>
                </a:r>
                <a:endParaRPr lang="en-US" altLang="zh-CN" sz="280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210000" name="Group 80"/>
          <p:cNvGrpSpPr>
            <a:grpSpLocks/>
          </p:cNvGrpSpPr>
          <p:nvPr/>
        </p:nvGrpSpPr>
        <p:grpSpPr bwMode="auto">
          <a:xfrm>
            <a:off x="533400" y="457200"/>
            <a:ext cx="723900" cy="723900"/>
            <a:chOff x="120" y="0"/>
            <a:chExt cx="456" cy="456"/>
          </a:xfrm>
        </p:grpSpPr>
        <p:sp>
          <p:nvSpPr>
            <p:cNvPr id="210001" name="Oval 81"/>
            <p:cNvSpPr>
              <a:spLocks noChangeArrowheads="1"/>
            </p:cNvSpPr>
            <p:nvPr/>
          </p:nvSpPr>
          <p:spPr bwMode="auto">
            <a:xfrm>
              <a:off x="120" y="0"/>
              <a:ext cx="456" cy="456"/>
            </a:xfrm>
            <a:prstGeom prst="ellipse">
              <a:avLst/>
            </a:prstGeom>
            <a:solidFill>
              <a:srgbClr val="FFFFCC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002" name="Text Box 82"/>
            <p:cNvSpPr txBox="1">
              <a:spLocks noChangeArrowheads="1"/>
            </p:cNvSpPr>
            <p:nvPr/>
          </p:nvSpPr>
          <p:spPr bwMode="auto">
            <a:xfrm>
              <a:off x="156" y="43"/>
              <a:ext cx="37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FF0000"/>
                  </a:solidFill>
                </a:rPr>
                <a:t>例</a:t>
              </a:r>
              <a:endParaRPr lang="zh-CN" altLang="en-US"/>
            </a:p>
          </p:txBody>
        </p:sp>
      </p:grpSp>
      <p:grpSp>
        <p:nvGrpSpPr>
          <p:cNvPr id="210012" name="Group 92"/>
          <p:cNvGrpSpPr>
            <a:grpSpLocks/>
          </p:cNvGrpSpPr>
          <p:nvPr/>
        </p:nvGrpSpPr>
        <p:grpSpPr bwMode="auto">
          <a:xfrm>
            <a:off x="0" y="1417638"/>
            <a:ext cx="4654550" cy="2779712"/>
            <a:chOff x="0" y="893"/>
            <a:chExt cx="2932" cy="1751"/>
          </a:xfrm>
        </p:grpSpPr>
        <p:sp>
          <p:nvSpPr>
            <p:cNvPr id="209955" name="Oval 35"/>
            <p:cNvSpPr>
              <a:spLocks noChangeArrowheads="1"/>
            </p:cNvSpPr>
            <p:nvPr/>
          </p:nvSpPr>
          <p:spPr bwMode="auto">
            <a:xfrm flipV="1">
              <a:off x="1042" y="122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9958" name="Oval 38"/>
            <p:cNvSpPr>
              <a:spLocks noChangeArrowheads="1"/>
            </p:cNvSpPr>
            <p:nvPr/>
          </p:nvSpPr>
          <p:spPr bwMode="auto">
            <a:xfrm flipV="1">
              <a:off x="1042" y="2597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10011" name="Group 91"/>
            <p:cNvGrpSpPr>
              <a:grpSpLocks/>
            </p:cNvGrpSpPr>
            <p:nvPr/>
          </p:nvGrpSpPr>
          <p:grpSpPr bwMode="auto">
            <a:xfrm>
              <a:off x="0" y="893"/>
              <a:ext cx="2932" cy="1739"/>
              <a:chOff x="0" y="893"/>
              <a:chExt cx="2932" cy="1739"/>
            </a:xfrm>
          </p:grpSpPr>
          <p:grpSp>
            <p:nvGrpSpPr>
              <p:cNvPr id="210010" name="Group 90"/>
              <p:cNvGrpSpPr>
                <a:grpSpLocks/>
              </p:cNvGrpSpPr>
              <p:nvPr/>
            </p:nvGrpSpPr>
            <p:grpSpPr bwMode="auto">
              <a:xfrm>
                <a:off x="0" y="893"/>
                <a:ext cx="2932" cy="1739"/>
                <a:chOff x="0" y="893"/>
                <a:chExt cx="2932" cy="1739"/>
              </a:xfrm>
            </p:grpSpPr>
            <p:grpSp>
              <p:nvGrpSpPr>
                <p:cNvPr id="210008" name="Group 88"/>
                <p:cNvGrpSpPr>
                  <a:grpSpLocks/>
                </p:cNvGrpSpPr>
                <p:nvPr/>
              </p:nvGrpSpPr>
              <p:grpSpPr bwMode="auto">
                <a:xfrm>
                  <a:off x="0" y="893"/>
                  <a:ext cx="2932" cy="1739"/>
                  <a:chOff x="0" y="893"/>
                  <a:chExt cx="2932" cy="1739"/>
                </a:xfrm>
              </p:grpSpPr>
              <p:grpSp>
                <p:nvGrpSpPr>
                  <p:cNvPr id="210007" name="Group 87"/>
                  <p:cNvGrpSpPr>
                    <a:grpSpLocks/>
                  </p:cNvGrpSpPr>
                  <p:nvPr/>
                </p:nvGrpSpPr>
                <p:grpSpPr bwMode="auto">
                  <a:xfrm>
                    <a:off x="0" y="893"/>
                    <a:ext cx="2932" cy="1718"/>
                    <a:chOff x="0" y="893"/>
                    <a:chExt cx="2932" cy="1718"/>
                  </a:xfrm>
                </p:grpSpPr>
                <p:sp>
                  <p:nvSpPr>
                    <p:cNvPr id="209938" name="Line 1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870" y="1261"/>
                      <a:ext cx="0" cy="135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210006" name="Group 8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0" y="893"/>
                      <a:ext cx="2932" cy="1718"/>
                      <a:chOff x="0" y="893"/>
                      <a:chExt cx="2932" cy="1718"/>
                    </a:xfrm>
                  </p:grpSpPr>
                  <p:grpSp>
                    <p:nvGrpSpPr>
                      <p:cNvPr id="210005" name="Group 8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893"/>
                        <a:ext cx="2932" cy="1718"/>
                        <a:chOff x="0" y="893"/>
                        <a:chExt cx="2932" cy="1718"/>
                      </a:xfrm>
                    </p:grpSpPr>
                    <p:sp>
                      <p:nvSpPr>
                        <p:cNvPr id="209928" name="Text Box 8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50" y="893"/>
                          <a:ext cx="400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>
                          <a:spAutoFit/>
                        </a:bodyPr>
                        <a:lstStyle/>
                        <a:p>
                          <a:r>
                            <a:rPr lang="en-US" altLang="zh-CN" sz="2800"/>
                            <a:t>6</a:t>
                          </a:r>
                          <a:r>
                            <a:rPr lang="en-US" altLang="zh-CN" sz="2800">
                              <a:sym typeface="Symbol" panose="05050102010706020507" pitchFamily="18" charset="2"/>
                            </a:rPr>
                            <a:t></a:t>
                          </a:r>
                          <a:endParaRPr lang="en-US" altLang="zh-CN" sz="2800"/>
                        </a:p>
                      </p:txBody>
                    </p:sp>
                    <p:sp>
                      <p:nvSpPr>
                        <p:cNvPr id="209929" name="Oval 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6" y="1839"/>
                          <a:ext cx="249" cy="258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grpSp>
                      <p:nvGrpSpPr>
                        <p:cNvPr id="209930" name="Group 10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089" y="1261"/>
                          <a:ext cx="372" cy="1350"/>
                          <a:chOff x="1863" y="937"/>
                          <a:chExt cx="372" cy="1350"/>
                        </a:xfrm>
                      </p:grpSpPr>
                      <p:sp>
                        <p:nvSpPr>
                          <p:cNvPr id="209931" name="AutoShape 1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1863" y="1258"/>
                            <a:ext cx="372" cy="386"/>
                          </a:xfrm>
                          <a:prstGeom prst="diamond">
                            <a:avLst/>
                          </a:prstGeom>
                          <a:solidFill>
                            <a:schemeClr val="bg1"/>
                          </a:solidFill>
                          <a:ln w="381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:ln>
                          <a:effectLst/>
                          <a:extLs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09932" name="Line 12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V="1">
                            <a:off x="2049" y="937"/>
                            <a:ext cx="0" cy="321"/>
                          </a:xfrm>
                          <a:prstGeom prst="line">
                            <a:avLst/>
                          </a:prstGeom>
                          <a:noFill/>
                          <a:ln w="38100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09933" name="Line 13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2049" y="1644"/>
                            <a:ext cx="0" cy="643"/>
                          </a:xfrm>
                          <a:prstGeom prst="line">
                            <a:avLst/>
                          </a:prstGeom>
                          <a:noFill/>
                          <a:ln w="38100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  <p:sp>
                      <p:nvSpPr>
                        <p:cNvPr id="209934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00" y="1261"/>
                          <a:ext cx="0" cy="135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09935" name="Line 1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00" y="1261"/>
                          <a:ext cx="2670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09936" name="Line 1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070" y="1261"/>
                          <a:ext cx="0" cy="135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09937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00" y="2611"/>
                          <a:ext cx="2670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09941" name="Rectangle 2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20" y="1863"/>
                          <a:ext cx="100" cy="298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38100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09942" name="Rectangle 2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808" y="1711"/>
                          <a:ext cx="124" cy="321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38100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09943" name="Text Box 2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14" y="1289"/>
                          <a:ext cx="400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>
                          <a:spAutoFit/>
                        </a:bodyPr>
                        <a:lstStyle/>
                        <a:p>
                          <a:r>
                            <a:rPr lang="en-US" altLang="zh-CN" sz="2800"/>
                            <a:t>4</a:t>
                          </a:r>
                          <a:r>
                            <a:rPr lang="en-US" altLang="zh-CN" sz="2800">
                              <a:sym typeface="Symbol" panose="05050102010706020507" pitchFamily="18" charset="2"/>
                            </a:rPr>
                            <a:t></a:t>
                          </a:r>
                          <a:endParaRPr lang="en-US" altLang="zh-CN" sz="2800"/>
                        </a:p>
                      </p:txBody>
                    </p:sp>
                    <p:sp>
                      <p:nvSpPr>
                        <p:cNvPr id="209944" name="Text Box 24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84" y="1796"/>
                          <a:ext cx="400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>
                          <a:spAutoFit/>
                        </a:bodyPr>
                        <a:lstStyle/>
                        <a:p>
                          <a:r>
                            <a:rPr lang="en-US" altLang="zh-CN" sz="2800"/>
                            <a:t>1</a:t>
                          </a:r>
                          <a:r>
                            <a:rPr lang="en-US" altLang="zh-CN" sz="2800">
                              <a:sym typeface="Symbol" panose="05050102010706020507" pitchFamily="18" charset="2"/>
                            </a:rPr>
                            <a:t></a:t>
                          </a:r>
                          <a:endParaRPr lang="en-US" altLang="zh-CN" sz="2800"/>
                        </a:p>
                      </p:txBody>
                    </p:sp>
                    <p:sp>
                      <p:nvSpPr>
                        <p:cNvPr id="209945" name="Text Box 2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78" y="1997"/>
                          <a:ext cx="400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>
                          <a:spAutoFit/>
                        </a:bodyPr>
                        <a:lstStyle/>
                        <a:p>
                          <a:r>
                            <a:rPr lang="en-US" altLang="zh-CN" sz="2800"/>
                            <a:t>2</a:t>
                          </a:r>
                          <a:r>
                            <a:rPr lang="en-US" altLang="zh-CN" sz="2800">
                              <a:sym typeface="Symbol" panose="05050102010706020507" pitchFamily="18" charset="2"/>
                            </a:rPr>
                            <a:t></a:t>
                          </a:r>
                          <a:endParaRPr lang="en-US" altLang="zh-CN" sz="2800"/>
                        </a:p>
                      </p:txBody>
                    </p:sp>
                    <p:sp>
                      <p:nvSpPr>
                        <p:cNvPr id="209946" name="Text Box 2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" y="1619"/>
                          <a:ext cx="255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>
                          <a:spAutoFit/>
                        </a:bodyPr>
                        <a:lstStyle/>
                        <a:p>
                          <a:pPr algn="l"/>
                          <a:r>
                            <a:rPr lang="en-US" altLang="zh-CN" sz="2800"/>
                            <a:t>+</a:t>
                          </a:r>
                        </a:p>
                      </p:txBody>
                    </p:sp>
                    <p:sp>
                      <p:nvSpPr>
                        <p:cNvPr id="209947" name="Text Box 27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" y="1876"/>
                          <a:ext cx="228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 algn="l"/>
                          <a:r>
                            <a:rPr lang="en-US" altLang="zh-CN" sz="2800"/>
                            <a:t>_</a:t>
                          </a:r>
                        </a:p>
                      </p:txBody>
                    </p:sp>
                    <p:sp>
                      <p:nvSpPr>
                        <p:cNvPr id="209948" name="Text Box 28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26" y="1573"/>
                          <a:ext cx="289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>
                          <a:spAutoFit/>
                        </a:bodyPr>
                        <a:lstStyle/>
                        <a:p>
                          <a:pPr algn="l"/>
                          <a:r>
                            <a:rPr lang="en-US" altLang="zh-CN" sz="2800" i="1"/>
                            <a:t>E</a:t>
                          </a:r>
                          <a:endParaRPr lang="en-US" altLang="zh-CN" sz="2800"/>
                        </a:p>
                      </p:txBody>
                    </p:sp>
                    <p:sp>
                      <p:nvSpPr>
                        <p:cNvPr id="209949" name="Text Box 29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26" y="2031"/>
                          <a:ext cx="390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 algn="l"/>
                          <a:r>
                            <a:rPr lang="en-US" altLang="zh-CN" sz="2800"/>
                            <a:t>9V</a:t>
                          </a:r>
                        </a:p>
                      </p:txBody>
                    </p:sp>
                    <p:sp>
                      <p:nvSpPr>
                        <p:cNvPr id="209950" name="Text Box 30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54" y="1288"/>
                          <a:ext cx="341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 algn="l"/>
                          <a:r>
                            <a:rPr lang="en-US" altLang="zh-CN" sz="2800" i="1"/>
                            <a:t>R</a:t>
                          </a:r>
                          <a:r>
                            <a:rPr lang="en-US" altLang="zh-CN" sz="2800" baseline="-25000"/>
                            <a:t>1</a:t>
                          </a:r>
                          <a:endParaRPr lang="en-US" altLang="zh-CN" sz="2800"/>
                        </a:p>
                      </p:txBody>
                    </p:sp>
                    <p:sp>
                      <p:nvSpPr>
                        <p:cNvPr id="209951" name="Text Box 31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63" y="1716"/>
                          <a:ext cx="341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 algn="l"/>
                          <a:r>
                            <a:rPr lang="en-US" altLang="zh-CN" sz="2800" i="1"/>
                            <a:t>R</a:t>
                          </a:r>
                          <a:r>
                            <a:rPr lang="en-US" altLang="zh-CN" sz="2800" baseline="-25000"/>
                            <a:t>2</a:t>
                          </a:r>
                          <a:endParaRPr lang="en-US" altLang="zh-CN" sz="2800"/>
                        </a:p>
                      </p:txBody>
                    </p:sp>
                    <p:sp>
                      <p:nvSpPr>
                        <p:cNvPr id="209952" name="Text Box 3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500" y="1412"/>
                          <a:ext cx="341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 algn="l"/>
                          <a:r>
                            <a:rPr lang="en-US" altLang="zh-CN" sz="2800" i="1"/>
                            <a:t>R</a:t>
                          </a:r>
                          <a:r>
                            <a:rPr lang="en-US" altLang="zh-CN" sz="2800" baseline="-25000"/>
                            <a:t>5</a:t>
                          </a:r>
                          <a:endParaRPr lang="en-US" altLang="zh-CN" sz="2800"/>
                        </a:p>
                      </p:txBody>
                    </p:sp>
                    <p:sp>
                      <p:nvSpPr>
                        <p:cNvPr id="209953" name="Line 3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2031" y="1466"/>
                          <a:ext cx="0" cy="707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09954" name="Text Box 34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954" y="2129"/>
                          <a:ext cx="308" cy="3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 algn="l"/>
                          <a:r>
                            <a:rPr lang="en-US" altLang="zh-CN">
                              <a:solidFill>
                                <a:srgbClr val="FF3300"/>
                              </a:solidFill>
                            </a:rPr>
                            <a:t>I</a:t>
                          </a:r>
                          <a:r>
                            <a:rPr lang="en-US" altLang="zh-CN" sz="2400" baseline="-25000">
                              <a:solidFill>
                                <a:srgbClr val="FF3300"/>
                              </a:solidFill>
                            </a:rPr>
                            <a:t>D</a:t>
                          </a:r>
                          <a:endParaRPr lang="en-US" altLang="zh-CN" sz="2800">
                            <a:solidFill>
                              <a:srgbClr val="FF3300"/>
                            </a:solidFill>
                          </a:endParaRPr>
                        </a:p>
                      </p:txBody>
                    </p:sp>
                    <p:grpSp>
                      <p:nvGrpSpPr>
                        <p:cNvPr id="209960" name="Group 40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0" y="954"/>
                          <a:ext cx="279" cy="606"/>
                          <a:chOff x="-10" y="546"/>
                          <a:chExt cx="279" cy="606"/>
                        </a:xfrm>
                      </p:grpSpPr>
                      <p:sp>
                        <p:nvSpPr>
                          <p:cNvPr id="209961" name="Line 41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V="1">
                            <a:off x="84" y="852"/>
                            <a:ext cx="0" cy="300"/>
                          </a:xfrm>
                          <a:prstGeom prst="line">
                            <a:avLst/>
                          </a:prstGeom>
                          <a:noFill/>
                          <a:ln w="38100">
                            <a:solidFill>
                              <a:srgbClr val="FF0000"/>
                            </a:solidFill>
                            <a:round/>
                            <a:headEnd/>
                            <a:tailEnd type="triangle" w="med" len="med"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209962" name="Text Box 42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-10" y="546"/>
                            <a:ext cx="279" cy="3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>
                            <a:spAutoFit/>
                          </a:bodyPr>
                          <a:lstStyle/>
                          <a:p>
                            <a:pPr algn="l"/>
                            <a:r>
                              <a:rPr lang="en-US" altLang="zh-CN" sz="2800" i="1">
                                <a:solidFill>
                                  <a:srgbClr val="FF0000"/>
                                </a:solidFill>
                              </a:rPr>
                              <a:t>I</a:t>
                            </a:r>
                            <a:r>
                              <a:rPr lang="en-US" altLang="zh-CN" sz="2800" baseline="-25000">
                                <a:solidFill>
                                  <a:srgbClr val="FF0000"/>
                                </a:solidFill>
                              </a:rPr>
                              <a:t>1</a:t>
                            </a:r>
                            <a:endParaRPr lang="en-US" altLang="zh-CN" sz="2800">
                              <a:solidFill>
                                <a:srgbClr val="FF0000"/>
                              </a:solidFill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209940" name="Rectangle 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80" y="1208"/>
                        <a:ext cx="274" cy="10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sp>
                <p:nvSpPr>
                  <p:cNvPr id="209956" name="Oval 3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2254" y="1229"/>
                    <a:ext cx="47" cy="47"/>
                  </a:xfrm>
                  <a:prstGeom prst="ellipse">
                    <a:avLst/>
                  </a:prstGeom>
                  <a:solidFill>
                    <a:schemeClr val="tx1"/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09957" name="Oval 3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2254" y="2585"/>
                    <a:ext cx="47" cy="47"/>
                  </a:xfrm>
                  <a:prstGeom prst="ellipse">
                    <a:avLst/>
                  </a:prstGeom>
                  <a:solidFill>
                    <a:schemeClr val="tx1"/>
                  </a:solidFill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209939" name="Rectangle 19"/>
                <p:cNvSpPr>
                  <a:spLocks noChangeArrowheads="1"/>
                </p:cNvSpPr>
                <p:nvPr/>
              </p:nvSpPr>
              <p:spPr bwMode="auto">
                <a:xfrm>
                  <a:off x="511" y="1208"/>
                  <a:ext cx="274" cy="117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209959" name="Line 39"/>
              <p:cNvSpPr>
                <a:spLocks noChangeShapeType="1"/>
              </p:cNvSpPr>
              <p:nvPr/>
            </p:nvSpPr>
            <p:spPr bwMode="auto">
              <a:xfrm>
                <a:off x="2101" y="1787"/>
                <a:ext cx="37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00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00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0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0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9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0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09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9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10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9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4" dur="500"/>
                                        <p:tgtEl>
                                          <p:spTgt spid="2099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9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6" grpId="0" animBg="1"/>
      <p:bldP spid="209922" grpId="0" autoUpdateAnimBg="0"/>
      <p:bldP spid="20992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0946" name="Object 2"/>
          <p:cNvGraphicFramePr>
            <a:graphicFrameLocks noChangeAspect="1"/>
          </p:cNvGraphicFramePr>
          <p:nvPr/>
        </p:nvGraphicFramePr>
        <p:xfrm>
          <a:off x="5429250" y="3465513"/>
          <a:ext cx="3081338" cy="2706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17" name="公式" r:id="rId4" imgW="723600" imgH="812520" progId="Equation.3">
                  <p:embed/>
                </p:oleObj>
              </mc:Choice>
              <mc:Fallback>
                <p:oleObj name="公式" r:id="rId4" imgW="723600" imgH="81252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0" y="3465513"/>
                        <a:ext cx="3081338" cy="2706687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66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0947" name="Group 3"/>
          <p:cNvGrpSpPr>
            <a:grpSpLocks/>
          </p:cNvGrpSpPr>
          <p:nvPr/>
        </p:nvGrpSpPr>
        <p:grpSpPr bwMode="auto">
          <a:xfrm>
            <a:off x="533400" y="3276600"/>
            <a:ext cx="4324350" cy="3021013"/>
            <a:chOff x="285" y="2213"/>
            <a:chExt cx="2724" cy="1903"/>
          </a:xfrm>
        </p:grpSpPr>
        <p:sp>
          <p:nvSpPr>
            <p:cNvPr id="210948" name="Oval 4"/>
            <p:cNvSpPr>
              <a:spLocks noChangeArrowheads="1"/>
            </p:cNvSpPr>
            <p:nvPr/>
          </p:nvSpPr>
          <p:spPr bwMode="auto">
            <a:xfrm flipV="1">
              <a:off x="2064" y="2561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949" name="Text Box 5"/>
            <p:cNvSpPr txBox="1">
              <a:spLocks noChangeArrowheads="1"/>
            </p:cNvSpPr>
            <p:nvPr/>
          </p:nvSpPr>
          <p:spPr bwMode="auto">
            <a:xfrm>
              <a:off x="977" y="2213"/>
              <a:ext cx="4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6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210950" name="Rectangle 6"/>
            <p:cNvSpPr>
              <a:spLocks noChangeArrowheads="1"/>
            </p:cNvSpPr>
            <p:nvPr/>
          </p:nvSpPr>
          <p:spPr bwMode="auto">
            <a:xfrm>
              <a:off x="1944" y="2388"/>
              <a:ext cx="960" cy="1728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951" name="Oval 7"/>
            <p:cNvSpPr>
              <a:spLocks noChangeArrowheads="1"/>
            </p:cNvSpPr>
            <p:nvPr/>
          </p:nvSpPr>
          <p:spPr bwMode="auto">
            <a:xfrm>
              <a:off x="507" y="3159"/>
              <a:ext cx="249" cy="25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952" name="Line 8"/>
            <p:cNvSpPr>
              <a:spLocks noChangeShapeType="1"/>
            </p:cNvSpPr>
            <p:nvPr/>
          </p:nvSpPr>
          <p:spPr bwMode="auto">
            <a:xfrm>
              <a:off x="631" y="2581"/>
              <a:ext cx="0" cy="1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953" name="Line 9"/>
            <p:cNvSpPr>
              <a:spLocks noChangeShapeType="1"/>
            </p:cNvSpPr>
            <p:nvPr/>
          </p:nvSpPr>
          <p:spPr bwMode="auto">
            <a:xfrm>
              <a:off x="631" y="2581"/>
              <a:ext cx="192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954" name="Line 10"/>
            <p:cNvSpPr>
              <a:spLocks noChangeShapeType="1"/>
            </p:cNvSpPr>
            <p:nvPr/>
          </p:nvSpPr>
          <p:spPr bwMode="auto">
            <a:xfrm>
              <a:off x="1501" y="2581"/>
              <a:ext cx="0" cy="1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955" name="Line 11"/>
            <p:cNvSpPr>
              <a:spLocks noChangeShapeType="1"/>
            </p:cNvSpPr>
            <p:nvPr/>
          </p:nvSpPr>
          <p:spPr bwMode="auto">
            <a:xfrm>
              <a:off x="631" y="3931"/>
              <a:ext cx="191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956" name="Rectangle 12"/>
            <p:cNvSpPr>
              <a:spLocks noChangeArrowheads="1"/>
            </p:cNvSpPr>
            <p:nvPr/>
          </p:nvSpPr>
          <p:spPr bwMode="auto">
            <a:xfrm>
              <a:off x="990" y="2528"/>
              <a:ext cx="262" cy="11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957" name="Rectangle 13"/>
            <p:cNvSpPr>
              <a:spLocks noChangeArrowheads="1"/>
            </p:cNvSpPr>
            <p:nvPr/>
          </p:nvSpPr>
          <p:spPr bwMode="auto">
            <a:xfrm>
              <a:off x="1439" y="3219"/>
              <a:ext cx="112" cy="26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958" name="Line 14"/>
            <p:cNvSpPr>
              <a:spLocks noChangeShapeType="1"/>
            </p:cNvSpPr>
            <p:nvPr/>
          </p:nvSpPr>
          <p:spPr bwMode="auto">
            <a:xfrm>
              <a:off x="2088" y="2580"/>
              <a:ext cx="0" cy="135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959" name="Rectangle 15"/>
            <p:cNvSpPr>
              <a:spLocks noChangeArrowheads="1"/>
            </p:cNvSpPr>
            <p:nvPr/>
          </p:nvSpPr>
          <p:spPr bwMode="auto">
            <a:xfrm>
              <a:off x="2027" y="3175"/>
              <a:ext cx="124" cy="27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960" name="Text Box 16"/>
            <p:cNvSpPr txBox="1">
              <a:spLocks noChangeArrowheads="1"/>
            </p:cNvSpPr>
            <p:nvPr/>
          </p:nvSpPr>
          <p:spPr bwMode="auto">
            <a:xfrm>
              <a:off x="1107" y="3392"/>
              <a:ext cx="4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1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210961" name="Text Box 17"/>
            <p:cNvSpPr txBox="1">
              <a:spLocks noChangeArrowheads="1"/>
            </p:cNvSpPr>
            <p:nvPr/>
          </p:nvSpPr>
          <p:spPr bwMode="auto">
            <a:xfrm>
              <a:off x="2081" y="2885"/>
              <a:ext cx="4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>
                  <a:sym typeface="Symbol" panose="05050102010706020507" pitchFamily="18" charset="2"/>
                </a:rPr>
                <a:t>6</a:t>
              </a:r>
              <a:endParaRPr lang="en-US" altLang="zh-CN" sz="2800"/>
            </a:p>
          </p:txBody>
        </p:sp>
        <p:sp>
          <p:nvSpPr>
            <p:cNvPr id="210962" name="Text Box 18"/>
            <p:cNvSpPr txBox="1">
              <a:spLocks noChangeArrowheads="1"/>
            </p:cNvSpPr>
            <p:nvPr/>
          </p:nvSpPr>
          <p:spPr bwMode="auto">
            <a:xfrm>
              <a:off x="631" y="2888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210963" name="Text Box 19"/>
            <p:cNvSpPr txBox="1">
              <a:spLocks noChangeArrowheads="1"/>
            </p:cNvSpPr>
            <p:nvPr/>
          </p:nvSpPr>
          <p:spPr bwMode="auto">
            <a:xfrm>
              <a:off x="657" y="3196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_</a:t>
              </a:r>
            </a:p>
          </p:txBody>
        </p:sp>
        <p:sp>
          <p:nvSpPr>
            <p:cNvPr id="210964" name="Text Box 20"/>
            <p:cNvSpPr txBox="1">
              <a:spLocks noChangeArrowheads="1"/>
            </p:cNvSpPr>
            <p:nvPr/>
          </p:nvSpPr>
          <p:spPr bwMode="auto">
            <a:xfrm>
              <a:off x="285" y="2953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  <a:endParaRPr lang="en-US" altLang="zh-CN" sz="2800"/>
            </a:p>
          </p:txBody>
        </p:sp>
        <p:sp>
          <p:nvSpPr>
            <p:cNvPr id="210965" name="Text Box 21"/>
            <p:cNvSpPr txBox="1">
              <a:spLocks noChangeArrowheads="1"/>
            </p:cNvSpPr>
            <p:nvPr/>
          </p:nvSpPr>
          <p:spPr bwMode="auto">
            <a:xfrm>
              <a:off x="321" y="3339"/>
              <a:ext cx="3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9V</a:t>
              </a:r>
            </a:p>
          </p:txBody>
        </p:sp>
        <p:sp>
          <p:nvSpPr>
            <p:cNvPr id="210966" name="Text Box 22"/>
            <p:cNvSpPr txBox="1">
              <a:spLocks noChangeArrowheads="1"/>
            </p:cNvSpPr>
            <p:nvPr/>
          </p:nvSpPr>
          <p:spPr bwMode="auto">
            <a:xfrm>
              <a:off x="885" y="2608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sp>
          <p:nvSpPr>
            <p:cNvPr id="210967" name="Text Box 23"/>
            <p:cNvSpPr txBox="1">
              <a:spLocks noChangeArrowheads="1"/>
            </p:cNvSpPr>
            <p:nvPr/>
          </p:nvSpPr>
          <p:spPr bwMode="auto">
            <a:xfrm>
              <a:off x="1130" y="2952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/>
            </a:p>
          </p:txBody>
        </p:sp>
        <p:sp>
          <p:nvSpPr>
            <p:cNvPr id="210968" name="Oval 24"/>
            <p:cNvSpPr>
              <a:spLocks noChangeArrowheads="1"/>
            </p:cNvSpPr>
            <p:nvPr/>
          </p:nvSpPr>
          <p:spPr bwMode="auto">
            <a:xfrm flipV="1">
              <a:off x="1473" y="254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969" name="Oval 25"/>
            <p:cNvSpPr>
              <a:spLocks noChangeArrowheads="1"/>
            </p:cNvSpPr>
            <p:nvPr/>
          </p:nvSpPr>
          <p:spPr bwMode="auto">
            <a:xfrm flipV="1">
              <a:off x="1473" y="3917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10970" name="Group 26"/>
            <p:cNvGrpSpPr>
              <a:grpSpLocks/>
            </p:cNvGrpSpPr>
            <p:nvPr/>
          </p:nvGrpSpPr>
          <p:grpSpPr bwMode="auto">
            <a:xfrm>
              <a:off x="2352" y="2568"/>
              <a:ext cx="468" cy="1356"/>
              <a:chOff x="2532" y="2388"/>
              <a:chExt cx="468" cy="1356"/>
            </a:xfrm>
          </p:grpSpPr>
          <p:grpSp>
            <p:nvGrpSpPr>
              <p:cNvPr id="210971" name="Group 27"/>
              <p:cNvGrpSpPr>
                <a:grpSpLocks/>
              </p:cNvGrpSpPr>
              <p:nvPr/>
            </p:nvGrpSpPr>
            <p:grpSpPr bwMode="auto">
              <a:xfrm>
                <a:off x="2532" y="2388"/>
                <a:ext cx="372" cy="1356"/>
                <a:chOff x="2532" y="2388"/>
                <a:chExt cx="372" cy="1356"/>
              </a:xfrm>
            </p:grpSpPr>
            <p:sp>
              <p:nvSpPr>
                <p:cNvPr id="210972" name="AutoShape 28"/>
                <p:cNvSpPr>
                  <a:spLocks noChangeArrowheads="1"/>
                </p:cNvSpPr>
                <p:nvPr/>
              </p:nvSpPr>
              <p:spPr bwMode="auto">
                <a:xfrm>
                  <a:off x="2532" y="2890"/>
                  <a:ext cx="372" cy="386"/>
                </a:xfrm>
                <a:prstGeom prst="diamond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10973" name="Line 29"/>
                <p:cNvSpPr>
                  <a:spLocks noChangeShapeType="1"/>
                </p:cNvSpPr>
                <p:nvPr/>
              </p:nvSpPr>
              <p:spPr bwMode="auto">
                <a:xfrm>
                  <a:off x="2724" y="2388"/>
                  <a:ext cx="0" cy="51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10974" name="Line 30"/>
                <p:cNvSpPr>
                  <a:spLocks noChangeShapeType="1"/>
                </p:cNvSpPr>
                <p:nvPr/>
              </p:nvSpPr>
              <p:spPr bwMode="auto">
                <a:xfrm>
                  <a:off x="2712" y="3276"/>
                  <a:ext cx="0" cy="46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10975" name="Line 31"/>
                <p:cNvSpPr>
                  <a:spLocks noChangeShapeType="1"/>
                </p:cNvSpPr>
                <p:nvPr/>
              </p:nvSpPr>
              <p:spPr bwMode="auto">
                <a:xfrm>
                  <a:off x="2556" y="3084"/>
                  <a:ext cx="312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210976" name="Line 32"/>
              <p:cNvSpPr>
                <a:spLocks noChangeShapeType="1"/>
              </p:cNvSpPr>
              <p:nvPr/>
            </p:nvSpPr>
            <p:spPr bwMode="auto">
              <a:xfrm flipV="1">
                <a:off x="3000" y="2820"/>
                <a:ext cx="0" cy="48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210977" name="Oval 33"/>
            <p:cNvSpPr>
              <a:spLocks noChangeArrowheads="1"/>
            </p:cNvSpPr>
            <p:nvPr/>
          </p:nvSpPr>
          <p:spPr bwMode="auto">
            <a:xfrm flipV="1">
              <a:off x="2064" y="3917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978" name="Text Box 34"/>
            <p:cNvSpPr txBox="1">
              <a:spLocks noChangeArrowheads="1"/>
            </p:cNvSpPr>
            <p:nvPr/>
          </p:nvSpPr>
          <p:spPr bwMode="auto">
            <a:xfrm>
              <a:off x="2546" y="3498"/>
              <a:ext cx="46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I</a:t>
              </a:r>
              <a:r>
                <a:rPr lang="en-US" altLang="zh-CN" sz="2800" i="1" baseline="-25000"/>
                <a:t>D</a:t>
              </a:r>
              <a:r>
                <a:rPr lang="en-US" altLang="zh-CN" sz="2800" i="1" baseline="30000"/>
                <a:t>’</a:t>
              </a:r>
              <a:endParaRPr lang="en-US" altLang="zh-CN" sz="2800"/>
            </a:p>
          </p:txBody>
        </p:sp>
        <p:grpSp>
          <p:nvGrpSpPr>
            <p:cNvPr id="210979" name="Group 35"/>
            <p:cNvGrpSpPr>
              <a:grpSpLocks/>
            </p:cNvGrpSpPr>
            <p:nvPr/>
          </p:nvGrpSpPr>
          <p:grpSpPr bwMode="auto">
            <a:xfrm>
              <a:off x="420" y="2316"/>
              <a:ext cx="279" cy="606"/>
              <a:chOff x="-10" y="546"/>
              <a:chExt cx="279" cy="606"/>
            </a:xfrm>
          </p:grpSpPr>
          <p:sp>
            <p:nvSpPr>
              <p:cNvPr id="210980" name="Line 36"/>
              <p:cNvSpPr>
                <a:spLocks noChangeShapeType="1"/>
              </p:cNvSpPr>
              <p:nvPr/>
            </p:nvSpPr>
            <p:spPr bwMode="auto">
              <a:xfrm flipV="1">
                <a:off x="84" y="852"/>
                <a:ext cx="0" cy="3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0981" name="Text Box 37"/>
              <p:cNvSpPr txBox="1">
                <a:spLocks noChangeArrowheads="1"/>
              </p:cNvSpPr>
              <p:nvPr/>
            </p:nvSpPr>
            <p:spPr bwMode="auto">
              <a:xfrm>
                <a:off x="-10" y="546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00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FF0000"/>
                    </a:solidFill>
                  </a:rPr>
                  <a:t>1</a:t>
                </a:r>
                <a:endParaRPr lang="en-US" altLang="zh-CN" sz="280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10982" name="Oval 38"/>
            <p:cNvSpPr>
              <a:spLocks noChangeArrowheads="1"/>
            </p:cNvSpPr>
            <p:nvPr/>
          </p:nvSpPr>
          <p:spPr bwMode="auto">
            <a:xfrm flipV="1">
              <a:off x="2064" y="2561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210983" name="Object 39"/>
          <p:cNvGraphicFramePr>
            <a:graphicFrameLocks noChangeAspect="1"/>
          </p:cNvGraphicFramePr>
          <p:nvPr/>
        </p:nvGraphicFramePr>
        <p:xfrm>
          <a:off x="5097463" y="1168400"/>
          <a:ext cx="3360737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18" name="公式" r:id="rId6" imgW="1054080" imgH="215640" progId="Equation.3">
                  <p:embed/>
                </p:oleObj>
              </mc:Choice>
              <mc:Fallback>
                <p:oleObj name="公式" r:id="rId6" imgW="1054080" imgH="21564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7463" y="1168400"/>
                        <a:ext cx="3360737" cy="6604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66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0984" name="Group 40"/>
          <p:cNvGrpSpPr>
            <a:grpSpLocks/>
          </p:cNvGrpSpPr>
          <p:nvPr/>
        </p:nvGrpSpPr>
        <p:grpSpPr bwMode="auto">
          <a:xfrm>
            <a:off x="566738" y="0"/>
            <a:ext cx="4157662" cy="2906713"/>
            <a:chOff x="357" y="-19"/>
            <a:chExt cx="2619" cy="1831"/>
          </a:xfrm>
        </p:grpSpPr>
        <p:sp>
          <p:nvSpPr>
            <p:cNvPr id="210985" name="Text Box 41"/>
            <p:cNvSpPr txBox="1">
              <a:spLocks noChangeArrowheads="1"/>
            </p:cNvSpPr>
            <p:nvPr/>
          </p:nvSpPr>
          <p:spPr bwMode="auto">
            <a:xfrm>
              <a:off x="1061" y="-19"/>
              <a:ext cx="4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6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210986" name="Rectangle 42"/>
            <p:cNvSpPr>
              <a:spLocks noChangeArrowheads="1"/>
            </p:cNvSpPr>
            <p:nvPr/>
          </p:nvSpPr>
          <p:spPr bwMode="auto">
            <a:xfrm>
              <a:off x="1968" y="180"/>
              <a:ext cx="960" cy="1632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987" name="Text Box 43"/>
            <p:cNvSpPr txBox="1">
              <a:spLocks noChangeArrowheads="1"/>
            </p:cNvSpPr>
            <p:nvPr/>
          </p:nvSpPr>
          <p:spPr bwMode="auto">
            <a:xfrm>
              <a:off x="2215" y="793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210988" name="Text Box 44"/>
            <p:cNvSpPr txBox="1">
              <a:spLocks noChangeArrowheads="1"/>
            </p:cNvSpPr>
            <p:nvPr/>
          </p:nvSpPr>
          <p:spPr bwMode="auto">
            <a:xfrm>
              <a:off x="2261" y="1166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_</a:t>
              </a:r>
            </a:p>
          </p:txBody>
        </p:sp>
        <p:sp>
          <p:nvSpPr>
            <p:cNvPr id="210989" name="Text Box 45"/>
            <p:cNvSpPr txBox="1">
              <a:spLocks noChangeArrowheads="1"/>
            </p:cNvSpPr>
            <p:nvPr/>
          </p:nvSpPr>
          <p:spPr bwMode="auto">
            <a:xfrm>
              <a:off x="2475" y="1374"/>
              <a:ext cx="50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i="1"/>
                <a:t>E</a:t>
              </a:r>
              <a:r>
                <a:rPr lang="en-US" altLang="zh-CN" sz="2400" i="1" baseline="-25000"/>
                <a:t>D</a:t>
              </a:r>
              <a:endParaRPr lang="en-US" altLang="zh-CN" sz="2800"/>
            </a:p>
          </p:txBody>
        </p:sp>
        <p:sp>
          <p:nvSpPr>
            <p:cNvPr id="210990" name="Oval 46"/>
            <p:cNvSpPr>
              <a:spLocks noChangeArrowheads="1"/>
            </p:cNvSpPr>
            <p:nvPr/>
          </p:nvSpPr>
          <p:spPr bwMode="auto">
            <a:xfrm>
              <a:off x="591" y="927"/>
              <a:ext cx="249" cy="25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991" name="AutoShape 47"/>
            <p:cNvSpPr>
              <a:spLocks noChangeArrowheads="1"/>
            </p:cNvSpPr>
            <p:nvPr/>
          </p:nvSpPr>
          <p:spPr bwMode="auto">
            <a:xfrm>
              <a:off x="2268" y="1042"/>
              <a:ext cx="372" cy="386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992" name="Line 48"/>
            <p:cNvSpPr>
              <a:spLocks noChangeShapeType="1"/>
            </p:cNvSpPr>
            <p:nvPr/>
          </p:nvSpPr>
          <p:spPr bwMode="auto">
            <a:xfrm flipV="1">
              <a:off x="2454" y="349"/>
              <a:ext cx="0" cy="81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993" name="Line 49"/>
            <p:cNvSpPr>
              <a:spLocks noChangeShapeType="1"/>
            </p:cNvSpPr>
            <p:nvPr/>
          </p:nvSpPr>
          <p:spPr bwMode="auto">
            <a:xfrm>
              <a:off x="2454" y="1056"/>
              <a:ext cx="0" cy="64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994" name="Line 50"/>
            <p:cNvSpPr>
              <a:spLocks noChangeShapeType="1"/>
            </p:cNvSpPr>
            <p:nvPr/>
          </p:nvSpPr>
          <p:spPr bwMode="auto">
            <a:xfrm>
              <a:off x="715" y="349"/>
              <a:ext cx="0" cy="1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995" name="Line 51"/>
            <p:cNvSpPr>
              <a:spLocks noChangeShapeType="1"/>
            </p:cNvSpPr>
            <p:nvPr/>
          </p:nvSpPr>
          <p:spPr bwMode="auto">
            <a:xfrm>
              <a:off x="715" y="349"/>
              <a:ext cx="175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996" name="Line 52"/>
            <p:cNvSpPr>
              <a:spLocks noChangeShapeType="1"/>
            </p:cNvSpPr>
            <p:nvPr/>
          </p:nvSpPr>
          <p:spPr bwMode="auto">
            <a:xfrm>
              <a:off x="1585" y="349"/>
              <a:ext cx="0" cy="1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997" name="Line 53"/>
            <p:cNvSpPr>
              <a:spLocks noChangeShapeType="1"/>
            </p:cNvSpPr>
            <p:nvPr/>
          </p:nvSpPr>
          <p:spPr bwMode="auto">
            <a:xfrm>
              <a:off x="715" y="1699"/>
              <a:ext cx="174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998" name="Rectangle 54"/>
            <p:cNvSpPr>
              <a:spLocks noChangeArrowheads="1"/>
            </p:cNvSpPr>
            <p:nvPr/>
          </p:nvSpPr>
          <p:spPr bwMode="auto">
            <a:xfrm>
              <a:off x="1026" y="284"/>
              <a:ext cx="310" cy="12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0999" name="Rectangle 55"/>
            <p:cNvSpPr>
              <a:spLocks noChangeArrowheads="1"/>
            </p:cNvSpPr>
            <p:nvPr/>
          </p:nvSpPr>
          <p:spPr bwMode="auto">
            <a:xfrm>
              <a:off x="2039" y="308"/>
              <a:ext cx="262" cy="10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1000" name="Rectangle 56"/>
            <p:cNvSpPr>
              <a:spLocks noChangeArrowheads="1"/>
            </p:cNvSpPr>
            <p:nvPr/>
          </p:nvSpPr>
          <p:spPr bwMode="auto">
            <a:xfrm>
              <a:off x="1523" y="927"/>
              <a:ext cx="124" cy="32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1001" name="Rectangle 57"/>
            <p:cNvSpPr>
              <a:spLocks noChangeArrowheads="1"/>
            </p:cNvSpPr>
            <p:nvPr/>
          </p:nvSpPr>
          <p:spPr bwMode="auto">
            <a:xfrm>
              <a:off x="2399" y="583"/>
              <a:ext cx="100" cy="27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1002" name="Text Box 58"/>
            <p:cNvSpPr txBox="1">
              <a:spLocks noChangeArrowheads="1"/>
            </p:cNvSpPr>
            <p:nvPr/>
          </p:nvSpPr>
          <p:spPr bwMode="auto">
            <a:xfrm>
              <a:off x="1599" y="884"/>
              <a:ext cx="4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1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211003" name="Text Box 59"/>
            <p:cNvSpPr txBox="1">
              <a:spLocks noChangeArrowheads="1"/>
            </p:cNvSpPr>
            <p:nvPr/>
          </p:nvSpPr>
          <p:spPr bwMode="auto">
            <a:xfrm>
              <a:off x="2489" y="437"/>
              <a:ext cx="4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2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211004" name="Text Box 60"/>
            <p:cNvSpPr txBox="1">
              <a:spLocks noChangeArrowheads="1"/>
            </p:cNvSpPr>
            <p:nvPr/>
          </p:nvSpPr>
          <p:spPr bwMode="auto">
            <a:xfrm>
              <a:off x="715" y="656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211005" name="Text Box 61"/>
            <p:cNvSpPr txBox="1">
              <a:spLocks noChangeArrowheads="1"/>
            </p:cNvSpPr>
            <p:nvPr/>
          </p:nvSpPr>
          <p:spPr bwMode="auto">
            <a:xfrm>
              <a:off x="741" y="964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_</a:t>
              </a:r>
            </a:p>
          </p:txBody>
        </p:sp>
        <p:sp>
          <p:nvSpPr>
            <p:cNvPr id="211006" name="Text Box 62"/>
            <p:cNvSpPr txBox="1">
              <a:spLocks noChangeArrowheads="1"/>
            </p:cNvSpPr>
            <p:nvPr/>
          </p:nvSpPr>
          <p:spPr bwMode="auto">
            <a:xfrm>
              <a:off x="405" y="721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  <a:endParaRPr lang="en-US" altLang="zh-CN" sz="2800"/>
            </a:p>
          </p:txBody>
        </p:sp>
        <p:sp>
          <p:nvSpPr>
            <p:cNvPr id="211007" name="Text Box 63"/>
            <p:cNvSpPr txBox="1">
              <a:spLocks noChangeArrowheads="1"/>
            </p:cNvSpPr>
            <p:nvPr/>
          </p:nvSpPr>
          <p:spPr bwMode="auto">
            <a:xfrm>
              <a:off x="357" y="1143"/>
              <a:ext cx="3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9V</a:t>
              </a:r>
            </a:p>
          </p:txBody>
        </p:sp>
        <p:sp>
          <p:nvSpPr>
            <p:cNvPr id="211008" name="Text Box 64"/>
            <p:cNvSpPr txBox="1">
              <a:spLocks noChangeArrowheads="1"/>
            </p:cNvSpPr>
            <p:nvPr/>
          </p:nvSpPr>
          <p:spPr bwMode="auto">
            <a:xfrm>
              <a:off x="969" y="376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sp>
          <p:nvSpPr>
            <p:cNvPr id="211009" name="Text Box 65"/>
            <p:cNvSpPr txBox="1">
              <a:spLocks noChangeArrowheads="1"/>
            </p:cNvSpPr>
            <p:nvPr/>
          </p:nvSpPr>
          <p:spPr bwMode="auto">
            <a:xfrm>
              <a:off x="1178" y="804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/>
            </a:p>
          </p:txBody>
        </p:sp>
        <p:sp>
          <p:nvSpPr>
            <p:cNvPr id="211010" name="Oval 66"/>
            <p:cNvSpPr>
              <a:spLocks noChangeArrowheads="1"/>
            </p:cNvSpPr>
            <p:nvPr/>
          </p:nvSpPr>
          <p:spPr bwMode="auto">
            <a:xfrm flipV="1">
              <a:off x="1557" y="317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1011" name="Oval 67"/>
            <p:cNvSpPr>
              <a:spLocks noChangeArrowheads="1"/>
            </p:cNvSpPr>
            <p:nvPr/>
          </p:nvSpPr>
          <p:spPr bwMode="auto">
            <a:xfrm flipV="1">
              <a:off x="1557" y="1685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11012" name="Group 68"/>
            <p:cNvGrpSpPr>
              <a:grpSpLocks/>
            </p:cNvGrpSpPr>
            <p:nvPr/>
          </p:nvGrpSpPr>
          <p:grpSpPr bwMode="auto">
            <a:xfrm>
              <a:off x="504" y="0"/>
              <a:ext cx="279" cy="606"/>
              <a:chOff x="-10" y="546"/>
              <a:chExt cx="279" cy="606"/>
            </a:xfrm>
          </p:grpSpPr>
          <p:sp>
            <p:nvSpPr>
              <p:cNvPr id="211013" name="Line 69"/>
              <p:cNvSpPr>
                <a:spLocks noChangeShapeType="1"/>
              </p:cNvSpPr>
              <p:nvPr/>
            </p:nvSpPr>
            <p:spPr bwMode="auto">
              <a:xfrm flipV="1">
                <a:off x="84" y="852"/>
                <a:ext cx="0" cy="3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1014" name="Text Box 70"/>
              <p:cNvSpPr txBox="1">
                <a:spLocks noChangeArrowheads="1"/>
              </p:cNvSpPr>
              <p:nvPr/>
            </p:nvSpPr>
            <p:spPr bwMode="auto">
              <a:xfrm>
                <a:off x="-10" y="546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00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FF0000"/>
                    </a:solidFill>
                  </a:rPr>
                  <a:t>1</a:t>
                </a:r>
                <a:endParaRPr lang="en-US" altLang="zh-CN" sz="280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11015" name="Text Box 71"/>
            <p:cNvSpPr txBox="1">
              <a:spLocks noChangeArrowheads="1"/>
            </p:cNvSpPr>
            <p:nvPr/>
          </p:nvSpPr>
          <p:spPr bwMode="auto">
            <a:xfrm>
              <a:off x="1937" y="389"/>
              <a:ext cx="4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4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</p:grpSp>
      <p:sp>
        <p:nvSpPr>
          <p:cNvPr id="211016" name="AutoShape 72"/>
          <p:cNvSpPr>
            <a:spLocks noChangeArrowheads="1"/>
          </p:cNvSpPr>
          <p:nvPr/>
        </p:nvSpPr>
        <p:spPr bwMode="auto">
          <a:xfrm>
            <a:off x="2286000" y="2895600"/>
            <a:ext cx="379413" cy="533400"/>
          </a:xfrm>
          <a:prstGeom prst="downArrow">
            <a:avLst>
              <a:gd name="adj1" fmla="val 40241"/>
              <a:gd name="adj2" fmla="val 3866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0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10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1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10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10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2109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2109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01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1970" name="Object 2"/>
          <p:cNvGraphicFramePr>
            <a:graphicFrameLocks noChangeAspect="1"/>
          </p:cNvGraphicFramePr>
          <p:nvPr/>
        </p:nvGraphicFramePr>
        <p:xfrm>
          <a:off x="5867400" y="2743200"/>
          <a:ext cx="2611438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41" name="公式" r:id="rId4" imgW="723600" imgH="393480" progId="Equation.3">
                  <p:embed/>
                </p:oleObj>
              </mc:Choice>
              <mc:Fallback>
                <p:oleObj name="公式" r:id="rId4" imgW="72360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743200"/>
                        <a:ext cx="2611438" cy="14478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66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1971" name="Group 3"/>
          <p:cNvGrpSpPr>
            <a:grpSpLocks/>
          </p:cNvGrpSpPr>
          <p:nvPr/>
        </p:nvGrpSpPr>
        <p:grpSpPr bwMode="auto">
          <a:xfrm>
            <a:off x="681038" y="3627438"/>
            <a:ext cx="4013200" cy="2925762"/>
            <a:chOff x="429" y="2285"/>
            <a:chExt cx="2528" cy="1843"/>
          </a:xfrm>
        </p:grpSpPr>
        <p:sp>
          <p:nvSpPr>
            <p:cNvPr id="211972" name="Rectangle 4"/>
            <p:cNvSpPr>
              <a:spLocks noChangeArrowheads="1"/>
            </p:cNvSpPr>
            <p:nvPr/>
          </p:nvSpPr>
          <p:spPr bwMode="auto">
            <a:xfrm>
              <a:off x="1500" y="2400"/>
              <a:ext cx="1452" cy="1728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1973" name="Line 5"/>
            <p:cNvSpPr>
              <a:spLocks noChangeShapeType="1"/>
            </p:cNvSpPr>
            <p:nvPr/>
          </p:nvSpPr>
          <p:spPr bwMode="auto">
            <a:xfrm>
              <a:off x="2088" y="2616"/>
              <a:ext cx="0" cy="135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1974" name="Rectangle 6"/>
            <p:cNvSpPr>
              <a:spLocks noChangeArrowheads="1"/>
            </p:cNvSpPr>
            <p:nvPr/>
          </p:nvSpPr>
          <p:spPr bwMode="auto">
            <a:xfrm>
              <a:off x="2027" y="3211"/>
              <a:ext cx="124" cy="27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11975" name="Group 7"/>
            <p:cNvGrpSpPr>
              <a:grpSpLocks/>
            </p:cNvGrpSpPr>
            <p:nvPr/>
          </p:nvGrpSpPr>
          <p:grpSpPr bwMode="auto">
            <a:xfrm>
              <a:off x="2364" y="2640"/>
              <a:ext cx="468" cy="1356"/>
              <a:chOff x="2532" y="2388"/>
              <a:chExt cx="468" cy="1356"/>
            </a:xfrm>
          </p:grpSpPr>
          <p:grpSp>
            <p:nvGrpSpPr>
              <p:cNvPr id="211976" name="Group 8"/>
              <p:cNvGrpSpPr>
                <a:grpSpLocks/>
              </p:cNvGrpSpPr>
              <p:nvPr/>
            </p:nvGrpSpPr>
            <p:grpSpPr bwMode="auto">
              <a:xfrm>
                <a:off x="2532" y="2388"/>
                <a:ext cx="372" cy="1356"/>
                <a:chOff x="2532" y="2388"/>
                <a:chExt cx="372" cy="1356"/>
              </a:xfrm>
            </p:grpSpPr>
            <p:sp>
              <p:nvSpPr>
                <p:cNvPr id="211977" name="AutoShape 9"/>
                <p:cNvSpPr>
                  <a:spLocks noChangeArrowheads="1"/>
                </p:cNvSpPr>
                <p:nvPr/>
              </p:nvSpPr>
              <p:spPr bwMode="auto">
                <a:xfrm>
                  <a:off x="2532" y="2890"/>
                  <a:ext cx="372" cy="386"/>
                </a:xfrm>
                <a:prstGeom prst="diamond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11978" name="Line 10"/>
                <p:cNvSpPr>
                  <a:spLocks noChangeShapeType="1"/>
                </p:cNvSpPr>
                <p:nvPr/>
              </p:nvSpPr>
              <p:spPr bwMode="auto">
                <a:xfrm>
                  <a:off x="2724" y="2388"/>
                  <a:ext cx="0" cy="51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11979" name="Line 11"/>
                <p:cNvSpPr>
                  <a:spLocks noChangeShapeType="1"/>
                </p:cNvSpPr>
                <p:nvPr/>
              </p:nvSpPr>
              <p:spPr bwMode="auto">
                <a:xfrm>
                  <a:off x="2712" y="3276"/>
                  <a:ext cx="0" cy="46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11980" name="Line 12"/>
                <p:cNvSpPr>
                  <a:spLocks noChangeShapeType="1"/>
                </p:cNvSpPr>
                <p:nvPr/>
              </p:nvSpPr>
              <p:spPr bwMode="auto">
                <a:xfrm>
                  <a:off x="2556" y="3084"/>
                  <a:ext cx="312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211981" name="Line 13"/>
              <p:cNvSpPr>
                <a:spLocks noChangeShapeType="1"/>
              </p:cNvSpPr>
              <p:nvPr/>
            </p:nvSpPr>
            <p:spPr bwMode="auto">
              <a:xfrm flipV="1">
                <a:off x="3000" y="2820"/>
                <a:ext cx="0" cy="48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211982" name="Oval 14"/>
            <p:cNvSpPr>
              <a:spLocks noChangeArrowheads="1"/>
            </p:cNvSpPr>
            <p:nvPr/>
          </p:nvSpPr>
          <p:spPr bwMode="auto">
            <a:xfrm flipV="1">
              <a:off x="2064" y="3977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1983" name="Text Box 15"/>
            <p:cNvSpPr txBox="1">
              <a:spLocks noChangeArrowheads="1"/>
            </p:cNvSpPr>
            <p:nvPr/>
          </p:nvSpPr>
          <p:spPr bwMode="auto">
            <a:xfrm>
              <a:off x="2582" y="3534"/>
              <a:ext cx="37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I</a:t>
              </a:r>
              <a:r>
                <a:rPr lang="en-US" altLang="zh-CN" sz="2800" i="1" baseline="-25000"/>
                <a:t>D</a:t>
              </a:r>
              <a:r>
                <a:rPr lang="en-US" altLang="zh-CN" sz="2800" i="1"/>
                <a:t>'</a:t>
              </a:r>
              <a:endParaRPr lang="en-US" altLang="zh-CN" sz="2800"/>
            </a:p>
          </p:txBody>
        </p:sp>
        <p:sp>
          <p:nvSpPr>
            <p:cNvPr id="211984" name="Text Box 16"/>
            <p:cNvSpPr txBox="1">
              <a:spLocks noChangeArrowheads="1"/>
            </p:cNvSpPr>
            <p:nvPr/>
          </p:nvSpPr>
          <p:spPr bwMode="auto">
            <a:xfrm>
              <a:off x="1073" y="2285"/>
              <a:ext cx="3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6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211985" name="Oval 17"/>
            <p:cNvSpPr>
              <a:spLocks noChangeArrowheads="1"/>
            </p:cNvSpPr>
            <p:nvPr/>
          </p:nvSpPr>
          <p:spPr bwMode="auto">
            <a:xfrm>
              <a:off x="723" y="3219"/>
              <a:ext cx="249" cy="25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1986" name="Line 18"/>
            <p:cNvSpPr>
              <a:spLocks noChangeShapeType="1"/>
            </p:cNvSpPr>
            <p:nvPr/>
          </p:nvSpPr>
          <p:spPr bwMode="auto">
            <a:xfrm>
              <a:off x="847" y="2641"/>
              <a:ext cx="0" cy="1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1987" name="Line 19"/>
            <p:cNvSpPr>
              <a:spLocks noChangeShapeType="1"/>
            </p:cNvSpPr>
            <p:nvPr/>
          </p:nvSpPr>
          <p:spPr bwMode="auto">
            <a:xfrm>
              <a:off x="847" y="2629"/>
              <a:ext cx="172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1988" name="Line 20"/>
            <p:cNvSpPr>
              <a:spLocks noChangeShapeType="1"/>
            </p:cNvSpPr>
            <p:nvPr/>
          </p:nvSpPr>
          <p:spPr bwMode="auto">
            <a:xfrm>
              <a:off x="835" y="3991"/>
              <a:ext cx="172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1989" name="Rectangle 21"/>
            <p:cNvSpPr>
              <a:spLocks noChangeArrowheads="1"/>
            </p:cNvSpPr>
            <p:nvPr/>
          </p:nvSpPr>
          <p:spPr bwMode="auto">
            <a:xfrm>
              <a:off x="1110" y="2588"/>
              <a:ext cx="262" cy="11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1990" name="Text Box 22"/>
            <p:cNvSpPr txBox="1">
              <a:spLocks noChangeArrowheads="1"/>
            </p:cNvSpPr>
            <p:nvPr/>
          </p:nvSpPr>
          <p:spPr bwMode="auto">
            <a:xfrm>
              <a:off x="847" y="2948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211991" name="Text Box 23"/>
            <p:cNvSpPr txBox="1">
              <a:spLocks noChangeArrowheads="1"/>
            </p:cNvSpPr>
            <p:nvPr/>
          </p:nvSpPr>
          <p:spPr bwMode="auto">
            <a:xfrm>
              <a:off x="873" y="3256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_</a:t>
              </a:r>
            </a:p>
          </p:txBody>
        </p:sp>
        <p:sp>
          <p:nvSpPr>
            <p:cNvPr id="211992" name="Text Box 24"/>
            <p:cNvSpPr txBox="1">
              <a:spLocks noChangeArrowheads="1"/>
            </p:cNvSpPr>
            <p:nvPr/>
          </p:nvSpPr>
          <p:spPr bwMode="auto">
            <a:xfrm>
              <a:off x="501" y="3013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  <a:endParaRPr lang="en-US" altLang="zh-CN" sz="2000"/>
            </a:p>
          </p:txBody>
        </p:sp>
        <p:sp>
          <p:nvSpPr>
            <p:cNvPr id="211993" name="Text Box 25"/>
            <p:cNvSpPr txBox="1">
              <a:spLocks noChangeArrowheads="1"/>
            </p:cNvSpPr>
            <p:nvPr/>
          </p:nvSpPr>
          <p:spPr bwMode="auto">
            <a:xfrm>
              <a:off x="429" y="3381"/>
              <a:ext cx="40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9</a:t>
              </a:r>
              <a:r>
                <a:rPr lang="en-US" altLang="zh-CN" sz="2800"/>
                <a:t>V</a:t>
              </a:r>
            </a:p>
          </p:txBody>
        </p:sp>
        <p:sp>
          <p:nvSpPr>
            <p:cNvPr id="211994" name="Text Box 26"/>
            <p:cNvSpPr txBox="1">
              <a:spLocks noChangeArrowheads="1"/>
            </p:cNvSpPr>
            <p:nvPr/>
          </p:nvSpPr>
          <p:spPr bwMode="auto">
            <a:xfrm>
              <a:off x="1101" y="2668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grpSp>
          <p:nvGrpSpPr>
            <p:cNvPr id="211995" name="Group 27"/>
            <p:cNvGrpSpPr>
              <a:grpSpLocks/>
            </p:cNvGrpSpPr>
            <p:nvPr/>
          </p:nvGrpSpPr>
          <p:grpSpPr bwMode="auto">
            <a:xfrm>
              <a:off x="576" y="2364"/>
              <a:ext cx="279" cy="606"/>
              <a:chOff x="-10" y="546"/>
              <a:chExt cx="279" cy="606"/>
            </a:xfrm>
          </p:grpSpPr>
          <p:sp>
            <p:nvSpPr>
              <p:cNvPr id="211996" name="Line 28"/>
              <p:cNvSpPr>
                <a:spLocks noChangeShapeType="1"/>
              </p:cNvSpPr>
              <p:nvPr/>
            </p:nvSpPr>
            <p:spPr bwMode="auto">
              <a:xfrm flipV="1">
                <a:off x="84" y="852"/>
                <a:ext cx="0" cy="3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1997" name="Text Box 29"/>
              <p:cNvSpPr txBox="1">
                <a:spLocks noChangeArrowheads="1"/>
              </p:cNvSpPr>
              <p:nvPr/>
            </p:nvSpPr>
            <p:spPr bwMode="auto">
              <a:xfrm>
                <a:off x="-10" y="546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0000"/>
                    </a:solidFill>
                  </a:rPr>
                  <a:t>I</a:t>
                </a:r>
                <a:r>
                  <a:rPr lang="en-US" altLang="zh-CN" sz="2800" i="1" baseline="-25000">
                    <a:solidFill>
                      <a:srgbClr val="FF0000"/>
                    </a:solidFill>
                  </a:rPr>
                  <a:t>1</a:t>
                </a:r>
                <a:endParaRPr lang="en-US" altLang="zh-CN" sz="280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211998" name="Group 30"/>
            <p:cNvGrpSpPr>
              <a:grpSpLocks/>
            </p:cNvGrpSpPr>
            <p:nvPr/>
          </p:nvGrpSpPr>
          <p:grpSpPr bwMode="auto">
            <a:xfrm>
              <a:off x="1482" y="2940"/>
              <a:ext cx="559" cy="503"/>
              <a:chOff x="1506" y="3120"/>
              <a:chExt cx="559" cy="431"/>
            </a:xfrm>
          </p:grpSpPr>
          <p:sp>
            <p:nvSpPr>
              <p:cNvPr id="211999" name="Text Box 31"/>
              <p:cNvSpPr txBox="1">
                <a:spLocks noChangeArrowheads="1"/>
              </p:cNvSpPr>
              <p:nvPr/>
            </p:nvSpPr>
            <p:spPr bwMode="auto">
              <a:xfrm>
                <a:off x="1777" y="3148"/>
                <a:ext cx="288" cy="2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>
                    <a:sym typeface="Symbol" panose="05050102010706020507" pitchFamily="18" charset="2"/>
                  </a:rPr>
                  <a:t></a:t>
                </a:r>
                <a:endParaRPr lang="en-US" altLang="zh-CN" sz="2800"/>
              </a:p>
            </p:txBody>
          </p:sp>
          <p:graphicFrame>
            <p:nvGraphicFramePr>
              <p:cNvPr id="212000" name="Object 32"/>
              <p:cNvGraphicFramePr>
                <a:graphicFrameLocks noChangeAspect="1"/>
              </p:cNvGraphicFramePr>
              <p:nvPr/>
            </p:nvGraphicFramePr>
            <p:xfrm>
              <a:off x="1506" y="3120"/>
              <a:ext cx="282" cy="43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2042" name="公式" r:id="rId6" imgW="228600" imgH="304560" progId="Equation.3">
                      <p:embed/>
                    </p:oleObj>
                  </mc:Choice>
                  <mc:Fallback>
                    <p:oleObj name="公式" r:id="rId6" imgW="228600" imgH="304560" progId="Equation.3">
                      <p:embed/>
                      <p:pic>
                        <p:nvPicPr>
                          <p:cNvPr id="0" name="Object 3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06" y="3120"/>
                            <a:ext cx="282" cy="43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12001" name="Oval 33"/>
            <p:cNvSpPr>
              <a:spLocks noChangeArrowheads="1"/>
            </p:cNvSpPr>
            <p:nvPr/>
          </p:nvSpPr>
          <p:spPr bwMode="auto">
            <a:xfrm flipV="1">
              <a:off x="2064" y="260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12033" name="AutoShape 65"/>
          <p:cNvSpPr>
            <a:spLocks noChangeArrowheads="1"/>
          </p:cNvSpPr>
          <p:nvPr/>
        </p:nvSpPr>
        <p:spPr bwMode="auto">
          <a:xfrm>
            <a:off x="247650" y="3009900"/>
            <a:ext cx="533400" cy="1314450"/>
          </a:xfrm>
          <a:prstGeom prst="curvedRightArrow">
            <a:avLst>
              <a:gd name="adj1" fmla="val 49286"/>
              <a:gd name="adj2" fmla="val 98571"/>
              <a:gd name="adj3" fmla="val 33333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12040" name="Group 72"/>
          <p:cNvGrpSpPr>
            <a:grpSpLocks/>
          </p:cNvGrpSpPr>
          <p:nvPr/>
        </p:nvGrpSpPr>
        <p:grpSpPr bwMode="auto">
          <a:xfrm>
            <a:off x="468313" y="292100"/>
            <a:ext cx="4184650" cy="3021013"/>
            <a:chOff x="295" y="184"/>
            <a:chExt cx="2636" cy="1903"/>
          </a:xfrm>
        </p:grpSpPr>
        <p:grpSp>
          <p:nvGrpSpPr>
            <p:cNvPr id="212002" name="Group 34"/>
            <p:cNvGrpSpPr>
              <a:grpSpLocks/>
            </p:cNvGrpSpPr>
            <p:nvPr/>
          </p:nvGrpSpPr>
          <p:grpSpPr bwMode="auto">
            <a:xfrm>
              <a:off x="295" y="184"/>
              <a:ext cx="2636" cy="1903"/>
              <a:chOff x="285" y="257"/>
              <a:chExt cx="2636" cy="1903"/>
            </a:xfrm>
          </p:grpSpPr>
          <p:sp>
            <p:nvSpPr>
              <p:cNvPr id="212003" name="Oval 35"/>
              <p:cNvSpPr>
                <a:spLocks noChangeArrowheads="1"/>
              </p:cNvSpPr>
              <p:nvPr/>
            </p:nvSpPr>
            <p:spPr bwMode="auto">
              <a:xfrm flipV="1">
                <a:off x="2064" y="605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2004" name="Text Box 36"/>
              <p:cNvSpPr txBox="1">
                <a:spLocks noChangeArrowheads="1"/>
              </p:cNvSpPr>
              <p:nvPr/>
            </p:nvSpPr>
            <p:spPr bwMode="auto">
              <a:xfrm>
                <a:off x="977" y="257"/>
                <a:ext cx="40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/>
                  <a:t>6</a:t>
                </a:r>
                <a:r>
                  <a:rPr lang="en-US" altLang="zh-CN" sz="2800">
                    <a:sym typeface="Symbol" panose="05050102010706020507" pitchFamily="18" charset="2"/>
                  </a:rPr>
                  <a:t></a:t>
                </a:r>
                <a:endParaRPr lang="en-US" altLang="zh-CN" sz="2800"/>
              </a:p>
            </p:txBody>
          </p:sp>
          <p:sp>
            <p:nvSpPr>
              <p:cNvPr id="212005" name="Rectangle 37"/>
              <p:cNvSpPr>
                <a:spLocks noChangeArrowheads="1"/>
              </p:cNvSpPr>
              <p:nvPr/>
            </p:nvSpPr>
            <p:spPr bwMode="auto">
              <a:xfrm>
                <a:off x="1380" y="432"/>
                <a:ext cx="1524" cy="1728"/>
              </a:xfrm>
              <a:prstGeom prst="rect">
                <a:avLst/>
              </a:prstGeom>
              <a:solidFill>
                <a:srgbClr val="FFFF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2006" name="Oval 38"/>
              <p:cNvSpPr>
                <a:spLocks noChangeArrowheads="1"/>
              </p:cNvSpPr>
              <p:nvPr/>
            </p:nvSpPr>
            <p:spPr bwMode="auto">
              <a:xfrm>
                <a:off x="507" y="1203"/>
                <a:ext cx="249" cy="25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2007" name="Line 39"/>
              <p:cNvSpPr>
                <a:spLocks noChangeShapeType="1"/>
              </p:cNvSpPr>
              <p:nvPr/>
            </p:nvSpPr>
            <p:spPr bwMode="auto">
              <a:xfrm>
                <a:off x="631" y="625"/>
                <a:ext cx="0" cy="13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2008" name="Line 40"/>
              <p:cNvSpPr>
                <a:spLocks noChangeShapeType="1"/>
              </p:cNvSpPr>
              <p:nvPr/>
            </p:nvSpPr>
            <p:spPr bwMode="auto">
              <a:xfrm>
                <a:off x="631" y="625"/>
                <a:ext cx="192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2009" name="Line 41"/>
              <p:cNvSpPr>
                <a:spLocks noChangeShapeType="1"/>
              </p:cNvSpPr>
              <p:nvPr/>
            </p:nvSpPr>
            <p:spPr bwMode="auto">
              <a:xfrm>
                <a:off x="631" y="1975"/>
                <a:ext cx="191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2010" name="Rectangle 42"/>
              <p:cNvSpPr>
                <a:spLocks noChangeArrowheads="1"/>
              </p:cNvSpPr>
              <p:nvPr/>
            </p:nvSpPr>
            <p:spPr bwMode="auto">
              <a:xfrm>
                <a:off x="990" y="572"/>
                <a:ext cx="262" cy="11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2011" name="Line 43"/>
              <p:cNvSpPr>
                <a:spLocks noChangeShapeType="1"/>
              </p:cNvSpPr>
              <p:nvPr/>
            </p:nvSpPr>
            <p:spPr bwMode="auto">
              <a:xfrm>
                <a:off x="2088" y="624"/>
                <a:ext cx="0" cy="135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2012" name="Rectangle 44"/>
              <p:cNvSpPr>
                <a:spLocks noChangeArrowheads="1"/>
              </p:cNvSpPr>
              <p:nvPr/>
            </p:nvSpPr>
            <p:spPr bwMode="auto">
              <a:xfrm>
                <a:off x="2027" y="1219"/>
                <a:ext cx="124" cy="273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2013" name="Text Box 45"/>
              <p:cNvSpPr txBox="1">
                <a:spLocks noChangeArrowheads="1"/>
              </p:cNvSpPr>
              <p:nvPr/>
            </p:nvSpPr>
            <p:spPr bwMode="auto">
              <a:xfrm>
                <a:off x="2081" y="929"/>
                <a:ext cx="40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>
                    <a:sym typeface="Symbol" panose="05050102010706020507" pitchFamily="18" charset="2"/>
                  </a:rPr>
                  <a:t>6</a:t>
                </a:r>
                <a:endParaRPr lang="en-US" altLang="zh-CN" sz="2800"/>
              </a:p>
            </p:txBody>
          </p:sp>
          <p:sp>
            <p:nvSpPr>
              <p:cNvPr id="212014" name="Text Box 46"/>
              <p:cNvSpPr txBox="1">
                <a:spLocks noChangeArrowheads="1"/>
              </p:cNvSpPr>
              <p:nvPr/>
            </p:nvSpPr>
            <p:spPr bwMode="auto">
              <a:xfrm>
                <a:off x="631" y="932"/>
                <a:ext cx="24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+</a:t>
                </a:r>
              </a:p>
            </p:txBody>
          </p:sp>
          <p:sp>
            <p:nvSpPr>
              <p:cNvPr id="212015" name="Text Box 47"/>
              <p:cNvSpPr txBox="1">
                <a:spLocks noChangeArrowheads="1"/>
              </p:cNvSpPr>
              <p:nvPr/>
            </p:nvSpPr>
            <p:spPr bwMode="auto">
              <a:xfrm>
                <a:off x="657" y="1240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_</a:t>
                </a:r>
              </a:p>
            </p:txBody>
          </p:sp>
          <p:sp>
            <p:nvSpPr>
              <p:cNvPr id="212016" name="Text Box 48"/>
              <p:cNvSpPr txBox="1">
                <a:spLocks noChangeArrowheads="1"/>
              </p:cNvSpPr>
              <p:nvPr/>
            </p:nvSpPr>
            <p:spPr bwMode="auto">
              <a:xfrm>
                <a:off x="285" y="997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E</a:t>
                </a:r>
                <a:endParaRPr lang="en-US" altLang="zh-CN" sz="2800"/>
              </a:p>
            </p:txBody>
          </p:sp>
          <p:sp>
            <p:nvSpPr>
              <p:cNvPr id="212017" name="Text Box 49"/>
              <p:cNvSpPr txBox="1">
                <a:spLocks noChangeArrowheads="1"/>
              </p:cNvSpPr>
              <p:nvPr/>
            </p:nvSpPr>
            <p:spPr bwMode="auto">
              <a:xfrm>
                <a:off x="321" y="1383"/>
                <a:ext cx="39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9V</a:t>
                </a:r>
              </a:p>
            </p:txBody>
          </p:sp>
          <p:sp>
            <p:nvSpPr>
              <p:cNvPr id="212018" name="Text Box 50"/>
              <p:cNvSpPr txBox="1">
                <a:spLocks noChangeArrowheads="1"/>
              </p:cNvSpPr>
              <p:nvPr/>
            </p:nvSpPr>
            <p:spPr bwMode="auto">
              <a:xfrm>
                <a:off x="885" y="652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1</a:t>
                </a:r>
                <a:endParaRPr lang="en-US" altLang="zh-CN" sz="2800"/>
              </a:p>
            </p:txBody>
          </p:sp>
          <p:sp>
            <p:nvSpPr>
              <p:cNvPr id="212019" name="Oval 51"/>
              <p:cNvSpPr>
                <a:spLocks noChangeArrowheads="1"/>
              </p:cNvSpPr>
              <p:nvPr/>
            </p:nvSpPr>
            <p:spPr bwMode="auto">
              <a:xfrm flipV="1">
                <a:off x="1713" y="1961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212020" name="Group 52"/>
              <p:cNvGrpSpPr>
                <a:grpSpLocks/>
              </p:cNvGrpSpPr>
              <p:nvPr/>
            </p:nvGrpSpPr>
            <p:grpSpPr bwMode="auto">
              <a:xfrm>
                <a:off x="2352" y="612"/>
                <a:ext cx="468" cy="1356"/>
                <a:chOff x="2532" y="2388"/>
                <a:chExt cx="468" cy="1356"/>
              </a:xfrm>
            </p:grpSpPr>
            <p:grpSp>
              <p:nvGrpSpPr>
                <p:cNvPr id="212021" name="Group 53"/>
                <p:cNvGrpSpPr>
                  <a:grpSpLocks/>
                </p:cNvGrpSpPr>
                <p:nvPr/>
              </p:nvGrpSpPr>
              <p:grpSpPr bwMode="auto">
                <a:xfrm>
                  <a:off x="2532" y="2388"/>
                  <a:ext cx="372" cy="1356"/>
                  <a:chOff x="2532" y="2388"/>
                  <a:chExt cx="372" cy="1356"/>
                </a:xfrm>
              </p:grpSpPr>
              <p:sp>
                <p:nvSpPr>
                  <p:cNvPr id="212022" name="AutoShape 54"/>
                  <p:cNvSpPr>
                    <a:spLocks noChangeArrowheads="1"/>
                  </p:cNvSpPr>
                  <p:nvPr/>
                </p:nvSpPr>
                <p:spPr bwMode="auto">
                  <a:xfrm>
                    <a:off x="2532" y="2890"/>
                    <a:ext cx="372" cy="386"/>
                  </a:xfrm>
                  <a:prstGeom prst="diamond">
                    <a:avLst/>
                  </a:prstGeom>
                  <a:solidFill>
                    <a:schemeClr val="bg1"/>
                  </a:solidFill>
                  <a:ln w="3810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2023" name="Line 55"/>
                  <p:cNvSpPr>
                    <a:spLocks noChangeShapeType="1"/>
                  </p:cNvSpPr>
                  <p:nvPr/>
                </p:nvSpPr>
                <p:spPr bwMode="auto">
                  <a:xfrm>
                    <a:off x="2724" y="2388"/>
                    <a:ext cx="0" cy="516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2024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2712" y="3276"/>
                    <a:ext cx="0" cy="468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2025" name="Line 57"/>
                  <p:cNvSpPr>
                    <a:spLocks noChangeShapeType="1"/>
                  </p:cNvSpPr>
                  <p:nvPr/>
                </p:nvSpPr>
                <p:spPr bwMode="auto">
                  <a:xfrm>
                    <a:off x="2556" y="3084"/>
                    <a:ext cx="312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212026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3000" y="2820"/>
                  <a:ext cx="0" cy="48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212027" name="Oval 59"/>
              <p:cNvSpPr>
                <a:spLocks noChangeArrowheads="1"/>
              </p:cNvSpPr>
              <p:nvPr/>
            </p:nvSpPr>
            <p:spPr bwMode="auto">
              <a:xfrm flipV="1">
                <a:off x="2064" y="1961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2028" name="Text Box 60"/>
              <p:cNvSpPr txBox="1">
                <a:spLocks noChangeArrowheads="1"/>
              </p:cNvSpPr>
              <p:nvPr/>
            </p:nvSpPr>
            <p:spPr bwMode="auto">
              <a:xfrm>
                <a:off x="2546" y="1542"/>
                <a:ext cx="37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I</a:t>
                </a:r>
                <a:r>
                  <a:rPr lang="en-US" altLang="zh-CN" sz="2800" i="1" baseline="-25000"/>
                  <a:t>D</a:t>
                </a:r>
                <a:r>
                  <a:rPr lang="en-US" altLang="zh-CN" sz="2800" i="1"/>
                  <a:t>'</a:t>
                </a:r>
                <a:endParaRPr lang="en-US" altLang="zh-CN" sz="2800"/>
              </a:p>
            </p:txBody>
          </p:sp>
          <p:grpSp>
            <p:nvGrpSpPr>
              <p:cNvPr id="212029" name="Group 61"/>
              <p:cNvGrpSpPr>
                <a:grpSpLocks/>
              </p:cNvGrpSpPr>
              <p:nvPr/>
            </p:nvGrpSpPr>
            <p:grpSpPr bwMode="auto">
              <a:xfrm>
                <a:off x="360" y="360"/>
                <a:ext cx="279" cy="606"/>
                <a:chOff x="-10" y="546"/>
                <a:chExt cx="236" cy="606"/>
              </a:xfrm>
            </p:grpSpPr>
            <p:sp>
              <p:nvSpPr>
                <p:cNvPr id="212030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84" y="852"/>
                  <a:ext cx="0" cy="30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12031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-10" y="546"/>
                  <a:ext cx="236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zh-CN" sz="2800" i="1">
                      <a:solidFill>
                        <a:srgbClr val="FF0000"/>
                      </a:solidFill>
                    </a:rPr>
                    <a:t>I</a:t>
                  </a:r>
                  <a:r>
                    <a:rPr lang="en-US" altLang="zh-CN" sz="2800" baseline="-25000">
                      <a:solidFill>
                        <a:srgbClr val="FF0000"/>
                      </a:solidFill>
                    </a:rPr>
                    <a:t>1</a:t>
                  </a:r>
                  <a:endParaRPr lang="en-US" altLang="zh-CN" sz="280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212032" name="Oval 64"/>
              <p:cNvSpPr>
                <a:spLocks noChangeArrowheads="1"/>
              </p:cNvSpPr>
              <p:nvPr/>
            </p:nvSpPr>
            <p:spPr bwMode="auto">
              <a:xfrm flipV="1">
                <a:off x="2064" y="605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212034" name="Group 66"/>
            <p:cNvGrpSpPr>
              <a:grpSpLocks/>
            </p:cNvGrpSpPr>
            <p:nvPr/>
          </p:nvGrpSpPr>
          <p:grpSpPr bwMode="auto">
            <a:xfrm>
              <a:off x="1344" y="528"/>
              <a:ext cx="444" cy="1382"/>
              <a:chOff x="1107" y="593"/>
              <a:chExt cx="444" cy="1382"/>
            </a:xfrm>
          </p:grpSpPr>
          <p:sp>
            <p:nvSpPr>
              <p:cNvPr id="212035" name="Line 67"/>
              <p:cNvSpPr>
                <a:spLocks noChangeShapeType="1"/>
              </p:cNvSpPr>
              <p:nvPr/>
            </p:nvSpPr>
            <p:spPr bwMode="auto">
              <a:xfrm>
                <a:off x="1501" y="625"/>
                <a:ext cx="0" cy="13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2036" name="Rectangle 68"/>
              <p:cNvSpPr>
                <a:spLocks noChangeArrowheads="1"/>
              </p:cNvSpPr>
              <p:nvPr/>
            </p:nvSpPr>
            <p:spPr bwMode="auto">
              <a:xfrm>
                <a:off x="1439" y="1263"/>
                <a:ext cx="112" cy="26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2037" name="Text Box 69"/>
              <p:cNvSpPr txBox="1">
                <a:spLocks noChangeArrowheads="1"/>
              </p:cNvSpPr>
              <p:nvPr/>
            </p:nvSpPr>
            <p:spPr bwMode="auto">
              <a:xfrm>
                <a:off x="1107" y="1436"/>
                <a:ext cx="40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/>
                  <a:t>1</a:t>
                </a:r>
                <a:r>
                  <a:rPr lang="en-US" altLang="zh-CN" sz="2800">
                    <a:sym typeface="Symbol" panose="05050102010706020507" pitchFamily="18" charset="2"/>
                  </a:rPr>
                  <a:t></a:t>
                </a:r>
                <a:endParaRPr lang="en-US" altLang="zh-CN" sz="2800"/>
              </a:p>
            </p:txBody>
          </p:sp>
          <p:sp>
            <p:nvSpPr>
              <p:cNvPr id="212038" name="Text Box 70"/>
              <p:cNvSpPr txBox="1">
                <a:spLocks noChangeArrowheads="1"/>
              </p:cNvSpPr>
              <p:nvPr/>
            </p:nvSpPr>
            <p:spPr bwMode="auto">
              <a:xfrm>
                <a:off x="1130" y="996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2</a:t>
                </a:r>
                <a:endParaRPr lang="en-US" altLang="zh-CN" sz="2800"/>
              </a:p>
            </p:txBody>
          </p:sp>
          <p:sp>
            <p:nvSpPr>
              <p:cNvPr id="212039" name="Oval 71"/>
              <p:cNvSpPr>
                <a:spLocks noChangeArrowheads="1"/>
              </p:cNvSpPr>
              <p:nvPr/>
            </p:nvSpPr>
            <p:spPr bwMode="auto">
              <a:xfrm flipV="1">
                <a:off x="1473" y="593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2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2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119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500"/>
                                        <p:tgtEl>
                                          <p:spTgt spid="211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03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994" name="Object 2"/>
          <p:cNvGraphicFramePr>
            <a:graphicFrameLocks noChangeAspect="1"/>
          </p:cNvGraphicFramePr>
          <p:nvPr/>
        </p:nvGraphicFramePr>
        <p:xfrm>
          <a:off x="5453063" y="4321175"/>
          <a:ext cx="3017837" cy="1550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51" name="公式" r:id="rId4" imgW="761760" imgH="393480" progId="Equation.3">
                  <p:embed/>
                </p:oleObj>
              </mc:Choice>
              <mc:Fallback>
                <p:oleObj name="公式" r:id="rId4" imgW="76176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4321175"/>
                        <a:ext cx="3017837" cy="1550988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66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2995" name="Group 3"/>
          <p:cNvGrpSpPr>
            <a:grpSpLocks/>
          </p:cNvGrpSpPr>
          <p:nvPr/>
        </p:nvGrpSpPr>
        <p:grpSpPr bwMode="auto">
          <a:xfrm>
            <a:off x="742950" y="3765550"/>
            <a:ext cx="3714750" cy="2768600"/>
            <a:chOff x="468" y="2372"/>
            <a:chExt cx="2340" cy="1744"/>
          </a:xfrm>
        </p:grpSpPr>
        <p:sp>
          <p:nvSpPr>
            <p:cNvPr id="212996" name="Rectangle 4"/>
            <p:cNvSpPr>
              <a:spLocks noChangeArrowheads="1"/>
            </p:cNvSpPr>
            <p:nvPr/>
          </p:nvSpPr>
          <p:spPr bwMode="auto">
            <a:xfrm>
              <a:off x="1644" y="2424"/>
              <a:ext cx="1164" cy="1692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12997" name="Group 5"/>
            <p:cNvGrpSpPr>
              <a:grpSpLocks/>
            </p:cNvGrpSpPr>
            <p:nvPr/>
          </p:nvGrpSpPr>
          <p:grpSpPr bwMode="auto">
            <a:xfrm>
              <a:off x="468" y="2372"/>
              <a:ext cx="2300" cy="1553"/>
              <a:chOff x="1524" y="2180"/>
              <a:chExt cx="2300" cy="1553"/>
            </a:xfrm>
          </p:grpSpPr>
          <p:sp>
            <p:nvSpPr>
              <p:cNvPr id="212998" name="Oval 6"/>
              <p:cNvSpPr>
                <a:spLocks noChangeArrowheads="1"/>
              </p:cNvSpPr>
              <p:nvPr/>
            </p:nvSpPr>
            <p:spPr bwMode="auto">
              <a:xfrm>
                <a:off x="1753" y="3028"/>
                <a:ext cx="264" cy="24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2999" name="Text Box 7"/>
              <p:cNvSpPr txBox="1">
                <a:spLocks noChangeArrowheads="1"/>
              </p:cNvSpPr>
              <p:nvPr/>
            </p:nvSpPr>
            <p:spPr bwMode="auto">
              <a:xfrm>
                <a:off x="1879" y="2765"/>
                <a:ext cx="24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+</a:t>
                </a:r>
              </a:p>
            </p:txBody>
          </p:sp>
          <p:sp>
            <p:nvSpPr>
              <p:cNvPr id="213000" name="Text Box 8"/>
              <p:cNvSpPr txBox="1">
                <a:spLocks noChangeArrowheads="1"/>
              </p:cNvSpPr>
              <p:nvPr/>
            </p:nvSpPr>
            <p:spPr bwMode="auto">
              <a:xfrm>
                <a:off x="1879" y="3151"/>
                <a:ext cx="17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/>
                  <a:t>-</a:t>
                </a:r>
              </a:p>
            </p:txBody>
          </p:sp>
          <p:sp>
            <p:nvSpPr>
              <p:cNvPr id="213001" name="Text Box 9"/>
              <p:cNvSpPr txBox="1">
                <a:spLocks noChangeArrowheads="1"/>
              </p:cNvSpPr>
              <p:nvPr/>
            </p:nvSpPr>
            <p:spPr bwMode="auto">
              <a:xfrm>
                <a:off x="1524" y="2780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E</a:t>
                </a:r>
                <a:endParaRPr lang="en-US" altLang="zh-CN" sz="2800"/>
              </a:p>
            </p:txBody>
          </p:sp>
          <p:sp>
            <p:nvSpPr>
              <p:cNvPr id="213002" name="Text Box 10"/>
              <p:cNvSpPr txBox="1">
                <a:spLocks noChangeArrowheads="1"/>
              </p:cNvSpPr>
              <p:nvPr/>
            </p:nvSpPr>
            <p:spPr bwMode="auto">
              <a:xfrm>
                <a:off x="1524" y="3177"/>
                <a:ext cx="39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9V</a:t>
                </a:r>
              </a:p>
            </p:txBody>
          </p:sp>
          <p:sp>
            <p:nvSpPr>
              <p:cNvPr id="213003" name="Line 11"/>
              <p:cNvSpPr>
                <a:spLocks noChangeShapeType="1"/>
              </p:cNvSpPr>
              <p:nvPr/>
            </p:nvSpPr>
            <p:spPr bwMode="auto">
              <a:xfrm>
                <a:off x="1879" y="2565"/>
                <a:ext cx="0" cy="116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3004" name="Line 12"/>
              <p:cNvSpPr>
                <a:spLocks noChangeShapeType="1"/>
              </p:cNvSpPr>
              <p:nvPr/>
            </p:nvSpPr>
            <p:spPr bwMode="auto">
              <a:xfrm>
                <a:off x="1879" y="2565"/>
                <a:ext cx="131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3005" name="Line 13"/>
              <p:cNvSpPr>
                <a:spLocks noChangeShapeType="1"/>
              </p:cNvSpPr>
              <p:nvPr/>
            </p:nvSpPr>
            <p:spPr bwMode="auto">
              <a:xfrm>
                <a:off x="1879" y="3733"/>
                <a:ext cx="131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3006" name="Rectangle 14"/>
              <p:cNvSpPr>
                <a:spLocks noChangeArrowheads="1"/>
              </p:cNvSpPr>
              <p:nvPr/>
            </p:nvSpPr>
            <p:spPr bwMode="auto">
              <a:xfrm>
                <a:off x="2164" y="2504"/>
                <a:ext cx="285" cy="12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3007" name="Text Box 15"/>
              <p:cNvSpPr txBox="1">
                <a:spLocks noChangeArrowheads="1"/>
              </p:cNvSpPr>
              <p:nvPr/>
            </p:nvSpPr>
            <p:spPr bwMode="auto">
              <a:xfrm>
                <a:off x="2337" y="2219"/>
                <a:ext cx="376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/>
                  <a:t>6</a:t>
                </a:r>
                <a:r>
                  <a:rPr lang="en-US" altLang="zh-CN" sz="2400">
                    <a:sym typeface="Symbol" panose="05050102010706020507" pitchFamily="18" charset="2"/>
                  </a:rPr>
                  <a:t></a:t>
                </a:r>
                <a:endParaRPr lang="en-US" altLang="zh-CN" sz="2800"/>
              </a:p>
            </p:txBody>
          </p:sp>
          <p:sp>
            <p:nvSpPr>
              <p:cNvPr id="213008" name="Text Box 16"/>
              <p:cNvSpPr txBox="1">
                <a:spLocks noChangeArrowheads="1"/>
              </p:cNvSpPr>
              <p:nvPr/>
            </p:nvSpPr>
            <p:spPr bwMode="auto">
              <a:xfrm>
                <a:off x="1956" y="2180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1</a:t>
                </a:r>
                <a:endParaRPr lang="en-US" altLang="zh-CN" sz="2800"/>
              </a:p>
            </p:txBody>
          </p:sp>
          <p:sp>
            <p:nvSpPr>
              <p:cNvPr id="213009" name="Line 17"/>
              <p:cNvSpPr>
                <a:spLocks noChangeShapeType="1"/>
              </p:cNvSpPr>
              <p:nvPr/>
            </p:nvSpPr>
            <p:spPr bwMode="auto">
              <a:xfrm>
                <a:off x="2221" y="2687"/>
                <a:ext cx="285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3010" name="Text Box 18"/>
              <p:cNvSpPr txBox="1">
                <a:spLocks noChangeArrowheads="1"/>
              </p:cNvSpPr>
              <p:nvPr/>
            </p:nvSpPr>
            <p:spPr bwMode="auto">
              <a:xfrm>
                <a:off x="2232" y="2684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33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FF3300"/>
                    </a:solidFill>
                  </a:rPr>
                  <a:t>1</a:t>
                </a:r>
                <a:endParaRPr lang="en-US" altLang="zh-CN" sz="2800">
                  <a:solidFill>
                    <a:srgbClr val="FF3300"/>
                  </a:solidFill>
                </a:endParaRPr>
              </a:p>
            </p:txBody>
          </p:sp>
          <p:sp>
            <p:nvSpPr>
              <p:cNvPr id="213011" name="AutoShape 19"/>
              <p:cNvSpPr>
                <a:spLocks noChangeArrowheads="1"/>
              </p:cNvSpPr>
              <p:nvPr/>
            </p:nvSpPr>
            <p:spPr bwMode="auto">
              <a:xfrm>
                <a:off x="3019" y="3180"/>
                <a:ext cx="342" cy="370"/>
              </a:xfrm>
              <a:prstGeom prst="diamond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3012" name="Line 20"/>
              <p:cNvSpPr>
                <a:spLocks noChangeShapeType="1"/>
              </p:cNvSpPr>
              <p:nvPr/>
            </p:nvSpPr>
            <p:spPr bwMode="auto">
              <a:xfrm flipH="1" flipV="1">
                <a:off x="3190" y="2565"/>
                <a:ext cx="0" cy="116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3013" name="Rectangle 21"/>
              <p:cNvSpPr>
                <a:spLocks noChangeArrowheads="1"/>
              </p:cNvSpPr>
              <p:nvPr/>
            </p:nvSpPr>
            <p:spPr bwMode="auto">
              <a:xfrm>
                <a:off x="3133" y="2750"/>
                <a:ext cx="114" cy="246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3014" name="Text Box 22"/>
              <p:cNvSpPr txBox="1">
                <a:spLocks noChangeArrowheads="1"/>
              </p:cNvSpPr>
              <p:nvPr/>
            </p:nvSpPr>
            <p:spPr bwMode="auto">
              <a:xfrm>
                <a:off x="3190" y="2917"/>
                <a:ext cx="24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+</a:t>
                </a:r>
              </a:p>
            </p:txBody>
          </p:sp>
          <p:sp>
            <p:nvSpPr>
              <p:cNvPr id="213015" name="Text Box 23"/>
              <p:cNvSpPr txBox="1">
                <a:spLocks noChangeArrowheads="1"/>
              </p:cNvSpPr>
              <p:nvPr/>
            </p:nvSpPr>
            <p:spPr bwMode="auto">
              <a:xfrm>
                <a:off x="3190" y="3287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_</a:t>
                </a:r>
              </a:p>
            </p:txBody>
          </p:sp>
          <p:sp>
            <p:nvSpPr>
              <p:cNvPr id="213016" name="Text Box 24"/>
              <p:cNvSpPr txBox="1">
                <a:spLocks noChangeArrowheads="1"/>
              </p:cNvSpPr>
              <p:nvPr/>
            </p:nvSpPr>
            <p:spPr bwMode="auto">
              <a:xfrm>
                <a:off x="3250" y="2624"/>
                <a:ext cx="57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/>
                  <a:t>6/7</a:t>
                </a:r>
                <a:r>
                  <a:rPr lang="en-US" altLang="zh-CN" sz="2800">
                    <a:sym typeface="Symbol" panose="05050102010706020507" pitchFamily="18" charset="2"/>
                  </a:rPr>
                  <a:t></a:t>
                </a:r>
                <a:endParaRPr lang="en-US" altLang="zh-CN" sz="2800"/>
              </a:p>
            </p:txBody>
          </p:sp>
          <p:sp>
            <p:nvSpPr>
              <p:cNvPr id="213017" name="Text Box 25"/>
              <p:cNvSpPr txBox="1">
                <a:spLocks noChangeArrowheads="1"/>
              </p:cNvSpPr>
              <p:nvPr/>
            </p:nvSpPr>
            <p:spPr bwMode="auto">
              <a:xfrm>
                <a:off x="2690" y="3024"/>
                <a:ext cx="441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i="1"/>
                  <a:t>E</a:t>
                </a:r>
                <a:r>
                  <a:rPr lang="en-US" altLang="zh-CN" sz="2400" i="1" baseline="-25000"/>
                  <a:t>D</a:t>
                </a:r>
                <a:r>
                  <a:rPr lang="en-US" altLang="zh-CN" sz="2800"/>
                  <a:t>'</a:t>
                </a:r>
              </a:p>
            </p:txBody>
          </p:sp>
        </p:grpSp>
      </p:grpSp>
      <p:sp>
        <p:nvSpPr>
          <p:cNvPr id="213018" name="AutoShape 26"/>
          <p:cNvSpPr>
            <a:spLocks noChangeArrowheads="1"/>
          </p:cNvSpPr>
          <p:nvPr/>
        </p:nvSpPr>
        <p:spPr bwMode="auto">
          <a:xfrm>
            <a:off x="457200" y="2876550"/>
            <a:ext cx="476250" cy="1543050"/>
          </a:xfrm>
          <a:prstGeom prst="curvedRightArrow">
            <a:avLst>
              <a:gd name="adj1" fmla="val 64800"/>
              <a:gd name="adj2" fmla="val 129600"/>
              <a:gd name="adj3" fmla="val 33333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13019" name="Group 27"/>
          <p:cNvGrpSpPr>
            <a:grpSpLocks/>
          </p:cNvGrpSpPr>
          <p:nvPr/>
        </p:nvGrpSpPr>
        <p:grpSpPr bwMode="auto">
          <a:xfrm>
            <a:off x="795338" y="342900"/>
            <a:ext cx="4013200" cy="2925763"/>
            <a:chOff x="429" y="2285"/>
            <a:chExt cx="2528" cy="1843"/>
          </a:xfrm>
        </p:grpSpPr>
        <p:sp>
          <p:nvSpPr>
            <p:cNvPr id="213020" name="Rectangle 28"/>
            <p:cNvSpPr>
              <a:spLocks noChangeArrowheads="1"/>
            </p:cNvSpPr>
            <p:nvPr/>
          </p:nvSpPr>
          <p:spPr bwMode="auto">
            <a:xfrm>
              <a:off x="1500" y="2400"/>
              <a:ext cx="1452" cy="1728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3021" name="Line 29"/>
            <p:cNvSpPr>
              <a:spLocks noChangeShapeType="1"/>
            </p:cNvSpPr>
            <p:nvPr/>
          </p:nvSpPr>
          <p:spPr bwMode="auto">
            <a:xfrm>
              <a:off x="2088" y="2616"/>
              <a:ext cx="0" cy="135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3022" name="Rectangle 30"/>
            <p:cNvSpPr>
              <a:spLocks noChangeArrowheads="1"/>
            </p:cNvSpPr>
            <p:nvPr/>
          </p:nvSpPr>
          <p:spPr bwMode="auto">
            <a:xfrm>
              <a:off x="2027" y="3211"/>
              <a:ext cx="124" cy="27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13023" name="Group 31"/>
            <p:cNvGrpSpPr>
              <a:grpSpLocks/>
            </p:cNvGrpSpPr>
            <p:nvPr/>
          </p:nvGrpSpPr>
          <p:grpSpPr bwMode="auto">
            <a:xfrm>
              <a:off x="2364" y="2640"/>
              <a:ext cx="468" cy="1356"/>
              <a:chOff x="2532" y="2388"/>
              <a:chExt cx="468" cy="1356"/>
            </a:xfrm>
          </p:grpSpPr>
          <p:grpSp>
            <p:nvGrpSpPr>
              <p:cNvPr id="213024" name="Group 32"/>
              <p:cNvGrpSpPr>
                <a:grpSpLocks/>
              </p:cNvGrpSpPr>
              <p:nvPr/>
            </p:nvGrpSpPr>
            <p:grpSpPr bwMode="auto">
              <a:xfrm>
                <a:off x="2532" y="2388"/>
                <a:ext cx="372" cy="1356"/>
                <a:chOff x="2532" y="2388"/>
                <a:chExt cx="372" cy="1356"/>
              </a:xfrm>
            </p:grpSpPr>
            <p:sp>
              <p:nvSpPr>
                <p:cNvPr id="213025" name="AutoShape 33"/>
                <p:cNvSpPr>
                  <a:spLocks noChangeArrowheads="1"/>
                </p:cNvSpPr>
                <p:nvPr/>
              </p:nvSpPr>
              <p:spPr bwMode="auto">
                <a:xfrm>
                  <a:off x="2532" y="2890"/>
                  <a:ext cx="372" cy="386"/>
                </a:xfrm>
                <a:prstGeom prst="diamond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13026" name="Line 34"/>
                <p:cNvSpPr>
                  <a:spLocks noChangeShapeType="1"/>
                </p:cNvSpPr>
                <p:nvPr/>
              </p:nvSpPr>
              <p:spPr bwMode="auto">
                <a:xfrm>
                  <a:off x="2724" y="2388"/>
                  <a:ext cx="0" cy="51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13027" name="Line 35"/>
                <p:cNvSpPr>
                  <a:spLocks noChangeShapeType="1"/>
                </p:cNvSpPr>
                <p:nvPr/>
              </p:nvSpPr>
              <p:spPr bwMode="auto">
                <a:xfrm>
                  <a:off x="2712" y="3276"/>
                  <a:ext cx="0" cy="46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13028" name="Line 36"/>
                <p:cNvSpPr>
                  <a:spLocks noChangeShapeType="1"/>
                </p:cNvSpPr>
                <p:nvPr/>
              </p:nvSpPr>
              <p:spPr bwMode="auto">
                <a:xfrm>
                  <a:off x="2556" y="3084"/>
                  <a:ext cx="312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213029" name="Line 37"/>
              <p:cNvSpPr>
                <a:spLocks noChangeShapeType="1"/>
              </p:cNvSpPr>
              <p:nvPr/>
            </p:nvSpPr>
            <p:spPr bwMode="auto">
              <a:xfrm flipV="1">
                <a:off x="3000" y="2820"/>
                <a:ext cx="0" cy="48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213030" name="Oval 38"/>
            <p:cNvSpPr>
              <a:spLocks noChangeArrowheads="1"/>
            </p:cNvSpPr>
            <p:nvPr/>
          </p:nvSpPr>
          <p:spPr bwMode="auto">
            <a:xfrm flipV="1">
              <a:off x="2064" y="3977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3031" name="Text Box 39"/>
            <p:cNvSpPr txBox="1">
              <a:spLocks noChangeArrowheads="1"/>
            </p:cNvSpPr>
            <p:nvPr/>
          </p:nvSpPr>
          <p:spPr bwMode="auto">
            <a:xfrm>
              <a:off x="2582" y="3534"/>
              <a:ext cx="37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I</a:t>
              </a:r>
              <a:r>
                <a:rPr lang="en-US" altLang="zh-CN" sz="2800" i="1" baseline="-25000"/>
                <a:t>D</a:t>
              </a:r>
              <a:r>
                <a:rPr lang="en-US" altLang="zh-CN" sz="2800"/>
                <a:t>'</a:t>
              </a:r>
            </a:p>
          </p:txBody>
        </p:sp>
        <p:sp>
          <p:nvSpPr>
            <p:cNvPr id="213032" name="Text Box 40"/>
            <p:cNvSpPr txBox="1">
              <a:spLocks noChangeArrowheads="1"/>
            </p:cNvSpPr>
            <p:nvPr/>
          </p:nvSpPr>
          <p:spPr bwMode="auto">
            <a:xfrm>
              <a:off x="1073" y="2285"/>
              <a:ext cx="3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6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213033" name="Oval 41"/>
            <p:cNvSpPr>
              <a:spLocks noChangeArrowheads="1"/>
            </p:cNvSpPr>
            <p:nvPr/>
          </p:nvSpPr>
          <p:spPr bwMode="auto">
            <a:xfrm>
              <a:off x="723" y="3219"/>
              <a:ext cx="249" cy="25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3034" name="Line 42"/>
            <p:cNvSpPr>
              <a:spLocks noChangeShapeType="1"/>
            </p:cNvSpPr>
            <p:nvPr/>
          </p:nvSpPr>
          <p:spPr bwMode="auto">
            <a:xfrm>
              <a:off x="847" y="2641"/>
              <a:ext cx="0" cy="1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3035" name="Line 43"/>
            <p:cNvSpPr>
              <a:spLocks noChangeShapeType="1"/>
            </p:cNvSpPr>
            <p:nvPr/>
          </p:nvSpPr>
          <p:spPr bwMode="auto">
            <a:xfrm>
              <a:off x="847" y="2629"/>
              <a:ext cx="172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3036" name="Line 44"/>
            <p:cNvSpPr>
              <a:spLocks noChangeShapeType="1"/>
            </p:cNvSpPr>
            <p:nvPr/>
          </p:nvSpPr>
          <p:spPr bwMode="auto">
            <a:xfrm>
              <a:off x="835" y="3991"/>
              <a:ext cx="172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3037" name="Rectangle 45"/>
            <p:cNvSpPr>
              <a:spLocks noChangeArrowheads="1"/>
            </p:cNvSpPr>
            <p:nvPr/>
          </p:nvSpPr>
          <p:spPr bwMode="auto">
            <a:xfrm>
              <a:off x="1110" y="2588"/>
              <a:ext cx="262" cy="11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3038" name="Text Box 46"/>
            <p:cNvSpPr txBox="1">
              <a:spLocks noChangeArrowheads="1"/>
            </p:cNvSpPr>
            <p:nvPr/>
          </p:nvSpPr>
          <p:spPr bwMode="auto">
            <a:xfrm>
              <a:off x="847" y="2948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213039" name="Text Box 47"/>
            <p:cNvSpPr txBox="1">
              <a:spLocks noChangeArrowheads="1"/>
            </p:cNvSpPr>
            <p:nvPr/>
          </p:nvSpPr>
          <p:spPr bwMode="auto">
            <a:xfrm>
              <a:off x="873" y="3256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_</a:t>
              </a:r>
            </a:p>
          </p:txBody>
        </p:sp>
        <p:sp>
          <p:nvSpPr>
            <p:cNvPr id="213040" name="Text Box 48"/>
            <p:cNvSpPr txBox="1">
              <a:spLocks noChangeArrowheads="1"/>
            </p:cNvSpPr>
            <p:nvPr/>
          </p:nvSpPr>
          <p:spPr bwMode="auto">
            <a:xfrm>
              <a:off x="501" y="3013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  <a:endParaRPr lang="en-US" altLang="zh-CN" sz="2000"/>
            </a:p>
          </p:txBody>
        </p:sp>
        <p:sp>
          <p:nvSpPr>
            <p:cNvPr id="213041" name="Text Box 49"/>
            <p:cNvSpPr txBox="1">
              <a:spLocks noChangeArrowheads="1"/>
            </p:cNvSpPr>
            <p:nvPr/>
          </p:nvSpPr>
          <p:spPr bwMode="auto">
            <a:xfrm>
              <a:off x="429" y="3381"/>
              <a:ext cx="40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9</a:t>
              </a:r>
              <a:r>
                <a:rPr lang="en-US" altLang="zh-CN" sz="2800"/>
                <a:t>V</a:t>
              </a:r>
            </a:p>
          </p:txBody>
        </p:sp>
        <p:sp>
          <p:nvSpPr>
            <p:cNvPr id="213042" name="Text Box 50"/>
            <p:cNvSpPr txBox="1">
              <a:spLocks noChangeArrowheads="1"/>
            </p:cNvSpPr>
            <p:nvPr/>
          </p:nvSpPr>
          <p:spPr bwMode="auto">
            <a:xfrm>
              <a:off x="1101" y="2668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grpSp>
          <p:nvGrpSpPr>
            <p:cNvPr id="213043" name="Group 51"/>
            <p:cNvGrpSpPr>
              <a:grpSpLocks/>
            </p:cNvGrpSpPr>
            <p:nvPr/>
          </p:nvGrpSpPr>
          <p:grpSpPr bwMode="auto">
            <a:xfrm>
              <a:off x="576" y="2364"/>
              <a:ext cx="279" cy="606"/>
              <a:chOff x="-10" y="546"/>
              <a:chExt cx="279" cy="606"/>
            </a:xfrm>
          </p:grpSpPr>
          <p:sp>
            <p:nvSpPr>
              <p:cNvPr id="213044" name="Line 52"/>
              <p:cNvSpPr>
                <a:spLocks noChangeShapeType="1"/>
              </p:cNvSpPr>
              <p:nvPr/>
            </p:nvSpPr>
            <p:spPr bwMode="auto">
              <a:xfrm flipV="1">
                <a:off x="84" y="852"/>
                <a:ext cx="0" cy="3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3045" name="Text Box 53"/>
              <p:cNvSpPr txBox="1">
                <a:spLocks noChangeArrowheads="1"/>
              </p:cNvSpPr>
              <p:nvPr/>
            </p:nvSpPr>
            <p:spPr bwMode="auto">
              <a:xfrm>
                <a:off x="-10" y="546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0000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rgbClr val="FF0000"/>
                    </a:solidFill>
                  </a:rPr>
                  <a:t>1</a:t>
                </a:r>
                <a:endParaRPr lang="en-US" altLang="zh-CN" sz="280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213046" name="Group 54"/>
            <p:cNvGrpSpPr>
              <a:grpSpLocks/>
            </p:cNvGrpSpPr>
            <p:nvPr/>
          </p:nvGrpSpPr>
          <p:grpSpPr bwMode="auto">
            <a:xfrm>
              <a:off x="1482" y="2940"/>
              <a:ext cx="559" cy="503"/>
              <a:chOff x="1506" y="3120"/>
              <a:chExt cx="559" cy="431"/>
            </a:xfrm>
          </p:grpSpPr>
          <p:sp>
            <p:nvSpPr>
              <p:cNvPr id="213047" name="Text Box 55"/>
              <p:cNvSpPr txBox="1">
                <a:spLocks noChangeArrowheads="1"/>
              </p:cNvSpPr>
              <p:nvPr/>
            </p:nvSpPr>
            <p:spPr bwMode="auto">
              <a:xfrm>
                <a:off x="1777" y="3148"/>
                <a:ext cx="288" cy="2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>
                    <a:sym typeface="Symbol" panose="05050102010706020507" pitchFamily="18" charset="2"/>
                  </a:rPr>
                  <a:t></a:t>
                </a:r>
                <a:endParaRPr lang="en-US" altLang="zh-CN" sz="2800"/>
              </a:p>
            </p:txBody>
          </p:sp>
          <p:graphicFrame>
            <p:nvGraphicFramePr>
              <p:cNvPr id="213048" name="Object 56"/>
              <p:cNvGraphicFramePr>
                <a:graphicFrameLocks noChangeAspect="1"/>
              </p:cNvGraphicFramePr>
              <p:nvPr/>
            </p:nvGraphicFramePr>
            <p:xfrm>
              <a:off x="1506" y="3120"/>
              <a:ext cx="282" cy="43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052" name="公式" r:id="rId6" imgW="228600" imgH="304560" progId="Equation.3">
                      <p:embed/>
                    </p:oleObj>
                  </mc:Choice>
                  <mc:Fallback>
                    <p:oleObj name="公式" r:id="rId6" imgW="228600" imgH="304560" progId="Equation.3">
                      <p:embed/>
                      <p:pic>
                        <p:nvPicPr>
                          <p:cNvPr id="0" name="Object 5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06" y="3120"/>
                            <a:ext cx="282" cy="43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13049" name="Oval 57"/>
            <p:cNvSpPr>
              <a:spLocks noChangeArrowheads="1"/>
            </p:cNvSpPr>
            <p:nvPr/>
          </p:nvSpPr>
          <p:spPr bwMode="auto">
            <a:xfrm flipV="1">
              <a:off x="2064" y="2609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213050" name="Object 58"/>
          <p:cNvGraphicFramePr>
            <a:graphicFrameLocks noChangeAspect="1"/>
          </p:cNvGraphicFramePr>
          <p:nvPr/>
        </p:nvGraphicFramePr>
        <p:xfrm>
          <a:off x="5480050" y="1257300"/>
          <a:ext cx="3013075" cy="152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53" name="公式" r:id="rId8" imgW="723600" imgH="393480" progId="Equation.3">
                  <p:embed/>
                </p:oleObj>
              </mc:Choice>
              <mc:Fallback>
                <p:oleObj name="公式" r:id="rId8" imgW="723600" imgH="39348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0050" y="1257300"/>
                        <a:ext cx="3013075" cy="1528763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66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3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1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2129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2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0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74" name="Rectangle 42"/>
          <p:cNvSpPr>
            <a:spLocks noChangeArrowheads="1"/>
          </p:cNvSpPr>
          <p:nvPr/>
        </p:nvSpPr>
        <p:spPr bwMode="auto">
          <a:xfrm>
            <a:off x="3505200" y="3200400"/>
            <a:ext cx="14605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altLang="zh-CN" sz="2100" b="0">
                <a:solidFill>
                  <a:srgbClr val="000000"/>
                </a:solidFill>
                <a:latin typeface="Symbol" panose="05050102010706020507" pitchFamily="18" charset="2"/>
                <a:ea typeface="仿宋_GB2312" pitchFamily="49" charset="-122"/>
                <a:sym typeface="Symbol" panose="05050102010706020507" pitchFamily="18" charset="2"/>
              </a:rPr>
              <a:t>+</a:t>
            </a:r>
            <a:endParaRPr lang="en-US" altLang="zh-CN" sz="2400">
              <a:ea typeface="仿宋_GB2312" pitchFamily="49" charset="-122"/>
              <a:sym typeface="Symbol" panose="05050102010706020507" pitchFamily="18" charset="2"/>
            </a:endParaRPr>
          </a:p>
        </p:txBody>
      </p:sp>
      <p:pic>
        <p:nvPicPr>
          <p:cNvPr id="146445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04800"/>
            <a:ext cx="3594100" cy="233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6446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28600"/>
            <a:ext cx="5080000" cy="258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6499" name="Group 67"/>
          <p:cNvGrpSpPr>
            <a:grpSpLocks/>
          </p:cNvGrpSpPr>
          <p:nvPr/>
        </p:nvGrpSpPr>
        <p:grpSpPr bwMode="auto">
          <a:xfrm>
            <a:off x="1295400" y="2819400"/>
            <a:ext cx="7010400" cy="3689350"/>
            <a:chOff x="816" y="1776"/>
            <a:chExt cx="4416" cy="2324"/>
          </a:xfrm>
        </p:grpSpPr>
        <p:sp>
          <p:nvSpPr>
            <p:cNvPr id="146452" name="Rectangle 20"/>
            <p:cNvSpPr>
              <a:spLocks noChangeArrowheads="1"/>
            </p:cNvSpPr>
            <p:nvPr/>
          </p:nvSpPr>
          <p:spPr bwMode="auto">
            <a:xfrm>
              <a:off x="1102" y="2032"/>
              <a:ext cx="141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zh-CN" sz="2100" b="0" i="1">
                  <a:solidFill>
                    <a:srgbClr val="000000"/>
                  </a:solidFill>
                  <a:ea typeface="仿宋_GB2312" pitchFamily="49" charset="-122"/>
                  <a:sym typeface="Symbol" panose="05050102010706020507" pitchFamily="18" charset="2"/>
                </a:rPr>
                <a:t>R</a:t>
              </a:r>
              <a:endParaRPr lang="en-US" altLang="zh-CN" sz="2400">
                <a:ea typeface="仿宋_GB2312" pitchFamily="49" charset="-122"/>
                <a:sym typeface="Symbol" panose="05050102010706020507" pitchFamily="18" charset="2"/>
              </a:endParaRPr>
            </a:p>
          </p:txBody>
        </p:sp>
        <p:sp>
          <p:nvSpPr>
            <p:cNvPr id="146468" name="Rectangle 36"/>
            <p:cNvSpPr>
              <a:spLocks noChangeArrowheads="1"/>
            </p:cNvSpPr>
            <p:nvPr/>
          </p:nvSpPr>
          <p:spPr bwMode="auto">
            <a:xfrm>
              <a:off x="1756" y="2122"/>
              <a:ext cx="84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zh-CN" sz="1400" b="0">
                  <a:solidFill>
                    <a:srgbClr val="000000"/>
                  </a:solidFill>
                  <a:ea typeface="仿宋_GB2312" pitchFamily="49" charset="-122"/>
                  <a:sym typeface="Symbol" panose="05050102010706020507" pitchFamily="18" charset="2"/>
                </a:rPr>
                <a:t>3</a:t>
              </a:r>
              <a:endParaRPr lang="en-US" altLang="zh-CN" sz="2400">
                <a:ea typeface="仿宋_GB2312" pitchFamily="49" charset="-122"/>
                <a:sym typeface="Symbol" panose="05050102010706020507" pitchFamily="18" charset="2"/>
              </a:endParaRPr>
            </a:p>
          </p:txBody>
        </p:sp>
        <p:sp>
          <p:nvSpPr>
            <p:cNvPr id="146471" name="Rectangle 39"/>
            <p:cNvSpPr>
              <a:spLocks noChangeArrowheads="1"/>
            </p:cNvSpPr>
            <p:nvPr/>
          </p:nvSpPr>
          <p:spPr bwMode="auto">
            <a:xfrm>
              <a:off x="1622" y="1884"/>
              <a:ext cx="84" cy="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zh-CN" sz="1400" b="0">
                  <a:solidFill>
                    <a:srgbClr val="000000"/>
                  </a:solidFill>
                  <a:ea typeface="仿宋_GB2312" pitchFamily="49" charset="-122"/>
                  <a:sym typeface="Symbol" panose="05050102010706020507" pitchFamily="18" charset="2"/>
                </a:rPr>
                <a:t>3</a:t>
              </a:r>
              <a:endParaRPr lang="en-US" altLang="zh-CN" sz="2400">
                <a:ea typeface="仿宋_GB2312" pitchFamily="49" charset="-122"/>
                <a:sym typeface="Symbol" panose="05050102010706020507" pitchFamily="18" charset="2"/>
              </a:endParaRPr>
            </a:p>
          </p:txBody>
        </p:sp>
        <p:grpSp>
          <p:nvGrpSpPr>
            <p:cNvPr id="146498" name="Group 66"/>
            <p:cNvGrpSpPr>
              <a:grpSpLocks/>
            </p:cNvGrpSpPr>
            <p:nvPr/>
          </p:nvGrpSpPr>
          <p:grpSpPr bwMode="auto">
            <a:xfrm>
              <a:off x="816" y="1776"/>
              <a:ext cx="4416" cy="2324"/>
              <a:chOff x="816" y="1776"/>
              <a:chExt cx="4416" cy="2324"/>
            </a:xfrm>
          </p:grpSpPr>
          <p:sp>
            <p:nvSpPr>
              <p:cNvPr id="146470" name="Rectangle 38"/>
              <p:cNvSpPr>
                <a:spLocks noChangeArrowheads="1"/>
              </p:cNvSpPr>
              <p:nvPr/>
            </p:nvSpPr>
            <p:spPr bwMode="auto">
              <a:xfrm>
                <a:off x="1178" y="2122"/>
                <a:ext cx="84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eaLnBrk="0" hangingPunct="0"/>
                <a:r>
                  <a:rPr lang="en-US" altLang="zh-CN" sz="1400" b="0">
                    <a:solidFill>
                      <a:srgbClr val="000000"/>
                    </a:solidFill>
                    <a:ea typeface="仿宋_GB2312" pitchFamily="49" charset="-122"/>
                    <a:sym typeface="Symbol" panose="05050102010706020507" pitchFamily="18" charset="2"/>
                  </a:rPr>
                  <a:t>1</a:t>
                </a:r>
                <a:endParaRPr lang="en-US" altLang="zh-CN" sz="2400">
                  <a:ea typeface="仿宋_GB2312" pitchFamily="49" charset="-122"/>
                  <a:sym typeface="Symbol" panose="05050102010706020507" pitchFamily="18" charset="2"/>
                </a:endParaRPr>
              </a:p>
            </p:txBody>
          </p:sp>
          <p:grpSp>
            <p:nvGrpSpPr>
              <p:cNvPr id="146497" name="Group 65"/>
              <p:cNvGrpSpPr>
                <a:grpSpLocks/>
              </p:cNvGrpSpPr>
              <p:nvPr/>
            </p:nvGrpSpPr>
            <p:grpSpPr bwMode="auto">
              <a:xfrm>
                <a:off x="816" y="1776"/>
                <a:ext cx="4416" cy="2324"/>
                <a:chOff x="816" y="1776"/>
                <a:chExt cx="4416" cy="2324"/>
              </a:xfrm>
            </p:grpSpPr>
            <p:sp>
              <p:nvSpPr>
                <p:cNvPr id="146447" name="Line 15"/>
                <p:cNvSpPr>
                  <a:spLocks noChangeShapeType="1"/>
                </p:cNvSpPr>
                <p:nvPr/>
              </p:nvSpPr>
              <p:spPr bwMode="auto">
                <a:xfrm>
                  <a:off x="1089" y="2009"/>
                  <a:ext cx="734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6451" name="Rectangle 19"/>
                <p:cNvSpPr>
                  <a:spLocks noChangeArrowheads="1"/>
                </p:cNvSpPr>
                <p:nvPr/>
              </p:nvSpPr>
              <p:spPr bwMode="auto">
                <a:xfrm>
                  <a:off x="1370" y="2032"/>
                  <a:ext cx="141" cy="2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US" altLang="zh-CN" sz="2100" b="0" i="1">
                      <a:solidFill>
                        <a:srgbClr val="000000"/>
                      </a:solidFill>
                      <a:ea typeface="仿宋_GB2312" pitchFamily="49" charset="-122"/>
                      <a:sym typeface="Symbol" panose="05050102010706020507" pitchFamily="18" charset="2"/>
                    </a:rPr>
                    <a:t>R</a:t>
                  </a:r>
                  <a:endParaRPr lang="en-US" altLang="zh-CN" sz="2400">
                    <a:ea typeface="仿宋_GB2312" pitchFamily="49" charset="-122"/>
                    <a:sym typeface="Symbol" panose="05050102010706020507" pitchFamily="18" charset="2"/>
                  </a:endParaRPr>
                </a:p>
              </p:txBody>
            </p:sp>
            <p:sp>
              <p:nvSpPr>
                <p:cNvPr id="146454" name="Rectangle 22"/>
                <p:cNvSpPr>
                  <a:spLocks noChangeArrowheads="1"/>
                </p:cNvSpPr>
                <p:nvPr/>
              </p:nvSpPr>
              <p:spPr bwMode="auto">
                <a:xfrm>
                  <a:off x="1236" y="1794"/>
                  <a:ext cx="141" cy="2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eaLnBrk="0" hangingPunct="0"/>
                  <a:r>
                    <a:rPr lang="en-US" altLang="zh-CN" sz="2100" b="0" i="1">
                      <a:solidFill>
                        <a:srgbClr val="000000"/>
                      </a:solidFill>
                      <a:ea typeface="仿宋_GB2312" pitchFamily="49" charset="-122"/>
                      <a:sym typeface="Symbol" panose="05050102010706020507" pitchFamily="18" charset="2"/>
                    </a:rPr>
                    <a:t>R</a:t>
                  </a:r>
                  <a:endParaRPr lang="en-US" altLang="zh-CN" sz="2400">
                    <a:ea typeface="仿宋_GB2312" pitchFamily="49" charset="-122"/>
                    <a:sym typeface="Symbol" panose="05050102010706020507" pitchFamily="18" charset="2"/>
                  </a:endParaRPr>
                </a:p>
              </p:txBody>
            </p:sp>
            <p:grpSp>
              <p:nvGrpSpPr>
                <p:cNvPr id="146496" name="Group 64"/>
                <p:cNvGrpSpPr>
                  <a:grpSpLocks/>
                </p:cNvGrpSpPr>
                <p:nvPr/>
              </p:nvGrpSpPr>
              <p:grpSpPr bwMode="auto">
                <a:xfrm>
                  <a:off x="816" y="1776"/>
                  <a:ext cx="4416" cy="2324"/>
                  <a:chOff x="816" y="1776"/>
                  <a:chExt cx="4416" cy="2324"/>
                </a:xfrm>
              </p:grpSpPr>
              <p:sp>
                <p:nvSpPr>
                  <p:cNvPr id="146448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2112" y="2016"/>
                    <a:ext cx="564" cy="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6466" name="Rectangle 34"/>
                  <p:cNvSpPr>
                    <a:spLocks noChangeArrowheads="1"/>
                  </p:cNvSpPr>
                  <p:nvPr/>
                </p:nvSpPr>
                <p:spPr bwMode="auto">
                  <a:xfrm>
                    <a:off x="1541" y="2032"/>
                    <a:ext cx="134" cy="22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eaLnBrk="0" hangingPunct="0"/>
                    <a:r>
                      <a:rPr lang="en-US" altLang="zh-CN" sz="2100" b="0">
                        <a:solidFill>
                          <a:srgbClr val="000000"/>
                        </a:solidFill>
                        <a:ea typeface="仿宋_GB2312" pitchFamily="49" charset="-122"/>
                        <a:sym typeface="Symbol" panose="05050102010706020507" pitchFamily="18" charset="2"/>
                      </a:rPr>
                      <a:t>//</a:t>
                    </a:r>
                    <a:endParaRPr lang="en-US" altLang="zh-CN" sz="2400">
                      <a:ea typeface="仿宋_GB2312" pitchFamily="49" charset="-122"/>
                      <a:sym typeface="Symbol" panose="05050102010706020507" pitchFamily="18" charset="2"/>
                    </a:endParaRPr>
                  </a:p>
                </p:txBody>
              </p:sp>
              <p:grpSp>
                <p:nvGrpSpPr>
                  <p:cNvPr id="146495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816" y="1776"/>
                    <a:ext cx="4416" cy="2324"/>
                    <a:chOff x="816" y="1776"/>
                    <a:chExt cx="4416" cy="2324"/>
                  </a:xfrm>
                </p:grpSpPr>
                <p:sp>
                  <p:nvSpPr>
                    <p:cNvPr id="146450" name="Rectangle 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646" y="2032"/>
                      <a:ext cx="141" cy="22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pPr eaLnBrk="0" hangingPunct="0"/>
                      <a:r>
                        <a:rPr lang="en-US" altLang="zh-CN" sz="2100" b="0" i="1">
                          <a:solidFill>
                            <a:srgbClr val="000000"/>
                          </a:solidFill>
                          <a:ea typeface="仿宋_GB2312" pitchFamily="49" charset="-122"/>
                          <a:sym typeface="Symbol" panose="05050102010706020507" pitchFamily="18" charset="2"/>
                        </a:rPr>
                        <a:t>R</a:t>
                      </a:r>
                      <a:endParaRPr lang="en-US" altLang="zh-CN" sz="2400">
                        <a:ea typeface="仿宋_GB2312" pitchFamily="49" charset="-122"/>
                        <a:sym typeface="Symbol" panose="05050102010706020507" pitchFamily="18" charset="2"/>
                      </a:endParaRPr>
                    </a:p>
                  </p:txBody>
                </p:sp>
                <p:sp>
                  <p:nvSpPr>
                    <p:cNvPr id="146462" name="Rectangle 3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12" y="2034"/>
                      <a:ext cx="84" cy="20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pPr eaLnBrk="0" hangingPunct="0"/>
                      <a:r>
                        <a:rPr lang="en-US" altLang="zh-CN" sz="2100" b="0">
                          <a:solidFill>
                            <a:srgbClr val="000000"/>
                          </a:solidFill>
                          <a:ea typeface="仿宋_GB2312" pitchFamily="49" charset="-122"/>
                          <a:sym typeface="Symbol" panose="05050102010706020507" pitchFamily="18" charset="2"/>
                        </a:rPr>
                        <a:t>2</a:t>
                      </a:r>
                      <a:endParaRPr lang="en-US" altLang="zh-CN" sz="2400">
                        <a:ea typeface="仿宋_GB2312" pitchFamily="49" charset="-122"/>
                        <a:sym typeface="Symbol" panose="05050102010706020507" pitchFamily="18" charset="2"/>
                      </a:endParaRPr>
                    </a:p>
                  </p:txBody>
                </p:sp>
                <p:grpSp>
                  <p:nvGrpSpPr>
                    <p:cNvPr id="146486" name="Group 5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400" y="2016"/>
                      <a:ext cx="440" cy="202"/>
                      <a:chOff x="2154" y="1800"/>
                      <a:chExt cx="440" cy="202"/>
                    </a:xfrm>
                  </p:grpSpPr>
                  <p:sp>
                    <p:nvSpPr>
                      <p:cNvPr id="146487" name="Rectangle 5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241" y="1800"/>
                        <a:ext cx="94" cy="2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/>
                      <a:p>
                        <a:pPr eaLnBrk="0" hangingPunct="0"/>
                        <a:r>
                          <a:rPr lang="en-US" altLang="zh-CN" sz="2100" b="0">
                            <a:solidFill>
                              <a:srgbClr val="000000"/>
                            </a:solidFill>
                            <a:ea typeface="仿宋_GB2312" pitchFamily="49" charset="-122"/>
                            <a:sym typeface="Symbol" panose="05050102010706020507" pitchFamily="18" charset="2"/>
                          </a:rPr>
                          <a:t>//</a:t>
                        </a:r>
                        <a:endParaRPr lang="en-US" altLang="zh-CN" sz="2400">
                          <a:ea typeface="仿宋_GB2312" pitchFamily="49" charset="-122"/>
                          <a:sym typeface="Symbol" panose="05050102010706020507" pitchFamily="18" charset="2"/>
                        </a:endParaRPr>
                      </a:p>
                    </p:txBody>
                  </p:sp>
                  <p:grpSp>
                    <p:nvGrpSpPr>
                      <p:cNvPr id="146488" name="Group 5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154" y="1800"/>
                        <a:ext cx="440" cy="202"/>
                        <a:chOff x="2154" y="1800"/>
                        <a:chExt cx="440" cy="202"/>
                      </a:xfrm>
                    </p:grpSpPr>
                    <p:sp>
                      <p:nvSpPr>
                        <p:cNvPr id="146489" name="Rectangle 5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42" y="1800"/>
                          <a:ext cx="252" cy="2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/>
                        <a:p>
                          <a:pPr algn="l" eaLnBrk="0" hangingPunct="0"/>
                          <a:r>
                            <a:rPr lang="en-US" altLang="zh-CN" sz="2100" b="0">
                              <a:solidFill>
                                <a:srgbClr val="000000"/>
                              </a:solidFill>
                              <a:ea typeface="仿宋_GB2312" pitchFamily="49" charset="-122"/>
                              <a:sym typeface="Symbol" panose="05050102010706020507" pitchFamily="18" charset="2"/>
                            </a:rPr>
                            <a:t>4</a:t>
                          </a:r>
                          <a:r>
                            <a:rPr lang="zh-CN" altLang="en-US" sz="2100" b="0">
                              <a:solidFill>
                                <a:srgbClr val="000000"/>
                              </a:solidFill>
                              <a:ea typeface="仿宋_GB2312" pitchFamily="49" charset="-122"/>
                              <a:sym typeface="Symbol" panose="05050102010706020507" pitchFamily="18" charset="2"/>
                            </a:rPr>
                            <a:t>）</a:t>
                          </a:r>
                          <a:endParaRPr lang="zh-CN" altLang="en-US" sz="2400">
                            <a:ea typeface="仿宋_GB2312" pitchFamily="49" charset="-122"/>
                            <a:sym typeface="Symbol" panose="05050102010706020507" pitchFamily="18" charset="2"/>
                          </a:endParaRPr>
                        </a:p>
                      </p:txBody>
                    </p:sp>
                    <p:sp>
                      <p:nvSpPr>
                        <p:cNvPr id="146490" name="Rectangle 5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54" y="1800"/>
                          <a:ext cx="84" cy="2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/>
                        <a:p>
                          <a:pPr eaLnBrk="0" hangingPunct="0"/>
                          <a:r>
                            <a:rPr lang="en-US" altLang="zh-CN" sz="2100" b="0">
                              <a:solidFill>
                                <a:srgbClr val="000000"/>
                              </a:solidFill>
                              <a:ea typeface="仿宋_GB2312" pitchFamily="49" charset="-122"/>
                              <a:sym typeface="Symbol" panose="05050102010706020507" pitchFamily="18" charset="2"/>
                            </a:rPr>
                            <a:t>4</a:t>
                          </a:r>
                          <a:endParaRPr lang="en-US" altLang="zh-CN" sz="2400">
                            <a:ea typeface="仿宋_GB2312" pitchFamily="49" charset="-122"/>
                            <a:sym typeface="Symbol" panose="05050102010706020507" pitchFamily="18" charset="2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146494" name="Group 6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16" y="1776"/>
                      <a:ext cx="4416" cy="2324"/>
                      <a:chOff x="816" y="1776"/>
                      <a:chExt cx="4416" cy="2324"/>
                    </a:xfrm>
                  </p:grpSpPr>
                  <p:sp>
                    <p:nvSpPr>
                      <p:cNvPr id="146453" name="Rectangle 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512" y="1794"/>
                        <a:ext cx="141" cy="2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/>
                      <a:p>
                        <a:pPr eaLnBrk="0" hangingPunct="0"/>
                        <a:r>
                          <a:rPr lang="en-US" altLang="zh-CN" sz="2100" b="0" i="1">
                            <a:solidFill>
                              <a:srgbClr val="000000"/>
                            </a:solidFill>
                            <a:ea typeface="仿宋_GB2312" pitchFamily="49" charset="-122"/>
                            <a:sym typeface="Symbol" panose="05050102010706020507" pitchFamily="18" charset="2"/>
                          </a:rPr>
                          <a:t>R</a:t>
                        </a:r>
                        <a:endParaRPr lang="en-US" altLang="zh-CN" sz="2400">
                          <a:ea typeface="仿宋_GB2312" pitchFamily="49" charset="-122"/>
                          <a:sym typeface="Symbol" panose="05050102010706020507" pitchFamily="18" charset="2"/>
                        </a:endParaRPr>
                      </a:p>
                    </p:txBody>
                  </p:sp>
                  <p:sp>
                    <p:nvSpPr>
                      <p:cNvPr id="146455" name="Rectangle 2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824" y="1903"/>
                        <a:ext cx="157" cy="2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/>
                      <a:p>
                        <a:pPr eaLnBrk="0" hangingPunct="0"/>
                        <a:r>
                          <a:rPr lang="en-US" altLang="zh-CN" sz="2100" b="0" i="1">
                            <a:solidFill>
                              <a:srgbClr val="000000"/>
                            </a:solidFill>
                            <a:ea typeface="仿宋_GB2312" pitchFamily="49" charset="-122"/>
                            <a:sym typeface="Symbol" panose="05050102010706020507" pitchFamily="18" charset="2"/>
                          </a:rPr>
                          <a:t>U</a:t>
                        </a:r>
                        <a:endParaRPr lang="en-US" altLang="zh-CN" sz="2400">
                          <a:ea typeface="仿宋_GB2312" pitchFamily="49" charset="-122"/>
                          <a:sym typeface="Symbol" panose="05050102010706020507" pitchFamily="18" charset="2"/>
                        </a:endParaRPr>
                      </a:p>
                    </p:txBody>
                  </p:sp>
                  <p:grpSp>
                    <p:nvGrpSpPr>
                      <p:cNvPr id="146480" name="Group 4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77" y="1776"/>
                        <a:ext cx="272" cy="202"/>
                        <a:chOff x="2154" y="1800"/>
                        <a:chExt cx="272" cy="202"/>
                      </a:xfrm>
                    </p:grpSpPr>
                    <p:sp>
                      <p:nvSpPr>
                        <p:cNvPr id="146464" name="Rectangle 3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241" y="1800"/>
                          <a:ext cx="94" cy="2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/>
                        <a:p>
                          <a:pPr eaLnBrk="0" hangingPunct="0"/>
                          <a:r>
                            <a:rPr lang="en-US" altLang="zh-CN" sz="2100" b="0">
                              <a:solidFill>
                                <a:srgbClr val="000000"/>
                              </a:solidFill>
                              <a:ea typeface="仿宋_GB2312" pitchFamily="49" charset="-122"/>
                              <a:sym typeface="Symbol" panose="05050102010706020507" pitchFamily="18" charset="2"/>
                            </a:rPr>
                            <a:t>//</a:t>
                          </a:r>
                          <a:endParaRPr lang="en-US" altLang="zh-CN" sz="2400">
                            <a:ea typeface="仿宋_GB2312" pitchFamily="49" charset="-122"/>
                            <a:sym typeface="Symbol" panose="05050102010706020507" pitchFamily="18" charset="2"/>
                          </a:endParaRPr>
                        </a:p>
                      </p:txBody>
                    </p:sp>
                    <p:grpSp>
                      <p:nvGrpSpPr>
                        <p:cNvPr id="146479" name="Group 47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154" y="1800"/>
                          <a:ext cx="272" cy="202"/>
                          <a:chOff x="2154" y="1800"/>
                          <a:chExt cx="272" cy="202"/>
                        </a:xfrm>
                      </p:grpSpPr>
                      <p:sp>
                        <p:nvSpPr>
                          <p:cNvPr id="146463" name="Rectangle 3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342" y="1800"/>
                            <a:ext cx="84" cy="20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wrap="none" lIns="0" tIns="0" rIns="0" bIns="0">
                            <a:spAutoFit/>
                          </a:bodyPr>
                          <a:lstStyle/>
                          <a:p>
                            <a:pPr eaLnBrk="0" hangingPunct="0"/>
                            <a:r>
                              <a:rPr lang="en-US" altLang="zh-CN" sz="2100" b="0">
                                <a:solidFill>
                                  <a:srgbClr val="000000"/>
                                </a:solidFill>
                                <a:ea typeface="仿宋_GB2312" pitchFamily="49" charset="-122"/>
                                <a:sym typeface="Symbol" panose="05050102010706020507" pitchFamily="18" charset="2"/>
                              </a:rPr>
                              <a:t>4</a:t>
                            </a:r>
                            <a:endParaRPr lang="en-US" altLang="zh-CN" sz="2400">
                              <a:ea typeface="仿宋_GB2312" pitchFamily="49" charset="-122"/>
                              <a:sym typeface="Symbol" panose="05050102010706020507" pitchFamily="18" charset="2"/>
                            </a:endParaRPr>
                          </a:p>
                        </p:txBody>
                      </p:sp>
                      <p:sp>
                        <p:nvSpPr>
                          <p:cNvPr id="146465" name="Rectangle 3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54" y="1800"/>
                            <a:ext cx="84" cy="20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wrap="none" lIns="0" tIns="0" rIns="0" bIns="0">
                            <a:spAutoFit/>
                          </a:bodyPr>
                          <a:lstStyle/>
                          <a:p>
                            <a:pPr algn="l" eaLnBrk="0" hangingPunct="0"/>
                            <a:r>
                              <a:rPr lang="en-US" altLang="zh-CN" sz="2100" b="0">
                                <a:solidFill>
                                  <a:srgbClr val="000000"/>
                                </a:solidFill>
                                <a:ea typeface="仿宋_GB2312" pitchFamily="49" charset="-122"/>
                                <a:sym typeface="Symbol" panose="05050102010706020507" pitchFamily="18" charset="2"/>
                              </a:rPr>
                              <a:t>4</a:t>
                            </a:r>
                            <a:endParaRPr lang="en-US" altLang="zh-CN" sz="2400">
                              <a:ea typeface="仿宋_GB2312" pitchFamily="49" charset="-122"/>
                              <a:sym typeface="Symbol" panose="05050102010706020507" pitchFamily="18" charset="2"/>
                            </a:endParaRPr>
                          </a:p>
                        </p:txBody>
                      </p:sp>
                    </p:grpSp>
                  </p:grpSp>
                  <p:sp>
                    <p:nvSpPr>
                      <p:cNvPr id="146467" name="Rectangle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07" y="1794"/>
                        <a:ext cx="134" cy="2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/>
                      <a:p>
                        <a:pPr eaLnBrk="0" hangingPunct="0"/>
                        <a:r>
                          <a:rPr lang="en-US" altLang="zh-CN" sz="2100" b="0">
                            <a:solidFill>
                              <a:srgbClr val="000000"/>
                            </a:solidFill>
                            <a:ea typeface="仿宋_GB2312" pitchFamily="49" charset="-122"/>
                            <a:sym typeface="Symbol" panose="05050102010706020507" pitchFamily="18" charset="2"/>
                          </a:rPr>
                          <a:t>//</a:t>
                        </a:r>
                        <a:endParaRPr lang="en-US" altLang="zh-CN" sz="2400">
                          <a:ea typeface="仿宋_GB2312" pitchFamily="49" charset="-122"/>
                          <a:sym typeface="Symbol" panose="05050102010706020507" pitchFamily="18" charset="2"/>
                        </a:endParaRPr>
                      </a:p>
                    </p:txBody>
                  </p:sp>
                  <p:sp>
                    <p:nvSpPr>
                      <p:cNvPr id="146469" name="Rectangle 3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483" y="2122"/>
                        <a:ext cx="84" cy="1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/>
                      <a:p>
                        <a:pPr eaLnBrk="0" hangingPunct="0"/>
                        <a:r>
                          <a:rPr lang="en-US" altLang="zh-CN" sz="1400" b="0">
                            <a:solidFill>
                              <a:srgbClr val="000000"/>
                            </a:solidFill>
                            <a:ea typeface="仿宋_GB2312" pitchFamily="49" charset="-122"/>
                            <a:sym typeface="Symbol" panose="05050102010706020507" pitchFamily="18" charset="2"/>
                          </a:rPr>
                          <a:t>2</a:t>
                        </a:r>
                        <a:endParaRPr lang="en-US" altLang="zh-CN" sz="2400">
                          <a:ea typeface="仿宋_GB2312" pitchFamily="49" charset="-122"/>
                          <a:sym typeface="Symbol" panose="05050102010706020507" pitchFamily="18" charset="2"/>
                        </a:endParaRPr>
                      </a:p>
                    </p:txBody>
                  </p:sp>
                  <p:sp>
                    <p:nvSpPr>
                      <p:cNvPr id="146472" name="Rectangle 4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349" y="1884"/>
                        <a:ext cx="84" cy="1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/>
                      <a:p>
                        <a:pPr eaLnBrk="0" hangingPunct="0"/>
                        <a:r>
                          <a:rPr lang="en-US" altLang="zh-CN" sz="1400" b="0">
                            <a:solidFill>
                              <a:srgbClr val="000000"/>
                            </a:solidFill>
                            <a:ea typeface="仿宋_GB2312" pitchFamily="49" charset="-122"/>
                            <a:sym typeface="Symbol" panose="05050102010706020507" pitchFamily="18" charset="2"/>
                          </a:rPr>
                          <a:t>2</a:t>
                        </a:r>
                        <a:endParaRPr lang="en-US" altLang="zh-CN" sz="2400">
                          <a:ea typeface="仿宋_GB2312" pitchFamily="49" charset="-122"/>
                          <a:sym typeface="Symbol" panose="05050102010706020507" pitchFamily="18" charset="2"/>
                        </a:endParaRPr>
                      </a:p>
                    </p:txBody>
                  </p:sp>
                  <p:grpSp>
                    <p:nvGrpSpPr>
                      <p:cNvPr id="146491" name="Group 5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880" y="1872"/>
                        <a:ext cx="343" cy="250"/>
                        <a:chOff x="2736" y="1872"/>
                        <a:chExt cx="343" cy="250"/>
                      </a:xfrm>
                    </p:grpSpPr>
                    <p:sp>
                      <p:nvSpPr>
                        <p:cNvPr id="146456" name="Rectangle 2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880" y="1920"/>
                          <a:ext cx="84" cy="2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/>
                        <a:p>
                          <a:pPr eaLnBrk="0" hangingPunct="0"/>
                          <a:r>
                            <a:rPr lang="en-US" altLang="zh-CN" sz="2100" b="0">
                              <a:solidFill>
                                <a:srgbClr val="000000"/>
                              </a:solidFill>
                              <a:ea typeface="仿宋_GB2312" pitchFamily="49" charset="-122"/>
                              <a:sym typeface="Symbol" panose="05050102010706020507" pitchFamily="18" charset="2"/>
                            </a:rPr>
                            <a:t>4</a:t>
                          </a:r>
                          <a:endParaRPr lang="en-US" altLang="zh-CN" sz="2400">
                            <a:ea typeface="仿宋_GB2312" pitchFamily="49" charset="-122"/>
                            <a:sym typeface="Symbol" panose="05050102010706020507" pitchFamily="18" charset="2"/>
                          </a:endParaRPr>
                        </a:p>
                      </p:txBody>
                    </p:sp>
                    <p:sp>
                      <p:nvSpPr>
                        <p:cNvPr id="146449" name="Rectangle 1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76" y="1920"/>
                          <a:ext cx="103" cy="2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/>
                        <a:p>
                          <a:pPr eaLnBrk="0" hangingPunct="0"/>
                          <a:r>
                            <a:rPr lang="en-US" altLang="zh-CN" sz="2100" b="0" i="1">
                              <a:solidFill>
                                <a:srgbClr val="000000"/>
                              </a:solidFill>
                              <a:ea typeface="仿宋_GB2312" pitchFamily="49" charset="-122"/>
                              <a:sym typeface="Symbol" panose="05050102010706020507" pitchFamily="18" charset="2"/>
                            </a:rPr>
                            <a:t>V</a:t>
                          </a:r>
                          <a:endParaRPr lang="en-US" altLang="zh-CN" sz="2400">
                            <a:ea typeface="仿宋_GB2312" pitchFamily="49" charset="-122"/>
                            <a:sym typeface="Symbol" panose="05050102010706020507" pitchFamily="18" charset="2"/>
                          </a:endParaRPr>
                        </a:p>
                      </p:txBody>
                    </p:sp>
                    <p:sp>
                      <p:nvSpPr>
                        <p:cNvPr id="146473" name="Rectangle 4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736" y="1872"/>
                          <a:ext cx="92" cy="2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/>
                        <a:p>
                          <a:pPr eaLnBrk="0" hangingPunct="0"/>
                          <a:r>
                            <a:rPr lang="en-US" altLang="zh-CN" sz="2100" b="0">
                              <a:solidFill>
                                <a:srgbClr val="000000"/>
                              </a:solidFill>
                              <a:latin typeface="Symbol" panose="05050102010706020507" pitchFamily="18" charset="2"/>
                              <a:ea typeface="仿宋_GB2312" pitchFamily="49" charset="-122"/>
                              <a:sym typeface="Symbol" panose="05050102010706020507" pitchFamily="18" charset="2"/>
                            </a:rPr>
                            <a:t>=</a:t>
                          </a:r>
                          <a:endParaRPr lang="en-US" altLang="zh-CN" sz="2400">
                            <a:ea typeface="仿宋_GB2312" pitchFamily="49" charset="-122"/>
                            <a:sym typeface="Symbol" panose="05050102010706020507" pitchFamily="18" charset="2"/>
                          </a:endParaRPr>
                        </a:p>
                      </p:txBody>
                    </p:sp>
                  </p:grpSp>
                  <p:sp>
                    <p:nvSpPr>
                      <p:cNvPr id="146475" name="Rectangle 4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751" y="1885"/>
                        <a:ext cx="386" cy="2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/>
                      <a:p>
                        <a:pPr algn="l" eaLnBrk="0" hangingPunct="0"/>
                        <a:r>
                          <a:rPr lang="en-US" altLang="zh-CN" sz="2100" b="0">
                            <a:solidFill>
                              <a:srgbClr val="000000"/>
                            </a:solidFill>
                            <a:latin typeface="Symbol" panose="05050102010706020507" pitchFamily="18" charset="2"/>
                            <a:ea typeface="仿宋_GB2312" pitchFamily="49" charset="-122"/>
                            <a:sym typeface="Symbol" panose="05050102010706020507" pitchFamily="18" charset="2"/>
                          </a:rPr>
                          <a:t>×8 =</a:t>
                        </a:r>
                      </a:p>
                    </p:txBody>
                  </p:sp>
                  <p:sp>
                    <p:nvSpPr>
                      <p:cNvPr id="146476" name="Rectangle 4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261" y="2014"/>
                        <a:ext cx="160" cy="2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/>
                      <a:p>
                        <a:pPr eaLnBrk="0" hangingPunct="0"/>
                        <a:r>
                          <a:rPr lang="en-US" altLang="zh-CN" sz="2100" b="0">
                            <a:solidFill>
                              <a:srgbClr val="000000"/>
                            </a:solidFill>
                            <a:latin typeface="Symbol" panose="05050102010706020507" pitchFamily="18" charset="2"/>
                            <a:ea typeface="仿宋_GB2312" pitchFamily="49" charset="-122"/>
                            <a:sym typeface="Symbol" panose="05050102010706020507" pitchFamily="18" charset="2"/>
                          </a:rPr>
                          <a:t>+</a:t>
                        </a:r>
                        <a:endParaRPr lang="en-US" altLang="zh-CN" sz="2400">
                          <a:ea typeface="仿宋_GB2312" pitchFamily="49" charset="-122"/>
                          <a:sym typeface="Symbol" panose="05050102010706020507" pitchFamily="18" charset="2"/>
                        </a:endParaRPr>
                      </a:p>
                    </p:txBody>
                  </p:sp>
                  <p:sp>
                    <p:nvSpPr>
                      <p:cNvPr id="146477" name="Rectangle 4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976" y="1885"/>
                        <a:ext cx="160" cy="2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/>
                      <a:p>
                        <a:pPr eaLnBrk="0" hangingPunct="0"/>
                        <a:r>
                          <a:rPr lang="en-US" altLang="zh-CN" sz="2100" b="0">
                            <a:solidFill>
                              <a:srgbClr val="000000"/>
                            </a:solidFill>
                            <a:latin typeface="Symbol" panose="05050102010706020507" pitchFamily="18" charset="2"/>
                            <a:ea typeface="仿宋_GB2312" pitchFamily="49" charset="-122"/>
                            <a:sym typeface="Symbol" panose="05050102010706020507" pitchFamily="18" charset="2"/>
                          </a:rPr>
                          <a:t>=</a:t>
                        </a:r>
                        <a:endParaRPr lang="en-US" altLang="zh-CN" sz="2400">
                          <a:ea typeface="仿宋_GB2312" pitchFamily="49" charset="-122"/>
                          <a:sym typeface="Symbol" panose="05050102010706020507" pitchFamily="18" charset="2"/>
                        </a:endParaRPr>
                      </a:p>
                    </p:txBody>
                  </p:sp>
                  <p:grpSp>
                    <p:nvGrpSpPr>
                      <p:cNvPr id="146493" name="Group 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16" y="1824"/>
                        <a:ext cx="4416" cy="2276"/>
                        <a:chOff x="816" y="1824"/>
                        <a:chExt cx="4416" cy="2276"/>
                      </a:xfrm>
                    </p:grpSpPr>
                    <p:graphicFrame>
                      <p:nvGraphicFramePr>
                        <p:cNvPr id="146437" name="Object 5"/>
                        <p:cNvGraphicFramePr>
                          <a:graphicFrameLocks noChangeAspect="1"/>
                        </p:cNvGraphicFramePr>
                        <p:nvPr/>
                      </p:nvGraphicFramePr>
                      <p:xfrm>
                        <a:off x="816" y="2304"/>
                        <a:ext cx="1996" cy="467"/>
                      </p:xfrm>
                      <a:graphic>
                        <a:graphicData uri="http://schemas.openxmlformats.org/presentationml/2006/ole">
                          <mc:AlternateContent xmlns:mc="http://schemas.openxmlformats.org/markup-compatibility/2006">
                            <mc:Choice xmlns:v="urn:schemas-microsoft-com:vml" Requires="v">
                              <p:oleObj spid="_x0000_s146500" name="Equation" r:id="rId5" imgW="2222280" imgH="431640" progId="Equation.3">
                                <p:embed/>
                              </p:oleObj>
                            </mc:Choice>
                            <mc:Fallback>
                              <p:oleObj name="Equation" r:id="rId5" imgW="2222280" imgH="431640" progId="Equation.3">
                                <p:embed/>
                                <p:pic>
                                  <p:nvPicPr>
                                    <p:cNvPr id="0" name="Object 5"/>
                                    <p:cNvPicPr>
                                      <a:picLocks noChangeAspect="1" noChangeArrowheads="1"/>
                                    </p:cNvPicPr>
                                    <p:nvPr/>
                                  </p:nvPicPr>
                                  <p:blipFill>
                                    <a:blip r:embed="rId6">
                                      <a:extLst>
                                        <a:ext uri="{28A0092B-C50C-407E-A947-70E740481C1C}">
                                          <a14:useLocalDpi xmlns:a14="http://schemas.microsoft.com/office/drawing/2010/main" val="0"/>
                                        </a:ext>
                                      </a:extLst>
                                    </a:blip>
                                    <a:srcRect/>
                                    <a:stretch>
                                      <a:fillRect/>
                                    </a:stretch>
                                  </p:blipFill>
                                  <p:spPr bwMode="auto">
                                    <a:xfrm>
                                      <a:off x="816" y="2304"/>
                                      <a:ext cx="1996" cy="467"/>
                                    </a:xfrm>
                                    <a:prstGeom prst="rect">
                                      <a:avLst/>
                                    </a:prstGeom>
                                    <a:noFill/>
                                    <a:ln>
                                      <a:noFill/>
                                    </a:ln>
                                    <a:effectLst/>
                                    <a:extLst>
                                      <a:ext uri="{909E8E84-426E-40DD-AFC4-6F175D3DCCD1}">
                                        <a14:hiddenFill xmlns:a14="http://schemas.microsoft.com/office/drawing/2010/main">
                                          <a:solidFill>
                                            <a:srgbClr val="FFFFFF"/>
                                          </a:solidFill>
                                        </a14:hiddenFill>
                                      </a:ext>
                                      <a:ext uri="{91240B29-F687-4F45-9708-019B960494DF}">
                                        <a14:hiddenLine xmlns:a14="http://schemas.microsoft.com/office/drawing/2010/main" w="9525">
                                          <a:solidFill>
                                            <a:srgbClr val="000000"/>
                                          </a:solidFill>
                                          <a:miter lim="800000"/>
                                          <a:headEnd/>
                                          <a:tailEnd/>
                                        </a14:hiddenLine>
                                      </a:ext>
                                      <a:ext uri="{AF507438-7753-43E0-B8FC-AC1667EBCBE1}">
                                        <a14:hiddenEffects xmlns:a14="http://schemas.microsoft.com/office/drawing/2010/main">
                                          <a:effectLst>
                                            <a:outerShdw dist="35921" dir="2700000" algn="ctr" rotWithShape="0">
                                              <a:srgbClr val="808080"/>
                                            </a:outerShdw>
                                          </a:effectLst>
                                        </a14:hiddenEffects>
                                      </a:ext>
                                    </a:extLst>
                                  </p:spPr>
                                </p:pic>
                              </p:oleObj>
                            </mc:Fallback>
                          </mc:AlternateContent>
                        </a:graphicData>
                      </a:graphic>
                    </p:graphicFrame>
                    <p:graphicFrame>
                      <p:nvGraphicFramePr>
                        <p:cNvPr id="146438" name="Object 6"/>
                        <p:cNvGraphicFramePr>
                          <a:graphicFrameLocks noChangeAspect="1"/>
                        </p:cNvGraphicFramePr>
                        <p:nvPr/>
                      </p:nvGraphicFramePr>
                      <p:xfrm>
                        <a:off x="912" y="2832"/>
                        <a:ext cx="1368" cy="590"/>
                      </p:xfrm>
                      <a:graphic>
                        <a:graphicData uri="http://schemas.openxmlformats.org/presentationml/2006/ole">
                          <mc:AlternateContent xmlns:mc="http://schemas.openxmlformats.org/markup-compatibility/2006">
                            <mc:Choice xmlns:v="urn:schemas-microsoft-com:vml" Requires="v">
                              <p:oleObj spid="_x0000_s146501" name="Equation" r:id="rId7" imgW="1523880" imgH="457200" progId="Equation.3">
                                <p:embed/>
                              </p:oleObj>
                            </mc:Choice>
                            <mc:Fallback>
                              <p:oleObj name="Equation" r:id="rId7" imgW="1523880" imgH="457200" progId="Equation.3">
                                <p:embed/>
                                <p:pic>
                                  <p:nvPicPr>
                                    <p:cNvPr id="0" name="Object 6"/>
                                    <p:cNvPicPr>
                                      <a:picLocks noChangeAspect="1" noChangeArrowheads="1"/>
                                    </p:cNvPicPr>
                                    <p:nvPr/>
                                  </p:nvPicPr>
                                  <p:blipFill>
                                    <a:blip r:embed="rId8">
                                      <a:extLst>
                                        <a:ext uri="{28A0092B-C50C-407E-A947-70E740481C1C}">
                                          <a14:useLocalDpi xmlns:a14="http://schemas.microsoft.com/office/drawing/2010/main" val="0"/>
                                        </a:ext>
                                      </a:extLst>
                                    </a:blip>
                                    <a:srcRect/>
                                    <a:stretch>
                                      <a:fillRect/>
                                    </a:stretch>
                                  </p:blipFill>
                                  <p:spPr bwMode="auto">
                                    <a:xfrm>
                                      <a:off x="912" y="2832"/>
                                      <a:ext cx="1368" cy="590"/>
                                    </a:xfrm>
                                    <a:prstGeom prst="rect">
                                      <a:avLst/>
                                    </a:prstGeom>
                                    <a:noFill/>
                                    <a:ln>
                                      <a:noFill/>
                                    </a:ln>
                                    <a:effectLst/>
                                    <a:extLst>
                                      <a:ext uri="{909E8E84-426E-40DD-AFC4-6F175D3DCCD1}">
                                        <a14:hiddenFill xmlns:a14="http://schemas.microsoft.com/office/drawing/2010/main">
                                          <a:solidFill>
                                            <a:srgbClr val="FFFFFF"/>
                                          </a:solidFill>
                                        </a14:hiddenFill>
                                      </a:ext>
                                      <a:ext uri="{91240B29-F687-4F45-9708-019B960494DF}">
                                        <a14:hiddenLine xmlns:a14="http://schemas.microsoft.com/office/drawing/2010/main" w="9525">
                                          <a:solidFill>
                                            <a:srgbClr val="000000"/>
                                          </a:solidFill>
                                          <a:miter lim="800000"/>
                                          <a:headEnd/>
                                          <a:tailEnd/>
                                        </a14:hiddenLine>
                                      </a:ext>
                                      <a:ext uri="{AF507438-7753-43E0-B8FC-AC1667EBCBE1}">
                                        <a14:hiddenEffects xmlns:a14="http://schemas.microsoft.com/office/drawing/2010/main">
                                          <a:effectLst>
                                            <a:outerShdw dist="35921" dir="2700000" algn="ctr" rotWithShape="0">
                                              <a:srgbClr val="808080"/>
                                            </a:outerShdw>
                                          </a:effectLst>
                                        </a14:hiddenEffects>
                                      </a:ext>
                                    </a:extLst>
                                  </p:spPr>
                                </p:pic>
                              </p:oleObj>
                            </mc:Fallback>
                          </mc:AlternateContent>
                        </a:graphicData>
                      </a:graphic>
                    </p:graphicFrame>
                    <p:graphicFrame>
                      <p:nvGraphicFramePr>
                        <p:cNvPr id="146440" name="Object 8"/>
                        <p:cNvGraphicFramePr>
                          <a:graphicFrameLocks noChangeAspect="1"/>
                        </p:cNvGraphicFramePr>
                        <p:nvPr/>
                      </p:nvGraphicFramePr>
                      <p:xfrm>
                        <a:off x="3408" y="1824"/>
                        <a:ext cx="810" cy="247"/>
                      </p:xfrm>
                      <a:graphic>
                        <a:graphicData uri="http://schemas.openxmlformats.org/presentationml/2006/ole">
                          <mc:AlternateContent xmlns:mc="http://schemas.openxmlformats.org/markup-compatibility/2006">
                            <mc:Choice xmlns:v="urn:schemas-microsoft-com:vml" Requires="v">
                              <p:oleObj spid="_x0000_s146502" name="Equation" r:id="rId9" imgW="901440" imgH="228600" progId="Equation.3">
                                <p:embed/>
                              </p:oleObj>
                            </mc:Choice>
                            <mc:Fallback>
                              <p:oleObj name="Equation" r:id="rId9" imgW="901440" imgH="228600" progId="Equation.3">
                                <p:embed/>
                                <p:pic>
                                  <p:nvPicPr>
                                    <p:cNvPr id="0" name="Object 8"/>
                                    <p:cNvPicPr>
                                      <a:picLocks noChangeAspect="1" noChangeArrowheads="1"/>
                                    </p:cNvPicPr>
                                    <p:nvPr/>
                                  </p:nvPicPr>
                                  <p:blipFill>
                                    <a:blip r:embed="rId10">
                                      <a:extLst>
                                        <a:ext uri="{28A0092B-C50C-407E-A947-70E740481C1C}">
                                          <a14:useLocalDpi xmlns:a14="http://schemas.microsoft.com/office/drawing/2010/main" val="0"/>
                                        </a:ext>
                                      </a:extLst>
                                    </a:blip>
                                    <a:srcRect/>
                                    <a:stretch>
                                      <a:fillRect/>
                                    </a:stretch>
                                  </p:blipFill>
                                  <p:spPr bwMode="auto">
                                    <a:xfrm>
                                      <a:off x="3408" y="1824"/>
                                      <a:ext cx="810" cy="247"/>
                                    </a:xfrm>
                                    <a:prstGeom prst="rect">
                                      <a:avLst/>
                                    </a:prstGeom>
                                    <a:noFill/>
                                    <a:ln>
                                      <a:noFill/>
                                    </a:ln>
                                    <a:effectLst/>
                                    <a:extLst>
                                      <a:ext uri="{909E8E84-426E-40DD-AFC4-6F175D3DCCD1}">
                                        <a14:hiddenFill xmlns:a14="http://schemas.microsoft.com/office/drawing/2010/main">
                                          <a:solidFill>
                                            <a:srgbClr val="FFFFFF"/>
                                          </a:solidFill>
                                        </a14:hiddenFill>
                                      </a:ext>
                                      <a:ext uri="{91240B29-F687-4F45-9708-019B960494DF}">
                                        <a14:hiddenLine xmlns:a14="http://schemas.microsoft.com/office/drawing/2010/main" w="9525">
                                          <a:solidFill>
                                            <a:srgbClr val="000000"/>
                                          </a:solidFill>
                                          <a:miter lim="800000"/>
                                          <a:headEnd/>
                                          <a:tailEnd/>
                                        </a14:hiddenLine>
                                      </a:ext>
                                      <a:ext uri="{AF507438-7753-43E0-B8FC-AC1667EBCBE1}">
                                        <a14:hiddenEffects xmlns:a14="http://schemas.microsoft.com/office/drawing/2010/main">
                                          <a:effectLst>
                                            <a:outerShdw dist="35921" dir="2700000" algn="ctr" rotWithShape="0">
                                              <a:srgbClr val="808080"/>
                                            </a:outerShdw>
                                          </a:effectLst>
                                        </a14:hiddenEffects>
                                      </a:ext>
                                    </a:extLst>
                                  </p:spPr>
                                </p:pic>
                              </p:oleObj>
                            </mc:Fallback>
                          </mc:AlternateContent>
                        </a:graphicData>
                      </a:graphic>
                    </p:graphicFrame>
                    <p:graphicFrame>
                      <p:nvGraphicFramePr>
                        <p:cNvPr id="146441" name="Object 9"/>
                        <p:cNvGraphicFramePr>
                          <a:graphicFrameLocks noChangeAspect="1"/>
                        </p:cNvGraphicFramePr>
                        <p:nvPr/>
                      </p:nvGraphicFramePr>
                      <p:xfrm>
                        <a:off x="3360" y="2064"/>
                        <a:ext cx="1440" cy="576"/>
                      </p:xfrm>
                      <a:graphic>
                        <a:graphicData uri="http://schemas.openxmlformats.org/presentationml/2006/ole">
                          <mc:AlternateContent xmlns:mc="http://schemas.openxmlformats.org/markup-compatibility/2006">
                            <mc:Choice xmlns:v="urn:schemas-microsoft-com:vml" Requires="v">
                              <p:oleObj spid="_x0000_s146503" name="Equation" r:id="rId11" imgW="1600200" imgH="444240" progId="Equation.3">
                                <p:embed/>
                              </p:oleObj>
                            </mc:Choice>
                            <mc:Fallback>
                              <p:oleObj name="Equation" r:id="rId11" imgW="1600200" imgH="444240" progId="Equation.3">
                                <p:embed/>
                                <p:pic>
                                  <p:nvPicPr>
                                    <p:cNvPr id="0" name="Object 9"/>
                                    <p:cNvPicPr>
                                      <a:picLocks noChangeAspect="1" noChangeArrowheads="1"/>
                                    </p:cNvPicPr>
                                    <p:nvPr/>
                                  </p:nvPicPr>
                                  <p:blipFill>
                                    <a:blip r:embed="rId12">
                                      <a:extLst>
                                        <a:ext uri="{28A0092B-C50C-407E-A947-70E740481C1C}">
                                          <a14:useLocalDpi xmlns:a14="http://schemas.microsoft.com/office/drawing/2010/main" val="0"/>
                                        </a:ext>
                                      </a:extLst>
                                    </a:blip>
                                    <a:srcRect/>
                                    <a:stretch>
                                      <a:fillRect/>
                                    </a:stretch>
                                  </p:blipFill>
                                  <p:spPr bwMode="auto">
                                    <a:xfrm>
                                      <a:off x="3360" y="2064"/>
                                      <a:ext cx="1440" cy="576"/>
                                    </a:xfrm>
                                    <a:prstGeom prst="rect">
                                      <a:avLst/>
                                    </a:prstGeom>
                                    <a:noFill/>
                                    <a:ln>
                                      <a:noFill/>
                                    </a:ln>
                                    <a:effectLst/>
                                    <a:extLst>
                                      <a:ext uri="{909E8E84-426E-40DD-AFC4-6F175D3DCCD1}">
                                        <a14:hiddenFill xmlns:a14="http://schemas.microsoft.com/office/drawing/2010/main">
                                          <a:solidFill>
                                            <a:schemeClr val="accent1"/>
                                          </a:solidFill>
                                        </a14:hiddenFill>
                                      </a:ext>
                                      <a:ext uri="{91240B29-F687-4F45-9708-019B960494DF}">
                                        <a14:hiddenLine xmlns:a14="http://schemas.microsoft.com/office/drawing/2010/main" w="9525">
                                          <a:solidFill>
                                            <a:schemeClr val="tx1"/>
                                          </a:solidFill>
                                          <a:miter lim="800000"/>
                                          <a:headEnd/>
                                          <a:tailEnd/>
                                        </a14:hiddenLine>
                                      </a:ext>
                                      <a:ext uri="{AF507438-7753-43E0-B8FC-AC1667EBCBE1}">
                                        <a14:hiddenEffects xmlns:a14="http://schemas.microsoft.com/office/drawing/2010/main">
                                          <a:effectLst>
                                            <a:outerShdw dist="35921" dir="2700000" algn="ctr" rotWithShape="0">
                                              <a:schemeClr val="bg2"/>
                                            </a:outerShdw>
                                          </a:effectLst>
                                        </a14:hiddenEffects>
                                      </a:ext>
                                    </a:extLst>
                                  </p:spPr>
                                </p:pic>
                              </p:oleObj>
                            </mc:Fallback>
                          </mc:AlternateContent>
                        </a:graphicData>
                      </a:graphic>
                    </p:graphicFrame>
                    <p:graphicFrame>
                      <p:nvGraphicFramePr>
                        <p:cNvPr id="146442" name="Object 10"/>
                        <p:cNvGraphicFramePr>
                          <a:graphicFrameLocks noChangeAspect="1"/>
                        </p:cNvGraphicFramePr>
                        <p:nvPr/>
                      </p:nvGraphicFramePr>
                      <p:xfrm>
                        <a:off x="3408" y="2640"/>
                        <a:ext cx="1440" cy="508"/>
                      </p:xfrm>
                      <a:graphic>
                        <a:graphicData uri="http://schemas.openxmlformats.org/presentationml/2006/ole">
                          <mc:AlternateContent xmlns:mc="http://schemas.openxmlformats.org/markup-compatibility/2006">
                            <mc:Choice xmlns:v="urn:schemas-microsoft-com:vml" Requires="v">
                              <p:oleObj spid="_x0000_s146504" name="Equation" r:id="rId13" imgW="1168200" imgH="444240" progId="Equation.3">
                                <p:embed/>
                              </p:oleObj>
                            </mc:Choice>
                            <mc:Fallback>
                              <p:oleObj name="Equation" r:id="rId13" imgW="1168200" imgH="444240" progId="Equation.3">
                                <p:embed/>
                                <p:pic>
                                  <p:nvPicPr>
                                    <p:cNvPr id="0" name="Object 10"/>
                                    <p:cNvPicPr>
                                      <a:picLocks noChangeAspect="1" noChangeArrowheads="1"/>
                                    </p:cNvPicPr>
                                    <p:nvPr/>
                                  </p:nvPicPr>
                                  <p:blipFill>
                                    <a:blip r:embed="rId14">
                                      <a:extLst>
                                        <a:ext uri="{28A0092B-C50C-407E-A947-70E740481C1C}">
                                          <a14:useLocalDpi xmlns:a14="http://schemas.microsoft.com/office/drawing/2010/main" val="0"/>
                                        </a:ext>
                                      </a:extLst>
                                    </a:blip>
                                    <a:srcRect/>
                                    <a:stretch>
                                      <a:fillRect/>
                                    </a:stretch>
                                  </p:blipFill>
                                  <p:spPr bwMode="auto">
                                    <a:xfrm>
                                      <a:off x="3408" y="2640"/>
                                      <a:ext cx="1440" cy="508"/>
                                    </a:xfrm>
                                    <a:prstGeom prst="rect">
                                      <a:avLst/>
                                    </a:prstGeom>
                                    <a:noFill/>
                                    <a:ln>
                                      <a:noFill/>
                                    </a:ln>
                                    <a:effectLst/>
                                    <a:extLst>
                                      <a:ext uri="{909E8E84-426E-40DD-AFC4-6F175D3DCCD1}">
                                        <a14:hiddenFill xmlns:a14="http://schemas.microsoft.com/office/drawing/2010/main">
                                          <a:solidFill>
                                            <a:schemeClr val="accent1"/>
                                          </a:solidFill>
                                        </a14:hiddenFill>
                                      </a:ext>
                                      <a:ext uri="{91240B29-F687-4F45-9708-019B960494DF}">
                                        <a14:hiddenLine xmlns:a14="http://schemas.microsoft.com/office/drawing/2010/main" w="9525">
                                          <a:solidFill>
                                            <a:schemeClr val="tx1"/>
                                          </a:solidFill>
                                          <a:miter lim="800000"/>
                                          <a:headEnd/>
                                          <a:tailEnd/>
                                        </a14:hiddenLine>
                                      </a:ext>
                                      <a:ext uri="{AF507438-7753-43E0-B8FC-AC1667EBCBE1}">
                                        <a14:hiddenEffects xmlns:a14="http://schemas.microsoft.com/office/drawing/2010/main">
                                          <a:effectLst>
                                            <a:outerShdw dist="35921" dir="2700000" algn="ctr" rotWithShape="0">
                                              <a:schemeClr val="bg2"/>
                                            </a:outerShdw>
                                          </a:effectLst>
                                        </a14:hiddenEffects>
                                      </a:ext>
                                    </a:extLst>
                                  </p:spPr>
                                </p:pic>
                              </p:oleObj>
                            </mc:Fallback>
                          </mc:AlternateContent>
                        </a:graphicData>
                      </a:graphic>
                    </p:graphicFrame>
                    <p:graphicFrame>
                      <p:nvGraphicFramePr>
                        <p:cNvPr id="146443" name="Object 11"/>
                        <p:cNvGraphicFramePr>
                          <a:graphicFrameLocks noChangeAspect="1"/>
                        </p:cNvGraphicFramePr>
                        <p:nvPr/>
                      </p:nvGraphicFramePr>
                      <p:xfrm>
                        <a:off x="3360" y="3120"/>
                        <a:ext cx="1584" cy="288"/>
                      </p:xfrm>
                      <a:graphic>
                        <a:graphicData uri="http://schemas.openxmlformats.org/presentationml/2006/ole">
                          <mc:AlternateContent xmlns:mc="http://schemas.openxmlformats.org/markup-compatibility/2006">
                            <mc:Choice xmlns:v="urn:schemas-microsoft-com:vml" Requires="v">
                              <p:oleObj spid="_x0000_s146505" name="Equation" r:id="rId15" imgW="1523880" imgH="228600" progId="Equation.3">
                                <p:embed/>
                              </p:oleObj>
                            </mc:Choice>
                            <mc:Fallback>
                              <p:oleObj name="Equation" r:id="rId15" imgW="1523880" imgH="228600" progId="Equation.3">
                                <p:embed/>
                                <p:pic>
                                  <p:nvPicPr>
                                    <p:cNvPr id="0" name="Object 11"/>
                                    <p:cNvPicPr>
                                      <a:picLocks noChangeAspect="1" noChangeArrowheads="1"/>
                                    </p:cNvPicPr>
                                    <p:nvPr/>
                                  </p:nvPicPr>
                                  <p:blipFill>
                                    <a:blip r:embed="rId16">
                                      <a:extLst>
                                        <a:ext uri="{28A0092B-C50C-407E-A947-70E740481C1C}">
                                          <a14:useLocalDpi xmlns:a14="http://schemas.microsoft.com/office/drawing/2010/main" val="0"/>
                                        </a:ext>
                                      </a:extLst>
                                    </a:blip>
                                    <a:srcRect/>
                                    <a:stretch>
                                      <a:fillRect/>
                                    </a:stretch>
                                  </p:blipFill>
                                  <p:spPr bwMode="auto">
                                    <a:xfrm>
                                      <a:off x="3360" y="3120"/>
                                      <a:ext cx="1584" cy="288"/>
                                    </a:xfrm>
                                    <a:prstGeom prst="rect">
                                      <a:avLst/>
                                    </a:prstGeom>
                                    <a:noFill/>
                                    <a:ln>
                                      <a:noFill/>
                                    </a:ln>
                                    <a:effectLst/>
                                    <a:extLst>
                                      <a:ext uri="{909E8E84-426E-40DD-AFC4-6F175D3DCCD1}">
                                        <a14:hiddenFill xmlns:a14="http://schemas.microsoft.com/office/drawing/2010/main">
                                          <a:solidFill>
                                            <a:schemeClr val="accent1"/>
                                          </a:solidFill>
                                        </a14:hiddenFill>
                                      </a:ext>
                                      <a:ext uri="{91240B29-F687-4F45-9708-019B960494DF}">
                                        <a14:hiddenLine xmlns:a14="http://schemas.microsoft.com/office/drawing/2010/main" w="9525">
                                          <a:solidFill>
                                            <a:schemeClr val="tx1"/>
                                          </a:solidFill>
                                          <a:miter lim="800000"/>
                                          <a:headEnd/>
                                          <a:tailEnd/>
                                        </a14:hiddenLine>
                                      </a:ext>
                                      <a:ext uri="{AF507438-7753-43E0-B8FC-AC1667EBCBE1}">
                                        <a14:hiddenEffects xmlns:a14="http://schemas.microsoft.com/office/drawing/2010/main">
                                          <a:effectLst>
                                            <a:outerShdw dist="35921" dir="2700000" algn="ctr" rotWithShape="0">
                                              <a:schemeClr val="bg2"/>
                                            </a:outerShdw>
                                          </a:effectLst>
                                        </a14:hiddenEffects>
                                      </a:ext>
                                    </a:extLst>
                                  </p:spPr>
                                </p:pic>
                              </p:oleObj>
                            </mc:Fallback>
                          </mc:AlternateContent>
                        </a:graphicData>
                      </a:graphic>
                    </p:graphicFrame>
                    <p:sp>
                      <p:nvSpPr>
                        <p:cNvPr id="146444" name="Text Box 1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64" y="3504"/>
                          <a:ext cx="4368" cy="5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>
                          <a:spAutoFit/>
                        </a:bodyPr>
                        <a:lstStyle/>
                        <a:p>
                          <a:pPr algn="l">
                            <a:spcBef>
                              <a:spcPct val="50000"/>
                            </a:spcBef>
                          </a:pPr>
                          <a:r>
                            <a:rPr lang="zh-CN" altLang="en-US" sz="2800">
                              <a:solidFill>
                                <a:srgbClr val="0000FF"/>
                              </a:solidFill>
                              <a:latin typeface="仿宋_GB2312" pitchFamily="49" charset="-122"/>
                              <a:ea typeface="仿宋_GB2312" pitchFamily="49" charset="-122"/>
                            </a:rPr>
                            <a:t>结论：</a:t>
                          </a:r>
                          <a:r>
                            <a:rPr lang="zh-CN" altLang="en-US" sz="2800">
                              <a:latin typeface="仿宋_GB2312" pitchFamily="49" charset="-122"/>
                              <a:ea typeface="仿宋_GB2312" pitchFamily="49" charset="-122"/>
                            </a:rPr>
                            <a:t>把</a:t>
                          </a:r>
                          <a:r>
                            <a:rPr lang="en-US" altLang="zh-CN" sz="2800">
                              <a:latin typeface="仿宋_GB2312" pitchFamily="49" charset="-122"/>
                              <a:ea typeface="仿宋_GB2312" pitchFamily="49" charset="-122"/>
                            </a:rPr>
                            <a:t>(a)</a:t>
                          </a:r>
                          <a:r>
                            <a:rPr lang="zh-CN" altLang="en-US" sz="2800">
                              <a:latin typeface="仿宋_GB2312" pitchFamily="49" charset="-122"/>
                              <a:ea typeface="仿宋_GB2312" pitchFamily="49" charset="-122"/>
                            </a:rPr>
                            <a:t>图中的</a:t>
                          </a:r>
                          <a:r>
                            <a:rPr lang="en-US" altLang="zh-CN" sz="2800">
                              <a:latin typeface="仿宋_GB2312" pitchFamily="49" charset="-122"/>
                              <a:ea typeface="仿宋_GB2312" pitchFamily="49" charset="-122"/>
                            </a:rPr>
                            <a:t>R</a:t>
                          </a:r>
                          <a:r>
                            <a:rPr lang="en-US" altLang="zh-CN" sz="2800" baseline="-25000">
                              <a:latin typeface="仿宋_GB2312" pitchFamily="49" charset="-122"/>
                              <a:ea typeface="仿宋_GB2312" pitchFamily="49" charset="-122"/>
                            </a:rPr>
                            <a:t>3</a:t>
                          </a:r>
                          <a:r>
                            <a:rPr lang="zh-CN" altLang="en-US" sz="2800">
                              <a:latin typeface="仿宋_GB2312" pitchFamily="49" charset="-122"/>
                              <a:ea typeface="仿宋_GB2312" pitchFamily="49" charset="-122"/>
                            </a:rPr>
                            <a:t>用</a:t>
                          </a:r>
                          <a:r>
                            <a:rPr lang="en-US" altLang="zh-CN" sz="2800">
                              <a:latin typeface="仿宋_GB2312" pitchFamily="49" charset="-122"/>
                              <a:ea typeface="仿宋_GB2312" pitchFamily="49" charset="-122"/>
                            </a:rPr>
                            <a:t>U</a:t>
                          </a:r>
                          <a:r>
                            <a:rPr lang="en-US" altLang="zh-CN" sz="2800" baseline="-25000">
                              <a:latin typeface="仿宋_GB2312" pitchFamily="49" charset="-122"/>
                              <a:ea typeface="仿宋_GB2312" pitchFamily="49" charset="-122"/>
                            </a:rPr>
                            <a:t>S</a:t>
                          </a:r>
                          <a:r>
                            <a:rPr lang="en-US" altLang="zh-CN" sz="2800">
                              <a:latin typeface="仿宋_GB2312" pitchFamily="49" charset="-122"/>
                              <a:ea typeface="仿宋_GB2312" pitchFamily="49" charset="-122"/>
                            </a:rPr>
                            <a:t>=4 V</a:t>
                          </a:r>
                          <a:r>
                            <a:rPr lang="zh-CN" altLang="en-US" sz="2800">
                              <a:latin typeface="仿宋_GB2312" pitchFamily="49" charset="-122"/>
                              <a:ea typeface="仿宋_GB2312" pitchFamily="49" charset="-122"/>
                            </a:rPr>
                            <a:t>的电压源替代后，电路中的</a:t>
                          </a:r>
                          <a:r>
                            <a:rPr lang="zh-CN" altLang="en-US" sz="2800">
                              <a:solidFill>
                                <a:srgbClr val="0000FF"/>
                              </a:solidFill>
                              <a:latin typeface="仿宋_GB2312" pitchFamily="49" charset="-122"/>
                              <a:ea typeface="仿宋_GB2312" pitchFamily="49" charset="-122"/>
                            </a:rPr>
                            <a:t>电压、电流均保持不变。</a:t>
                          </a:r>
                        </a:p>
                      </p:txBody>
                    </p:sp>
                  </p:grpSp>
                  <p:sp>
                    <p:nvSpPr>
                      <p:cNvPr id="146485" name="Text Box 5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197" y="1981"/>
                        <a:ext cx="310" cy="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/>
                      <a:p>
                        <a:pPr algn="l" eaLnBrk="0" hangingPunct="0"/>
                        <a:r>
                          <a:rPr lang="zh-CN" altLang="en-US" sz="2400">
                            <a:ea typeface="仿宋_GB2312" pitchFamily="49" charset="-122"/>
                            <a:sym typeface="Symbol" panose="05050102010706020507" pitchFamily="18" charset="2"/>
                          </a:rPr>
                          <a:t>（</a:t>
                        </a:r>
                      </a:p>
                    </p:txBody>
                  </p:sp>
                  <p:sp>
                    <p:nvSpPr>
                      <p:cNvPr id="146492" name="Text Box 6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678" y="1898"/>
                        <a:ext cx="212" cy="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/>
                      <a:p>
                        <a:pPr eaLnBrk="0" hangingPunct="0"/>
                        <a:r>
                          <a:rPr lang="en-US" altLang="zh-CN" sz="2400" b="0">
                            <a:ea typeface="仿宋_GB2312" pitchFamily="49" charset="-122"/>
                            <a:sym typeface="Symbol" panose="05050102010706020507" pitchFamily="18" charset="2"/>
                          </a:rPr>
                          <a:t>8</a:t>
                        </a:r>
                      </a:p>
                    </p:txBody>
                  </p:sp>
                </p:grpSp>
              </p:grpSp>
            </p:grp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6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6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6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018" name="Group 2"/>
          <p:cNvGrpSpPr>
            <a:grpSpLocks/>
          </p:cNvGrpSpPr>
          <p:nvPr/>
        </p:nvGrpSpPr>
        <p:grpSpPr bwMode="auto">
          <a:xfrm>
            <a:off x="685800" y="381000"/>
            <a:ext cx="3651250" cy="2465388"/>
            <a:chOff x="1524" y="2180"/>
            <a:chExt cx="2300" cy="1553"/>
          </a:xfrm>
        </p:grpSpPr>
        <p:sp>
          <p:nvSpPr>
            <p:cNvPr id="214019" name="Oval 3"/>
            <p:cNvSpPr>
              <a:spLocks noChangeArrowheads="1"/>
            </p:cNvSpPr>
            <p:nvPr/>
          </p:nvSpPr>
          <p:spPr bwMode="auto">
            <a:xfrm>
              <a:off x="1753" y="3028"/>
              <a:ext cx="264" cy="24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4020" name="Text Box 4"/>
            <p:cNvSpPr txBox="1">
              <a:spLocks noChangeArrowheads="1"/>
            </p:cNvSpPr>
            <p:nvPr/>
          </p:nvSpPr>
          <p:spPr bwMode="auto">
            <a:xfrm>
              <a:off x="1879" y="2765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214021" name="Text Box 5"/>
            <p:cNvSpPr txBox="1">
              <a:spLocks noChangeArrowheads="1"/>
            </p:cNvSpPr>
            <p:nvPr/>
          </p:nvSpPr>
          <p:spPr bwMode="auto">
            <a:xfrm>
              <a:off x="1879" y="3151"/>
              <a:ext cx="17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/>
                <a:t>-</a:t>
              </a:r>
            </a:p>
          </p:txBody>
        </p:sp>
        <p:sp>
          <p:nvSpPr>
            <p:cNvPr id="214022" name="Text Box 6"/>
            <p:cNvSpPr txBox="1">
              <a:spLocks noChangeArrowheads="1"/>
            </p:cNvSpPr>
            <p:nvPr/>
          </p:nvSpPr>
          <p:spPr bwMode="auto">
            <a:xfrm>
              <a:off x="1524" y="2780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  <a:endParaRPr lang="en-US" altLang="zh-CN" sz="2800"/>
            </a:p>
          </p:txBody>
        </p:sp>
        <p:sp>
          <p:nvSpPr>
            <p:cNvPr id="214023" name="Text Box 7"/>
            <p:cNvSpPr txBox="1">
              <a:spLocks noChangeArrowheads="1"/>
            </p:cNvSpPr>
            <p:nvPr/>
          </p:nvSpPr>
          <p:spPr bwMode="auto">
            <a:xfrm>
              <a:off x="1524" y="3177"/>
              <a:ext cx="3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9V</a:t>
              </a:r>
            </a:p>
          </p:txBody>
        </p:sp>
        <p:sp>
          <p:nvSpPr>
            <p:cNvPr id="214024" name="Line 8"/>
            <p:cNvSpPr>
              <a:spLocks noChangeShapeType="1"/>
            </p:cNvSpPr>
            <p:nvPr/>
          </p:nvSpPr>
          <p:spPr bwMode="auto">
            <a:xfrm>
              <a:off x="1879" y="2565"/>
              <a:ext cx="0" cy="11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4025" name="Line 9"/>
            <p:cNvSpPr>
              <a:spLocks noChangeShapeType="1"/>
            </p:cNvSpPr>
            <p:nvPr/>
          </p:nvSpPr>
          <p:spPr bwMode="auto">
            <a:xfrm>
              <a:off x="1879" y="2565"/>
              <a:ext cx="131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4026" name="Line 10"/>
            <p:cNvSpPr>
              <a:spLocks noChangeShapeType="1"/>
            </p:cNvSpPr>
            <p:nvPr/>
          </p:nvSpPr>
          <p:spPr bwMode="auto">
            <a:xfrm>
              <a:off x="1879" y="3733"/>
              <a:ext cx="131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4027" name="Rectangle 11"/>
            <p:cNvSpPr>
              <a:spLocks noChangeArrowheads="1"/>
            </p:cNvSpPr>
            <p:nvPr/>
          </p:nvSpPr>
          <p:spPr bwMode="auto">
            <a:xfrm>
              <a:off x="2164" y="2504"/>
              <a:ext cx="285" cy="12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4028" name="Text Box 12"/>
            <p:cNvSpPr txBox="1">
              <a:spLocks noChangeArrowheads="1"/>
            </p:cNvSpPr>
            <p:nvPr/>
          </p:nvSpPr>
          <p:spPr bwMode="auto">
            <a:xfrm>
              <a:off x="2337" y="2219"/>
              <a:ext cx="3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6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214029" name="Text Box 13"/>
            <p:cNvSpPr txBox="1">
              <a:spLocks noChangeArrowheads="1"/>
            </p:cNvSpPr>
            <p:nvPr/>
          </p:nvSpPr>
          <p:spPr bwMode="auto">
            <a:xfrm>
              <a:off x="1956" y="2180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sp>
          <p:nvSpPr>
            <p:cNvPr id="214030" name="Line 14"/>
            <p:cNvSpPr>
              <a:spLocks noChangeShapeType="1"/>
            </p:cNvSpPr>
            <p:nvPr/>
          </p:nvSpPr>
          <p:spPr bwMode="auto">
            <a:xfrm>
              <a:off x="2221" y="2687"/>
              <a:ext cx="28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4031" name="Text Box 15"/>
            <p:cNvSpPr txBox="1">
              <a:spLocks noChangeArrowheads="1"/>
            </p:cNvSpPr>
            <p:nvPr/>
          </p:nvSpPr>
          <p:spPr bwMode="auto">
            <a:xfrm>
              <a:off x="2232" y="2684"/>
              <a:ext cx="2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FF3300"/>
                  </a:solidFill>
                </a:rPr>
                <a:t>1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214032" name="AutoShape 16"/>
            <p:cNvSpPr>
              <a:spLocks noChangeArrowheads="1"/>
            </p:cNvSpPr>
            <p:nvPr/>
          </p:nvSpPr>
          <p:spPr bwMode="auto">
            <a:xfrm>
              <a:off x="3019" y="3180"/>
              <a:ext cx="342" cy="370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4033" name="Line 17"/>
            <p:cNvSpPr>
              <a:spLocks noChangeShapeType="1"/>
            </p:cNvSpPr>
            <p:nvPr/>
          </p:nvSpPr>
          <p:spPr bwMode="auto">
            <a:xfrm flipH="1" flipV="1">
              <a:off x="3190" y="2565"/>
              <a:ext cx="0" cy="11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4034" name="Rectangle 18"/>
            <p:cNvSpPr>
              <a:spLocks noChangeArrowheads="1"/>
            </p:cNvSpPr>
            <p:nvPr/>
          </p:nvSpPr>
          <p:spPr bwMode="auto">
            <a:xfrm>
              <a:off x="3133" y="2750"/>
              <a:ext cx="114" cy="24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4035" name="Text Box 19"/>
            <p:cNvSpPr txBox="1">
              <a:spLocks noChangeArrowheads="1"/>
            </p:cNvSpPr>
            <p:nvPr/>
          </p:nvSpPr>
          <p:spPr bwMode="auto">
            <a:xfrm>
              <a:off x="3190" y="2917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214036" name="Text Box 20"/>
            <p:cNvSpPr txBox="1">
              <a:spLocks noChangeArrowheads="1"/>
            </p:cNvSpPr>
            <p:nvPr/>
          </p:nvSpPr>
          <p:spPr bwMode="auto">
            <a:xfrm>
              <a:off x="3190" y="3287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_</a:t>
              </a:r>
            </a:p>
          </p:txBody>
        </p:sp>
        <p:sp>
          <p:nvSpPr>
            <p:cNvPr id="214037" name="Text Box 21"/>
            <p:cNvSpPr txBox="1">
              <a:spLocks noChangeArrowheads="1"/>
            </p:cNvSpPr>
            <p:nvPr/>
          </p:nvSpPr>
          <p:spPr bwMode="auto">
            <a:xfrm>
              <a:off x="3250" y="2624"/>
              <a:ext cx="57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6/7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214038" name="Text Box 22"/>
            <p:cNvSpPr txBox="1">
              <a:spLocks noChangeArrowheads="1"/>
            </p:cNvSpPr>
            <p:nvPr/>
          </p:nvSpPr>
          <p:spPr bwMode="auto">
            <a:xfrm>
              <a:off x="2690" y="3024"/>
              <a:ext cx="44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i="1"/>
                <a:t>E</a:t>
              </a:r>
              <a:r>
                <a:rPr lang="en-US" altLang="zh-CN" sz="2400" i="1" baseline="-25000"/>
                <a:t>D</a:t>
              </a:r>
              <a:r>
                <a:rPr lang="en-US" altLang="zh-CN" sz="2800"/>
                <a:t>'</a:t>
              </a:r>
            </a:p>
          </p:txBody>
        </p:sp>
      </p:grpSp>
      <p:graphicFrame>
        <p:nvGraphicFramePr>
          <p:cNvPr id="214039" name="Object 23"/>
          <p:cNvGraphicFramePr>
            <a:graphicFrameLocks noChangeAspect="1"/>
          </p:cNvGraphicFramePr>
          <p:nvPr/>
        </p:nvGraphicFramePr>
        <p:xfrm>
          <a:off x="4956175" y="968375"/>
          <a:ext cx="3019425" cy="1550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044" name="公式" r:id="rId3" imgW="761760" imgH="393480" progId="Equation.3">
                  <p:embed/>
                </p:oleObj>
              </mc:Choice>
              <mc:Fallback>
                <p:oleObj name="公式" r:id="rId3" imgW="761760" imgH="3934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6175" y="968375"/>
                        <a:ext cx="3019425" cy="1550988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66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4040" name="Object 24"/>
          <p:cNvGraphicFramePr>
            <a:graphicFrameLocks noChangeAspect="1"/>
          </p:cNvGraphicFramePr>
          <p:nvPr/>
        </p:nvGraphicFramePr>
        <p:xfrm>
          <a:off x="2590800" y="3429000"/>
          <a:ext cx="3886200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045" name="公式" r:id="rId5" imgW="1104840" imgH="431640" progId="Equation.3">
                  <p:embed/>
                </p:oleObj>
              </mc:Choice>
              <mc:Fallback>
                <p:oleObj name="公式" r:id="rId5" imgW="1104840" imgH="43164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3429000"/>
                        <a:ext cx="3886200" cy="1236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4041" name="Group 25"/>
          <p:cNvGrpSpPr>
            <a:grpSpLocks/>
          </p:cNvGrpSpPr>
          <p:nvPr/>
        </p:nvGrpSpPr>
        <p:grpSpPr bwMode="auto">
          <a:xfrm>
            <a:off x="2286000" y="4724400"/>
            <a:ext cx="3962400" cy="990600"/>
            <a:chOff x="710" y="3241"/>
            <a:chExt cx="2625" cy="788"/>
          </a:xfrm>
        </p:grpSpPr>
        <p:sp>
          <p:nvSpPr>
            <p:cNvPr id="214042" name="Text Box 26"/>
            <p:cNvSpPr txBox="1">
              <a:spLocks noChangeArrowheads="1"/>
            </p:cNvSpPr>
            <p:nvPr/>
          </p:nvSpPr>
          <p:spPr bwMode="auto">
            <a:xfrm>
              <a:off x="710" y="3241"/>
              <a:ext cx="384" cy="7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3600">
                  <a:solidFill>
                    <a:srgbClr val="FF0000"/>
                  </a:solidFill>
                  <a:sym typeface="Symbol" panose="05050102010706020507" pitchFamily="18" charset="2"/>
                </a:rPr>
                <a:t></a:t>
              </a:r>
              <a:endParaRPr lang="en-US" altLang="zh-CN" sz="3600">
                <a:solidFill>
                  <a:srgbClr val="FF0000"/>
                </a:solidFill>
              </a:endParaRPr>
            </a:p>
          </p:txBody>
        </p:sp>
        <p:graphicFrame>
          <p:nvGraphicFramePr>
            <p:cNvPr id="214043" name="Object 27"/>
            <p:cNvGraphicFramePr>
              <a:graphicFrameLocks noChangeAspect="1"/>
            </p:cNvGraphicFramePr>
            <p:nvPr/>
          </p:nvGraphicFramePr>
          <p:xfrm>
            <a:off x="1432" y="3422"/>
            <a:ext cx="1903" cy="6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4046" name="公式" r:id="rId7" imgW="672840" imgH="215640" progId="Equation.3">
                    <p:embed/>
                  </p:oleObj>
                </mc:Choice>
                <mc:Fallback>
                  <p:oleObj name="公式" r:id="rId7" imgW="672840" imgH="215640" progId="Equation.3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2" y="3422"/>
                          <a:ext cx="1903" cy="607"/>
                        </a:xfrm>
                        <a:prstGeom prst="rect">
                          <a:avLst/>
                        </a:prstGeom>
                        <a:noFill/>
                        <a:ln w="28575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1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Text Box 2"/>
          <p:cNvSpPr txBox="1">
            <a:spLocks noChangeArrowheads="1"/>
          </p:cNvSpPr>
          <p:nvPr/>
        </p:nvSpPr>
        <p:spPr bwMode="auto">
          <a:xfrm>
            <a:off x="609600" y="381000"/>
            <a:ext cx="6307138" cy="57943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受控源电路分析计算 </a:t>
            </a:r>
            <a:r>
              <a:rPr lang="en-US" altLang="zh-CN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- </a:t>
            </a:r>
            <a:r>
              <a:rPr lang="zh-CN" altLang="en-US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要点（</a:t>
            </a:r>
            <a:r>
              <a:rPr lang="en-US" altLang="zh-CN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3</a:t>
            </a:r>
            <a:r>
              <a:rPr lang="zh-CN" altLang="en-US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）</a:t>
            </a:r>
          </a:p>
        </p:txBody>
      </p:sp>
      <p:sp>
        <p:nvSpPr>
          <p:cNvPr id="215043" name="Text Box 3"/>
          <p:cNvSpPr txBox="1">
            <a:spLocks noChangeArrowheads="1"/>
          </p:cNvSpPr>
          <p:nvPr/>
        </p:nvSpPr>
        <p:spPr bwMode="auto">
          <a:xfrm>
            <a:off x="609600" y="1447800"/>
            <a:ext cx="8134350" cy="515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>
                <a:latin typeface="仿宋_GB2312" pitchFamily="49" charset="-122"/>
                <a:ea typeface="仿宋_GB2312" pitchFamily="49" charset="-122"/>
              </a:rPr>
              <a:t>（</a:t>
            </a:r>
            <a:r>
              <a:rPr lang="en-US" altLang="zh-CN">
                <a:latin typeface="仿宋_GB2312" pitchFamily="49" charset="-122"/>
                <a:ea typeface="仿宋_GB2312" pitchFamily="49" charset="-122"/>
              </a:rPr>
              <a:t>1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）如果二端网络内除了受控源外没有其他独立源，则此二端网络的开端电压必为</a:t>
            </a:r>
            <a:r>
              <a:rPr lang="en-US" altLang="zh-CN">
                <a:latin typeface="仿宋_GB2312" pitchFamily="49" charset="-122"/>
                <a:ea typeface="仿宋_GB2312" pitchFamily="49" charset="-122"/>
              </a:rPr>
              <a:t>0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。因为，只有独立源产生控制作用后，受控源才能表现出电源性质。</a:t>
            </a:r>
          </a:p>
          <a:p>
            <a:pPr algn="l">
              <a:lnSpc>
                <a:spcPct val="130000"/>
              </a:lnSpc>
            </a:pPr>
            <a:r>
              <a:rPr lang="zh-CN" altLang="en-US">
                <a:latin typeface="仿宋_GB2312" pitchFamily="49" charset="-122"/>
                <a:ea typeface="仿宋_GB2312" pitchFamily="49" charset="-122"/>
              </a:rPr>
              <a:t>（</a:t>
            </a:r>
            <a:r>
              <a:rPr lang="en-US" altLang="zh-CN">
                <a:latin typeface="仿宋_GB2312" pitchFamily="49" charset="-122"/>
                <a:ea typeface="仿宋_GB2312" pitchFamily="49" charset="-122"/>
              </a:rPr>
              <a:t>2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）求输入电阻时，只能将网络中的独立源去除，受控源应保留。</a:t>
            </a:r>
          </a:p>
          <a:p>
            <a:pPr algn="l">
              <a:lnSpc>
                <a:spcPct val="130000"/>
              </a:lnSpc>
            </a:pPr>
            <a:r>
              <a:rPr lang="zh-CN" altLang="en-US">
                <a:latin typeface="仿宋_GB2312" pitchFamily="49" charset="-122"/>
                <a:ea typeface="仿宋_GB2312" pitchFamily="49" charset="-122"/>
              </a:rPr>
              <a:t>（</a:t>
            </a:r>
            <a:r>
              <a:rPr lang="en-US" altLang="zh-CN">
                <a:latin typeface="仿宋_GB2312" pitchFamily="49" charset="-122"/>
                <a:ea typeface="仿宋_GB2312" pitchFamily="49" charset="-122"/>
              </a:rPr>
              <a:t>3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）含受控源电路的输入电阻可以用“加压求流法”或“开路、短路法”求解。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50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215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2" grpId="0" animBg="1" autoUpdateAnimBg="0"/>
      <p:bldP spid="215043" grpId="0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Text Box 2"/>
          <p:cNvSpPr txBox="1">
            <a:spLocks noChangeArrowheads="1"/>
          </p:cNvSpPr>
          <p:nvPr/>
        </p:nvSpPr>
        <p:spPr bwMode="auto">
          <a:xfrm>
            <a:off x="0" y="3848100"/>
            <a:ext cx="2751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rgbClr val="0000FF"/>
                </a:solidFill>
              </a:rPr>
              <a:t>  </a:t>
            </a:r>
            <a:r>
              <a:rPr lang="zh-CN" altLang="en-US" sz="2400">
                <a:solidFill>
                  <a:srgbClr val="000099"/>
                </a:solidFill>
              </a:rPr>
              <a:t>用戴维南定理求</a:t>
            </a:r>
            <a:r>
              <a:rPr lang="en-US" altLang="zh-CN" sz="2400" i="1">
                <a:solidFill>
                  <a:srgbClr val="000099"/>
                </a:solidFill>
              </a:rPr>
              <a:t>I</a:t>
            </a:r>
            <a:r>
              <a:rPr lang="en-US" altLang="zh-CN" sz="2400" baseline="-25000">
                <a:solidFill>
                  <a:srgbClr val="000099"/>
                </a:solidFill>
              </a:rPr>
              <a:t>1</a:t>
            </a:r>
            <a:endParaRPr lang="en-US" altLang="zh-CN" sz="2400">
              <a:solidFill>
                <a:srgbClr val="000099"/>
              </a:solidFill>
            </a:endParaRPr>
          </a:p>
        </p:txBody>
      </p:sp>
      <p:sp>
        <p:nvSpPr>
          <p:cNvPr id="216067" name="Text Box 3"/>
          <p:cNvSpPr txBox="1">
            <a:spLocks noChangeArrowheads="1"/>
          </p:cNvSpPr>
          <p:nvPr/>
        </p:nvSpPr>
        <p:spPr bwMode="auto">
          <a:xfrm>
            <a:off x="400050" y="4648200"/>
            <a:ext cx="2432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sz="2400"/>
              <a:t>(1) </a:t>
            </a:r>
            <a:r>
              <a:rPr lang="zh-CN" altLang="en-US" sz="2400"/>
              <a:t>求开路电压：</a:t>
            </a:r>
          </a:p>
        </p:txBody>
      </p:sp>
      <p:sp>
        <p:nvSpPr>
          <p:cNvPr id="216068" name="Text Box 4"/>
          <p:cNvSpPr txBox="1">
            <a:spLocks noChangeArrowheads="1"/>
          </p:cNvSpPr>
          <p:nvPr/>
        </p:nvSpPr>
        <p:spPr bwMode="auto">
          <a:xfrm>
            <a:off x="1447800" y="5883275"/>
            <a:ext cx="1276350" cy="5889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i="1">
                <a:solidFill>
                  <a:srgbClr val="FF0000"/>
                </a:solidFill>
              </a:rPr>
              <a:t>U</a:t>
            </a:r>
            <a:r>
              <a:rPr lang="en-US" altLang="zh-CN" i="1" baseline="-25000">
                <a:solidFill>
                  <a:srgbClr val="FF0000"/>
                </a:solidFill>
              </a:rPr>
              <a:t>oc</a:t>
            </a:r>
            <a:r>
              <a:rPr lang="en-US" altLang="zh-CN">
                <a:solidFill>
                  <a:srgbClr val="FF0000"/>
                </a:solidFill>
              </a:rPr>
              <a:t>= 0</a:t>
            </a:r>
          </a:p>
        </p:txBody>
      </p:sp>
      <p:sp>
        <p:nvSpPr>
          <p:cNvPr id="216069" name="Rectangle 5"/>
          <p:cNvSpPr>
            <a:spLocks noChangeArrowheads="1"/>
          </p:cNvSpPr>
          <p:nvPr/>
        </p:nvSpPr>
        <p:spPr bwMode="auto">
          <a:xfrm>
            <a:off x="2819400" y="419100"/>
            <a:ext cx="3638550" cy="3200400"/>
          </a:xfrm>
          <a:prstGeom prst="rect">
            <a:avLst/>
          </a:prstGeom>
          <a:noFill/>
          <a:ln w="38100">
            <a:solidFill>
              <a:srgbClr val="0000FF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16070" name="Group 6"/>
          <p:cNvGrpSpPr>
            <a:grpSpLocks/>
          </p:cNvGrpSpPr>
          <p:nvPr/>
        </p:nvGrpSpPr>
        <p:grpSpPr bwMode="auto">
          <a:xfrm>
            <a:off x="1066800" y="361950"/>
            <a:ext cx="7829550" cy="2849563"/>
            <a:chOff x="672" y="228"/>
            <a:chExt cx="4932" cy="1795"/>
          </a:xfrm>
        </p:grpSpPr>
        <p:graphicFrame>
          <p:nvGraphicFramePr>
            <p:cNvPr id="216071" name="Object 7"/>
            <p:cNvGraphicFramePr>
              <a:graphicFrameLocks noChangeAspect="1"/>
            </p:cNvGraphicFramePr>
            <p:nvPr/>
          </p:nvGraphicFramePr>
          <p:xfrm>
            <a:off x="4248" y="1168"/>
            <a:ext cx="1356" cy="3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147" name="公式" r:id="rId3" imgW="634680" imgH="215640" progId="Equation.3">
                    <p:embed/>
                  </p:oleObj>
                </mc:Choice>
                <mc:Fallback>
                  <p:oleObj name="公式" r:id="rId3" imgW="634680" imgH="215640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48" y="1168"/>
                          <a:ext cx="1356" cy="377"/>
                        </a:xfrm>
                        <a:prstGeom prst="rect">
                          <a:avLst/>
                        </a:prstGeom>
                        <a:noFill/>
                        <a:ln w="38100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6072" name="Line 8"/>
            <p:cNvSpPr>
              <a:spLocks noChangeShapeType="1"/>
            </p:cNvSpPr>
            <p:nvPr/>
          </p:nvSpPr>
          <p:spPr bwMode="auto">
            <a:xfrm flipV="1">
              <a:off x="984" y="603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6073" name="Text Box 9"/>
            <p:cNvSpPr txBox="1">
              <a:spLocks noChangeArrowheads="1"/>
            </p:cNvSpPr>
            <p:nvPr/>
          </p:nvSpPr>
          <p:spPr bwMode="auto">
            <a:xfrm>
              <a:off x="2144" y="228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3</a:t>
              </a:r>
              <a:endParaRPr lang="en-US" altLang="zh-CN" sz="2800"/>
            </a:p>
          </p:txBody>
        </p:sp>
        <p:sp>
          <p:nvSpPr>
            <p:cNvPr id="216074" name="Text Box 10"/>
            <p:cNvSpPr txBox="1">
              <a:spLocks noChangeArrowheads="1"/>
            </p:cNvSpPr>
            <p:nvPr/>
          </p:nvSpPr>
          <p:spPr bwMode="auto">
            <a:xfrm>
              <a:off x="1244" y="260"/>
              <a:ext cx="3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6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216075" name="Oval 11"/>
            <p:cNvSpPr>
              <a:spLocks noChangeArrowheads="1"/>
            </p:cNvSpPr>
            <p:nvPr/>
          </p:nvSpPr>
          <p:spPr bwMode="auto">
            <a:xfrm>
              <a:off x="966" y="1218"/>
              <a:ext cx="249" cy="25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6076" name="AutoShape 12"/>
            <p:cNvSpPr>
              <a:spLocks noChangeArrowheads="1"/>
            </p:cNvSpPr>
            <p:nvPr/>
          </p:nvSpPr>
          <p:spPr bwMode="auto">
            <a:xfrm>
              <a:off x="2643" y="961"/>
              <a:ext cx="372" cy="386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6077" name="Line 13"/>
            <p:cNvSpPr>
              <a:spLocks noChangeShapeType="1"/>
            </p:cNvSpPr>
            <p:nvPr/>
          </p:nvSpPr>
          <p:spPr bwMode="auto">
            <a:xfrm>
              <a:off x="2643" y="1154"/>
              <a:ext cx="3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6078" name="Line 14"/>
            <p:cNvSpPr>
              <a:spLocks noChangeShapeType="1"/>
            </p:cNvSpPr>
            <p:nvPr/>
          </p:nvSpPr>
          <p:spPr bwMode="auto">
            <a:xfrm flipV="1">
              <a:off x="2829" y="640"/>
              <a:ext cx="0" cy="32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6079" name="Line 15"/>
            <p:cNvSpPr>
              <a:spLocks noChangeShapeType="1"/>
            </p:cNvSpPr>
            <p:nvPr/>
          </p:nvSpPr>
          <p:spPr bwMode="auto">
            <a:xfrm>
              <a:off x="2829" y="1347"/>
              <a:ext cx="0" cy="64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6080" name="Line 16"/>
            <p:cNvSpPr>
              <a:spLocks noChangeShapeType="1"/>
            </p:cNvSpPr>
            <p:nvPr/>
          </p:nvSpPr>
          <p:spPr bwMode="auto">
            <a:xfrm>
              <a:off x="1090" y="640"/>
              <a:ext cx="0" cy="1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6081" name="Line 17"/>
            <p:cNvSpPr>
              <a:spLocks noChangeShapeType="1"/>
            </p:cNvSpPr>
            <p:nvPr/>
          </p:nvSpPr>
          <p:spPr bwMode="auto">
            <a:xfrm>
              <a:off x="1090" y="640"/>
              <a:ext cx="267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6082" name="Line 18"/>
            <p:cNvSpPr>
              <a:spLocks noChangeShapeType="1"/>
            </p:cNvSpPr>
            <p:nvPr/>
          </p:nvSpPr>
          <p:spPr bwMode="auto">
            <a:xfrm>
              <a:off x="1960" y="640"/>
              <a:ext cx="0" cy="1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6083" name="Line 19"/>
            <p:cNvSpPr>
              <a:spLocks noChangeShapeType="1"/>
            </p:cNvSpPr>
            <p:nvPr/>
          </p:nvSpPr>
          <p:spPr bwMode="auto">
            <a:xfrm>
              <a:off x="1090" y="1990"/>
              <a:ext cx="267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6084" name="Line 20"/>
            <p:cNvSpPr>
              <a:spLocks noChangeShapeType="1"/>
            </p:cNvSpPr>
            <p:nvPr/>
          </p:nvSpPr>
          <p:spPr bwMode="auto">
            <a:xfrm flipV="1">
              <a:off x="3760" y="640"/>
              <a:ext cx="0" cy="1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6085" name="Rectangle 21"/>
            <p:cNvSpPr>
              <a:spLocks noChangeArrowheads="1"/>
            </p:cNvSpPr>
            <p:nvPr/>
          </p:nvSpPr>
          <p:spPr bwMode="auto">
            <a:xfrm>
              <a:off x="1341" y="563"/>
              <a:ext cx="310" cy="12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6086" name="Rectangle 22"/>
            <p:cNvSpPr>
              <a:spLocks noChangeArrowheads="1"/>
            </p:cNvSpPr>
            <p:nvPr/>
          </p:nvSpPr>
          <p:spPr bwMode="auto">
            <a:xfrm>
              <a:off x="2270" y="575"/>
              <a:ext cx="310" cy="12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6087" name="Rectangle 23"/>
            <p:cNvSpPr>
              <a:spLocks noChangeArrowheads="1"/>
            </p:cNvSpPr>
            <p:nvPr/>
          </p:nvSpPr>
          <p:spPr bwMode="auto">
            <a:xfrm>
              <a:off x="1898" y="1218"/>
              <a:ext cx="124" cy="32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6088" name="Rectangle 24"/>
            <p:cNvSpPr>
              <a:spLocks noChangeArrowheads="1"/>
            </p:cNvSpPr>
            <p:nvPr/>
          </p:nvSpPr>
          <p:spPr bwMode="auto">
            <a:xfrm>
              <a:off x="3698" y="1090"/>
              <a:ext cx="124" cy="32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6089" name="Text Box 25"/>
            <p:cNvSpPr txBox="1">
              <a:spLocks noChangeArrowheads="1"/>
            </p:cNvSpPr>
            <p:nvPr/>
          </p:nvSpPr>
          <p:spPr bwMode="auto">
            <a:xfrm>
              <a:off x="2252" y="710"/>
              <a:ext cx="4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en-US" altLang="zh-CN" sz="2800"/>
                <a:t>4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216090" name="Text Box 26"/>
            <p:cNvSpPr txBox="1">
              <a:spLocks noChangeArrowheads="1"/>
            </p:cNvSpPr>
            <p:nvPr/>
          </p:nvSpPr>
          <p:spPr bwMode="auto">
            <a:xfrm>
              <a:off x="2022" y="1379"/>
              <a:ext cx="3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1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216091" name="Text Box 27"/>
            <p:cNvSpPr txBox="1">
              <a:spLocks noChangeArrowheads="1"/>
            </p:cNvSpPr>
            <p:nvPr/>
          </p:nvSpPr>
          <p:spPr bwMode="auto">
            <a:xfrm>
              <a:off x="3728" y="1352"/>
              <a:ext cx="3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2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216092" name="Text Box 28"/>
            <p:cNvSpPr txBox="1">
              <a:spLocks noChangeArrowheads="1"/>
            </p:cNvSpPr>
            <p:nvPr/>
          </p:nvSpPr>
          <p:spPr bwMode="auto">
            <a:xfrm>
              <a:off x="1090" y="947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216093" name="Text Box 29"/>
            <p:cNvSpPr txBox="1">
              <a:spLocks noChangeArrowheads="1"/>
            </p:cNvSpPr>
            <p:nvPr/>
          </p:nvSpPr>
          <p:spPr bwMode="auto">
            <a:xfrm>
              <a:off x="1116" y="1255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_</a:t>
              </a:r>
            </a:p>
          </p:txBody>
        </p:sp>
        <p:sp>
          <p:nvSpPr>
            <p:cNvPr id="216094" name="Text Box 30"/>
            <p:cNvSpPr txBox="1">
              <a:spLocks noChangeArrowheads="1"/>
            </p:cNvSpPr>
            <p:nvPr/>
          </p:nvSpPr>
          <p:spPr bwMode="auto">
            <a:xfrm>
              <a:off x="780" y="1012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  <a:endParaRPr lang="en-US" altLang="zh-CN" sz="2800"/>
            </a:p>
          </p:txBody>
        </p:sp>
        <p:sp>
          <p:nvSpPr>
            <p:cNvPr id="216095" name="Text Box 31"/>
            <p:cNvSpPr txBox="1">
              <a:spLocks noChangeArrowheads="1"/>
            </p:cNvSpPr>
            <p:nvPr/>
          </p:nvSpPr>
          <p:spPr bwMode="auto">
            <a:xfrm>
              <a:off x="672" y="1446"/>
              <a:ext cx="3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9V</a:t>
              </a:r>
            </a:p>
          </p:txBody>
        </p:sp>
        <p:sp>
          <p:nvSpPr>
            <p:cNvPr id="216096" name="Text Box 32"/>
            <p:cNvSpPr txBox="1">
              <a:spLocks noChangeArrowheads="1"/>
            </p:cNvSpPr>
            <p:nvPr/>
          </p:nvSpPr>
          <p:spPr bwMode="auto">
            <a:xfrm>
              <a:off x="1272" y="667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sp>
          <p:nvSpPr>
            <p:cNvPr id="216097" name="Text Box 33"/>
            <p:cNvSpPr txBox="1">
              <a:spLocks noChangeArrowheads="1"/>
            </p:cNvSpPr>
            <p:nvPr/>
          </p:nvSpPr>
          <p:spPr bwMode="auto">
            <a:xfrm>
              <a:off x="2021" y="987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/>
            </a:p>
          </p:txBody>
        </p:sp>
        <p:sp>
          <p:nvSpPr>
            <p:cNvPr id="216098" name="Text Box 34"/>
            <p:cNvSpPr txBox="1">
              <a:spLocks noChangeArrowheads="1"/>
            </p:cNvSpPr>
            <p:nvPr/>
          </p:nvSpPr>
          <p:spPr bwMode="auto">
            <a:xfrm>
              <a:off x="3282" y="1019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5</a:t>
              </a:r>
              <a:endParaRPr lang="en-US" altLang="zh-CN" sz="2800"/>
            </a:p>
          </p:txBody>
        </p:sp>
        <p:sp>
          <p:nvSpPr>
            <p:cNvPr id="216099" name="Line 35"/>
            <p:cNvSpPr>
              <a:spLocks noChangeShapeType="1"/>
            </p:cNvSpPr>
            <p:nvPr/>
          </p:nvSpPr>
          <p:spPr bwMode="auto">
            <a:xfrm flipV="1">
              <a:off x="3077" y="833"/>
              <a:ext cx="0" cy="70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6100" name="Text Box 36"/>
            <p:cNvSpPr txBox="1">
              <a:spLocks noChangeArrowheads="1"/>
            </p:cNvSpPr>
            <p:nvPr/>
          </p:nvSpPr>
          <p:spPr bwMode="auto">
            <a:xfrm>
              <a:off x="3084" y="1334"/>
              <a:ext cx="31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I</a:t>
              </a:r>
              <a:r>
                <a:rPr lang="en-US" altLang="zh-CN" sz="2800" baseline="-25000">
                  <a:solidFill>
                    <a:srgbClr val="FF3300"/>
                  </a:solidFill>
                </a:rPr>
                <a:t>D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216101" name="Oval 37"/>
            <p:cNvSpPr>
              <a:spLocks noChangeArrowheads="1"/>
            </p:cNvSpPr>
            <p:nvPr/>
          </p:nvSpPr>
          <p:spPr bwMode="auto">
            <a:xfrm flipV="1">
              <a:off x="1932" y="608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6102" name="Oval 38"/>
            <p:cNvSpPr>
              <a:spLocks noChangeArrowheads="1"/>
            </p:cNvSpPr>
            <p:nvPr/>
          </p:nvSpPr>
          <p:spPr bwMode="auto">
            <a:xfrm flipV="1">
              <a:off x="2808" y="608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6103" name="Oval 39"/>
            <p:cNvSpPr>
              <a:spLocks noChangeArrowheads="1"/>
            </p:cNvSpPr>
            <p:nvPr/>
          </p:nvSpPr>
          <p:spPr bwMode="auto">
            <a:xfrm flipV="1">
              <a:off x="2808" y="1964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6104" name="Oval 40"/>
            <p:cNvSpPr>
              <a:spLocks noChangeArrowheads="1"/>
            </p:cNvSpPr>
            <p:nvPr/>
          </p:nvSpPr>
          <p:spPr bwMode="auto">
            <a:xfrm flipV="1">
              <a:off x="1932" y="1976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6105" name="Text Box 41"/>
            <p:cNvSpPr txBox="1">
              <a:spLocks noChangeArrowheads="1"/>
            </p:cNvSpPr>
            <p:nvPr/>
          </p:nvSpPr>
          <p:spPr bwMode="auto">
            <a:xfrm>
              <a:off x="890" y="309"/>
              <a:ext cx="26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I</a:t>
              </a:r>
              <a:r>
                <a:rPr lang="en-US" altLang="zh-CN" sz="2400" baseline="-25000">
                  <a:solidFill>
                    <a:srgbClr val="FF0000"/>
                  </a:solidFill>
                </a:rPr>
                <a:t>1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</p:grpSp>
      <p:grpSp>
        <p:nvGrpSpPr>
          <p:cNvPr id="216146" name="Group 82"/>
          <p:cNvGrpSpPr>
            <a:grpSpLocks/>
          </p:cNvGrpSpPr>
          <p:nvPr/>
        </p:nvGrpSpPr>
        <p:grpSpPr bwMode="auto">
          <a:xfrm>
            <a:off x="4479925" y="3767138"/>
            <a:ext cx="4716463" cy="2792412"/>
            <a:chOff x="2822" y="2373"/>
            <a:chExt cx="2971" cy="1759"/>
          </a:xfrm>
        </p:grpSpPr>
        <p:sp>
          <p:nvSpPr>
            <p:cNvPr id="216126" name="Oval 62"/>
            <p:cNvSpPr>
              <a:spLocks noChangeArrowheads="1"/>
            </p:cNvSpPr>
            <p:nvPr/>
          </p:nvSpPr>
          <p:spPr bwMode="auto">
            <a:xfrm flipV="1">
              <a:off x="4497" y="4073"/>
              <a:ext cx="47" cy="4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16145" name="Group 81"/>
            <p:cNvGrpSpPr>
              <a:grpSpLocks/>
            </p:cNvGrpSpPr>
            <p:nvPr/>
          </p:nvGrpSpPr>
          <p:grpSpPr bwMode="auto">
            <a:xfrm>
              <a:off x="2822" y="2373"/>
              <a:ext cx="2971" cy="1759"/>
              <a:chOff x="2822" y="2373"/>
              <a:chExt cx="2971" cy="1759"/>
            </a:xfrm>
          </p:grpSpPr>
          <p:sp>
            <p:nvSpPr>
              <p:cNvPr id="216107" name="Text Box 43"/>
              <p:cNvSpPr txBox="1">
                <a:spLocks noChangeArrowheads="1"/>
              </p:cNvSpPr>
              <p:nvPr/>
            </p:nvSpPr>
            <p:spPr bwMode="auto">
              <a:xfrm>
                <a:off x="3941" y="2373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3</a:t>
                </a:r>
                <a:endParaRPr lang="en-US" altLang="zh-CN" sz="2800"/>
              </a:p>
            </p:txBody>
          </p:sp>
          <p:sp>
            <p:nvSpPr>
              <p:cNvPr id="216108" name="AutoShape 44"/>
              <p:cNvSpPr>
                <a:spLocks noChangeArrowheads="1"/>
              </p:cNvSpPr>
              <p:nvPr/>
            </p:nvSpPr>
            <p:spPr bwMode="auto">
              <a:xfrm>
                <a:off x="4332" y="3070"/>
                <a:ext cx="372" cy="386"/>
              </a:xfrm>
              <a:prstGeom prst="diamond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6109" name="Line 45"/>
              <p:cNvSpPr>
                <a:spLocks noChangeShapeType="1"/>
              </p:cNvSpPr>
              <p:nvPr/>
            </p:nvSpPr>
            <p:spPr bwMode="auto">
              <a:xfrm>
                <a:off x="4320" y="3263"/>
                <a:ext cx="37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6110" name="Line 46"/>
              <p:cNvSpPr>
                <a:spLocks noChangeShapeType="1"/>
              </p:cNvSpPr>
              <p:nvPr/>
            </p:nvSpPr>
            <p:spPr bwMode="auto">
              <a:xfrm>
                <a:off x="2887" y="2749"/>
                <a:ext cx="255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6111" name="Line 47"/>
              <p:cNvSpPr>
                <a:spLocks noChangeShapeType="1"/>
              </p:cNvSpPr>
              <p:nvPr/>
            </p:nvSpPr>
            <p:spPr bwMode="auto">
              <a:xfrm>
                <a:off x="3637" y="2749"/>
                <a:ext cx="0" cy="13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6112" name="Line 48"/>
              <p:cNvSpPr>
                <a:spLocks noChangeShapeType="1"/>
              </p:cNvSpPr>
              <p:nvPr/>
            </p:nvSpPr>
            <p:spPr bwMode="auto">
              <a:xfrm>
                <a:off x="2887" y="4099"/>
                <a:ext cx="255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6113" name="Line 49"/>
              <p:cNvSpPr>
                <a:spLocks noChangeShapeType="1"/>
              </p:cNvSpPr>
              <p:nvPr/>
            </p:nvSpPr>
            <p:spPr bwMode="auto">
              <a:xfrm flipV="1">
                <a:off x="5437" y="2749"/>
                <a:ext cx="0" cy="13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6114" name="Rectangle 50"/>
              <p:cNvSpPr>
                <a:spLocks noChangeArrowheads="1"/>
              </p:cNvSpPr>
              <p:nvPr/>
            </p:nvSpPr>
            <p:spPr bwMode="auto">
              <a:xfrm>
                <a:off x="3947" y="2684"/>
                <a:ext cx="310" cy="12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6115" name="Rectangle 51"/>
              <p:cNvSpPr>
                <a:spLocks noChangeArrowheads="1"/>
              </p:cNvSpPr>
              <p:nvPr/>
            </p:nvSpPr>
            <p:spPr bwMode="auto">
              <a:xfrm>
                <a:off x="3575" y="3327"/>
                <a:ext cx="124" cy="32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6116" name="Rectangle 52"/>
              <p:cNvSpPr>
                <a:spLocks noChangeArrowheads="1"/>
              </p:cNvSpPr>
              <p:nvPr/>
            </p:nvSpPr>
            <p:spPr bwMode="auto">
              <a:xfrm>
                <a:off x="5375" y="3199"/>
                <a:ext cx="124" cy="321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6117" name="Text Box 53"/>
              <p:cNvSpPr txBox="1">
                <a:spLocks noChangeArrowheads="1"/>
              </p:cNvSpPr>
              <p:nvPr/>
            </p:nvSpPr>
            <p:spPr bwMode="auto">
              <a:xfrm>
                <a:off x="3905" y="2825"/>
                <a:ext cx="40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/>
                  <a:t>4</a:t>
                </a:r>
                <a:r>
                  <a:rPr lang="en-US" altLang="zh-CN" sz="2800">
                    <a:sym typeface="Symbol" panose="05050102010706020507" pitchFamily="18" charset="2"/>
                  </a:rPr>
                  <a:t></a:t>
                </a:r>
                <a:endParaRPr lang="en-US" altLang="zh-CN" sz="2800"/>
              </a:p>
            </p:txBody>
          </p:sp>
          <p:sp>
            <p:nvSpPr>
              <p:cNvPr id="216118" name="Text Box 54"/>
              <p:cNvSpPr txBox="1">
                <a:spLocks noChangeArrowheads="1"/>
              </p:cNvSpPr>
              <p:nvPr/>
            </p:nvSpPr>
            <p:spPr bwMode="auto">
              <a:xfrm>
                <a:off x="3651" y="3284"/>
                <a:ext cx="40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/>
                  <a:t>1</a:t>
                </a:r>
                <a:r>
                  <a:rPr lang="en-US" altLang="zh-CN" sz="2800">
                    <a:sym typeface="Symbol" panose="05050102010706020507" pitchFamily="18" charset="2"/>
                  </a:rPr>
                  <a:t></a:t>
                </a:r>
                <a:endParaRPr lang="en-US" altLang="zh-CN" sz="2800"/>
              </a:p>
            </p:txBody>
          </p:sp>
          <p:sp>
            <p:nvSpPr>
              <p:cNvPr id="216119" name="Text Box 55"/>
              <p:cNvSpPr txBox="1">
                <a:spLocks noChangeArrowheads="1"/>
              </p:cNvSpPr>
              <p:nvPr/>
            </p:nvSpPr>
            <p:spPr bwMode="auto">
              <a:xfrm>
                <a:off x="5393" y="3461"/>
                <a:ext cx="40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800"/>
                  <a:t>2</a:t>
                </a:r>
                <a:r>
                  <a:rPr lang="en-US" altLang="zh-CN" sz="2800">
                    <a:sym typeface="Symbol" panose="05050102010706020507" pitchFamily="18" charset="2"/>
                  </a:rPr>
                  <a:t></a:t>
                </a:r>
                <a:endParaRPr lang="en-US" altLang="zh-CN" sz="2800"/>
              </a:p>
            </p:txBody>
          </p:sp>
          <p:sp>
            <p:nvSpPr>
              <p:cNvPr id="216120" name="Text Box 56"/>
              <p:cNvSpPr txBox="1">
                <a:spLocks noChangeArrowheads="1"/>
              </p:cNvSpPr>
              <p:nvPr/>
            </p:nvSpPr>
            <p:spPr bwMode="auto">
              <a:xfrm>
                <a:off x="3182" y="3468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baseline="-25000"/>
                  <a:t>2</a:t>
                </a:r>
                <a:endParaRPr lang="en-US" altLang="zh-CN" sz="2800"/>
              </a:p>
            </p:txBody>
          </p:sp>
          <p:sp>
            <p:nvSpPr>
              <p:cNvPr id="216121" name="Text Box 57"/>
              <p:cNvSpPr txBox="1">
                <a:spLocks noChangeArrowheads="1"/>
              </p:cNvSpPr>
              <p:nvPr/>
            </p:nvSpPr>
            <p:spPr bwMode="auto">
              <a:xfrm>
                <a:off x="4971" y="3068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800" i="1" baseline="-25000"/>
                  <a:t>5</a:t>
                </a:r>
                <a:endParaRPr lang="en-US" altLang="zh-CN" sz="2800"/>
              </a:p>
            </p:txBody>
          </p:sp>
          <p:sp>
            <p:nvSpPr>
              <p:cNvPr id="216122" name="Line 58"/>
              <p:cNvSpPr>
                <a:spLocks noChangeShapeType="1"/>
              </p:cNvSpPr>
              <p:nvPr/>
            </p:nvSpPr>
            <p:spPr bwMode="auto">
              <a:xfrm flipV="1">
                <a:off x="4754" y="2942"/>
                <a:ext cx="0" cy="70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6123" name="Text Box 59"/>
              <p:cNvSpPr txBox="1">
                <a:spLocks noChangeArrowheads="1"/>
              </p:cNvSpPr>
              <p:nvPr/>
            </p:nvSpPr>
            <p:spPr bwMode="auto">
              <a:xfrm>
                <a:off x="4761" y="3413"/>
                <a:ext cx="30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i="1">
                    <a:solidFill>
                      <a:schemeClr val="tx2"/>
                    </a:solidFill>
                  </a:rPr>
                  <a:t>I</a:t>
                </a:r>
                <a:r>
                  <a:rPr lang="en-US" altLang="zh-CN" sz="2400" baseline="-25000">
                    <a:solidFill>
                      <a:schemeClr val="tx2"/>
                    </a:solidFill>
                  </a:rPr>
                  <a:t>D</a:t>
                </a:r>
                <a:endParaRPr lang="en-US" altLang="zh-CN" sz="2800">
                  <a:solidFill>
                    <a:schemeClr val="tx2"/>
                  </a:solidFill>
                </a:endParaRPr>
              </a:p>
            </p:txBody>
          </p:sp>
          <p:sp>
            <p:nvSpPr>
              <p:cNvPr id="216124" name="Oval 60"/>
              <p:cNvSpPr>
                <a:spLocks noChangeArrowheads="1"/>
              </p:cNvSpPr>
              <p:nvPr/>
            </p:nvSpPr>
            <p:spPr bwMode="auto">
              <a:xfrm flipV="1">
                <a:off x="3609" y="2717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6125" name="Oval 61"/>
              <p:cNvSpPr>
                <a:spLocks noChangeArrowheads="1"/>
              </p:cNvSpPr>
              <p:nvPr/>
            </p:nvSpPr>
            <p:spPr bwMode="auto">
              <a:xfrm flipV="1">
                <a:off x="4485" y="2717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6127" name="Oval 63"/>
              <p:cNvSpPr>
                <a:spLocks noChangeArrowheads="1"/>
              </p:cNvSpPr>
              <p:nvPr/>
            </p:nvSpPr>
            <p:spPr bwMode="auto">
              <a:xfrm flipV="1">
                <a:off x="3609" y="4085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6128" name="Line 64"/>
              <p:cNvSpPr>
                <a:spLocks noChangeShapeType="1"/>
              </p:cNvSpPr>
              <p:nvPr/>
            </p:nvSpPr>
            <p:spPr bwMode="auto">
              <a:xfrm>
                <a:off x="4512" y="2736"/>
                <a:ext cx="0" cy="33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6129" name="Line 65"/>
              <p:cNvSpPr>
                <a:spLocks noChangeShapeType="1"/>
              </p:cNvSpPr>
              <p:nvPr/>
            </p:nvSpPr>
            <p:spPr bwMode="auto">
              <a:xfrm>
                <a:off x="4524" y="3468"/>
                <a:ext cx="0" cy="63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6130" name="Line 66"/>
              <p:cNvSpPr>
                <a:spLocks noChangeShapeType="1"/>
              </p:cNvSpPr>
              <p:nvPr/>
            </p:nvSpPr>
            <p:spPr bwMode="auto">
              <a:xfrm>
                <a:off x="2892" y="2832"/>
                <a:ext cx="26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6131" name="Text Box 67"/>
              <p:cNvSpPr txBox="1">
                <a:spLocks noChangeArrowheads="1"/>
              </p:cNvSpPr>
              <p:nvPr/>
            </p:nvSpPr>
            <p:spPr bwMode="auto">
              <a:xfrm>
                <a:off x="2822" y="2790"/>
                <a:ext cx="27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chemeClr val="tx2"/>
                    </a:solidFill>
                  </a:rPr>
                  <a:t>I</a:t>
                </a:r>
                <a:r>
                  <a:rPr lang="en-US" altLang="zh-CN" sz="2800" baseline="-25000">
                    <a:solidFill>
                      <a:schemeClr val="tx2"/>
                    </a:solidFill>
                  </a:rPr>
                  <a:t>1</a:t>
                </a:r>
                <a:endParaRPr lang="en-US" altLang="zh-CN" sz="2800">
                  <a:solidFill>
                    <a:schemeClr val="tx2"/>
                  </a:solidFill>
                </a:endParaRPr>
              </a:p>
            </p:txBody>
          </p:sp>
        </p:grpSp>
      </p:grpSp>
      <p:grpSp>
        <p:nvGrpSpPr>
          <p:cNvPr id="216134" name="Group 70"/>
          <p:cNvGrpSpPr>
            <a:grpSpLocks/>
          </p:cNvGrpSpPr>
          <p:nvPr/>
        </p:nvGrpSpPr>
        <p:grpSpPr bwMode="auto">
          <a:xfrm>
            <a:off x="1031875" y="5143500"/>
            <a:ext cx="2328863" cy="579438"/>
            <a:chOff x="662" y="3072"/>
            <a:chExt cx="1467" cy="365"/>
          </a:xfrm>
        </p:grpSpPr>
        <p:sp>
          <p:nvSpPr>
            <p:cNvPr id="216135" name="Text Box 71"/>
            <p:cNvSpPr txBox="1">
              <a:spLocks noChangeArrowheads="1"/>
            </p:cNvSpPr>
            <p:nvPr/>
          </p:nvSpPr>
          <p:spPr bwMode="auto">
            <a:xfrm>
              <a:off x="662" y="3072"/>
              <a:ext cx="52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i="1"/>
                <a:t>I</a:t>
              </a:r>
              <a:r>
                <a:rPr lang="en-US" altLang="zh-CN" sz="2400" baseline="-25000"/>
                <a:t>1</a:t>
              </a:r>
              <a:r>
                <a:rPr lang="en-US" altLang="zh-CN" sz="2800"/>
                <a:t>=0</a:t>
              </a:r>
              <a:endParaRPr lang="en-US" altLang="zh-CN"/>
            </a:p>
          </p:txBody>
        </p:sp>
        <p:sp>
          <p:nvSpPr>
            <p:cNvPr id="216136" name="Line 72"/>
            <p:cNvSpPr>
              <a:spLocks noChangeShapeType="1"/>
            </p:cNvSpPr>
            <p:nvPr/>
          </p:nvSpPr>
          <p:spPr bwMode="auto">
            <a:xfrm>
              <a:off x="1260" y="3252"/>
              <a:ext cx="25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6137" name="Text Box 73"/>
            <p:cNvSpPr txBox="1">
              <a:spLocks noChangeArrowheads="1"/>
            </p:cNvSpPr>
            <p:nvPr/>
          </p:nvSpPr>
          <p:spPr bwMode="auto">
            <a:xfrm>
              <a:off x="1598" y="3072"/>
              <a:ext cx="53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i="1"/>
                <a:t>I</a:t>
              </a:r>
              <a:r>
                <a:rPr lang="en-US" altLang="zh-CN" sz="2000" i="1" baseline="-25000"/>
                <a:t>D</a:t>
              </a:r>
              <a:r>
                <a:rPr lang="en-US" altLang="zh-CN" sz="2800"/>
                <a:t>=0</a:t>
              </a:r>
              <a:endParaRPr lang="en-US" altLang="zh-CN"/>
            </a:p>
          </p:txBody>
        </p:sp>
      </p:grpSp>
      <p:grpSp>
        <p:nvGrpSpPr>
          <p:cNvPr id="216141" name="Group 77"/>
          <p:cNvGrpSpPr>
            <a:grpSpLocks/>
          </p:cNvGrpSpPr>
          <p:nvPr/>
        </p:nvGrpSpPr>
        <p:grpSpPr bwMode="auto">
          <a:xfrm>
            <a:off x="381000" y="304800"/>
            <a:ext cx="952500" cy="723900"/>
            <a:chOff x="156" y="72"/>
            <a:chExt cx="600" cy="456"/>
          </a:xfrm>
        </p:grpSpPr>
        <p:sp>
          <p:nvSpPr>
            <p:cNvPr id="216140" name="Oval 76"/>
            <p:cNvSpPr>
              <a:spLocks noChangeArrowheads="1"/>
            </p:cNvSpPr>
            <p:nvPr/>
          </p:nvSpPr>
          <p:spPr bwMode="auto">
            <a:xfrm>
              <a:off x="156" y="72"/>
              <a:ext cx="600" cy="456"/>
            </a:xfrm>
            <a:prstGeom prst="ellipse">
              <a:avLst/>
            </a:prstGeom>
            <a:solidFill>
              <a:srgbClr val="FFFFCC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6138" name="Text Box 74"/>
            <p:cNvSpPr txBox="1">
              <a:spLocks noChangeArrowheads="1"/>
            </p:cNvSpPr>
            <p:nvPr/>
          </p:nvSpPr>
          <p:spPr bwMode="auto">
            <a:xfrm>
              <a:off x="204" y="194"/>
              <a:ext cx="4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2400">
                  <a:solidFill>
                    <a:srgbClr val="FF0000"/>
                  </a:solidFill>
                </a:rPr>
                <a:t>例</a:t>
              </a:r>
              <a:r>
                <a:rPr lang="en-US" altLang="zh-CN" sz="2400">
                  <a:solidFill>
                    <a:srgbClr val="FF0000"/>
                  </a:solidFill>
                </a:rPr>
                <a:t>1</a:t>
              </a:r>
              <a:endParaRPr lang="en-US" altLang="zh-CN" sz="2400"/>
            </a:p>
          </p:txBody>
        </p:sp>
      </p:grpSp>
      <p:sp>
        <p:nvSpPr>
          <p:cNvPr id="216139" name="AutoShape 75"/>
          <p:cNvSpPr>
            <a:spLocks noChangeArrowheads="1"/>
          </p:cNvSpPr>
          <p:nvPr/>
        </p:nvSpPr>
        <p:spPr bwMode="auto">
          <a:xfrm rot="-2711817">
            <a:off x="7397750" y="2833688"/>
            <a:ext cx="474663" cy="1309687"/>
          </a:xfrm>
          <a:prstGeom prst="curvedLeftArrow">
            <a:avLst>
              <a:gd name="adj1" fmla="val 55184"/>
              <a:gd name="adj2" fmla="val 110368"/>
              <a:gd name="adj3" fmla="val 33333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16144" name="Group 80"/>
          <p:cNvGrpSpPr>
            <a:grpSpLocks/>
          </p:cNvGrpSpPr>
          <p:nvPr/>
        </p:nvGrpSpPr>
        <p:grpSpPr bwMode="auto">
          <a:xfrm>
            <a:off x="3962400" y="4232275"/>
            <a:ext cx="669925" cy="2300288"/>
            <a:chOff x="2496" y="2666"/>
            <a:chExt cx="422" cy="1449"/>
          </a:xfrm>
        </p:grpSpPr>
        <p:sp>
          <p:nvSpPr>
            <p:cNvPr id="216133" name="Text Box 69"/>
            <p:cNvSpPr txBox="1">
              <a:spLocks noChangeArrowheads="1"/>
            </p:cNvSpPr>
            <p:nvPr/>
          </p:nvSpPr>
          <p:spPr bwMode="auto">
            <a:xfrm>
              <a:off x="2496" y="3264"/>
              <a:ext cx="42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i="1">
                  <a:solidFill>
                    <a:srgbClr val="FF0000"/>
                  </a:solidFill>
                </a:rPr>
                <a:t>U</a:t>
              </a:r>
              <a:r>
                <a:rPr lang="en-US" altLang="zh-CN" sz="2400" i="1" baseline="-25000">
                  <a:solidFill>
                    <a:srgbClr val="FF0000"/>
                  </a:solidFill>
                </a:rPr>
                <a:t>oc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  <p:sp>
          <p:nvSpPr>
            <p:cNvPr id="216142" name="Text Box 78"/>
            <p:cNvSpPr txBox="1">
              <a:spLocks noChangeArrowheads="1"/>
            </p:cNvSpPr>
            <p:nvPr/>
          </p:nvSpPr>
          <p:spPr bwMode="auto">
            <a:xfrm>
              <a:off x="2528" y="2666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400">
                  <a:solidFill>
                    <a:srgbClr val="FF0000"/>
                  </a:solidFill>
                  <a:ea typeface="仿宋_GB2312" pitchFamily="49" charset="-122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216143" name="Rectangle 79"/>
            <p:cNvSpPr>
              <a:spLocks noChangeArrowheads="1"/>
            </p:cNvSpPr>
            <p:nvPr/>
          </p:nvSpPr>
          <p:spPr bwMode="auto">
            <a:xfrm>
              <a:off x="2502" y="3827"/>
              <a:ext cx="3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zh-CN" altLang="en-US" sz="2400">
                  <a:solidFill>
                    <a:srgbClr val="FF0000"/>
                  </a:solidFill>
                  <a:ea typeface="仿宋_GB2312" pitchFamily="49" charset="-122"/>
                  <a:sym typeface="Symbol" panose="05050102010706020507" pitchFamily="18" charset="2"/>
                </a:rPr>
                <a:t>－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6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6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6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6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216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6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16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6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16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66" grpId="0" autoUpdateAnimBg="0"/>
      <p:bldP spid="216067" grpId="0" build="p" autoUpdateAnimBg="0"/>
      <p:bldP spid="216068" grpId="0" animBg="1" autoUpdateAnimBg="0"/>
      <p:bldP spid="216069" grpId="0" animBg="1"/>
      <p:bldP spid="216139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7090" name="Object 2"/>
          <p:cNvGraphicFramePr>
            <a:graphicFrameLocks noChangeAspect="1"/>
          </p:cNvGraphicFramePr>
          <p:nvPr/>
        </p:nvGraphicFramePr>
        <p:xfrm>
          <a:off x="381000" y="4810125"/>
          <a:ext cx="5334000" cy="177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128" name="公式" r:id="rId4" imgW="2108160" imgH="685800" progId="Equation.3">
                  <p:embed/>
                </p:oleObj>
              </mc:Choice>
              <mc:Fallback>
                <p:oleObj name="公式" r:id="rId4" imgW="2108160" imgH="6858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810125"/>
                        <a:ext cx="5334000" cy="177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7091" name="Text Box 3"/>
          <p:cNvSpPr txBox="1">
            <a:spLocks noChangeArrowheads="1"/>
          </p:cNvSpPr>
          <p:nvPr/>
        </p:nvSpPr>
        <p:spPr bwMode="auto">
          <a:xfrm>
            <a:off x="228600" y="0"/>
            <a:ext cx="5562600" cy="69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40000"/>
              </a:lnSpc>
            </a:pPr>
            <a:r>
              <a:rPr lang="en-US" altLang="zh-CN" sz="2800"/>
              <a:t>(2) </a:t>
            </a:r>
            <a:r>
              <a:rPr lang="zh-CN" altLang="en-US" sz="2800"/>
              <a:t>求输入电阻： 加压求流法</a:t>
            </a:r>
          </a:p>
        </p:txBody>
      </p:sp>
      <p:grpSp>
        <p:nvGrpSpPr>
          <p:cNvPr id="217092" name="Group 4"/>
          <p:cNvGrpSpPr>
            <a:grpSpLocks/>
          </p:cNvGrpSpPr>
          <p:nvPr/>
        </p:nvGrpSpPr>
        <p:grpSpPr bwMode="auto">
          <a:xfrm>
            <a:off x="781050" y="704850"/>
            <a:ext cx="5148263" cy="2995613"/>
            <a:chOff x="492" y="408"/>
            <a:chExt cx="3243" cy="1887"/>
          </a:xfrm>
        </p:grpSpPr>
        <p:grpSp>
          <p:nvGrpSpPr>
            <p:cNvPr id="217093" name="Group 5"/>
            <p:cNvGrpSpPr>
              <a:grpSpLocks/>
            </p:cNvGrpSpPr>
            <p:nvPr/>
          </p:nvGrpSpPr>
          <p:grpSpPr bwMode="auto">
            <a:xfrm>
              <a:off x="492" y="1143"/>
              <a:ext cx="408" cy="648"/>
              <a:chOff x="302" y="1431"/>
              <a:chExt cx="408" cy="648"/>
            </a:xfrm>
          </p:grpSpPr>
          <p:sp>
            <p:nvSpPr>
              <p:cNvPr id="217094" name="Line 6"/>
              <p:cNvSpPr>
                <a:spLocks noChangeShapeType="1"/>
              </p:cNvSpPr>
              <p:nvPr/>
            </p:nvSpPr>
            <p:spPr bwMode="auto">
              <a:xfrm>
                <a:off x="710" y="1431"/>
                <a:ext cx="0" cy="64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7095" name="Text Box 7"/>
              <p:cNvSpPr txBox="1">
                <a:spLocks noChangeArrowheads="1"/>
              </p:cNvSpPr>
              <p:nvPr/>
            </p:nvSpPr>
            <p:spPr bwMode="auto">
              <a:xfrm>
                <a:off x="302" y="1491"/>
                <a:ext cx="301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i="1">
                    <a:solidFill>
                      <a:srgbClr val="FF0000"/>
                    </a:solidFill>
                  </a:rPr>
                  <a:t>U</a:t>
                </a:r>
                <a:endParaRPr lang="en-US" altLang="zh-CN" sz="280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17096" name="Line 8"/>
            <p:cNvSpPr>
              <a:spLocks noChangeShapeType="1"/>
            </p:cNvSpPr>
            <p:nvPr/>
          </p:nvSpPr>
          <p:spPr bwMode="auto">
            <a:xfrm>
              <a:off x="860" y="651"/>
              <a:ext cx="27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7097" name="Text Box 9"/>
            <p:cNvSpPr txBox="1">
              <a:spLocks noChangeArrowheads="1"/>
            </p:cNvSpPr>
            <p:nvPr/>
          </p:nvSpPr>
          <p:spPr bwMode="auto">
            <a:xfrm>
              <a:off x="568" y="477"/>
              <a:ext cx="20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I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  <p:sp>
          <p:nvSpPr>
            <p:cNvPr id="217098" name="Text Box 10"/>
            <p:cNvSpPr txBox="1">
              <a:spLocks noChangeArrowheads="1"/>
            </p:cNvSpPr>
            <p:nvPr/>
          </p:nvSpPr>
          <p:spPr bwMode="auto">
            <a:xfrm>
              <a:off x="1781" y="408"/>
              <a:ext cx="3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R3</a:t>
              </a:r>
            </a:p>
          </p:txBody>
        </p:sp>
        <p:sp>
          <p:nvSpPr>
            <p:cNvPr id="217099" name="Rectangle 11"/>
            <p:cNvSpPr>
              <a:spLocks noChangeArrowheads="1"/>
            </p:cNvSpPr>
            <p:nvPr/>
          </p:nvSpPr>
          <p:spPr bwMode="auto">
            <a:xfrm>
              <a:off x="1136" y="507"/>
              <a:ext cx="2548" cy="1788"/>
            </a:xfrm>
            <a:prstGeom prst="rect">
              <a:avLst/>
            </a:prstGeom>
            <a:solidFill>
              <a:srgbClr val="FFFF99"/>
            </a:solidFill>
            <a:ln w="38100" cap="rnd">
              <a:solidFill>
                <a:srgbClr val="008000"/>
              </a:solidFill>
              <a:prstDash val="sysDot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7100" name="AutoShape 12"/>
            <p:cNvSpPr>
              <a:spLocks noChangeArrowheads="1"/>
            </p:cNvSpPr>
            <p:nvPr/>
          </p:nvSpPr>
          <p:spPr bwMode="auto">
            <a:xfrm>
              <a:off x="2230" y="1117"/>
              <a:ext cx="385" cy="386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7101" name="Line 13"/>
            <p:cNvSpPr>
              <a:spLocks noChangeShapeType="1"/>
            </p:cNvSpPr>
            <p:nvPr/>
          </p:nvSpPr>
          <p:spPr bwMode="auto">
            <a:xfrm>
              <a:off x="2218" y="1310"/>
              <a:ext cx="38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7102" name="Line 14"/>
            <p:cNvSpPr>
              <a:spLocks noChangeShapeType="1"/>
            </p:cNvSpPr>
            <p:nvPr/>
          </p:nvSpPr>
          <p:spPr bwMode="auto">
            <a:xfrm>
              <a:off x="735" y="796"/>
              <a:ext cx="263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7103" name="Line 15"/>
            <p:cNvSpPr>
              <a:spLocks noChangeShapeType="1"/>
            </p:cNvSpPr>
            <p:nvPr/>
          </p:nvSpPr>
          <p:spPr bwMode="auto">
            <a:xfrm>
              <a:off x="1511" y="796"/>
              <a:ext cx="0" cy="1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7104" name="Line 16"/>
            <p:cNvSpPr>
              <a:spLocks noChangeShapeType="1"/>
            </p:cNvSpPr>
            <p:nvPr/>
          </p:nvSpPr>
          <p:spPr bwMode="auto">
            <a:xfrm>
              <a:off x="735" y="2146"/>
              <a:ext cx="263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7105" name="Line 17"/>
            <p:cNvSpPr>
              <a:spLocks noChangeShapeType="1"/>
            </p:cNvSpPr>
            <p:nvPr/>
          </p:nvSpPr>
          <p:spPr bwMode="auto">
            <a:xfrm flipV="1">
              <a:off x="3374" y="796"/>
              <a:ext cx="0" cy="1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7106" name="Rectangle 18"/>
            <p:cNvSpPr>
              <a:spLocks noChangeArrowheads="1"/>
            </p:cNvSpPr>
            <p:nvPr/>
          </p:nvSpPr>
          <p:spPr bwMode="auto">
            <a:xfrm>
              <a:off x="1832" y="731"/>
              <a:ext cx="321" cy="12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7107" name="Rectangle 19"/>
            <p:cNvSpPr>
              <a:spLocks noChangeArrowheads="1"/>
            </p:cNvSpPr>
            <p:nvPr/>
          </p:nvSpPr>
          <p:spPr bwMode="auto">
            <a:xfrm>
              <a:off x="1447" y="1374"/>
              <a:ext cx="128" cy="32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7108" name="Rectangle 20"/>
            <p:cNvSpPr>
              <a:spLocks noChangeArrowheads="1"/>
            </p:cNvSpPr>
            <p:nvPr/>
          </p:nvSpPr>
          <p:spPr bwMode="auto">
            <a:xfrm>
              <a:off x="3310" y="1246"/>
              <a:ext cx="128" cy="32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7109" name="Text Box 21"/>
            <p:cNvSpPr txBox="1">
              <a:spLocks noChangeArrowheads="1"/>
            </p:cNvSpPr>
            <p:nvPr/>
          </p:nvSpPr>
          <p:spPr bwMode="auto">
            <a:xfrm>
              <a:off x="1795" y="824"/>
              <a:ext cx="4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4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217110" name="Text Box 22"/>
            <p:cNvSpPr txBox="1">
              <a:spLocks noChangeArrowheads="1"/>
            </p:cNvSpPr>
            <p:nvPr/>
          </p:nvSpPr>
          <p:spPr bwMode="auto">
            <a:xfrm>
              <a:off x="1533" y="1331"/>
              <a:ext cx="4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1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217111" name="Text Box 23"/>
            <p:cNvSpPr txBox="1">
              <a:spLocks noChangeArrowheads="1"/>
            </p:cNvSpPr>
            <p:nvPr/>
          </p:nvSpPr>
          <p:spPr bwMode="auto">
            <a:xfrm>
              <a:off x="3335" y="1508"/>
              <a:ext cx="4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2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217112" name="Text Box 24"/>
            <p:cNvSpPr txBox="1">
              <a:spLocks noChangeArrowheads="1"/>
            </p:cNvSpPr>
            <p:nvPr/>
          </p:nvSpPr>
          <p:spPr bwMode="auto">
            <a:xfrm>
              <a:off x="1078" y="1431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2</a:t>
              </a:r>
              <a:endParaRPr lang="en-US" altLang="zh-CN" sz="2800"/>
            </a:p>
          </p:txBody>
        </p:sp>
        <p:sp>
          <p:nvSpPr>
            <p:cNvPr id="217113" name="Text Box 25"/>
            <p:cNvSpPr txBox="1">
              <a:spLocks noChangeArrowheads="1"/>
            </p:cNvSpPr>
            <p:nvPr/>
          </p:nvSpPr>
          <p:spPr bwMode="auto">
            <a:xfrm>
              <a:off x="2918" y="1115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5</a:t>
              </a:r>
              <a:endParaRPr lang="en-US" altLang="zh-CN" sz="2800"/>
            </a:p>
          </p:txBody>
        </p:sp>
        <p:sp>
          <p:nvSpPr>
            <p:cNvPr id="217114" name="Line 26"/>
            <p:cNvSpPr>
              <a:spLocks noChangeShapeType="1"/>
            </p:cNvSpPr>
            <p:nvPr/>
          </p:nvSpPr>
          <p:spPr bwMode="auto">
            <a:xfrm flipV="1">
              <a:off x="2667" y="989"/>
              <a:ext cx="0" cy="70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7115" name="Text Box 27"/>
            <p:cNvSpPr txBox="1">
              <a:spLocks noChangeArrowheads="1"/>
            </p:cNvSpPr>
            <p:nvPr/>
          </p:nvSpPr>
          <p:spPr bwMode="auto">
            <a:xfrm>
              <a:off x="2674" y="1490"/>
              <a:ext cx="31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chemeClr val="tx2"/>
                  </a:solidFill>
                </a:rPr>
                <a:t>I</a:t>
              </a:r>
              <a:r>
                <a:rPr lang="en-US" altLang="zh-CN" sz="2800" i="1" baseline="-25000">
                  <a:solidFill>
                    <a:schemeClr val="tx2"/>
                  </a:solidFill>
                </a:rPr>
                <a:t>D</a:t>
              </a:r>
              <a:endParaRPr lang="en-US" altLang="zh-CN" sz="2800">
                <a:solidFill>
                  <a:schemeClr val="tx2"/>
                </a:solidFill>
              </a:endParaRPr>
            </a:p>
          </p:txBody>
        </p:sp>
        <p:sp>
          <p:nvSpPr>
            <p:cNvPr id="217116" name="Oval 28"/>
            <p:cNvSpPr>
              <a:spLocks noChangeArrowheads="1"/>
            </p:cNvSpPr>
            <p:nvPr/>
          </p:nvSpPr>
          <p:spPr bwMode="auto">
            <a:xfrm flipV="1">
              <a:off x="1482" y="764"/>
              <a:ext cx="49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7117" name="Oval 29"/>
            <p:cNvSpPr>
              <a:spLocks noChangeArrowheads="1"/>
            </p:cNvSpPr>
            <p:nvPr/>
          </p:nvSpPr>
          <p:spPr bwMode="auto">
            <a:xfrm flipV="1">
              <a:off x="2389" y="764"/>
              <a:ext cx="48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7118" name="Oval 30"/>
            <p:cNvSpPr>
              <a:spLocks noChangeArrowheads="1"/>
            </p:cNvSpPr>
            <p:nvPr/>
          </p:nvSpPr>
          <p:spPr bwMode="auto">
            <a:xfrm flipV="1">
              <a:off x="2401" y="2120"/>
              <a:ext cx="49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7119" name="Oval 31"/>
            <p:cNvSpPr>
              <a:spLocks noChangeArrowheads="1"/>
            </p:cNvSpPr>
            <p:nvPr/>
          </p:nvSpPr>
          <p:spPr bwMode="auto">
            <a:xfrm flipV="1">
              <a:off x="1482" y="2120"/>
              <a:ext cx="49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7120" name="Line 32"/>
            <p:cNvSpPr>
              <a:spLocks noChangeShapeType="1"/>
            </p:cNvSpPr>
            <p:nvPr/>
          </p:nvSpPr>
          <p:spPr bwMode="auto">
            <a:xfrm>
              <a:off x="2417" y="783"/>
              <a:ext cx="0" cy="33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7121" name="Line 33"/>
            <p:cNvSpPr>
              <a:spLocks noChangeShapeType="1"/>
            </p:cNvSpPr>
            <p:nvPr/>
          </p:nvSpPr>
          <p:spPr bwMode="auto">
            <a:xfrm>
              <a:off x="2429" y="1515"/>
              <a:ext cx="0" cy="63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217122" name="Object 34"/>
          <p:cNvGraphicFramePr>
            <a:graphicFrameLocks noChangeAspect="1"/>
          </p:cNvGraphicFramePr>
          <p:nvPr/>
        </p:nvGraphicFramePr>
        <p:xfrm>
          <a:off x="6267450" y="1990725"/>
          <a:ext cx="2301875" cy="81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129" name="公式" r:id="rId6" imgW="647640" imgH="215640" progId="Equation.3">
                  <p:embed/>
                </p:oleObj>
              </mc:Choice>
              <mc:Fallback>
                <p:oleObj name="公式" r:id="rId6" imgW="647640" imgH="21564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7450" y="1990725"/>
                        <a:ext cx="2301875" cy="81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7123" name="Group 35"/>
          <p:cNvGrpSpPr>
            <a:grpSpLocks/>
          </p:cNvGrpSpPr>
          <p:nvPr/>
        </p:nvGrpSpPr>
        <p:grpSpPr bwMode="auto">
          <a:xfrm>
            <a:off x="5292725" y="5229225"/>
            <a:ext cx="3395663" cy="1182688"/>
            <a:chOff x="3264" y="3303"/>
            <a:chExt cx="2362" cy="915"/>
          </a:xfrm>
        </p:grpSpPr>
        <p:sp>
          <p:nvSpPr>
            <p:cNvPr id="217124" name="Text Box 36"/>
            <p:cNvSpPr txBox="1">
              <a:spLocks noChangeArrowheads="1"/>
            </p:cNvSpPr>
            <p:nvPr/>
          </p:nvSpPr>
          <p:spPr bwMode="auto">
            <a:xfrm>
              <a:off x="4255" y="3547"/>
              <a:ext cx="129" cy="4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zh-CN" altLang="zh-CN"/>
            </a:p>
          </p:txBody>
        </p:sp>
        <p:graphicFrame>
          <p:nvGraphicFramePr>
            <p:cNvPr id="217125" name="Object 37"/>
            <p:cNvGraphicFramePr>
              <a:graphicFrameLocks noChangeAspect="1"/>
            </p:cNvGraphicFramePr>
            <p:nvPr/>
          </p:nvGraphicFramePr>
          <p:xfrm>
            <a:off x="3871" y="3303"/>
            <a:ext cx="1755" cy="8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130" name="公式" r:id="rId8" imgW="799920" imgH="393480" progId="Equation.3">
                    <p:embed/>
                  </p:oleObj>
                </mc:Choice>
                <mc:Fallback>
                  <p:oleObj name="公式" r:id="rId8" imgW="799920" imgH="393480" progId="Equation.3">
                    <p:embed/>
                    <p:pic>
                      <p:nvPicPr>
                        <p:cNvPr id="0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71" y="3303"/>
                          <a:ext cx="1755" cy="861"/>
                        </a:xfrm>
                        <a:prstGeom prst="rect">
                          <a:avLst/>
                        </a:prstGeom>
                        <a:noFill/>
                        <a:ln w="38100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7126" name="Rectangle 38"/>
            <p:cNvSpPr>
              <a:spLocks noChangeArrowheads="1"/>
            </p:cNvSpPr>
            <p:nvPr/>
          </p:nvSpPr>
          <p:spPr bwMode="auto">
            <a:xfrm>
              <a:off x="3264" y="3509"/>
              <a:ext cx="403" cy="7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3600">
                  <a:solidFill>
                    <a:srgbClr val="FF0000"/>
                  </a:solidFill>
                  <a:sym typeface="Symbol" panose="05050102010706020507" pitchFamily="18" charset="2"/>
                </a:rPr>
                <a:t></a:t>
              </a:r>
            </a:p>
          </p:txBody>
        </p:sp>
      </p:grpSp>
      <p:sp>
        <p:nvSpPr>
          <p:cNvPr id="217127" name="Text Box 39"/>
          <p:cNvSpPr txBox="1">
            <a:spLocks noChangeArrowheads="1"/>
          </p:cNvSpPr>
          <p:nvPr/>
        </p:nvSpPr>
        <p:spPr bwMode="auto">
          <a:xfrm>
            <a:off x="228600" y="3881438"/>
            <a:ext cx="3810000" cy="69056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40000"/>
              </a:lnSpc>
            </a:pPr>
            <a:r>
              <a:rPr lang="zh-CN" altLang="en-US" sz="2800">
                <a:solidFill>
                  <a:schemeClr val="bg1"/>
                </a:solidFill>
              </a:rPr>
              <a:t>关键是找到</a:t>
            </a:r>
            <a:r>
              <a:rPr lang="en-US" altLang="zh-CN" sz="2800">
                <a:solidFill>
                  <a:schemeClr val="bg1"/>
                </a:solidFill>
              </a:rPr>
              <a:t>U</a:t>
            </a:r>
            <a:r>
              <a:rPr lang="zh-CN" altLang="en-US" sz="2800">
                <a:solidFill>
                  <a:schemeClr val="bg1"/>
                </a:solidFill>
              </a:rPr>
              <a:t>和</a:t>
            </a:r>
            <a:r>
              <a:rPr lang="en-US" altLang="zh-CN" sz="2800">
                <a:solidFill>
                  <a:schemeClr val="bg1"/>
                </a:solidFill>
              </a:rPr>
              <a:t>I</a:t>
            </a:r>
            <a:r>
              <a:rPr lang="zh-CN" altLang="en-US" sz="2800">
                <a:solidFill>
                  <a:schemeClr val="bg1"/>
                </a:solidFill>
              </a:rPr>
              <a:t>的关系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70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70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7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7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17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2170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217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1" grpId="0" autoUpdateAnimBg="0"/>
      <p:bldP spid="217127" grpId="0" animBg="1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ChangeArrowheads="1"/>
          </p:cNvSpPr>
          <p:nvPr/>
        </p:nvSpPr>
        <p:spPr bwMode="auto">
          <a:xfrm>
            <a:off x="4324350" y="266700"/>
            <a:ext cx="3924300" cy="3371850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8116" name="Text Box 4"/>
          <p:cNvSpPr txBox="1">
            <a:spLocks noChangeArrowheads="1"/>
          </p:cNvSpPr>
          <p:nvPr/>
        </p:nvSpPr>
        <p:spPr bwMode="auto">
          <a:xfrm>
            <a:off x="304800" y="457200"/>
            <a:ext cx="213360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40000"/>
              </a:lnSpc>
            </a:pPr>
            <a:r>
              <a:rPr lang="en-US" altLang="zh-CN" sz="2400"/>
              <a:t>(3 )</a:t>
            </a:r>
            <a:r>
              <a:rPr lang="zh-CN" altLang="en-US" sz="2400"/>
              <a:t>最后结果</a:t>
            </a:r>
          </a:p>
        </p:txBody>
      </p:sp>
      <p:grpSp>
        <p:nvGrpSpPr>
          <p:cNvPr id="218176" name="Group 64"/>
          <p:cNvGrpSpPr>
            <a:grpSpLocks/>
          </p:cNvGrpSpPr>
          <p:nvPr/>
        </p:nvGrpSpPr>
        <p:grpSpPr bwMode="auto">
          <a:xfrm>
            <a:off x="2857500" y="376238"/>
            <a:ext cx="5262563" cy="2773362"/>
            <a:chOff x="1800" y="237"/>
            <a:chExt cx="3315" cy="1747"/>
          </a:xfrm>
        </p:grpSpPr>
        <p:grpSp>
          <p:nvGrpSpPr>
            <p:cNvPr id="218118" name="Group 6"/>
            <p:cNvGrpSpPr>
              <a:grpSpLocks/>
            </p:cNvGrpSpPr>
            <p:nvPr/>
          </p:nvGrpSpPr>
          <p:grpSpPr bwMode="auto">
            <a:xfrm>
              <a:off x="1800" y="237"/>
              <a:ext cx="3315" cy="1747"/>
              <a:chOff x="1800" y="237"/>
              <a:chExt cx="3315" cy="1747"/>
            </a:xfrm>
          </p:grpSpPr>
          <p:sp>
            <p:nvSpPr>
              <p:cNvPr id="218119" name="Line 7"/>
              <p:cNvSpPr>
                <a:spLocks noChangeShapeType="1"/>
              </p:cNvSpPr>
              <p:nvPr/>
            </p:nvSpPr>
            <p:spPr bwMode="auto">
              <a:xfrm flipV="1">
                <a:off x="2016" y="564"/>
                <a:ext cx="0" cy="28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8120" name="Text Box 8"/>
              <p:cNvSpPr txBox="1">
                <a:spLocks noChangeArrowheads="1"/>
              </p:cNvSpPr>
              <p:nvPr/>
            </p:nvSpPr>
            <p:spPr bwMode="auto">
              <a:xfrm>
                <a:off x="3296" y="237"/>
                <a:ext cx="32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400" baseline="-25000"/>
                  <a:t>3</a:t>
                </a:r>
                <a:endParaRPr lang="en-US" altLang="zh-CN" sz="2000"/>
              </a:p>
            </p:txBody>
          </p:sp>
          <p:sp>
            <p:nvSpPr>
              <p:cNvPr id="218121" name="Text Box 9"/>
              <p:cNvSpPr txBox="1">
                <a:spLocks noChangeArrowheads="1"/>
              </p:cNvSpPr>
              <p:nvPr/>
            </p:nvSpPr>
            <p:spPr bwMode="auto">
              <a:xfrm>
                <a:off x="2332" y="264"/>
                <a:ext cx="33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400"/>
                  <a:t>6</a:t>
                </a:r>
                <a:r>
                  <a:rPr lang="en-US" altLang="zh-CN" sz="2000">
                    <a:sym typeface="Symbol" panose="05050102010706020507" pitchFamily="18" charset="2"/>
                  </a:rPr>
                  <a:t></a:t>
                </a:r>
                <a:endParaRPr lang="en-US" altLang="zh-CN" sz="2000"/>
              </a:p>
            </p:txBody>
          </p:sp>
          <p:sp>
            <p:nvSpPr>
              <p:cNvPr id="218122" name="Oval 10"/>
              <p:cNvSpPr>
                <a:spLocks noChangeArrowheads="1"/>
              </p:cNvSpPr>
              <p:nvPr/>
            </p:nvSpPr>
            <p:spPr bwMode="auto">
              <a:xfrm>
                <a:off x="1998" y="1179"/>
                <a:ext cx="249" cy="25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8123" name="AutoShape 11"/>
              <p:cNvSpPr>
                <a:spLocks noChangeArrowheads="1"/>
              </p:cNvSpPr>
              <p:nvPr/>
            </p:nvSpPr>
            <p:spPr bwMode="auto">
              <a:xfrm>
                <a:off x="3675" y="922"/>
                <a:ext cx="372" cy="386"/>
              </a:xfrm>
              <a:prstGeom prst="diamond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8124" name="Line 12"/>
              <p:cNvSpPr>
                <a:spLocks noChangeShapeType="1"/>
              </p:cNvSpPr>
              <p:nvPr/>
            </p:nvSpPr>
            <p:spPr bwMode="auto">
              <a:xfrm>
                <a:off x="3675" y="1115"/>
                <a:ext cx="37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8125" name="Line 13"/>
              <p:cNvSpPr>
                <a:spLocks noChangeShapeType="1"/>
              </p:cNvSpPr>
              <p:nvPr/>
            </p:nvSpPr>
            <p:spPr bwMode="auto">
              <a:xfrm flipV="1">
                <a:off x="3861" y="601"/>
                <a:ext cx="0" cy="32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8126" name="Line 14"/>
              <p:cNvSpPr>
                <a:spLocks noChangeShapeType="1"/>
              </p:cNvSpPr>
              <p:nvPr/>
            </p:nvSpPr>
            <p:spPr bwMode="auto">
              <a:xfrm>
                <a:off x="3861" y="1308"/>
                <a:ext cx="0" cy="64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8127" name="Line 15"/>
              <p:cNvSpPr>
                <a:spLocks noChangeShapeType="1"/>
              </p:cNvSpPr>
              <p:nvPr/>
            </p:nvSpPr>
            <p:spPr bwMode="auto">
              <a:xfrm>
                <a:off x="2122" y="601"/>
                <a:ext cx="267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8128" name="Line 16"/>
              <p:cNvSpPr>
                <a:spLocks noChangeShapeType="1"/>
              </p:cNvSpPr>
              <p:nvPr/>
            </p:nvSpPr>
            <p:spPr bwMode="auto">
              <a:xfrm>
                <a:off x="2992" y="601"/>
                <a:ext cx="0" cy="13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8129" name="Line 17"/>
              <p:cNvSpPr>
                <a:spLocks noChangeShapeType="1"/>
              </p:cNvSpPr>
              <p:nvPr/>
            </p:nvSpPr>
            <p:spPr bwMode="auto">
              <a:xfrm>
                <a:off x="2122" y="1951"/>
                <a:ext cx="267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8130" name="Line 18"/>
              <p:cNvSpPr>
                <a:spLocks noChangeShapeType="1"/>
              </p:cNvSpPr>
              <p:nvPr/>
            </p:nvSpPr>
            <p:spPr bwMode="auto">
              <a:xfrm flipV="1">
                <a:off x="4792" y="601"/>
                <a:ext cx="0" cy="13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8131" name="Rectangle 19"/>
              <p:cNvSpPr>
                <a:spLocks noChangeArrowheads="1"/>
              </p:cNvSpPr>
              <p:nvPr/>
            </p:nvSpPr>
            <p:spPr bwMode="auto">
              <a:xfrm>
                <a:off x="2301" y="536"/>
                <a:ext cx="310" cy="12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8132" name="Rectangle 20"/>
              <p:cNvSpPr>
                <a:spLocks noChangeArrowheads="1"/>
              </p:cNvSpPr>
              <p:nvPr/>
            </p:nvSpPr>
            <p:spPr bwMode="auto">
              <a:xfrm>
                <a:off x="3302" y="536"/>
                <a:ext cx="310" cy="12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8133" name="Rectangle 21"/>
              <p:cNvSpPr>
                <a:spLocks noChangeArrowheads="1"/>
              </p:cNvSpPr>
              <p:nvPr/>
            </p:nvSpPr>
            <p:spPr bwMode="auto">
              <a:xfrm>
                <a:off x="2930" y="1179"/>
                <a:ext cx="124" cy="32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8134" name="Rectangle 22"/>
              <p:cNvSpPr>
                <a:spLocks noChangeArrowheads="1"/>
              </p:cNvSpPr>
              <p:nvPr/>
            </p:nvSpPr>
            <p:spPr bwMode="auto">
              <a:xfrm>
                <a:off x="4730" y="1051"/>
                <a:ext cx="124" cy="321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8135" name="Text Box 23"/>
              <p:cNvSpPr txBox="1">
                <a:spLocks noChangeArrowheads="1"/>
              </p:cNvSpPr>
              <p:nvPr/>
            </p:nvSpPr>
            <p:spPr bwMode="auto">
              <a:xfrm>
                <a:off x="3304" y="636"/>
                <a:ext cx="33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400"/>
                  <a:t>4</a:t>
                </a:r>
                <a:r>
                  <a:rPr lang="en-US" altLang="zh-CN" sz="2000">
                    <a:sym typeface="Symbol" panose="05050102010706020507" pitchFamily="18" charset="2"/>
                  </a:rPr>
                  <a:t></a:t>
                </a:r>
                <a:endParaRPr lang="en-US" altLang="zh-CN" sz="2000"/>
              </a:p>
            </p:txBody>
          </p:sp>
          <p:sp>
            <p:nvSpPr>
              <p:cNvPr id="218136" name="Text Box 24"/>
              <p:cNvSpPr txBox="1">
                <a:spLocks noChangeArrowheads="1"/>
              </p:cNvSpPr>
              <p:nvPr/>
            </p:nvSpPr>
            <p:spPr bwMode="auto">
              <a:xfrm>
                <a:off x="3038" y="1383"/>
                <a:ext cx="33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400"/>
                  <a:t>1</a:t>
                </a:r>
                <a:r>
                  <a:rPr lang="en-US" altLang="zh-CN" sz="2000">
                    <a:sym typeface="Symbol" panose="05050102010706020507" pitchFamily="18" charset="2"/>
                  </a:rPr>
                  <a:t></a:t>
                </a:r>
                <a:endParaRPr lang="en-US" altLang="zh-CN" sz="2000"/>
              </a:p>
            </p:txBody>
          </p:sp>
          <p:sp>
            <p:nvSpPr>
              <p:cNvPr id="218137" name="Text Box 25"/>
              <p:cNvSpPr txBox="1">
                <a:spLocks noChangeArrowheads="1"/>
              </p:cNvSpPr>
              <p:nvPr/>
            </p:nvSpPr>
            <p:spPr bwMode="auto">
              <a:xfrm>
                <a:off x="4780" y="1332"/>
                <a:ext cx="33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r>
                  <a:rPr lang="en-US" altLang="zh-CN" sz="2400"/>
                  <a:t>2</a:t>
                </a:r>
                <a:r>
                  <a:rPr lang="en-US" altLang="zh-CN" sz="2000">
                    <a:sym typeface="Symbol" panose="05050102010706020507" pitchFamily="18" charset="2"/>
                  </a:rPr>
                  <a:t></a:t>
                </a:r>
                <a:endParaRPr lang="en-US" altLang="zh-CN" sz="2000"/>
              </a:p>
            </p:txBody>
          </p:sp>
          <p:sp>
            <p:nvSpPr>
              <p:cNvPr id="218138" name="Text Box 26"/>
              <p:cNvSpPr txBox="1">
                <a:spLocks noChangeArrowheads="1"/>
              </p:cNvSpPr>
              <p:nvPr/>
            </p:nvSpPr>
            <p:spPr bwMode="auto">
              <a:xfrm>
                <a:off x="2122" y="971"/>
                <a:ext cx="207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000"/>
                  <a:t>+</a:t>
                </a:r>
              </a:p>
            </p:txBody>
          </p:sp>
          <p:sp>
            <p:nvSpPr>
              <p:cNvPr id="218139" name="Text Box 27"/>
              <p:cNvSpPr txBox="1">
                <a:spLocks noChangeArrowheads="1"/>
              </p:cNvSpPr>
              <p:nvPr/>
            </p:nvSpPr>
            <p:spPr bwMode="auto">
              <a:xfrm>
                <a:off x="2148" y="1279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000"/>
                  <a:t>_</a:t>
                </a:r>
              </a:p>
            </p:txBody>
          </p:sp>
          <p:sp>
            <p:nvSpPr>
              <p:cNvPr id="218140" name="Text Box 28"/>
              <p:cNvSpPr txBox="1">
                <a:spLocks noChangeArrowheads="1"/>
              </p:cNvSpPr>
              <p:nvPr/>
            </p:nvSpPr>
            <p:spPr bwMode="auto">
              <a:xfrm>
                <a:off x="1800" y="973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E</a:t>
                </a:r>
                <a:endParaRPr lang="en-US" altLang="zh-CN" sz="2000"/>
              </a:p>
            </p:txBody>
          </p:sp>
          <p:sp>
            <p:nvSpPr>
              <p:cNvPr id="218141" name="Text Box 29"/>
              <p:cNvSpPr txBox="1">
                <a:spLocks noChangeArrowheads="1"/>
              </p:cNvSpPr>
              <p:nvPr/>
            </p:nvSpPr>
            <p:spPr bwMode="auto">
              <a:xfrm>
                <a:off x="1812" y="1391"/>
                <a:ext cx="32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400"/>
                  <a:t>9</a:t>
                </a:r>
                <a:r>
                  <a:rPr lang="en-US" altLang="zh-CN" sz="2000"/>
                  <a:t>V</a:t>
                </a:r>
              </a:p>
            </p:txBody>
          </p:sp>
          <p:sp>
            <p:nvSpPr>
              <p:cNvPr id="218142" name="Text Box 30"/>
              <p:cNvSpPr txBox="1">
                <a:spLocks noChangeArrowheads="1"/>
              </p:cNvSpPr>
              <p:nvPr/>
            </p:nvSpPr>
            <p:spPr bwMode="auto">
              <a:xfrm>
                <a:off x="2256" y="628"/>
                <a:ext cx="32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400" baseline="-25000"/>
                  <a:t>1</a:t>
                </a:r>
                <a:endParaRPr lang="en-US" altLang="zh-CN" sz="2000"/>
              </a:p>
            </p:txBody>
          </p:sp>
          <p:sp>
            <p:nvSpPr>
              <p:cNvPr id="218143" name="Text Box 31"/>
              <p:cNvSpPr txBox="1">
                <a:spLocks noChangeArrowheads="1"/>
              </p:cNvSpPr>
              <p:nvPr/>
            </p:nvSpPr>
            <p:spPr bwMode="auto">
              <a:xfrm>
                <a:off x="3053" y="984"/>
                <a:ext cx="32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400" baseline="-25000"/>
                  <a:t>2</a:t>
                </a:r>
                <a:endParaRPr lang="en-US" altLang="zh-CN" sz="2000"/>
              </a:p>
            </p:txBody>
          </p:sp>
          <p:sp>
            <p:nvSpPr>
              <p:cNvPr id="218144" name="Text Box 32"/>
              <p:cNvSpPr txBox="1">
                <a:spLocks noChangeArrowheads="1"/>
              </p:cNvSpPr>
              <p:nvPr/>
            </p:nvSpPr>
            <p:spPr bwMode="auto">
              <a:xfrm>
                <a:off x="4386" y="1040"/>
                <a:ext cx="329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/>
                  <a:t>R</a:t>
                </a:r>
                <a:r>
                  <a:rPr lang="en-US" altLang="zh-CN" sz="2400" baseline="-25000"/>
                  <a:t>5</a:t>
                </a:r>
                <a:endParaRPr lang="en-US" altLang="zh-CN" sz="2000"/>
              </a:p>
            </p:txBody>
          </p:sp>
          <p:sp>
            <p:nvSpPr>
              <p:cNvPr id="218145" name="Line 33"/>
              <p:cNvSpPr>
                <a:spLocks noChangeShapeType="1"/>
              </p:cNvSpPr>
              <p:nvPr/>
            </p:nvSpPr>
            <p:spPr bwMode="auto">
              <a:xfrm flipV="1">
                <a:off x="4109" y="794"/>
                <a:ext cx="0" cy="707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8146" name="Text Box 34"/>
              <p:cNvSpPr txBox="1">
                <a:spLocks noChangeArrowheads="1"/>
              </p:cNvSpPr>
              <p:nvPr/>
            </p:nvSpPr>
            <p:spPr bwMode="auto">
              <a:xfrm>
                <a:off x="4116" y="1295"/>
                <a:ext cx="313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3300"/>
                    </a:solidFill>
                  </a:rPr>
                  <a:t>I</a:t>
                </a:r>
                <a:r>
                  <a:rPr lang="en-US" altLang="zh-CN" sz="2800" i="1" baseline="-25000">
                    <a:solidFill>
                      <a:srgbClr val="FF3300"/>
                    </a:solidFill>
                  </a:rPr>
                  <a:t>D</a:t>
                </a:r>
                <a:endParaRPr lang="en-US" altLang="zh-CN" sz="2800" i="1">
                  <a:solidFill>
                    <a:srgbClr val="FF3300"/>
                  </a:solidFill>
                </a:endParaRPr>
              </a:p>
            </p:txBody>
          </p:sp>
          <p:sp>
            <p:nvSpPr>
              <p:cNvPr id="218147" name="Oval 35"/>
              <p:cNvSpPr>
                <a:spLocks noChangeArrowheads="1"/>
              </p:cNvSpPr>
              <p:nvPr/>
            </p:nvSpPr>
            <p:spPr bwMode="auto">
              <a:xfrm flipV="1">
                <a:off x="2964" y="569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8148" name="Oval 36"/>
              <p:cNvSpPr>
                <a:spLocks noChangeArrowheads="1"/>
              </p:cNvSpPr>
              <p:nvPr/>
            </p:nvSpPr>
            <p:spPr bwMode="auto">
              <a:xfrm flipV="1">
                <a:off x="3840" y="569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8149" name="Oval 37"/>
              <p:cNvSpPr>
                <a:spLocks noChangeArrowheads="1"/>
              </p:cNvSpPr>
              <p:nvPr/>
            </p:nvSpPr>
            <p:spPr bwMode="auto">
              <a:xfrm flipV="1">
                <a:off x="3840" y="1925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8150" name="Oval 38"/>
              <p:cNvSpPr>
                <a:spLocks noChangeArrowheads="1"/>
              </p:cNvSpPr>
              <p:nvPr/>
            </p:nvSpPr>
            <p:spPr bwMode="auto">
              <a:xfrm flipV="1">
                <a:off x="2964" y="1937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8151" name="Text Box 39"/>
              <p:cNvSpPr txBox="1">
                <a:spLocks noChangeArrowheads="1"/>
              </p:cNvSpPr>
              <p:nvPr/>
            </p:nvSpPr>
            <p:spPr bwMode="auto">
              <a:xfrm>
                <a:off x="1922" y="270"/>
                <a:ext cx="267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0000"/>
                    </a:solidFill>
                  </a:rPr>
                  <a:t>I</a:t>
                </a:r>
                <a:r>
                  <a:rPr lang="en-US" altLang="zh-CN" sz="2400" baseline="-25000">
                    <a:solidFill>
                      <a:srgbClr val="FF0000"/>
                    </a:solidFill>
                  </a:rPr>
                  <a:t>1</a:t>
                </a:r>
                <a:endParaRPr lang="en-US" altLang="zh-CN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18117" name="Line 5"/>
            <p:cNvSpPr>
              <a:spLocks noChangeShapeType="1"/>
            </p:cNvSpPr>
            <p:nvPr/>
          </p:nvSpPr>
          <p:spPr bwMode="auto">
            <a:xfrm>
              <a:off x="2122" y="601"/>
              <a:ext cx="0" cy="1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218152" name="Object 40"/>
          <p:cNvGraphicFramePr>
            <a:graphicFrameLocks noChangeAspect="1"/>
          </p:cNvGraphicFramePr>
          <p:nvPr/>
        </p:nvGraphicFramePr>
        <p:xfrm>
          <a:off x="4953000" y="4267200"/>
          <a:ext cx="35052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177" name="公式" r:id="rId4" imgW="1015920" imgH="393480" progId="Equation.3">
                  <p:embed/>
                </p:oleObj>
              </mc:Choice>
              <mc:Fallback>
                <p:oleObj name="公式" r:id="rId4" imgW="1015920" imgH="39348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4267200"/>
                        <a:ext cx="3505200" cy="12192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33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8153" name="Group 41"/>
          <p:cNvGrpSpPr>
            <a:grpSpLocks/>
          </p:cNvGrpSpPr>
          <p:nvPr/>
        </p:nvGrpSpPr>
        <p:grpSpPr bwMode="auto">
          <a:xfrm>
            <a:off x="533400" y="3200400"/>
            <a:ext cx="3429000" cy="3143250"/>
            <a:chOff x="420" y="2333"/>
            <a:chExt cx="2160" cy="1980"/>
          </a:xfrm>
        </p:grpSpPr>
        <p:sp>
          <p:nvSpPr>
            <p:cNvPr id="218154" name="Rectangle 42"/>
            <p:cNvSpPr>
              <a:spLocks noChangeArrowheads="1"/>
            </p:cNvSpPr>
            <p:nvPr/>
          </p:nvSpPr>
          <p:spPr bwMode="auto">
            <a:xfrm>
              <a:off x="1848" y="2508"/>
              <a:ext cx="732" cy="1656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zh-CN" sz="2800"/>
            </a:p>
          </p:txBody>
        </p:sp>
        <p:sp>
          <p:nvSpPr>
            <p:cNvPr id="218155" name="Line 43"/>
            <p:cNvSpPr>
              <a:spLocks noChangeShapeType="1"/>
            </p:cNvSpPr>
            <p:nvPr/>
          </p:nvSpPr>
          <p:spPr bwMode="auto">
            <a:xfrm flipV="1">
              <a:off x="732" y="2652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8156" name="Text Box 44"/>
            <p:cNvSpPr txBox="1">
              <a:spLocks noChangeArrowheads="1"/>
            </p:cNvSpPr>
            <p:nvPr/>
          </p:nvSpPr>
          <p:spPr bwMode="auto">
            <a:xfrm>
              <a:off x="1572" y="3986"/>
              <a:ext cx="1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zh-CN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218157" name="Text Box 45"/>
            <p:cNvSpPr txBox="1">
              <a:spLocks noChangeArrowheads="1"/>
            </p:cNvSpPr>
            <p:nvPr/>
          </p:nvSpPr>
          <p:spPr bwMode="auto">
            <a:xfrm>
              <a:off x="1028" y="2333"/>
              <a:ext cx="3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6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sp>
          <p:nvSpPr>
            <p:cNvPr id="218158" name="Oval 46"/>
            <p:cNvSpPr>
              <a:spLocks noChangeArrowheads="1"/>
            </p:cNvSpPr>
            <p:nvPr/>
          </p:nvSpPr>
          <p:spPr bwMode="auto">
            <a:xfrm>
              <a:off x="714" y="3267"/>
              <a:ext cx="249" cy="25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8159" name="Line 47"/>
            <p:cNvSpPr>
              <a:spLocks noChangeShapeType="1"/>
            </p:cNvSpPr>
            <p:nvPr/>
          </p:nvSpPr>
          <p:spPr bwMode="auto">
            <a:xfrm>
              <a:off x="838" y="2689"/>
              <a:ext cx="0" cy="1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8160" name="Line 48"/>
            <p:cNvSpPr>
              <a:spLocks noChangeShapeType="1"/>
            </p:cNvSpPr>
            <p:nvPr/>
          </p:nvSpPr>
          <p:spPr bwMode="auto">
            <a:xfrm>
              <a:off x="838" y="2689"/>
              <a:ext cx="142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8161" name="Line 49"/>
            <p:cNvSpPr>
              <a:spLocks noChangeShapeType="1"/>
            </p:cNvSpPr>
            <p:nvPr/>
          </p:nvSpPr>
          <p:spPr bwMode="auto">
            <a:xfrm>
              <a:off x="838" y="4039"/>
              <a:ext cx="143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8162" name="Rectangle 50"/>
            <p:cNvSpPr>
              <a:spLocks noChangeArrowheads="1"/>
            </p:cNvSpPr>
            <p:nvPr/>
          </p:nvSpPr>
          <p:spPr bwMode="auto">
            <a:xfrm>
              <a:off x="1149" y="2624"/>
              <a:ext cx="310" cy="12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8163" name="Text Box 51"/>
            <p:cNvSpPr txBox="1">
              <a:spLocks noChangeArrowheads="1"/>
            </p:cNvSpPr>
            <p:nvPr/>
          </p:nvSpPr>
          <p:spPr bwMode="auto">
            <a:xfrm>
              <a:off x="838" y="2996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218164" name="Text Box 52"/>
            <p:cNvSpPr txBox="1">
              <a:spLocks noChangeArrowheads="1"/>
            </p:cNvSpPr>
            <p:nvPr/>
          </p:nvSpPr>
          <p:spPr bwMode="auto">
            <a:xfrm>
              <a:off x="864" y="3304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_</a:t>
              </a:r>
            </a:p>
          </p:txBody>
        </p:sp>
        <p:sp>
          <p:nvSpPr>
            <p:cNvPr id="218165" name="Text Box 53"/>
            <p:cNvSpPr txBox="1">
              <a:spLocks noChangeArrowheads="1"/>
            </p:cNvSpPr>
            <p:nvPr/>
          </p:nvSpPr>
          <p:spPr bwMode="auto">
            <a:xfrm>
              <a:off x="492" y="3073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E</a:t>
              </a:r>
            </a:p>
          </p:txBody>
        </p:sp>
        <p:sp>
          <p:nvSpPr>
            <p:cNvPr id="218166" name="Text Box 54"/>
            <p:cNvSpPr txBox="1">
              <a:spLocks noChangeArrowheads="1"/>
            </p:cNvSpPr>
            <p:nvPr/>
          </p:nvSpPr>
          <p:spPr bwMode="auto">
            <a:xfrm>
              <a:off x="420" y="3495"/>
              <a:ext cx="3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9V</a:t>
              </a:r>
            </a:p>
          </p:txBody>
        </p:sp>
        <p:sp>
          <p:nvSpPr>
            <p:cNvPr id="218167" name="Text Box 55"/>
            <p:cNvSpPr txBox="1">
              <a:spLocks noChangeArrowheads="1"/>
            </p:cNvSpPr>
            <p:nvPr/>
          </p:nvSpPr>
          <p:spPr bwMode="auto">
            <a:xfrm>
              <a:off x="972" y="2716"/>
              <a:ext cx="3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/>
                <a:t>R</a:t>
              </a:r>
              <a:r>
                <a:rPr lang="en-US" altLang="zh-CN" sz="2800" baseline="-25000"/>
                <a:t>1</a:t>
              </a:r>
              <a:endParaRPr lang="en-US" altLang="zh-CN" sz="2800"/>
            </a:p>
          </p:txBody>
        </p:sp>
        <p:sp>
          <p:nvSpPr>
            <p:cNvPr id="218168" name="Text Box 56"/>
            <p:cNvSpPr txBox="1">
              <a:spLocks noChangeArrowheads="1"/>
            </p:cNvSpPr>
            <p:nvPr/>
          </p:nvSpPr>
          <p:spPr bwMode="auto">
            <a:xfrm>
              <a:off x="1536" y="2371"/>
              <a:ext cx="1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zh-CN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218169" name="Text Box 57"/>
            <p:cNvSpPr txBox="1">
              <a:spLocks noChangeArrowheads="1"/>
            </p:cNvSpPr>
            <p:nvPr/>
          </p:nvSpPr>
          <p:spPr bwMode="auto">
            <a:xfrm>
              <a:off x="638" y="2358"/>
              <a:ext cx="26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I</a:t>
              </a:r>
              <a:r>
                <a:rPr lang="en-US" altLang="zh-CN" sz="2400" baseline="-25000">
                  <a:solidFill>
                    <a:srgbClr val="FF0000"/>
                  </a:solidFill>
                </a:rPr>
                <a:t>1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  <p:sp>
          <p:nvSpPr>
            <p:cNvPr id="218170" name="Text Box 58"/>
            <p:cNvSpPr txBox="1">
              <a:spLocks noChangeArrowheads="1"/>
            </p:cNvSpPr>
            <p:nvPr/>
          </p:nvSpPr>
          <p:spPr bwMode="auto">
            <a:xfrm>
              <a:off x="1849" y="3181"/>
              <a:ext cx="3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/>
                <a:t>1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800"/>
            </a:p>
          </p:txBody>
        </p:sp>
        <p:grpSp>
          <p:nvGrpSpPr>
            <p:cNvPr id="218171" name="Group 59"/>
            <p:cNvGrpSpPr>
              <a:grpSpLocks/>
            </p:cNvGrpSpPr>
            <p:nvPr/>
          </p:nvGrpSpPr>
          <p:grpSpPr bwMode="auto">
            <a:xfrm>
              <a:off x="2192" y="2688"/>
              <a:ext cx="122" cy="1344"/>
              <a:chOff x="2228" y="2688"/>
              <a:chExt cx="122" cy="1344"/>
            </a:xfrm>
          </p:grpSpPr>
          <p:sp>
            <p:nvSpPr>
              <p:cNvPr id="218172" name="Rectangle 60"/>
              <p:cNvSpPr>
                <a:spLocks noChangeArrowheads="1"/>
              </p:cNvSpPr>
              <p:nvPr/>
            </p:nvSpPr>
            <p:spPr bwMode="auto">
              <a:xfrm>
                <a:off x="2228" y="3177"/>
                <a:ext cx="122" cy="28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8173" name="Line 61"/>
              <p:cNvSpPr>
                <a:spLocks noChangeShapeType="1"/>
              </p:cNvSpPr>
              <p:nvPr/>
            </p:nvSpPr>
            <p:spPr bwMode="auto">
              <a:xfrm>
                <a:off x="2280" y="2688"/>
                <a:ext cx="0" cy="49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8174" name="Line 62"/>
              <p:cNvSpPr>
                <a:spLocks noChangeShapeType="1"/>
              </p:cNvSpPr>
              <p:nvPr/>
            </p:nvSpPr>
            <p:spPr bwMode="auto">
              <a:xfrm>
                <a:off x="2292" y="3456"/>
                <a:ext cx="0" cy="57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218175" name="AutoShape 63"/>
          <p:cNvSpPr>
            <a:spLocks noChangeArrowheads="1"/>
          </p:cNvSpPr>
          <p:nvPr/>
        </p:nvSpPr>
        <p:spPr bwMode="auto">
          <a:xfrm rot="1891653">
            <a:off x="1495425" y="1668463"/>
            <a:ext cx="569913" cy="1509712"/>
          </a:xfrm>
          <a:prstGeom prst="curvedRightArrow">
            <a:avLst>
              <a:gd name="adj1" fmla="val 52980"/>
              <a:gd name="adj2" fmla="val 105961"/>
              <a:gd name="adj3" fmla="val 33333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8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18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8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8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8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8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218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8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4" grpId="0" animBg="1"/>
      <p:bldP spid="218116" grpId="0" autoUpdateAnimBg="0"/>
      <p:bldP spid="218175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Text Box 2"/>
          <p:cNvSpPr txBox="1">
            <a:spLocks noChangeArrowheads="1"/>
          </p:cNvSpPr>
          <p:nvPr/>
        </p:nvSpPr>
        <p:spPr bwMode="auto">
          <a:xfrm>
            <a:off x="5448300" y="1266825"/>
            <a:ext cx="3448050" cy="57943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chemeClr val="bg1"/>
                </a:solidFill>
              </a:rPr>
              <a:t>求戴维南等效电路</a:t>
            </a:r>
          </a:p>
        </p:txBody>
      </p:sp>
      <p:grpSp>
        <p:nvGrpSpPr>
          <p:cNvPr id="219139" name="Group 3"/>
          <p:cNvGrpSpPr>
            <a:grpSpLocks/>
          </p:cNvGrpSpPr>
          <p:nvPr/>
        </p:nvGrpSpPr>
        <p:grpSpPr bwMode="auto">
          <a:xfrm>
            <a:off x="342900" y="422275"/>
            <a:ext cx="4849813" cy="3141663"/>
            <a:chOff x="216" y="266"/>
            <a:chExt cx="3055" cy="1979"/>
          </a:xfrm>
        </p:grpSpPr>
        <p:sp>
          <p:nvSpPr>
            <p:cNvPr id="219140" name="Text Box 4"/>
            <p:cNvSpPr txBox="1">
              <a:spLocks noChangeArrowheads="1"/>
            </p:cNvSpPr>
            <p:nvPr/>
          </p:nvSpPr>
          <p:spPr bwMode="auto">
            <a:xfrm>
              <a:off x="3006" y="958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A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219141" name="Text Box 5"/>
            <p:cNvSpPr txBox="1">
              <a:spLocks noChangeArrowheads="1"/>
            </p:cNvSpPr>
            <p:nvPr/>
          </p:nvSpPr>
          <p:spPr bwMode="auto">
            <a:xfrm>
              <a:off x="2980" y="1918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B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219142" name="Oval 6"/>
            <p:cNvSpPr>
              <a:spLocks noChangeArrowheads="1"/>
            </p:cNvSpPr>
            <p:nvPr/>
          </p:nvSpPr>
          <p:spPr bwMode="auto">
            <a:xfrm>
              <a:off x="426" y="1544"/>
              <a:ext cx="294" cy="25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zh-CN" sz="2800" b="0"/>
            </a:p>
          </p:txBody>
        </p:sp>
        <p:sp>
          <p:nvSpPr>
            <p:cNvPr id="219143" name="Line 7"/>
            <p:cNvSpPr>
              <a:spLocks noChangeShapeType="1"/>
            </p:cNvSpPr>
            <p:nvPr/>
          </p:nvSpPr>
          <p:spPr bwMode="auto">
            <a:xfrm flipV="1">
              <a:off x="579" y="1154"/>
              <a:ext cx="0" cy="97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9144" name="Line 8"/>
            <p:cNvSpPr>
              <a:spLocks noChangeShapeType="1"/>
            </p:cNvSpPr>
            <p:nvPr/>
          </p:nvSpPr>
          <p:spPr bwMode="auto">
            <a:xfrm>
              <a:off x="567" y="1154"/>
              <a:ext cx="246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9145" name="Line 9"/>
            <p:cNvSpPr>
              <a:spLocks noChangeShapeType="1"/>
            </p:cNvSpPr>
            <p:nvPr/>
          </p:nvSpPr>
          <p:spPr bwMode="auto">
            <a:xfrm>
              <a:off x="1339" y="1154"/>
              <a:ext cx="0" cy="97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9146" name="Line 10"/>
            <p:cNvSpPr>
              <a:spLocks noChangeShapeType="1"/>
            </p:cNvSpPr>
            <p:nvPr/>
          </p:nvSpPr>
          <p:spPr bwMode="auto">
            <a:xfrm>
              <a:off x="579" y="2127"/>
              <a:ext cx="243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9147" name="Rectangle 11"/>
            <p:cNvSpPr>
              <a:spLocks noChangeArrowheads="1"/>
            </p:cNvSpPr>
            <p:nvPr/>
          </p:nvSpPr>
          <p:spPr bwMode="auto">
            <a:xfrm>
              <a:off x="871" y="1090"/>
              <a:ext cx="234" cy="12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9148" name="Rectangle 12"/>
            <p:cNvSpPr>
              <a:spLocks noChangeArrowheads="1"/>
            </p:cNvSpPr>
            <p:nvPr/>
          </p:nvSpPr>
          <p:spPr bwMode="auto">
            <a:xfrm>
              <a:off x="1281" y="1414"/>
              <a:ext cx="117" cy="32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9149" name="Rectangle 13"/>
            <p:cNvSpPr>
              <a:spLocks noChangeArrowheads="1"/>
            </p:cNvSpPr>
            <p:nvPr/>
          </p:nvSpPr>
          <p:spPr bwMode="auto">
            <a:xfrm>
              <a:off x="1807" y="1090"/>
              <a:ext cx="292" cy="12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9150" name="Line 14"/>
            <p:cNvSpPr>
              <a:spLocks noChangeShapeType="1"/>
            </p:cNvSpPr>
            <p:nvPr/>
          </p:nvSpPr>
          <p:spPr bwMode="auto">
            <a:xfrm>
              <a:off x="1982" y="535"/>
              <a:ext cx="0" cy="2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9151" name="Line 15"/>
            <p:cNvSpPr>
              <a:spLocks noChangeShapeType="1"/>
            </p:cNvSpPr>
            <p:nvPr/>
          </p:nvSpPr>
          <p:spPr bwMode="auto">
            <a:xfrm>
              <a:off x="1572" y="677"/>
              <a:ext cx="0" cy="47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9152" name="Line 16"/>
            <p:cNvSpPr>
              <a:spLocks noChangeShapeType="1"/>
            </p:cNvSpPr>
            <p:nvPr/>
          </p:nvSpPr>
          <p:spPr bwMode="auto">
            <a:xfrm>
              <a:off x="2392" y="665"/>
              <a:ext cx="0" cy="46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9153" name="Line 17"/>
            <p:cNvSpPr>
              <a:spLocks noChangeShapeType="1"/>
            </p:cNvSpPr>
            <p:nvPr/>
          </p:nvSpPr>
          <p:spPr bwMode="auto">
            <a:xfrm>
              <a:off x="2159" y="677"/>
              <a:ext cx="23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9154" name="Text Box 18"/>
            <p:cNvSpPr txBox="1">
              <a:spLocks noChangeArrowheads="1"/>
            </p:cNvSpPr>
            <p:nvPr/>
          </p:nvSpPr>
          <p:spPr bwMode="auto">
            <a:xfrm>
              <a:off x="576" y="1233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219155" name="Text Box 19"/>
            <p:cNvSpPr txBox="1">
              <a:spLocks noChangeArrowheads="1"/>
            </p:cNvSpPr>
            <p:nvPr/>
          </p:nvSpPr>
          <p:spPr bwMode="auto">
            <a:xfrm>
              <a:off x="576" y="1609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_</a:t>
              </a:r>
            </a:p>
          </p:txBody>
        </p:sp>
        <p:sp>
          <p:nvSpPr>
            <p:cNvPr id="219156" name="Text Box 20"/>
            <p:cNvSpPr txBox="1">
              <a:spLocks noChangeArrowheads="1"/>
            </p:cNvSpPr>
            <p:nvPr/>
          </p:nvSpPr>
          <p:spPr bwMode="auto">
            <a:xfrm>
              <a:off x="216" y="1303"/>
              <a:ext cx="3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2V</a:t>
              </a:r>
            </a:p>
          </p:txBody>
        </p:sp>
        <p:sp>
          <p:nvSpPr>
            <p:cNvPr id="219157" name="Rectangle 21"/>
            <p:cNvSpPr>
              <a:spLocks noChangeArrowheads="1"/>
            </p:cNvSpPr>
            <p:nvPr/>
          </p:nvSpPr>
          <p:spPr bwMode="auto">
            <a:xfrm>
              <a:off x="871" y="717"/>
              <a:ext cx="3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1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800">
                <a:sym typeface="Symbol" panose="05050102010706020507" pitchFamily="18" charset="2"/>
              </a:endParaRPr>
            </a:p>
          </p:txBody>
        </p:sp>
        <p:sp>
          <p:nvSpPr>
            <p:cNvPr id="219158" name="Rectangle 22"/>
            <p:cNvSpPr>
              <a:spLocks noChangeArrowheads="1"/>
            </p:cNvSpPr>
            <p:nvPr/>
          </p:nvSpPr>
          <p:spPr bwMode="auto">
            <a:xfrm>
              <a:off x="1416" y="1564"/>
              <a:ext cx="3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2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800">
                <a:sym typeface="Symbol" panose="05050102010706020507" pitchFamily="18" charset="2"/>
              </a:endParaRPr>
            </a:p>
          </p:txBody>
        </p:sp>
        <p:sp>
          <p:nvSpPr>
            <p:cNvPr id="219159" name="Rectangle 23"/>
            <p:cNvSpPr>
              <a:spLocks noChangeArrowheads="1"/>
            </p:cNvSpPr>
            <p:nvPr/>
          </p:nvSpPr>
          <p:spPr bwMode="auto">
            <a:xfrm>
              <a:off x="1795" y="1213"/>
              <a:ext cx="3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2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800">
                <a:sym typeface="Symbol" panose="05050102010706020507" pitchFamily="18" charset="2"/>
              </a:endParaRPr>
            </a:p>
          </p:txBody>
        </p:sp>
        <p:sp>
          <p:nvSpPr>
            <p:cNvPr id="219160" name="Line 24"/>
            <p:cNvSpPr>
              <a:spLocks noChangeShapeType="1"/>
            </p:cNvSpPr>
            <p:nvPr/>
          </p:nvSpPr>
          <p:spPr bwMode="auto">
            <a:xfrm>
              <a:off x="1665" y="434"/>
              <a:ext cx="46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9161" name="Text Box 25"/>
            <p:cNvSpPr txBox="1">
              <a:spLocks noChangeArrowheads="1"/>
            </p:cNvSpPr>
            <p:nvPr/>
          </p:nvSpPr>
          <p:spPr bwMode="auto">
            <a:xfrm>
              <a:off x="2120" y="266"/>
              <a:ext cx="59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3</a:t>
              </a:r>
              <a:r>
                <a:rPr lang="en-US" altLang="zh-CN" sz="2800" i="1"/>
                <a:t>U</a:t>
              </a:r>
              <a:r>
                <a:rPr lang="en-US" altLang="zh-CN" sz="2800" i="1" baseline="-25000"/>
                <a:t>AB</a:t>
              </a:r>
              <a:endParaRPr lang="en-US" altLang="zh-CN" sz="2800"/>
            </a:p>
          </p:txBody>
        </p:sp>
        <p:sp>
          <p:nvSpPr>
            <p:cNvPr id="219162" name="Oval 26"/>
            <p:cNvSpPr>
              <a:spLocks noChangeArrowheads="1"/>
            </p:cNvSpPr>
            <p:nvPr/>
          </p:nvSpPr>
          <p:spPr bwMode="auto">
            <a:xfrm>
              <a:off x="1321" y="2097"/>
              <a:ext cx="47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9163" name="Oval 27"/>
            <p:cNvSpPr>
              <a:spLocks noChangeArrowheads="1"/>
            </p:cNvSpPr>
            <p:nvPr/>
          </p:nvSpPr>
          <p:spPr bwMode="auto">
            <a:xfrm>
              <a:off x="1321" y="1126"/>
              <a:ext cx="47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9164" name="Oval 28"/>
            <p:cNvSpPr>
              <a:spLocks noChangeArrowheads="1"/>
            </p:cNvSpPr>
            <p:nvPr/>
          </p:nvSpPr>
          <p:spPr bwMode="auto">
            <a:xfrm>
              <a:off x="1537" y="1126"/>
              <a:ext cx="47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9165" name="Oval 29"/>
            <p:cNvSpPr>
              <a:spLocks noChangeArrowheads="1"/>
            </p:cNvSpPr>
            <p:nvPr/>
          </p:nvSpPr>
          <p:spPr bwMode="auto">
            <a:xfrm>
              <a:off x="2353" y="1114"/>
              <a:ext cx="47" cy="4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19166" name="Group 30"/>
            <p:cNvGrpSpPr>
              <a:grpSpLocks/>
            </p:cNvGrpSpPr>
            <p:nvPr/>
          </p:nvGrpSpPr>
          <p:grpSpPr bwMode="auto">
            <a:xfrm>
              <a:off x="1776" y="483"/>
              <a:ext cx="408" cy="388"/>
              <a:chOff x="972" y="3024"/>
              <a:chExt cx="408" cy="396"/>
            </a:xfrm>
          </p:grpSpPr>
          <p:sp>
            <p:nvSpPr>
              <p:cNvPr id="219167" name="Line 31"/>
              <p:cNvSpPr>
                <a:spLocks noChangeShapeType="1"/>
              </p:cNvSpPr>
              <p:nvPr/>
            </p:nvSpPr>
            <p:spPr bwMode="auto">
              <a:xfrm flipH="1">
                <a:off x="972" y="3024"/>
                <a:ext cx="204" cy="20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9168" name="Line 32"/>
              <p:cNvSpPr>
                <a:spLocks noChangeShapeType="1"/>
              </p:cNvSpPr>
              <p:nvPr/>
            </p:nvSpPr>
            <p:spPr bwMode="auto">
              <a:xfrm flipH="1">
                <a:off x="1176" y="3216"/>
                <a:ext cx="204" cy="20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9169" name="Line 33"/>
              <p:cNvSpPr>
                <a:spLocks noChangeShapeType="1"/>
              </p:cNvSpPr>
              <p:nvPr/>
            </p:nvSpPr>
            <p:spPr bwMode="auto">
              <a:xfrm rot="16200000" flipH="1">
                <a:off x="972" y="3204"/>
                <a:ext cx="204" cy="20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9170" name="Line 34"/>
              <p:cNvSpPr>
                <a:spLocks noChangeShapeType="1"/>
              </p:cNvSpPr>
              <p:nvPr/>
            </p:nvSpPr>
            <p:spPr bwMode="auto">
              <a:xfrm rot="16200000" flipH="1">
                <a:off x="1176" y="3024"/>
                <a:ext cx="204" cy="20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219171" name="Line 35"/>
            <p:cNvSpPr>
              <a:spLocks noChangeShapeType="1"/>
            </p:cNvSpPr>
            <p:nvPr/>
          </p:nvSpPr>
          <p:spPr bwMode="auto">
            <a:xfrm>
              <a:off x="1560" y="677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19197" name="AutoShape 61"/>
          <p:cNvSpPr>
            <a:spLocks noChangeArrowheads="1"/>
          </p:cNvSpPr>
          <p:nvPr/>
        </p:nvSpPr>
        <p:spPr bwMode="auto">
          <a:xfrm rot="19222087" flipH="1">
            <a:off x="2579688" y="4033838"/>
            <a:ext cx="733425" cy="2201862"/>
          </a:xfrm>
          <a:prstGeom prst="curvedLeftArrow">
            <a:avLst>
              <a:gd name="adj1" fmla="val 60043"/>
              <a:gd name="adj2" fmla="val 120087"/>
              <a:gd name="adj3" fmla="val 33333"/>
            </a:avLst>
          </a:prstGeom>
          <a:solidFill>
            <a:srgbClr val="99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19198" name="Group 62"/>
          <p:cNvGrpSpPr>
            <a:grpSpLocks/>
          </p:cNvGrpSpPr>
          <p:nvPr/>
        </p:nvGrpSpPr>
        <p:grpSpPr bwMode="auto">
          <a:xfrm>
            <a:off x="7162800" y="228600"/>
            <a:ext cx="815975" cy="762000"/>
            <a:chOff x="204" y="60"/>
            <a:chExt cx="514" cy="480"/>
          </a:xfrm>
        </p:grpSpPr>
        <p:sp>
          <p:nvSpPr>
            <p:cNvPr id="219199" name="Oval 63"/>
            <p:cNvSpPr>
              <a:spLocks noChangeArrowheads="1"/>
            </p:cNvSpPr>
            <p:nvPr/>
          </p:nvSpPr>
          <p:spPr bwMode="auto">
            <a:xfrm>
              <a:off x="204" y="60"/>
              <a:ext cx="504" cy="480"/>
            </a:xfrm>
            <a:prstGeom prst="ellipse">
              <a:avLst/>
            </a:prstGeom>
            <a:solidFill>
              <a:srgbClr val="FFFF99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19200" name="Text Box 64"/>
            <p:cNvSpPr txBox="1">
              <a:spLocks noChangeArrowheads="1"/>
            </p:cNvSpPr>
            <p:nvPr/>
          </p:nvSpPr>
          <p:spPr bwMode="auto">
            <a:xfrm>
              <a:off x="204" y="132"/>
              <a:ext cx="51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zh-CN" altLang="en-US">
                  <a:solidFill>
                    <a:srgbClr val="FF0000"/>
                  </a:solidFill>
                </a:rPr>
                <a:t>例</a:t>
              </a:r>
              <a:r>
                <a:rPr lang="en-US" altLang="zh-CN">
                  <a:solidFill>
                    <a:srgbClr val="FF0000"/>
                  </a:solidFill>
                </a:rPr>
                <a:t>2</a:t>
              </a:r>
              <a:endParaRPr lang="en-US" altLang="zh-CN"/>
            </a:p>
          </p:txBody>
        </p:sp>
      </p:grpSp>
      <p:grpSp>
        <p:nvGrpSpPr>
          <p:cNvPr id="219208" name="Group 72"/>
          <p:cNvGrpSpPr>
            <a:grpSpLocks/>
          </p:cNvGrpSpPr>
          <p:nvPr/>
        </p:nvGrpSpPr>
        <p:grpSpPr bwMode="auto">
          <a:xfrm>
            <a:off x="4514850" y="3814763"/>
            <a:ext cx="4344988" cy="2643187"/>
            <a:chOff x="2844" y="2403"/>
            <a:chExt cx="2737" cy="1665"/>
          </a:xfrm>
        </p:grpSpPr>
        <p:grpSp>
          <p:nvGrpSpPr>
            <p:cNvPr id="219205" name="Group 69"/>
            <p:cNvGrpSpPr>
              <a:grpSpLocks/>
            </p:cNvGrpSpPr>
            <p:nvPr/>
          </p:nvGrpSpPr>
          <p:grpSpPr bwMode="auto">
            <a:xfrm>
              <a:off x="2844" y="2403"/>
              <a:ext cx="2737" cy="1665"/>
              <a:chOff x="2844" y="2403"/>
              <a:chExt cx="2737" cy="1665"/>
            </a:xfrm>
          </p:grpSpPr>
          <p:sp>
            <p:nvSpPr>
              <p:cNvPr id="219173" name="Rectangle 37"/>
              <p:cNvSpPr>
                <a:spLocks noChangeArrowheads="1"/>
              </p:cNvSpPr>
              <p:nvPr/>
            </p:nvSpPr>
            <p:spPr bwMode="auto">
              <a:xfrm>
                <a:off x="2916" y="2550"/>
                <a:ext cx="2030" cy="1518"/>
              </a:xfrm>
              <a:prstGeom prst="rect">
                <a:avLst/>
              </a:prstGeom>
              <a:solidFill>
                <a:schemeClr val="bg1"/>
              </a:solidFill>
              <a:ln w="57150" cap="rnd">
                <a:solidFill>
                  <a:srgbClr val="FF66FF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zh-CN" sz="2800" b="0"/>
              </a:p>
            </p:txBody>
          </p:sp>
          <p:sp>
            <p:nvSpPr>
              <p:cNvPr id="219174" name="Text Box 38"/>
              <p:cNvSpPr txBox="1">
                <a:spLocks noChangeArrowheads="1"/>
              </p:cNvSpPr>
              <p:nvPr/>
            </p:nvSpPr>
            <p:spPr bwMode="auto">
              <a:xfrm>
                <a:off x="3684" y="2403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_</a:t>
                </a:r>
              </a:p>
            </p:txBody>
          </p:sp>
          <p:sp>
            <p:nvSpPr>
              <p:cNvPr id="219175" name="Oval 39"/>
              <p:cNvSpPr>
                <a:spLocks noChangeArrowheads="1"/>
              </p:cNvSpPr>
              <p:nvPr/>
            </p:nvSpPr>
            <p:spPr bwMode="auto">
              <a:xfrm>
                <a:off x="3360" y="3409"/>
                <a:ext cx="340" cy="32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zh-CN" sz="2800" b="0"/>
              </a:p>
            </p:txBody>
          </p:sp>
          <p:sp>
            <p:nvSpPr>
              <p:cNvPr id="219176" name="Line 40"/>
              <p:cNvSpPr>
                <a:spLocks noChangeShapeType="1"/>
              </p:cNvSpPr>
              <p:nvPr/>
            </p:nvSpPr>
            <p:spPr bwMode="auto">
              <a:xfrm flipV="1">
                <a:off x="3529" y="2796"/>
                <a:ext cx="0" cy="115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9177" name="Text Box 41"/>
              <p:cNvSpPr txBox="1">
                <a:spLocks noChangeArrowheads="1"/>
              </p:cNvSpPr>
              <p:nvPr/>
            </p:nvSpPr>
            <p:spPr bwMode="auto">
              <a:xfrm>
                <a:off x="3532" y="3145"/>
                <a:ext cx="24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+</a:t>
                </a:r>
              </a:p>
            </p:txBody>
          </p:sp>
          <p:sp>
            <p:nvSpPr>
              <p:cNvPr id="219178" name="Text Box 42"/>
              <p:cNvSpPr txBox="1">
                <a:spLocks noChangeArrowheads="1"/>
              </p:cNvSpPr>
              <p:nvPr/>
            </p:nvSpPr>
            <p:spPr bwMode="auto">
              <a:xfrm>
                <a:off x="3532" y="3539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_</a:t>
                </a:r>
              </a:p>
            </p:txBody>
          </p:sp>
          <p:sp>
            <p:nvSpPr>
              <p:cNvPr id="219179" name="Text Box 43"/>
              <p:cNvSpPr txBox="1">
                <a:spLocks noChangeArrowheads="1"/>
              </p:cNvSpPr>
              <p:nvPr/>
            </p:nvSpPr>
            <p:spPr bwMode="auto">
              <a:xfrm>
                <a:off x="2844" y="3243"/>
                <a:ext cx="58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4</a:t>
                </a:r>
                <a:r>
                  <a:rPr lang="en-US" altLang="zh-CN" sz="3600"/>
                  <a:t>/</a:t>
                </a:r>
                <a:r>
                  <a:rPr lang="en-US" altLang="zh-CN" sz="2800"/>
                  <a:t>3V</a:t>
                </a:r>
              </a:p>
            </p:txBody>
          </p:sp>
          <p:sp>
            <p:nvSpPr>
              <p:cNvPr id="219180" name="Rectangle 44"/>
              <p:cNvSpPr>
                <a:spLocks noChangeArrowheads="1"/>
              </p:cNvSpPr>
              <p:nvPr/>
            </p:nvSpPr>
            <p:spPr bwMode="auto">
              <a:xfrm>
                <a:off x="3475" y="3004"/>
                <a:ext cx="109" cy="21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9181" name="Line 45"/>
              <p:cNvSpPr>
                <a:spLocks noChangeShapeType="1"/>
              </p:cNvSpPr>
              <p:nvPr/>
            </p:nvSpPr>
            <p:spPr bwMode="auto">
              <a:xfrm>
                <a:off x="3529" y="2796"/>
                <a:ext cx="181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9182" name="Rectangle 46"/>
              <p:cNvSpPr>
                <a:spLocks noChangeArrowheads="1"/>
              </p:cNvSpPr>
              <p:nvPr/>
            </p:nvSpPr>
            <p:spPr bwMode="auto">
              <a:xfrm>
                <a:off x="4517" y="2743"/>
                <a:ext cx="219" cy="10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9183" name="Line 47"/>
              <p:cNvSpPr>
                <a:spLocks noChangeShapeType="1"/>
              </p:cNvSpPr>
              <p:nvPr/>
            </p:nvSpPr>
            <p:spPr bwMode="auto">
              <a:xfrm>
                <a:off x="3529" y="3947"/>
                <a:ext cx="181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9184" name="Text Box 48"/>
              <p:cNvSpPr txBox="1">
                <a:spLocks noChangeArrowheads="1"/>
              </p:cNvSpPr>
              <p:nvPr/>
            </p:nvSpPr>
            <p:spPr bwMode="auto">
              <a:xfrm>
                <a:off x="5286" y="2612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3300"/>
                    </a:solidFill>
                  </a:rPr>
                  <a:t>A</a:t>
                </a:r>
                <a:endParaRPr lang="en-US" altLang="zh-CN" sz="2800">
                  <a:solidFill>
                    <a:srgbClr val="FF3300"/>
                  </a:solidFill>
                </a:endParaRPr>
              </a:p>
            </p:txBody>
          </p:sp>
          <p:sp>
            <p:nvSpPr>
              <p:cNvPr id="219185" name="Text Box 49"/>
              <p:cNvSpPr txBox="1">
                <a:spLocks noChangeArrowheads="1"/>
              </p:cNvSpPr>
              <p:nvPr/>
            </p:nvSpPr>
            <p:spPr bwMode="auto">
              <a:xfrm>
                <a:off x="5316" y="3737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3300"/>
                    </a:solidFill>
                  </a:rPr>
                  <a:t>B</a:t>
                </a:r>
                <a:endParaRPr lang="en-US" altLang="zh-CN" sz="2800">
                  <a:solidFill>
                    <a:srgbClr val="FF3300"/>
                  </a:solidFill>
                </a:endParaRPr>
              </a:p>
            </p:txBody>
          </p:sp>
          <p:sp>
            <p:nvSpPr>
              <p:cNvPr id="219186" name="Rectangle 50"/>
              <p:cNvSpPr>
                <a:spLocks noChangeArrowheads="1"/>
              </p:cNvSpPr>
              <p:nvPr/>
            </p:nvSpPr>
            <p:spPr bwMode="auto">
              <a:xfrm>
                <a:off x="2916" y="2842"/>
                <a:ext cx="59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2</a:t>
                </a:r>
                <a:r>
                  <a:rPr lang="en-US" altLang="zh-CN" sz="3600"/>
                  <a:t>/</a:t>
                </a:r>
                <a:r>
                  <a:rPr lang="en-US" altLang="zh-CN" sz="2800"/>
                  <a:t>3</a:t>
                </a:r>
                <a:r>
                  <a:rPr lang="en-US" altLang="zh-CN" sz="2800"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219187" name="Text Box 51"/>
              <p:cNvSpPr txBox="1">
                <a:spLocks noChangeArrowheads="1"/>
              </p:cNvSpPr>
              <p:nvPr/>
            </p:nvSpPr>
            <p:spPr bwMode="auto">
              <a:xfrm>
                <a:off x="4164" y="2460"/>
                <a:ext cx="24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b="0"/>
                  <a:t>+</a:t>
                </a:r>
              </a:p>
            </p:txBody>
          </p:sp>
          <p:sp>
            <p:nvSpPr>
              <p:cNvPr id="219188" name="Text Box 52"/>
              <p:cNvSpPr txBox="1">
                <a:spLocks noChangeArrowheads="1"/>
              </p:cNvSpPr>
              <p:nvPr/>
            </p:nvSpPr>
            <p:spPr bwMode="auto">
              <a:xfrm>
                <a:off x="3828" y="2901"/>
                <a:ext cx="60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/>
                  <a:t>6</a:t>
                </a:r>
                <a:r>
                  <a:rPr lang="en-US" altLang="zh-CN" sz="2800" i="1"/>
                  <a:t>U</a:t>
                </a:r>
                <a:r>
                  <a:rPr lang="en-US" altLang="zh-CN" sz="2800" i="1" baseline="-25000"/>
                  <a:t>AB</a:t>
                </a:r>
                <a:endParaRPr lang="en-US" altLang="zh-CN" sz="2800"/>
              </a:p>
            </p:txBody>
          </p:sp>
          <p:sp>
            <p:nvSpPr>
              <p:cNvPr id="219189" name="Rectangle 53"/>
              <p:cNvSpPr>
                <a:spLocks noChangeArrowheads="1"/>
              </p:cNvSpPr>
              <p:nvPr/>
            </p:nvSpPr>
            <p:spPr bwMode="auto">
              <a:xfrm>
                <a:off x="4512" y="2826"/>
                <a:ext cx="40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2</a:t>
                </a:r>
                <a:r>
                  <a:rPr lang="en-US" altLang="zh-CN" sz="2800">
                    <a:sym typeface="Symbol" panose="05050102010706020507" pitchFamily="18" charset="2"/>
                  </a:rPr>
                  <a:t></a:t>
                </a:r>
              </a:p>
            </p:txBody>
          </p:sp>
          <p:grpSp>
            <p:nvGrpSpPr>
              <p:cNvPr id="219192" name="Group 56"/>
              <p:cNvGrpSpPr>
                <a:grpSpLocks/>
              </p:cNvGrpSpPr>
              <p:nvPr/>
            </p:nvGrpSpPr>
            <p:grpSpPr bwMode="auto">
              <a:xfrm>
                <a:off x="3828" y="2592"/>
                <a:ext cx="408" cy="396"/>
                <a:chOff x="972" y="3024"/>
                <a:chExt cx="408" cy="396"/>
              </a:xfrm>
            </p:grpSpPr>
            <p:sp>
              <p:nvSpPr>
                <p:cNvPr id="219193" name="Line 57"/>
                <p:cNvSpPr>
                  <a:spLocks noChangeShapeType="1"/>
                </p:cNvSpPr>
                <p:nvPr/>
              </p:nvSpPr>
              <p:spPr bwMode="auto">
                <a:xfrm flipH="1">
                  <a:off x="972" y="3024"/>
                  <a:ext cx="204" cy="20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19194" name="Line 58"/>
                <p:cNvSpPr>
                  <a:spLocks noChangeShapeType="1"/>
                </p:cNvSpPr>
                <p:nvPr/>
              </p:nvSpPr>
              <p:spPr bwMode="auto">
                <a:xfrm flipH="1">
                  <a:off x="1176" y="3216"/>
                  <a:ext cx="204" cy="20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19195" name="Line 59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972" y="3204"/>
                  <a:ext cx="204" cy="20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19196" name="Line 60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1176" y="3024"/>
                  <a:ext cx="204" cy="20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219201" name="Group 65"/>
            <p:cNvGrpSpPr>
              <a:grpSpLocks/>
            </p:cNvGrpSpPr>
            <p:nvPr/>
          </p:nvGrpSpPr>
          <p:grpSpPr bwMode="auto">
            <a:xfrm>
              <a:off x="5088" y="2784"/>
              <a:ext cx="471" cy="1131"/>
              <a:chOff x="2496" y="2666"/>
              <a:chExt cx="471" cy="1557"/>
            </a:xfrm>
          </p:grpSpPr>
          <p:sp>
            <p:nvSpPr>
              <p:cNvPr id="219202" name="Text Box 66"/>
              <p:cNvSpPr txBox="1">
                <a:spLocks noChangeArrowheads="1"/>
              </p:cNvSpPr>
              <p:nvPr/>
            </p:nvSpPr>
            <p:spPr bwMode="auto">
              <a:xfrm>
                <a:off x="2496" y="3263"/>
                <a:ext cx="471" cy="5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i="1">
                    <a:solidFill>
                      <a:srgbClr val="000000"/>
                    </a:solidFill>
                  </a:rPr>
                  <a:t>U</a:t>
                </a:r>
                <a:r>
                  <a:rPr lang="en-US" altLang="zh-CN" sz="2400" i="1" baseline="-25000">
                    <a:solidFill>
                      <a:srgbClr val="000000"/>
                    </a:solidFill>
                  </a:rPr>
                  <a:t>AB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19203" name="Text Box 67"/>
              <p:cNvSpPr txBox="1">
                <a:spLocks noChangeArrowheads="1"/>
              </p:cNvSpPr>
              <p:nvPr/>
            </p:nvSpPr>
            <p:spPr bwMode="auto">
              <a:xfrm>
                <a:off x="2528" y="2666"/>
                <a:ext cx="225" cy="3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 sz="2400">
                    <a:ea typeface="仿宋_GB2312" pitchFamily="49" charset="-122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219204" name="Rectangle 68"/>
              <p:cNvSpPr>
                <a:spLocks noChangeArrowheads="1"/>
              </p:cNvSpPr>
              <p:nvPr/>
            </p:nvSpPr>
            <p:spPr bwMode="auto">
              <a:xfrm>
                <a:off x="2502" y="3827"/>
                <a:ext cx="310" cy="3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zh-CN" altLang="en-US" sz="2400">
                    <a:ea typeface="仿宋_GB2312" pitchFamily="49" charset="-122"/>
                    <a:sym typeface="Symbol" panose="05050102010706020507" pitchFamily="18" charset="2"/>
                  </a:rPr>
                  <a:t>－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9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9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9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9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9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9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9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9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9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192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38" grpId="0" build="p" autoUpdateAnimBg="0"/>
      <p:bldP spid="219197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Text Box 2"/>
          <p:cNvSpPr txBox="1">
            <a:spLocks noChangeArrowheads="1"/>
          </p:cNvSpPr>
          <p:nvPr/>
        </p:nvSpPr>
        <p:spPr bwMode="auto">
          <a:xfrm>
            <a:off x="457200" y="238125"/>
            <a:ext cx="39719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rgbClr val="000099"/>
                </a:solidFill>
              </a:rPr>
              <a:t>(1) </a:t>
            </a:r>
            <a:r>
              <a:rPr lang="zh-CN" altLang="en-US">
                <a:solidFill>
                  <a:srgbClr val="000099"/>
                </a:solidFill>
              </a:rPr>
              <a:t>求开路电压</a:t>
            </a:r>
            <a:r>
              <a:rPr lang="en-US" altLang="zh-CN" i="1">
                <a:solidFill>
                  <a:srgbClr val="000099"/>
                </a:solidFill>
              </a:rPr>
              <a:t>U</a:t>
            </a:r>
            <a:r>
              <a:rPr lang="en-US" altLang="zh-CN" baseline="-25000">
                <a:solidFill>
                  <a:srgbClr val="000099"/>
                </a:solidFill>
              </a:rPr>
              <a:t>AB</a:t>
            </a:r>
            <a:r>
              <a:rPr lang="en-US" altLang="zh-CN">
                <a:solidFill>
                  <a:srgbClr val="000099"/>
                </a:solidFill>
              </a:rPr>
              <a:t> </a:t>
            </a:r>
            <a:r>
              <a:rPr lang="zh-CN" altLang="en-US">
                <a:solidFill>
                  <a:srgbClr val="000099"/>
                </a:solidFill>
              </a:rPr>
              <a:t>：</a:t>
            </a:r>
          </a:p>
        </p:txBody>
      </p:sp>
      <p:sp>
        <p:nvSpPr>
          <p:cNvPr id="220164" name="Rectangle 4"/>
          <p:cNvSpPr>
            <a:spLocks noChangeArrowheads="1"/>
          </p:cNvSpPr>
          <p:nvPr/>
        </p:nvSpPr>
        <p:spPr bwMode="auto">
          <a:xfrm>
            <a:off x="1962150" y="4935538"/>
            <a:ext cx="4549775" cy="1312862"/>
          </a:xfrm>
          <a:prstGeom prst="rect">
            <a:avLst/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220165" name="Object 5"/>
          <p:cNvGraphicFramePr>
            <a:graphicFrameLocks noChangeAspect="1"/>
          </p:cNvGraphicFramePr>
          <p:nvPr/>
        </p:nvGraphicFramePr>
        <p:xfrm>
          <a:off x="2179638" y="3660775"/>
          <a:ext cx="4030662" cy="248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197" name="公式" r:id="rId3" imgW="990360" imgH="812520" progId="Equation.3">
                  <p:embed/>
                </p:oleObj>
              </mc:Choice>
              <mc:Fallback>
                <p:oleObj name="公式" r:id="rId3" imgW="990360" imgH="81252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9638" y="3660775"/>
                        <a:ext cx="4030662" cy="2486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0196" name="Group 36"/>
          <p:cNvGrpSpPr>
            <a:grpSpLocks/>
          </p:cNvGrpSpPr>
          <p:nvPr/>
        </p:nvGrpSpPr>
        <p:grpSpPr bwMode="auto">
          <a:xfrm>
            <a:off x="2095500" y="728663"/>
            <a:ext cx="4344988" cy="2636837"/>
            <a:chOff x="1320" y="459"/>
            <a:chExt cx="2737" cy="1661"/>
          </a:xfrm>
        </p:grpSpPr>
        <p:grpSp>
          <p:nvGrpSpPr>
            <p:cNvPr id="220194" name="Group 34"/>
            <p:cNvGrpSpPr>
              <a:grpSpLocks/>
            </p:cNvGrpSpPr>
            <p:nvPr/>
          </p:nvGrpSpPr>
          <p:grpSpPr bwMode="auto">
            <a:xfrm>
              <a:off x="1320" y="459"/>
              <a:ext cx="2737" cy="1661"/>
              <a:chOff x="1320" y="459"/>
              <a:chExt cx="2737" cy="1661"/>
            </a:xfrm>
          </p:grpSpPr>
          <p:sp>
            <p:nvSpPr>
              <p:cNvPr id="220167" name="Text Box 7"/>
              <p:cNvSpPr txBox="1">
                <a:spLocks noChangeArrowheads="1"/>
              </p:cNvSpPr>
              <p:nvPr/>
            </p:nvSpPr>
            <p:spPr bwMode="auto">
              <a:xfrm>
                <a:off x="2160" y="459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_</a:t>
                </a:r>
              </a:p>
            </p:txBody>
          </p:sp>
          <p:sp>
            <p:nvSpPr>
              <p:cNvPr id="220168" name="Oval 8"/>
              <p:cNvSpPr>
                <a:spLocks noChangeArrowheads="1"/>
              </p:cNvSpPr>
              <p:nvPr/>
            </p:nvSpPr>
            <p:spPr bwMode="auto">
              <a:xfrm>
                <a:off x="1836" y="1465"/>
                <a:ext cx="340" cy="32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zh-CN" sz="2800" b="0"/>
              </a:p>
            </p:txBody>
          </p:sp>
          <p:sp>
            <p:nvSpPr>
              <p:cNvPr id="220169" name="Line 9"/>
              <p:cNvSpPr>
                <a:spLocks noChangeShapeType="1"/>
              </p:cNvSpPr>
              <p:nvPr/>
            </p:nvSpPr>
            <p:spPr bwMode="auto">
              <a:xfrm flipV="1">
                <a:off x="2005" y="852"/>
                <a:ext cx="0" cy="115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0170" name="Text Box 10"/>
              <p:cNvSpPr txBox="1">
                <a:spLocks noChangeArrowheads="1"/>
              </p:cNvSpPr>
              <p:nvPr/>
            </p:nvSpPr>
            <p:spPr bwMode="auto">
              <a:xfrm>
                <a:off x="2008" y="1201"/>
                <a:ext cx="24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+</a:t>
                </a:r>
              </a:p>
            </p:txBody>
          </p:sp>
          <p:sp>
            <p:nvSpPr>
              <p:cNvPr id="220171" name="Text Box 11"/>
              <p:cNvSpPr txBox="1">
                <a:spLocks noChangeArrowheads="1"/>
              </p:cNvSpPr>
              <p:nvPr/>
            </p:nvSpPr>
            <p:spPr bwMode="auto">
              <a:xfrm>
                <a:off x="2008" y="1595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_</a:t>
                </a:r>
              </a:p>
            </p:txBody>
          </p:sp>
          <p:sp>
            <p:nvSpPr>
              <p:cNvPr id="220172" name="Text Box 12"/>
              <p:cNvSpPr txBox="1">
                <a:spLocks noChangeArrowheads="1"/>
              </p:cNvSpPr>
              <p:nvPr/>
            </p:nvSpPr>
            <p:spPr bwMode="auto">
              <a:xfrm>
                <a:off x="1320" y="1299"/>
                <a:ext cx="58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4</a:t>
                </a:r>
                <a:r>
                  <a:rPr lang="en-US" altLang="zh-CN" sz="3600"/>
                  <a:t>/</a:t>
                </a:r>
                <a:r>
                  <a:rPr lang="en-US" altLang="zh-CN" sz="2800"/>
                  <a:t>3V</a:t>
                </a:r>
              </a:p>
            </p:txBody>
          </p:sp>
          <p:sp>
            <p:nvSpPr>
              <p:cNvPr id="220173" name="Rectangle 13"/>
              <p:cNvSpPr>
                <a:spLocks noChangeArrowheads="1"/>
              </p:cNvSpPr>
              <p:nvPr/>
            </p:nvSpPr>
            <p:spPr bwMode="auto">
              <a:xfrm>
                <a:off x="1951" y="1060"/>
                <a:ext cx="109" cy="21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0174" name="Line 14"/>
              <p:cNvSpPr>
                <a:spLocks noChangeShapeType="1"/>
              </p:cNvSpPr>
              <p:nvPr/>
            </p:nvSpPr>
            <p:spPr bwMode="auto">
              <a:xfrm>
                <a:off x="2005" y="852"/>
                <a:ext cx="181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0175" name="Rectangle 15"/>
              <p:cNvSpPr>
                <a:spLocks noChangeArrowheads="1"/>
              </p:cNvSpPr>
              <p:nvPr/>
            </p:nvSpPr>
            <p:spPr bwMode="auto">
              <a:xfrm>
                <a:off x="2993" y="799"/>
                <a:ext cx="219" cy="10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0176" name="Line 16"/>
              <p:cNvSpPr>
                <a:spLocks noChangeShapeType="1"/>
              </p:cNvSpPr>
              <p:nvPr/>
            </p:nvSpPr>
            <p:spPr bwMode="auto">
              <a:xfrm>
                <a:off x="2005" y="2003"/>
                <a:ext cx="181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0177" name="Text Box 17"/>
              <p:cNvSpPr txBox="1">
                <a:spLocks noChangeArrowheads="1"/>
              </p:cNvSpPr>
              <p:nvPr/>
            </p:nvSpPr>
            <p:spPr bwMode="auto">
              <a:xfrm>
                <a:off x="3762" y="668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3300"/>
                    </a:solidFill>
                  </a:rPr>
                  <a:t>A</a:t>
                </a:r>
                <a:endParaRPr lang="en-US" altLang="zh-CN" sz="2800">
                  <a:solidFill>
                    <a:srgbClr val="FF3300"/>
                  </a:solidFill>
                </a:endParaRPr>
              </a:p>
            </p:txBody>
          </p:sp>
          <p:sp>
            <p:nvSpPr>
              <p:cNvPr id="220178" name="Text Box 18"/>
              <p:cNvSpPr txBox="1">
                <a:spLocks noChangeArrowheads="1"/>
              </p:cNvSpPr>
              <p:nvPr/>
            </p:nvSpPr>
            <p:spPr bwMode="auto">
              <a:xfrm>
                <a:off x="3792" y="1793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3300"/>
                    </a:solidFill>
                  </a:rPr>
                  <a:t>B</a:t>
                </a:r>
                <a:endParaRPr lang="en-US" altLang="zh-CN" sz="2800">
                  <a:solidFill>
                    <a:srgbClr val="FF3300"/>
                  </a:solidFill>
                </a:endParaRPr>
              </a:p>
            </p:txBody>
          </p:sp>
          <p:sp>
            <p:nvSpPr>
              <p:cNvPr id="220179" name="Rectangle 19"/>
              <p:cNvSpPr>
                <a:spLocks noChangeArrowheads="1"/>
              </p:cNvSpPr>
              <p:nvPr/>
            </p:nvSpPr>
            <p:spPr bwMode="auto">
              <a:xfrm>
                <a:off x="1392" y="898"/>
                <a:ext cx="59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2</a:t>
                </a:r>
                <a:r>
                  <a:rPr lang="en-US" altLang="zh-CN" sz="3600"/>
                  <a:t>/</a:t>
                </a:r>
                <a:r>
                  <a:rPr lang="en-US" altLang="zh-CN" sz="2800"/>
                  <a:t>3</a:t>
                </a:r>
                <a:r>
                  <a:rPr lang="en-US" altLang="zh-CN" sz="2800"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220180" name="Text Box 20"/>
              <p:cNvSpPr txBox="1">
                <a:spLocks noChangeArrowheads="1"/>
              </p:cNvSpPr>
              <p:nvPr/>
            </p:nvSpPr>
            <p:spPr bwMode="auto">
              <a:xfrm>
                <a:off x="2640" y="516"/>
                <a:ext cx="24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b="0"/>
                  <a:t>+</a:t>
                </a:r>
              </a:p>
            </p:txBody>
          </p:sp>
          <p:sp>
            <p:nvSpPr>
              <p:cNvPr id="220181" name="Text Box 21"/>
              <p:cNvSpPr txBox="1">
                <a:spLocks noChangeArrowheads="1"/>
              </p:cNvSpPr>
              <p:nvPr/>
            </p:nvSpPr>
            <p:spPr bwMode="auto">
              <a:xfrm>
                <a:off x="2304" y="957"/>
                <a:ext cx="608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/>
                  <a:t>6</a:t>
                </a:r>
                <a:r>
                  <a:rPr lang="en-US" altLang="zh-CN" sz="2800" i="1"/>
                  <a:t>U</a:t>
                </a:r>
                <a:r>
                  <a:rPr lang="en-US" altLang="zh-CN" sz="2800" i="1" baseline="-25000"/>
                  <a:t>AB</a:t>
                </a:r>
                <a:endParaRPr lang="en-US" altLang="zh-CN" sz="2800"/>
              </a:p>
            </p:txBody>
          </p:sp>
          <p:sp>
            <p:nvSpPr>
              <p:cNvPr id="220182" name="Rectangle 22"/>
              <p:cNvSpPr>
                <a:spLocks noChangeArrowheads="1"/>
              </p:cNvSpPr>
              <p:nvPr/>
            </p:nvSpPr>
            <p:spPr bwMode="auto">
              <a:xfrm>
                <a:off x="2988" y="882"/>
                <a:ext cx="40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2</a:t>
                </a:r>
                <a:r>
                  <a:rPr lang="en-US" altLang="zh-CN" sz="2800">
                    <a:sym typeface="Symbol" panose="05050102010706020507" pitchFamily="18" charset="2"/>
                  </a:rPr>
                  <a:t></a:t>
                </a:r>
              </a:p>
            </p:txBody>
          </p:sp>
          <p:grpSp>
            <p:nvGrpSpPr>
              <p:cNvPr id="220185" name="Group 25"/>
              <p:cNvGrpSpPr>
                <a:grpSpLocks/>
              </p:cNvGrpSpPr>
              <p:nvPr/>
            </p:nvGrpSpPr>
            <p:grpSpPr bwMode="auto">
              <a:xfrm>
                <a:off x="2304" y="648"/>
                <a:ext cx="408" cy="396"/>
                <a:chOff x="972" y="3024"/>
                <a:chExt cx="408" cy="396"/>
              </a:xfrm>
            </p:grpSpPr>
            <p:sp>
              <p:nvSpPr>
                <p:cNvPr id="220186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972" y="3024"/>
                  <a:ext cx="204" cy="20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20187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1176" y="3216"/>
                  <a:ext cx="204" cy="20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20188" name="Line 28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972" y="3204"/>
                  <a:ext cx="204" cy="20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20189" name="Line 29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1176" y="3024"/>
                  <a:ext cx="204" cy="20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220190" name="Group 30"/>
            <p:cNvGrpSpPr>
              <a:grpSpLocks/>
            </p:cNvGrpSpPr>
            <p:nvPr/>
          </p:nvGrpSpPr>
          <p:grpSpPr bwMode="auto">
            <a:xfrm>
              <a:off x="3552" y="864"/>
              <a:ext cx="471" cy="1131"/>
              <a:chOff x="2496" y="2666"/>
              <a:chExt cx="471" cy="1557"/>
            </a:xfrm>
          </p:grpSpPr>
          <p:sp>
            <p:nvSpPr>
              <p:cNvPr id="220191" name="Text Box 31"/>
              <p:cNvSpPr txBox="1">
                <a:spLocks noChangeArrowheads="1"/>
              </p:cNvSpPr>
              <p:nvPr/>
            </p:nvSpPr>
            <p:spPr bwMode="auto">
              <a:xfrm>
                <a:off x="2496" y="3263"/>
                <a:ext cx="471" cy="5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i="1">
                    <a:solidFill>
                      <a:srgbClr val="000000"/>
                    </a:solidFill>
                  </a:rPr>
                  <a:t>U</a:t>
                </a:r>
                <a:r>
                  <a:rPr lang="en-US" altLang="zh-CN" sz="2400" i="1" baseline="-25000">
                    <a:solidFill>
                      <a:srgbClr val="000000"/>
                    </a:solidFill>
                  </a:rPr>
                  <a:t>AB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20192" name="Text Box 32"/>
              <p:cNvSpPr txBox="1">
                <a:spLocks noChangeArrowheads="1"/>
              </p:cNvSpPr>
              <p:nvPr/>
            </p:nvSpPr>
            <p:spPr bwMode="auto">
              <a:xfrm>
                <a:off x="2528" y="2666"/>
                <a:ext cx="225" cy="3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 sz="2400">
                    <a:ea typeface="仿宋_GB2312" pitchFamily="49" charset="-122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220193" name="Rectangle 33"/>
              <p:cNvSpPr>
                <a:spLocks noChangeArrowheads="1"/>
              </p:cNvSpPr>
              <p:nvPr/>
            </p:nvSpPr>
            <p:spPr bwMode="auto">
              <a:xfrm>
                <a:off x="2502" y="3827"/>
                <a:ext cx="310" cy="3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zh-CN" altLang="en-US" sz="2400">
                    <a:ea typeface="仿宋_GB2312" pitchFamily="49" charset="-122"/>
                    <a:sym typeface="Symbol" panose="05050102010706020507" pitchFamily="18" charset="2"/>
                  </a:rPr>
                  <a:t>－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0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0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20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2" grpId="0" autoUpdateAnimBg="0"/>
      <p:bldP spid="220164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Text Box 2"/>
          <p:cNvSpPr txBox="1">
            <a:spLocks noChangeArrowheads="1"/>
          </p:cNvSpPr>
          <p:nvPr/>
        </p:nvSpPr>
        <p:spPr bwMode="auto">
          <a:xfrm>
            <a:off x="361950" y="92075"/>
            <a:ext cx="32464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rgbClr val="000099"/>
                </a:solidFill>
              </a:rPr>
              <a:t>(2) </a:t>
            </a:r>
            <a:r>
              <a:rPr lang="zh-CN" altLang="en-US">
                <a:solidFill>
                  <a:srgbClr val="000099"/>
                </a:solidFill>
              </a:rPr>
              <a:t>求输入电阻</a:t>
            </a:r>
            <a:r>
              <a:rPr lang="en-US" altLang="zh-CN" i="1">
                <a:solidFill>
                  <a:srgbClr val="000099"/>
                </a:solidFill>
              </a:rPr>
              <a:t>R</a:t>
            </a:r>
            <a:r>
              <a:rPr lang="en-US" altLang="zh-CN" i="1" baseline="-25000">
                <a:solidFill>
                  <a:srgbClr val="000099"/>
                </a:solidFill>
              </a:rPr>
              <a:t>i</a:t>
            </a:r>
            <a:r>
              <a:rPr lang="en-US" altLang="zh-CN">
                <a:solidFill>
                  <a:srgbClr val="000099"/>
                </a:solidFill>
              </a:rPr>
              <a:t> </a:t>
            </a:r>
          </a:p>
        </p:txBody>
      </p:sp>
      <p:sp>
        <p:nvSpPr>
          <p:cNvPr id="221187" name="Text Box 3"/>
          <p:cNvSpPr txBox="1">
            <a:spLocks noChangeArrowheads="1"/>
          </p:cNvSpPr>
          <p:nvPr/>
        </p:nvSpPr>
        <p:spPr bwMode="auto">
          <a:xfrm>
            <a:off x="6629400" y="457200"/>
            <a:ext cx="2058988" cy="9461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sz="2800">
                <a:solidFill>
                  <a:schemeClr val="bg1"/>
                </a:solidFill>
              </a:rPr>
              <a:t> </a:t>
            </a:r>
            <a:r>
              <a:rPr lang="zh-CN" altLang="en-US" sz="2800">
                <a:solidFill>
                  <a:schemeClr val="bg1"/>
                </a:solidFill>
              </a:rPr>
              <a:t>去掉独立源</a:t>
            </a:r>
          </a:p>
          <a:p>
            <a:pPr algn="l"/>
            <a:r>
              <a:rPr lang="zh-CN" altLang="en-US" sz="2800">
                <a:solidFill>
                  <a:schemeClr val="bg1"/>
                </a:solidFill>
              </a:rPr>
              <a:t>   加压求流</a:t>
            </a:r>
          </a:p>
        </p:txBody>
      </p:sp>
      <p:grpSp>
        <p:nvGrpSpPr>
          <p:cNvPr id="221247" name="Group 63"/>
          <p:cNvGrpSpPr>
            <a:grpSpLocks/>
          </p:cNvGrpSpPr>
          <p:nvPr/>
        </p:nvGrpSpPr>
        <p:grpSpPr bwMode="auto">
          <a:xfrm>
            <a:off x="7699375" y="3276600"/>
            <a:ext cx="706438" cy="519113"/>
            <a:chOff x="4850" y="2064"/>
            <a:chExt cx="445" cy="327"/>
          </a:xfrm>
        </p:grpSpPr>
        <p:sp>
          <p:nvSpPr>
            <p:cNvPr id="221189" name="Line 5"/>
            <p:cNvSpPr>
              <a:spLocks noChangeShapeType="1"/>
            </p:cNvSpPr>
            <p:nvPr/>
          </p:nvSpPr>
          <p:spPr bwMode="auto">
            <a:xfrm flipH="1">
              <a:off x="4850" y="2314"/>
              <a:ext cx="23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1190" name="Text Box 6"/>
            <p:cNvSpPr txBox="1">
              <a:spLocks noChangeArrowheads="1"/>
            </p:cNvSpPr>
            <p:nvPr/>
          </p:nvSpPr>
          <p:spPr bwMode="auto">
            <a:xfrm>
              <a:off x="5092" y="2064"/>
              <a:ext cx="20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I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</p:grpSp>
      <p:grpSp>
        <p:nvGrpSpPr>
          <p:cNvPr id="221248" name="Group 64"/>
          <p:cNvGrpSpPr>
            <a:grpSpLocks/>
          </p:cNvGrpSpPr>
          <p:nvPr/>
        </p:nvGrpSpPr>
        <p:grpSpPr bwMode="auto">
          <a:xfrm>
            <a:off x="4648200" y="3468688"/>
            <a:ext cx="3717925" cy="2495550"/>
            <a:chOff x="2928" y="2185"/>
            <a:chExt cx="2342" cy="1572"/>
          </a:xfrm>
        </p:grpSpPr>
        <p:sp>
          <p:nvSpPr>
            <p:cNvPr id="221191" name="Rectangle 7"/>
            <p:cNvSpPr>
              <a:spLocks noChangeArrowheads="1"/>
            </p:cNvSpPr>
            <p:nvPr/>
          </p:nvSpPr>
          <p:spPr bwMode="auto">
            <a:xfrm>
              <a:off x="2928" y="2239"/>
              <a:ext cx="1706" cy="1518"/>
            </a:xfrm>
            <a:prstGeom prst="rect">
              <a:avLst/>
            </a:prstGeom>
            <a:solidFill>
              <a:schemeClr val="bg1"/>
            </a:solidFill>
            <a:ln w="57150" cap="rnd">
              <a:solidFill>
                <a:srgbClr val="FF66FF"/>
              </a:solidFill>
              <a:prstDash val="sysDot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zh-CN" sz="2800" b="0"/>
            </a:p>
          </p:txBody>
        </p:sp>
        <p:sp>
          <p:nvSpPr>
            <p:cNvPr id="221192" name="Line 8"/>
            <p:cNvSpPr>
              <a:spLocks noChangeShapeType="1"/>
            </p:cNvSpPr>
            <p:nvPr/>
          </p:nvSpPr>
          <p:spPr bwMode="auto">
            <a:xfrm flipV="1">
              <a:off x="3217" y="2485"/>
              <a:ext cx="0" cy="115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1193" name="Rectangle 9"/>
            <p:cNvSpPr>
              <a:spLocks noChangeArrowheads="1"/>
            </p:cNvSpPr>
            <p:nvPr/>
          </p:nvSpPr>
          <p:spPr bwMode="auto">
            <a:xfrm>
              <a:off x="3151" y="2981"/>
              <a:ext cx="109" cy="21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1194" name="Line 10"/>
            <p:cNvSpPr>
              <a:spLocks noChangeShapeType="1"/>
            </p:cNvSpPr>
            <p:nvPr/>
          </p:nvSpPr>
          <p:spPr bwMode="auto">
            <a:xfrm>
              <a:off x="3217" y="2485"/>
              <a:ext cx="181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1195" name="Rectangle 11"/>
            <p:cNvSpPr>
              <a:spLocks noChangeArrowheads="1"/>
            </p:cNvSpPr>
            <p:nvPr/>
          </p:nvSpPr>
          <p:spPr bwMode="auto">
            <a:xfrm>
              <a:off x="4205" y="2432"/>
              <a:ext cx="219" cy="10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1196" name="Line 12"/>
            <p:cNvSpPr>
              <a:spLocks noChangeShapeType="1"/>
            </p:cNvSpPr>
            <p:nvPr/>
          </p:nvSpPr>
          <p:spPr bwMode="auto">
            <a:xfrm>
              <a:off x="3217" y="3636"/>
              <a:ext cx="181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1197" name="Text Box 13"/>
            <p:cNvSpPr txBox="1">
              <a:spLocks noChangeArrowheads="1"/>
            </p:cNvSpPr>
            <p:nvPr/>
          </p:nvSpPr>
          <p:spPr bwMode="auto">
            <a:xfrm>
              <a:off x="4992" y="2304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A</a:t>
              </a:r>
            </a:p>
          </p:txBody>
        </p:sp>
        <p:sp>
          <p:nvSpPr>
            <p:cNvPr id="221198" name="Text Box 14"/>
            <p:cNvSpPr txBox="1">
              <a:spLocks noChangeArrowheads="1"/>
            </p:cNvSpPr>
            <p:nvPr/>
          </p:nvSpPr>
          <p:spPr bwMode="auto">
            <a:xfrm>
              <a:off x="5004" y="3426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B</a:t>
              </a:r>
            </a:p>
          </p:txBody>
        </p:sp>
        <p:sp>
          <p:nvSpPr>
            <p:cNvPr id="221199" name="Rectangle 15"/>
            <p:cNvSpPr>
              <a:spLocks noChangeArrowheads="1"/>
            </p:cNvSpPr>
            <p:nvPr/>
          </p:nvSpPr>
          <p:spPr bwMode="auto">
            <a:xfrm>
              <a:off x="3312" y="3071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2</a:t>
              </a:r>
              <a:r>
                <a:rPr lang="en-US" altLang="zh-CN" sz="3600"/>
                <a:t>/</a:t>
              </a:r>
              <a:r>
                <a:rPr lang="en-US" altLang="zh-CN"/>
                <a:t>3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221200" name="Text Box 16"/>
            <p:cNvSpPr txBox="1">
              <a:spLocks noChangeArrowheads="1"/>
            </p:cNvSpPr>
            <p:nvPr/>
          </p:nvSpPr>
          <p:spPr bwMode="auto">
            <a:xfrm>
              <a:off x="3852" y="2185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b="0"/>
                <a:t>+</a:t>
              </a:r>
            </a:p>
          </p:txBody>
        </p:sp>
        <p:sp>
          <p:nvSpPr>
            <p:cNvPr id="221201" name="Text Box 17"/>
            <p:cNvSpPr txBox="1">
              <a:spLocks noChangeArrowheads="1"/>
            </p:cNvSpPr>
            <p:nvPr/>
          </p:nvSpPr>
          <p:spPr bwMode="auto">
            <a:xfrm>
              <a:off x="3516" y="2590"/>
              <a:ext cx="6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6</a:t>
              </a:r>
              <a:r>
                <a:rPr lang="en-US" altLang="zh-CN" sz="2800" i="1"/>
                <a:t>U</a:t>
              </a:r>
              <a:r>
                <a:rPr lang="en-US" altLang="zh-CN" sz="2800" i="1" baseline="-25000"/>
                <a:t>AB</a:t>
              </a:r>
              <a:endParaRPr lang="en-US" altLang="zh-CN" sz="2800"/>
            </a:p>
          </p:txBody>
        </p:sp>
        <p:sp>
          <p:nvSpPr>
            <p:cNvPr id="221202" name="Rectangle 18"/>
            <p:cNvSpPr>
              <a:spLocks noChangeArrowheads="1"/>
            </p:cNvSpPr>
            <p:nvPr/>
          </p:nvSpPr>
          <p:spPr bwMode="auto">
            <a:xfrm>
              <a:off x="4200" y="2515"/>
              <a:ext cx="4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2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</a:p>
          </p:txBody>
        </p:sp>
        <p:grpSp>
          <p:nvGrpSpPr>
            <p:cNvPr id="221205" name="Group 21"/>
            <p:cNvGrpSpPr>
              <a:grpSpLocks/>
            </p:cNvGrpSpPr>
            <p:nvPr/>
          </p:nvGrpSpPr>
          <p:grpSpPr bwMode="auto">
            <a:xfrm>
              <a:off x="3516" y="2281"/>
              <a:ext cx="408" cy="396"/>
              <a:chOff x="972" y="3024"/>
              <a:chExt cx="408" cy="396"/>
            </a:xfrm>
          </p:grpSpPr>
          <p:sp>
            <p:nvSpPr>
              <p:cNvPr id="221206" name="Line 22"/>
              <p:cNvSpPr>
                <a:spLocks noChangeShapeType="1"/>
              </p:cNvSpPr>
              <p:nvPr/>
            </p:nvSpPr>
            <p:spPr bwMode="auto">
              <a:xfrm flipH="1">
                <a:off x="972" y="3024"/>
                <a:ext cx="204" cy="20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1207" name="Line 23"/>
              <p:cNvSpPr>
                <a:spLocks noChangeShapeType="1"/>
              </p:cNvSpPr>
              <p:nvPr/>
            </p:nvSpPr>
            <p:spPr bwMode="auto">
              <a:xfrm flipH="1">
                <a:off x="1176" y="3216"/>
                <a:ext cx="204" cy="20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1208" name="Line 24"/>
              <p:cNvSpPr>
                <a:spLocks noChangeShapeType="1"/>
              </p:cNvSpPr>
              <p:nvPr/>
            </p:nvSpPr>
            <p:spPr bwMode="auto">
              <a:xfrm rot="16200000" flipH="1">
                <a:off x="972" y="3204"/>
                <a:ext cx="204" cy="20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1209" name="Line 25"/>
              <p:cNvSpPr>
                <a:spLocks noChangeShapeType="1"/>
              </p:cNvSpPr>
              <p:nvPr/>
            </p:nvSpPr>
            <p:spPr bwMode="auto">
              <a:xfrm rot="16200000" flipH="1">
                <a:off x="1176" y="3024"/>
                <a:ext cx="204" cy="20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221210" name="Text Box 26"/>
            <p:cNvSpPr txBox="1">
              <a:spLocks noChangeArrowheads="1"/>
            </p:cNvSpPr>
            <p:nvPr/>
          </p:nvSpPr>
          <p:spPr bwMode="auto">
            <a:xfrm>
              <a:off x="3338" y="2191"/>
              <a:ext cx="1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-</a:t>
              </a:r>
            </a:p>
          </p:txBody>
        </p:sp>
      </p:grpSp>
      <p:sp>
        <p:nvSpPr>
          <p:cNvPr id="221211" name="AutoShape 27"/>
          <p:cNvSpPr>
            <a:spLocks noChangeArrowheads="1"/>
          </p:cNvSpPr>
          <p:nvPr/>
        </p:nvSpPr>
        <p:spPr bwMode="auto">
          <a:xfrm rot="-2285196">
            <a:off x="5640388" y="1128713"/>
            <a:ext cx="733425" cy="2251075"/>
          </a:xfrm>
          <a:prstGeom prst="curvedLeftArrow">
            <a:avLst>
              <a:gd name="adj1" fmla="val 61385"/>
              <a:gd name="adj2" fmla="val 122771"/>
              <a:gd name="adj3" fmla="val 33333"/>
            </a:avLst>
          </a:prstGeom>
          <a:solidFill>
            <a:srgbClr val="99FFC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21246" name="Group 62"/>
          <p:cNvGrpSpPr>
            <a:grpSpLocks/>
          </p:cNvGrpSpPr>
          <p:nvPr/>
        </p:nvGrpSpPr>
        <p:grpSpPr bwMode="auto">
          <a:xfrm>
            <a:off x="285750" y="766763"/>
            <a:ext cx="4348163" cy="2636837"/>
            <a:chOff x="180" y="483"/>
            <a:chExt cx="2739" cy="1661"/>
          </a:xfrm>
        </p:grpSpPr>
        <p:grpSp>
          <p:nvGrpSpPr>
            <p:cNvPr id="221236" name="Group 52"/>
            <p:cNvGrpSpPr>
              <a:grpSpLocks/>
            </p:cNvGrpSpPr>
            <p:nvPr/>
          </p:nvGrpSpPr>
          <p:grpSpPr bwMode="auto">
            <a:xfrm>
              <a:off x="180" y="483"/>
              <a:ext cx="2737" cy="1661"/>
              <a:chOff x="180" y="483"/>
              <a:chExt cx="2737" cy="1661"/>
            </a:xfrm>
          </p:grpSpPr>
          <p:sp>
            <p:nvSpPr>
              <p:cNvPr id="221213" name="Text Box 29"/>
              <p:cNvSpPr txBox="1">
                <a:spLocks noChangeArrowheads="1"/>
              </p:cNvSpPr>
              <p:nvPr/>
            </p:nvSpPr>
            <p:spPr bwMode="auto">
              <a:xfrm>
                <a:off x="1020" y="483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_</a:t>
                </a:r>
              </a:p>
            </p:txBody>
          </p:sp>
          <p:sp>
            <p:nvSpPr>
              <p:cNvPr id="221214" name="Oval 30"/>
              <p:cNvSpPr>
                <a:spLocks noChangeArrowheads="1"/>
              </p:cNvSpPr>
              <p:nvPr/>
            </p:nvSpPr>
            <p:spPr bwMode="auto">
              <a:xfrm>
                <a:off x="696" y="1489"/>
                <a:ext cx="340" cy="32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zh-CN" sz="2800" b="0"/>
              </a:p>
            </p:txBody>
          </p:sp>
          <p:sp>
            <p:nvSpPr>
              <p:cNvPr id="221215" name="Line 31"/>
              <p:cNvSpPr>
                <a:spLocks noChangeShapeType="1"/>
              </p:cNvSpPr>
              <p:nvPr/>
            </p:nvSpPr>
            <p:spPr bwMode="auto">
              <a:xfrm flipV="1">
                <a:off x="865" y="876"/>
                <a:ext cx="0" cy="115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1216" name="Text Box 32"/>
              <p:cNvSpPr txBox="1">
                <a:spLocks noChangeArrowheads="1"/>
              </p:cNvSpPr>
              <p:nvPr/>
            </p:nvSpPr>
            <p:spPr bwMode="auto">
              <a:xfrm>
                <a:off x="868" y="1225"/>
                <a:ext cx="24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+</a:t>
                </a:r>
              </a:p>
            </p:txBody>
          </p:sp>
          <p:sp>
            <p:nvSpPr>
              <p:cNvPr id="221217" name="Text Box 33"/>
              <p:cNvSpPr txBox="1">
                <a:spLocks noChangeArrowheads="1"/>
              </p:cNvSpPr>
              <p:nvPr/>
            </p:nvSpPr>
            <p:spPr bwMode="auto">
              <a:xfrm>
                <a:off x="868" y="1619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_</a:t>
                </a:r>
              </a:p>
            </p:txBody>
          </p:sp>
          <p:sp>
            <p:nvSpPr>
              <p:cNvPr id="221218" name="Text Box 34"/>
              <p:cNvSpPr txBox="1">
                <a:spLocks noChangeArrowheads="1"/>
              </p:cNvSpPr>
              <p:nvPr/>
            </p:nvSpPr>
            <p:spPr bwMode="auto">
              <a:xfrm>
                <a:off x="180" y="1385"/>
                <a:ext cx="56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4/3V</a:t>
                </a:r>
              </a:p>
            </p:txBody>
          </p:sp>
          <p:sp>
            <p:nvSpPr>
              <p:cNvPr id="221219" name="Rectangle 35"/>
              <p:cNvSpPr>
                <a:spLocks noChangeArrowheads="1"/>
              </p:cNvSpPr>
              <p:nvPr/>
            </p:nvSpPr>
            <p:spPr bwMode="auto">
              <a:xfrm>
                <a:off x="811" y="1084"/>
                <a:ext cx="109" cy="21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1220" name="Line 36"/>
              <p:cNvSpPr>
                <a:spLocks noChangeShapeType="1"/>
              </p:cNvSpPr>
              <p:nvPr/>
            </p:nvSpPr>
            <p:spPr bwMode="auto">
              <a:xfrm>
                <a:off x="865" y="876"/>
                <a:ext cx="181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1221" name="Rectangle 37"/>
              <p:cNvSpPr>
                <a:spLocks noChangeArrowheads="1"/>
              </p:cNvSpPr>
              <p:nvPr/>
            </p:nvSpPr>
            <p:spPr bwMode="auto">
              <a:xfrm>
                <a:off x="1853" y="823"/>
                <a:ext cx="219" cy="10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1222" name="Line 38"/>
              <p:cNvSpPr>
                <a:spLocks noChangeShapeType="1"/>
              </p:cNvSpPr>
              <p:nvPr/>
            </p:nvSpPr>
            <p:spPr bwMode="auto">
              <a:xfrm>
                <a:off x="865" y="2027"/>
                <a:ext cx="181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1223" name="Text Box 39"/>
              <p:cNvSpPr txBox="1">
                <a:spLocks noChangeArrowheads="1"/>
              </p:cNvSpPr>
              <p:nvPr/>
            </p:nvSpPr>
            <p:spPr bwMode="auto">
              <a:xfrm>
                <a:off x="2622" y="692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3300"/>
                    </a:solidFill>
                  </a:rPr>
                  <a:t>A</a:t>
                </a:r>
                <a:endParaRPr lang="en-US" altLang="zh-CN" sz="2800">
                  <a:solidFill>
                    <a:srgbClr val="FF3300"/>
                  </a:solidFill>
                </a:endParaRPr>
              </a:p>
            </p:txBody>
          </p:sp>
          <p:sp>
            <p:nvSpPr>
              <p:cNvPr id="221224" name="Text Box 40"/>
              <p:cNvSpPr txBox="1">
                <a:spLocks noChangeArrowheads="1"/>
              </p:cNvSpPr>
              <p:nvPr/>
            </p:nvSpPr>
            <p:spPr bwMode="auto">
              <a:xfrm>
                <a:off x="2652" y="1817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3300"/>
                    </a:solidFill>
                  </a:rPr>
                  <a:t>B</a:t>
                </a:r>
                <a:endParaRPr lang="en-US" altLang="zh-CN" sz="2800">
                  <a:solidFill>
                    <a:srgbClr val="FF3300"/>
                  </a:solidFill>
                </a:endParaRPr>
              </a:p>
            </p:txBody>
          </p:sp>
          <p:sp>
            <p:nvSpPr>
              <p:cNvPr id="221225" name="Rectangle 41"/>
              <p:cNvSpPr>
                <a:spLocks noChangeArrowheads="1"/>
              </p:cNvSpPr>
              <p:nvPr/>
            </p:nvSpPr>
            <p:spPr bwMode="auto">
              <a:xfrm>
                <a:off x="252" y="980"/>
                <a:ext cx="57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2/3</a:t>
                </a:r>
                <a:r>
                  <a:rPr lang="en-US" altLang="zh-CN" sz="2800"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221226" name="Text Box 42"/>
              <p:cNvSpPr txBox="1">
                <a:spLocks noChangeArrowheads="1"/>
              </p:cNvSpPr>
              <p:nvPr/>
            </p:nvSpPr>
            <p:spPr bwMode="auto">
              <a:xfrm>
                <a:off x="1500" y="540"/>
                <a:ext cx="24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b="0"/>
                  <a:t>+</a:t>
                </a:r>
              </a:p>
            </p:txBody>
          </p:sp>
          <p:sp>
            <p:nvSpPr>
              <p:cNvPr id="221227" name="Text Box 43"/>
              <p:cNvSpPr txBox="1">
                <a:spLocks noChangeArrowheads="1"/>
              </p:cNvSpPr>
              <p:nvPr/>
            </p:nvSpPr>
            <p:spPr bwMode="auto">
              <a:xfrm>
                <a:off x="1164" y="1011"/>
                <a:ext cx="59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6</a:t>
                </a:r>
                <a:r>
                  <a:rPr lang="en-US" altLang="zh-CN" sz="2800" i="1"/>
                  <a:t>U</a:t>
                </a:r>
                <a:r>
                  <a:rPr lang="en-US" altLang="zh-CN" sz="2800" i="1" baseline="-25000"/>
                  <a:t>AB</a:t>
                </a:r>
                <a:endParaRPr lang="en-US" altLang="zh-CN" sz="2800" i="1"/>
              </a:p>
            </p:txBody>
          </p:sp>
          <p:sp>
            <p:nvSpPr>
              <p:cNvPr id="221228" name="Rectangle 44"/>
              <p:cNvSpPr>
                <a:spLocks noChangeArrowheads="1"/>
              </p:cNvSpPr>
              <p:nvPr/>
            </p:nvSpPr>
            <p:spPr bwMode="auto">
              <a:xfrm>
                <a:off x="1848" y="906"/>
                <a:ext cx="40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2</a:t>
                </a:r>
                <a:r>
                  <a:rPr lang="en-US" altLang="zh-CN" sz="2800">
                    <a:sym typeface="Symbol" panose="05050102010706020507" pitchFamily="18" charset="2"/>
                  </a:rPr>
                  <a:t></a:t>
                </a:r>
              </a:p>
            </p:txBody>
          </p:sp>
          <p:grpSp>
            <p:nvGrpSpPr>
              <p:cNvPr id="221231" name="Group 47"/>
              <p:cNvGrpSpPr>
                <a:grpSpLocks/>
              </p:cNvGrpSpPr>
              <p:nvPr/>
            </p:nvGrpSpPr>
            <p:grpSpPr bwMode="auto">
              <a:xfrm>
                <a:off x="1164" y="672"/>
                <a:ext cx="408" cy="396"/>
                <a:chOff x="972" y="3024"/>
                <a:chExt cx="408" cy="396"/>
              </a:xfrm>
            </p:grpSpPr>
            <p:sp>
              <p:nvSpPr>
                <p:cNvPr id="221232" name="Line 48"/>
                <p:cNvSpPr>
                  <a:spLocks noChangeShapeType="1"/>
                </p:cNvSpPr>
                <p:nvPr/>
              </p:nvSpPr>
              <p:spPr bwMode="auto">
                <a:xfrm flipH="1">
                  <a:off x="972" y="3024"/>
                  <a:ext cx="204" cy="20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21233" name="Line 49"/>
                <p:cNvSpPr>
                  <a:spLocks noChangeShapeType="1"/>
                </p:cNvSpPr>
                <p:nvPr/>
              </p:nvSpPr>
              <p:spPr bwMode="auto">
                <a:xfrm flipH="1">
                  <a:off x="1176" y="3216"/>
                  <a:ext cx="204" cy="20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21234" name="Line 50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972" y="3204"/>
                  <a:ext cx="204" cy="20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21235" name="Line 51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1176" y="3024"/>
                  <a:ext cx="204" cy="20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221237" name="Group 53"/>
            <p:cNvGrpSpPr>
              <a:grpSpLocks/>
            </p:cNvGrpSpPr>
            <p:nvPr/>
          </p:nvGrpSpPr>
          <p:grpSpPr bwMode="auto">
            <a:xfrm>
              <a:off x="2448" y="912"/>
              <a:ext cx="471" cy="1131"/>
              <a:chOff x="2496" y="2666"/>
              <a:chExt cx="471" cy="1557"/>
            </a:xfrm>
          </p:grpSpPr>
          <p:sp>
            <p:nvSpPr>
              <p:cNvPr id="221238" name="Text Box 54"/>
              <p:cNvSpPr txBox="1">
                <a:spLocks noChangeArrowheads="1"/>
              </p:cNvSpPr>
              <p:nvPr/>
            </p:nvSpPr>
            <p:spPr bwMode="auto">
              <a:xfrm>
                <a:off x="2496" y="3263"/>
                <a:ext cx="471" cy="5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i="1">
                    <a:solidFill>
                      <a:srgbClr val="000000"/>
                    </a:solidFill>
                  </a:rPr>
                  <a:t>U</a:t>
                </a:r>
                <a:r>
                  <a:rPr lang="en-US" altLang="zh-CN" sz="2400" i="1" baseline="-25000">
                    <a:solidFill>
                      <a:srgbClr val="000000"/>
                    </a:solidFill>
                  </a:rPr>
                  <a:t>AB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21239" name="Text Box 55"/>
              <p:cNvSpPr txBox="1">
                <a:spLocks noChangeArrowheads="1"/>
              </p:cNvSpPr>
              <p:nvPr/>
            </p:nvSpPr>
            <p:spPr bwMode="auto">
              <a:xfrm>
                <a:off x="2528" y="2666"/>
                <a:ext cx="225" cy="3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 sz="2400">
                    <a:ea typeface="仿宋_GB2312" pitchFamily="49" charset="-122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221240" name="Rectangle 56"/>
              <p:cNvSpPr>
                <a:spLocks noChangeArrowheads="1"/>
              </p:cNvSpPr>
              <p:nvPr/>
            </p:nvSpPr>
            <p:spPr bwMode="auto">
              <a:xfrm>
                <a:off x="2502" y="3827"/>
                <a:ext cx="310" cy="3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zh-CN" altLang="en-US" sz="2400">
                    <a:ea typeface="仿宋_GB2312" pitchFamily="49" charset="-122"/>
                    <a:sym typeface="Symbol" panose="05050102010706020507" pitchFamily="18" charset="2"/>
                  </a:rPr>
                  <a:t>－</a:t>
                </a:r>
              </a:p>
            </p:txBody>
          </p:sp>
        </p:grpSp>
      </p:grpSp>
      <p:grpSp>
        <p:nvGrpSpPr>
          <p:cNvPr id="221242" name="Group 58"/>
          <p:cNvGrpSpPr>
            <a:grpSpLocks/>
          </p:cNvGrpSpPr>
          <p:nvPr/>
        </p:nvGrpSpPr>
        <p:grpSpPr bwMode="auto">
          <a:xfrm>
            <a:off x="7620000" y="3962400"/>
            <a:ext cx="747713" cy="1795463"/>
            <a:chOff x="2496" y="2666"/>
            <a:chExt cx="471" cy="1557"/>
          </a:xfrm>
        </p:grpSpPr>
        <p:sp>
          <p:nvSpPr>
            <p:cNvPr id="221243" name="Text Box 59"/>
            <p:cNvSpPr txBox="1">
              <a:spLocks noChangeArrowheads="1"/>
            </p:cNvSpPr>
            <p:nvPr/>
          </p:nvSpPr>
          <p:spPr bwMode="auto">
            <a:xfrm>
              <a:off x="2496" y="3263"/>
              <a:ext cx="471" cy="5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i="1">
                  <a:solidFill>
                    <a:srgbClr val="000000"/>
                  </a:solidFill>
                </a:rPr>
                <a:t>U</a:t>
              </a:r>
              <a:r>
                <a:rPr lang="en-US" altLang="zh-CN" sz="2400" i="1" baseline="-25000">
                  <a:solidFill>
                    <a:srgbClr val="000000"/>
                  </a:solidFill>
                </a:rPr>
                <a:t>AB</a:t>
              </a:r>
              <a:endParaRPr lang="en-US" altLang="zh-CN" sz="2800">
                <a:solidFill>
                  <a:srgbClr val="000000"/>
                </a:solidFill>
              </a:endParaRPr>
            </a:p>
          </p:txBody>
        </p:sp>
        <p:sp>
          <p:nvSpPr>
            <p:cNvPr id="221244" name="Text Box 60"/>
            <p:cNvSpPr txBox="1">
              <a:spLocks noChangeArrowheads="1"/>
            </p:cNvSpPr>
            <p:nvPr/>
          </p:nvSpPr>
          <p:spPr bwMode="auto">
            <a:xfrm>
              <a:off x="2528" y="2666"/>
              <a:ext cx="225" cy="3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400">
                  <a:ea typeface="仿宋_GB2312" pitchFamily="49" charset="-122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221245" name="Rectangle 61"/>
            <p:cNvSpPr>
              <a:spLocks noChangeArrowheads="1"/>
            </p:cNvSpPr>
            <p:nvPr/>
          </p:nvSpPr>
          <p:spPr bwMode="auto">
            <a:xfrm>
              <a:off x="2502" y="3827"/>
              <a:ext cx="310" cy="3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zh-CN" altLang="en-US" sz="2400">
                  <a:ea typeface="仿宋_GB2312" pitchFamily="49" charset="-122"/>
                  <a:sym typeface="Symbol" panose="05050102010706020507" pitchFamily="18" charset="2"/>
                </a:rPr>
                <a:t>－</a:t>
              </a:r>
            </a:p>
          </p:txBody>
        </p:sp>
      </p:grpSp>
      <p:sp>
        <p:nvSpPr>
          <p:cNvPr id="221249" name="Text Box 65"/>
          <p:cNvSpPr txBox="1">
            <a:spLocks noChangeArrowheads="1"/>
          </p:cNvSpPr>
          <p:nvPr/>
        </p:nvSpPr>
        <p:spPr bwMode="auto">
          <a:xfrm>
            <a:off x="228600" y="3881438"/>
            <a:ext cx="4191000" cy="69056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40000"/>
              </a:lnSpc>
            </a:pPr>
            <a:r>
              <a:rPr lang="zh-CN" altLang="en-US" sz="2800">
                <a:solidFill>
                  <a:schemeClr val="bg1"/>
                </a:solidFill>
              </a:rPr>
              <a:t>关键是找到</a:t>
            </a:r>
            <a:r>
              <a:rPr lang="en-US" altLang="zh-CN" sz="2800">
                <a:solidFill>
                  <a:schemeClr val="bg1"/>
                </a:solidFill>
              </a:rPr>
              <a:t>U</a:t>
            </a:r>
            <a:r>
              <a:rPr lang="en-US" altLang="zh-CN" sz="2800" baseline="-25000">
                <a:solidFill>
                  <a:schemeClr val="bg1"/>
                </a:solidFill>
              </a:rPr>
              <a:t>AB</a:t>
            </a:r>
            <a:r>
              <a:rPr lang="zh-CN" altLang="en-US" sz="2800">
                <a:solidFill>
                  <a:schemeClr val="bg1"/>
                </a:solidFill>
              </a:rPr>
              <a:t>和</a:t>
            </a:r>
            <a:r>
              <a:rPr lang="en-US" altLang="zh-CN" sz="2800">
                <a:solidFill>
                  <a:schemeClr val="bg1"/>
                </a:solidFill>
              </a:rPr>
              <a:t>I</a:t>
            </a:r>
            <a:r>
              <a:rPr lang="zh-CN" altLang="en-US" sz="2800">
                <a:solidFill>
                  <a:schemeClr val="bg1"/>
                </a:solidFill>
              </a:rPr>
              <a:t>的关系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1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1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1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1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1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1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1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1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1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21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1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1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1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1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1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86" grpId="0" autoUpdateAnimBg="0"/>
      <p:bldP spid="221187" grpId="0" build="p" autoUpdateAnimBg="0"/>
      <p:bldP spid="221211" grpId="0" animBg="1"/>
      <p:bldP spid="221249" grpId="0" animBg="1" autoUpdateAnimBg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1" name="Rectangle 3"/>
          <p:cNvSpPr>
            <a:spLocks noChangeArrowheads="1"/>
          </p:cNvSpPr>
          <p:nvPr/>
        </p:nvSpPr>
        <p:spPr bwMode="auto">
          <a:xfrm>
            <a:off x="4629150" y="4502150"/>
            <a:ext cx="4000500" cy="1036638"/>
          </a:xfrm>
          <a:prstGeom prst="rect">
            <a:avLst/>
          </a:prstGeom>
          <a:solidFill>
            <a:srgbClr val="FFFFFF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222212" name="Object 4"/>
          <p:cNvGraphicFramePr>
            <a:graphicFrameLocks noChangeAspect="1"/>
          </p:cNvGraphicFramePr>
          <p:nvPr/>
        </p:nvGraphicFramePr>
        <p:xfrm>
          <a:off x="1266825" y="3357563"/>
          <a:ext cx="7164388" cy="2128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36" name="公式" r:id="rId4" imgW="2286000" imgH="838080" progId="Equation.3">
                  <p:embed/>
                </p:oleObj>
              </mc:Choice>
              <mc:Fallback>
                <p:oleObj name="公式" r:id="rId4" imgW="2286000" imgH="8380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6825" y="3357563"/>
                        <a:ext cx="7164388" cy="2128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2213" name="Group 5"/>
          <p:cNvGrpSpPr>
            <a:grpSpLocks/>
          </p:cNvGrpSpPr>
          <p:nvPr/>
        </p:nvGrpSpPr>
        <p:grpSpPr bwMode="auto">
          <a:xfrm>
            <a:off x="1866900" y="247650"/>
            <a:ext cx="3757613" cy="2687638"/>
            <a:chOff x="2928" y="2171"/>
            <a:chExt cx="2367" cy="1693"/>
          </a:xfrm>
        </p:grpSpPr>
        <p:sp>
          <p:nvSpPr>
            <p:cNvPr id="222214" name="Line 6"/>
            <p:cNvSpPr>
              <a:spLocks noChangeShapeType="1"/>
            </p:cNvSpPr>
            <p:nvPr/>
          </p:nvSpPr>
          <p:spPr bwMode="auto">
            <a:xfrm flipH="1">
              <a:off x="4850" y="2421"/>
              <a:ext cx="23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2215" name="Text Box 7"/>
            <p:cNvSpPr txBox="1">
              <a:spLocks noChangeArrowheads="1"/>
            </p:cNvSpPr>
            <p:nvPr/>
          </p:nvSpPr>
          <p:spPr bwMode="auto">
            <a:xfrm>
              <a:off x="5092" y="2171"/>
              <a:ext cx="20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I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  <p:sp>
          <p:nvSpPr>
            <p:cNvPr id="222216" name="Rectangle 8"/>
            <p:cNvSpPr>
              <a:spLocks noChangeArrowheads="1"/>
            </p:cNvSpPr>
            <p:nvPr/>
          </p:nvSpPr>
          <p:spPr bwMode="auto">
            <a:xfrm>
              <a:off x="2928" y="2346"/>
              <a:ext cx="1706" cy="1518"/>
            </a:xfrm>
            <a:prstGeom prst="rect">
              <a:avLst/>
            </a:prstGeom>
            <a:solidFill>
              <a:schemeClr val="bg1"/>
            </a:solidFill>
            <a:ln w="57150" cap="rnd">
              <a:solidFill>
                <a:srgbClr val="FF66FF"/>
              </a:solidFill>
              <a:prstDash val="sysDot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zh-CN" sz="2800" b="0"/>
            </a:p>
          </p:txBody>
        </p:sp>
        <p:sp>
          <p:nvSpPr>
            <p:cNvPr id="222217" name="Line 9"/>
            <p:cNvSpPr>
              <a:spLocks noChangeShapeType="1"/>
            </p:cNvSpPr>
            <p:nvPr/>
          </p:nvSpPr>
          <p:spPr bwMode="auto">
            <a:xfrm flipV="1">
              <a:off x="3217" y="2592"/>
              <a:ext cx="0" cy="115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2218" name="Rectangle 10"/>
            <p:cNvSpPr>
              <a:spLocks noChangeArrowheads="1"/>
            </p:cNvSpPr>
            <p:nvPr/>
          </p:nvSpPr>
          <p:spPr bwMode="auto">
            <a:xfrm>
              <a:off x="3151" y="3088"/>
              <a:ext cx="109" cy="21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2219" name="Line 11"/>
            <p:cNvSpPr>
              <a:spLocks noChangeShapeType="1"/>
            </p:cNvSpPr>
            <p:nvPr/>
          </p:nvSpPr>
          <p:spPr bwMode="auto">
            <a:xfrm>
              <a:off x="3217" y="2592"/>
              <a:ext cx="181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2220" name="Rectangle 12"/>
            <p:cNvSpPr>
              <a:spLocks noChangeArrowheads="1"/>
            </p:cNvSpPr>
            <p:nvPr/>
          </p:nvSpPr>
          <p:spPr bwMode="auto">
            <a:xfrm>
              <a:off x="4205" y="2539"/>
              <a:ext cx="219" cy="105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2221" name="Line 13"/>
            <p:cNvSpPr>
              <a:spLocks noChangeShapeType="1"/>
            </p:cNvSpPr>
            <p:nvPr/>
          </p:nvSpPr>
          <p:spPr bwMode="auto">
            <a:xfrm>
              <a:off x="3217" y="3743"/>
              <a:ext cx="181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2222" name="Text Box 14"/>
            <p:cNvSpPr txBox="1">
              <a:spLocks noChangeArrowheads="1"/>
            </p:cNvSpPr>
            <p:nvPr/>
          </p:nvSpPr>
          <p:spPr bwMode="auto">
            <a:xfrm>
              <a:off x="4974" y="2408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A</a:t>
              </a:r>
            </a:p>
          </p:txBody>
        </p:sp>
        <p:sp>
          <p:nvSpPr>
            <p:cNvPr id="222223" name="Text Box 15"/>
            <p:cNvSpPr txBox="1">
              <a:spLocks noChangeArrowheads="1"/>
            </p:cNvSpPr>
            <p:nvPr/>
          </p:nvSpPr>
          <p:spPr bwMode="auto">
            <a:xfrm>
              <a:off x="5004" y="3533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B</a:t>
              </a:r>
            </a:p>
          </p:txBody>
        </p:sp>
        <p:sp>
          <p:nvSpPr>
            <p:cNvPr id="222224" name="Rectangle 16"/>
            <p:cNvSpPr>
              <a:spLocks noChangeArrowheads="1"/>
            </p:cNvSpPr>
            <p:nvPr/>
          </p:nvSpPr>
          <p:spPr bwMode="auto">
            <a:xfrm>
              <a:off x="3312" y="3178"/>
              <a:ext cx="62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/>
                <a:t>2</a:t>
              </a:r>
              <a:r>
                <a:rPr lang="en-US" altLang="zh-CN" sz="3600"/>
                <a:t>/</a:t>
              </a:r>
              <a:r>
                <a:rPr lang="en-US" altLang="zh-CN"/>
                <a:t>3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222225" name="Text Box 17"/>
            <p:cNvSpPr txBox="1">
              <a:spLocks noChangeArrowheads="1"/>
            </p:cNvSpPr>
            <p:nvPr/>
          </p:nvSpPr>
          <p:spPr bwMode="auto">
            <a:xfrm>
              <a:off x="3852" y="2292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b="0"/>
                <a:t>+</a:t>
              </a:r>
            </a:p>
          </p:txBody>
        </p:sp>
        <p:sp>
          <p:nvSpPr>
            <p:cNvPr id="222226" name="Text Box 18"/>
            <p:cNvSpPr txBox="1">
              <a:spLocks noChangeArrowheads="1"/>
            </p:cNvSpPr>
            <p:nvPr/>
          </p:nvSpPr>
          <p:spPr bwMode="auto">
            <a:xfrm>
              <a:off x="3516" y="2727"/>
              <a:ext cx="59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6</a:t>
              </a:r>
              <a:r>
                <a:rPr lang="en-US" altLang="zh-CN" sz="2800" i="1"/>
                <a:t>U</a:t>
              </a:r>
              <a:r>
                <a:rPr lang="en-US" altLang="zh-CN" sz="2800" i="1" baseline="-25000"/>
                <a:t>AB</a:t>
              </a:r>
              <a:endParaRPr lang="en-US" altLang="zh-CN" sz="2800"/>
            </a:p>
          </p:txBody>
        </p:sp>
        <p:sp>
          <p:nvSpPr>
            <p:cNvPr id="222227" name="Rectangle 19"/>
            <p:cNvSpPr>
              <a:spLocks noChangeArrowheads="1"/>
            </p:cNvSpPr>
            <p:nvPr/>
          </p:nvSpPr>
          <p:spPr bwMode="auto">
            <a:xfrm>
              <a:off x="4200" y="2622"/>
              <a:ext cx="4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2</a:t>
              </a:r>
              <a:r>
                <a:rPr lang="en-US" altLang="zh-CN" sz="280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222228" name="Line 20"/>
            <p:cNvSpPr>
              <a:spLocks noChangeShapeType="1"/>
            </p:cNvSpPr>
            <p:nvPr/>
          </p:nvSpPr>
          <p:spPr bwMode="auto">
            <a:xfrm>
              <a:off x="4808" y="2905"/>
              <a:ext cx="0" cy="52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2229" name="Text Box 21"/>
            <p:cNvSpPr txBox="1">
              <a:spLocks noChangeArrowheads="1"/>
            </p:cNvSpPr>
            <p:nvPr/>
          </p:nvSpPr>
          <p:spPr bwMode="auto">
            <a:xfrm>
              <a:off x="4797" y="2960"/>
              <a:ext cx="4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0000"/>
                  </a:solidFill>
                </a:rPr>
                <a:t>U</a:t>
              </a:r>
              <a:r>
                <a:rPr lang="en-US" altLang="zh-CN" sz="2800" i="1" baseline="-25000">
                  <a:solidFill>
                    <a:srgbClr val="FF0000"/>
                  </a:solidFill>
                </a:rPr>
                <a:t>AB</a:t>
              </a:r>
              <a:endParaRPr lang="en-US" altLang="zh-CN" sz="2800">
                <a:solidFill>
                  <a:srgbClr val="FF0000"/>
                </a:solidFill>
              </a:endParaRPr>
            </a:p>
          </p:txBody>
        </p:sp>
        <p:grpSp>
          <p:nvGrpSpPr>
            <p:cNvPr id="222230" name="Group 22"/>
            <p:cNvGrpSpPr>
              <a:grpSpLocks/>
            </p:cNvGrpSpPr>
            <p:nvPr/>
          </p:nvGrpSpPr>
          <p:grpSpPr bwMode="auto">
            <a:xfrm>
              <a:off x="3516" y="2388"/>
              <a:ext cx="408" cy="396"/>
              <a:chOff x="972" y="3024"/>
              <a:chExt cx="408" cy="396"/>
            </a:xfrm>
          </p:grpSpPr>
          <p:sp>
            <p:nvSpPr>
              <p:cNvPr id="222231" name="Line 23"/>
              <p:cNvSpPr>
                <a:spLocks noChangeShapeType="1"/>
              </p:cNvSpPr>
              <p:nvPr/>
            </p:nvSpPr>
            <p:spPr bwMode="auto">
              <a:xfrm flipH="1">
                <a:off x="972" y="3024"/>
                <a:ext cx="204" cy="20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2232" name="Line 24"/>
              <p:cNvSpPr>
                <a:spLocks noChangeShapeType="1"/>
              </p:cNvSpPr>
              <p:nvPr/>
            </p:nvSpPr>
            <p:spPr bwMode="auto">
              <a:xfrm flipH="1">
                <a:off x="1176" y="3216"/>
                <a:ext cx="204" cy="20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2233" name="Line 25"/>
              <p:cNvSpPr>
                <a:spLocks noChangeShapeType="1"/>
              </p:cNvSpPr>
              <p:nvPr/>
            </p:nvSpPr>
            <p:spPr bwMode="auto">
              <a:xfrm rot="16200000" flipH="1">
                <a:off x="972" y="3204"/>
                <a:ext cx="204" cy="20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2234" name="Line 26"/>
              <p:cNvSpPr>
                <a:spLocks noChangeShapeType="1"/>
              </p:cNvSpPr>
              <p:nvPr/>
            </p:nvSpPr>
            <p:spPr bwMode="auto">
              <a:xfrm rot="16200000" flipH="1">
                <a:off x="1176" y="3024"/>
                <a:ext cx="204" cy="20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222235" name="Text Box 27"/>
            <p:cNvSpPr txBox="1">
              <a:spLocks noChangeArrowheads="1"/>
            </p:cNvSpPr>
            <p:nvPr/>
          </p:nvSpPr>
          <p:spPr bwMode="auto">
            <a:xfrm>
              <a:off x="3338" y="2298"/>
              <a:ext cx="1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-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2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2222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2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11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234" name="Group 2"/>
          <p:cNvGrpSpPr>
            <a:grpSpLocks/>
          </p:cNvGrpSpPr>
          <p:nvPr/>
        </p:nvGrpSpPr>
        <p:grpSpPr bwMode="auto">
          <a:xfrm>
            <a:off x="5794375" y="2428875"/>
            <a:ext cx="3149600" cy="3233738"/>
            <a:chOff x="3528" y="1950"/>
            <a:chExt cx="1984" cy="2037"/>
          </a:xfrm>
        </p:grpSpPr>
        <p:sp>
          <p:nvSpPr>
            <p:cNvPr id="223235" name="Rectangle 3"/>
            <p:cNvSpPr>
              <a:spLocks noChangeArrowheads="1"/>
            </p:cNvSpPr>
            <p:nvPr/>
          </p:nvSpPr>
          <p:spPr bwMode="auto">
            <a:xfrm>
              <a:off x="3528" y="2076"/>
              <a:ext cx="1164" cy="1908"/>
            </a:xfrm>
            <a:prstGeom prst="rect">
              <a:avLst/>
            </a:prstGeom>
            <a:solidFill>
              <a:srgbClr val="FFFFCC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3236" name="Oval 4"/>
            <p:cNvSpPr>
              <a:spLocks noChangeArrowheads="1"/>
            </p:cNvSpPr>
            <p:nvPr/>
          </p:nvSpPr>
          <p:spPr bwMode="auto">
            <a:xfrm>
              <a:off x="3616" y="3274"/>
              <a:ext cx="372" cy="347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3237" name="Line 5"/>
            <p:cNvSpPr>
              <a:spLocks noChangeShapeType="1"/>
            </p:cNvSpPr>
            <p:nvPr/>
          </p:nvSpPr>
          <p:spPr bwMode="auto">
            <a:xfrm>
              <a:off x="3809" y="2260"/>
              <a:ext cx="0" cy="16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3238" name="Rectangle 6"/>
            <p:cNvSpPr>
              <a:spLocks noChangeArrowheads="1"/>
            </p:cNvSpPr>
            <p:nvPr/>
          </p:nvSpPr>
          <p:spPr bwMode="auto">
            <a:xfrm>
              <a:off x="3728" y="2520"/>
              <a:ext cx="157" cy="347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3239" name="Line 7"/>
            <p:cNvSpPr>
              <a:spLocks noChangeShapeType="1"/>
            </p:cNvSpPr>
            <p:nvPr/>
          </p:nvSpPr>
          <p:spPr bwMode="auto">
            <a:xfrm>
              <a:off x="3809" y="2260"/>
              <a:ext cx="122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3240" name="Line 8"/>
            <p:cNvSpPr>
              <a:spLocks noChangeShapeType="1"/>
            </p:cNvSpPr>
            <p:nvPr/>
          </p:nvSpPr>
          <p:spPr bwMode="auto">
            <a:xfrm>
              <a:off x="3809" y="3908"/>
              <a:ext cx="116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3241" name="Text Box 9"/>
            <p:cNvSpPr txBox="1">
              <a:spLocks noChangeArrowheads="1"/>
            </p:cNvSpPr>
            <p:nvPr/>
          </p:nvSpPr>
          <p:spPr bwMode="auto">
            <a:xfrm>
              <a:off x="5011" y="1950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A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223242" name="Text Box 10"/>
            <p:cNvSpPr txBox="1">
              <a:spLocks noChangeArrowheads="1"/>
            </p:cNvSpPr>
            <p:nvPr/>
          </p:nvSpPr>
          <p:spPr bwMode="auto">
            <a:xfrm>
              <a:off x="4980" y="3660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 i="1">
                  <a:solidFill>
                    <a:srgbClr val="FF3300"/>
                  </a:solidFill>
                </a:rPr>
                <a:t>B</a:t>
              </a:r>
              <a:endParaRPr lang="en-US" altLang="zh-CN" sz="2800">
                <a:solidFill>
                  <a:srgbClr val="FF3300"/>
                </a:solidFill>
              </a:endParaRPr>
            </a:p>
          </p:txBody>
        </p:sp>
        <p:sp>
          <p:nvSpPr>
            <p:cNvPr id="223243" name="Rectangle 11"/>
            <p:cNvSpPr>
              <a:spLocks noChangeArrowheads="1"/>
            </p:cNvSpPr>
            <p:nvPr/>
          </p:nvSpPr>
          <p:spPr bwMode="auto">
            <a:xfrm>
              <a:off x="3886" y="2411"/>
              <a:ext cx="76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FF0000"/>
                  </a:solidFill>
                </a:rPr>
                <a:t>-8/15</a:t>
              </a:r>
              <a:r>
                <a:rPr lang="en-US" altLang="zh-CN" sz="2800">
                  <a:solidFill>
                    <a:srgbClr val="FF0000"/>
                  </a:solidFill>
                  <a:sym typeface="Symbol" panose="05050102010706020507" pitchFamily="18" charset="2"/>
                </a:rPr>
                <a:t></a:t>
              </a:r>
              <a:endParaRPr lang="en-US" altLang="zh-CN" sz="2800">
                <a:sym typeface="Symbol" panose="05050102010706020507" pitchFamily="18" charset="2"/>
              </a:endParaRPr>
            </a:p>
          </p:txBody>
        </p:sp>
        <p:sp>
          <p:nvSpPr>
            <p:cNvPr id="223244" name="Text Box 12"/>
            <p:cNvSpPr txBox="1">
              <a:spLocks noChangeArrowheads="1"/>
            </p:cNvSpPr>
            <p:nvPr/>
          </p:nvSpPr>
          <p:spPr bwMode="auto">
            <a:xfrm>
              <a:off x="3816" y="3560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+</a:t>
              </a:r>
            </a:p>
          </p:txBody>
        </p:sp>
        <p:sp>
          <p:nvSpPr>
            <p:cNvPr id="223245" name="Text Box 13"/>
            <p:cNvSpPr txBox="1">
              <a:spLocks noChangeArrowheads="1"/>
            </p:cNvSpPr>
            <p:nvPr/>
          </p:nvSpPr>
          <p:spPr bwMode="auto">
            <a:xfrm>
              <a:off x="3792" y="2913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_</a:t>
              </a:r>
            </a:p>
          </p:txBody>
        </p:sp>
        <p:sp>
          <p:nvSpPr>
            <p:cNvPr id="223246" name="Text Box 14"/>
            <p:cNvSpPr txBox="1">
              <a:spLocks noChangeArrowheads="1"/>
            </p:cNvSpPr>
            <p:nvPr/>
          </p:nvSpPr>
          <p:spPr bwMode="auto">
            <a:xfrm>
              <a:off x="3949" y="3090"/>
              <a:ext cx="6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/>
                <a:t>4/15V</a:t>
              </a:r>
            </a:p>
          </p:txBody>
        </p:sp>
        <p:sp>
          <p:nvSpPr>
            <p:cNvPr id="223247" name="Text Box 15"/>
            <p:cNvSpPr txBox="1">
              <a:spLocks noChangeArrowheads="1"/>
            </p:cNvSpPr>
            <p:nvPr/>
          </p:nvSpPr>
          <p:spPr bwMode="auto">
            <a:xfrm>
              <a:off x="4694" y="2613"/>
              <a:ext cx="8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400">
                  <a:solidFill>
                    <a:srgbClr val="FF3300"/>
                  </a:solidFill>
                </a:rPr>
                <a:t>(</a:t>
              </a:r>
              <a:r>
                <a:rPr lang="zh-CN" altLang="en-US" sz="2400">
                  <a:solidFill>
                    <a:srgbClr val="FF3300"/>
                  </a:solidFill>
                </a:rPr>
                <a:t>负电阻</a:t>
              </a:r>
              <a:r>
                <a:rPr lang="en-US" altLang="zh-CN" sz="2400">
                  <a:solidFill>
                    <a:srgbClr val="FF3300"/>
                  </a:solidFill>
                </a:rPr>
                <a:t>)</a:t>
              </a:r>
            </a:p>
          </p:txBody>
        </p:sp>
      </p:grpSp>
      <p:sp>
        <p:nvSpPr>
          <p:cNvPr id="223248" name="Text Box 16"/>
          <p:cNvSpPr txBox="1">
            <a:spLocks noChangeArrowheads="1"/>
          </p:cNvSpPr>
          <p:nvPr/>
        </p:nvSpPr>
        <p:spPr bwMode="auto">
          <a:xfrm>
            <a:off x="361950" y="425450"/>
            <a:ext cx="24590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 sz="2800">
                <a:solidFill>
                  <a:srgbClr val="0000FF"/>
                </a:solidFill>
              </a:rPr>
              <a:t>(3) </a:t>
            </a:r>
            <a:r>
              <a:rPr lang="zh-CN" altLang="en-US" sz="2800">
                <a:solidFill>
                  <a:srgbClr val="0000FF"/>
                </a:solidFill>
              </a:rPr>
              <a:t>求等效电路</a:t>
            </a:r>
          </a:p>
        </p:txBody>
      </p:sp>
      <p:graphicFrame>
        <p:nvGraphicFramePr>
          <p:cNvPr id="223249" name="Object 17"/>
          <p:cNvGraphicFramePr>
            <a:graphicFrameLocks noChangeAspect="1"/>
          </p:cNvGraphicFramePr>
          <p:nvPr/>
        </p:nvGraphicFramePr>
        <p:xfrm>
          <a:off x="3810000" y="79375"/>
          <a:ext cx="2879725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288" name="公式" r:id="rId4" imgW="838080" imgH="393480" progId="Equation.3">
                  <p:embed/>
                </p:oleObj>
              </mc:Choice>
              <mc:Fallback>
                <p:oleObj name="公式" r:id="rId4" imgW="838080" imgH="3934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79375"/>
                        <a:ext cx="2879725" cy="987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3250" name="Object 18"/>
          <p:cNvGraphicFramePr>
            <a:graphicFrameLocks noChangeAspect="1"/>
          </p:cNvGraphicFramePr>
          <p:nvPr/>
        </p:nvGraphicFramePr>
        <p:xfrm>
          <a:off x="3730625" y="1125538"/>
          <a:ext cx="4205288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289" name="公式" r:id="rId6" imgW="1206360" imgH="393480" progId="Equation.3">
                  <p:embed/>
                </p:oleObj>
              </mc:Choice>
              <mc:Fallback>
                <p:oleObj name="公式" r:id="rId6" imgW="1206360" imgH="3934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0625" y="1125538"/>
                        <a:ext cx="4205288" cy="987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3251" name="AutoShape 19"/>
          <p:cNvSpPr>
            <a:spLocks/>
          </p:cNvSpPr>
          <p:nvPr/>
        </p:nvSpPr>
        <p:spPr bwMode="auto">
          <a:xfrm>
            <a:off x="3524250" y="463550"/>
            <a:ext cx="188913" cy="1344613"/>
          </a:xfrm>
          <a:prstGeom prst="leftBrace">
            <a:avLst>
              <a:gd name="adj1" fmla="val 59314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23252" name="Group 20"/>
          <p:cNvGrpSpPr>
            <a:grpSpLocks/>
          </p:cNvGrpSpPr>
          <p:nvPr/>
        </p:nvGrpSpPr>
        <p:grpSpPr bwMode="auto">
          <a:xfrm>
            <a:off x="288925" y="2438400"/>
            <a:ext cx="4849813" cy="3219450"/>
            <a:chOff x="0" y="1884"/>
            <a:chExt cx="3055" cy="2028"/>
          </a:xfrm>
        </p:grpSpPr>
        <p:sp>
          <p:nvSpPr>
            <p:cNvPr id="223253" name="Rectangle 21"/>
            <p:cNvSpPr>
              <a:spLocks noChangeArrowheads="1"/>
            </p:cNvSpPr>
            <p:nvPr/>
          </p:nvSpPr>
          <p:spPr bwMode="auto">
            <a:xfrm>
              <a:off x="0" y="1884"/>
              <a:ext cx="2604" cy="2028"/>
            </a:xfrm>
            <a:prstGeom prst="rect">
              <a:avLst/>
            </a:prstGeom>
            <a:solidFill>
              <a:srgbClr val="FFFFCC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23254" name="Group 22"/>
            <p:cNvGrpSpPr>
              <a:grpSpLocks/>
            </p:cNvGrpSpPr>
            <p:nvPr/>
          </p:nvGrpSpPr>
          <p:grpSpPr bwMode="auto">
            <a:xfrm>
              <a:off x="0" y="1922"/>
              <a:ext cx="3055" cy="1979"/>
              <a:chOff x="216" y="266"/>
              <a:chExt cx="3055" cy="1979"/>
            </a:xfrm>
          </p:grpSpPr>
          <p:sp>
            <p:nvSpPr>
              <p:cNvPr id="223255" name="Text Box 23"/>
              <p:cNvSpPr txBox="1">
                <a:spLocks noChangeArrowheads="1"/>
              </p:cNvSpPr>
              <p:nvPr/>
            </p:nvSpPr>
            <p:spPr bwMode="auto">
              <a:xfrm>
                <a:off x="3006" y="958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3300"/>
                    </a:solidFill>
                  </a:rPr>
                  <a:t>A</a:t>
                </a:r>
                <a:endParaRPr lang="en-US" altLang="zh-CN" sz="2800">
                  <a:solidFill>
                    <a:srgbClr val="FF3300"/>
                  </a:solidFill>
                </a:endParaRPr>
              </a:p>
            </p:txBody>
          </p:sp>
          <p:sp>
            <p:nvSpPr>
              <p:cNvPr id="223256" name="Text Box 24"/>
              <p:cNvSpPr txBox="1">
                <a:spLocks noChangeArrowheads="1"/>
              </p:cNvSpPr>
              <p:nvPr/>
            </p:nvSpPr>
            <p:spPr bwMode="auto">
              <a:xfrm>
                <a:off x="2980" y="1918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FF3300"/>
                    </a:solidFill>
                  </a:rPr>
                  <a:t>B</a:t>
                </a:r>
                <a:endParaRPr lang="en-US" altLang="zh-CN" sz="2800">
                  <a:solidFill>
                    <a:srgbClr val="FF3300"/>
                  </a:solidFill>
                </a:endParaRPr>
              </a:p>
            </p:txBody>
          </p:sp>
          <p:sp>
            <p:nvSpPr>
              <p:cNvPr id="223257" name="Oval 25"/>
              <p:cNvSpPr>
                <a:spLocks noChangeArrowheads="1"/>
              </p:cNvSpPr>
              <p:nvPr/>
            </p:nvSpPr>
            <p:spPr bwMode="auto">
              <a:xfrm>
                <a:off x="426" y="1544"/>
                <a:ext cx="294" cy="25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zh-CN" sz="2800" b="0"/>
              </a:p>
            </p:txBody>
          </p:sp>
          <p:sp>
            <p:nvSpPr>
              <p:cNvPr id="223258" name="Line 26"/>
              <p:cNvSpPr>
                <a:spLocks noChangeShapeType="1"/>
              </p:cNvSpPr>
              <p:nvPr/>
            </p:nvSpPr>
            <p:spPr bwMode="auto">
              <a:xfrm flipV="1">
                <a:off x="579" y="1154"/>
                <a:ext cx="0" cy="97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3259" name="Line 27"/>
              <p:cNvSpPr>
                <a:spLocks noChangeShapeType="1"/>
              </p:cNvSpPr>
              <p:nvPr/>
            </p:nvSpPr>
            <p:spPr bwMode="auto">
              <a:xfrm>
                <a:off x="567" y="1154"/>
                <a:ext cx="246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3260" name="Line 28"/>
              <p:cNvSpPr>
                <a:spLocks noChangeShapeType="1"/>
              </p:cNvSpPr>
              <p:nvPr/>
            </p:nvSpPr>
            <p:spPr bwMode="auto">
              <a:xfrm>
                <a:off x="1339" y="1154"/>
                <a:ext cx="0" cy="97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3261" name="Line 29"/>
              <p:cNvSpPr>
                <a:spLocks noChangeShapeType="1"/>
              </p:cNvSpPr>
              <p:nvPr/>
            </p:nvSpPr>
            <p:spPr bwMode="auto">
              <a:xfrm>
                <a:off x="579" y="2127"/>
                <a:ext cx="243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3262" name="Rectangle 30"/>
              <p:cNvSpPr>
                <a:spLocks noChangeArrowheads="1"/>
              </p:cNvSpPr>
              <p:nvPr/>
            </p:nvSpPr>
            <p:spPr bwMode="auto">
              <a:xfrm>
                <a:off x="871" y="1090"/>
                <a:ext cx="234" cy="12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3263" name="Rectangle 31"/>
              <p:cNvSpPr>
                <a:spLocks noChangeArrowheads="1"/>
              </p:cNvSpPr>
              <p:nvPr/>
            </p:nvSpPr>
            <p:spPr bwMode="auto">
              <a:xfrm>
                <a:off x="1281" y="1414"/>
                <a:ext cx="117" cy="32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3264" name="Rectangle 32"/>
              <p:cNvSpPr>
                <a:spLocks noChangeArrowheads="1"/>
              </p:cNvSpPr>
              <p:nvPr/>
            </p:nvSpPr>
            <p:spPr bwMode="auto">
              <a:xfrm>
                <a:off x="1807" y="1090"/>
                <a:ext cx="292" cy="12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3265" name="Line 33"/>
              <p:cNvSpPr>
                <a:spLocks noChangeShapeType="1"/>
              </p:cNvSpPr>
              <p:nvPr/>
            </p:nvSpPr>
            <p:spPr bwMode="auto">
              <a:xfrm>
                <a:off x="1982" y="535"/>
                <a:ext cx="0" cy="2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3266" name="Line 34"/>
              <p:cNvSpPr>
                <a:spLocks noChangeShapeType="1"/>
              </p:cNvSpPr>
              <p:nvPr/>
            </p:nvSpPr>
            <p:spPr bwMode="auto">
              <a:xfrm>
                <a:off x="1572" y="677"/>
                <a:ext cx="0" cy="47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3267" name="Line 35"/>
              <p:cNvSpPr>
                <a:spLocks noChangeShapeType="1"/>
              </p:cNvSpPr>
              <p:nvPr/>
            </p:nvSpPr>
            <p:spPr bwMode="auto">
              <a:xfrm>
                <a:off x="2392" y="665"/>
                <a:ext cx="0" cy="46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3268" name="Line 36"/>
              <p:cNvSpPr>
                <a:spLocks noChangeShapeType="1"/>
              </p:cNvSpPr>
              <p:nvPr/>
            </p:nvSpPr>
            <p:spPr bwMode="auto">
              <a:xfrm>
                <a:off x="2159" y="677"/>
                <a:ext cx="23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3269" name="Text Box 37"/>
              <p:cNvSpPr txBox="1">
                <a:spLocks noChangeArrowheads="1"/>
              </p:cNvSpPr>
              <p:nvPr/>
            </p:nvSpPr>
            <p:spPr bwMode="auto">
              <a:xfrm>
                <a:off x="576" y="1233"/>
                <a:ext cx="24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+</a:t>
                </a:r>
              </a:p>
            </p:txBody>
          </p:sp>
          <p:sp>
            <p:nvSpPr>
              <p:cNvPr id="223270" name="Text Box 38"/>
              <p:cNvSpPr txBox="1">
                <a:spLocks noChangeArrowheads="1"/>
              </p:cNvSpPr>
              <p:nvPr/>
            </p:nvSpPr>
            <p:spPr bwMode="auto">
              <a:xfrm>
                <a:off x="576" y="1609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_</a:t>
                </a:r>
              </a:p>
            </p:txBody>
          </p:sp>
          <p:sp>
            <p:nvSpPr>
              <p:cNvPr id="223271" name="Text Box 39"/>
              <p:cNvSpPr txBox="1">
                <a:spLocks noChangeArrowheads="1"/>
              </p:cNvSpPr>
              <p:nvPr/>
            </p:nvSpPr>
            <p:spPr bwMode="auto">
              <a:xfrm>
                <a:off x="216" y="1303"/>
                <a:ext cx="39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2V</a:t>
                </a:r>
              </a:p>
            </p:txBody>
          </p:sp>
          <p:sp>
            <p:nvSpPr>
              <p:cNvPr id="223272" name="Rectangle 40"/>
              <p:cNvSpPr>
                <a:spLocks noChangeArrowheads="1"/>
              </p:cNvSpPr>
              <p:nvPr/>
            </p:nvSpPr>
            <p:spPr bwMode="auto">
              <a:xfrm>
                <a:off x="871" y="713"/>
                <a:ext cx="40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1</a:t>
                </a:r>
                <a:r>
                  <a:rPr lang="en-US" altLang="zh-CN" sz="2800"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223273" name="Rectangle 41"/>
              <p:cNvSpPr>
                <a:spLocks noChangeArrowheads="1"/>
              </p:cNvSpPr>
              <p:nvPr/>
            </p:nvSpPr>
            <p:spPr bwMode="auto">
              <a:xfrm>
                <a:off x="1416" y="1560"/>
                <a:ext cx="40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2</a:t>
                </a:r>
                <a:r>
                  <a:rPr lang="en-US" altLang="zh-CN" sz="2800"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223274" name="Rectangle 42"/>
              <p:cNvSpPr>
                <a:spLocks noChangeArrowheads="1"/>
              </p:cNvSpPr>
              <p:nvPr/>
            </p:nvSpPr>
            <p:spPr bwMode="auto">
              <a:xfrm>
                <a:off x="1795" y="1209"/>
                <a:ext cx="40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2</a:t>
                </a:r>
                <a:r>
                  <a:rPr lang="en-US" altLang="zh-CN" sz="2800"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223275" name="Line 43"/>
              <p:cNvSpPr>
                <a:spLocks noChangeShapeType="1"/>
              </p:cNvSpPr>
              <p:nvPr/>
            </p:nvSpPr>
            <p:spPr bwMode="auto">
              <a:xfrm>
                <a:off x="1665" y="434"/>
                <a:ext cx="46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3276" name="Text Box 44"/>
              <p:cNvSpPr txBox="1">
                <a:spLocks noChangeArrowheads="1"/>
              </p:cNvSpPr>
              <p:nvPr/>
            </p:nvSpPr>
            <p:spPr bwMode="auto">
              <a:xfrm>
                <a:off x="2120" y="266"/>
                <a:ext cx="59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3</a:t>
                </a:r>
                <a:r>
                  <a:rPr lang="en-US" altLang="zh-CN" sz="2800" i="1"/>
                  <a:t>U</a:t>
                </a:r>
                <a:r>
                  <a:rPr lang="en-US" altLang="zh-CN" sz="2800" i="1" baseline="-25000"/>
                  <a:t>AB</a:t>
                </a:r>
                <a:endParaRPr lang="en-US" altLang="zh-CN" sz="2800"/>
              </a:p>
            </p:txBody>
          </p:sp>
          <p:sp>
            <p:nvSpPr>
              <p:cNvPr id="223277" name="Oval 45"/>
              <p:cNvSpPr>
                <a:spLocks noChangeArrowheads="1"/>
              </p:cNvSpPr>
              <p:nvPr/>
            </p:nvSpPr>
            <p:spPr bwMode="auto">
              <a:xfrm>
                <a:off x="1321" y="2097"/>
                <a:ext cx="47" cy="4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3278" name="Oval 46"/>
              <p:cNvSpPr>
                <a:spLocks noChangeArrowheads="1"/>
              </p:cNvSpPr>
              <p:nvPr/>
            </p:nvSpPr>
            <p:spPr bwMode="auto">
              <a:xfrm>
                <a:off x="1321" y="1126"/>
                <a:ext cx="47" cy="4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3279" name="Oval 47"/>
              <p:cNvSpPr>
                <a:spLocks noChangeArrowheads="1"/>
              </p:cNvSpPr>
              <p:nvPr/>
            </p:nvSpPr>
            <p:spPr bwMode="auto">
              <a:xfrm>
                <a:off x="1537" y="1126"/>
                <a:ext cx="47" cy="4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3280" name="Oval 48"/>
              <p:cNvSpPr>
                <a:spLocks noChangeArrowheads="1"/>
              </p:cNvSpPr>
              <p:nvPr/>
            </p:nvSpPr>
            <p:spPr bwMode="auto">
              <a:xfrm>
                <a:off x="2353" y="1114"/>
                <a:ext cx="47" cy="49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223281" name="Group 49"/>
              <p:cNvGrpSpPr>
                <a:grpSpLocks/>
              </p:cNvGrpSpPr>
              <p:nvPr/>
            </p:nvGrpSpPr>
            <p:grpSpPr bwMode="auto">
              <a:xfrm>
                <a:off x="1776" y="483"/>
                <a:ext cx="408" cy="388"/>
                <a:chOff x="972" y="3024"/>
                <a:chExt cx="408" cy="396"/>
              </a:xfrm>
            </p:grpSpPr>
            <p:sp>
              <p:nvSpPr>
                <p:cNvPr id="223282" name="Line 50"/>
                <p:cNvSpPr>
                  <a:spLocks noChangeShapeType="1"/>
                </p:cNvSpPr>
                <p:nvPr/>
              </p:nvSpPr>
              <p:spPr bwMode="auto">
                <a:xfrm flipH="1">
                  <a:off x="972" y="3024"/>
                  <a:ext cx="204" cy="20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23283" name="Line 51"/>
                <p:cNvSpPr>
                  <a:spLocks noChangeShapeType="1"/>
                </p:cNvSpPr>
                <p:nvPr/>
              </p:nvSpPr>
              <p:spPr bwMode="auto">
                <a:xfrm flipH="1">
                  <a:off x="1176" y="3216"/>
                  <a:ext cx="204" cy="20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23284" name="Line 52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972" y="3204"/>
                  <a:ext cx="204" cy="20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23285" name="Line 53"/>
                <p:cNvSpPr>
                  <a:spLocks noChangeShapeType="1"/>
                </p:cNvSpPr>
                <p:nvPr/>
              </p:nvSpPr>
              <p:spPr bwMode="auto">
                <a:xfrm rot="16200000" flipH="1">
                  <a:off x="1176" y="3024"/>
                  <a:ext cx="204" cy="20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223286" name="Line 54"/>
              <p:cNvSpPr>
                <a:spLocks noChangeShapeType="1"/>
              </p:cNvSpPr>
              <p:nvPr/>
            </p:nvSpPr>
            <p:spPr bwMode="auto">
              <a:xfrm>
                <a:off x="1560" y="677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223287" name="AutoShape 55"/>
          <p:cNvSpPr>
            <a:spLocks noChangeArrowheads="1"/>
          </p:cNvSpPr>
          <p:nvPr/>
        </p:nvSpPr>
        <p:spPr bwMode="auto">
          <a:xfrm>
            <a:off x="4765675" y="2914650"/>
            <a:ext cx="762000" cy="228600"/>
          </a:xfrm>
          <a:prstGeom prst="rightArrow">
            <a:avLst>
              <a:gd name="adj1" fmla="val 50000"/>
              <a:gd name="adj2" fmla="val 83333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3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3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32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232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3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2232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48" grpId="0" autoUpdateAnimBg="0"/>
      <p:bldP spid="223251" grpId="0" animBg="1"/>
      <p:bldP spid="22328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1" name="Text Box 3"/>
          <p:cNvSpPr txBox="1">
            <a:spLocks noChangeArrowheads="1"/>
          </p:cNvSpPr>
          <p:nvPr/>
        </p:nvSpPr>
        <p:spPr bwMode="auto">
          <a:xfrm>
            <a:off x="0" y="762000"/>
            <a:ext cx="8763000" cy="252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71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1809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20002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2190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3812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83845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329565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75285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421005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zh-CN" altLang="en-US" sz="3200">
                <a:latin typeface="仿宋_GB2312" pitchFamily="49" charset="-122"/>
                <a:ea typeface="仿宋_GB2312" pitchFamily="49" charset="-122"/>
              </a:rPr>
              <a:t>任意一个线性电路，其中第</a:t>
            </a:r>
            <a:r>
              <a:rPr lang="en-US" altLang="zh-CN" sz="3200" i="1">
                <a:latin typeface="仿宋_GB2312" pitchFamily="49" charset="-122"/>
                <a:ea typeface="仿宋_GB2312" pitchFamily="49" charset="-122"/>
              </a:rPr>
              <a:t>k</a:t>
            </a:r>
            <a:r>
              <a:rPr lang="zh-CN" altLang="en-US" sz="3200">
                <a:latin typeface="仿宋_GB2312" pitchFamily="49" charset="-122"/>
                <a:ea typeface="仿宋_GB2312" pitchFamily="49" charset="-122"/>
              </a:rPr>
              <a:t>条支路的电压已知</a:t>
            </a:r>
            <a:r>
              <a:rPr lang="zh-CN" altLang="en-US" sz="3200">
                <a:ea typeface="仿宋_GB2312" pitchFamily="49" charset="-122"/>
              </a:rPr>
              <a:t>为</a:t>
            </a:r>
            <a:r>
              <a:rPr lang="en-US" altLang="zh-CN" sz="3200" i="1"/>
              <a:t>u</a:t>
            </a:r>
            <a:r>
              <a:rPr lang="en-US" altLang="zh-CN" sz="3200" i="1" baseline="-25000"/>
              <a:t>k</a:t>
            </a:r>
            <a:r>
              <a:rPr lang="zh-CN" altLang="en-US" sz="3200"/>
              <a:t>（</a:t>
            </a:r>
            <a:r>
              <a:rPr lang="zh-CN" altLang="en-US" sz="3200">
                <a:solidFill>
                  <a:srgbClr val="0000FF"/>
                </a:solidFill>
                <a:ea typeface="仿宋_GB2312" pitchFamily="49" charset="-122"/>
              </a:rPr>
              <a:t>电流为</a:t>
            </a:r>
            <a:r>
              <a:rPr lang="en-US" altLang="zh-CN" sz="3200" i="1">
                <a:solidFill>
                  <a:srgbClr val="0000FF"/>
                </a:solidFill>
              </a:rPr>
              <a:t>i</a:t>
            </a:r>
            <a:r>
              <a:rPr lang="en-US" altLang="zh-CN" sz="3200" i="1" baseline="-25000">
                <a:solidFill>
                  <a:srgbClr val="0000FF"/>
                </a:solidFill>
              </a:rPr>
              <a:t>k</a:t>
            </a:r>
            <a:r>
              <a:rPr lang="zh-CN" altLang="en-US" sz="3200"/>
              <a:t>），</a:t>
            </a:r>
            <a:r>
              <a:rPr lang="zh-CN" altLang="en-US" sz="3200">
                <a:ea typeface="仿宋_GB2312" pitchFamily="49" charset="-122"/>
              </a:rPr>
              <a:t>那么就可以用一个电压等于</a:t>
            </a:r>
            <a:r>
              <a:rPr lang="en-US" altLang="zh-CN" sz="3200" i="1"/>
              <a:t>u</a:t>
            </a:r>
            <a:r>
              <a:rPr lang="en-US" altLang="zh-CN" sz="3200" i="1" baseline="-25000"/>
              <a:t>k</a:t>
            </a:r>
            <a:r>
              <a:rPr lang="zh-CN" altLang="en-US" sz="3200">
                <a:ea typeface="仿宋_GB2312" pitchFamily="49" charset="-122"/>
              </a:rPr>
              <a:t>的理想电压源（</a:t>
            </a:r>
            <a:r>
              <a:rPr lang="zh-CN" altLang="en-US" sz="3200">
                <a:solidFill>
                  <a:srgbClr val="0000FF"/>
                </a:solidFill>
                <a:ea typeface="仿宋_GB2312" pitchFamily="49" charset="-122"/>
              </a:rPr>
              <a:t>电流等于</a:t>
            </a:r>
            <a:r>
              <a:rPr lang="en-US" altLang="zh-CN" sz="3200" i="1">
                <a:solidFill>
                  <a:srgbClr val="0000FF"/>
                </a:solidFill>
              </a:rPr>
              <a:t>i</a:t>
            </a:r>
            <a:r>
              <a:rPr lang="en-US" altLang="zh-CN" sz="3200" i="1" baseline="-25000">
                <a:solidFill>
                  <a:srgbClr val="0000FF"/>
                </a:solidFill>
              </a:rPr>
              <a:t>k</a:t>
            </a:r>
            <a:r>
              <a:rPr lang="zh-CN" altLang="en-US" sz="3200">
                <a:solidFill>
                  <a:srgbClr val="0000FF"/>
                </a:solidFill>
              </a:rPr>
              <a:t>的 </a:t>
            </a:r>
            <a:r>
              <a:rPr lang="zh-CN" altLang="en-US" sz="3200">
                <a:solidFill>
                  <a:srgbClr val="0000FF"/>
                </a:solidFill>
                <a:ea typeface="仿宋_GB2312" pitchFamily="49" charset="-122"/>
              </a:rPr>
              <a:t>独立电流源</a:t>
            </a:r>
            <a:r>
              <a:rPr lang="zh-CN" altLang="en-US" sz="3200">
                <a:ea typeface="仿宋_GB2312" pitchFamily="49" charset="-122"/>
              </a:rPr>
              <a:t>）来替代该支路，替代前后电路中各处电压和电流均保持不变。</a:t>
            </a:r>
          </a:p>
        </p:txBody>
      </p:sp>
      <p:grpSp>
        <p:nvGrpSpPr>
          <p:cNvPr id="145412" name="Group 4"/>
          <p:cNvGrpSpPr>
            <a:grpSpLocks/>
          </p:cNvGrpSpPr>
          <p:nvPr/>
        </p:nvGrpSpPr>
        <p:grpSpPr bwMode="auto">
          <a:xfrm>
            <a:off x="1219200" y="3962400"/>
            <a:ext cx="1752600" cy="1798638"/>
            <a:chOff x="576" y="2707"/>
            <a:chExt cx="1104" cy="1133"/>
          </a:xfrm>
        </p:grpSpPr>
        <p:grpSp>
          <p:nvGrpSpPr>
            <p:cNvPr id="145413" name="Group 5"/>
            <p:cNvGrpSpPr>
              <a:grpSpLocks/>
            </p:cNvGrpSpPr>
            <p:nvPr/>
          </p:nvGrpSpPr>
          <p:grpSpPr bwMode="auto">
            <a:xfrm>
              <a:off x="576" y="2707"/>
              <a:ext cx="1104" cy="1133"/>
              <a:chOff x="576" y="2083"/>
              <a:chExt cx="1104" cy="1133"/>
            </a:xfrm>
          </p:grpSpPr>
          <p:sp>
            <p:nvSpPr>
              <p:cNvPr id="145414" name="Rectangle 6"/>
              <p:cNvSpPr>
                <a:spLocks noChangeArrowheads="1"/>
              </p:cNvSpPr>
              <p:nvPr/>
            </p:nvSpPr>
            <p:spPr bwMode="auto">
              <a:xfrm>
                <a:off x="1392" y="2592"/>
                <a:ext cx="288" cy="480"/>
              </a:xfrm>
              <a:prstGeom prst="rect">
                <a:avLst/>
              </a:prstGeom>
              <a:solidFill>
                <a:srgbClr val="CCFFCC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5415" name="Rectangle 7"/>
              <p:cNvSpPr>
                <a:spLocks noChangeArrowheads="1"/>
              </p:cNvSpPr>
              <p:nvPr/>
            </p:nvSpPr>
            <p:spPr bwMode="auto">
              <a:xfrm>
                <a:off x="576" y="2352"/>
                <a:ext cx="432" cy="864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5416" name="Text Box 8"/>
              <p:cNvSpPr txBox="1">
                <a:spLocks noChangeArrowheads="1"/>
              </p:cNvSpPr>
              <p:nvPr/>
            </p:nvSpPr>
            <p:spPr bwMode="auto">
              <a:xfrm>
                <a:off x="624" y="2544"/>
                <a:ext cx="288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3600"/>
                  <a:t>A</a:t>
                </a:r>
              </a:p>
            </p:txBody>
          </p:sp>
          <p:grpSp>
            <p:nvGrpSpPr>
              <p:cNvPr id="145417" name="Group 9"/>
              <p:cNvGrpSpPr>
                <a:grpSpLocks/>
              </p:cNvGrpSpPr>
              <p:nvPr/>
            </p:nvGrpSpPr>
            <p:grpSpPr bwMode="auto">
              <a:xfrm>
                <a:off x="1008" y="2448"/>
                <a:ext cx="528" cy="144"/>
                <a:chOff x="1008" y="2400"/>
                <a:chExt cx="528" cy="144"/>
              </a:xfrm>
            </p:grpSpPr>
            <p:sp>
              <p:nvSpPr>
                <p:cNvPr id="145418" name="Line 10"/>
                <p:cNvSpPr>
                  <a:spLocks noChangeShapeType="1"/>
                </p:cNvSpPr>
                <p:nvPr/>
              </p:nvSpPr>
              <p:spPr bwMode="auto">
                <a:xfrm>
                  <a:off x="1008" y="2400"/>
                  <a:ext cx="52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5419" name="Line 11"/>
                <p:cNvSpPr>
                  <a:spLocks noChangeShapeType="1"/>
                </p:cNvSpPr>
                <p:nvPr/>
              </p:nvSpPr>
              <p:spPr bwMode="auto">
                <a:xfrm>
                  <a:off x="1536" y="240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45420" name="Group 12"/>
              <p:cNvGrpSpPr>
                <a:grpSpLocks/>
              </p:cNvGrpSpPr>
              <p:nvPr/>
            </p:nvGrpSpPr>
            <p:grpSpPr bwMode="auto">
              <a:xfrm>
                <a:off x="1008" y="3072"/>
                <a:ext cx="528" cy="96"/>
                <a:chOff x="1008" y="3024"/>
                <a:chExt cx="480" cy="96"/>
              </a:xfrm>
            </p:grpSpPr>
            <p:sp>
              <p:nvSpPr>
                <p:cNvPr id="145421" name="Line 13"/>
                <p:cNvSpPr>
                  <a:spLocks noChangeShapeType="1"/>
                </p:cNvSpPr>
                <p:nvPr/>
              </p:nvSpPr>
              <p:spPr bwMode="auto">
                <a:xfrm>
                  <a:off x="1008" y="3120"/>
                  <a:ext cx="480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5422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1488" y="3024"/>
                  <a:ext cx="0" cy="9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145423" name="Text Box 15"/>
              <p:cNvSpPr txBox="1">
                <a:spLocks noChangeArrowheads="1"/>
              </p:cNvSpPr>
              <p:nvPr/>
            </p:nvSpPr>
            <p:spPr bwMode="auto">
              <a:xfrm>
                <a:off x="1248" y="2083"/>
                <a:ext cx="33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i="1"/>
                  <a:t>i</a:t>
                </a:r>
                <a:r>
                  <a:rPr lang="en-US" altLang="zh-CN" i="1" baseline="-25000"/>
                  <a:t>k</a:t>
                </a:r>
                <a:endParaRPr lang="en-US" altLang="zh-CN" sz="2400"/>
              </a:p>
            </p:txBody>
          </p:sp>
          <p:sp>
            <p:nvSpPr>
              <p:cNvPr id="145424" name="Text Box 16"/>
              <p:cNvSpPr txBox="1">
                <a:spLocks noChangeArrowheads="1"/>
              </p:cNvSpPr>
              <p:nvPr/>
            </p:nvSpPr>
            <p:spPr bwMode="auto">
              <a:xfrm>
                <a:off x="1056" y="2448"/>
                <a:ext cx="15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+</a:t>
                </a:r>
              </a:p>
            </p:txBody>
          </p:sp>
          <p:sp>
            <p:nvSpPr>
              <p:cNvPr id="145425" name="Text Box 17"/>
              <p:cNvSpPr txBox="1">
                <a:spLocks noChangeArrowheads="1"/>
              </p:cNvSpPr>
              <p:nvPr/>
            </p:nvSpPr>
            <p:spPr bwMode="auto">
              <a:xfrm>
                <a:off x="1056" y="2832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–</a:t>
                </a:r>
              </a:p>
            </p:txBody>
          </p:sp>
          <p:sp>
            <p:nvSpPr>
              <p:cNvPr id="145426" name="Text Box 18"/>
              <p:cNvSpPr txBox="1">
                <a:spLocks noChangeArrowheads="1"/>
              </p:cNvSpPr>
              <p:nvPr/>
            </p:nvSpPr>
            <p:spPr bwMode="auto">
              <a:xfrm>
                <a:off x="1046" y="2592"/>
                <a:ext cx="34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u</a:t>
                </a:r>
                <a:r>
                  <a:rPr lang="en-US" altLang="zh-CN" sz="2400" i="1" baseline="-25000"/>
                  <a:t>k</a:t>
                </a:r>
                <a:endParaRPr lang="en-US" altLang="zh-CN" sz="2400"/>
              </a:p>
            </p:txBody>
          </p:sp>
          <p:sp>
            <p:nvSpPr>
              <p:cNvPr id="145427" name="Text Box 19"/>
              <p:cNvSpPr txBox="1">
                <a:spLocks noChangeArrowheads="1"/>
              </p:cNvSpPr>
              <p:nvPr/>
            </p:nvSpPr>
            <p:spPr bwMode="auto">
              <a:xfrm>
                <a:off x="1392" y="2592"/>
                <a:ext cx="240" cy="472"/>
              </a:xfrm>
              <a:prstGeom prst="rect">
                <a:avLst/>
              </a:prstGeom>
              <a:solidFill>
                <a:srgbClr val="CCFF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just">
                  <a:lnSpc>
                    <a:spcPct val="80000"/>
                  </a:lnSpc>
                </a:pPr>
                <a:r>
                  <a:rPr lang="zh-CN" altLang="en-US" sz="1800"/>
                  <a:t>支</a:t>
                </a:r>
              </a:p>
              <a:p>
                <a:pPr algn="just">
                  <a:lnSpc>
                    <a:spcPct val="80000"/>
                  </a:lnSpc>
                </a:pPr>
                <a:r>
                  <a:rPr lang="zh-CN" altLang="en-US" sz="1800"/>
                  <a:t>路</a:t>
                </a:r>
              </a:p>
              <a:p>
                <a:pPr algn="just">
                  <a:lnSpc>
                    <a:spcPct val="80000"/>
                  </a:lnSpc>
                </a:pPr>
                <a:r>
                  <a:rPr lang="zh-CN" altLang="en-US" sz="1800"/>
                  <a:t> </a:t>
                </a:r>
                <a:r>
                  <a:rPr lang="en-US" altLang="zh-CN" sz="1800" i="1"/>
                  <a:t>k</a:t>
                </a:r>
                <a:r>
                  <a:rPr lang="en-US" altLang="zh-CN" sz="1800"/>
                  <a:t>      </a:t>
                </a:r>
              </a:p>
            </p:txBody>
          </p:sp>
        </p:grpSp>
        <p:sp>
          <p:nvSpPr>
            <p:cNvPr id="145428" name="Line 20"/>
            <p:cNvSpPr>
              <a:spLocks noChangeShapeType="1"/>
            </p:cNvSpPr>
            <p:nvPr/>
          </p:nvSpPr>
          <p:spPr bwMode="auto">
            <a:xfrm>
              <a:off x="1248" y="3072"/>
              <a:ext cx="1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145429" name="Group 21"/>
          <p:cNvGrpSpPr>
            <a:grpSpLocks/>
          </p:cNvGrpSpPr>
          <p:nvPr/>
        </p:nvGrpSpPr>
        <p:grpSpPr bwMode="auto">
          <a:xfrm>
            <a:off x="3429000" y="3352800"/>
            <a:ext cx="3536950" cy="1371600"/>
            <a:chOff x="2006" y="2208"/>
            <a:chExt cx="2228" cy="864"/>
          </a:xfrm>
        </p:grpSpPr>
        <p:grpSp>
          <p:nvGrpSpPr>
            <p:cNvPr id="145430" name="Group 22"/>
            <p:cNvGrpSpPr>
              <a:grpSpLocks/>
            </p:cNvGrpSpPr>
            <p:nvPr/>
          </p:nvGrpSpPr>
          <p:grpSpPr bwMode="auto">
            <a:xfrm>
              <a:off x="2880" y="2208"/>
              <a:ext cx="1354" cy="864"/>
              <a:chOff x="2304" y="2352"/>
              <a:chExt cx="1354" cy="864"/>
            </a:xfrm>
          </p:grpSpPr>
          <p:sp>
            <p:nvSpPr>
              <p:cNvPr id="145431" name="Rectangle 23"/>
              <p:cNvSpPr>
                <a:spLocks noChangeArrowheads="1"/>
              </p:cNvSpPr>
              <p:nvPr/>
            </p:nvSpPr>
            <p:spPr bwMode="auto">
              <a:xfrm>
                <a:off x="2304" y="2352"/>
                <a:ext cx="432" cy="864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5432" name="Rectangle 24"/>
              <p:cNvSpPr>
                <a:spLocks noChangeArrowheads="1"/>
              </p:cNvSpPr>
              <p:nvPr/>
            </p:nvSpPr>
            <p:spPr bwMode="auto">
              <a:xfrm>
                <a:off x="2736" y="2496"/>
                <a:ext cx="432" cy="62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5433" name="Text Box 25"/>
              <p:cNvSpPr txBox="1">
                <a:spLocks noChangeArrowheads="1"/>
              </p:cNvSpPr>
              <p:nvPr/>
            </p:nvSpPr>
            <p:spPr bwMode="auto">
              <a:xfrm>
                <a:off x="2352" y="2544"/>
                <a:ext cx="288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3600"/>
                  <a:t>A</a:t>
                </a:r>
              </a:p>
            </p:txBody>
          </p:sp>
          <p:sp>
            <p:nvSpPr>
              <p:cNvPr id="145434" name="Oval 26"/>
              <p:cNvSpPr>
                <a:spLocks noChangeArrowheads="1"/>
              </p:cNvSpPr>
              <p:nvPr/>
            </p:nvSpPr>
            <p:spPr bwMode="auto">
              <a:xfrm>
                <a:off x="3024" y="2688"/>
                <a:ext cx="288" cy="288"/>
              </a:xfrm>
              <a:prstGeom prst="ellipse">
                <a:avLst/>
              </a:prstGeom>
              <a:solidFill>
                <a:srgbClr val="CCFFCC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cxnSp>
            <p:nvCxnSpPr>
              <p:cNvPr id="145435" name="AutoShape 27"/>
              <p:cNvCxnSpPr>
                <a:cxnSpLocks noChangeShapeType="1"/>
                <a:stCxn id="145434" idx="0"/>
                <a:endCxn id="145434" idx="4"/>
              </p:cNvCxnSpPr>
              <p:nvPr/>
            </p:nvCxnSpPr>
            <p:spPr bwMode="auto">
              <a:xfrm>
                <a:off x="3168" y="2679"/>
                <a:ext cx="0" cy="306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45436" name="Text Box 28"/>
              <p:cNvSpPr txBox="1">
                <a:spLocks noChangeArrowheads="1"/>
              </p:cNvSpPr>
              <p:nvPr/>
            </p:nvSpPr>
            <p:spPr bwMode="auto">
              <a:xfrm>
                <a:off x="3158" y="2448"/>
                <a:ext cx="15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+</a:t>
                </a:r>
              </a:p>
            </p:txBody>
          </p:sp>
          <p:sp>
            <p:nvSpPr>
              <p:cNvPr id="145437" name="Text Box 29"/>
              <p:cNvSpPr txBox="1">
                <a:spLocks noChangeArrowheads="1"/>
              </p:cNvSpPr>
              <p:nvPr/>
            </p:nvSpPr>
            <p:spPr bwMode="auto">
              <a:xfrm>
                <a:off x="3168" y="2880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–</a:t>
                </a:r>
              </a:p>
            </p:txBody>
          </p:sp>
          <p:sp>
            <p:nvSpPr>
              <p:cNvPr id="145438" name="Text Box 30"/>
              <p:cNvSpPr txBox="1">
                <a:spLocks noChangeArrowheads="1"/>
              </p:cNvSpPr>
              <p:nvPr/>
            </p:nvSpPr>
            <p:spPr bwMode="auto">
              <a:xfrm>
                <a:off x="3312" y="2640"/>
                <a:ext cx="34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i="1"/>
                  <a:t>u</a:t>
                </a:r>
                <a:r>
                  <a:rPr lang="en-US" altLang="zh-CN" i="1" baseline="-25000"/>
                  <a:t>k</a:t>
                </a:r>
                <a:endParaRPr lang="en-US" altLang="zh-CN" sz="2400"/>
              </a:p>
            </p:txBody>
          </p:sp>
        </p:grpSp>
        <p:sp>
          <p:nvSpPr>
            <p:cNvPr id="145439" name="AutoShape 31"/>
            <p:cNvSpPr>
              <a:spLocks noChangeArrowheads="1"/>
            </p:cNvSpPr>
            <p:nvPr/>
          </p:nvSpPr>
          <p:spPr bwMode="auto">
            <a:xfrm rot="-1470650">
              <a:off x="2006" y="2786"/>
              <a:ext cx="576" cy="144"/>
            </a:xfrm>
            <a:prstGeom prst="rightArrow">
              <a:avLst>
                <a:gd name="adj1" fmla="val 50000"/>
                <a:gd name="adj2" fmla="val 100000"/>
              </a:avLst>
            </a:prstGeom>
            <a:solidFill>
              <a:srgbClr val="FFFFCC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145440" name="Group 32"/>
          <p:cNvGrpSpPr>
            <a:grpSpLocks/>
          </p:cNvGrpSpPr>
          <p:nvPr/>
        </p:nvGrpSpPr>
        <p:grpSpPr bwMode="auto">
          <a:xfrm>
            <a:off x="3505200" y="5410200"/>
            <a:ext cx="3368675" cy="1371600"/>
            <a:chOff x="2064" y="3168"/>
            <a:chExt cx="2122" cy="864"/>
          </a:xfrm>
        </p:grpSpPr>
        <p:grpSp>
          <p:nvGrpSpPr>
            <p:cNvPr id="145441" name="Group 33"/>
            <p:cNvGrpSpPr>
              <a:grpSpLocks/>
            </p:cNvGrpSpPr>
            <p:nvPr/>
          </p:nvGrpSpPr>
          <p:grpSpPr bwMode="auto">
            <a:xfrm>
              <a:off x="2880" y="3168"/>
              <a:ext cx="1306" cy="864"/>
              <a:chOff x="2496" y="3264"/>
              <a:chExt cx="1306" cy="864"/>
            </a:xfrm>
          </p:grpSpPr>
          <p:grpSp>
            <p:nvGrpSpPr>
              <p:cNvPr id="145442" name="Group 34"/>
              <p:cNvGrpSpPr>
                <a:grpSpLocks/>
              </p:cNvGrpSpPr>
              <p:nvPr/>
            </p:nvGrpSpPr>
            <p:grpSpPr bwMode="auto">
              <a:xfrm>
                <a:off x="2496" y="3264"/>
                <a:ext cx="1306" cy="864"/>
                <a:chOff x="4224" y="2352"/>
                <a:chExt cx="1306" cy="864"/>
              </a:xfrm>
            </p:grpSpPr>
            <p:sp>
              <p:nvSpPr>
                <p:cNvPr id="145443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5136" y="2755"/>
                  <a:ext cx="394" cy="3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altLang="zh-CN" i="1"/>
                    <a:t>i</a:t>
                  </a:r>
                  <a:r>
                    <a:rPr lang="en-US" altLang="zh-CN" i="1" baseline="-25000"/>
                    <a:t>k</a:t>
                  </a:r>
                  <a:endParaRPr lang="en-US" altLang="zh-CN" baseline="-25000"/>
                </a:p>
              </p:txBody>
            </p:sp>
            <p:sp>
              <p:nvSpPr>
                <p:cNvPr id="145444" name="Rectangle 36"/>
                <p:cNvSpPr>
                  <a:spLocks noChangeArrowheads="1"/>
                </p:cNvSpPr>
                <p:nvPr/>
              </p:nvSpPr>
              <p:spPr bwMode="auto">
                <a:xfrm>
                  <a:off x="4224" y="2352"/>
                  <a:ext cx="432" cy="864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5445" name="Rectangle 37"/>
                <p:cNvSpPr>
                  <a:spLocks noChangeArrowheads="1"/>
                </p:cNvSpPr>
                <p:nvPr/>
              </p:nvSpPr>
              <p:spPr bwMode="auto">
                <a:xfrm>
                  <a:off x="4656" y="2496"/>
                  <a:ext cx="432" cy="624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5446" name="Oval 38"/>
                <p:cNvSpPr>
                  <a:spLocks noChangeArrowheads="1"/>
                </p:cNvSpPr>
                <p:nvPr/>
              </p:nvSpPr>
              <p:spPr bwMode="auto">
                <a:xfrm>
                  <a:off x="4944" y="2592"/>
                  <a:ext cx="288" cy="288"/>
                </a:xfrm>
                <a:prstGeom prst="ellipse">
                  <a:avLst/>
                </a:prstGeom>
                <a:solidFill>
                  <a:srgbClr val="CCFFCC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cxnSp>
              <p:nvCxnSpPr>
                <p:cNvPr id="145447" name="AutoShape 39"/>
                <p:cNvCxnSpPr>
                  <a:cxnSpLocks noChangeShapeType="1"/>
                  <a:stCxn id="145446" idx="2"/>
                  <a:endCxn id="145446" idx="6"/>
                </p:cNvCxnSpPr>
                <p:nvPr/>
              </p:nvCxnSpPr>
              <p:spPr bwMode="auto">
                <a:xfrm>
                  <a:off x="4935" y="2736"/>
                  <a:ext cx="306" cy="0"/>
                </a:xfrm>
                <a:prstGeom prst="straightConnector1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45448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4272" y="2544"/>
                  <a:ext cx="384" cy="4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altLang="zh-CN" sz="3600"/>
                    <a:t>A</a:t>
                  </a:r>
                  <a:endParaRPr lang="en-US" altLang="zh-CN" sz="2400"/>
                </a:p>
              </p:txBody>
            </p:sp>
          </p:grpSp>
          <p:sp>
            <p:nvSpPr>
              <p:cNvPr id="145449" name="Line 41"/>
              <p:cNvSpPr>
                <a:spLocks noChangeShapeType="1"/>
              </p:cNvSpPr>
              <p:nvPr/>
            </p:nvSpPr>
            <p:spPr bwMode="auto">
              <a:xfrm>
                <a:off x="3360" y="3888"/>
                <a:ext cx="0" cy="4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45450" name="AutoShape 42"/>
            <p:cNvSpPr>
              <a:spLocks noChangeArrowheads="1"/>
            </p:cNvSpPr>
            <p:nvPr/>
          </p:nvSpPr>
          <p:spPr bwMode="auto">
            <a:xfrm rot="1470650" flipV="1">
              <a:off x="2064" y="3408"/>
              <a:ext cx="576" cy="144"/>
            </a:xfrm>
            <a:prstGeom prst="rightArrow">
              <a:avLst>
                <a:gd name="adj1" fmla="val 50000"/>
                <a:gd name="adj2" fmla="val 100000"/>
              </a:avLst>
            </a:prstGeom>
            <a:solidFill>
              <a:srgbClr val="FFFFCC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145451" name="Rectangle 43"/>
          <p:cNvSpPr>
            <a:spLocks noChangeArrowheads="1"/>
          </p:cNvSpPr>
          <p:nvPr/>
        </p:nvSpPr>
        <p:spPr bwMode="auto">
          <a:xfrm>
            <a:off x="609600" y="106363"/>
            <a:ext cx="26320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latin typeface="Verdana" panose="020B0604030504040204" pitchFamily="34" charset="0"/>
                <a:ea typeface="仿宋_GB2312" pitchFamily="49" charset="-122"/>
              </a:rPr>
              <a:t>二、替代定理</a:t>
            </a:r>
          </a:p>
        </p:txBody>
      </p:sp>
      <p:sp>
        <p:nvSpPr>
          <p:cNvPr id="145452" name="Rectangle 44"/>
          <p:cNvSpPr>
            <a:spLocks noChangeArrowheads="1"/>
          </p:cNvSpPr>
          <p:nvPr/>
        </p:nvSpPr>
        <p:spPr bwMode="auto">
          <a:xfrm>
            <a:off x="690563" y="3581400"/>
            <a:ext cx="2328862" cy="457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>
                <a:solidFill>
                  <a:schemeClr val="bg1"/>
                </a:solidFill>
                <a:ea typeface="仿宋_GB2312" pitchFamily="49" charset="-122"/>
              </a:rPr>
              <a:t>定理的图示说明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4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5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5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5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1" grpId="0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Text Box 2"/>
          <p:cNvSpPr txBox="1">
            <a:spLocks noChangeArrowheads="1"/>
          </p:cNvSpPr>
          <p:nvPr/>
        </p:nvSpPr>
        <p:spPr bwMode="auto">
          <a:xfrm>
            <a:off x="496888" y="390525"/>
            <a:ext cx="6307137" cy="57943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受控源电路分析计算 </a:t>
            </a:r>
            <a:r>
              <a:rPr lang="en-US" altLang="zh-CN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- </a:t>
            </a:r>
            <a:r>
              <a:rPr lang="zh-CN" altLang="en-US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要点（</a:t>
            </a:r>
            <a:r>
              <a:rPr lang="en-US" altLang="zh-CN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4</a:t>
            </a:r>
            <a:r>
              <a:rPr lang="zh-CN" altLang="en-US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）</a:t>
            </a:r>
          </a:p>
        </p:txBody>
      </p:sp>
      <p:sp>
        <p:nvSpPr>
          <p:cNvPr id="224259" name="Text Box 3"/>
          <p:cNvSpPr txBox="1">
            <a:spLocks noChangeArrowheads="1"/>
          </p:cNvSpPr>
          <p:nvPr/>
        </p:nvSpPr>
        <p:spPr bwMode="auto">
          <a:xfrm>
            <a:off x="228600" y="1447800"/>
            <a:ext cx="8624888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altLang="zh-CN"/>
              <a:t>   </a:t>
            </a:r>
            <a:r>
              <a:rPr lang="zh-CN" altLang="en-US"/>
              <a:t>含受控源的二端网络的输入电阻可能出现负值。具有负值的电阻在这里只是一种电路模型。</a:t>
            </a:r>
          </a:p>
        </p:txBody>
      </p:sp>
      <p:grpSp>
        <p:nvGrpSpPr>
          <p:cNvPr id="224260" name="Group 4"/>
          <p:cNvGrpSpPr>
            <a:grpSpLocks/>
          </p:cNvGrpSpPr>
          <p:nvPr/>
        </p:nvGrpSpPr>
        <p:grpSpPr bwMode="auto">
          <a:xfrm>
            <a:off x="1185863" y="3000375"/>
            <a:ext cx="4999037" cy="3386138"/>
            <a:chOff x="747" y="1890"/>
            <a:chExt cx="3149" cy="2133"/>
          </a:xfrm>
        </p:grpSpPr>
        <p:grpSp>
          <p:nvGrpSpPr>
            <p:cNvPr id="224261" name="Group 5"/>
            <p:cNvGrpSpPr>
              <a:grpSpLocks/>
            </p:cNvGrpSpPr>
            <p:nvPr/>
          </p:nvGrpSpPr>
          <p:grpSpPr bwMode="auto">
            <a:xfrm>
              <a:off x="2068" y="1890"/>
              <a:ext cx="1828" cy="2133"/>
              <a:chOff x="3748" y="1398"/>
              <a:chExt cx="1828" cy="2133"/>
            </a:xfrm>
          </p:grpSpPr>
          <p:sp>
            <p:nvSpPr>
              <p:cNvPr id="224262" name="Oval 6"/>
              <p:cNvSpPr>
                <a:spLocks noChangeArrowheads="1"/>
              </p:cNvSpPr>
              <p:nvPr/>
            </p:nvSpPr>
            <p:spPr bwMode="auto">
              <a:xfrm>
                <a:off x="3748" y="2758"/>
                <a:ext cx="372" cy="347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4263" name="Line 7"/>
              <p:cNvSpPr>
                <a:spLocks noChangeShapeType="1"/>
              </p:cNvSpPr>
              <p:nvPr/>
            </p:nvSpPr>
            <p:spPr bwMode="auto">
              <a:xfrm>
                <a:off x="3941" y="1744"/>
                <a:ext cx="0" cy="164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4264" name="Rectangle 8"/>
              <p:cNvSpPr>
                <a:spLocks noChangeArrowheads="1"/>
              </p:cNvSpPr>
              <p:nvPr/>
            </p:nvSpPr>
            <p:spPr bwMode="auto">
              <a:xfrm>
                <a:off x="3860" y="2004"/>
                <a:ext cx="157" cy="347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4265" name="Line 9"/>
              <p:cNvSpPr>
                <a:spLocks noChangeShapeType="1"/>
              </p:cNvSpPr>
              <p:nvPr/>
            </p:nvSpPr>
            <p:spPr bwMode="auto">
              <a:xfrm>
                <a:off x="3941" y="1744"/>
                <a:ext cx="93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4266" name="Line 10"/>
              <p:cNvSpPr>
                <a:spLocks noChangeShapeType="1"/>
              </p:cNvSpPr>
              <p:nvPr/>
            </p:nvSpPr>
            <p:spPr bwMode="auto">
              <a:xfrm>
                <a:off x="3941" y="3392"/>
                <a:ext cx="93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24267" name="Text Box 11"/>
              <p:cNvSpPr txBox="1">
                <a:spLocks noChangeArrowheads="1"/>
              </p:cNvSpPr>
              <p:nvPr/>
            </p:nvSpPr>
            <p:spPr bwMode="auto">
              <a:xfrm>
                <a:off x="4879" y="1398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0000FF"/>
                    </a:solidFill>
                  </a:rPr>
                  <a:t>A</a:t>
                </a:r>
                <a:endParaRPr lang="en-US" altLang="zh-CN" sz="2000">
                  <a:solidFill>
                    <a:srgbClr val="FF3300"/>
                  </a:solidFill>
                </a:endParaRPr>
              </a:p>
            </p:txBody>
          </p:sp>
          <p:sp>
            <p:nvSpPr>
              <p:cNvPr id="224268" name="Text Box 12"/>
              <p:cNvSpPr txBox="1">
                <a:spLocks noChangeArrowheads="1"/>
              </p:cNvSpPr>
              <p:nvPr/>
            </p:nvSpPr>
            <p:spPr bwMode="auto">
              <a:xfrm>
                <a:off x="4884" y="3204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i="1">
                    <a:solidFill>
                      <a:srgbClr val="0000FF"/>
                    </a:solidFill>
                  </a:rPr>
                  <a:t>B</a:t>
                </a:r>
                <a:endParaRPr lang="en-US" altLang="zh-CN" sz="2000">
                  <a:solidFill>
                    <a:srgbClr val="0000FF"/>
                  </a:solidFill>
                </a:endParaRPr>
              </a:p>
            </p:txBody>
          </p:sp>
          <p:sp>
            <p:nvSpPr>
              <p:cNvPr id="224269" name="Rectangle 13"/>
              <p:cNvSpPr>
                <a:spLocks noChangeArrowheads="1"/>
              </p:cNvSpPr>
              <p:nvPr/>
            </p:nvSpPr>
            <p:spPr bwMode="auto">
              <a:xfrm>
                <a:off x="4018" y="1837"/>
                <a:ext cx="813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>
                    <a:solidFill>
                      <a:srgbClr val="FF0000"/>
                    </a:solidFill>
                  </a:rPr>
                  <a:t>-8</a:t>
                </a:r>
                <a:r>
                  <a:rPr lang="en-US" altLang="zh-CN" sz="3600">
                    <a:solidFill>
                      <a:srgbClr val="FF0000"/>
                    </a:solidFill>
                  </a:rPr>
                  <a:t>/</a:t>
                </a:r>
                <a:r>
                  <a:rPr lang="en-US" altLang="zh-CN">
                    <a:solidFill>
                      <a:srgbClr val="FF0000"/>
                    </a:solidFill>
                  </a:rPr>
                  <a:t>15</a:t>
                </a:r>
                <a:r>
                  <a:rPr lang="en-US" altLang="zh-CN" sz="2400">
                    <a:solidFill>
                      <a:srgbClr val="FF0000"/>
                    </a:solidFill>
                    <a:sym typeface="Symbol" panose="05050102010706020507" pitchFamily="18" charset="2"/>
                  </a:rPr>
                  <a:t></a:t>
                </a:r>
                <a:endParaRPr lang="en-US" altLang="zh-CN" sz="2000">
                  <a:sym typeface="Symbol" panose="05050102010706020507" pitchFamily="18" charset="2"/>
                </a:endParaRPr>
              </a:p>
            </p:txBody>
          </p:sp>
          <p:sp>
            <p:nvSpPr>
              <p:cNvPr id="224270" name="Text Box 14"/>
              <p:cNvSpPr txBox="1">
                <a:spLocks noChangeArrowheads="1"/>
              </p:cNvSpPr>
              <p:nvPr/>
            </p:nvSpPr>
            <p:spPr bwMode="auto">
              <a:xfrm>
                <a:off x="3948" y="3107"/>
                <a:ext cx="207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000"/>
                  <a:t>+</a:t>
                </a:r>
              </a:p>
            </p:txBody>
          </p:sp>
          <p:sp>
            <p:nvSpPr>
              <p:cNvPr id="224271" name="Text Box 15"/>
              <p:cNvSpPr txBox="1">
                <a:spLocks noChangeArrowheads="1"/>
              </p:cNvSpPr>
              <p:nvPr/>
            </p:nvSpPr>
            <p:spPr bwMode="auto">
              <a:xfrm>
                <a:off x="3924" y="2460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000"/>
                  <a:t>_</a:t>
                </a:r>
              </a:p>
            </p:txBody>
          </p:sp>
          <p:sp>
            <p:nvSpPr>
              <p:cNvPr id="224272" name="Text Box 16"/>
              <p:cNvSpPr txBox="1">
                <a:spLocks noChangeArrowheads="1"/>
              </p:cNvSpPr>
              <p:nvPr/>
            </p:nvSpPr>
            <p:spPr bwMode="auto">
              <a:xfrm>
                <a:off x="4081" y="2512"/>
                <a:ext cx="69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/>
                  <a:t>4</a:t>
                </a:r>
                <a:r>
                  <a:rPr lang="en-US" altLang="zh-CN" sz="3600"/>
                  <a:t>/</a:t>
                </a:r>
                <a:r>
                  <a:rPr lang="en-US" altLang="zh-CN" sz="2800"/>
                  <a:t>15V</a:t>
                </a:r>
                <a:endParaRPr lang="en-US" altLang="zh-CN" sz="2000"/>
              </a:p>
            </p:txBody>
          </p:sp>
          <p:sp>
            <p:nvSpPr>
              <p:cNvPr id="224273" name="Text Box 17"/>
              <p:cNvSpPr txBox="1">
                <a:spLocks noChangeArrowheads="1"/>
              </p:cNvSpPr>
              <p:nvPr/>
            </p:nvSpPr>
            <p:spPr bwMode="auto">
              <a:xfrm>
                <a:off x="4754" y="1917"/>
                <a:ext cx="82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400">
                    <a:solidFill>
                      <a:srgbClr val="0000FF"/>
                    </a:solidFill>
                  </a:rPr>
                  <a:t>(</a:t>
                </a:r>
                <a:r>
                  <a:rPr lang="zh-CN" altLang="en-US" sz="2400">
                    <a:solidFill>
                      <a:srgbClr val="0000FF"/>
                    </a:solidFill>
                  </a:rPr>
                  <a:t>负电阻</a:t>
                </a:r>
                <a:r>
                  <a:rPr lang="en-US" altLang="zh-CN" sz="2400">
                    <a:solidFill>
                      <a:srgbClr val="0000FF"/>
                    </a:solidFill>
                  </a:rPr>
                  <a:t>)</a:t>
                </a:r>
                <a:endParaRPr lang="en-US" altLang="zh-CN" sz="2400">
                  <a:solidFill>
                    <a:srgbClr val="FF3300"/>
                  </a:solidFill>
                </a:endParaRPr>
              </a:p>
            </p:txBody>
          </p:sp>
        </p:grpSp>
        <p:sp>
          <p:nvSpPr>
            <p:cNvPr id="224274" name="Text Box 18"/>
            <p:cNvSpPr txBox="1">
              <a:spLocks noChangeArrowheads="1"/>
            </p:cNvSpPr>
            <p:nvPr/>
          </p:nvSpPr>
          <p:spPr bwMode="auto">
            <a:xfrm>
              <a:off x="747" y="2383"/>
              <a:ext cx="885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l"/>
              <a:r>
                <a:rPr lang="zh-CN" altLang="en-US"/>
                <a:t>如上例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42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4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242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58" grpId="0" animBg="1" autoUpdateAnimBg="0"/>
      <p:bldP spid="224259" grpId="0" build="p" autoUpdateAnimBg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6" name="AutoShape 4"/>
          <p:cNvSpPr>
            <a:spLocks noChangeArrowheads="1"/>
          </p:cNvSpPr>
          <p:nvPr/>
        </p:nvSpPr>
        <p:spPr bwMode="auto">
          <a:xfrm>
            <a:off x="5181600" y="2414588"/>
            <a:ext cx="595313" cy="420687"/>
          </a:xfrm>
          <a:prstGeom prst="rightArrow">
            <a:avLst>
              <a:gd name="adj1" fmla="val 50000"/>
              <a:gd name="adj2" fmla="val 35377"/>
            </a:avLst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36285" name="Group 93"/>
          <p:cNvGrpSpPr>
            <a:grpSpLocks/>
          </p:cNvGrpSpPr>
          <p:nvPr/>
        </p:nvGrpSpPr>
        <p:grpSpPr bwMode="auto">
          <a:xfrm>
            <a:off x="6084888" y="1844675"/>
            <a:ext cx="2543175" cy="1587500"/>
            <a:chOff x="3844" y="1152"/>
            <a:chExt cx="1602" cy="1000"/>
          </a:xfrm>
        </p:grpSpPr>
        <p:sp>
          <p:nvSpPr>
            <p:cNvPr id="136198" name="Text Box 6"/>
            <p:cNvSpPr txBox="1">
              <a:spLocks noChangeArrowheads="1"/>
            </p:cNvSpPr>
            <p:nvPr/>
          </p:nvSpPr>
          <p:spPr bwMode="auto">
            <a:xfrm>
              <a:off x="3844" y="1707"/>
              <a:ext cx="33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000" i="1"/>
                <a:t>U</a:t>
              </a:r>
              <a:r>
                <a:rPr lang="en-US" altLang="zh-CN" sz="2000" baseline="-25000"/>
                <a:t>oc</a:t>
              </a:r>
              <a:endParaRPr lang="en-US" altLang="zh-CN" sz="2000"/>
            </a:p>
          </p:txBody>
        </p:sp>
        <p:sp>
          <p:nvSpPr>
            <p:cNvPr id="136199" name="Text Box 7"/>
            <p:cNvSpPr txBox="1">
              <a:spLocks noChangeArrowheads="1"/>
            </p:cNvSpPr>
            <p:nvPr/>
          </p:nvSpPr>
          <p:spPr bwMode="auto">
            <a:xfrm>
              <a:off x="4036" y="1572"/>
              <a:ext cx="17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+</a:t>
              </a:r>
            </a:p>
          </p:txBody>
        </p:sp>
        <p:sp>
          <p:nvSpPr>
            <p:cNvPr id="136200" name="Text Box 8"/>
            <p:cNvSpPr txBox="1">
              <a:spLocks noChangeArrowheads="1"/>
            </p:cNvSpPr>
            <p:nvPr/>
          </p:nvSpPr>
          <p:spPr bwMode="auto">
            <a:xfrm>
              <a:off x="4053" y="1864"/>
              <a:ext cx="2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–</a:t>
              </a:r>
            </a:p>
          </p:txBody>
        </p:sp>
        <p:sp>
          <p:nvSpPr>
            <p:cNvPr id="136201" name="Text Box 9"/>
            <p:cNvSpPr txBox="1">
              <a:spLocks noChangeArrowheads="1"/>
            </p:cNvSpPr>
            <p:nvPr/>
          </p:nvSpPr>
          <p:spPr bwMode="auto">
            <a:xfrm>
              <a:off x="4479" y="1700"/>
              <a:ext cx="2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endParaRPr lang="zh-CN" altLang="zh-CN" sz="2400"/>
            </a:p>
          </p:txBody>
        </p:sp>
        <p:grpSp>
          <p:nvGrpSpPr>
            <p:cNvPr id="136202" name="Group 10"/>
            <p:cNvGrpSpPr>
              <a:grpSpLocks/>
            </p:cNvGrpSpPr>
            <p:nvPr/>
          </p:nvGrpSpPr>
          <p:grpSpPr bwMode="auto">
            <a:xfrm>
              <a:off x="4307" y="1274"/>
              <a:ext cx="722" cy="754"/>
              <a:chOff x="3456" y="720"/>
              <a:chExt cx="768" cy="720"/>
            </a:xfrm>
          </p:grpSpPr>
          <p:sp>
            <p:nvSpPr>
              <p:cNvPr id="136203" name="Line 11"/>
              <p:cNvSpPr>
                <a:spLocks noChangeShapeType="1"/>
              </p:cNvSpPr>
              <p:nvPr/>
            </p:nvSpPr>
            <p:spPr bwMode="auto">
              <a:xfrm>
                <a:off x="3456" y="720"/>
                <a:ext cx="0" cy="7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6204" name="Line 12"/>
              <p:cNvSpPr>
                <a:spLocks noChangeShapeType="1"/>
              </p:cNvSpPr>
              <p:nvPr/>
            </p:nvSpPr>
            <p:spPr bwMode="auto">
              <a:xfrm>
                <a:off x="3456" y="720"/>
                <a:ext cx="76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6205" name="Line 13"/>
              <p:cNvSpPr>
                <a:spLocks noChangeShapeType="1"/>
              </p:cNvSpPr>
              <p:nvPr/>
            </p:nvSpPr>
            <p:spPr bwMode="auto">
              <a:xfrm>
                <a:off x="3456" y="1440"/>
                <a:ext cx="76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6206" name="Line 14"/>
            <p:cNvSpPr>
              <a:spLocks noChangeShapeType="1"/>
            </p:cNvSpPr>
            <p:nvPr/>
          </p:nvSpPr>
          <p:spPr bwMode="auto">
            <a:xfrm>
              <a:off x="5029" y="1276"/>
              <a:ext cx="0" cy="74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07" name="Rectangle 15"/>
            <p:cNvSpPr>
              <a:spLocks noChangeArrowheads="1"/>
            </p:cNvSpPr>
            <p:nvPr/>
          </p:nvSpPr>
          <p:spPr bwMode="auto">
            <a:xfrm>
              <a:off x="4986" y="1503"/>
              <a:ext cx="86" cy="263"/>
            </a:xfrm>
            <a:prstGeom prst="rect">
              <a:avLst/>
            </a:prstGeom>
            <a:solidFill>
              <a:srgbClr val="66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08" name="Text Box 16"/>
            <p:cNvSpPr txBox="1">
              <a:spLocks noChangeArrowheads="1"/>
            </p:cNvSpPr>
            <p:nvPr/>
          </p:nvSpPr>
          <p:spPr bwMode="auto">
            <a:xfrm>
              <a:off x="3954" y="1339"/>
              <a:ext cx="3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R</a:t>
              </a:r>
              <a:r>
                <a:rPr lang="en-US" altLang="zh-CN" sz="2400" baseline="-25000"/>
                <a:t>i</a:t>
              </a:r>
              <a:endParaRPr lang="en-US" altLang="zh-CN" sz="2400"/>
            </a:p>
          </p:txBody>
        </p:sp>
        <p:sp>
          <p:nvSpPr>
            <p:cNvPr id="136209" name="Rectangle 17"/>
            <p:cNvSpPr>
              <a:spLocks noChangeArrowheads="1"/>
            </p:cNvSpPr>
            <p:nvPr/>
          </p:nvSpPr>
          <p:spPr bwMode="auto">
            <a:xfrm>
              <a:off x="4257" y="1339"/>
              <a:ext cx="87" cy="263"/>
            </a:xfrm>
            <a:prstGeom prst="rect">
              <a:avLst/>
            </a:prstGeom>
            <a:solidFill>
              <a:srgbClr val="66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10" name="Oval 18"/>
            <p:cNvSpPr>
              <a:spLocks noChangeArrowheads="1"/>
            </p:cNvSpPr>
            <p:nvPr/>
          </p:nvSpPr>
          <p:spPr bwMode="auto">
            <a:xfrm>
              <a:off x="4201" y="1728"/>
              <a:ext cx="200" cy="201"/>
            </a:xfrm>
            <a:prstGeom prst="ellipse">
              <a:avLst/>
            </a:prstGeom>
            <a:solidFill>
              <a:srgbClr val="66FFFF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11" name="Freeform 19"/>
            <p:cNvSpPr>
              <a:spLocks/>
            </p:cNvSpPr>
            <p:nvPr/>
          </p:nvSpPr>
          <p:spPr bwMode="auto">
            <a:xfrm>
              <a:off x="4307" y="1733"/>
              <a:ext cx="0" cy="196"/>
            </a:xfrm>
            <a:custGeom>
              <a:avLst/>
              <a:gdLst>
                <a:gd name="T0" fmla="*/ 0 w 1"/>
                <a:gd name="T1" fmla="*/ 0 h 264"/>
                <a:gd name="T2" fmla="*/ 0 w 1"/>
                <a:gd name="T3" fmla="*/ 26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264">
                  <a:moveTo>
                    <a:pt x="0" y="0"/>
                  </a:moveTo>
                  <a:lnTo>
                    <a:pt x="0" y="26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12" name="Oval 20"/>
            <p:cNvSpPr>
              <a:spLocks noChangeArrowheads="1"/>
            </p:cNvSpPr>
            <p:nvPr/>
          </p:nvSpPr>
          <p:spPr bwMode="auto">
            <a:xfrm>
              <a:off x="5008" y="1241"/>
              <a:ext cx="43" cy="4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13" name="Oval 21"/>
            <p:cNvSpPr>
              <a:spLocks noChangeArrowheads="1"/>
            </p:cNvSpPr>
            <p:nvPr/>
          </p:nvSpPr>
          <p:spPr bwMode="auto">
            <a:xfrm>
              <a:off x="5008" y="1995"/>
              <a:ext cx="43" cy="4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14" name="Text Box 22"/>
            <p:cNvSpPr txBox="1">
              <a:spLocks noChangeArrowheads="1"/>
            </p:cNvSpPr>
            <p:nvPr/>
          </p:nvSpPr>
          <p:spPr bwMode="auto">
            <a:xfrm>
              <a:off x="4543" y="1491"/>
              <a:ext cx="5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/>
                <a:t>3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36215" name="Text Box 23"/>
            <p:cNvSpPr txBox="1">
              <a:spLocks noChangeArrowheads="1"/>
            </p:cNvSpPr>
            <p:nvPr/>
          </p:nvSpPr>
          <p:spPr bwMode="auto">
            <a:xfrm>
              <a:off x="4959" y="1491"/>
              <a:ext cx="4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i="1"/>
                <a:t>U</a:t>
              </a:r>
              <a:r>
                <a:rPr lang="en-US" altLang="zh-CN" sz="2400" i="1" baseline="-25000"/>
                <a:t>R</a:t>
              </a:r>
            </a:p>
          </p:txBody>
        </p:sp>
        <p:sp>
          <p:nvSpPr>
            <p:cNvPr id="136216" name="Text Box 24"/>
            <p:cNvSpPr txBox="1">
              <a:spLocks noChangeArrowheads="1"/>
            </p:cNvSpPr>
            <p:nvPr/>
          </p:nvSpPr>
          <p:spPr bwMode="auto">
            <a:xfrm>
              <a:off x="5083" y="175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黑体" panose="02010609060101010101" pitchFamily="49" charset="-122"/>
                  <a:ea typeface="黑体" panose="02010609060101010101" pitchFamily="49" charset="-122"/>
                </a:rPr>
                <a:t>-</a:t>
              </a:r>
              <a:endParaRPr lang="en-US" altLang="zh-CN" sz="2400"/>
            </a:p>
          </p:txBody>
        </p:sp>
        <p:sp>
          <p:nvSpPr>
            <p:cNvPr id="136217" name="Text Box 25"/>
            <p:cNvSpPr txBox="1">
              <a:spLocks noChangeArrowheads="1"/>
            </p:cNvSpPr>
            <p:nvPr/>
          </p:nvSpPr>
          <p:spPr bwMode="auto">
            <a:xfrm>
              <a:off x="5076" y="115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/>
                <a:t>+</a:t>
              </a:r>
            </a:p>
          </p:txBody>
        </p:sp>
      </p:grpSp>
      <p:sp>
        <p:nvSpPr>
          <p:cNvPr id="136218" name="Text Box 26"/>
          <p:cNvSpPr txBox="1">
            <a:spLocks noChangeArrowheads="1"/>
          </p:cNvSpPr>
          <p:nvPr/>
        </p:nvSpPr>
        <p:spPr bwMode="auto">
          <a:xfrm>
            <a:off x="304800" y="36576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>
                <a:solidFill>
                  <a:srgbClr val="FF3300"/>
                </a:solidFill>
                <a:ea typeface="仿宋_GB2312" pitchFamily="49" charset="-122"/>
              </a:rPr>
              <a:t>解</a:t>
            </a:r>
            <a:r>
              <a:rPr lang="zh-CN" altLang="en-US" sz="2400">
                <a:solidFill>
                  <a:srgbClr val="FF3300"/>
                </a:solidFill>
              </a:rPr>
              <a:t>：</a:t>
            </a:r>
          </a:p>
        </p:txBody>
      </p:sp>
      <p:sp>
        <p:nvSpPr>
          <p:cNvPr id="136219" name="Text Box 27"/>
          <p:cNvSpPr txBox="1">
            <a:spLocks noChangeArrowheads="1"/>
          </p:cNvSpPr>
          <p:nvPr/>
        </p:nvSpPr>
        <p:spPr bwMode="auto">
          <a:xfrm>
            <a:off x="1143000" y="3657600"/>
            <a:ext cx="3886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>
                <a:latin typeface="仿宋_GB2312" pitchFamily="49" charset="-122"/>
                <a:ea typeface="仿宋_GB2312" pitchFamily="49" charset="-122"/>
              </a:rPr>
              <a:t>(1) 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求开路电压</a:t>
            </a:r>
            <a:r>
              <a:rPr lang="en-US" altLang="zh-CN" sz="2800" i="1"/>
              <a:t>U</a:t>
            </a:r>
            <a:r>
              <a:rPr lang="en-US" altLang="zh-CN" sz="2800" baseline="-25000"/>
              <a:t>oc</a:t>
            </a:r>
          </a:p>
        </p:txBody>
      </p:sp>
      <p:grpSp>
        <p:nvGrpSpPr>
          <p:cNvPr id="136223" name="Group 31"/>
          <p:cNvGrpSpPr>
            <a:grpSpLocks/>
          </p:cNvGrpSpPr>
          <p:nvPr/>
        </p:nvGrpSpPr>
        <p:grpSpPr bwMode="auto">
          <a:xfrm>
            <a:off x="6629400" y="5029200"/>
            <a:ext cx="1524000" cy="457200"/>
            <a:chOff x="4521" y="2319"/>
            <a:chExt cx="960" cy="288"/>
          </a:xfrm>
        </p:grpSpPr>
        <p:sp>
          <p:nvSpPr>
            <p:cNvPr id="136224" name="AutoShape 32"/>
            <p:cNvSpPr>
              <a:spLocks noChangeArrowheads="1"/>
            </p:cNvSpPr>
            <p:nvPr/>
          </p:nvSpPr>
          <p:spPr bwMode="auto">
            <a:xfrm>
              <a:off x="4521" y="2415"/>
              <a:ext cx="192" cy="9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25" name="Text Box 33"/>
            <p:cNvSpPr txBox="1">
              <a:spLocks noChangeArrowheads="1"/>
            </p:cNvSpPr>
            <p:nvPr/>
          </p:nvSpPr>
          <p:spPr bwMode="auto">
            <a:xfrm>
              <a:off x="4713" y="2319"/>
              <a:ext cx="7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U</a:t>
              </a:r>
              <a:r>
                <a:rPr lang="en-US" altLang="zh-CN" baseline="-25000"/>
                <a:t>oc</a:t>
              </a:r>
              <a:r>
                <a:rPr lang="en-US" altLang="zh-CN" sz="2400"/>
                <a:t>=9</a:t>
              </a:r>
              <a:r>
                <a:rPr lang="en-US" altLang="zh-CN" sz="2000"/>
                <a:t>V</a:t>
              </a:r>
              <a:endParaRPr lang="en-US" altLang="zh-CN" sz="2400"/>
            </a:p>
          </p:txBody>
        </p:sp>
      </p:grpSp>
      <p:grpSp>
        <p:nvGrpSpPr>
          <p:cNvPr id="136226" name="Group 34"/>
          <p:cNvGrpSpPr>
            <a:grpSpLocks/>
          </p:cNvGrpSpPr>
          <p:nvPr/>
        </p:nvGrpSpPr>
        <p:grpSpPr bwMode="auto">
          <a:xfrm>
            <a:off x="914400" y="4114800"/>
            <a:ext cx="3581400" cy="1855788"/>
            <a:chOff x="528" y="2554"/>
            <a:chExt cx="2256" cy="1169"/>
          </a:xfrm>
        </p:grpSpPr>
        <p:sp>
          <p:nvSpPr>
            <p:cNvPr id="136227" name="Oval 35"/>
            <p:cNvSpPr>
              <a:spLocks noChangeArrowheads="1"/>
            </p:cNvSpPr>
            <p:nvPr/>
          </p:nvSpPr>
          <p:spPr bwMode="auto">
            <a:xfrm>
              <a:off x="528" y="3159"/>
              <a:ext cx="267" cy="247"/>
            </a:xfrm>
            <a:prstGeom prst="ellipse">
              <a:avLst/>
            </a:prstGeom>
            <a:solidFill>
              <a:srgbClr val="66FFFF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28" name="Line 36"/>
            <p:cNvSpPr>
              <a:spLocks noChangeShapeType="1"/>
            </p:cNvSpPr>
            <p:nvPr/>
          </p:nvSpPr>
          <p:spPr bwMode="auto">
            <a:xfrm>
              <a:off x="1613" y="2876"/>
              <a:ext cx="0" cy="8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29" name="Text Box 37"/>
            <p:cNvSpPr txBox="1">
              <a:spLocks noChangeArrowheads="1"/>
            </p:cNvSpPr>
            <p:nvPr/>
          </p:nvSpPr>
          <p:spPr bwMode="auto">
            <a:xfrm>
              <a:off x="1222" y="3159"/>
              <a:ext cx="3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3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36230" name="Rectangle 38"/>
            <p:cNvSpPr>
              <a:spLocks noChangeArrowheads="1"/>
            </p:cNvSpPr>
            <p:nvPr/>
          </p:nvSpPr>
          <p:spPr bwMode="auto">
            <a:xfrm>
              <a:off x="1049" y="2822"/>
              <a:ext cx="266" cy="95"/>
            </a:xfrm>
            <a:prstGeom prst="rect">
              <a:avLst/>
            </a:prstGeom>
            <a:solidFill>
              <a:srgbClr val="66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31" name="Text Box 39"/>
            <p:cNvSpPr txBox="1">
              <a:spLocks noChangeArrowheads="1"/>
            </p:cNvSpPr>
            <p:nvPr/>
          </p:nvSpPr>
          <p:spPr bwMode="auto">
            <a:xfrm>
              <a:off x="1005" y="2594"/>
              <a:ext cx="43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6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36232" name="Text Box 40"/>
            <p:cNvSpPr txBox="1">
              <a:spLocks noChangeArrowheads="1"/>
            </p:cNvSpPr>
            <p:nvPr/>
          </p:nvSpPr>
          <p:spPr bwMode="auto">
            <a:xfrm>
              <a:off x="1700" y="2957"/>
              <a:ext cx="2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I</a:t>
              </a:r>
              <a:r>
                <a:rPr lang="en-US" altLang="zh-CN" sz="2400" baseline="-25000"/>
                <a:t>1</a:t>
              </a:r>
            </a:p>
          </p:txBody>
        </p:sp>
        <p:sp>
          <p:nvSpPr>
            <p:cNvPr id="136233" name="Text Box 41"/>
            <p:cNvSpPr txBox="1">
              <a:spLocks noChangeArrowheads="1"/>
            </p:cNvSpPr>
            <p:nvPr/>
          </p:nvSpPr>
          <p:spPr bwMode="auto">
            <a:xfrm>
              <a:off x="658" y="2917"/>
              <a:ext cx="1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+</a:t>
              </a:r>
            </a:p>
          </p:txBody>
        </p:sp>
        <p:sp>
          <p:nvSpPr>
            <p:cNvPr id="136234" name="Text Box 42"/>
            <p:cNvSpPr txBox="1">
              <a:spLocks noChangeArrowheads="1"/>
            </p:cNvSpPr>
            <p:nvPr/>
          </p:nvSpPr>
          <p:spPr bwMode="auto">
            <a:xfrm>
              <a:off x="658" y="3360"/>
              <a:ext cx="2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–</a:t>
              </a:r>
            </a:p>
          </p:txBody>
        </p:sp>
        <p:sp>
          <p:nvSpPr>
            <p:cNvPr id="136235" name="Text Box 43"/>
            <p:cNvSpPr txBox="1">
              <a:spLocks noChangeArrowheads="1"/>
            </p:cNvSpPr>
            <p:nvPr/>
          </p:nvSpPr>
          <p:spPr bwMode="auto">
            <a:xfrm>
              <a:off x="788" y="3159"/>
              <a:ext cx="4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9V</a:t>
              </a:r>
            </a:p>
          </p:txBody>
        </p:sp>
        <p:sp>
          <p:nvSpPr>
            <p:cNvPr id="136236" name="Text Box 44"/>
            <p:cNvSpPr txBox="1">
              <a:spLocks noChangeArrowheads="1"/>
            </p:cNvSpPr>
            <p:nvPr/>
          </p:nvSpPr>
          <p:spPr bwMode="auto">
            <a:xfrm>
              <a:off x="2480" y="2877"/>
              <a:ext cx="1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+</a:t>
              </a:r>
            </a:p>
          </p:txBody>
        </p:sp>
        <p:sp>
          <p:nvSpPr>
            <p:cNvPr id="136237" name="Text Box 45"/>
            <p:cNvSpPr txBox="1">
              <a:spLocks noChangeArrowheads="1"/>
            </p:cNvSpPr>
            <p:nvPr/>
          </p:nvSpPr>
          <p:spPr bwMode="auto">
            <a:xfrm>
              <a:off x="2483" y="3435"/>
              <a:ext cx="2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–</a:t>
              </a:r>
            </a:p>
          </p:txBody>
        </p:sp>
        <p:sp>
          <p:nvSpPr>
            <p:cNvPr id="136238" name="Text Box 46"/>
            <p:cNvSpPr txBox="1">
              <a:spLocks noChangeArrowheads="1"/>
            </p:cNvSpPr>
            <p:nvPr/>
          </p:nvSpPr>
          <p:spPr bwMode="auto">
            <a:xfrm>
              <a:off x="2437" y="3159"/>
              <a:ext cx="34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000" i="1"/>
                <a:t>U</a:t>
              </a:r>
              <a:r>
                <a:rPr lang="en-US" altLang="zh-CN" sz="2000" baseline="-25000"/>
                <a:t>oc</a:t>
              </a:r>
              <a:endParaRPr lang="en-US" altLang="zh-CN" sz="2000"/>
            </a:p>
          </p:txBody>
        </p:sp>
        <p:sp>
          <p:nvSpPr>
            <p:cNvPr id="136239" name="Line 47"/>
            <p:cNvSpPr>
              <a:spLocks noChangeShapeType="1"/>
            </p:cNvSpPr>
            <p:nvPr/>
          </p:nvSpPr>
          <p:spPr bwMode="auto">
            <a:xfrm>
              <a:off x="1960" y="2876"/>
              <a:ext cx="3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40" name="Text Box 48"/>
            <p:cNvSpPr txBox="1">
              <a:spLocks noChangeArrowheads="1"/>
            </p:cNvSpPr>
            <p:nvPr/>
          </p:nvSpPr>
          <p:spPr bwMode="auto">
            <a:xfrm>
              <a:off x="2220" y="2675"/>
              <a:ext cx="2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+</a:t>
              </a:r>
            </a:p>
          </p:txBody>
        </p:sp>
        <p:sp>
          <p:nvSpPr>
            <p:cNvPr id="136241" name="Text Box 49"/>
            <p:cNvSpPr txBox="1">
              <a:spLocks noChangeArrowheads="1"/>
            </p:cNvSpPr>
            <p:nvPr/>
          </p:nvSpPr>
          <p:spPr bwMode="auto">
            <a:xfrm>
              <a:off x="1786" y="2675"/>
              <a:ext cx="2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–</a:t>
              </a:r>
            </a:p>
          </p:txBody>
        </p:sp>
        <p:sp>
          <p:nvSpPr>
            <p:cNvPr id="136242" name="Text Box 50"/>
            <p:cNvSpPr txBox="1">
              <a:spLocks noChangeArrowheads="1"/>
            </p:cNvSpPr>
            <p:nvPr/>
          </p:nvSpPr>
          <p:spPr bwMode="auto">
            <a:xfrm>
              <a:off x="1960" y="2554"/>
              <a:ext cx="3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6</a:t>
              </a:r>
              <a:r>
                <a:rPr lang="en-US" altLang="zh-CN" sz="2400" i="1"/>
                <a:t>I</a:t>
              </a:r>
              <a:r>
                <a:rPr lang="en-US" altLang="zh-CN" sz="2400" baseline="-25000"/>
                <a:t>1</a:t>
              </a:r>
            </a:p>
          </p:txBody>
        </p:sp>
        <p:sp>
          <p:nvSpPr>
            <p:cNvPr id="136243" name="AutoShape 51"/>
            <p:cNvSpPr>
              <a:spLocks noChangeArrowheads="1"/>
            </p:cNvSpPr>
            <p:nvPr/>
          </p:nvSpPr>
          <p:spPr bwMode="auto">
            <a:xfrm>
              <a:off x="1960" y="2796"/>
              <a:ext cx="303" cy="161"/>
            </a:xfrm>
            <a:prstGeom prst="diamond">
              <a:avLst/>
            </a:prstGeom>
            <a:solidFill>
              <a:srgbClr val="66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44" name="Line 52"/>
            <p:cNvSpPr>
              <a:spLocks noChangeShapeType="1"/>
            </p:cNvSpPr>
            <p:nvPr/>
          </p:nvSpPr>
          <p:spPr bwMode="auto">
            <a:xfrm>
              <a:off x="658" y="2876"/>
              <a:ext cx="39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45" name="Line 53"/>
            <p:cNvSpPr>
              <a:spLocks noChangeShapeType="1"/>
            </p:cNvSpPr>
            <p:nvPr/>
          </p:nvSpPr>
          <p:spPr bwMode="auto">
            <a:xfrm>
              <a:off x="1309" y="2876"/>
              <a:ext cx="125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46" name="Line 54"/>
            <p:cNvSpPr>
              <a:spLocks noChangeShapeType="1"/>
            </p:cNvSpPr>
            <p:nvPr/>
          </p:nvSpPr>
          <p:spPr bwMode="auto">
            <a:xfrm>
              <a:off x="658" y="3683"/>
              <a:ext cx="190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47" name="Line 55"/>
            <p:cNvSpPr>
              <a:spLocks noChangeShapeType="1"/>
            </p:cNvSpPr>
            <p:nvPr/>
          </p:nvSpPr>
          <p:spPr bwMode="auto">
            <a:xfrm flipV="1">
              <a:off x="658" y="2876"/>
              <a:ext cx="0" cy="8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48" name="Rectangle 56"/>
            <p:cNvSpPr>
              <a:spLocks noChangeArrowheads="1"/>
            </p:cNvSpPr>
            <p:nvPr/>
          </p:nvSpPr>
          <p:spPr bwMode="auto">
            <a:xfrm rot="5400000">
              <a:off x="1497" y="3332"/>
              <a:ext cx="247" cy="102"/>
            </a:xfrm>
            <a:prstGeom prst="rect">
              <a:avLst/>
            </a:prstGeom>
            <a:solidFill>
              <a:srgbClr val="66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49" name="Oval 57"/>
            <p:cNvSpPr>
              <a:spLocks noChangeArrowheads="1"/>
            </p:cNvSpPr>
            <p:nvPr/>
          </p:nvSpPr>
          <p:spPr bwMode="auto">
            <a:xfrm>
              <a:off x="2567" y="3643"/>
              <a:ext cx="87" cy="8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50" name="Oval 58"/>
            <p:cNvSpPr>
              <a:spLocks noChangeArrowheads="1"/>
            </p:cNvSpPr>
            <p:nvPr/>
          </p:nvSpPr>
          <p:spPr bwMode="auto">
            <a:xfrm>
              <a:off x="2567" y="2836"/>
              <a:ext cx="87" cy="81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6251" name="Line 59"/>
            <p:cNvSpPr>
              <a:spLocks noChangeShapeType="1"/>
            </p:cNvSpPr>
            <p:nvPr/>
          </p:nvSpPr>
          <p:spPr bwMode="auto">
            <a:xfrm>
              <a:off x="1613" y="2997"/>
              <a:ext cx="0" cy="1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36252" name="Group 60"/>
          <p:cNvGrpSpPr>
            <a:grpSpLocks/>
          </p:cNvGrpSpPr>
          <p:nvPr/>
        </p:nvGrpSpPr>
        <p:grpSpPr bwMode="auto">
          <a:xfrm>
            <a:off x="381000" y="304800"/>
            <a:ext cx="5257800" cy="612775"/>
            <a:chOff x="192" y="192"/>
            <a:chExt cx="2304" cy="386"/>
          </a:xfrm>
        </p:grpSpPr>
        <p:sp>
          <p:nvSpPr>
            <p:cNvPr id="136253" name="Text Box 61"/>
            <p:cNvSpPr txBox="1">
              <a:spLocks noChangeArrowheads="1"/>
            </p:cNvSpPr>
            <p:nvPr/>
          </p:nvSpPr>
          <p:spPr bwMode="auto">
            <a:xfrm>
              <a:off x="607" y="192"/>
              <a:ext cx="1889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zh-CN">
                  <a:ea typeface="仿宋_GB2312" pitchFamily="49" charset="-122"/>
                </a:rPr>
                <a:t>已知如图，求</a:t>
              </a:r>
              <a:r>
                <a:rPr lang="en-US" altLang="zh-CN" i="1"/>
                <a:t>U</a:t>
              </a:r>
              <a:r>
                <a:rPr lang="en-US" altLang="zh-CN" i="1" baseline="-25000"/>
                <a:t>R</a:t>
              </a:r>
              <a:r>
                <a:rPr lang="en-US" altLang="zh-CN" baseline="-25000"/>
                <a:t> </a:t>
              </a:r>
              <a:r>
                <a:rPr lang="zh-CN" altLang="en-US"/>
                <a:t>。</a:t>
              </a:r>
            </a:p>
          </p:txBody>
        </p:sp>
        <p:sp>
          <p:nvSpPr>
            <p:cNvPr id="136254" name="Text Box 62"/>
            <p:cNvSpPr txBox="1">
              <a:spLocks noChangeArrowheads="1"/>
            </p:cNvSpPr>
            <p:nvPr/>
          </p:nvSpPr>
          <p:spPr bwMode="auto">
            <a:xfrm>
              <a:off x="192" y="213"/>
              <a:ext cx="72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solidFill>
                    <a:srgbClr val="FF3300"/>
                  </a:solidFill>
                  <a:latin typeface="仿宋_GB2312" pitchFamily="49" charset="-122"/>
                  <a:ea typeface="仿宋_GB2312" pitchFamily="49" charset="-122"/>
                </a:rPr>
                <a:t>例</a:t>
              </a:r>
              <a:endParaRPr lang="zh-CN" altLang="en-US">
                <a:latin typeface="仿宋_GB2312" pitchFamily="49" charset="-122"/>
                <a:ea typeface="仿宋_GB2312" pitchFamily="49" charset="-122"/>
              </a:endParaRPr>
            </a:p>
          </p:txBody>
        </p:sp>
      </p:grpSp>
      <p:grpSp>
        <p:nvGrpSpPr>
          <p:cNvPr id="136255" name="Group 63"/>
          <p:cNvGrpSpPr>
            <a:grpSpLocks/>
          </p:cNvGrpSpPr>
          <p:nvPr/>
        </p:nvGrpSpPr>
        <p:grpSpPr bwMode="auto">
          <a:xfrm>
            <a:off x="1219200" y="1447800"/>
            <a:ext cx="3792538" cy="1865313"/>
            <a:chOff x="795" y="429"/>
            <a:chExt cx="2389" cy="1175"/>
          </a:xfrm>
        </p:grpSpPr>
        <p:sp>
          <p:nvSpPr>
            <p:cNvPr id="136256" name="Oval 64"/>
            <p:cNvSpPr>
              <a:spLocks noChangeArrowheads="1"/>
            </p:cNvSpPr>
            <p:nvPr/>
          </p:nvSpPr>
          <p:spPr bwMode="auto">
            <a:xfrm>
              <a:off x="795" y="1034"/>
              <a:ext cx="267" cy="247"/>
            </a:xfrm>
            <a:prstGeom prst="ellipse">
              <a:avLst/>
            </a:prstGeom>
            <a:solidFill>
              <a:srgbClr val="66FFFF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36257" name="Group 65"/>
            <p:cNvGrpSpPr>
              <a:grpSpLocks/>
            </p:cNvGrpSpPr>
            <p:nvPr/>
          </p:nvGrpSpPr>
          <p:grpSpPr bwMode="auto">
            <a:xfrm>
              <a:off x="912" y="429"/>
              <a:ext cx="2272" cy="1175"/>
              <a:chOff x="912" y="429"/>
              <a:chExt cx="2272" cy="1175"/>
            </a:xfrm>
          </p:grpSpPr>
          <p:sp>
            <p:nvSpPr>
              <p:cNvPr id="136258" name="Line 66"/>
              <p:cNvSpPr>
                <a:spLocks noChangeShapeType="1"/>
              </p:cNvSpPr>
              <p:nvPr/>
            </p:nvSpPr>
            <p:spPr bwMode="auto">
              <a:xfrm>
                <a:off x="1867" y="751"/>
                <a:ext cx="0" cy="80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6259" name="Text Box 67"/>
              <p:cNvSpPr txBox="1">
                <a:spLocks noChangeArrowheads="1"/>
              </p:cNvSpPr>
              <p:nvPr/>
            </p:nvSpPr>
            <p:spPr bwMode="auto">
              <a:xfrm>
                <a:off x="1476" y="1034"/>
                <a:ext cx="39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3</a:t>
                </a:r>
                <a:r>
                  <a:rPr lang="en-US" altLang="zh-CN" sz="2400"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136260" name="Rectangle 68"/>
              <p:cNvSpPr>
                <a:spLocks noChangeArrowheads="1"/>
              </p:cNvSpPr>
              <p:nvPr/>
            </p:nvSpPr>
            <p:spPr bwMode="auto">
              <a:xfrm>
                <a:off x="1303" y="697"/>
                <a:ext cx="266" cy="95"/>
              </a:xfrm>
              <a:prstGeom prst="rect">
                <a:avLst/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6261" name="Text Box 69"/>
              <p:cNvSpPr txBox="1">
                <a:spLocks noChangeArrowheads="1"/>
              </p:cNvSpPr>
              <p:nvPr/>
            </p:nvSpPr>
            <p:spPr bwMode="auto">
              <a:xfrm>
                <a:off x="1259" y="469"/>
                <a:ext cx="43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6</a:t>
                </a:r>
                <a:r>
                  <a:rPr lang="en-US" altLang="zh-CN" sz="2400"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136262" name="Text Box 70"/>
              <p:cNvSpPr txBox="1">
                <a:spLocks noChangeArrowheads="1"/>
              </p:cNvSpPr>
              <p:nvPr/>
            </p:nvSpPr>
            <p:spPr bwMode="auto">
              <a:xfrm>
                <a:off x="1954" y="832"/>
                <a:ext cx="26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I</a:t>
                </a:r>
                <a:r>
                  <a:rPr lang="en-US" altLang="zh-CN" sz="2400" baseline="-25000"/>
                  <a:t>1</a:t>
                </a:r>
              </a:p>
            </p:txBody>
          </p:sp>
          <p:sp>
            <p:nvSpPr>
              <p:cNvPr id="136263" name="Text Box 71"/>
              <p:cNvSpPr txBox="1">
                <a:spLocks noChangeArrowheads="1"/>
              </p:cNvSpPr>
              <p:nvPr/>
            </p:nvSpPr>
            <p:spPr bwMode="auto">
              <a:xfrm>
                <a:off x="912" y="792"/>
                <a:ext cx="17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+</a:t>
                </a:r>
              </a:p>
            </p:txBody>
          </p:sp>
          <p:sp>
            <p:nvSpPr>
              <p:cNvPr id="136264" name="Text Box 72"/>
              <p:cNvSpPr txBox="1">
                <a:spLocks noChangeArrowheads="1"/>
              </p:cNvSpPr>
              <p:nvPr/>
            </p:nvSpPr>
            <p:spPr bwMode="auto">
              <a:xfrm>
                <a:off x="912" y="1235"/>
                <a:ext cx="21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–</a:t>
                </a:r>
              </a:p>
            </p:txBody>
          </p:sp>
          <p:sp>
            <p:nvSpPr>
              <p:cNvPr id="136265" name="Text Box 73"/>
              <p:cNvSpPr txBox="1">
                <a:spLocks noChangeArrowheads="1"/>
              </p:cNvSpPr>
              <p:nvPr/>
            </p:nvSpPr>
            <p:spPr bwMode="auto">
              <a:xfrm>
                <a:off x="1042" y="1034"/>
                <a:ext cx="46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9V</a:t>
                </a:r>
              </a:p>
            </p:txBody>
          </p:sp>
          <p:sp>
            <p:nvSpPr>
              <p:cNvPr id="136266" name="Text Box 74"/>
              <p:cNvSpPr txBox="1">
                <a:spLocks noChangeArrowheads="1"/>
              </p:cNvSpPr>
              <p:nvPr/>
            </p:nvSpPr>
            <p:spPr bwMode="auto">
              <a:xfrm>
                <a:off x="2891" y="757"/>
                <a:ext cx="17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+</a:t>
                </a:r>
              </a:p>
            </p:txBody>
          </p:sp>
          <p:sp>
            <p:nvSpPr>
              <p:cNvPr id="136267" name="Text Box 75"/>
              <p:cNvSpPr txBox="1">
                <a:spLocks noChangeArrowheads="1"/>
              </p:cNvSpPr>
              <p:nvPr/>
            </p:nvSpPr>
            <p:spPr bwMode="auto">
              <a:xfrm>
                <a:off x="2917" y="1316"/>
                <a:ext cx="21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–</a:t>
                </a:r>
              </a:p>
            </p:txBody>
          </p:sp>
          <p:sp>
            <p:nvSpPr>
              <p:cNvPr id="136268" name="Text Box 76"/>
              <p:cNvSpPr txBox="1">
                <a:spLocks noChangeArrowheads="1"/>
              </p:cNvSpPr>
              <p:nvPr/>
            </p:nvSpPr>
            <p:spPr bwMode="auto">
              <a:xfrm>
                <a:off x="2837" y="1027"/>
                <a:ext cx="34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U</a:t>
                </a:r>
                <a:r>
                  <a:rPr lang="en-US" altLang="zh-CN" sz="2400" i="1" baseline="-25000"/>
                  <a:t>R</a:t>
                </a:r>
              </a:p>
            </p:txBody>
          </p:sp>
          <p:sp>
            <p:nvSpPr>
              <p:cNvPr id="136269" name="Line 77"/>
              <p:cNvSpPr>
                <a:spLocks noChangeShapeType="1"/>
              </p:cNvSpPr>
              <p:nvPr/>
            </p:nvSpPr>
            <p:spPr bwMode="auto">
              <a:xfrm>
                <a:off x="2214" y="751"/>
                <a:ext cx="30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6270" name="Text Box 78"/>
              <p:cNvSpPr txBox="1">
                <a:spLocks noChangeArrowheads="1"/>
              </p:cNvSpPr>
              <p:nvPr/>
            </p:nvSpPr>
            <p:spPr bwMode="auto">
              <a:xfrm>
                <a:off x="2474" y="550"/>
                <a:ext cx="21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+</a:t>
                </a:r>
              </a:p>
            </p:txBody>
          </p:sp>
          <p:sp>
            <p:nvSpPr>
              <p:cNvPr id="136271" name="Text Box 79"/>
              <p:cNvSpPr txBox="1">
                <a:spLocks noChangeArrowheads="1"/>
              </p:cNvSpPr>
              <p:nvPr/>
            </p:nvSpPr>
            <p:spPr bwMode="auto">
              <a:xfrm>
                <a:off x="2040" y="550"/>
                <a:ext cx="26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–</a:t>
                </a:r>
              </a:p>
            </p:txBody>
          </p:sp>
          <p:sp>
            <p:nvSpPr>
              <p:cNvPr id="136272" name="Text Box 80"/>
              <p:cNvSpPr txBox="1">
                <a:spLocks noChangeArrowheads="1"/>
              </p:cNvSpPr>
              <p:nvPr/>
            </p:nvSpPr>
            <p:spPr bwMode="auto">
              <a:xfrm>
                <a:off x="2214" y="429"/>
                <a:ext cx="3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6</a:t>
                </a:r>
                <a:r>
                  <a:rPr lang="en-US" altLang="zh-CN" sz="2400" i="1"/>
                  <a:t>I</a:t>
                </a:r>
                <a:r>
                  <a:rPr lang="en-US" altLang="zh-CN" sz="2400" baseline="-25000"/>
                  <a:t>1</a:t>
                </a:r>
              </a:p>
            </p:txBody>
          </p:sp>
          <p:sp>
            <p:nvSpPr>
              <p:cNvPr id="136273" name="AutoShape 81"/>
              <p:cNvSpPr>
                <a:spLocks noChangeArrowheads="1"/>
              </p:cNvSpPr>
              <p:nvPr/>
            </p:nvSpPr>
            <p:spPr bwMode="auto">
              <a:xfrm>
                <a:off x="2214" y="671"/>
                <a:ext cx="303" cy="161"/>
              </a:xfrm>
              <a:prstGeom prst="diamond">
                <a:avLst/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6274" name="Line 82"/>
              <p:cNvSpPr>
                <a:spLocks noChangeShapeType="1"/>
              </p:cNvSpPr>
              <p:nvPr/>
            </p:nvSpPr>
            <p:spPr bwMode="auto">
              <a:xfrm>
                <a:off x="912" y="751"/>
                <a:ext cx="39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6275" name="Line 83"/>
              <p:cNvSpPr>
                <a:spLocks noChangeShapeType="1"/>
              </p:cNvSpPr>
              <p:nvPr/>
            </p:nvSpPr>
            <p:spPr bwMode="auto">
              <a:xfrm>
                <a:off x="1563" y="751"/>
                <a:ext cx="125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6276" name="Line 84"/>
              <p:cNvSpPr>
                <a:spLocks noChangeShapeType="1"/>
              </p:cNvSpPr>
              <p:nvPr/>
            </p:nvSpPr>
            <p:spPr bwMode="auto">
              <a:xfrm>
                <a:off x="912" y="1558"/>
                <a:ext cx="1909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6277" name="Line 85"/>
              <p:cNvSpPr>
                <a:spLocks noChangeShapeType="1"/>
              </p:cNvSpPr>
              <p:nvPr/>
            </p:nvSpPr>
            <p:spPr bwMode="auto">
              <a:xfrm flipV="1">
                <a:off x="912" y="751"/>
                <a:ext cx="0" cy="80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6278" name="Rectangle 86"/>
              <p:cNvSpPr>
                <a:spLocks noChangeArrowheads="1"/>
              </p:cNvSpPr>
              <p:nvPr/>
            </p:nvSpPr>
            <p:spPr bwMode="auto">
              <a:xfrm rot="5400000">
                <a:off x="1751" y="1207"/>
                <a:ext cx="247" cy="102"/>
              </a:xfrm>
              <a:prstGeom prst="rect">
                <a:avLst/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6279" name="Line 87"/>
              <p:cNvSpPr>
                <a:spLocks noChangeShapeType="1"/>
              </p:cNvSpPr>
              <p:nvPr/>
            </p:nvSpPr>
            <p:spPr bwMode="auto">
              <a:xfrm>
                <a:off x="1867" y="872"/>
                <a:ext cx="0" cy="12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6280" name="Line 88"/>
              <p:cNvSpPr>
                <a:spLocks noChangeShapeType="1"/>
              </p:cNvSpPr>
              <p:nvPr/>
            </p:nvSpPr>
            <p:spPr bwMode="auto">
              <a:xfrm>
                <a:off x="2821" y="757"/>
                <a:ext cx="0" cy="80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6281" name="Text Box 89"/>
              <p:cNvSpPr txBox="1">
                <a:spLocks noChangeArrowheads="1"/>
              </p:cNvSpPr>
              <p:nvPr/>
            </p:nvSpPr>
            <p:spPr bwMode="auto">
              <a:xfrm>
                <a:off x="2337" y="1027"/>
                <a:ext cx="53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66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/>
                  <a:t>3</a:t>
                </a:r>
                <a:r>
                  <a:rPr lang="en-US" altLang="zh-CN" sz="2400"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136282" name="Rectangle 90"/>
              <p:cNvSpPr>
                <a:spLocks noChangeArrowheads="1"/>
              </p:cNvSpPr>
              <p:nvPr/>
            </p:nvSpPr>
            <p:spPr bwMode="auto">
              <a:xfrm>
                <a:off x="2784" y="1034"/>
                <a:ext cx="86" cy="263"/>
              </a:xfrm>
              <a:prstGeom prst="rect">
                <a:avLst/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136220" name="Group 28"/>
          <p:cNvGrpSpPr>
            <a:grpSpLocks/>
          </p:cNvGrpSpPr>
          <p:nvPr/>
        </p:nvGrpSpPr>
        <p:grpSpPr bwMode="auto">
          <a:xfrm>
            <a:off x="4724400" y="4900613"/>
            <a:ext cx="2376488" cy="762000"/>
            <a:chOff x="3417" y="2223"/>
            <a:chExt cx="1104" cy="480"/>
          </a:xfrm>
        </p:grpSpPr>
        <p:sp>
          <p:nvSpPr>
            <p:cNvPr id="136221" name="Text Box 29"/>
            <p:cNvSpPr txBox="1">
              <a:spLocks noChangeArrowheads="1"/>
            </p:cNvSpPr>
            <p:nvPr/>
          </p:nvSpPr>
          <p:spPr bwMode="auto">
            <a:xfrm>
              <a:off x="3513" y="2415"/>
              <a:ext cx="10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I</a:t>
              </a:r>
              <a:r>
                <a:rPr lang="en-US" altLang="zh-CN" sz="2400" baseline="-25000"/>
                <a:t>1</a:t>
              </a:r>
              <a:r>
                <a:rPr lang="en-US" altLang="zh-CN" sz="2400"/>
                <a:t>=9/9=1</a:t>
              </a:r>
              <a:r>
                <a:rPr lang="en-US" altLang="zh-CN" sz="2000"/>
                <a:t>A</a:t>
              </a:r>
            </a:p>
          </p:txBody>
        </p:sp>
        <p:sp>
          <p:nvSpPr>
            <p:cNvPr id="136222" name="AutoShape 30"/>
            <p:cNvSpPr>
              <a:spLocks/>
            </p:cNvSpPr>
            <p:nvPr/>
          </p:nvSpPr>
          <p:spPr bwMode="auto">
            <a:xfrm>
              <a:off x="3417" y="2223"/>
              <a:ext cx="48" cy="432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36283" name="Rectangle 91"/>
          <p:cNvSpPr>
            <a:spLocks noChangeArrowheads="1"/>
          </p:cNvSpPr>
          <p:nvPr/>
        </p:nvSpPr>
        <p:spPr bwMode="auto">
          <a:xfrm>
            <a:off x="4818063" y="4724400"/>
            <a:ext cx="1749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400" i="1"/>
              <a:t>U</a:t>
            </a:r>
            <a:r>
              <a:rPr lang="en-US" altLang="zh-CN" baseline="-25000"/>
              <a:t>oc</a:t>
            </a:r>
            <a:r>
              <a:rPr lang="en-US" altLang="zh-CN" sz="2400"/>
              <a:t>=6</a:t>
            </a:r>
            <a:r>
              <a:rPr lang="en-US" altLang="zh-CN" sz="2400" i="1"/>
              <a:t>I</a:t>
            </a:r>
            <a:r>
              <a:rPr lang="en-US" altLang="zh-CN" sz="2400" baseline="-25000"/>
              <a:t>1</a:t>
            </a:r>
            <a:r>
              <a:rPr lang="en-US" altLang="zh-CN" sz="2400"/>
              <a:t>+3</a:t>
            </a:r>
            <a:r>
              <a:rPr lang="en-US" altLang="zh-CN" sz="2400" i="1"/>
              <a:t>I</a:t>
            </a:r>
            <a:r>
              <a:rPr lang="en-US" altLang="zh-CN" sz="2400" baseline="-25000"/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6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6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136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6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6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6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6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6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6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6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6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6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6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6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6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6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6" grpId="0" animBg="1"/>
      <p:bldP spid="136218" grpId="0" autoUpdateAnimBg="0"/>
      <p:bldP spid="136219" grpId="0" autoUpdateAnimBg="0"/>
      <p:bldP spid="136283" grpId="0" autoUpdateAnimBg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9" name="Text Box 3"/>
          <p:cNvSpPr txBox="1">
            <a:spLocks noChangeArrowheads="1"/>
          </p:cNvSpPr>
          <p:nvPr/>
        </p:nvSpPr>
        <p:spPr bwMode="auto">
          <a:xfrm>
            <a:off x="685800" y="304800"/>
            <a:ext cx="53927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>
                <a:latin typeface="仿宋_GB2312" pitchFamily="49" charset="-122"/>
                <a:ea typeface="仿宋_GB2312" pitchFamily="49" charset="-122"/>
              </a:rPr>
              <a:t>(2) 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求等效电阻</a:t>
            </a:r>
            <a:r>
              <a:rPr lang="en-US" altLang="zh-CN" i="1"/>
              <a:t>R</a:t>
            </a:r>
            <a:r>
              <a:rPr lang="en-US" altLang="zh-CN" baseline="-25000"/>
              <a:t>i</a:t>
            </a:r>
          </a:p>
        </p:txBody>
      </p:sp>
      <p:sp>
        <p:nvSpPr>
          <p:cNvPr id="137220" name="Text Box 4"/>
          <p:cNvSpPr txBox="1">
            <a:spLocks noChangeArrowheads="1"/>
          </p:cNvSpPr>
          <p:nvPr/>
        </p:nvSpPr>
        <p:spPr bwMode="auto">
          <a:xfrm>
            <a:off x="685800" y="914400"/>
            <a:ext cx="65357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rgbClr val="FF0000"/>
                </a:solidFill>
                <a:latin typeface="仿宋_GB2312" pitchFamily="49" charset="-122"/>
                <a:ea typeface="仿宋_GB2312" pitchFamily="49" charset="-122"/>
              </a:rPr>
              <a:t>方法</a:t>
            </a:r>
            <a:r>
              <a:rPr lang="en-US" altLang="zh-CN">
                <a:solidFill>
                  <a:srgbClr val="FF0000"/>
                </a:solidFill>
                <a:latin typeface="仿宋_GB2312" pitchFamily="49" charset="-122"/>
                <a:ea typeface="仿宋_GB2312" pitchFamily="49" charset="-122"/>
              </a:rPr>
              <a:t>1  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开路电压、短路电流</a:t>
            </a:r>
          </a:p>
        </p:txBody>
      </p:sp>
      <p:sp>
        <p:nvSpPr>
          <p:cNvPr id="137222" name="Oval 6"/>
          <p:cNvSpPr>
            <a:spLocks noChangeArrowheads="1"/>
          </p:cNvSpPr>
          <p:nvPr/>
        </p:nvSpPr>
        <p:spPr bwMode="auto">
          <a:xfrm>
            <a:off x="527050" y="3194050"/>
            <a:ext cx="423863" cy="392113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7223" name="Line 7"/>
          <p:cNvSpPr>
            <a:spLocks noChangeShapeType="1"/>
          </p:cNvSpPr>
          <p:nvPr/>
        </p:nvSpPr>
        <p:spPr bwMode="auto">
          <a:xfrm>
            <a:off x="2249488" y="2744788"/>
            <a:ext cx="0" cy="12811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7224" name="Text Box 8"/>
          <p:cNvSpPr txBox="1">
            <a:spLocks noChangeArrowheads="1"/>
          </p:cNvSpPr>
          <p:nvPr/>
        </p:nvSpPr>
        <p:spPr bwMode="auto">
          <a:xfrm>
            <a:off x="1628775" y="3194050"/>
            <a:ext cx="620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/>
              <a:t>3</a:t>
            </a:r>
            <a:r>
              <a:rPr lang="en-US" altLang="zh-CN" sz="2400">
                <a:sym typeface="Symbol" panose="05050102010706020507" pitchFamily="18" charset="2"/>
              </a:rPr>
              <a:t></a:t>
            </a:r>
          </a:p>
        </p:txBody>
      </p:sp>
      <p:sp>
        <p:nvSpPr>
          <p:cNvPr id="137225" name="Rectangle 9"/>
          <p:cNvSpPr>
            <a:spLocks noChangeArrowheads="1"/>
          </p:cNvSpPr>
          <p:nvPr/>
        </p:nvSpPr>
        <p:spPr bwMode="auto">
          <a:xfrm>
            <a:off x="1354138" y="2659063"/>
            <a:ext cx="422275" cy="15081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7226" name="Text Box 10"/>
          <p:cNvSpPr txBox="1">
            <a:spLocks noChangeArrowheads="1"/>
          </p:cNvSpPr>
          <p:nvPr/>
        </p:nvSpPr>
        <p:spPr bwMode="auto">
          <a:xfrm>
            <a:off x="1284288" y="2297113"/>
            <a:ext cx="6905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/>
              <a:t>6</a:t>
            </a:r>
            <a:r>
              <a:rPr lang="en-US" altLang="zh-CN" sz="2400">
                <a:sym typeface="Symbol" panose="05050102010706020507" pitchFamily="18" charset="2"/>
              </a:rPr>
              <a:t></a:t>
            </a:r>
          </a:p>
        </p:txBody>
      </p:sp>
      <p:sp>
        <p:nvSpPr>
          <p:cNvPr id="137227" name="Text Box 11"/>
          <p:cNvSpPr txBox="1">
            <a:spLocks noChangeArrowheads="1"/>
          </p:cNvSpPr>
          <p:nvPr/>
        </p:nvSpPr>
        <p:spPr bwMode="auto">
          <a:xfrm>
            <a:off x="2387600" y="2873375"/>
            <a:ext cx="412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i="1"/>
              <a:t>I</a:t>
            </a:r>
            <a:r>
              <a:rPr lang="en-US" altLang="zh-CN" sz="2400" baseline="-25000"/>
              <a:t>1</a:t>
            </a:r>
          </a:p>
        </p:txBody>
      </p:sp>
      <p:sp>
        <p:nvSpPr>
          <p:cNvPr id="137228" name="Text Box 12"/>
          <p:cNvSpPr txBox="1">
            <a:spLocks noChangeArrowheads="1"/>
          </p:cNvSpPr>
          <p:nvPr/>
        </p:nvSpPr>
        <p:spPr bwMode="auto">
          <a:xfrm>
            <a:off x="733425" y="2809875"/>
            <a:ext cx="276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/>
              <a:t>+</a:t>
            </a:r>
          </a:p>
        </p:txBody>
      </p:sp>
      <p:sp>
        <p:nvSpPr>
          <p:cNvPr id="137229" name="Text Box 13"/>
          <p:cNvSpPr txBox="1">
            <a:spLocks noChangeArrowheads="1"/>
          </p:cNvSpPr>
          <p:nvPr/>
        </p:nvSpPr>
        <p:spPr bwMode="auto">
          <a:xfrm>
            <a:off x="733425" y="3513138"/>
            <a:ext cx="344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/>
              <a:t>–</a:t>
            </a:r>
          </a:p>
        </p:txBody>
      </p:sp>
      <p:sp>
        <p:nvSpPr>
          <p:cNvPr id="137230" name="Text Box 14"/>
          <p:cNvSpPr txBox="1">
            <a:spLocks noChangeArrowheads="1"/>
          </p:cNvSpPr>
          <p:nvPr/>
        </p:nvSpPr>
        <p:spPr bwMode="auto">
          <a:xfrm>
            <a:off x="939800" y="3194050"/>
            <a:ext cx="730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/>
              <a:t>9V</a:t>
            </a:r>
          </a:p>
        </p:txBody>
      </p:sp>
      <p:sp>
        <p:nvSpPr>
          <p:cNvPr id="137231" name="Text Box 15"/>
          <p:cNvSpPr txBox="1">
            <a:spLocks noChangeArrowheads="1"/>
          </p:cNvSpPr>
          <p:nvPr/>
        </p:nvSpPr>
        <p:spPr bwMode="auto">
          <a:xfrm>
            <a:off x="3351213" y="3135313"/>
            <a:ext cx="550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i="1"/>
              <a:t>I</a:t>
            </a:r>
            <a:r>
              <a:rPr lang="en-US" altLang="zh-CN" sz="2400" baseline="-25000"/>
              <a:t>sc</a:t>
            </a:r>
            <a:endParaRPr lang="en-US" altLang="zh-CN" sz="2400"/>
          </a:p>
        </p:txBody>
      </p:sp>
      <p:sp>
        <p:nvSpPr>
          <p:cNvPr id="137232" name="Line 16"/>
          <p:cNvSpPr>
            <a:spLocks noChangeShapeType="1"/>
          </p:cNvSpPr>
          <p:nvPr/>
        </p:nvSpPr>
        <p:spPr bwMode="auto">
          <a:xfrm>
            <a:off x="2800350" y="2744788"/>
            <a:ext cx="4810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7233" name="Text Box 17"/>
          <p:cNvSpPr txBox="1">
            <a:spLocks noChangeArrowheads="1"/>
          </p:cNvSpPr>
          <p:nvPr/>
        </p:nvSpPr>
        <p:spPr bwMode="auto">
          <a:xfrm>
            <a:off x="3213100" y="2425700"/>
            <a:ext cx="344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/>
              <a:t>+</a:t>
            </a:r>
          </a:p>
        </p:txBody>
      </p:sp>
      <p:sp>
        <p:nvSpPr>
          <p:cNvPr id="137234" name="Text Box 18"/>
          <p:cNvSpPr txBox="1">
            <a:spLocks noChangeArrowheads="1"/>
          </p:cNvSpPr>
          <p:nvPr/>
        </p:nvSpPr>
        <p:spPr bwMode="auto">
          <a:xfrm>
            <a:off x="2524125" y="2425700"/>
            <a:ext cx="412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/>
              <a:t>–</a:t>
            </a:r>
          </a:p>
        </p:txBody>
      </p:sp>
      <p:sp>
        <p:nvSpPr>
          <p:cNvPr id="137235" name="Text Box 19"/>
          <p:cNvSpPr txBox="1">
            <a:spLocks noChangeArrowheads="1"/>
          </p:cNvSpPr>
          <p:nvPr/>
        </p:nvSpPr>
        <p:spPr bwMode="auto">
          <a:xfrm>
            <a:off x="2800350" y="2233613"/>
            <a:ext cx="619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/>
              <a:t>6</a:t>
            </a:r>
            <a:r>
              <a:rPr lang="en-US" altLang="zh-CN" sz="2400" i="1"/>
              <a:t>I</a:t>
            </a:r>
            <a:r>
              <a:rPr lang="en-US" altLang="zh-CN" sz="2400" baseline="-25000"/>
              <a:t>1</a:t>
            </a:r>
          </a:p>
        </p:txBody>
      </p:sp>
      <p:sp>
        <p:nvSpPr>
          <p:cNvPr id="137236" name="AutoShape 20"/>
          <p:cNvSpPr>
            <a:spLocks noChangeArrowheads="1"/>
          </p:cNvSpPr>
          <p:nvPr/>
        </p:nvSpPr>
        <p:spPr bwMode="auto">
          <a:xfrm>
            <a:off x="2800350" y="2617788"/>
            <a:ext cx="481013" cy="255587"/>
          </a:xfrm>
          <a:prstGeom prst="diamond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7237" name="Line 21"/>
          <p:cNvSpPr>
            <a:spLocks noChangeShapeType="1"/>
          </p:cNvSpPr>
          <p:nvPr/>
        </p:nvSpPr>
        <p:spPr bwMode="auto">
          <a:xfrm>
            <a:off x="733425" y="2744788"/>
            <a:ext cx="62071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7238" name="Line 22"/>
          <p:cNvSpPr>
            <a:spLocks noChangeShapeType="1"/>
          </p:cNvSpPr>
          <p:nvPr/>
        </p:nvSpPr>
        <p:spPr bwMode="auto">
          <a:xfrm>
            <a:off x="1766888" y="2744788"/>
            <a:ext cx="19970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7239" name="Line 23"/>
          <p:cNvSpPr>
            <a:spLocks noChangeShapeType="1"/>
          </p:cNvSpPr>
          <p:nvPr/>
        </p:nvSpPr>
        <p:spPr bwMode="auto">
          <a:xfrm>
            <a:off x="733425" y="4025900"/>
            <a:ext cx="30305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7240" name="Line 24"/>
          <p:cNvSpPr>
            <a:spLocks noChangeShapeType="1"/>
          </p:cNvSpPr>
          <p:nvPr/>
        </p:nvSpPr>
        <p:spPr bwMode="auto">
          <a:xfrm flipV="1">
            <a:off x="733425" y="2744788"/>
            <a:ext cx="0" cy="12811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7241" name="Rectangle 25" descr="粉色砂纸"/>
          <p:cNvSpPr>
            <a:spLocks noChangeArrowheads="1"/>
          </p:cNvSpPr>
          <p:nvPr/>
        </p:nvSpPr>
        <p:spPr bwMode="auto">
          <a:xfrm rot="5400000">
            <a:off x="2066131" y="3467894"/>
            <a:ext cx="392113" cy="161925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7242" name="Line 26"/>
          <p:cNvSpPr>
            <a:spLocks noChangeShapeType="1"/>
          </p:cNvSpPr>
          <p:nvPr/>
        </p:nvSpPr>
        <p:spPr bwMode="auto">
          <a:xfrm>
            <a:off x="2249488" y="2936875"/>
            <a:ext cx="0" cy="1984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7243" name="Line 27"/>
          <p:cNvSpPr>
            <a:spLocks noChangeShapeType="1"/>
          </p:cNvSpPr>
          <p:nvPr/>
        </p:nvSpPr>
        <p:spPr bwMode="auto">
          <a:xfrm>
            <a:off x="3763963" y="2744788"/>
            <a:ext cx="0" cy="12811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7244" name="Line 28"/>
          <p:cNvSpPr>
            <a:spLocks noChangeShapeType="1"/>
          </p:cNvSpPr>
          <p:nvPr/>
        </p:nvSpPr>
        <p:spPr bwMode="auto">
          <a:xfrm>
            <a:off x="3763963" y="3135313"/>
            <a:ext cx="0" cy="3190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7245" name="Text Box 29"/>
          <p:cNvSpPr txBox="1">
            <a:spLocks noChangeArrowheads="1"/>
          </p:cNvSpPr>
          <p:nvPr/>
        </p:nvSpPr>
        <p:spPr bwMode="auto">
          <a:xfrm>
            <a:off x="787400" y="1806575"/>
            <a:ext cx="2200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i="1"/>
              <a:t>U</a:t>
            </a:r>
            <a:r>
              <a:rPr lang="en-US" altLang="zh-CN" baseline="-25000"/>
              <a:t>oc</a:t>
            </a:r>
            <a:r>
              <a:rPr lang="en-US" altLang="zh-CN" sz="2400"/>
              <a:t>=9V</a:t>
            </a:r>
          </a:p>
        </p:txBody>
      </p:sp>
      <p:sp>
        <p:nvSpPr>
          <p:cNvPr id="137246" name="Text Box 30"/>
          <p:cNvSpPr txBox="1">
            <a:spLocks noChangeArrowheads="1"/>
          </p:cNvSpPr>
          <p:nvPr/>
        </p:nvSpPr>
        <p:spPr bwMode="auto">
          <a:xfrm>
            <a:off x="812800" y="4141788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/>
              <a:t>3</a:t>
            </a:r>
            <a:r>
              <a:rPr lang="en-US" altLang="zh-CN" sz="2400" i="1"/>
              <a:t>I</a:t>
            </a:r>
            <a:r>
              <a:rPr lang="en-US" altLang="zh-CN" sz="2400" baseline="-25000"/>
              <a:t>1</a:t>
            </a:r>
            <a:r>
              <a:rPr lang="en-US" altLang="zh-CN" sz="2400"/>
              <a:t>=</a:t>
            </a: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r>
              <a:rPr lang="en-US" altLang="zh-CN" sz="2400"/>
              <a:t>6</a:t>
            </a:r>
            <a:r>
              <a:rPr lang="en-US" altLang="zh-CN" sz="2400" i="1"/>
              <a:t>I</a:t>
            </a:r>
            <a:r>
              <a:rPr lang="en-US" altLang="zh-CN" sz="2400" baseline="-25000"/>
              <a:t>1</a:t>
            </a:r>
          </a:p>
        </p:txBody>
      </p:sp>
      <p:grpSp>
        <p:nvGrpSpPr>
          <p:cNvPr id="137247" name="Group 31"/>
          <p:cNvGrpSpPr>
            <a:grpSpLocks/>
          </p:cNvGrpSpPr>
          <p:nvPr/>
        </p:nvGrpSpPr>
        <p:grpSpPr bwMode="auto">
          <a:xfrm>
            <a:off x="2208213" y="4141788"/>
            <a:ext cx="1143000" cy="457200"/>
            <a:chOff x="1391" y="2609"/>
            <a:chExt cx="720" cy="288"/>
          </a:xfrm>
        </p:grpSpPr>
        <p:sp>
          <p:nvSpPr>
            <p:cNvPr id="137248" name="Text Box 32"/>
            <p:cNvSpPr txBox="1">
              <a:spLocks noChangeArrowheads="1"/>
            </p:cNvSpPr>
            <p:nvPr/>
          </p:nvSpPr>
          <p:spPr bwMode="auto">
            <a:xfrm>
              <a:off x="1583" y="2609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I</a:t>
              </a:r>
              <a:r>
                <a:rPr lang="en-US" altLang="zh-CN" sz="2400" baseline="-25000"/>
                <a:t>1</a:t>
              </a:r>
              <a:r>
                <a:rPr lang="en-US" altLang="zh-CN" sz="2400"/>
                <a:t>=0</a:t>
              </a:r>
            </a:p>
          </p:txBody>
        </p:sp>
        <p:sp>
          <p:nvSpPr>
            <p:cNvPr id="137249" name="AutoShape 33"/>
            <p:cNvSpPr>
              <a:spLocks noChangeArrowheads="1"/>
            </p:cNvSpPr>
            <p:nvPr/>
          </p:nvSpPr>
          <p:spPr bwMode="auto">
            <a:xfrm>
              <a:off x="1391" y="2705"/>
              <a:ext cx="192" cy="96"/>
            </a:xfrm>
            <a:prstGeom prst="rightArrow">
              <a:avLst>
                <a:gd name="adj1" fmla="val 50000"/>
                <a:gd name="adj2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37250" name="Text Box 34"/>
          <p:cNvSpPr txBox="1">
            <a:spLocks noChangeArrowheads="1"/>
          </p:cNvSpPr>
          <p:nvPr/>
        </p:nvSpPr>
        <p:spPr bwMode="auto">
          <a:xfrm>
            <a:off x="3995738" y="5516563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i="1"/>
              <a:t>I</a:t>
            </a:r>
            <a:r>
              <a:rPr lang="en-US" altLang="zh-CN" sz="2400" baseline="-25000"/>
              <a:t>sc</a:t>
            </a:r>
            <a:r>
              <a:rPr lang="en-US" altLang="zh-CN" sz="2400"/>
              <a:t>=1.5</a:t>
            </a:r>
            <a:r>
              <a:rPr lang="en-US" altLang="zh-CN" sz="2000"/>
              <a:t>A</a:t>
            </a:r>
            <a:endParaRPr lang="en-US" altLang="zh-CN" sz="2400" baseline="-25000"/>
          </a:p>
        </p:txBody>
      </p:sp>
      <p:grpSp>
        <p:nvGrpSpPr>
          <p:cNvPr id="137251" name="Group 35"/>
          <p:cNvGrpSpPr>
            <a:grpSpLocks/>
          </p:cNvGrpSpPr>
          <p:nvPr/>
        </p:nvGrpSpPr>
        <p:grpSpPr bwMode="auto">
          <a:xfrm>
            <a:off x="604838" y="4598988"/>
            <a:ext cx="3375025" cy="1728787"/>
            <a:chOff x="2722" y="14"/>
            <a:chExt cx="2126" cy="1089"/>
          </a:xfrm>
        </p:grpSpPr>
        <p:sp>
          <p:nvSpPr>
            <p:cNvPr id="137252" name="Oval 36"/>
            <p:cNvSpPr>
              <a:spLocks noChangeArrowheads="1"/>
            </p:cNvSpPr>
            <p:nvPr/>
          </p:nvSpPr>
          <p:spPr bwMode="auto">
            <a:xfrm>
              <a:off x="2722" y="579"/>
              <a:ext cx="267" cy="247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53" name="Rectangle 37"/>
            <p:cNvSpPr>
              <a:spLocks noChangeArrowheads="1"/>
            </p:cNvSpPr>
            <p:nvPr/>
          </p:nvSpPr>
          <p:spPr bwMode="auto">
            <a:xfrm>
              <a:off x="3243" y="242"/>
              <a:ext cx="266" cy="9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54" name="Text Box 38"/>
            <p:cNvSpPr txBox="1">
              <a:spLocks noChangeArrowheads="1"/>
            </p:cNvSpPr>
            <p:nvPr/>
          </p:nvSpPr>
          <p:spPr bwMode="auto">
            <a:xfrm>
              <a:off x="3199" y="14"/>
              <a:ext cx="43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6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37255" name="Text Box 39"/>
            <p:cNvSpPr txBox="1">
              <a:spLocks noChangeArrowheads="1"/>
            </p:cNvSpPr>
            <p:nvPr/>
          </p:nvSpPr>
          <p:spPr bwMode="auto">
            <a:xfrm>
              <a:off x="2852" y="337"/>
              <a:ext cx="1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+</a:t>
              </a:r>
            </a:p>
          </p:txBody>
        </p:sp>
        <p:sp>
          <p:nvSpPr>
            <p:cNvPr id="137256" name="Text Box 40"/>
            <p:cNvSpPr txBox="1">
              <a:spLocks noChangeArrowheads="1"/>
            </p:cNvSpPr>
            <p:nvPr/>
          </p:nvSpPr>
          <p:spPr bwMode="auto">
            <a:xfrm>
              <a:off x="2852" y="780"/>
              <a:ext cx="2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–</a:t>
              </a:r>
            </a:p>
          </p:txBody>
        </p:sp>
        <p:sp>
          <p:nvSpPr>
            <p:cNvPr id="137257" name="Text Box 41"/>
            <p:cNvSpPr txBox="1">
              <a:spLocks noChangeArrowheads="1"/>
            </p:cNvSpPr>
            <p:nvPr/>
          </p:nvSpPr>
          <p:spPr bwMode="auto">
            <a:xfrm>
              <a:off x="2982" y="579"/>
              <a:ext cx="4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9V</a:t>
              </a:r>
            </a:p>
          </p:txBody>
        </p:sp>
        <p:sp>
          <p:nvSpPr>
            <p:cNvPr id="137258" name="Text Box 42"/>
            <p:cNvSpPr txBox="1">
              <a:spLocks noChangeArrowheads="1"/>
            </p:cNvSpPr>
            <p:nvPr/>
          </p:nvSpPr>
          <p:spPr bwMode="auto">
            <a:xfrm>
              <a:off x="4501" y="542"/>
              <a:ext cx="3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I</a:t>
              </a:r>
              <a:r>
                <a:rPr lang="en-US" altLang="zh-CN" sz="2400" baseline="-25000"/>
                <a:t>sc</a:t>
              </a:r>
              <a:endParaRPr lang="en-US" altLang="zh-CN" sz="2400"/>
            </a:p>
          </p:txBody>
        </p:sp>
        <p:sp>
          <p:nvSpPr>
            <p:cNvPr id="137259" name="Line 43"/>
            <p:cNvSpPr>
              <a:spLocks noChangeShapeType="1"/>
            </p:cNvSpPr>
            <p:nvPr/>
          </p:nvSpPr>
          <p:spPr bwMode="auto">
            <a:xfrm>
              <a:off x="4154" y="296"/>
              <a:ext cx="3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60" name="Line 44"/>
            <p:cNvSpPr>
              <a:spLocks noChangeShapeType="1"/>
            </p:cNvSpPr>
            <p:nvPr/>
          </p:nvSpPr>
          <p:spPr bwMode="auto">
            <a:xfrm>
              <a:off x="2852" y="296"/>
              <a:ext cx="39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61" name="Line 45"/>
            <p:cNvSpPr>
              <a:spLocks noChangeShapeType="1"/>
            </p:cNvSpPr>
            <p:nvPr/>
          </p:nvSpPr>
          <p:spPr bwMode="auto">
            <a:xfrm>
              <a:off x="3503" y="296"/>
              <a:ext cx="125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62" name="Line 46"/>
            <p:cNvSpPr>
              <a:spLocks noChangeShapeType="1"/>
            </p:cNvSpPr>
            <p:nvPr/>
          </p:nvSpPr>
          <p:spPr bwMode="auto">
            <a:xfrm>
              <a:off x="2852" y="1103"/>
              <a:ext cx="190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63" name="Line 47"/>
            <p:cNvSpPr>
              <a:spLocks noChangeShapeType="1"/>
            </p:cNvSpPr>
            <p:nvPr/>
          </p:nvSpPr>
          <p:spPr bwMode="auto">
            <a:xfrm flipV="1">
              <a:off x="2852" y="296"/>
              <a:ext cx="0" cy="8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64" name="Line 48"/>
            <p:cNvSpPr>
              <a:spLocks noChangeShapeType="1"/>
            </p:cNvSpPr>
            <p:nvPr/>
          </p:nvSpPr>
          <p:spPr bwMode="auto">
            <a:xfrm>
              <a:off x="4761" y="296"/>
              <a:ext cx="0" cy="8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7265" name="Line 49"/>
            <p:cNvSpPr>
              <a:spLocks noChangeShapeType="1"/>
            </p:cNvSpPr>
            <p:nvPr/>
          </p:nvSpPr>
          <p:spPr bwMode="auto">
            <a:xfrm>
              <a:off x="4761" y="542"/>
              <a:ext cx="0" cy="20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37266" name="Text Box 50"/>
          <p:cNvSpPr txBox="1">
            <a:spLocks noChangeArrowheads="1"/>
          </p:cNvSpPr>
          <p:nvPr/>
        </p:nvSpPr>
        <p:spPr bwMode="auto">
          <a:xfrm>
            <a:off x="4876800" y="4267200"/>
            <a:ext cx="3810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i="1"/>
              <a:t>R</a:t>
            </a:r>
            <a:r>
              <a:rPr lang="en-US" altLang="zh-CN" sz="2800" baseline="-25000"/>
              <a:t>i</a:t>
            </a:r>
            <a:r>
              <a:rPr lang="en-US" altLang="zh-CN" sz="2800"/>
              <a:t> = </a:t>
            </a:r>
            <a:r>
              <a:rPr lang="en-US" altLang="zh-CN" sz="2800" i="1"/>
              <a:t>U</a:t>
            </a:r>
            <a:r>
              <a:rPr lang="en-US" altLang="zh-CN" sz="2800" baseline="-25000"/>
              <a:t>oc</a:t>
            </a:r>
            <a:r>
              <a:rPr lang="en-US" altLang="zh-CN" sz="2800"/>
              <a:t> / </a:t>
            </a:r>
            <a:r>
              <a:rPr lang="en-US" altLang="zh-CN" sz="2800" i="1"/>
              <a:t>I</a:t>
            </a:r>
            <a:r>
              <a:rPr lang="en-US" altLang="zh-CN" sz="2800" baseline="-25000"/>
              <a:t>sc</a:t>
            </a:r>
            <a:r>
              <a:rPr lang="en-US" altLang="zh-CN" sz="2800"/>
              <a:t> =9/1.5=6 </a:t>
            </a:r>
            <a:r>
              <a:rPr lang="en-US" altLang="zh-CN" sz="2800">
                <a:sym typeface="Symbol" panose="05050102010706020507" pitchFamily="18" charset="2"/>
              </a:rPr>
              <a:t>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37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7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7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4" dur="500"/>
                                        <p:tgtEl>
                                          <p:spTgt spid="137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7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7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137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4" dur="500"/>
                                        <p:tgtEl>
                                          <p:spTgt spid="137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9" grpId="0" autoUpdateAnimBg="0"/>
      <p:bldP spid="137220" grpId="0" autoUpdateAnimBg="0"/>
      <p:bldP spid="137245" grpId="0" autoUpdateAnimBg="0"/>
      <p:bldP spid="137246" grpId="0" autoUpdateAnimBg="0"/>
      <p:bldP spid="137250" grpId="0" autoUpdateAnimBg="0"/>
      <p:bldP spid="137266" grpId="0" autoUpdateAnimBg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Text Box 3"/>
          <p:cNvSpPr txBox="1">
            <a:spLocks noChangeArrowheads="1"/>
          </p:cNvSpPr>
          <p:nvPr/>
        </p:nvSpPr>
        <p:spPr bwMode="auto">
          <a:xfrm>
            <a:off x="474663" y="354013"/>
            <a:ext cx="8135937" cy="5191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方法</a:t>
            </a:r>
            <a:r>
              <a:rPr lang="en-US" altLang="zh-CN" sz="2800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2    </a:t>
            </a:r>
            <a:r>
              <a:rPr lang="zh-CN" altLang="en-US" sz="2800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加压求流（独立源置零，受控源保留）</a:t>
            </a:r>
          </a:p>
        </p:txBody>
      </p:sp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5408613" y="12192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i="1"/>
              <a:t>U</a:t>
            </a:r>
            <a:r>
              <a:rPr lang="en-US" altLang="zh-CN" sz="2400"/>
              <a:t>=6</a:t>
            </a:r>
            <a:r>
              <a:rPr lang="en-US" altLang="zh-CN" sz="2400" i="1"/>
              <a:t>I</a:t>
            </a:r>
            <a:r>
              <a:rPr lang="en-US" altLang="zh-CN" sz="2400" baseline="-25000"/>
              <a:t>1</a:t>
            </a:r>
            <a:r>
              <a:rPr lang="en-US" altLang="zh-CN" sz="2400"/>
              <a:t>+3</a:t>
            </a:r>
            <a:r>
              <a:rPr lang="en-US" altLang="zh-CN" sz="2400" i="1"/>
              <a:t>I</a:t>
            </a:r>
            <a:r>
              <a:rPr lang="en-US" altLang="zh-CN" sz="2400" baseline="-25000"/>
              <a:t>1</a:t>
            </a:r>
            <a:r>
              <a:rPr lang="en-US" altLang="zh-CN" sz="2400"/>
              <a:t>=9</a:t>
            </a:r>
            <a:r>
              <a:rPr lang="en-US" altLang="zh-CN" sz="2400" i="1"/>
              <a:t>I</a:t>
            </a:r>
            <a:r>
              <a:rPr lang="en-US" altLang="zh-CN" sz="2400" baseline="-25000"/>
              <a:t>1</a:t>
            </a:r>
          </a:p>
        </p:txBody>
      </p:sp>
      <p:sp>
        <p:nvSpPr>
          <p:cNvPr id="138246" name="Text Box 6"/>
          <p:cNvSpPr txBox="1">
            <a:spLocks noChangeArrowheads="1"/>
          </p:cNvSpPr>
          <p:nvPr/>
        </p:nvSpPr>
        <p:spPr bwMode="auto">
          <a:xfrm>
            <a:off x="5181600" y="2667000"/>
            <a:ext cx="3733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i="1"/>
              <a:t>I</a:t>
            </a:r>
            <a:r>
              <a:rPr lang="en-US" altLang="zh-CN" sz="2800" baseline="-25000"/>
              <a:t>1</a:t>
            </a:r>
            <a:r>
              <a:rPr lang="en-US" altLang="zh-CN" sz="2800"/>
              <a:t>=</a:t>
            </a:r>
            <a:r>
              <a:rPr lang="en-US" altLang="zh-CN" sz="2800" i="1"/>
              <a:t>I</a:t>
            </a:r>
            <a:r>
              <a:rPr lang="en-US" altLang="zh-CN" sz="2800">
                <a:sym typeface="Symbol" panose="05050102010706020507" pitchFamily="18" charset="2"/>
              </a:rPr>
              <a:t></a:t>
            </a:r>
            <a:r>
              <a:rPr lang="en-US" altLang="zh-CN" sz="2800"/>
              <a:t>6/(6+3)=(2/3)</a:t>
            </a:r>
            <a:r>
              <a:rPr lang="en-US" altLang="zh-CN" sz="2800" i="1"/>
              <a:t>I</a:t>
            </a:r>
            <a:endParaRPr lang="en-US" altLang="zh-CN" sz="2800" baseline="-25000"/>
          </a:p>
        </p:txBody>
      </p:sp>
      <p:sp>
        <p:nvSpPr>
          <p:cNvPr id="138247" name="AutoShape 7"/>
          <p:cNvSpPr>
            <a:spLocks/>
          </p:cNvSpPr>
          <p:nvPr/>
        </p:nvSpPr>
        <p:spPr bwMode="auto">
          <a:xfrm>
            <a:off x="5256213" y="1473200"/>
            <a:ext cx="76200" cy="762000"/>
          </a:xfrm>
          <a:prstGeom prst="leftBrace">
            <a:avLst>
              <a:gd name="adj1" fmla="val 83333"/>
              <a:gd name="adj2" fmla="val 50000"/>
            </a:avLst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38248" name="Group 8"/>
          <p:cNvGrpSpPr>
            <a:grpSpLocks/>
          </p:cNvGrpSpPr>
          <p:nvPr/>
        </p:nvGrpSpPr>
        <p:grpSpPr bwMode="auto">
          <a:xfrm>
            <a:off x="5413375" y="3810000"/>
            <a:ext cx="2814638" cy="457200"/>
            <a:chOff x="3410" y="2117"/>
            <a:chExt cx="1773" cy="288"/>
          </a:xfrm>
        </p:grpSpPr>
        <p:sp>
          <p:nvSpPr>
            <p:cNvPr id="138249" name="AutoShape 9"/>
            <p:cNvSpPr>
              <a:spLocks noChangeArrowheads="1"/>
            </p:cNvSpPr>
            <p:nvPr/>
          </p:nvSpPr>
          <p:spPr bwMode="auto">
            <a:xfrm>
              <a:off x="3410" y="2247"/>
              <a:ext cx="192" cy="9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8250" name="Text Box 10"/>
            <p:cNvSpPr txBox="1">
              <a:spLocks noChangeArrowheads="1"/>
            </p:cNvSpPr>
            <p:nvPr/>
          </p:nvSpPr>
          <p:spPr bwMode="auto">
            <a:xfrm>
              <a:off x="3743" y="2117"/>
              <a:ext cx="1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R</a:t>
              </a:r>
              <a:r>
                <a:rPr lang="en-US" altLang="zh-CN" baseline="-25000"/>
                <a:t>i</a:t>
              </a:r>
              <a:r>
                <a:rPr lang="en-US" altLang="zh-CN" sz="2400"/>
                <a:t> = </a:t>
              </a:r>
              <a:r>
                <a:rPr lang="en-US" altLang="zh-CN" sz="2400" i="1"/>
                <a:t>U</a:t>
              </a:r>
              <a:r>
                <a:rPr lang="en-US" altLang="zh-CN" sz="2400"/>
                <a:t> /</a:t>
              </a:r>
              <a:r>
                <a:rPr lang="en-US" altLang="zh-CN" sz="2400" i="1"/>
                <a:t>I</a:t>
              </a:r>
              <a:r>
                <a:rPr lang="en-US" altLang="zh-CN" sz="2400"/>
                <a:t>=6 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</a:p>
          </p:txBody>
        </p:sp>
      </p:grpSp>
      <p:grpSp>
        <p:nvGrpSpPr>
          <p:cNvPr id="138268" name="Group 28"/>
          <p:cNvGrpSpPr>
            <a:grpSpLocks/>
          </p:cNvGrpSpPr>
          <p:nvPr/>
        </p:nvGrpSpPr>
        <p:grpSpPr bwMode="auto">
          <a:xfrm>
            <a:off x="5256213" y="3352800"/>
            <a:ext cx="3352800" cy="457200"/>
            <a:chOff x="3311" y="1829"/>
            <a:chExt cx="2112" cy="288"/>
          </a:xfrm>
        </p:grpSpPr>
        <p:sp>
          <p:nvSpPr>
            <p:cNvPr id="138269" name="AutoShape 29"/>
            <p:cNvSpPr>
              <a:spLocks noChangeArrowheads="1"/>
            </p:cNvSpPr>
            <p:nvPr/>
          </p:nvSpPr>
          <p:spPr bwMode="auto">
            <a:xfrm>
              <a:off x="3311" y="1910"/>
              <a:ext cx="192" cy="9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8270" name="Text Box 30"/>
            <p:cNvSpPr txBox="1">
              <a:spLocks noChangeArrowheads="1"/>
            </p:cNvSpPr>
            <p:nvPr/>
          </p:nvSpPr>
          <p:spPr bwMode="auto">
            <a:xfrm>
              <a:off x="3551" y="1829"/>
              <a:ext cx="18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U</a:t>
              </a:r>
              <a:r>
                <a:rPr lang="en-US" altLang="zh-CN" sz="2400"/>
                <a:t> =9 </a:t>
              </a:r>
              <a:r>
                <a:rPr lang="en-US" altLang="zh-CN" sz="2400">
                  <a:sym typeface="Symbol" panose="05050102010706020507" pitchFamily="18" charset="2"/>
                </a:rPr>
                <a:t></a:t>
              </a:r>
              <a:r>
                <a:rPr lang="en-US" altLang="zh-CN" sz="2400"/>
                <a:t> (2/3)</a:t>
              </a:r>
              <a:r>
                <a:rPr lang="en-US" altLang="zh-CN" sz="2400" i="1"/>
                <a:t>I</a:t>
              </a:r>
              <a:r>
                <a:rPr lang="en-US" altLang="zh-CN" sz="2400"/>
                <a:t>=6</a:t>
              </a:r>
              <a:r>
                <a:rPr lang="en-US" altLang="zh-CN" sz="2400" i="1"/>
                <a:t>I</a:t>
              </a:r>
              <a:endParaRPr lang="en-US" altLang="zh-CN" sz="2400" baseline="-25000"/>
            </a:p>
          </p:txBody>
        </p:sp>
      </p:grpSp>
      <p:graphicFrame>
        <p:nvGraphicFramePr>
          <p:cNvPr id="138272" name="Object 32"/>
          <p:cNvGraphicFramePr>
            <a:graphicFrameLocks noChangeAspect="1"/>
          </p:cNvGraphicFramePr>
          <p:nvPr/>
        </p:nvGraphicFramePr>
        <p:xfrm>
          <a:off x="4902200" y="4406900"/>
          <a:ext cx="3403600" cy="107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03" name="公式" r:id="rId3" imgW="1244520" imgH="393480" progId="Equation.3">
                  <p:embed/>
                </p:oleObj>
              </mc:Choice>
              <mc:Fallback>
                <p:oleObj name="公式" r:id="rId3" imgW="1244520" imgH="39348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2200" y="4406900"/>
                        <a:ext cx="3403600" cy="1073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8273" name="Group 33"/>
          <p:cNvGrpSpPr>
            <a:grpSpLocks/>
          </p:cNvGrpSpPr>
          <p:nvPr/>
        </p:nvGrpSpPr>
        <p:grpSpPr bwMode="auto">
          <a:xfrm>
            <a:off x="2124075" y="4149725"/>
            <a:ext cx="2543175" cy="1587500"/>
            <a:chOff x="3814" y="577"/>
            <a:chExt cx="1602" cy="1000"/>
          </a:xfrm>
        </p:grpSpPr>
        <p:sp>
          <p:nvSpPr>
            <p:cNvPr id="138274" name="Text Box 34"/>
            <p:cNvSpPr txBox="1">
              <a:spLocks noChangeArrowheads="1"/>
            </p:cNvSpPr>
            <p:nvPr/>
          </p:nvSpPr>
          <p:spPr bwMode="auto">
            <a:xfrm>
              <a:off x="3814" y="1132"/>
              <a:ext cx="33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000" i="1"/>
                <a:t>U</a:t>
              </a:r>
              <a:r>
                <a:rPr lang="en-US" altLang="zh-CN" sz="2000" baseline="-25000"/>
                <a:t>oc</a:t>
              </a:r>
              <a:endParaRPr lang="en-US" altLang="zh-CN" sz="2000"/>
            </a:p>
          </p:txBody>
        </p:sp>
        <p:sp>
          <p:nvSpPr>
            <p:cNvPr id="138275" name="Text Box 35"/>
            <p:cNvSpPr txBox="1">
              <a:spLocks noChangeArrowheads="1"/>
            </p:cNvSpPr>
            <p:nvPr/>
          </p:nvSpPr>
          <p:spPr bwMode="auto">
            <a:xfrm>
              <a:off x="4006" y="997"/>
              <a:ext cx="17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+</a:t>
              </a:r>
            </a:p>
          </p:txBody>
        </p:sp>
        <p:sp>
          <p:nvSpPr>
            <p:cNvPr id="138276" name="Text Box 36"/>
            <p:cNvSpPr txBox="1">
              <a:spLocks noChangeArrowheads="1"/>
            </p:cNvSpPr>
            <p:nvPr/>
          </p:nvSpPr>
          <p:spPr bwMode="auto">
            <a:xfrm>
              <a:off x="4023" y="1289"/>
              <a:ext cx="2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–</a:t>
              </a:r>
            </a:p>
          </p:txBody>
        </p:sp>
        <p:sp>
          <p:nvSpPr>
            <p:cNvPr id="138277" name="Text Box 37"/>
            <p:cNvSpPr txBox="1">
              <a:spLocks noChangeArrowheads="1"/>
            </p:cNvSpPr>
            <p:nvPr/>
          </p:nvSpPr>
          <p:spPr bwMode="auto">
            <a:xfrm>
              <a:off x="4449" y="1125"/>
              <a:ext cx="2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endParaRPr lang="zh-CN" altLang="zh-CN" sz="2400"/>
            </a:p>
          </p:txBody>
        </p:sp>
        <p:grpSp>
          <p:nvGrpSpPr>
            <p:cNvPr id="138278" name="Group 38"/>
            <p:cNvGrpSpPr>
              <a:grpSpLocks/>
            </p:cNvGrpSpPr>
            <p:nvPr/>
          </p:nvGrpSpPr>
          <p:grpSpPr bwMode="auto">
            <a:xfrm>
              <a:off x="4277" y="699"/>
              <a:ext cx="722" cy="754"/>
              <a:chOff x="3456" y="720"/>
              <a:chExt cx="768" cy="720"/>
            </a:xfrm>
          </p:grpSpPr>
          <p:sp>
            <p:nvSpPr>
              <p:cNvPr id="138279" name="Line 39"/>
              <p:cNvSpPr>
                <a:spLocks noChangeShapeType="1"/>
              </p:cNvSpPr>
              <p:nvPr/>
            </p:nvSpPr>
            <p:spPr bwMode="auto">
              <a:xfrm>
                <a:off x="3456" y="720"/>
                <a:ext cx="0" cy="7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8280" name="Line 40"/>
              <p:cNvSpPr>
                <a:spLocks noChangeShapeType="1"/>
              </p:cNvSpPr>
              <p:nvPr/>
            </p:nvSpPr>
            <p:spPr bwMode="auto">
              <a:xfrm>
                <a:off x="3456" y="720"/>
                <a:ext cx="76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8281" name="Line 41"/>
              <p:cNvSpPr>
                <a:spLocks noChangeShapeType="1"/>
              </p:cNvSpPr>
              <p:nvPr/>
            </p:nvSpPr>
            <p:spPr bwMode="auto">
              <a:xfrm>
                <a:off x="3456" y="1440"/>
                <a:ext cx="76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8282" name="Line 42"/>
            <p:cNvSpPr>
              <a:spLocks noChangeShapeType="1"/>
            </p:cNvSpPr>
            <p:nvPr/>
          </p:nvSpPr>
          <p:spPr bwMode="auto">
            <a:xfrm>
              <a:off x="4999" y="701"/>
              <a:ext cx="0" cy="74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8283" name="Rectangle 43"/>
            <p:cNvSpPr>
              <a:spLocks noChangeArrowheads="1"/>
            </p:cNvSpPr>
            <p:nvPr/>
          </p:nvSpPr>
          <p:spPr bwMode="auto">
            <a:xfrm>
              <a:off x="4956" y="928"/>
              <a:ext cx="86" cy="263"/>
            </a:xfrm>
            <a:prstGeom prst="rect">
              <a:avLst/>
            </a:prstGeom>
            <a:solidFill>
              <a:srgbClr val="66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8284" name="Text Box 44"/>
            <p:cNvSpPr txBox="1">
              <a:spLocks noChangeArrowheads="1"/>
            </p:cNvSpPr>
            <p:nvPr/>
          </p:nvSpPr>
          <p:spPr bwMode="auto">
            <a:xfrm>
              <a:off x="3924" y="764"/>
              <a:ext cx="3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R</a:t>
              </a:r>
              <a:r>
                <a:rPr lang="en-US" altLang="zh-CN" sz="2400" baseline="-25000"/>
                <a:t>i</a:t>
              </a:r>
              <a:endParaRPr lang="en-US" altLang="zh-CN" sz="2400"/>
            </a:p>
          </p:txBody>
        </p:sp>
        <p:sp>
          <p:nvSpPr>
            <p:cNvPr id="138285" name="Rectangle 45"/>
            <p:cNvSpPr>
              <a:spLocks noChangeArrowheads="1"/>
            </p:cNvSpPr>
            <p:nvPr/>
          </p:nvSpPr>
          <p:spPr bwMode="auto">
            <a:xfrm>
              <a:off x="4227" y="764"/>
              <a:ext cx="87" cy="263"/>
            </a:xfrm>
            <a:prstGeom prst="rect">
              <a:avLst/>
            </a:prstGeom>
            <a:solidFill>
              <a:srgbClr val="66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8286" name="Oval 46"/>
            <p:cNvSpPr>
              <a:spLocks noChangeArrowheads="1"/>
            </p:cNvSpPr>
            <p:nvPr/>
          </p:nvSpPr>
          <p:spPr bwMode="auto">
            <a:xfrm>
              <a:off x="4171" y="1153"/>
              <a:ext cx="200" cy="201"/>
            </a:xfrm>
            <a:prstGeom prst="ellipse">
              <a:avLst/>
            </a:prstGeom>
            <a:solidFill>
              <a:srgbClr val="66FFFF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8287" name="Freeform 47"/>
            <p:cNvSpPr>
              <a:spLocks/>
            </p:cNvSpPr>
            <p:nvPr/>
          </p:nvSpPr>
          <p:spPr bwMode="auto">
            <a:xfrm>
              <a:off x="4277" y="1158"/>
              <a:ext cx="0" cy="196"/>
            </a:xfrm>
            <a:custGeom>
              <a:avLst/>
              <a:gdLst>
                <a:gd name="T0" fmla="*/ 0 w 1"/>
                <a:gd name="T1" fmla="*/ 0 h 264"/>
                <a:gd name="T2" fmla="*/ 0 w 1"/>
                <a:gd name="T3" fmla="*/ 26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264">
                  <a:moveTo>
                    <a:pt x="0" y="0"/>
                  </a:moveTo>
                  <a:lnTo>
                    <a:pt x="0" y="264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8288" name="Oval 48"/>
            <p:cNvSpPr>
              <a:spLocks noChangeArrowheads="1"/>
            </p:cNvSpPr>
            <p:nvPr/>
          </p:nvSpPr>
          <p:spPr bwMode="auto">
            <a:xfrm>
              <a:off x="4978" y="666"/>
              <a:ext cx="43" cy="4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8289" name="Oval 49"/>
            <p:cNvSpPr>
              <a:spLocks noChangeArrowheads="1"/>
            </p:cNvSpPr>
            <p:nvPr/>
          </p:nvSpPr>
          <p:spPr bwMode="auto">
            <a:xfrm>
              <a:off x="4978" y="1420"/>
              <a:ext cx="43" cy="4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8290" name="Text Box 50"/>
            <p:cNvSpPr txBox="1">
              <a:spLocks noChangeArrowheads="1"/>
            </p:cNvSpPr>
            <p:nvPr/>
          </p:nvSpPr>
          <p:spPr bwMode="auto">
            <a:xfrm>
              <a:off x="4513" y="916"/>
              <a:ext cx="5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/>
                <a:t>3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138291" name="Text Box 51"/>
            <p:cNvSpPr txBox="1">
              <a:spLocks noChangeArrowheads="1"/>
            </p:cNvSpPr>
            <p:nvPr/>
          </p:nvSpPr>
          <p:spPr bwMode="auto">
            <a:xfrm>
              <a:off x="4929" y="916"/>
              <a:ext cx="4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i="1"/>
                <a:t>U</a:t>
              </a:r>
              <a:r>
                <a:rPr lang="en-US" altLang="zh-CN" sz="2400" i="1" baseline="-25000"/>
                <a:t>R</a:t>
              </a:r>
              <a:endParaRPr lang="en-US" altLang="zh-CN" sz="2400" baseline="-25000"/>
            </a:p>
          </p:txBody>
        </p:sp>
        <p:sp>
          <p:nvSpPr>
            <p:cNvPr id="138292" name="Text Box 52"/>
            <p:cNvSpPr txBox="1">
              <a:spLocks noChangeArrowheads="1"/>
            </p:cNvSpPr>
            <p:nvPr/>
          </p:nvSpPr>
          <p:spPr bwMode="auto">
            <a:xfrm>
              <a:off x="5053" y="1183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latin typeface="黑体" panose="02010609060101010101" pitchFamily="49" charset="-122"/>
                  <a:ea typeface="黑体" panose="02010609060101010101" pitchFamily="49" charset="-122"/>
                </a:rPr>
                <a:t>-</a:t>
              </a:r>
              <a:endParaRPr lang="en-US" altLang="zh-CN" sz="2400"/>
            </a:p>
          </p:txBody>
        </p:sp>
        <p:sp>
          <p:nvSpPr>
            <p:cNvPr id="138293" name="Text Box 53"/>
            <p:cNvSpPr txBox="1">
              <a:spLocks noChangeArrowheads="1"/>
            </p:cNvSpPr>
            <p:nvPr/>
          </p:nvSpPr>
          <p:spPr bwMode="auto">
            <a:xfrm>
              <a:off x="5046" y="577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/>
                <a:t>+</a:t>
              </a:r>
            </a:p>
          </p:txBody>
        </p:sp>
      </p:grpSp>
      <p:sp>
        <p:nvSpPr>
          <p:cNvPr id="138296" name="Rectangle 56"/>
          <p:cNvSpPr>
            <a:spLocks noChangeArrowheads="1"/>
          </p:cNvSpPr>
          <p:nvPr/>
        </p:nvSpPr>
        <p:spPr bwMode="auto">
          <a:xfrm>
            <a:off x="5486400" y="1981200"/>
            <a:ext cx="1755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i="1"/>
              <a:t>3I</a:t>
            </a:r>
            <a:r>
              <a:rPr lang="en-US" altLang="zh-CN" sz="2800" baseline="-25000"/>
              <a:t>1</a:t>
            </a:r>
            <a:r>
              <a:rPr lang="en-US" altLang="zh-CN" sz="2800"/>
              <a:t>=6(I-</a:t>
            </a:r>
            <a:r>
              <a:rPr lang="en-US" altLang="zh-CN" sz="2800" i="1"/>
              <a:t>I</a:t>
            </a:r>
            <a:r>
              <a:rPr lang="en-US" altLang="zh-CN" sz="2800" baseline="-25000"/>
              <a:t>1</a:t>
            </a:r>
            <a:r>
              <a:rPr lang="en-US" altLang="zh-CN" sz="2800"/>
              <a:t>)</a:t>
            </a:r>
          </a:p>
        </p:txBody>
      </p:sp>
      <p:sp>
        <p:nvSpPr>
          <p:cNvPr id="138299" name="Text Box 59"/>
          <p:cNvSpPr txBox="1">
            <a:spLocks noChangeArrowheads="1"/>
          </p:cNvSpPr>
          <p:nvPr/>
        </p:nvSpPr>
        <p:spPr bwMode="auto">
          <a:xfrm>
            <a:off x="627063" y="4164013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/>
              <a:t>(3) </a:t>
            </a:r>
            <a:r>
              <a:rPr lang="zh-CN" altLang="en-US" sz="2400"/>
              <a:t>等效电路</a:t>
            </a:r>
          </a:p>
        </p:txBody>
      </p:sp>
      <p:grpSp>
        <p:nvGrpSpPr>
          <p:cNvPr id="138302" name="Group 62"/>
          <p:cNvGrpSpPr>
            <a:grpSpLocks/>
          </p:cNvGrpSpPr>
          <p:nvPr/>
        </p:nvGrpSpPr>
        <p:grpSpPr bwMode="auto">
          <a:xfrm>
            <a:off x="474663" y="982663"/>
            <a:ext cx="3640137" cy="1792287"/>
            <a:chOff x="299" y="619"/>
            <a:chExt cx="2293" cy="1129"/>
          </a:xfrm>
        </p:grpSpPr>
        <p:grpSp>
          <p:nvGrpSpPr>
            <p:cNvPr id="138251" name="Group 11"/>
            <p:cNvGrpSpPr>
              <a:grpSpLocks/>
            </p:cNvGrpSpPr>
            <p:nvPr/>
          </p:nvGrpSpPr>
          <p:grpSpPr bwMode="auto">
            <a:xfrm>
              <a:off x="299" y="619"/>
              <a:ext cx="2045" cy="1129"/>
              <a:chOff x="299" y="619"/>
              <a:chExt cx="2045" cy="1129"/>
            </a:xfrm>
          </p:grpSpPr>
          <p:sp>
            <p:nvSpPr>
              <p:cNvPr id="138252" name="Line 12"/>
              <p:cNvSpPr>
                <a:spLocks noChangeShapeType="1"/>
              </p:cNvSpPr>
              <p:nvPr/>
            </p:nvSpPr>
            <p:spPr bwMode="auto">
              <a:xfrm>
                <a:off x="1254" y="941"/>
                <a:ext cx="0" cy="80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8253" name="Text Box 13"/>
              <p:cNvSpPr txBox="1">
                <a:spLocks noChangeArrowheads="1"/>
              </p:cNvSpPr>
              <p:nvPr/>
            </p:nvSpPr>
            <p:spPr bwMode="auto">
              <a:xfrm>
                <a:off x="863" y="1224"/>
                <a:ext cx="39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3</a:t>
                </a:r>
                <a:r>
                  <a:rPr lang="en-US" altLang="zh-CN" sz="2400"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138254" name="Rectangle 14"/>
              <p:cNvSpPr>
                <a:spLocks noChangeArrowheads="1"/>
              </p:cNvSpPr>
              <p:nvPr/>
            </p:nvSpPr>
            <p:spPr bwMode="auto">
              <a:xfrm>
                <a:off x="690" y="887"/>
                <a:ext cx="266" cy="95"/>
              </a:xfrm>
              <a:prstGeom prst="rect">
                <a:avLst/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8255" name="Text Box 15"/>
              <p:cNvSpPr txBox="1">
                <a:spLocks noChangeArrowheads="1"/>
              </p:cNvSpPr>
              <p:nvPr/>
            </p:nvSpPr>
            <p:spPr bwMode="auto">
              <a:xfrm>
                <a:off x="646" y="659"/>
                <a:ext cx="43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6</a:t>
                </a:r>
                <a:r>
                  <a:rPr lang="en-US" altLang="zh-CN" sz="2400"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138256" name="Text Box 16"/>
              <p:cNvSpPr txBox="1">
                <a:spLocks noChangeArrowheads="1"/>
              </p:cNvSpPr>
              <p:nvPr/>
            </p:nvSpPr>
            <p:spPr bwMode="auto">
              <a:xfrm>
                <a:off x="1341" y="1022"/>
                <a:ext cx="26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I</a:t>
                </a:r>
                <a:r>
                  <a:rPr lang="en-US" altLang="zh-CN" sz="2400" baseline="-25000"/>
                  <a:t>1</a:t>
                </a:r>
              </a:p>
            </p:txBody>
          </p:sp>
          <p:sp>
            <p:nvSpPr>
              <p:cNvPr id="138257" name="Line 17"/>
              <p:cNvSpPr>
                <a:spLocks noChangeShapeType="1"/>
              </p:cNvSpPr>
              <p:nvPr/>
            </p:nvSpPr>
            <p:spPr bwMode="auto">
              <a:xfrm>
                <a:off x="1601" y="941"/>
                <a:ext cx="30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8258" name="Text Box 18"/>
              <p:cNvSpPr txBox="1">
                <a:spLocks noChangeArrowheads="1"/>
              </p:cNvSpPr>
              <p:nvPr/>
            </p:nvSpPr>
            <p:spPr bwMode="auto">
              <a:xfrm>
                <a:off x="1861" y="740"/>
                <a:ext cx="21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+</a:t>
                </a:r>
              </a:p>
            </p:txBody>
          </p:sp>
          <p:sp>
            <p:nvSpPr>
              <p:cNvPr id="138259" name="Text Box 19"/>
              <p:cNvSpPr txBox="1">
                <a:spLocks noChangeArrowheads="1"/>
              </p:cNvSpPr>
              <p:nvPr/>
            </p:nvSpPr>
            <p:spPr bwMode="auto">
              <a:xfrm>
                <a:off x="1427" y="740"/>
                <a:ext cx="26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–</a:t>
                </a:r>
              </a:p>
            </p:txBody>
          </p:sp>
          <p:sp>
            <p:nvSpPr>
              <p:cNvPr id="138260" name="Text Box 20"/>
              <p:cNvSpPr txBox="1">
                <a:spLocks noChangeArrowheads="1"/>
              </p:cNvSpPr>
              <p:nvPr/>
            </p:nvSpPr>
            <p:spPr bwMode="auto">
              <a:xfrm>
                <a:off x="1601" y="619"/>
                <a:ext cx="3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6</a:t>
                </a:r>
                <a:r>
                  <a:rPr lang="en-US" altLang="zh-CN" sz="2400" i="1"/>
                  <a:t>I</a:t>
                </a:r>
                <a:r>
                  <a:rPr lang="en-US" altLang="zh-CN" sz="2400" baseline="-25000"/>
                  <a:t>1</a:t>
                </a:r>
              </a:p>
            </p:txBody>
          </p:sp>
          <p:sp>
            <p:nvSpPr>
              <p:cNvPr id="138261" name="AutoShape 21"/>
              <p:cNvSpPr>
                <a:spLocks noChangeArrowheads="1"/>
              </p:cNvSpPr>
              <p:nvPr/>
            </p:nvSpPr>
            <p:spPr bwMode="auto">
              <a:xfrm>
                <a:off x="1601" y="861"/>
                <a:ext cx="303" cy="161"/>
              </a:xfrm>
              <a:prstGeom prst="diamond">
                <a:avLst/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8262" name="Line 22"/>
              <p:cNvSpPr>
                <a:spLocks noChangeShapeType="1"/>
              </p:cNvSpPr>
              <p:nvPr/>
            </p:nvSpPr>
            <p:spPr bwMode="auto">
              <a:xfrm>
                <a:off x="299" y="941"/>
                <a:ext cx="39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8263" name="Line 23"/>
              <p:cNvSpPr>
                <a:spLocks noChangeShapeType="1"/>
              </p:cNvSpPr>
              <p:nvPr/>
            </p:nvSpPr>
            <p:spPr bwMode="auto">
              <a:xfrm>
                <a:off x="956" y="941"/>
                <a:ext cx="1388" cy="6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8264" name="Line 24"/>
              <p:cNvSpPr>
                <a:spLocks noChangeShapeType="1"/>
              </p:cNvSpPr>
              <p:nvPr/>
            </p:nvSpPr>
            <p:spPr bwMode="auto">
              <a:xfrm>
                <a:off x="299" y="1748"/>
                <a:ext cx="2039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 type="oval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8265" name="Line 25"/>
              <p:cNvSpPr>
                <a:spLocks noChangeShapeType="1"/>
              </p:cNvSpPr>
              <p:nvPr/>
            </p:nvSpPr>
            <p:spPr bwMode="auto">
              <a:xfrm flipV="1">
                <a:off x="299" y="941"/>
                <a:ext cx="0" cy="80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8266" name="Rectangle 26"/>
              <p:cNvSpPr>
                <a:spLocks noChangeArrowheads="1"/>
              </p:cNvSpPr>
              <p:nvPr/>
            </p:nvSpPr>
            <p:spPr bwMode="auto">
              <a:xfrm rot="5400000">
                <a:off x="1138" y="1397"/>
                <a:ext cx="247" cy="102"/>
              </a:xfrm>
              <a:prstGeom prst="rect">
                <a:avLst/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8267" name="Line 27"/>
              <p:cNvSpPr>
                <a:spLocks noChangeShapeType="1"/>
              </p:cNvSpPr>
              <p:nvPr/>
            </p:nvSpPr>
            <p:spPr bwMode="auto">
              <a:xfrm>
                <a:off x="1254" y="1062"/>
                <a:ext cx="0" cy="12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8271" name="Text Box 31"/>
            <p:cNvSpPr txBox="1">
              <a:spLocks noChangeArrowheads="1"/>
            </p:cNvSpPr>
            <p:nvPr/>
          </p:nvSpPr>
          <p:spPr bwMode="auto">
            <a:xfrm>
              <a:off x="2400" y="1200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U</a:t>
              </a:r>
            </a:p>
          </p:txBody>
        </p:sp>
        <p:sp>
          <p:nvSpPr>
            <p:cNvPr id="138294" name="Line 54"/>
            <p:cNvSpPr>
              <a:spLocks noChangeShapeType="1"/>
            </p:cNvSpPr>
            <p:nvPr/>
          </p:nvSpPr>
          <p:spPr bwMode="auto">
            <a:xfrm flipH="1">
              <a:off x="1968" y="1104"/>
              <a:ext cx="2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8295" name="Rectangle 55"/>
            <p:cNvSpPr>
              <a:spLocks noChangeArrowheads="1"/>
            </p:cNvSpPr>
            <p:nvPr/>
          </p:nvSpPr>
          <p:spPr bwMode="auto">
            <a:xfrm>
              <a:off x="2208" y="960"/>
              <a:ext cx="1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/>
                <a:t>I</a:t>
              </a:r>
              <a:endParaRPr lang="en-US" altLang="zh-CN" sz="2400" baseline="-25000"/>
            </a:p>
          </p:txBody>
        </p:sp>
        <p:sp>
          <p:nvSpPr>
            <p:cNvPr id="138297" name="Line 57"/>
            <p:cNvSpPr>
              <a:spLocks noChangeShapeType="1"/>
            </p:cNvSpPr>
            <p:nvPr/>
          </p:nvSpPr>
          <p:spPr bwMode="auto">
            <a:xfrm flipH="1">
              <a:off x="432" y="1104"/>
              <a:ext cx="2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38298" name="Rectangle 58"/>
            <p:cNvSpPr>
              <a:spLocks noChangeArrowheads="1"/>
            </p:cNvSpPr>
            <p:nvPr/>
          </p:nvSpPr>
          <p:spPr bwMode="auto">
            <a:xfrm>
              <a:off x="685" y="960"/>
              <a:ext cx="2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i="1"/>
                <a:t>I</a:t>
              </a:r>
              <a:r>
                <a:rPr lang="en-US" altLang="zh-CN" sz="1800" i="1"/>
                <a:t>2</a:t>
              </a:r>
              <a:endParaRPr lang="en-US" altLang="zh-CN" sz="1800" baseline="-25000"/>
            </a:p>
          </p:txBody>
        </p:sp>
        <p:sp>
          <p:nvSpPr>
            <p:cNvPr id="138301" name="Line 61"/>
            <p:cNvSpPr>
              <a:spLocks noChangeShapeType="1"/>
            </p:cNvSpPr>
            <p:nvPr/>
          </p:nvSpPr>
          <p:spPr bwMode="auto">
            <a:xfrm>
              <a:off x="2400" y="1152"/>
              <a:ext cx="0" cy="336"/>
            </a:xfrm>
            <a:prstGeom prst="line">
              <a:avLst/>
            </a:prstGeom>
            <a:noFill/>
            <a:ln w="38100">
              <a:solidFill>
                <a:srgbClr val="00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38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8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8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8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138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8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8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38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8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8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3" grpId="0" animBg="1" autoUpdateAnimBg="0"/>
      <p:bldP spid="138244" grpId="0" build="p" autoUpdateAnimBg="0"/>
      <p:bldP spid="138246" grpId="0" autoUpdateAnimBg="0"/>
      <p:bldP spid="138247" grpId="0" animBg="1"/>
      <p:bldP spid="138296" grpId="0"/>
      <p:bldP spid="138299" grpId="0" autoUpdateAnimBg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ChangeArrowheads="1"/>
          </p:cNvSpPr>
          <p:nvPr/>
        </p:nvSpPr>
        <p:spPr bwMode="auto">
          <a:xfrm>
            <a:off x="1524000" y="228600"/>
            <a:ext cx="4651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§4</a:t>
            </a:r>
            <a:r>
              <a:rPr lang="en-US" altLang="zh-CN" sz="2800">
                <a:solidFill>
                  <a:srgbClr val="000099"/>
                </a:solidFill>
                <a:ea typeface="黑体" panose="02010609060101010101" pitchFamily="49" charset="-122"/>
              </a:rPr>
              <a:t>—</a:t>
            </a:r>
            <a:r>
              <a:rPr lang="en-US" altLang="zh-CN" sz="280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 </a:t>
            </a:r>
            <a:r>
              <a:rPr lang="zh-CN" altLang="en-US" sz="2800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最大功率传输定理  </a:t>
            </a:r>
          </a:p>
        </p:txBody>
      </p:sp>
      <p:sp>
        <p:nvSpPr>
          <p:cNvPr id="139267" name="Text Box 3"/>
          <p:cNvSpPr txBox="1">
            <a:spLocks noChangeArrowheads="1"/>
          </p:cNvSpPr>
          <p:nvPr/>
        </p:nvSpPr>
        <p:spPr bwMode="auto">
          <a:xfrm>
            <a:off x="241300" y="838200"/>
            <a:ext cx="8902700" cy="1074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>
                <a:ea typeface="仿宋_GB2312" pitchFamily="49" charset="-122"/>
                <a:sym typeface="Symbol" panose="05050102010706020507" pitchFamily="18" charset="2"/>
              </a:rPr>
              <a:t>         </a:t>
            </a:r>
            <a:r>
              <a:rPr lang="zh-CN" altLang="en-US" sz="2800">
                <a:ea typeface="仿宋_GB2312" pitchFamily="49" charset="-122"/>
                <a:sym typeface="Symbol" panose="05050102010706020507" pitchFamily="18" charset="2"/>
              </a:rPr>
              <a:t>在直流电阻性网络中，负载</a:t>
            </a:r>
            <a:r>
              <a:rPr lang="en-US" altLang="zh-CN" sz="2800">
                <a:ea typeface="仿宋_GB2312" pitchFamily="49" charset="-122"/>
                <a:sym typeface="Symbol" panose="05050102010706020507" pitchFamily="18" charset="2"/>
              </a:rPr>
              <a:t>R</a:t>
            </a:r>
            <a:r>
              <a:rPr lang="en-US" altLang="zh-CN" sz="2800" baseline="-25000">
                <a:ea typeface="仿宋_GB2312" pitchFamily="49" charset="-122"/>
                <a:sym typeface="Symbol" panose="05050102010706020507" pitchFamily="18" charset="2"/>
              </a:rPr>
              <a:t>L</a:t>
            </a:r>
            <a:r>
              <a:rPr lang="zh-CN" altLang="en-US" sz="2800">
                <a:ea typeface="仿宋_GB2312" pitchFamily="49" charset="-122"/>
                <a:sym typeface="Symbol" panose="05050102010706020507" pitchFamily="18" charset="2"/>
              </a:rPr>
              <a:t>从一含源二端网络中</a:t>
            </a:r>
          </a:p>
          <a:p>
            <a:pPr algn="l" eaLnBrk="0" hangingPunct="0">
              <a:lnSpc>
                <a:spcPct val="130000"/>
              </a:lnSpc>
            </a:pPr>
            <a:r>
              <a:rPr lang="zh-CN" altLang="en-US" sz="2800">
                <a:ea typeface="仿宋_GB2312" pitchFamily="49" charset="-122"/>
                <a:sym typeface="Symbol" panose="05050102010706020507" pitchFamily="18" charset="2"/>
              </a:rPr>
              <a:t>所获得最大功率的条件为：</a:t>
            </a:r>
            <a:endParaRPr lang="zh-CN" altLang="en-US" sz="2800" baseline="-25000">
              <a:ea typeface="仿宋_GB2312" pitchFamily="49" charset="-122"/>
              <a:sym typeface="Symbol" panose="05050102010706020507" pitchFamily="18" charset="2"/>
            </a:endParaRPr>
          </a:p>
        </p:txBody>
      </p:sp>
      <p:sp>
        <p:nvSpPr>
          <p:cNvPr id="139268" name="Text Box 4"/>
          <p:cNvSpPr txBox="1">
            <a:spLocks noChangeArrowheads="1"/>
          </p:cNvSpPr>
          <p:nvPr/>
        </p:nvSpPr>
        <p:spPr bwMode="auto">
          <a:xfrm>
            <a:off x="304800" y="2057400"/>
            <a:ext cx="86026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altLang="zh-CN" sz="2800">
                <a:ea typeface="仿宋_GB2312" pitchFamily="49" charset="-122"/>
                <a:sym typeface="Symbol" panose="05050102010706020507" pitchFamily="18" charset="2"/>
              </a:rPr>
              <a:t>        ⑴</a:t>
            </a:r>
            <a:r>
              <a:rPr lang="zh-CN" altLang="en-US" sz="2800">
                <a:ea typeface="仿宋_GB2312" pitchFamily="49" charset="-122"/>
                <a:sym typeface="Symbol" panose="05050102010706020507" pitchFamily="18" charset="2"/>
              </a:rPr>
              <a:t>如果含源二端网络入端电阻</a:t>
            </a:r>
            <a:r>
              <a:rPr lang="en-US" altLang="zh-CN" sz="2800">
                <a:ea typeface="仿宋_GB2312" pitchFamily="49" charset="-122"/>
                <a:sym typeface="Symbol" panose="05050102010706020507" pitchFamily="18" charset="2"/>
              </a:rPr>
              <a:t>R</a:t>
            </a:r>
            <a:r>
              <a:rPr lang="en-US" altLang="zh-CN" sz="2800" baseline="-25000"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800">
                <a:cs typeface="Times New Roman" panose="02020603050405020304" pitchFamily="18" charset="0"/>
                <a:sym typeface="Symbol" panose="05050102010706020507" pitchFamily="18" charset="2"/>
              </a:rPr>
              <a:t>﹥0</a:t>
            </a:r>
            <a:r>
              <a:rPr lang="zh-CN" altLang="en-US" sz="2800"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zh-CN" altLang="en-US" sz="2800">
                <a:ea typeface="仿宋_GB2312" pitchFamily="49" charset="-122"/>
                <a:sym typeface="Symbol" panose="05050102010706020507" pitchFamily="18" charset="2"/>
              </a:rPr>
              <a:t>则当</a:t>
            </a:r>
            <a:r>
              <a:rPr lang="en-US" altLang="zh-CN" sz="2800">
                <a:ea typeface="仿宋_GB2312" pitchFamily="49" charset="-122"/>
                <a:sym typeface="Symbol" panose="05050102010706020507" pitchFamily="18" charset="2"/>
              </a:rPr>
              <a:t>R</a:t>
            </a:r>
            <a:r>
              <a:rPr lang="en-US" altLang="zh-CN" sz="2800" baseline="-25000">
                <a:ea typeface="仿宋_GB2312" pitchFamily="49" charset="-122"/>
                <a:sym typeface="Symbol" panose="05050102010706020507" pitchFamily="18" charset="2"/>
              </a:rPr>
              <a:t>L</a:t>
            </a:r>
            <a:r>
              <a:rPr lang="en-US" altLang="zh-CN">
                <a:sym typeface="Symbol" panose="05050102010706020507" pitchFamily="18" charset="2"/>
              </a:rPr>
              <a:t>=</a:t>
            </a:r>
            <a:r>
              <a:rPr lang="en-US" altLang="zh-CN" sz="2800" baseline="-25000">
                <a:ea typeface="仿宋_GB2312" pitchFamily="49" charset="-122"/>
                <a:sym typeface="Symbol" panose="05050102010706020507" pitchFamily="18" charset="2"/>
              </a:rPr>
              <a:t> </a:t>
            </a:r>
            <a:r>
              <a:rPr lang="en-US" altLang="zh-CN" sz="2800">
                <a:ea typeface="仿宋_GB2312" pitchFamily="49" charset="-122"/>
                <a:sym typeface="Symbol" panose="05050102010706020507" pitchFamily="18" charset="2"/>
              </a:rPr>
              <a:t>R</a:t>
            </a:r>
            <a:r>
              <a:rPr lang="en-US" altLang="zh-CN" sz="2800" baseline="-25000"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zh-CN" altLang="en-US" sz="2800">
                <a:ea typeface="仿宋_GB2312" pitchFamily="49" charset="-122"/>
                <a:sym typeface="Symbol" panose="05050102010706020507" pitchFamily="18" charset="2"/>
              </a:rPr>
              <a:t>时，负载从含源二端网络中获得最大功率；</a:t>
            </a:r>
          </a:p>
        </p:txBody>
      </p:sp>
      <p:sp>
        <p:nvSpPr>
          <p:cNvPr id="139269" name="Text Box 5"/>
          <p:cNvSpPr txBox="1">
            <a:spLocks noChangeArrowheads="1"/>
          </p:cNvSpPr>
          <p:nvPr/>
        </p:nvSpPr>
        <p:spPr bwMode="auto">
          <a:xfrm>
            <a:off x="304800" y="3073400"/>
            <a:ext cx="8926513" cy="103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>
                <a:ea typeface="仿宋_GB2312" pitchFamily="49" charset="-122"/>
                <a:sym typeface="Symbol" panose="05050102010706020507" pitchFamily="18" charset="2"/>
              </a:rPr>
              <a:t>        ⑵</a:t>
            </a:r>
            <a:r>
              <a:rPr lang="zh-CN" altLang="en-US" sz="2800">
                <a:ea typeface="仿宋_GB2312" pitchFamily="49" charset="-122"/>
                <a:sym typeface="Symbol" panose="05050102010706020507" pitchFamily="18" charset="2"/>
              </a:rPr>
              <a:t>如果含源二端网络入端电阻</a:t>
            </a:r>
            <a:r>
              <a:rPr lang="en-US" altLang="zh-CN" sz="2800">
                <a:ea typeface="仿宋_GB2312" pitchFamily="49" charset="-122"/>
                <a:sym typeface="Symbol" panose="05050102010706020507" pitchFamily="18" charset="2"/>
              </a:rPr>
              <a:t>R</a:t>
            </a:r>
            <a:r>
              <a:rPr lang="en-US" altLang="zh-CN" sz="2800" baseline="-25000"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800">
                <a:cs typeface="Times New Roman" panose="02020603050405020304" pitchFamily="18" charset="0"/>
                <a:sym typeface="Symbol" panose="05050102010706020507" pitchFamily="18" charset="2"/>
              </a:rPr>
              <a:t>≤0</a:t>
            </a:r>
            <a:r>
              <a:rPr lang="zh-CN" altLang="en-US" sz="2800"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zh-CN" altLang="en-US" sz="2800">
                <a:ea typeface="仿宋_GB2312" pitchFamily="49" charset="-122"/>
                <a:sym typeface="Symbol" panose="05050102010706020507" pitchFamily="18" charset="2"/>
              </a:rPr>
              <a:t>负载</a:t>
            </a:r>
            <a:r>
              <a:rPr lang="en-US" altLang="zh-CN" sz="2800">
                <a:ea typeface="仿宋_GB2312" pitchFamily="49" charset="-122"/>
                <a:sym typeface="Symbol" panose="05050102010706020507" pitchFamily="18" charset="2"/>
              </a:rPr>
              <a:t>R</a:t>
            </a:r>
            <a:r>
              <a:rPr lang="en-US" altLang="zh-CN" sz="2800" baseline="-25000">
                <a:ea typeface="仿宋_GB2312" pitchFamily="49" charset="-122"/>
                <a:sym typeface="Symbol" panose="05050102010706020507" pitchFamily="18" charset="2"/>
              </a:rPr>
              <a:t>L</a:t>
            </a:r>
            <a:r>
              <a:rPr lang="zh-CN" altLang="en-US" sz="2800">
                <a:ea typeface="仿宋_GB2312" pitchFamily="49" charset="-122"/>
                <a:sym typeface="Symbol" panose="05050102010706020507" pitchFamily="18" charset="2"/>
              </a:rPr>
              <a:t>不存在</a:t>
            </a:r>
          </a:p>
          <a:p>
            <a:pPr algn="l" eaLnBrk="0" hangingPunct="0">
              <a:lnSpc>
                <a:spcPct val="120000"/>
              </a:lnSpc>
            </a:pPr>
            <a:r>
              <a:rPr lang="zh-CN" altLang="en-US" sz="2800">
                <a:ea typeface="仿宋_GB2312" pitchFamily="49" charset="-122"/>
                <a:sym typeface="Symbol" panose="05050102010706020507" pitchFamily="18" charset="2"/>
              </a:rPr>
              <a:t>取得最大功率的条件。</a:t>
            </a:r>
            <a:endParaRPr lang="zh-CN" altLang="en-US" sz="2800" baseline="-25000">
              <a:ea typeface="仿宋_GB2312" pitchFamily="49" charset="-122"/>
              <a:sym typeface="Symbol" panose="05050102010706020507" pitchFamily="18" charset="2"/>
            </a:endParaRPr>
          </a:p>
        </p:txBody>
      </p:sp>
      <p:grpSp>
        <p:nvGrpSpPr>
          <p:cNvPr id="139318" name="Group 54"/>
          <p:cNvGrpSpPr>
            <a:grpSpLocks/>
          </p:cNvGrpSpPr>
          <p:nvPr/>
        </p:nvGrpSpPr>
        <p:grpSpPr bwMode="auto">
          <a:xfrm>
            <a:off x="1981200" y="5105400"/>
            <a:ext cx="844550" cy="1295400"/>
            <a:chOff x="1535" y="3072"/>
            <a:chExt cx="532" cy="816"/>
          </a:xfrm>
        </p:grpSpPr>
        <p:grpSp>
          <p:nvGrpSpPr>
            <p:cNvPr id="139304" name="Group 40"/>
            <p:cNvGrpSpPr>
              <a:grpSpLocks/>
            </p:cNvGrpSpPr>
            <p:nvPr/>
          </p:nvGrpSpPr>
          <p:grpSpPr bwMode="auto">
            <a:xfrm>
              <a:off x="1535" y="3072"/>
              <a:ext cx="205" cy="768"/>
              <a:chOff x="1535" y="3072"/>
              <a:chExt cx="205" cy="768"/>
            </a:xfrm>
          </p:grpSpPr>
          <p:sp>
            <p:nvSpPr>
              <p:cNvPr id="139302" name="Freeform 38"/>
              <p:cNvSpPr>
                <a:spLocks/>
              </p:cNvSpPr>
              <p:nvPr/>
            </p:nvSpPr>
            <p:spPr bwMode="auto">
              <a:xfrm>
                <a:off x="1535" y="3072"/>
                <a:ext cx="205" cy="1"/>
              </a:xfrm>
              <a:custGeom>
                <a:avLst/>
                <a:gdLst>
                  <a:gd name="T0" fmla="*/ 205 w 205"/>
                  <a:gd name="T1" fmla="*/ 0 h 1"/>
                  <a:gd name="T2" fmla="*/ 0 w 205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05" h="1">
                    <a:moveTo>
                      <a:pt x="205" y="0"/>
                    </a:move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9303" name="Line 39"/>
              <p:cNvSpPr>
                <a:spLocks noChangeShapeType="1"/>
              </p:cNvSpPr>
              <p:nvPr/>
            </p:nvSpPr>
            <p:spPr bwMode="auto">
              <a:xfrm>
                <a:off x="1728" y="3072"/>
                <a:ext cx="0" cy="76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9305" name="Text Box 41"/>
            <p:cNvSpPr txBox="1">
              <a:spLocks noChangeArrowheads="1"/>
            </p:cNvSpPr>
            <p:nvPr/>
          </p:nvSpPr>
          <p:spPr bwMode="auto">
            <a:xfrm>
              <a:off x="1680" y="3600"/>
              <a:ext cx="3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400">
                  <a:ea typeface="仿宋_GB2312" pitchFamily="49" charset="-122"/>
                  <a:sym typeface="Symbol" panose="05050102010706020507" pitchFamily="18" charset="2"/>
                </a:rPr>
                <a:t> R</a:t>
              </a:r>
              <a:r>
                <a:rPr lang="en-US" altLang="zh-CN" sz="2400" baseline="-25000">
                  <a:cs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n-US" altLang="zh-CN" sz="2400">
                  <a:ea typeface="仿宋_GB2312" pitchFamily="49" charset="-122"/>
                  <a:sym typeface="Symbol" panose="05050102010706020507" pitchFamily="18" charset="2"/>
                </a:rPr>
                <a:t> </a:t>
              </a:r>
            </a:p>
          </p:txBody>
        </p:sp>
      </p:grpSp>
      <p:sp>
        <p:nvSpPr>
          <p:cNvPr id="139281" name="AutoShape 17"/>
          <p:cNvSpPr>
            <a:spLocks noChangeArrowheads="1"/>
          </p:cNvSpPr>
          <p:nvPr/>
        </p:nvSpPr>
        <p:spPr bwMode="auto">
          <a:xfrm>
            <a:off x="3581400" y="4835525"/>
            <a:ext cx="609600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39320" name="Group 56"/>
          <p:cNvGrpSpPr>
            <a:grpSpLocks/>
          </p:cNvGrpSpPr>
          <p:nvPr/>
        </p:nvGrpSpPr>
        <p:grpSpPr bwMode="auto">
          <a:xfrm>
            <a:off x="1066800" y="4111625"/>
            <a:ext cx="2759075" cy="1600200"/>
            <a:chOff x="672" y="2590"/>
            <a:chExt cx="1738" cy="1008"/>
          </a:xfrm>
        </p:grpSpPr>
        <p:sp>
          <p:nvSpPr>
            <p:cNvPr id="139300" name="Text Box 36"/>
            <p:cNvSpPr txBox="1">
              <a:spLocks noChangeArrowheads="1"/>
            </p:cNvSpPr>
            <p:nvPr/>
          </p:nvSpPr>
          <p:spPr bwMode="auto">
            <a:xfrm>
              <a:off x="2102" y="3002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400">
                  <a:ea typeface="仿宋_GB2312" pitchFamily="49" charset="-122"/>
                  <a:sym typeface="Symbol" panose="05050102010706020507" pitchFamily="18" charset="2"/>
                </a:rPr>
                <a:t>    </a:t>
              </a:r>
            </a:p>
          </p:txBody>
        </p:sp>
        <p:sp>
          <p:nvSpPr>
            <p:cNvPr id="139272" name="Rectangle 8"/>
            <p:cNvSpPr>
              <a:spLocks noChangeArrowheads="1"/>
            </p:cNvSpPr>
            <p:nvPr/>
          </p:nvSpPr>
          <p:spPr bwMode="auto">
            <a:xfrm>
              <a:off x="672" y="2710"/>
              <a:ext cx="528" cy="816"/>
            </a:xfrm>
            <a:prstGeom prst="rect">
              <a:avLst/>
            </a:prstGeom>
            <a:solidFill>
              <a:srgbClr val="CC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9273" name="Text Box 9"/>
            <p:cNvSpPr txBox="1">
              <a:spLocks noChangeArrowheads="1"/>
            </p:cNvSpPr>
            <p:nvPr/>
          </p:nvSpPr>
          <p:spPr bwMode="auto">
            <a:xfrm>
              <a:off x="798" y="2950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/>
                <a:t>A</a:t>
              </a:r>
              <a:endParaRPr lang="en-US" altLang="zh-CN" sz="2400"/>
            </a:p>
          </p:txBody>
        </p:sp>
        <p:sp>
          <p:nvSpPr>
            <p:cNvPr id="139274" name="Freeform 10"/>
            <p:cNvSpPr>
              <a:spLocks/>
            </p:cNvSpPr>
            <p:nvPr/>
          </p:nvSpPr>
          <p:spPr bwMode="auto">
            <a:xfrm>
              <a:off x="1202" y="2769"/>
              <a:ext cx="528" cy="1"/>
            </a:xfrm>
            <a:custGeom>
              <a:avLst/>
              <a:gdLst>
                <a:gd name="T0" fmla="*/ 0 w 528"/>
                <a:gd name="T1" fmla="*/ 1 h 1"/>
                <a:gd name="T2" fmla="*/ 528 w 528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28" h="1">
                  <a:moveTo>
                    <a:pt x="0" y="1"/>
                  </a:moveTo>
                  <a:lnTo>
                    <a:pt x="528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9275" name="Freeform 11"/>
            <p:cNvSpPr>
              <a:spLocks/>
            </p:cNvSpPr>
            <p:nvPr/>
          </p:nvSpPr>
          <p:spPr bwMode="auto">
            <a:xfrm>
              <a:off x="1206" y="3466"/>
              <a:ext cx="516" cy="1"/>
            </a:xfrm>
            <a:custGeom>
              <a:avLst/>
              <a:gdLst>
                <a:gd name="T0" fmla="*/ 0 w 516"/>
                <a:gd name="T1" fmla="*/ 0 h 1"/>
                <a:gd name="T2" fmla="*/ 516 w 516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16" h="1">
                  <a:moveTo>
                    <a:pt x="0" y="0"/>
                  </a:moveTo>
                  <a:lnTo>
                    <a:pt x="516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9276" name="Oval 12"/>
            <p:cNvSpPr>
              <a:spLocks noChangeArrowheads="1"/>
            </p:cNvSpPr>
            <p:nvPr/>
          </p:nvSpPr>
          <p:spPr bwMode="auto">
            <a:xfrm>
              <a:off x="1728" y="2734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9277" name="Oval 13"/>
            <p:cNvSpPr>
              <a:spLocks noChangeArrowheads="1"/>
            </p:cNvSpPr>
            <p:nvPr/>
          </p:nvSpPr>
          <p:spPr bwMode="auto">
            <a:xfrm>
              <a:off x="1728" y="3434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9278" name="Text Box 14"/>
            <p:cNvSpPr txBox="1">
              <a:spLocks noChangeArrowheads="1"/>
            </p:cNvSpPr>
            <p:nvPr/>
          </p:nvSpPr>
          <p:spPr bwMode="auto">
            <a:xfrm>
              <a:off x="1819" y="2590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solidFill>
                    <a:srgbClr val="0000FF"/>
                  </a:solidFill>
                </a:rPr>
                <a:t>a</a:t>
              </a:r>
              <a:endParaRPr lang="en-US" altLang="zh-CN" sz="2400"/>
            </a:p>
          </p:txBody>
        </p:sp>
        <p:sp>
          <p:nvSpPr>
            <p:cNvPr id="139279" name="Text Box 15"/>
            <p:cNvSpPr txBox="1">
              <a:spLocks noChangeArrowheads="1"/>
            </p:cNvSpPr>
            <p:nvPr/>
          </p:nvSpPr>
          <p:spPr bwMode="auto">
            <a:xfrm>
              <a:off x="1819" y="3310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>
                  <a:solidFill>
                    <a:srgbClr val="0000FF"/>
                  </a:solidFill>
                </a:rPr>
                <a:t>b</a:t>
              </a:r>
              <a:endParaRPr lang="en-US" altLang="zh-CN" sz="2400"/>
            </a:p>
          </p:txBody>
        </p:sp>
        <p:grpSp>
          <p:nvGrpSpPr>
            <p:cNvPr id="139306" name="Group 42"/>
            <p:cNvGrpSpPr>
              <a:grpSpLocks/>
            </p:cNvGrpSpPr>
            <p:nvPr/>
          </p:nvGrpSpPr>
          <p:grpSpPr bwMode="auto">
            <a:xfrm>
              <a:off x="1776" y="2782"/>
              <a:ext cx="388" cy="669"/>
              <a:chOff x="2112" y="2760"/>
              <a:chExt cx="388" cy="669"/>
            </a:xfrm>
          </p:grpSpPr>
          <p:sp>
            <p:nvSpPr>
              <p:cNvPr id="139297" name="Freeform 33"/>
              <p:cNvSpPr>
                <a:spLocks/>
              </p:cNvSpPr>
              <p:nvPr/>
            </p:nvSpPr>
            <p:spPr bwMode="auto">
              <a:xfrm>
                <a:off x="2112" y="2760"/>
                <a:ext cx="1" cy="669"/>
              </a:xfrm>
              <a:custGeom>
                <a:avLst/>
                <a:gdLst>
                  <a:gd name="T0" fmla="*/ 0 w 1"/>
                  <a:gd name="T1" fmla="*/ 0 h 669"/>
                  <a:gd name="T2" fmla="*/ 1 w 1"/>
                  <a:gd name="T3" fmla="*/ 669 h 6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669">
                    <a:moveTo>
                      <a:pt x="0" y="0"/>
                    </a:moveTo>
                    <a:lnTo>
                      <a:pt x="1" y="669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9301" name="Rectangle 37"/>
              <p:cNvSpPr>
                <a:spLocks noChangeArrowheads="1"/>
              </p:cNvSpPr>
              <p:nvPr/>
            </p:nvSpPr>
            <p:spPr bwMode="auto">
              <a:xfrm>
                <a:off x="2160" y="2976"/>
                <a:ext cx="3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2400">
                    <a:ea typeface="仿宋_GB2312" pitchFamily="49" charset="-122"/>
                    <a:sym typeface="Symbol" panose="05050102010706020507" pitchFamily="18" charset="2"/>
                  </a:rPr>
                  <a:t>R</a:t>
                </a:r>
                <a:r>
                  <a:rPr lang="en-US" altLang="zh-CN" sz="2400" baseline="-25000">
                    <a:ea typeface="仿宋_GB2312" pitchFamily="49" charset="-122"/>
                    <a:sym typeface="Symbol" panose="05050102010706020507" pitchFamily="18" charset="2"/>
                  </a:rPr>
                  <a:t>L</a:t>
                </a:r>
              </a:p>
            </p:txBody>
          </p:sp>
        </p:grpSp>
        <p:sp>
          <p:nvSpPr>
            <p:cNvPr id="139298" name="Rectangle 34"/>
            <p:cNvSpPr>
              <a:spLocks noChangeArrowheads="1"/>
            </p:cNvSpPr>
            <p:nvPr/>
          </p:nvSpPr>
          <p:spPr bwMode="auto">
            <a:xfrm>
              <a:off x="1728" y="2998"/>
              <a:ext cx="86" cy="263"/>
            </a:xfrm>
            <a:prstGeom prst="rect">
              <a:avLst/>
            </a:prstGeom>
            <a:solidFill>
              <a:srgbClr val="66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39321" name="Group 57"/>
          <p:cNvGrpSpPr>
            <a:grpSpLocks/>
          </p:cNvGrpSpPr>
          <p:nvPr/>
        </p:nvGrpSpPr>
        <p:grpSpPr bwMode="auto">
          <a:xfrm>
            <a:off x="4572000" y="3860800"/>
            <a:ext cx="2368550" cy="2016125"/>
            <a:chOff x="2880" y="2448"/>
            <a:chExt cx="1492" cy="1270"/>
          </a:xfrm>
        </p:grpSpPr>
        <p:grpSp>
          <p:nvGrpSpPr>
            <p:cNvPr id="139282" name="Group 18"/>
            <p:cNvGrpSpPr>
              <a:grpSpLocks/>
            </p:cNvGrpSpPr>
            <p:nvPr/>
          </p:nvGrpSpPr>
          <p:grpSpPr bwMode="auto">
            <a:xfrm>
              <a:off x="2880" y="2566"/>
              <a:ext cx="1392" cy="1152"/>
              <a:chOff x="2976" y="2688"/>
              <a:chExt cx="1392" cy="1152"/>
            </a:xfrm>
          </p:grpSpPr>
          <p:sp>
            <p:nvSpPr>
              <p:cNvPr id="139283" name="Line 19"/>
              <p:cNvSpPr>
                <a:spLocks noChangeShapeType="1"/>
              </p:cNvSpPr>
              <p:nvPr/>
            </p:nvSpPr>
            <p:spPr bwMode="auto">
              <a:xfrm>
                <a:off x="3456" y="2880"/>
                <a:ext cx="52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9284" name="Line 20"/>
              <p:cNvSpPr>
                <a:spLocks noChangeShapeType="1"/>
              </p:cNvSpPr>
              <p:nvPr/>
            </p:nvSpPr>
            <p:spPr bwMode="auto">
              <a:xfrm>
                <a:off x="3456" y="2880"/>
                <a:ext cx="0" cy="86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9285" name="Line 21"/>
              <p:cNvSpPr>
                <a:spLocks noChangeShapeType="1"/>
              </p:cNvSpPr>
              <p:nvPr/>
            </p:nvSpPr>
            <p:spPr bwMode="auto">
              <a:xfrm>
                <a:off x="3456" y="3744"/>
                <a:ext cx="52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9286" name="Text Box 22"/>
              <p:cNvSpPr txBox="1">
                <a:spLocks noChangeArrowheads="1"/>
              </p:cNvSpPr>
              <p:nvPr/>
            </p:nvSpPr>
            <p:spPr bwMode="auto">
              <a:xfrm>
                <a:off x="4032" y="2688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>
                    <a:solidFill>
                      <a:srgbClr val="0000FF"/>
                    </a:solidFill>
                  </a:rPr>
                  <a:t>a</a:t>
                </a:r>
              </a:p>
            </p:txBody>
          </p:sp>
          <p:sp>
            <p:nvSpPr>
              <p:cNvPr id="139287" name="Text Box 23"/>
              <p:cNvSpPr txBox="1">
                <a:spLocks noChangeArrowheads="1"/>
              </p:cNvSpPr>
              <p:nvPr/>
            </p:nvSpPr>
            <p:spPr bwMode="auto">
              <a:xfrm>
                <a:off x="4032" y="3552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>
                    <a:solidFill>
                      <a:srgbClr val="0000FF"/>
                    </a:solidFill>
                  </a:rPr>
                  <a:t>b</a:t>
                </a:r>
              </a:p>
            </p:txBody>
          </p:sp>
          <p:sp>
            <p:nvSpPr>
              <p:cNvPr id="139288" name="Rectangle 24"/>
              <p:cNvSpPr>
                <a:spLocks noChangeArrowheads="1"/>
              </p:cNvSpPr>
              <p:nvPr/>
            </p:nvSpPr>
            <p:spPr bwMode="auto">
              <a:xfrm>
                <a:off x="3408" y="2976"/>
                <a:ext cx="96" cy="288"/>
              </a:xfrm>
              <a:prstGeom prst="rect">
                <a:avLst/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9289" name="Text Box 25"/>
              <p:cNvSpPr txBox="1">
                <a:spLocks noChangeArrowheads="1"/>
              </p:cNvSpPr>
              <p:nvPr/>
            </p:nvSpPr>
            <p:spPr bwMode="auto">
              <a:xfrm>
                <a:off x="3040" y="2936"/>
                <a:ext cx="336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R</a:t>
                </a:r>
                <a:r>
                  <a:rPr lang="en-US" altLang="zh-CN" baseline="-25000"/>
                  <a:t>i</a:t>
                </a:r>
                <a:endParaRPr lang="en-US" altLang="zh-CN" sz="2400"/>
              </a:p>
            </p:txBody>
          </p:sp>
          <p:sp>
            <p:nvSpPr>
              <p:cNvPr id="139290" name="Oval 26"/>
              <p:cNvSpPr>
                <a:spLocks noChangeArrowheads="1"/>
              </p:cNvSpPr>
              <p:nvPr/>
            </p:nvSpPr>
            <p:spPr bwMode="auto">
              <a:xfrm>
                <a:off x="3360" y="3408"/>
                <a:ext cx="192" cy="192"/>
              </a:xfrm>
              <a:prstGeom prst="ellipse">
                <a:avLst/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cxnSp>
            <p:nvCxnSpPr>
              <p:cNvPr id="139291" name="AutoShape 27"/>
              <p:cNvCxnSpPr>
                <a:cxnSpLocks noChangeShapeType="1"/>
                <a:stCxn id="139290" idx="0"/>
                <a:endCxn id="139290" idx="4"/>
              </p:cNvCxnSpPr>
              <p:nvPr/>
            </p:nvCxnSpPr>
            <p:spPr bwMode="auto">
              <a:xfrm>
                <a:off x="3456" y="3399"/>
                <a:ext cx="0" cy="210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39292" name="Text Box 28"/>
              <p:cNvSpPr txBox="1">
                <a:spLocks noChangeArrowheads="1"/>
              </p:cNvSpPr>
              <p:nvPr/>
            </p:nvSpPr>
            <p:spPr bwMode="auto">
              <a:xfrm>
                <a:off x="2976" y="3360"/>
                <a:ext cx="432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U</a:t>
                </a:r>
                <a:r>
                  <a:rPr lang="en-US" altLang="zh-CN" baseline="-25000"/>
                  <a:t>oc</a:t>
                </a:r>
                <a:endParaRPr lang="en-US" altLang="zh-CN" sz="2400"/>
              </a:p>
            </p:txBody>
          </p:sp>
          <p:sp>
            <p:nvSpPr>
              <p:cNvPr id="139293" name="Oval 29"/>
              <p:cNvSpPr>
                <a:spLocks noChangeArrowheads="1"/>
              </p:cNvSpPr>
              <p:nvPr/>
            </p:nvSpPr>
            <p:spPr bwMode="auto">
              <a:xfrm>
                <a:off x="3984" y="3696"/>
                <a:ext cx="68" cy="68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66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9294" name="Oval 30"/>
              <p:cNvSpPr>
                <a:spLocks noChangeArrowheads="1"/>
              </p:cNvSpPr>
              <p:nvPr/>
            </p:nvSpPr>
            <p:spPr bwMode="auto">
              <a:xfrm>
                <a:off x="3984" y="2832"/>
                <a:ext cx="68" cy="68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66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9295" name="Text Box 31"/>
              <p:cNvSpPr txBox="1">
                <a:spLocks noChangeArrowheads="1"/>
              </p:cNvSpPr>
              <p:nvPr/>
            </p:nvSpPr>
            <p:spPr bwMode="auto">
              <a:xfrm>
                <a:off x="3232" y="3216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66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/>
                  <a:t>+</a:t>
                </a:r>
              </a:p>
            </p:txBody>
          </p:sp>
          <p:sp>
            <p:nvSpPr>
              <p:cNvPr id="139296" name="Text Box 32"/>
              <p:cNvSpPr txBox="1">
                <a:spLocks noChangeArrowheads="1"/>
              </p:cNvSpPr>
              <p:nvPr/>
            </p:nvSpPr>
            <p:spPr bwMode="auto">
              <a:xfrm>
                <a:off x="3244" y="3552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66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>
                    <a:latin typeface="黑体" panose="02010609060101010101" pitchFamily="49" charset="-122"/>
                    <a:ea typeface="黑体" panose="02010609060101010101" pitchFamily="49" charset="-122"/>
                  </a:rPr>
                  <a:t>-</a:t>
                </a:r>
                <a:endParaRPr lang="en-US" altLang="zh-CN" sz="2400"/>
              </a:p>
            </p:txBody>
          </p:sp>
        </p:grpSp>
        <p:grpSp>
          <p:nvGrpSpPr>
            <p:cNvPr id="139312" name="Group 48"/>
            <p:cNvGrpSpPr>
              <a:grpSpLocks/>
            </p:cNvGrpSpPr>
            <p:nvPr/>
          </p:nvGrpSpPr>
          <p:grpSpPr bwMode="auto">
            <a:xfrm>
              <a:off x="3888" y="2758"/>
              <a:ext cx="86" cy="816"/>
              <a:chOff x="4224" y="2712"/>
              <a:chExt cx="86" cy="816"/>
            </a:xfrm>
          </p:grpSpPr>
          <p:sp>
            <p:nvSpPr>
              <p:cNvPr id="139308" name="Freeform 44"/>
              <p:cNvSpPr>
                <a:spLocks/>
              </p:cNvSpPr>
              <p:nvPr/>
            </p:nvSpPr>
            <p:spPr bwMode="auto">
              <a:xfrm>
                <a:off x="4272" y="2712"/>
                <a:ext cx="1" cy="816"/>
              </a:xfrm>
              <a:custGeom>
                <a:avLst/>
                <a:gdLst>
                  <a:gd name="T0" fmla="*/ 0 w 1"/>
                  <a:gd name="T1" fmla="*/ 0 h 816"/>
                  <a:gd name="T2" fmla="*/ 0 w 1"/>
                  <a:gd name="T3" fmla="*/ 816 h 8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816">
                    <a:moveTo>
                      <a:pt x="0" y="0"/>
                    </a:moveTo>
                    <a:lnTo>
                      <a:pt x="0" y="816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9310" name="Rectangle 46"/>
              <p:cNvSpPr>
                <a:spLocks noChangeArrowheads="1"/>
              </p:cNvSpPr>
              <p:nvPr/>
            </p:nvSpPr>
            <p:spPr bwMode="auto">
              <a:xfrm>
                <a:off x="4224" y="3024"/>
                <a:ext cx="86" cy="263"/>
              </a:xfrm>
              <a:prstGeom prst="rect">
                <a:avLst/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9313" name="Line 49"/>
            <p:cNvSpPr>
              <a:spLocks noChangeShapeType="1"/>
            </p:cNvSpPr>
            <p:nvPr/>
          </p:nvSpPr>
          <p:spPr bwMode="auto">
            <a:xfrm>
              <a:off x="3552" y="2758"/>
              <a:ext cx="19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9314" name="Text Box 50"/>
            <p:cNvSpPr txBox="1">
              <a:spLocks noChangeArrowheads="1"/>
            </p:cNvSpPr>
            <p:nvPr/>
          </p:nvSpPr>
          <p:spPr bwMode="auto">
            <a:xfrm>
              <a:off x="3505" y="2448"/>
              <a:ext cx="1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400">
                  <a:solidFill>
                    <a:srgbClr val="FF0000"/>
                  </a:solidFill>
                  <a:ea typeface="仿宋_GB2312" pitchFamily="49" charset="-122"/>
                  <a:sym typeface="Symbol" panose="05050102010706020507" pitchFamily="18" charset="2"/>
                </a:rPr>
                <a:t>I</a:t>
              </a:r>
            </a:p>
          </p:txBody>
        </p:sp>
        <p:sp>
          <p:nvSpPr>
            <p:cNvPr id="139309" name="Rectangle 45"/>
            <p:cNvSpPr>
              <a:spLocks noChangeArrowheads="1"/>
            </p:cNvSpPr>
            <p:nvPr/>
          </p:nvSpPr>
          <p:spPr bwMode="auto">
            <a:xfrm>
              <a:off x="4032" y="3072"/>
              <a:ext cx="3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zh-CN" sz="2400">
                  <a:ea typeface="仿宋_GB2312" pitchFamily="49" charset="-122"/>
                  <a:sym typeface="Symbol" panose="05050102010706020507" pitchFamily="18" charset="2"/>
                </a:rPr>
                <a:t>R</a:t>
              </a:r>
              <a:r>
                <a:rPr lang="en-US" altLang="zh-CN" sz="2400" baseline="-25000">
                  <a:ea typeface="仿宋_GB2312" pitchFamily="49" charset="-122"/>
                  <a:sym typeface="Symbol" panose="05050102010706020507" pitchFamily="18" charset="2"/>
                </a:rPr>
                <a:t>L</a:t>
              </a:r>
            </a:p>
          </p:txBody>
        </p:sp>
      </p:grpSp>
      <p:sp>
        <p:nvSpPr>
          <p:cNvPr id="139322" name="Rectangle 58"/>
          <p:cNvSpPr>
            <a:spLocks noChangeArrowheads="1"/>
          </p:cNvSpPr>
          <p:nvPr/>
        </p:nvSpPr>
        <p:spPr bwMode="auto">
          <a:xfrm>
            <a:off x="3417888" y="6089650"/>
            <a:ext cx="53959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ym typeface="Symbol" panose="05050102010706020507" pitchFamily="18" charset="2"/>
              </a:rPr>
              <a:t>R</a:t>
            </a:r>
            <a:r>
              <a:rPr lang="en-US" altLang="zh-CN" sz="2800" baseline="-25000">
                <a:ea typeface="仿宋_GB2312" pitchFamily="49" charset="-122"/>
                <a:sym typeface="Symbol" panose="05050102010706020507" pitchFamily="18" charset="2"/>
              </a:rPr>
              <a:t>L</a:t>
            </a:r>
            <a:r>
              <a:rPr lang="en-US" altLang="zh-CN">
                <a:sym typeface="Symbol" panose="05050102010706020507" pitchFamily="18" charset="2"/>
              </a:rPr>
              <a:t>= R</a:t>
            </a:r>
            <a:r>
              <a:rPr lang="en-US" altLang="zh-CN" sz="2800" baseline="-25000">
                <a:ea typeface="仿宋_GB2312" pitchFamily="49" charset="-122"/>
                <a:sym typeface="Symbol" panose="05050102010706020507" pitchFamily="18" charset="2"/>
              </a:rPr>
              <a:t>i</a:t>
            </a:r>
            <a:r>
              <a:rPr lang="zh-CN" altLang="en-US">
                <a:sym typeface="Symbol" panose="05050102010706020507" pitchFamily="18" charset="2"/>
              </a:rPr>
              <a:t>时，负载获得最大功率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9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9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39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39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39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9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39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39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6" grpId="0" autoUpdateAnimBg="0"/>
      <p:bldP spid="139267" grpId="0" autoUpdateAnimBg="0"/>
      <p:bldP spid="139268" grpId="0" autoUpdateAnimBg="0"/>
      <p:bldP spid="139269" grpId="0" autoUpdateAnimBg="0"/>
      <p:bldP spid="139281" grpId="0" animBg="1"/>
      <p:bldP spid="13932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1" name="Text Box 3"/>
          <p:cNvSpPr txBox="1">
            <a:spLocks noChangeArrowheads="1"/>
          </p:cNvSpPr>
          <p:nvPr/>
        </p:nvSpPr>
        <p:spPr bwMode="auto">
          <a:xfrm>
            <a:off x="785813" y="266700"/>
            <a:ext cx="492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zh-CN" altLang="en-US" sz="2400">
                <a:solidFill>
                  <a:srgbClr val="FF3300"/>
                </a:solidFill>
                <a:ea typeface="仿宋_GB2312" pitchFamily="49" charset="-122"/>
              </a:rPr>
              <a:t>例</a:t>
            </a:r>
          </a:p>
        </p:txBody>
      </p:sp>
      <p:sp>
        <p:nvSpPr>
          <p:cNvPr id="140292" name="Text Box 4"/>
          <p:cNvSpPr txBox="1">
            <a:spLocks noChangeArrowheads="1"/>
          </p:cNvSpPr>
          <p:nvPr/>
        </p:nvSpPr>
        <p:spPr bwMode="auto">
          <a:xfrm>
            <a:off x="5791200" y="895350"/>
            <a:ext cx="3398838" cy="154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>
              <a:lnSpc>
                <a:spcPct val="80000"/>
              </a:lnSpc>
              <a:spcBef>
                <a:spcPct val="50000"/>
              </a:spcBef>
            </a:pPr>
            <a:r>
              <a:rPr lang="en-US" altLang="zh-CN" sz="2800" i="1">
                <a:solidFill>
                  <a:srgbClr val="6600FF"/>
                </a:solidFill>
              </a:rPr>
              <a:t>R</a:t>
            </a:r>
            <a:r>
              <a:rPr lang="zh-CN" altLang="en-US" sz="2800">
                <a:ea typeface="仿宋_GB2312" pitchFamily="49" charset="-122"/>
              </a:rPr>
              <a:t>多大时能从电路中</a:t>
            </a:r>
          </a:p>
          <a:p>
            <a:pPr algn="l">
              <a:lnSpc>
                <a:spcPct val="80000"/>
              </a:lnSpc>
              <a:spcBef>
                <a:spcPct val="50000"/>
              </a:spcBef>
            </a:pPr>
            <a:r>
              <a:rPr lang="zh-CN" altLang="en-US" sz="2800">
                <a:ea typeface="仿宋_GB2312" pitchFamily="49" charset="-122"/>
              </a:rPr>
              <a:t>获得最大功率，并求</a:t>
            </a:r>
          </a:p>
          <a:p>
            <a:pPr algn="l">
              <a:lnSpc>
                <a:spcPct val="80000"/>
              </a:lnSpc>
              <a:spcBef>
                <a:spcPct val="50000"/>
              </a:spcBef>
            </a:pPr>
            <a:r>
              <a:rPr lang="zh-CN" altLang="en-US" sz="2800">
                <a:ea typeface="仿宋_GB2312" pitchFamily="49" charset="-122"/>
              </a:rPr>
              <a:t>此最大功率。</a:t>
            </a:r>
          </a:p>
        </p:txBody>
      </p:sp>
      <p:sp>
        <p:nvSpPr>
          <p:cNvPr id="140293" name="Text Box 5"/>
          <p:cNvSpPr txBox="1">
            <a:spLocks noChangeArrowheads="1"/>
          </p:cNvSpPr>
          <p:nvPr/>
        </p:nvSpPr>
        <p:spPr bwMode="auto">
          <a:xfrm>
            <a:off x="412750" y="2740025"/>
            <a:ext cx="800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zh-CN" altLang="en-US" sz="2400">
                <a:solidFill>
                  <a:srgbClr val="FF3300"/>
                </a:solidFill>
                <a:ea typeface="仿宋_GB2312" pitchFamily="49" charset="-122"/>
              </a:rPr>
              <a:t>解：</a:t>
            </a:r>
          </a:p>
        </p:txBody>
      </p:sp>
      <p:sp>
        <p:nvSpPr>
          <p:cNvPr id="140294" name="AutoShape 6"/>
          <p:cNvSpPr>
            <a:spLocks noChangeArrowheads="1"/>
          </p:cNvSpPr>
          <p:nvPr/>
        </p:nvSpPr>
        <p:spPr bwMode="auto">
          <a:xfrm rot="5400000">
            <a:off x="3617912" y="5467351"/>
            <a:ext cx="968375" cy="800100"/>
          </a:xfrm>
          <a:custGeom>
            <a:avLst/>
            <a:gdLst>
              <a:gd name="G0" fmla="+- 11189 0 0"/>
              <a:gd name="G1" fmla="+- 18731 0 0"/>
              <a:gd name="G2" fmla="+- 6942 0 0"/>
              <a:gd name="G3" fmla="*/ 11189 1 2"/>
              <a:gd name="G4" fmla="+- G3 10800 0"/>
              <a:gd name="G5" fmla="+- 21600 11189 18731"/>
              <a:gd name="G6" fmla="+- 18731 6942 0"/>
              <a:gd name="G7" fmla="*/ G6 1 2"/>
              <a:gd name="G8" fmla="*/ 18731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731 1 2"/>
              <a:gd name="G15" fmla="+- G5 0 G4"/>
              <a:gd name="G16" fmla="+- G0 0 G4"/>
              <a:gd name="G17" fmla="*/ G2 G15 G16"/>
              <a:gd name="T0" fmla="*/ 16395 w 21600"/>
              <a:gd name="T1" fmla="*/ 0 h 21600"/>
              <a:gd name="T2" fmla="*/ 11189 w 21600"/>
              <a:gd name="T3" fmla="*/ 6942 h 21600"/>
              <a:gd name="T4" fmla="*/ 0 w 21600"/>
              <a:gd name="T5" fmla="*/ 18906 h 21600"/>
              <a:gd name="T6" fmla="*/ 9366 w 21600"/>
              <a:gd name="T7" fmla="*/ 21600 h 21600"/>
              <a:gd name="T8" fmla="*/ 18731 w 21600"/>
              <a:gd name="T9" fmla="*/ 14803 h 21600"/>
              <a:gd name="T10" fmla="*/ 21600 w 21600"/>
              <a:gd name="T11" fmla="*/ 6942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395" y="0"/>
                </a:moveTo>
                <a:lnTo>
                  <a:pt x="11189" y="6942"/>
                </a:lnTo>
                <a:lnTo>
                  <a:pt x="14058" y="6942"/>
                </a:lnTo>
                <a:lnTo>
                  <a:pt x="14058" y="16211"/>
                </a:lnTo>
                <a:lnTo>
                  <a:pt x="0" y="16211"/>
                </a:lnTo>
                <a:lnTo>
                  <a:pt x="0" y="21600"/>
                </a:lnTo>
                <a:lnTo>
                  <a:pt x="18731" y="21600"/>
                </a:lnTo>
                <a:lnTo>
                  <a:pt x="18731" y="6942"/>
                </a:lnTo>
                <a:lnTo>
                  <a:pt x="21600" y="6942"/>
                </a:lnTo>
                <a:close/>
              </a:path>
            </a:pathLst>
          </a:cu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40295" name="Group 7"/>
          <p:cNvGrpSpPr>
            <a:grpSpLocks/>
          </p:cNvGrpSpPr>
          <p:nvPr/>
        </p:nvGrpSpPr>
        <p:grpSpPr bwMode="auto">
          <a:xfrm>
            <a:off x="709613" y="554038"/>
            <a:ext cx="5051425" cy="2185987"/>
            <a:chOff x="447" y="349"/>
            <a:chExt cx="3182" cy="1377"/>
          </a:xfrm>
        </p:grpSpPr>
        <p:sp>
          <p:nvSpPr>
            <p:cNvPr id="140296" name="Line 8"/>
            <p:cNvSpPr>
              <a:spLocks noChangeShapeType="1"/>
            </p:cNvSpPr>
            <p:nvPr/>
          </p:nvSpPr>
          <p:spPr bwMode="auto">
            <a:xfrm flipV="1">
              <a:off x="3332" y="669"/>
              <a:ext cx="0" cy="95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297" name="Line 9"/>
            <p:cNvSpPr>
              <a:spLocks noChangeShapeType="1"/>
            </p:cNvSpPr>
            <p:nvPr/>
          </p:nvSpPr>
          <p:spPr bwMode="auto">
            <a:xfrm flipV="1">
              <a:off x="1965" y="669"/>
              <a:ext cx="0" cy="95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298" name="Oval 10"/>
            <p:cNvSpPr>
              <a:spLocks noChangeArrowheads="1"/>
            </p:cNvSpPr>
            <p:nvPr/>
          </p:nvSpPr>
          <p:spPr bwMode="auto">
            <a:xfrm>
              <a:off x="1400" y="1285"/>
              <a:ext cx="208" cy="209"/>
            </a:xfrm>
            <a:prstGeom prst="ellipse">
              <a:avLst/>
            </a:prstGeom>
            <a:solidFill>
              <a:srgbClr val="99FFCC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299" name="Line 11"/>
            <p:cNvSpPr>
              <a:spLocks noChangeShapeType="1"/>
            </p:cNvSpPr>
            <p:nvPr/>
          </p:nvSpPr>
          <p:spPr bwMode="auto">
            <a:xfrm flipV="1">
              <a:off x="1502" y="669"/>
              <a:ext cx="0" cy="95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00" name="Rectangle 12"/>
            <p:cNvSpPr>
              <a:spLocks noChangeArrowheads="1"/>
            </p:cNvSpPr>
            <p:nvPr/>
          </p:nvSpPr>
          <p:spPr bwMode="auto">
            <a:xfrm>
              <a:off x="1464" y="877"/>
              <a:ext cx="95" cy="256"/>
            </a:xfrm>
            <a:prstGeom prst="rect">
              <a:avLst/>
            </a:prstGeom>
            <a:solidFill>
              <a:srgbClr val="99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01" name="Line 13"/>
            <p:cNvSpPr>
              <a:spLocks noChangeShapeType="1"/>
            </p:cNvSpPr>
            <p:nvPr/>
          </p:nvSpPr>
          <p:spPr bwMode="auto">
            <a:xfrm>
              <a:off x="903" y="669"/>
              <a:ext cx="24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02" name="Text Box 14"/>
            <p:cNvSpPr txBox="1">
              <a:spLocks noChangeArrowheads="1"/>
            </p:cNvSpPr>
            <p:nvPr/>
          </p:nvSpPr>
          <p:spPr bwMode="auto">
            <a:xfrm>
              <a:off x="493" y="1253"/>
              <a:ext cx="4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15V</a:t>
              </a:r>
            </a:p>
          </p:txBody>
        </p:sp>
        <p:sp>
          <p:nvSpPr>
            <p:cNvPr id="140303" name="Text Box 15"/>
            <p:cNvSpPr txBox="1">
              <a:spLocks noChangeArrowheads="1"/>
            </p:cNvSpPr>
            <p:nvPr/>
          </p:nvSpPr>
          <p:spPr bwMode="auto">
            <a:xfrm>
              <a:off x="1108" y="1253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5V</a:t>
              </a:r>
            </a:p>
          </p:txBody>
        </p:sp>
        <p:sp>
          <p:nvSpPr>
            <p:cNvPr id="140304" name="Text Box 16"/>
            <p:cNvSpPr txBox="1">
              <a:spLocks noChangeArrowheads="1"/>
            </p:cNvSpPr>
            <p:nvPr/>
          </p:nvSpPr>
          <p:spPr bwMode="auto">
            <a:xfrm>
              <a:off x="2052" y="965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2A</a:t>
              </a:r>
            </a:p>
          </p:txBody>
        </p:sp>
        <p:sp>
          <p:nvSpPr>
            <p:cNvPr id="140305" name="Text Box 17"/>
            <p:cNvSpPr txBox="1">
              <a:spLocks noChangeArrowheads="1"/>
            </p:cNvSpPr>
            <p:nvPr/>
          </p:nvSpPr>
          <p:spPr bwMode="auto">
            <a:xfrm>
              <a:off x="1249" y="1125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+</a:t>
              </a:r>
            </a:p>
          </p:txBody>
        </p:sp>
        <p:grpSp>
          <p:nvGrpSpPr>
            <p:cNvPr id="140306" name="Group 18"/>
            <p:cNvGrpSpPr>
              <a:grpSpLocks/>
            </p:cNvGrpSpPr>
            <p:nvPr/>
          </p:nvGrpSpPr>
          <p:grpSpPr bwMode="auto">
            <a:xfrm>
              <a:off x="447" y="662"/>
              <a:ext cx="573" cy="1064"/>
              <a:chOff x="714" y="821"/>
              <a:chExt cx="573" cy="1064"/>
            </a:xfrm>
          </p:grpSpPr>
          <p:sp>
            <p:nvSpPr>
              <p:cNvPr id="140307" name="Oval 19"/>
              <p:cNvSpPr>
                <a:spLocks noChangeArrowheads="1"/>
              </p:cNvSpPr>
              <p:nvPr/>
            </p:nvSpPr>
            <p:spPr bwMode="auto">
              <a:xfrm>
                <a:off x="1079" y="1437"/>
                <a:ext cx="208" cy="209"/>
              </a:xfrm>
              <a:prstGeom prst="ellipse">
                <a:avLst/>
              </a:prstGeom>
              <a:solidFill>
                <a:srgbClr val="99FFCC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0308" name="Line 20"/>
              <p:cNvSpPr>
                <a:spLocks noChangeShapeType="1"/>
              </p:cNvSpPr>
              <p:nvPr/>
            </p:nvSpPr>
            <p:spPr bwMode="auto">
              <a:xfrm flipV="1">
                <a:off x="1181" y="821"/>
                <a:ext cx="0" cy="95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0309" name="Rectangle 21"/>
              <p:cNvSpPr>
                <a:spLocks noChangeArrowheads="1"/>
              </p:cNvSpPr>
              <p:nvPr/>
            </p:nvSpPr>
            <p:spPr bwMode="auto">
              <a:xfrm>
                <a:off x="1142" y="1029"/>
                <a:ext cx="95" cy="256"/>
              </a:xfrm>
              <a:prstGeom prst="rect">
                <a:avLst/>
              </a:prstGeom>
              <a:solidFill>
                <a:srgbClr val="99FFCC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0310" name="Text Box 22"/>
              <p:cNvSpPr txBox="1">
                <a:spLocks noChangeArrowheads="1"/>
              </p:cNvSpPr>
              <p:nvPr/>
            </p:nvSpPr>
            <p:spPr bwMode="auto">
              <a:xfrm>
                <a:off x="714" y="964"/>
                <a:ext cx="45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ea typeface="楷体_GB2312" pitchFamily="49" charset="-122"/>
                  </a:rPr>
                  <a:t>20</a:t>
                </a:r>
                <a:r>
                  <a:rPr kumimoji="0" lang="en-US" altLang="zh-CN" sz="2400">
                    <a:ea typeface="楷体_GB2312" pitchFamily="49" charset="-122"/>
                    <a:sym typeface="Symbol" panose="05050102010706020507" pitchFamily="18" charset="2"/>
                  </a:rPr>
                  <a:t></a:t>
                </a:r>
                <a:endParaRPr kumimoji="0" lang="en-US" altLang="zh-CN" sz="24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40311" name="Text Box 23"/>
              <p:cNvSpPr txBox="1">
                <a:spLocks noChangeArrowheads="1"/>
              </p:cNvSpPr>
              <p:nvPr/>
            </p:nvSpPr>
            <p:spPr bwMode="auto">
              <a:xfrm>
                <a:off x="908" y="1250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ea typeface="楷体_GB2312" pitchFamily="49" charset="-122"/>
                  </a:rPr>
                  <a:t>+</a:t>
                </a:r>
              </a:p>
            </p:txBody>
          </p:sp>
          <p:sp>
            <p:nvSpPr>
              <p:cNvPr id="140312" name="Text Box 24"/>
              <p:cNvSpPr txBox="1">
                <a:spLocks noChangeArrowheads="1"/>
              </p:cNvSpPr>
              <p:nvPr/>
            </p:nvSpPr>
            <p:spPr bwMode="auto">
              <a:xfrm>
                <a:off x="920" y="1597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latin typeface="黑体" panose="02010609060101010101" pitchFamily="49" charset="-122"/>
                    <a:ea typeface="黑体" panose="02010609060101010101" pitchFamily="49" charset="-122"/>
                  </a:rPr>
                  <a:t>-</a:t>
                </a:r>
                <a:endParaRPr kumimoji="0" lang="en-US" altLang="zh-CN" sz="24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140313" name="Text Box 25"/>
            <p:cNvSpPr txBox="1">
              <a:spLocks noChangeArrowheads="1"/>
            </p:cNvSpPr>
            <p:nvPr/>
          </p:nvSpPr>
          <p:spPr bwMode="auto">
            <a:xfrm>
              <a:off x="1250" y="1397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latin typeface="黑体" panose="02010609060101010101" pitchFamily="49" charset="-122"/>
                  <a:ea typeface="黑体" panose="02010609060101010101" pitchFamily="49" charset="-122"/>
                </a:rPr>
                <a:t>-</a:t>
              </a:r>
              <a:endParaRPr kumimoji="0" lang="en-US" altLang="zh-CN" sz="2400">
                <a:ea typeface="楷体_GB2312" pitchFamily="49" charset="-122"/>
              </a:endParaRPr>
            </a:p>
          </p:txBody>
        </p:sp>
        <p:sp>
          <p:nvSpPr>
            <p:cNvPr id="140314" name="Line 26"/>
            <p:cNvSpPr>
              <a:spLocks noChangeShapeType="1"/>
            </p:cNvSpPr>
            <p:nvPr/>
          </p:nvSpPr>
          <p:spPr bwMode="auto">
            <a:xfrm>
              <a:off x="903" y="1614"/>
              <a:ext cx="2433" cy="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15" name="Text Box 27"/>
            <p:cNvSpPr txBox="1">
              <a:spLocks noChangeArrowheads="1"/>
            </p:cNvSpPr>
            <p:nvPr/>
          </p:nvSpPr>
          <p:spPr bwMode="auto">
            <a:xfrm>
              <a:off x="1053" y="829"/>
              <a:ext cx="4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20</a:t>
              </a:r>
              <a:r>
                <a:rPr kumimoji="0" lang="en-US" altLang="zh-CN" sz="24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kumimoji="0" lang="en-US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40316" name="Text Box 28"/>
            <p:cNvSpPr txBox="1">
              <a:spLocks noChangeArrowheads="1"/>
            </p:cNvSpPr>
            <p:nvPr/>
          </p:nvSpPr>
          <p:spPr bwMode="auto">
            <a:xfrm>
              <a:off x="1502" y="349"/>
              <a:ext cx="4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10</a:t>
              </a:r>
              <a:r>
                <a:rPr kumimoji="0" lang="en-US" altLang="zh-CN" sz="24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kumimoji="0" lang="en-US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grpSp>
          <p:nvGrpSpPr>
            <p:cNvPr id="140317" name="Group 29"/>
            <p:cNvGrpSpPr>
              <a:grpSpLocks/>
            </p:cNvGrpSpPr>
            <p:nvPr/>
          </p:nvGrpSpPr>
          <p:grpSpPr bwMode="auto">
            <a:xfrm>
              <a:off x="1863" y="1114"/>
              <a:ext cx="208" cy="209"/>
              <a:chOff x="2011" y="1156"/>
              <a:chExt cx="208" cy="209"/>
            </a:xfrm>
          </p:grpSpPr>
          <p:sp>
            <p:nvSpPr>
              <p:cNvPr id="140318" name="Oval 30"/>
              <p:cNvSpPr>
                <a:spLocks noChangeArrowheads="1"/>
              </p:cNvSpPr>
              <p:nvPr/>
            </p:nvSpPr>
            <p:spPr bwMode="auto">
              <a:xfrm>
                <a:off x="2011" y="1156"/>
                <a:ext cx="208" cy="209"/>
              </a:xfrm>
              <a:prstGeom prst="ellipse">
                <a:avLst/>
              </a:prstGeom>
              <a:solidFill>
                <a:srgbClr val="99FFCC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0319" name="Line 31"/>
              <p:cNvSpPr>
                <a:spLocks noChangeShapeType="1"/>
              </p:cNvSpPr>
              <p:nvPr/>
            </p:nvSpPr>
            <p:spPr bwMode="auto">
              <a:xfrm flipV="1">
                <a:off x="2011" y="1266"/>
                <a:ext cx="208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40320" name="Line 32"/>
            <p:cNvSpPr>
              <a:spLocks noChangeShapeType="1"/>
            </p:cNvSpPr>
            <p:nvPr/>
          </p:nvSpPr>
          <p:spPr bwMode="auto">
            <a:xfrm flipV="1">
              <a:off x="1965" y="925"/>
              <a:ext cx="0" cy="12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21" name="Oval 33"/>
            <p:cNvSpPr>
              <a:spLocks noChangeArrowheads="1"/>
            </p:cNvSpPr>
            <p:nvPr/>
          </p:nvSpPr>
          <p:spPr bwMode="auto">
            <a:xfrm flipH="1">
              <a:off x="2525" y="1285"/>
              <a:ext cx="208" cy="209"/>
            </a:xfrm>
            <a:prstGeom prst="ellipse">
              <a:avLst/>
            </a:prstGeom>
            <a:solidFill>
              <a:srgbClr val="99FFCC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22" name="Line 34"/>
            <p:cNvSpPr>
              <a:spLocks noChangeShapeType="1"/>
            </p:cNvSpPr>
            <p:nvPr/>
          </p:nvSpPr>
          <p:spPr bwMode="auto">
            <a:xfrm flipH="1" flipV="1">
              <a:off x="2631" y="669"/>
              <a:ext cx="0" cy="95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23" name="Rectangle 35"/>
            <p:cNvSpPr>
              <a:spLocks noChangeArrowheads="1"/>
            </p:cNvSpPr>
            <p:nvPr/>
          </p:nvSpPr>
          <p:spPr bwMode="auto">
            <a:xfrm flipH="1">
              <a:off x="2575" y="877"/>
              <a:ext cx="95" cy="256"/>
            </a:xfrm>
            <a:prstGeom prst="rect">
              <a:avLst/>
            </a:prstGeom>
            <a:solidFill>
              <a:srgbClr val="99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24" name="Text Box 36"/>
            <p:cNvSpPr txBox="1">
              <a:spLocks noChangeArrowheads="1"/>
            </p:cNvSpPr>
            <p:nvPr/>
          </p:nvSpPr>
          <p:spPr bwMode="auto">
            <a:xfrm flipH="1">
              <a:off x="2645" y="812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5</a:t>
              </a:r>
              <a:r>
                <a:rPr kumimoji="0" lang="en-US" altLang="zh-CN" sz="24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kumimoji="0" lang="en-US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40325" name="Text Box 37"/>
            <p:cNvSpPr txBox="1">
              <a:spLocks noChangeArrowheads="1"/>
            </p:cNvSpPr>
            <p:nvPr/>
          </p:nvSpPr>
          <p:spPr bwMode="auto">
            <a:xfrm flipH="1">
              <a:off x="2679" y="1098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+</a:t>
              </a:r>
            </a:p>
          </p:txBody>
        </p:sp>
        <p:sp>
          <p:nvSpPr>
            <p:cNvPr id="140326" name="Text Box 38"/>
            <p:cNvSpPr txBox="1">
              <a:spLocks noChangeArrowheads="1"/>
            </p:cNvSpPr>
            <p:nvPr/>
          </p:nvSpPr>
          <p:spPr bwMode="auto">
            <a:xfrm flipH="1">
              <a:off x="2680" y="1397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latin typeface="黑体" panose="02010609060101010101" pitchFamily="49" charset="-122"/>
                  <a:ea typeface="黑体" panose="02010609060101010101" pitchFamily="49" charset="-122"/>
                </a:rPr>
                <a:t>-</a:t>
              </a:r>
              <a:endParaRPr kumimoji="0" lang="en-US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40327" name="Text Box 39"/>
            <p:cNvSpPr txBox="1">
              <a:spLocks noChangeArrowheads="1"/>
            </p:cNvSpPr>
            <p:nvPr/>
          </p:nvSpPr>
          <p:spPr bwMode="auto">
            <a:xfrm>
              <a:off x="2710" y="1253"/>
              <a:ext cx="4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85V</a:t>
              </a:r>
            </a:p>
          </p:txBody>
        </p:sp>
        <p:sp>
          <p:nvSpPr>
            <p:cNvPr id="140328" name="Rectangle 40"/>
            <p:cNvSpPr>
              <a:spLocks noChangeArrowheads="1"/>
            </p:cNvSpPr>
            <p:nvPr/>
          </p:nvSpPr>
          <p:spPr bwMode="auto">
            <a:xfrm rot="5400000">
              <a:off x="1687" y="550"/>
              <a:ext cx="95" cy="256"/>
            </a:xfrm>
            <a:prstGeom prst="rect">
              <a:avLst/>
            </a:prstGeom>
            <a:solidFill>
              <a:srgbClr val="99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29" name="Rectangle 41"/>
            <p:cNvSpPr>
              <a:spLocks noChangeArrowheads="1"/>
            </p:cNvSpPr>
            <p:nvPr/>
          </p:nvSpPr>
          <p:spPr bwMode="auto">
            <a:xfrm>
              <a:off x="3285" y="1018"/>
              <a:ext cx="95" cy="256"/>
            </a:xfrm>
            <a:prstGeom prst="rect">
              <a:avLst/>
            </a:prstGeom>
            <a:solidFill>
              <a:srgbClr val="99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30" name="Line 42"/>
            <p:cNvSpPr>
              <a:spLocks noChangeShapeType="1"/>
            </p:cNvSpPr>
            <p:nvPr/>
          </p:nvSpPr>
          <p:spPr bwMode="auto">
            <a:xfrm flipV="1">
              <a:off x="3157" y="1018"/>
              <a:ext cx="365" cy="26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31" name="Text Box 43"/>
            <p:cNvSpPr txBox="1">
              <a:spLocks noChangeArrowheads="1"/>
            </p:cNvSpPr>
            <p:nvPr/>
          </p:nvSpPr>
          <p:spPr bwMode="auto">
            <a:xfrm>
              <a:off x="3385" y="1035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 i="1">
                  <a:solidFill>
                    <a:srgbClr val="0000FF"/>
                  </a:solidFill>
                  <a:ea typeface="楷体_GB2312" pitchFamily="49" charset="-122"/>
                </a:rPr>
                <a:t>R</a:t>
              </a:r>
              <a:endParaRPr kumimoji="0" lang="en-US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40332" name="Text Box 44"/>
            <p:cNvSpPr txBox="1">
              <a:spLocks noChangeArrowheads="1"/>
            </p:cNvSpPr>
            <p:nvPr/>
          </p:nvSpPr>
          <p:spPr bwMode="auto">
            <a:xfrm>
              <a:off x="2071" y="357"/>
              <a:ext cx="4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10</a:t>
              </a:r>
              <a:r>
                <a:rPr kumimoji="0" lang="en-US" altLang="zh-CN" sz="24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kumimoji="0" lang="en-US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40333" name="Rectangle 45"/>
            <p:cNvSpPr>
              <a:spLocks noChangeArrowheads="1"/>
            </p:cNvSpPr>
            <p:nvPr/>
          </p:nvSpPr>
          <p:spPr bwMode="auto">
            <a:xfrm rot="5400000">
              <a:off x="2253" y="553"/>
              <a:ext cx="95" cy="266"/>
            </a:xfrm>
            <a:prstGeom prst="rect">
              <a:avLst/>
            </a:prstGeom>
            <a:solidFill>
              <a:srgbClr val="99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40334" name="Group 46"/>
          <p:cNvGrpSpPr>
            <a:grpSpLocks/>
          </p:cNvGrpSpPr>
          <p:nvPr/>
        </p:nvGrpSpPr>
        <p:grpSpPr bwMode="auto">
          <a:xfrm>
            <a:off x="428625" y="3186113"/>
            <a:ext cx="4619625" cy="2197100"/>
            <a:chOff x="270" y="2007"/>
            <a:chExt cx="2910" cy="1384"/>
          </a:xfrm>
        </p:grpSpPr>
        <p:sp>
          <p:nvSpPr>
            <p:cNvPr id="140335" name="Oval 47"/>
            <p:cNvSpPr>
              <a:spLocks noChangeArrowheads="1"/>
            </p:cNvSpPr>
            <p:nvPr/>
          </p:nvSpPr>
          <p:spPr bwMode="auto">
            <a:xfrm>
              <a:off x="1192" y="2942"/>
              <a:ext cx="208" cy="209"/>
            </a:xfrm>
            <a:prstGeom prst="ellipse">
              <a:avLst/>
            </a:prstGeom>
            <a:solidFill>
              <a:srgbClr val="99FFCC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36" name="Line 48"/>
            <p:cNvSpPr>
              <a:spLocks noChangeShapeType="1"/>
            </p:cNvSpPr>
            <p:nvPr/>
          </p:nvSpPr>
          <p:spPr bwMode="auto">
            <a:xfrm flipV="1">
              <a:off x="1294" y="2326"/>
              <a:ext cx="0" cy="95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37" name="Rectangle 49"/>
            <p:cNvSpPr>
              <a:spLocks noChangeArrowheads="1"/>
            </p:cNvSpPr>
            <p:nvPr/>
          </p:nvSpPr>
          <p:spPr bwMode="auto">
            <a:xfrm>
              <a:off x="1256" y="2534"/>
              <a:ext cx="95" cy="256"/>
            </a:xfrm>
            <a:prstGeom prst="rect">
              <a:avLst/>
            </a:prstGeom>
            <a:solidFill>
              <a:srgbClr val="99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38" name="Text Box 50"/>
            <p:cNvSpPr txBox="1">
              <a:spLocks noChangeArrowheads="1"/>
            </p:cNvSpPr>
            <p:nvPr/>
          </p:nvSpPr>
          <p:spPr bwMode="auto">
            <a:xfrm>
              <a:off x="900" y="2910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5V</a:t>
              </a:r>
            </a:p>
          </p:txBody>
        </p:sp>
        <p:sp>
          <p:nvSpPr>
            <p:cNvPr id="140339" name="Text Box 51"/>
            <p:cNvSpPr txBox="1">
              <a:spLocks noChangeArrowheads="1"/>
            </p:cNvSpPr>
            <p:nvPr/>
          </p:nvSpPr>
          <p:spPr bwMode="auto">
            <a:xfrm>
              <a:off x="1041" y="278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+</a:t>
              </a:r>
            </a:p>
          </p:txBody>
        </p:sp>
        <p:sp>
          <p:nvSpPr>
            <p:cNvPr id="140340" name="Text Box 52"/>
            <p:cNvSpPr txBox="1">
              <a:spLocks noChangeArrowheads="1"/>
            </p:cNvSpPr>
            <p:nvPr/>
          </p:nvSpPr>
          <p:spPr bwMode="auto">
            <a:xfrm>
              <a:off x="1042" y="305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latin typeface="黑体" panose="02010609060101010101" pitchFamily="49" charset="-122"/>
                  <a:ea typeface="黑体" panose="02010609060101010101" pitchFamily="49" charset="-122"/>
                </a:rPr>
                <a:t>-</a:t>
              </a:r>
              <a:endParaRPr kumimoji="0" lang="en-US" altLang="zh-CN" sz="2400">
                <a:ea typeface="楷体_GB2312" pitchFamily="49" charset="-122"/>
              </a:endParaRPr>
            </a:p>
          </p:txBody>
        </p:sp>
        <p:sp>
          <p:nvSpPr>
            <p:cNvPr id="140341" name="Text Box 53"/>
            <p:cNvSpPr txBox="1">
              <a:spLocks noChangeArrowheads="1"/>
            </p:cNvSpPr>
            <p:nvPr/>
          </p:nvSpPr>
          <p:spPr bwMode="auto">
            <a:xfrm>
              <a:off x="845" y="2486"/>
              <a:ext cx="4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20</a:t>
              </a:r>
              <a:r>
                <a:rPr kumimoji="0" lang="en-US" altLang="zh-CN" sz="24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kumimoji="0" lang="en-US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40342" name="Line 54"/>
            <p:cNvSpPr>
              <a:spLocks noChangeShapeType="1"/>
            </p:cNvSpPr>
            <p:nvPr/>
          </p:nvSpPr>
          <p:spPr bwMode="auto">
            <a:xfrm flipV="1">
              <a:off x="2883" y="2334"/>
              <a:ext cx="0" cy="95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43" name="Line 55"/>
            <p:cNvSpPr>
              <a:spLocks noChangeShapeType="1"/>
            </p:cNvSpPr>
            <p:nvPr/>
          </p:nvSpPr>
          <p:spPr bwMode="auto">
            <a:xfrm flipV="1">
              <a:off x="1916" y="2334"/>
              <a:ext cx="0" cy="95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44" name="Line 56"/>
            <p:cNvSpPr>
              <a:spLocks noChangeShapeType="1"/>
            </p:cNvSpPr>
            <p:nvPr/>
          </p:nvSpPr>
          <p:spPr bwMode="auto">
            <a:xfrm>
              <a:off x="726" y="2334"/>
              <a:ext cx="215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45" name="Text Box 57"/>
            <p:cNvSpPr txBox="1">
              <a:spLocks noChangeArrowheads="1"/>
            </p:cNvSpPr>
            <p:nvPr/>
          </p:nvSpPr>
          <p:spPr bwMode="auto">
            <a:xfrm>
              <a:off x="316" y="2918"/>
              <a:ext cx="4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15V</a:t>
              </a:r>
            </a:p>
          </p:txBody>
        </p:sp>
        <p:sp>
          <p:nvSpPr>
            <p:cNvPr id="140346" name="Text Box 58"/>
            <p:cNvSpPr txBox="1">
              <a:spLocks noChangeArrowheads="1"/>
            </p:cNvSpPr>
            <p:nvPr/>
          </p:nvSpPr>
          <p:spPr bwMode="auto">
            <a:xfrm>
              <a:off x="2003" y="2630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2A</a:t>
              </a:r>
            </a:p>
          </p:txBody>
        </p:sp>
        <p:grpSp>
          <p:nvGrpSpPr>
            <p:cNvPr id="140347" name="Group 59"/>
            <p:cNvGrpSpPr>
              <a:grpSpLocks/>
            </p:cNvGrpSpPr>
            <p:nvPr/>
          </p:nvGrpSpPr>
          <p:grpSpPr bwMode="auto">
            <a:xfrm>
              <a:off x="270" y="2327"/>
              <a:ext cx="573" cy="1064"/>
              <a:chOff x="714" y="821"/>
              <a:chExt cx="573" cy="1064"/>
            </a:xfrm>
          </p:grpSpPr>
          <p:sp>
            <p:nvSpPr>
              <p:cNvPr id="140348" name="Oval 60"/>
              <p:cNvSpPr>
                <a:spLocks noChangeArrowheads="1"/>
              </p:cNvSpPr>
              <p:nvPr/>
            </p:nvSpPr>
            <p:spPr bwMode="auto">
              <a:xfrm>
                <a:off x="1079" y="1437"/>
                <a:ext cx="208" cy="209"/>
              </a:xfrm>
              <a:prstGeom prst="ellipse">
                <a:avLst/>
              </a:prstGeom>
              <a:solidFill>
                <a:srgbClr val="99FFCC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0349" name="Line 61"/>
              <p:cNvSpPr>
                <a:spLocks noChangeShapeType="1"/>
              </p:cNvSpPr>
              <p:nvPr/>
            </p:nvSpPr>
            <p:spPr bwMode="auto">
              <a:xfrm flipV="1">
                <a:off x="1181" y="821"/>
                <a:ext cx="0" cy="95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0350" name="Rectangle 62"/>
              <p:cNvSpPr>
                <a:spLocks noChangeArrowheads="1"/>
              </p:cNvSpPr>
              <p:nvPr/>
            </p:nvSpPr>
            <p:spPr bwMode="auto">
              <a:xfrm>
                <a:off x="1142" y="1029"/>
                <a:ext cx="95" cy="256"/>
              </a:xfrm>
              <a:prstGeom prst="rect">
                <a:avLst/>
              </a:prstGeom>
              <a:solidFill>
                <a:srgbClr val="99FFCC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0351" name="Text Box 63"/>
              <p:cNvSpPr txBox="1">
                <a:spLocks noChangeArrowheads="1"/>
              </p:cNvSpPr>
              <p:nvPr/>
            </p:nvSpPr>
            <p:spPr bwMode="auto">
              <a:xfrm>
                <a:off x="714" y="964"/>
                <a:ext cx="45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ea typeface="楷体_GB2312" pitchFamily="49" charset="-122"/>
                  </a:rPr>
                  <a:t>20</a:t>
                </a:r>
                <a:r>
                  <a:rPr kumimoji="0" lang="en-US" altLang="zh-CN" sz="2400">
                    <a:ea typeface="楷体_GB2312" pitchFamily="49" charset="-122"/>
                    <a:sym typeface="Symbol" panose="05050102010706020507" pitchFamily="18" charset="2"/>
                  </a:rPr>
                  <a:t></a:t>
                </a:r>
                <a:endParaRPr kumimoji="0" lang="en-US" altLang="zh-CN" sz="24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40352" name="Text Box 64"/>
              <p:cNvSpPr txBox="1">
                <a:spLocks noChangeArrowheads="1"/>
              </p:cNvSpPr>
              <p:nvPr/>
            </p:nvSpPr>
            <p:spPr bwMode="auto">
              <a:xfrm>
                <a:off x="908" y="1250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ea typeface="楷体_GB2312" pitchFamily="49" charset="-122"/>
                  </a:rPr>
                  <a:t>+</a:t>
                </a:r>
              </a:p>
            </p:txBody>
          </p:sp>
          <p:sp>
            <p:nvSpPr>
              <p:cNvPr id="140353" name="Text Box 65"/>
              <p:cNvSpPr txBox="1">
                <a:spLocks noChangeArrowheads="1"/>
              </p:cNvSpPr>
              <p:nvPr/>
            </p:nvSpPr>
            <p:spPr bwMode="auto">
              <a:xfrm>
                <a:off x="920" y="1597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latin typeface="黑体" panose="02010609060101010101" pitchFamily="49" charset="-122"/>
                    <a:ea typeface="黑体" panose="02010609060101010101" pitchFamily="49" charset="-122"/>
                  </a:rPr>
                  <a:t>-</a:t>
                </a:r>
                <a:endParaRPr kumimoji="0" lang="en-US" altLang="zh-CN" sz="24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140354" name="Line 66"/>
            <p:cNvSpPr>
              <a:spLocks noChangeShapeType="1"/>
            </p:cNvSpPr>
            <p:nvPr/>
          </p:nvSpPr>
          <p:spPr bwMode="auto">
            <a:xfrm>
              <a:off x="726" y="3279"/>
              <a:ext cx="216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55" name="Text Box 67"/>
            <p:cNvSpPr txBox="1">
              <a:spLocks noChangeArrowheads="1"/>
            </p:cNvSpPr>
            <p:nvPr/>
          </p:nvSpPr>
          <p:spPr bwMode="auto">
            <a:xfrm>
              <a:off x="1453" y="2014"/>
              <a:ext cx="4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10</a:t>
              </a:r>
              <a:r>
                <a:rPr kumimoji="0" lang="en-US" altLang="zh-CN" sz="24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kumimoji="0" lang="en-US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grpSp>
          <p:nvGrpSpPr>
            <p:cNvPr id="140356" name="Group 68"/>
            <p:cNvGrpSpPr>
              <a:grpSpLocks/>
            </p:cNvGrpSpPr>
            <p:nvPr/>
          </p:nvGrpSpPr>
          <p:grpSpPr bwMode="auto">
            <a:xfrm>
              <a:off x="1814" y="2779"/>
              <a:ext cx="208" cy="209"/>
              <a:chOff x="2011" y="1156"/>
              <a:chExt cx="208" cy="209"/>
            </a:xfrm>
          </p:grpSpPr>
          <p:sp>
            <p:nvSpPr>
              <p:cNvPr id="140357" name="Oval 69"/>
              <p:cNvSpPr>
                <a:spLocks noChangeArrowheads="1"/>
              </p:cNvSpPr>
              <p:nvPr/>
            </p:nvSpPr>
            <p:spPr bwMode="auto">
              <a:xfrm>
                <a:off x="2011" y="1156"/>
                <a:ext cx="208" cy="209"/>
              </a:xfrm>
              <a:prstGeom prst="ellipse">
                <a:avLst/>
              </a:prstGeom>
              <a:solidFill>
                <a:srgbClr val="99FFCC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0358" name="Line 70"/>
              <p:cNvSpPr>
                <a:spLocks noChangeShapeType="1"/>
              </p:cNvSpPr>
              <p:nvPr/>
            </p:nvSpPr>
            <p:spPr bwMode="auto">
              <a:xfrm flipV="1">
                <a:off x="2011" y="1266"/>
                <a:ext cx="208" cy="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40359" name="Line 71"/>
            <p:cNvSpPr>
              <a:spLocks noChangeShapeType="1"/>
            </p:cNvSpPr>
            <p:nvPr/>
          </p:nvSpPr>
          <p:spPr bwMode="auto">
            <a:xfrm flipV="1">
              <a:off x="1916" y="2590"/>
              <a:ext cx="0" cy="12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60" name="Oval 72"/>
            <p:cNvSpPr>
              <a:spLocks noChangeArrowheads="1"/>
            </p:cNvSpPr>
            <p:nvPr/>
          </p:nvSpPr>
          <p:spPr bwMode="auto">
            <a:xfrm flipH="1">
              <a:off x="2244" y="2950"/>
              <a:ext cx="208" cy="209"/>
            </a:xfrm>
            <a:prstGeom prst="ellipse">
              <a:avLst/>
            </a:prstGeom>
            <a:solidFill>
              <a:srgbClr val="99FFCC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61" name="Line 73"/>
            <p:cNvSpPr>
              <a:spLocks noChangeShapeType="1"/>
            </p:cNvSpPr>
            <p:nvPr/>
          </p:nvSpPr>
          <p:spPr bwMode="auto">
            <a:xfrm flipH="1" flipV="1">
              <a:off x="2350" y="2334"/>
              <a:ext cx="0" cy="95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62" name="Rectangle 74"/>
            <p:cNvSpPr>
              <a:spLocks noChangeArrowheads="1"/>
            </p:cNvSpPr>
            <p:nvPr/>
          </p:nvSpPr>
          <p:spPr bwMode="auto">
            <a:xfrm flipH="1">
              <a:off x="2294" y="2542"/>
              <a:ext cx="95" cy="256"/>
            </a:xfrm>
            <a:prstGeom prst="rect">
              <a:avLst/>
            </a:prstGeom>
            <a:solidFill>
              <a:srgbClr val="99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63" name="Text Box 75"/>
            <p:cNvSpPr txBox="1">
              <a:spLocks noChangeArrowheads="1"/>
            </p:cNvSpPr>
            <p:nvPr/>
          </p:nvSpPr>
          <p:spPr bwMode="auto">
            <a:xfrm flipH="1">
              <a:off x="2364" y="2477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5</a:t>
              </a:r>
              <a:r>
                <a:rPr kumimoji="0" lang="en-US" altLang="zh-CN" sz="24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kumimoji="0" lang="en-US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40364" name="Text Box 76"/>
            <p:cNvSpPr txBox="1">
              <a:spLocks noChangeArrowheads="1"/>
            </p:cNvSpPr>
            <p:nvPr/>
          </p:nvSpPr>
          <p:spPr bwMode="auto">
            <a:xfrm flipH="1">
              <a:off x="2398" y="2763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+</a:t>
              </a:r>
            </a:p>
          </p:txBody>
        </p:sp>
        <p:sp>
          <p:nvSpPr>
            <p:cNvPr id="140365" name="Text Box 77"/>
            <p:cNvSpPr txBox="1">
              <a:spLocks noChangeArrowheads="1"/>
            </p:cNvSpPr>
            <p:nvPr/>
          </p:nvSpPr>
          <p:spPr bwMode="auto">
            <a:xfrm flipH="1">
              <a:off x="2399" y="306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latin typeface="黑体" panose="02010609060101010101" pitchFamily="49" charset="-122"/>
                  <a:ea typeface="黑体" panose="02010609060101010101" pitchFamily="49" charset="-122"/>
                </a:rPr>
                <a:t>-</a:t>
              </a:r>
              <a:endParaRPr kumimoji="0" lang="en-US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40366" name="Text Box 78"/>
            <p:cNvSpPr txBox="1">
              <a:spLocks noChangeArrowheads="1"/>
            </p:cNvSpPr>
            <p:nvPr/>
          </p:nvSpPr>
          <p:spPr bwMode="auto">
            <a:xfrm>
              <a:off x="2429" y="2918"/>
              <a:ext cx="4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85V</a:t>
              </a:r>
            </a:p>
          </p:txBody>
        </p:sp>
        <p:sp>
          <p:nvSpPr>
            <p:cNvPr id="140367" name="Rectangle 79"/>
            <p:cNvSpPr>
              <a:spLocks noChangeArrowheads="1"/>
            </p:cNvSpPr>
            <p:nvPr/>
          </p:nvSpPr>
          <p:spPr bwMode="auto">
            <a:xfrm rot="5400000">
              <a:off x="1638" y="2215"/>
              <a:ext cx="95" cy="256"/>
            </a:xfrm>
            <a:prstGeom prst="rect">
              <a:avLst/>
            </a:prstGeom>
            <a:solidFill>
              <a:srgbClr val="99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68" name="Rectangle 80"/>
            <p:cNvSpPr>
              <a:spLocks noChangeArrowheads="1"/>
            </p:cNvSpPr>
            <p:nvPr/>
          </p:nvSpPr>
          <p:spPr bwMode="auto">
            <a:xfrm>
              <a:off x="2836" y="2683"/>
              <a:ext cx="95" cy="256"/>
            </a:xfrm>
            <a:prstGeom prst="rect">
              <a:avLst/>
            </a:prstGeom>
            <a:solidFill>
              <a:srgbClr val="99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69" name="Line 81"/>
            <p:cNvSpPr>
              <a:spLocks noChangeShapeType="1"/>
            </p:cNvSpPr>
            <p:nvPr/>
          </p:nvSpPr>
          <p:spPr bwMode="auto">
            <a:xfrm flipV="1">
              <a:off x="2708" y="2683"/>
              <a:ext cx="365" cy="26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0370" name="Text Box 82"/>
            <p:cNvSpPr txBox="1">
              <a:spLocks noChangeArrowheads="1"/>
            </p:cNvSpPr>
            <p:nvPr/>
          </p:nvSpPr>
          <p:spPr bwMode="auto">
            <a:xfrm>
              <a:off x="2936" y="2700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 i="1">
                  <a:solidFill>
                    <a:srgbClr val="0000FF"/>
                  </a:solidFill>
                  <a:ea typeface="楷体_GB2312" pitchFamily="49" charset="-122"/>
                </a:rPr>
                <a:t>R</a:t>
              </a:r>
              <a:endParaRPr kumimoji="0" lang="en-US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40371" name="Text Box 83"/>
            <p:cNvSpPr txBox="1">
              <a:spLocks noChangeArrowheads="1"/>
            </p:cNvSpPr>
            <p:nvPr/>
          </p:nvSpPr>
          <p:spPr bwMode="auto">
            <a:xfrm>
              <a:off x="1909" y="2007"/>
              <a:ext cx="4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10</a:t>
              </a:r>
              <a:r>
                <a:rPr kumimoji="0" lang="en-US" altLang="zh-CN" sz="24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kumimoji="0" lang="en-US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40372" name="Rectangle 84"/>
            <p:cNvSpPr>
              <a:spLocks noChangeArrowheads="1"/>
            </p:cNvSpPr>
            <p:nvPr/>
          </p:nvSpPr>
          <p:spPr bwMode="auto">
            <a:xfrm rot="5400000">
              <a:off x="2094" y="2208"/>
              <a:ext cx="95" cy="256"/>
            </a:xfrm>
            <a:prstGeom prst="rect">
              <a:avLst/>
            </a:prstGeom>
            <a:solidFill>
              <a:srgbClr val="99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40373" name="Group 85"/>
          <p:cNvGrpSpPr>
            <a:grpSpLocks/>
          </p:cNvGrpSpPr>
          <p:nvPr/>
        </p:nvGrpSpPr>
        <p:grpSpPr bwMode="auto">
          <a:xfrm>
            <a:off x="4878388" y="4375150"/>
            <a:ext cx="4076700" cy="2200275"/>
            <a:chOff x="3073" y="2756"/>
            <a:chExt cx="2568" cy="1386"/>
          </a:xfrm>
        </p:grpSpPr>
        <p:grpSp>
          <p:nvGrpSpPr>
            <p:cNvPr id="140374" name="Group 86"/>
            <p:cNvGrpSpPr>
              <a:grpSpLocks/>
            </p:cNvGrpSpPr>
            <p:nvPr/>
          </p:nvGrpSpPr>
          <p:grpSpPr bwMode="auto">
            <a:xfrm>
              <a:off x="3073" y="2765"/>
              <a:ext cx="2568" cy="1377"/>
              <a:chOff x="3192" y="2823"/>
              <a:chExt cx="2568" cy="1377"/>
            </a:xfrm>
          </p:grpSpPr>
          <p:sp>
            <p:nvSpPr>
              <p:cNvPr id="140375" name="Line 87"/>
              <p:cNvSpPr>
                <a:spLocks noChangeShapeType="1"/>
              </p:cNvSpPr>
              <p:nvPr/>
            </p:nvSpPr>
            <p:spPr bwMode="auto">
              <a:xfrm flipV="1">
                <a:off x="5463" y="3143"/>
                <a:ext cx="0" cy="95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0376" name="Line 88"/>
              <p:cNvSpPr>
                <a:spLocks noChangeShapeType="1"/>
              </p:cNvSpPr>
              <p:nvPr/>
            </p:nvSpPr>
            <p:spPr bwMode="auto">
              <a:xfrm flipV="1">
                <a:off x="4296" y="3143"/>
                <a:ext cx="0" cy="95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0377" name="Line 89"/>
              <p:cNvSpPr>
                <a:spLocks noChangeShapeType="1"/>
              </p:cNvSpPr>
              <p:nvPr/>
            </p:nvSpPr>
            <p:spPr bwMode="auto">
              <a:xfrm>
                <a:off x="3717" y="3143"/>
                <a:ext cx="175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0378" name="Text Box 90"/>
              <p:cNvSpPr txBox="1">
                <a:spLocks noChangeArrowheads="1"/>
              </p:cNvSpPr>
              <p:nvPr/>
            </p:nvSpPr>
            <p:spPr bwMode="auto">
              <a:xfrm>
                <a:off x="3192" y="3727"/>
                <a:ext cx="44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ea typeface="楷体_GB2312" pitchFamily="49" charset="-122"/>
                  </a:rPr>
                  <a:t>10V</a:t>
                </a:r>
              </a:p>
            </p:txBody>
          </p:sp>
          <p:sp>
            <p:nvSpPr>
              <p:cNvPr id="140379" name="Text Box 91"/>
              <p:cNvSpPr txBox="1">
                <a:spLocks noChangeArrowheads="1"/>
              </p:cNvSpPr>
              <p:nvPr/>
            </p:nvSpPr>
            <p:spPr bwMode="auto">
              <a:xfrm>
                <a:off x="3945" y="3351"/>
                <a:ext cx="35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ea typeface="楷体_GB2312" pitchFamily="49" charset="-122"/>
                  </a:rPr>
                  <a:t>2A</a:t>
                </a:r>
              </a:p>
            </p:txBody>
          </p:sp>
          <p:grpSp>
            <p:nvGrpSpPr>
              <p:cNvPr id="140380" name="Group 92"/>
              <p:cNvGrpSpPr>
                <a:grpSpLocks/>
              </p:cNvGrpSpPr>
              <p:nvPr/>
            </p:nvGrpSpPr>
            <p:grpSpPr bwMode="auto">
              <a:xfrm>
                <a:off x="3250" y="3136"/>
                <a:ext cx="573" cy="1064"/>
                <a:chOff x="714" y="821"/>
                <a:chExt cx="573" cy="1064"/>
              </a:xfrm>
            </p:grpSpPr>
            <p:sp>
              <p:nvSpPr>
                <p:cNvPr id="140381" name="Oval 93"/>
                <p:cNvSpPr>
                  <a:spLocks noChangeArrowheads="1"/>
                </p:cNvSpPr>
                <p:nvPr/>
              </p:nvSpPr>
              <p:spPr bwMode="auto">
                <a:xfrm>
                  <a:off x="1079" y="1437"/>
                  <a:ext cx="208" cy="209"/>
                </a:xfrm>
                <a:prstGeom prst="ellipse">
                  <a:avLst/>
                </a:prstGeom>
                <a:solidFill>
                  <a:srgbClr val="99FFCC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0382" name="Line 94"/>
                <p:cNvSpPr>
                  <a:spLocks noChangeShapeType="1"/>
                </p:cNvSpPr>
                <p:nvPr/>
              </p:nvSpPr>
              <p:spPr bwMode="auto">
                <a:xfrm flipV="1">
                  <a:off x="1181" y="821"/>
                  <a:ext cx="0" cy="95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0383" name="Rectangle 95"/>
                <p:cNvSpPr>
                  <a:spLocks noChangeArrowheads="1"/>
                </p:cNvSpPr>
                <p:nvPr/>
              </p:nvSpPr>
              <p:spPr bwMode="auto">
                <a:xfrm>
                  <a:off x="1142" y="1029"/>
                  <a:ext cx="95" cy="256"/>
                </a:xfrm>
                <a:prstGeom prst="rect">
                  <a:avLst/>
                </a:prstGeom>
                <a:solidFill>
                  <a:srgbClr val="99FFCC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0384" name="Text Box 96"/>
                <p:cNvSpPr txBox="1">
                  <a:spLocks noChangeArrowheads="1"/>
                </p:cNvSpPr>
                <p:nvPr/>
              </p:nvSpPr>
              <p:spPr bwMode="auto">
                <a:xfrm>
                  <a:off x="714" y="964"/>
                  <a:ext cx="456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accent2"/>
                    </a:buClr>
                    <a:buSzPct val="75000"/>
                    <a:buFont typeface="Monotype Sorts"/>
                    <a:buNone/>
                  </a:pPr>
                  <a:r>
                    <a:rPr kumimoji="0" lang="en-US" altLang="zh-CN" sz="2400">
                      <a:ea typeface="楷体_GB2312" pitchFamily="49" charset="-122"/>
                    </a:rPr>
                    <a:t>10</a:t>
                  </a:r>
                  <a:r>
                    <a:rPr kumimoji="0" lang="en-US" altLang="zh-CN" sz="2400">
                      <a:ea typeface="楷体_GB2312" pitchFamily="49" charset="-122"/>
                      <a:sym typeface="Symbol" panose="05050102010706020507" pitchFamily="18" charset="2"/>
                    </a:rPr>
                    <a:t></a:t>
                  </a:r>
                  <a:endParaRPr kumimoji="0" lang="en-US" altLang="zh-CN" sz="2400">
                    <a:solidFill>
                      <a:srgbClr val="0000FF"/>
                    </a:solidFill>
                    <a:ea typeface="楷体_GB2312" pitchFamily="49" charset="-122"/>
                  </a:endParaRPr>
                </a:p>
              </p:txBody>
            </p:sp>
            <p:sp>
              <p:nvSpPr>
                <p:cNvPr id="140385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908" y="1250"/>
                  <a:ext cx="22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accent2"/>
                    </a:buClr>
                    <a:buSzPct val="75000"/>
                    <a:buFont typeface="Monotype Sorts"/>
                    <a:buNone/>
                  </a:pPr>
                  <a:r>
                    <a:rPr kumimoji="0" lang="en-US" altLang="zh-CN" sz="2400">
                      <a:ea typeface="楷体_GB2312" pitchFamily="49" charset="-122"/>
                    </a:rPr>
                    <a:t>+</a:t>
                  </a:r>
                </a:p>
              </p:txBody>
            </p:sp>
            <p:sp>
              <p:nvSpPr>
                <p:cNvPr id="140386" name="Text Box 98"/>
                <p:cNvSpPr txBox="1">
                  <a:spLocks noChangeArrowheads="1"/>
                </p:cNvSpPr>
                <p:nvPr/>
              </p:nvSpPr>
              <p:spPr bwMode="auto">
                <a:xfrm>
                  <a:off x="919" y="1597"/>
                  <a:ext cx="21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accent2"/>
                    </a:buClr>
                    <a:buSzPct val="75000"/>
                    <a:buFont typeface="Monotype Sorts"/>
                    <a:buNone/>
                  </a:pPr>
                  <a:r>
                    <a:rPr kumimoji="0" lang="en-US" altLang="zh-CN" sz="2400">
                      <a:latin typeface="黑体" panose="02010609060101010101" pitchFamily="49" charset="-122"/>
                      <a:ea typeface="黑体" panose="02010609060101010101" pitchFamily="49" charset="-122"/>
                    </a:rPr>
                    <a:t>-</a:t>
                  </a:r>
                  <a:endParaRPr kumimoji="0" lang="en-US" altLang="zh-CN" sz="2400">
                    <a:solidFill>
                      <a:srgbClr val="0000FF"/>
                    </a:solidFill>
                    <a:ea typeface="楷体_GB2312" pitchFamily="49" charset="-122"/>
                  </a:endParaRPr>
                </a:p>
              </p:txBody>
            </p:sp>
          </p:grpSp>
          <p:sp>
            <p:nvSpPr>
              <p:cNvPr id="140387" name="Line 99"/>
              <p:cNvSpPr>
                <a:spLocks noChangeShapeType="1"/>
              </p:cNvSpPr>
              <p:nvPr/>
            </p:nvSpPr>
            <p:spPr bwMode="auto">
              <a:xfrm flipV="1">
                <a:off x="3717" y="4095"/>
                <a:ext cx="174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0388" name="Text Box 100"/>
              <p:cNvSpPr txBox="1">
                <a:spLocks noChangeArrowheads="1"/>
              </p:cNvSpPr>
              <p:nvPr/>
            </p:nvSpPr>
            <p:spPr bwMode="auto">
              <a:xfrm>
                <a:off x="3833" y="2823"/>
                <a:ext cx="45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ea typeface="楷体_GB2312" pitchFamily="49" charset="-122"/>
                  </a:rPr>
                  <a:t>10</a:t>
                </a:r>
                <a:r>
                  <a:rPr kumimoji="0" lang="en-US" altLang="zh-CN" sz="2400">
                    <a:ea typeface="楷体_GB2312" pitchFamily="49" charset="-122"/>
                    <a:sym typeface="Symbol" panose="05050102010706020507" pitchFamily="18" charset="2"/>
                  </a:rPr>
                  <a:t></a:t>
                </a:r>
                <a:endParaRPr kumimoji="0" lang="en-US" altLang="zh-CN" sz="24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  <p:grpSp>
            <p:nvGrpSpPr>
              <p:cNvPr id="140389" name="Group 101"/>
              <p:cNvGrpSpPr>
                <a:grpSpLocks/>
              </p:cNvGrpSpPr>
              <p:nvPr/>
            </p:nvGrpSpPr>
            <p:grpSpPr bwMode="auto">
              <a:xfrm>
                <a:off x="4194" y="3588"/>
                <a:ext cx="208" cy="209"/>
                <a:chOff x="2011" y="1156"/>
                <a:chExt cx="208" cy="209"/>
              </a:xfrm>
            </p:grpSpPr>
            <p:sp>
              <p:nvSpPr>
                <p:cNvPr id="140390" name="Oval 102"/>
                <p:cNvSpPr>
                  <a:spLocks noChangeArrowheads="1"/>
                </p:cNvSpPr>
                <p:nvPr/>
              </p:nvSpPr>
              <p:spPr bwMode="auto">
                <a:xfrm>
                  <a:off x="2011" y="1156"/>
                  <a:ext cx="208" cy="209"/>
                </a:xfrm>
                <a:prstGeom prst="ellipse">
                  <a:avLst/>
                </a:prstGeom>
                <a:solidFill>
                  <a:srgbClr val="99FFCC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0391" name="Line 103"/>
                <p:cNvSpPr>
                  <a:spLocks noChangeShapeType="1"/>
                </p:cNvSpPr>
                <p:nvPr/>
              </p:nvSpPr>
              <p:spPr bwMode="auto">
                <a:xfrm flipV="1">
                  <a:off x="2011" y="1266"/>
                  <a:ext cx="208" cy="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140392" name="Line 104"/>
              <p:cNvSpPr>
                <a:spLocks noChangeShapeType="1"/>
              </p:cNvSpPr>
              <p:nvPr/>
            </p:nvSpPr>
            <p:spPr bwMode="auto">
              <a:xfrm flipV="1">
                <a:off x="4296" y="3399"/>
                <a:ext cx="0" cy="12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0393" name="Oval 105"/>
              <p:cNvSpPr>
                <a:spLocks noChangeArrowheads="1"/>
              </p:cNvSpPr>
              <p:nvPr/>
            </p:nvSpPr>
            <p:spPr bwMode="auto">
              <a:xfrm flipH="1">
                <a:off x="4656" y="3759"/>
                <a:ext cx="208" cy="209"/>
              </a:xfrm>
              <a:prstGeom prst="ellipse">
                <a:avLst/>
              </a:prstGeom>
              <a:solidFill>
                <a:srgbClr val="99FFCC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0394" name="Line 106"/>
              <p:cNvSpPr>
                <a:spLocks noChangeShapeType="1"/>
              </p:cNvSpPr>
              <p:nvPr/>
            </p:nvSpPr>
            <p:spPr bwMode="auto">
              <a:xfrm flipH="1" flipV="1">
                <a:off x="4762" y="3143"/>
                <a:ext cx="0" cy="95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0395" name="Rectangle 107"/>
              <p:cNvSpPr>
                <a:spLocks noChangeArrowheads="1"/>
              </p:cNvSpPr>
              <p:nvPr/>
            </p:nvSpPr>
            <p:spPr bwMode="auto">
              <a:xfrm flipH="1">
                <a:off x="4706" y="3351"/>
                <a:ext cx="95" cy="256"/>
              </a:xfrm>
              <a:prstGeom prst="rect">
                <a:avLst/>
              </a:prstGeom>
              <a:solidFill>
                <a:srgbClr val="99FFCC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0396" name="Text Box 108"/>
              <p:cNvSpPr txBox="1">
                <a:spLocks noChangeArrowheads="1"/>
              </p:cNvSpPr>
              <p:nvPr/>
            </p:nvSpPr>
            <p:spPr bwMode="auto">
              <a:xfrm flipH="1">
                <a:off x="4776" y="3286"/>
                <a:ext cx="36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ea typeface="楷体_GB2312" pitchFamily="49" charset="-122"/>
                  </a:rPr>
                  <a:t>5</a:t>
                </a:r>
                <a:r>
                  <a:rPr kumimoji="0" lang="en-US" altLang="zh-CN" sz="2400">
                    <a:ea typeface="楷体_GB2312" pitchFamily="49" charset="-122"/>
                    <a:sym typeface="Symbol" panose="05050102010706020507" pitchFamily="18" charset="2"/>
                  </a:rPr>
                  <a:t></a:t>
                </a:r>
                <a:endParaRPr kumimoji="0" lang="en-US" altLang="zh-CN" sz="24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40397" name="Text Box 109"/>
              <p:cNvSpPr txBox="1">
                <a:spLocks noChangeArrowheads="1"/>
              </p:cNvSpPr>
              <p:nvPr/>
            </p:nvSpPr>
            <p:spPr bwMode="auto">
              <a:xfrm flipH="1">
                <a:off x="4810" y="3572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ea typeface="楷体_GB2312" pitchFamily="49" charset="-122"/>
                  </a:rPr>
                  <a:t>+</a:t>
                </a:r>
              </a:p>
            </p:txBody>
          </p:sp>
          <p:sp>
            <p:nvSpPr>
              <p:cNvPr id="140398" name="Text Box 110"/>
              <p:cNvSpPr txBox="1">
                <a:spLocks noChangeArrowheads="1"/>
              </p:cNvSpPr>
              <p:nvPr/>
            </p:nvSpPr>
            <p:spPr bwMode="auto">
              <a:xfrm flipH="1">
                <a:off x="4810" y="3871"/>
                <a:ext cx="21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latin typeface="黑体" panose="02010609060101010101" pitchFamily="49" charset="-122"/>
                    <a:ea typeface="黑体" panose="02010609060101010101" pitchFamily="49" charset="-122"/>
                  </a:rPr>
                  <a:t>-</a:t>
                </a:r>
                <a:endParaRPr kumimoji="0" lang="en-US" altLang="zh-CN" sz="24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40399" name="Text Box 111"/>
              <p:cNvSpPr txBox="1">
                <a:spLocks noChangeArrowheads="1"/>
              </p:cNvSpPr>
              <p:nvPr/>
            </p:nvSpPr>
            <p:spPr bwMode="auto">
              <a:xfrm>
                <a:off x="4841" y="3727"/>
                <a:ext cx="44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ea typeface="楷体_GB2312" pitchFamily="49" charset="-122"/>
                  </a:rPr>
                  <a:t>85V</a:t>
                </a:r>
              </a:p>
            </p:txBody>
          </p:sp>
          <p:sp>
            <p:nvSpPr>
              <p:cNvPr id="140400" name="Rectangle 112"/>
              <p:cNvSpPr>
                <a:spLocks noChangeArrowheads="1"/>
              </p:cNvSpPr>
              <p:nvPr/>
            </p:nvSpPr>
            <p:spPr bwMode="auto">
              <a:xfrm rot="5400000">
                <a:off x="4018" y="3024"/>
                <a:ext cx="95" cy="256"/>
              </a:xfrm>
              <a:prstGeom prst="rect">
                <a:avLst/>
              </a:prstGeom>
              <a:solidFill>
                <a:srgbClr val="99FFCC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0401" name="Rectangle 113"/>
              <p:cNvSpPr>
                <a:spLocks noChangeArrowheads="1"/>
              </p:cNvSpPr>
              <p:nvPr/>
            </p:nvSpPr>
            <p:spPr bwMode="auto">
              <a:xfrm>
                <a:off x="5416" y="3492"/>
                <a:ext cx="95" cy="256"/>
              </a:xfrm>
              <a:prstGeom prst="rect">
                <a:avLst/>
              </a:prstGeom>
              <a:solidFill>
                <a:srgbClr val="99FFCC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0402" name="Line 114"/>
              <p:cNvSpPr>
                <a:spLocks noChangeShapeType="1"/>
              </p:cNvSpPr>
              <p:nvPr/>
            </p:nvSpPr>
            <p:spPr bwMode="auto">
              <a:xfrm flipV="1">
                <a:off x="5288" y="3492"/>
                <a:ext cx="365" cy="26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0403" name="Text Box 115"/>
              <p:cNvSpPr txBox="1">
                <a:spLocks noChangeArrowheads="1"/>
              </p:cNvSpPr>
              <p:nvPr/>
            </p:nvSpPr>
            <p:spPr bwMode="auto">
              <a:xfrm>
                <a:off x="5516" y="3509"/>
                <a:ext cx="2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 i="1">
                    <a:solidFill>
                      <a:srgbClr val="0000FF"/>
                    </a:solidFill>
                    <a:ea typeface="楷体_GB2312" pitchFamily="49" charset="-122"/>
                  </a:rPr>
                  <a:t>R</a:t>
                </a:r>
                <a:endParaRPr kumimoji="0" lang="en-US" altLang="zh-CN" sz="24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140404" name="Text Box 116"/>
            <p:cNvSpPr txBox="1">
              <a:spLocks noChangeArrowheads="1"/>
            </p:cNvSpPr>
            <p:nvPr/>
          </p:nvSpPr>
          <p:spPr bwMode="auto">
            <a:xfrm>
              <a:off x="4187" y="2756"/>
              <a:ext cx="4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10</a:t>
              </a:r>
              <a:r>
                <a:rPr kumimoji="0" lang="en-US" altLang="zh-CN" sz="24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kumimoji="0" lang="en-US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40405" name="Rectangle 117"/>
            <p:cNvSpPr>
              <a:spLocks noChangeArrowheads="1"/>
            </p:cNvSpPr>
            <p:nvPr/>
          </p:nvSpPr>
          <p:spPr bwMode="auto">
            <a:xfrm rot="5400000">
              <a:off x="4372" y="2957"/>
              <a:ext cx="95" cy="256"/>
            </a:xfrm>
            <a:prstGeom prst="rect">
              <a:avLst/>
            </a:prstGeom>
            <a:solidFill>
              <a:srgbClr val="99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140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0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0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140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0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140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1" grpId="0" build="p" autoUpdateAnimBg="0"/>
      <p:bldP spid="140292" grpId="0" autoUpdateAnimBg="0"/>
      <p:bldP spid="140293" grpId="0" build="p" autoUpdateAnimBg="0" advAuto="0"/>
      <p:bldP spid="140294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Text Box 3"/>
          <p:cNvSpPr txBox="1">
            <a:spLocks noChangeArrowheads="1"/>
          </p:cNvSpPr>
          <p:nvPr/>
        </p:nvSpPr>
        <p:spPr bwMode="auto">
          <a:xfrm>
            <a:off x="585788" y="4635500"/>
            <a:ext cx="37512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i="1">
                <a:solidFill>
                  <a:srgbClr val="FF3300"/>
                </a:solidFill>
              </a:rPr>
              <a:t>R</a:t>
            </a:r>
            <a:r>
              <a:rPr lang="en-US" altLang="zh-CN" sz="2800">
                <a:solidFill>
                  <a:srgbClr val="FF3300"/>
                </a:solidFill>
              </a:rPr>
              <a:t> =4.29</a:t>
            </a:r>
            <a:r>
              <a:rPr lang="en-US" altLang="zh-CN" sz="2800">
                <a:solidFill>
                  <a:srgbClr val="FF3300"/>
                </a:solidFill>
                <a:sym typeface="Symbol" panose="05050102010706020507" pitchFamily="18" charset="2"/>
              </a:rPr>
              <a:t></a:t>
            </a:r>
            <a:r>
              <a:rPr lang="zh-CN" altLang="en-US" sz="2800">
                <a:solidFill>
                  <a:srgbClr val="FF3300"/>
                </a:solidFill>
                <a:ea typeface="仿宋_GB2312" pitchFamily="49" charset="-122"/>
              </a:rPr>
              <a:t>获最大功率</a:t>
            </a:r>
            <a:r>
              <a:rPr lang="zh-CN" altLang="en-US" sz="2800">
                <a:solidFill>
                  <a:srgbClr val="FF3300"/>
                </a:solidFill>
              </a:rPr>
              <a:t>。</a:t>
            </a:r>
          </a:p>
        </p:txBody>
      </p:sp>
      <p:grpSp>
        <p:nvGrpSpPr>
          <p:cNvPr id="141316" name="Group 4"/>
          <p:cNvGrpSpPr>
            <a:grpSpLocks/>
          </p:cNvGrpSpPr>
          <p:nvPr/>
        </p:nvGrpSpPr>
        <p:grpSpPr bwMode="auto">
          <a:xfrm>
            <a:off x="4673600" y="692150"/>
            <a:ext cx="4083050" cy="1689100"/>
            <a:chOff x="2944" y="436"/>
            <a:chExt cx="2572" cy="1064"/>
          </a:xfrm>
        </p:grpSpPr>
        <p:sp>
          <p:nvSpPr>
            <p:cNvPr id="141317" name="AutoShape 5"/>
            <p:cNvSpPr>
              <a:spLocks noChangeArrowheads="1"/>
            </p:cNvSpPr>
            <p:nvPr/>
          </p:nvSpPr>
          <p:spPr bwMode="auto">
            <a:xfrm>
              <a:off x="2944" y="890"/>
              <a:ext cx="288" cy="133"/>
            </a:xfrm>
            <a:prstGeom prst="rightArrow">
              <a:avLst>
                <a:gd name="adj1" fmla="val 50000"/>
                <a:gd name="adj2" fmla="val 54135"/>
              </a:avLst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41318" name="Group 6"/>
            <p:cNvGrpSpPr>
              <a:grpSpLocks/>
            </p:cNvGrpSpPr>
            <p:nvPr/>
          </p:nvGrpSpPr>
          <p:grpSpPr bwMode="auto">
            <a:xfrm>
              <a:off x="3356" y="436"/>
              <a:ext cx="2160" cy="1064"/>
              <a:chOff x="3600" y="516"/>
              <a:chExt cx="2160" cy="1064"/>
            </a:xfrm>
          </p:grpSpPr>
          <p:sp>
            <p:nvSpPr>
              <p:cNvPr id="141319" name="Line 7"/>
              <p:cNvSpPr>
                <a:spLocks noChangeShapeType="1"/>
              </p:cNvSpPr>
              <p:nvPr/>
            </p:nvSpPr>
            <p:spPr bwMode="auto">
              <a:xfrm flipV="1">
                <a:off x="5463" y="523"/>
                <a:ext cx="0" cy="95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20" name="Line 8"/>
              <p:cNvSpPr>
                <a:spLocks noChangeShapeType="1"/>
              </p:cNvSpPr>
              <p:nvPr/>
            </p:nvSpPr>
            <p:spPr bwMode="auto">
              <a:xfrm flipV="1">
                <a:off x="4125" y="523"/>
                <a:ext cx="1342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21" name="Text Box 9"/>
              <p:cNvSpPr txBox="1">
                <a:spLocks noChangeArrowheads="1"/>
              </p:cNvSpPr>
              <p:nvPr/>
            </p:nvSpPr>
            <p:spPr bwMode="auto">
              <a:xfrm>
                <a:off x="3600" y="1107"/>
                <a:ext cx="44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ea typeface="楷体_GB2312" pitchFamily="49" charset="-122"/>
                  </a:rPr>
                  <a:t>50V</a:t>
                </a:r>
              </a:p>
            </p:txBody>
          </p:sp>
          <p:grpSp>
            <p:nvGrpSpPr>
              <p:cNvPr id="141322" name="Group 10"/>
              <p:cNvGrpSpPr>
                <a:grpSpLocks/>
              </p:cNvGrpSpPr>
              <p:nvPr/>
            </p:nvGrpSpPr>
            <p:grpSpPr bwMode="auto">
              <a:xfrm>
                <a:off x="3658" y="516"/>
                <a:ext cx="573" cy="1064"/>
                <a:chOff x="714" y="821"/>
                <a:chExt cx="573" cy="1064"/>
              </a:xfrm>
            </p:grpSpPr>
            <p:sp>
              <p:nvSpPr>
                <p:cNvPr id="141323" name="Oval 11"/>
                <p:cNvSpPr>
                  <a:spLocks noChangeArrowheads="1"/>
                </p:cNvSpPr>
                <p:nvPr/>
              </p:nvSpPr>
              <p:spPr bwMode="auto">
                <a:xfrm>
                  <a:off x="1079" y="1437"/>
                  <a:ext cx="208" cy="209"/>
                </a:xfrm>
                <a:prstGeom prst="ellipse">
                  <a:avLst/>
                </a:prstGeom>
                <a:solidFill>
                  <a:srgbClr val="99FFCC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1324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1181" y="821"/>
                  <a:ext cx="0" cy="95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1325" name="Rectangle 13"/>
                <p:cNvSpPr>
                  <a:spLocks noChangeArrowheads="1"/>
                </p:cNvSpPr>
                <p:nvPr/>
              </p:nvSpPr>
              <p:spPr bwMode="auto">
                <a:xfrm>
                  <a:off x="1142" y="1029"/>
                  <a:ext cx="95" cy="256"/>
                </a:xfrm>
                <a:prstGeom prst="rect">
                  <a:avLst/>
                </a:prstGeom>
                <a:solidFill>
                  <a:srgbClr val="99FFCC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1326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714" y="964"/>
                  <a:ext cx="456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accent2"/>
                    </a:buClr>
                    <a:buSzPct val="75000"/>
                    <a:buFont typeface="Monotype Sorts"/>
                    <a:buNone/>
                  </a:pPr>
                  <a:r>
                    <a:rPr kumimoji="0" lang="en-US" altLang="zh-CN" sz="2400">
                      <a:ea typeface="楷体_GB2312" pitchFamily="49" charset="-122"/>
                    </a:rPr>
                    <a:t>30</a:t>
                  </a:r>
                  <a:r>
                    <a:rPr kumimoji="0" lang="en-US" altLang="zh-CN" sz="2400">
                      <a:ea typeface="楷体_GB2312" pitchFamily="49" charset="-122"/>
                      <a:sym typeface="Symbol" panose="05050102010706020507" pitchFamily="18" charset="2"/>
                    </a:rPr>
                    <a:t></a:t>
                  </a:r>
                  <a:endParaRPr kumimoji="0" lang="en-US" altLang="zh-CN" sz="2400">
                    <a:solidFill>
                      <a:srgbClr val="0000FF"/>
                    </a:solidFill>
                    <a:ea typeface="楷体_GB2312" pitchFamily="49" charset="-122"/>
                  </a:endParaRPr>
                </a:p>
              </p:txBody>
            </p:sp>
            <p:sp>
              <p:nvSpPr>
                <p:cNvPr id="141327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908" y="1250"/>
                  <a:ext cx="22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accent2"/>
                    </a:buClr>
                    <a:buSzPct val="75000"/>
                    <a:buFont typeface="Monotype Sorts"/>
                    <a:buNone/>
                  </a:pPr>
                  <a:r>
                    <a:rPr kumimoji="0" lang="en-US" altLang="zh-CN" sz="2400">
                      <a:ea typeface="楷体_GB2312" pitchFamily="49" charset="-122"/>
                    </a:rPr>
                    <a:t>+</a:t>
                  </a:r>
                </a:p>
              </p:txBody>
            </p:sp>
            <p:sp>
              <p:nvSpPr>
                <p:cNvPr id="141328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919" y="1597"/>
                  <a:ext cx="21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accent2"/>
                    </a:buClr>
                    <a:buSzPct val="75000"/>
                    <a:buFont typeface="Monotype Sorts"/>
                    <a:buNone/>
                  </a:pPr>
                  <a:r>
                    <a:rPr kumimoji="0" lang="en-US" altLang="zh-CN" sz="2400">
                      <a:latin typeface="黑体" panose="02010609060101010101" pitchFamily="49" charset="-122"/>
                      <a:ea typeface="黑体" panose="02010609060101010101" pitchFamily="49" charset="-122"/>
                    </a:rPr>
                    <a:t>-</a:t>
                  </a:r>
                  <a:endParaRPr kumimoji="0" lang="en-US" altLang="zh-CN" sz="2400">
                    <a:solidFill>
                      <a:srgbClr val="0000FF"/>
                    </a:solidFill>
                    <a:ea typeface="楷体_GB2312" pitchFamily="49" charset="-122"/>
                  </a:endParaRPr>
                </a:p>
              </p:txBody>
            </p:sp>
          </p:grpSp>
          <p:sp>
            <p:nvSpPr>
              <p:cNvPr id="141329" name="Line 17"/>
              <p:cNvSpPr>
                <a:spLocks noChangeShapeType="1"/>
              </p:cNvSpPr>
              <p:nvPr/>
            </p:nvSpPr>
            <p:spPr bwMode="auto">
              <a:xfrm>
                <a:off x="4125" y="1468"/>
                <a:ext cx="1338" cy="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30" name="Oval 18"/>
              <p:cNvSpPr>
                <a:spLocks noChangeArrowheads="1"/>
              </p:cNvSpPr>
              <p:nvPr/>
            </p:nvSpPr>
            <p:spPr bwMode="auto">
              <a:xfrm flipH="1">
                <a:off x="4656" y="1139"/>
                <a:ext cx="208" cy="209"/>
              </a:xfrm>
              <a:prstGeom prst="ellipse">
                <a:avLst/>
              </a:prstGeom>
              <a:solidFill>
                <a:srgbClr val="99FFCC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31" name="Line 19"/>
              <p:cNvSpPr>
                <a:spLocks noChangeShapeType="1"/>
              </p:cNvSpPr>
              <p:nvPr/>
            </p:nvSpPr>
            <p:spPr bwMode="auto">
              <a:xfrm flipH="1" flipV="1">
                <a:off x="4762" y="523"/>
                <a:ext cx="0" cy="95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32" name="Rectangle 20"/>
              <p:cNvSpPr>
                <a:spLocks noChangeArrowheads="1"/>
              </p:cNvSpPr>
              <p:nvPr/>
            </p:nvSpPr>
            <p:spPr bwMode="auto">
              <a:xfrm flipH="1">
                <a:off x="4706" y="731"/>
                <a:ext cx="95" cy="256"/>
              </a:xfrm>
              <a:prstGeom prst="rect">
                <a:avLst/>
              </a:prstGeom>
              <a:solidFill>
                <a:srgbClr val="99FFCC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33" name="Text Box 21"/>
              <p:cNvSpPr txBox="1">
                <a:spLocks noChangeArrowheads="1"/>
              </p:cNvSpPr>
              <p:nvPr/>
            </p:nvSpPr>
            <p:spPr bwMode="auto">
              <a:xfrm flipH="1">
                <a:off x="4776" y="666"/>
                <a:ext cx="36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ea typeface="楷体_GB2312" pitchFamily="49" charset="-122"/>
                  </a:rPr>
                  <a:t>5</a:t>
                </a:r>
                <a:r>
                  <a:rPr kumimoji="0" lang="en-US" altLang="zh-CN" sz="2400">
                    <a:ea typeface="楷体_GB2312" pitchFamily="49" charset="-122"/>
                    <a:sym typeface="Symbol" panose="05050102010706020507" pitchFamily="18" charset="2"/>
                  </a:rPr>
                  <a:t></a:t>
                </a:r>
                <a:endParaRPr kumimoji="0" lang="en-US" altLang="zh-CN" sz="24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41334" name="Text Box 22"/>
              <p:cNvSpPr txBox="1">
                <a:spLocks noChangeArrowheads="1"/>
              </p:cNvSpPr>
              <p:nvPr/>
            </p:nvSpPr>
            <p:spPr bwMode="auto">
              <a:xfrm flipH="1">
                <a:off x="4810" y="952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ea typeface="楷体_GB2312" pitchFamily="49" charset="-122"/>
                  </a:rPr>
                  <a:t>+</a:t>
                </a:r>
              </a:p>
            </p:txBody>
          </p:sp>
          <p:sp>
            <p:nvSpPr>
              <p:cNvPr id="141335" name="Text Box 23"/>
              <p:cNvSpPr txBox="1">
                <a:spLocks noChangeArrowheads="1"/>
              </p:cNvSpPr>
              <p:nvPr/>
            </p:nvSpPr>
            <p:spPr bwMode="auto">
              <a:xfrm flipH="1">
                <a:off x="4810" y="1251"/>
                <a:ext cx="21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latin typeface="黑体" panose="02010609060101010101" pitchFamily="49" charset="-122"/>
                    <a:ea typeface="黑体" panose="02010609060101010101" pitchFamily="49" charset="-122"/>
                  </a:rPr>
                  <a:t>-</a:t>
                </a:r>
                <a:endParaRPr kumimoji="0" lang="en-US" altLang="zh-CN" sz="24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41336" name="Text Box 24"/>
              <p:cNvSpPr txBox="1">
                <a:spLocks noChangeArrowheads="1"/>
              </p:cNvSpPr>
              <p:nvPr/>
            </p:nvSpPr>
            <p:spPr bwMode="auto">
              <a:xfrm>
                <a:off x="4841" y="1107"/>
                <a:ext cx="44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ea typeface="楷体_GB2312" pitchFamily="49" charset="-122"/>
                  </a:rPr>
                  <a:t>85V</a:t>
                </a:r>
              </a:p>
            </p:txBody>
          </p:sp>
          <p:sp>
            <p:nvSpPr>
              <p:cNvPr id="141337" name="Rectangle 25"/>
              <p:cNvSpPr>
                <a:spLocks noChangeArrowheads="1"/>
              </p:cNvSpPr>
              <p:nvPr/>
            </p:nvSpPr>
            <p:spPr bwMode="auto">
              <a:xfrm>
                <a:off x="5416" y="872"/>
                <a:ext cx="95" cy="256"/>
              </a:xfrm>
              <a:prstGeom prst="rect">
                <a:avLst/>
              </a:prstGeom>
              <a:solidFill>
                <a:srgbClr val="99FFCC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38" name="Line 26"/>
              <p:cNvSpPr>
                <a:spLocks noChangeShapeType="1"/>
              </p:cNvSpPr>
              <p:nvPr/>
            </p:nvSpPr>
            <p:spPr bwMode="auto">
              <a:xfrm flipV="1">
                <a:off x="5288" y="872"/>
                <a:ext cx="365" cy="26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39" name="Text Box 27"/>
              <p:cNvSpPr txBox="1">
                <a:spLocks noChangeArrowheads="1"/>
              </p:cNvSpPr>
              <p:nvPr/>
            </p:nvSpPr>
            <p:spPr bwMode="auto">
              <a:xfrm>
                <a:off x="5516" y="889"/>
                <a:ext cx="2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 i="1">
                    <a:solidFill>
                      <a:srgbClr val="0000FF"/>
                    </a:solidFill>
                    <a:ea typeface="楷体_GB2312" pitchFamily="49" charset="-122"/>
                  </a:rPr>
                  <a:t>R</a:t>
                </a:r>
                <a:endParaRPr kumimoji="0" lang="en-US" altLang="zh-CN" sz="24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</p:grpSp>
      </p:grpSp>
      <p:sp>
        <p:nvSpPr>
          <p:cNvPr id="141340" name="Rectangle 28"/>
          <p:cNvSpPr>
            <a:spLocks noChangeArrowheads="1"/>
          </p:cNvSpPr>
          <p:nvPr/>
        </p:nvSpPr>
        <p:spPr bwMode="auto">
          <a:xfrm>
            <a:off x="527050" y="234950"/>
            <a:ext cx="2247900" cy="2273300"/>
          </a:xfrm>
          <a:prstGeom prst="rect">
            <a:avLst/>
          </a:prstGeom>
          <a:noFill/>
          <a:ln w="28575">
            <a:solidFill>
              <a:srgbClr val="000099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1341" name="Rectangle 29"/>
          <p:cNvSpPr>
            <a:spLocks noChangeArrowheads="1"/>
          </p:cNvSpPr>
          <p:nvPr/>
        </p:nvSpPr>
        <p:spPr bwMode="auto">
          <a:xfrm>
            <a:off x="5721350" y="441325"/>
            <a:ext cx="2017713" cy="1979613"/>
          </a:xfrm>
          <a:prstGeom prst="rect">
            <a:avLst/>
          </a:prstGeom>
          <a:noFill/>
          <a:ln w="28575">
            <a:solidFill>
              <a:srgbClr val="000099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41342" name="Group 30"/>
          <p:cNvGrpSpPr>
            <a:grpSpLocks/>
          </p:cNvGrpSpPr>
          <p:nvPr/>
        </p:nvGrpSpPr>
        <p:grpSpPr bwMode="auto">
          <a:xfrm>
            <a:off x="5751513" y="2708275"/>
            <a:ext cx="2519362" cy="2652713"/>
            <a:chOff x="3632" y="1716"/>
            <a:chExt cx="1587" cy="1671"/>
          </a:xfrm>
        </p:grpSpPr>
        <p:grpSp>
          <p:nvGrpSpPr>
            <p:cNvPr id="141343" name="Group 31"/>
            <p:cNvGrpSpPr>
              <a:grpSpLocks/>
            </p:cNvGrpSpPr>
            <p:nvPr/>
          </p:nvGrpSpPr>
          <p:grpSpPr bwMode="auto">
            <a:xfrm>
              <a:off x="3632" y="2323"/>
              <a:ext cx="1587" cy="1064"/>
              <a:chOff x="3805" y="2115"/>
              <a:chExt cx="1587" cy="1064"/>
            </a:xfrm>
          </p:grpSpPr>
          <p:sp>
            <p:nvSpPr>
              <p:cNvPr id="141344" name="Line 32"/>
              <p:cNvSpPr>
                <a:spLocks noChangeShapeType="1"/>
              </p:cNvSpPr>
              <p:nvPr/>
            </p:nvSpPr>
            <p:spPr bwMode="auto">
              <a:xfrm flipV="1">
                <a:off x="5095" y="2122"/>
                <a:ext cx="0" cy="95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45" name="Line 33"/>
              <p:cNvSpPr>
                <a:spLocks noChangeShapeType="1"/>
              </p:cNvSpPr>
              <p:nvPr/>
            </p:nvSpPr>
            <p:spPr bwMode="auto">
              <a:xfrm flipV="1">
                <a:off x="4294" y="2122"/>
                <a:ext cx="805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46" name="Text Box 34"/>
              <p:cNvSpPr txBox="1">
                <a:spLocks noChangeArrowheads="1"/>
              </p:cNvSpPr>
              <p:nvPr/>
            </p:nvSpPr>
            <p:spPr bwMode="auto">
              <a:xfrm>
                <a:off x="3805" y="2706"/>
                <a:ext cx="37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 i="1">
                    <a:ea typeface="楷体_GB2312" pitchFamily="49" charset="-122"/>
                  </a:rPr>
                  <a:t>U</a:t>
                </a:r>
                <a:r>
                  <a:rPr kumimoji="0" lang="en-US" altLang="zh-CN" sz="2400" baseline="-25000">
                    <a:ea typeface="楷体_GB2312" pitchFamily="49" charset="-122"/>
                  </a:rPr>
                  <a:t>0c</a:t>
                </a:r>
                <a:endParaRPr kumimoji="0" lang="en-US" altLang="zh-CN" sz="2400">
                  <a:ea typeface="楷体_GB2312" pitchFamily="49" charset="-122"/>
                </a:endParaRPr>
              </a:p>
            </p:txBody>
          </p:sp>
          <p:grpSp>
            <p:nvGrpSpPr>
              <p:cNvPr id="141347" name="Group 35"/>
              <p:cNvGrpSpPr>
                <a:grpSpLocks/>
              </p:cNvGrpSpPr>
              <p:nvPr/>
            </p:nvGrpSpPr>
            <p:grpSpPr bwMode="auto">
              <a:xfrm>
                <a:off x="3914" y="2115"/>
                <a:ext cx="486" cy="1064"/>
                <a:chOff x="801" y="821"/>
                <a:chExt cx="486" cy="1064"/>
              </a:xfrm>
            </p:grpSpPr>
            <p:sp>
              <p:nvSpPr>
                <p:cNvPr id="141348" name="Oval 36"/>
                <p:cNvSpPr>
                  <a:spLocks noChangeArrowheads="1"/>
                </p:cNvSpPr>
                <p:nvPr/>
              </p:nvSpPr>
              <p:spPr bwMode="auto">
                <a:xfrm>
                  <a:off x="1079" y="1437"/>
                  <a:ext cx="208" cy="209"/>
                </a:xfrm>
                <a:prstGeom prst="ellipse">
                  <a:avLst/>
                </a:prstGeom>
                <a:solidFill>
                  <a:srgbClr val="99FFCC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1349" name="Line 37"/>
                <p:cNvSpPr>
                  <a:spLocks noChangeShapeType="1"/>
                </p:cNvSpPr>
                <p:nvPr/>
              </p:nvSpPr>
              <p:spPr bwMode="auto">
                <a:xfrm flipV="1">
                  <a:off x="1181" y="821"/>
                  <a:ext cx="0" cy="95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1350" name="Rectangle 38"/>
                <p:cNvSpPr>
                  <a:spLocks noChangeArrowheads="1"/>
                </p:cNvSpPr>
                <p:nvPr/>
              </p:nvSpPr>
              <p:spPr bwMode="auto">
                <a:xfrm>
                  <a:off x="1142" y="1029"/>
                  <a:ext cx="95" cy="256"/>
                </a:xfrm>
                <a:prstGeom prst="rect">
                  <a:avLst/>
                </a:prstGeom>
                <a:solidFill>
                  <a:srgbClr val="99FFCC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1351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801" y="964"/>
                  <a:ext cx="28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accent2"/>
                    </a:buClr>
                    <a:buSzPct val="75000"/>
                    <a:buFont typeface="Monotype Sorts"/>
                    <a:buNone/>
                  </a:pPr>
                  <a:r>
                    <a:rPr kumimoji="0" lang="en-US" altLang="zh-CN" sz="2400" i="1">
                      <a:ea typeface="楷体_GB2312" pitchFamily="49" charset="-122"/>
                    </a:rPr>
                    <a:t>R</a:t>
                  </a:r>
                  <a:r>
                    <a:rPr kumimoji="0" lang="en-US" altLang="zh-CN" sz="2400" baseline="-25000">
                      <a:ea typeface="楷体_GB2312" pitchFamily="49" charset="-122"/>
                    </a:rPr>
                    <a:t>i</a:t>
                  </a:r>
                  <a:endParaRPr kumimoji="0" lang="en-US" altLang="zh-CN" sz="2400">
                    <a:solidFill>
                      <a:srgbClr val="0000FF"/>
                    </a:solidFill>
                    <a:ea typeface="楷体_GB2312" pitchFamily="49" charset="-122"/>
                  </a:endParaRPr>
                </a:p>
              </p:txBody>
            </p:sp>
            <p:sp>
              <p:nvSpPr>
                <p:cNvPr id="141352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908" y="1250"/>
                  <a:ext cx="22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accent2"/>
                    </a:buClr>
                    <a:buSzPct val="75000"/>
                    <a:buFont typeface="Monotype Sorts"/>
                    <a:buNone/>
                  </a:pPr>
                  <a:r>
                    <a:rPr kumimoji="0" lang="en-US" altLang="zh-CN" sz="2400">
                      <a:ea typeface="楷体_GB2312" pitchFamily="49" charset="-122"/>
                    </a:rPr>
                    <a:t>+</a:t>
                  </a:r>
                </a:p>
              </p:txBody>
            </p:sp>
            <p:sp>
              <p:nvSpPr>
                <p:cNvPr id="141353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919" y="1597"/>
                  <a:ext cx="21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accent2"/>
                    </a:buClr>
                    <a:buSzPct val="75000"/>
                    <a:buFont typeface="Monotype Sorts"/>
                    <a:buNone/>
                  </a:pPr>
                  <a:r>
                    <a:rPr kumimoji="0" lang="en-US" altLang="zh-CN" sz="2400">
                      <a:latin typeface="黑体" panose="02010609060101010101" pitchFamily="49" charset="-122"/>
                      <a:ea typeface="黑体" panose="02010609060101010101" pitchFamily="49" charset="-122"/>
                    </a:rPr>
                    <a:t>-</a:t>
                  </a:r>
                  <a:endParaRPr kumimoji="0" lang="en-US" altLang="zh-CN" sz="2400">
                    <a:solidFill>
                      <a:srgbClr val="0000FF"/>
                    </a:solidFill>
                    <a:ea typeface="楷体_GB2312" pitchFamily="49" charset="-122"/>
                  </a:endParaRPr>
                </a:p>
              </p:txBody>
            </p:sp>
          </p:grpSp>
          <p:sp>
            <p:nvSpPr>
              <p:cNvPr id="141354" name="Line 42"/>
              <p:cNvSpPr>
                <a:spLocks noChangeShapeType="1"/>
              </p:cNvSpPr>
              <p:nvPr/>
            </p:nvSpPr>
            <p:spPr bwMode="auto">
              <a:xfrm>
                <a:off x="4294" y="3074"/>
                <a:ext cx="80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55" name="Rectangle 43"/>
              <p:cNvSpPr>
                <a:spLocks noChangeArrowheads="1"/>
              </p:cNvSpPr>
              <p:nvPr/>
            </p:nvSpPr>
            <p:spPr bwMode="auto">
              <a:xfrm>
                <a:off x="5048" y="2471"/>
                <a:ext cx="95" cy="256"/>
              </a:xfrm>
              <a:prstGeom prst="rect">
                <a:avLst/>
              </a:prstGeom>
              <a:solidFill>
                <a:srgbClr val="99FFCC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56" name="Line 44"/>
              <p:cNvSpPr>
                <a:spLocks noChangeShapeType="1"/>
              </p:cNvSpPr>
              <p:nvPr/>
            </p:nvSpPr>
            <p:spPr bwMode="auto">
              <a:xfrm flipV="1">
                <a:off x="4920" y="2471"/>
                <a:ext cx="365" cy="26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57" name="Text Box 45"/>
              <p:cNvSpPr txBox="1">
                <a:spLocks noChangeArrowheads="1"/>
              </p:cNvSpPr>
              <p:nvPr/>
            </p:nvSpPr>
            <p:spPr bwMode="auto">
              <a:xfrm>
                <a:off x="5148" y="2488"/>
                <a:ext cx="2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 i="1">
                    <a:solidFill>
                      <a:srgbClr val="0000FF"/>
                    </a:solidFill>
                    <a:ea typeface="楷体_GB2312" pitchFamily="49" charset="-122"/>
                  </a:rPr>
                  <a:t>R</a:t>
                </a:r>
                <a:endParaRPr kumimoji="0" lang="en-US" altLang="zh-CN" sz="24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141358" name="AutoShape 46"/>
            <p:cNvSpPr>
              <a:spLocks noChangeArrowheads="1"/>
            </p:cNvSpPr>
            <p:nvPr/>
          </p:nvSpPr>
          <p:spPr bwMode="auto">
            <a:xfrm>
              <a:off x="4405" y="1716"/>
              <a:ext cx="215" cy="484"/>
            </a:xfrm>
            <a:prstGeom prst="downArrow">
              <a:avLst>
                <a:gd name="adj1" fmla="val 50000"/>
                <a:gd name="adj2" fmla="val 56279"/>
              </a:avLst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141359" name="Object 47"/>
          <p:cNvGraphicFramePr>
            <a:graphicFrameLocks noChangeAspect="1"/>
          </p:cNvGraphicFramePr>
          <p:nvPr/>
        </p:nvGraphicFramePr>
        <p:xfrm>
          <a:off x="900113" y="2708275"/>
          <a:ext cx="4689475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95" name="公式" r:id="rId3" imgW="1815840" imgH="393480" progId="Equation.3">
                  <p:embed/>
                </p:oleObj>
              </mc:Choice>
              <mc:Fallback>
                <p:oleObj name="公式" r:id="rId3" imgW="1815840" imgH="39348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2708275"/>
                        <a:ext cx="4689475" cy="101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360" name="Object 48"/>
          <p:cNvGraphicFramePr>
            <a:graphicFrameLocks noChangeAspect="1"/>
          </p:cNvGraphicFramePr>
          <p:nvPr/>
        </p:nvGraphicFramePr>
        <p:xfrm>
          <a:off x="898525" y="3730625"/>
          <a:ext cx="2830513" cy="890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96" name="公式" r:id="rId5" imgW="1244520" imgH="393480" progId="Equation.3">
                  <p:embed/>
                </p:oleObj>
              </mc:Choice>
              <mc:Fallback>
                <p:oleObj name="公式" r:id="rId5" imgW="1244520" imgH="39348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8525" y="3730625"/>
                        <a:ext cx="2830513" cy="890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361" name="Object 49"/>
          <p:cNvGraphicFramePr>
            <a:graphicFrameLocks noChangeAspect="1"/>
          </p:cNvGraphicFramePr>
          <p:nvPr/>
        </p:nvGraphicFramePr>
        <p:xfrm>
          <a:off x="984250" y="5210175"/>
          <a:ext cx="4273550" cy="120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97" name="公式" r:id="rId7" imgW="1485720" imgH="419040" progId="Equation.3">
                  <p:embed/>
                </p:oleObj>
              </mc:Choice>
              <mc:Fallback>
                <p:oleObj name="公式" r:id="rId7" imgW="1485720" imgH="41904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250" y="5210175"/>
                        <a:ext cx="4273550" cy="1204913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1362" name="Group 50"/>
          <p:cNvGrpSpPr>
            <a:grpSpLocks/>
          </p:cNvGrpSpPr>
          <p:nvPr/>
        </p:nvGrpSpPr>
        <p:grpSpPr bwMode="auto">
          <a:xfrm>
            <a:off x="363538" y="234950"/>
            <a:ext cx="4076700" cy="2185988"/>
            <a:chOff x="229" y="148"/>
            <a:chExt cx="2568" cy="1377"/>
          </a:xfrm>
        </p:grpSpPr>
        <p:grpSp>
          <p:nvGrpSpPr>
            <p:cNvPr id="141363" name="Group 51"/>
            <p:cNvGrpSpPr>
              <a:grpSpLocks/>
            </p:cNvGrpSpPr>
            <p:nvPr/>
          </p:nvGrpSpPr>
          <p:grpSpPr bwMode="auto">
            <a:xfrm>
              <a:off x="229" y="148"/>
              <a:ext cx="2568" cy="1377"/>
              <a:chOff x="3192" y="2823"/>
              <a:chExt cx="2568" cy="1377"/>
            </a:xfrm>
          </p:grpSpPr>
          <p:sp>
            <p:nvSpPr>
              <p:cNvPr id="141364" name="Line 52"/>
              <p:cNvSpPr>
                <a:spLocks noChangeShapeType="1"/>
              </p:cNvSpPr>
              <p:nvPr/>
            </p:nvSpPr>
            <p:spPr bwMode="auto">
              <a:xfrm flipV="1">
                <a:off x="5463" y="3143"/>
                <a:ext cx="0" cy="95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65" name="Line 53"/>
              <p:cNvSpPr>
                <a:spLocks noChangeShapeType="1"/>
              </p:cNvSpPr>
              <p:nvPr/>
            </p:nvSpPr>
            <p:spPr bwMode="auto">
              <a:xfrm flipV="1">
                <a:off x="4296" y="3143"/>
                <a:ext cx="0" cy="95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66" name="Line 54"/>
              <p:cNvSpPr>
                <a:spLocks noChangeShapeType="1"/>
              </p:cNvSpPr>
              <p:nvPr/>
            </p:nvSpPr>
            <p:spPr bwMode="auto">
              <a:xfrm>
                <a:off x="3717" y="3143"/>
                <a:ext cx="175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67" name="Text Box 55"/>
              <p:cNvSpPr txBox="1">
                <a:spLocks noChangeArrowheads="1"/>
              </p:cNvSpPr>
              <p:nvPr/>
            </p:nvSpPr>
            <p:spPr bwMode="auto">
              <a:xfrm>
                <a:off x="3192" y="3727"/>
                <a:ext cx="44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ea typeface="楷体_GB2312" pitchFamily="49" charset="-122"/>
                  </a:rPr>
                  <a:t>10V</a:t>
                </a:r>
              </a:p>
            </p:txBody>
          </p:sp>
          <p:sp>
            <p:nvSpPr>
              <p:cNvPr id="141368" name="Text Box 56"/>
              <p:cNvSpPr txBox="1">
                <a:spLocks noChangeArrowheads="1"/>
              </p:cNvSpPr>
              <p:nvPr/>
            </p:nvSpPr>
            <p:spPr bwMode="auto">
              <a:xfrm>
                <a:off x="3945" y="3351"/>
                <a:ext cx="35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ea typeface="楷体_GB2312" pitchFamily="49" charset="-122"/>
                  </a:rPr>
                  <a:t>2A</a:t>
                </a:r>
              </a:p>
            </p:txBody>
          </p:sp>
          <p:grpSp>
            <p:nvGrpSpPr>
              <p:cNvPr id="141369" name="Group 57"/>
              <p:cNvGrpSpPr>
                <a:grpSpLocks/>
              </p:cNvGrpSpPr>
              <p:nvPr/>
            </p:nvGrpSpPr>
            <p:grpSpPr bwMode="auto">
              <a:xfrm>
                <a:off x="3250" y="3136"/>
                <a:ext cx="573" cy="1064"/>
                <a:chOff x="714" y="821"/>
                <a:chExt cx="573" cy="1064"/>
              </a:xfrm>
            </p:grpSpPr>
            <p:sp>
              <p:nvSpPr>
                <p:cNvPr id="141370" name="Oval 58"/>
                <p:cNvSpPr>
                  <a:spLocks noChangeArrowheads="1"/>
                </p:cNvSpPr>
                <p:nvPr/>
              </p:nvSpPr>
              <p:spPr bwMode="auto">
                <a:xfrm>
                  <a:off x="1079" y="1437"/>
                  <a:ext cx="208" cy="209"/>
                </a:xfrm>
                <a:prstGeom prst="ellipse">
                  <a:avLst/>
                </a:prstGeom>
                <a:solidFill>
                  <a:srgbClr val="99FFCC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1371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1181" y="821"/>
                  <a:ext cx="0" cy="95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1372" name="Rectangle 60"/>
                <p:cNvSpPr>
                  <a:spLocks noChangeArrowheads="1"/>
                </p:cNvSpPr>
                <p:nvPr/>
              </p:nvSpPr>
              <p:spPr bwMode="auto">
                <a:xfrm>
                  <a:off x="1142" y="1029"/>
                  <a:ext cx="95" cy="256"/>
                </a:xfrm>
                <a:prstGeom prst="rect">
                  <a:avLst/>
                </a:prstGeom>
                <a:solidFill>
                  <a:srgbClr val="99FFCC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1373" name="Text Box 61"/>
                <p:cNvSpPr txBox="1">
                  <a:spLocks noChangeArrowheads="1"/>
                </p:cNvSpPr>
                <p:nvPr/>
              </p:nvSpPr>
              <p:spPr bwMode="auto">
                <a:xfrm>
                  <a:off x="714" y="964"/>
                  <a:ext cx="456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accent2"/>
                    </a:buClr>
                    <a:buSzPct val="75000"/>
                    <a:buFont typeface="Monotype Sorts"/>
                    <a:buNone/>
                  </a:pPr>
                  <a:r>
                    <a:rPr kumimoji="0" lang="en-US" altLang="zh-CN" sz="2400">
                      <a:ea typeface="楷体_GB2312" pitchFamily="49" charset="-122"/>
                    </a:rPr>
                    <a:t>10</a:t>
                  </a:r>
                  <a:r>
                    <a:rPr kumimoji="0" lang="en-US" altLang="zh-CN" sz="2400">
                      <a:ea typeface="楷体_GB2312" pitchFamily="49" charset="-122"/>
                      <a:sym typeface="Symbol" panose="05050102010706020507" pitchFamily="18" charset="2"/>
                    </a:rPr>
                    <a:t></a:t>
                  </a:r>
                  <a:endParaRPr kumimoji="0" lang="en-US" altLang="zh-CN" sz="2400">
                    <a:solidFill>
                      <a:srgbClr val="0000FF"/>
                    </a:solidFill>
                    <a:ea typeface="楷体_GB2312" pitchFamily="49" charset="-122"/>
                  </a:endParaRPr>
                </a:p>
              </p:txBody>
            </p:sp>
            <p:sp>
              <p:nvSpPr>
                <p:cNvPr id="141374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908" y="1250"/>
                  <a:ext cx="22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accent2"/>
                    </a:buClr>
                    <a:buSzPct val="75000"/>
                    <a:buFont typeface="Monotype Sorts"/>
                    <a:buNone/>
                  </a:pPr>
                  <a:r>
                    <a:rPr kumimoji="0" lang="en-US" altLang="zh-CN" sz="2400">
                      <a:ea typeface="楷体_GB2312" pitchFamily="49" charset="-122"/>
                    </a:rPr>
                    <a:t>+</a:t>
                  </a:r>
                </a:p>
              </p:txBody>
            </p:sp>
            <p:sp>
              <p:nvSpPr>
                <p:cNvPr id="141375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919" y="1597"/>
                  <a:ext cx="21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accent2"/>
                    </a:buClr>
                    <a:buSzPct val="75000"/>
                    <a:buFont typeface="Monotype Sorts"/>
                    <a:buNone/>
                  </a:pPr>
                  <a:r>
                    <a:rPr kumimoji="0" lang="en-US" altLang="zh-CN" sz="2400">
                      <a:latin typeface="黑体" panose="02010609060101010101" pitchFamily="49" charset="-122"/>
                      <a:ea typeface="黑体" panose="02010609060101010101" pitchFamily="49" charset="-122"/>
                    </a:rPr>
                    <a:t>-</a:t>
                  </a:r>
                  <a:endParaRPr kumimoji="0" lang="en-US" altLang="zh-CN" sz="2400">
                    <a:solidFill>
                      <a:srgbClr val="0000FF"/>
                    </a:solidFill>
                    <a:ea typeface="楷体_GB2312" pitchFamily="49" charset="-122"/>
                  </a:endParaRPr>
                </a:p>
              </p:txBody>
            </p:sp>
          </p:grpSp>
          <p:sp>
            <p:nvSpPr>
              <p:cNvPr id="141376" name="Line 64"/>
              <p:cNvSpPr>
                <a:spLocks noChangeShapeType="1"/>
              </p:cNvSpPr>
              <p:nvPr/>
            </p:nvSpPr>
            <p:spPr bwMode="auto">
              <a:xfrm flipV="1">
                <a:off x="3717" y="4095"/>
                <a:ext cx="174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77" name="Text Box 65"/>
              <p:cNvSpPr txBox="1">
                <a:spLocks noChangeArrowheads="1"/>
              </p:cNvSpPr>
              <p:nvPr/>
            </p:nvSpPr>
            <p:spPr bwMode="auto">
              <a:xfrm>
                <a:off x="3833" y="2823"/>
                <a:ext cx="45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ea typeface="楷体_GB2312" pitchFamily="49" charset="-122"/>
                  </a:rPr>
                  <a:t>10</a:t>
                </a:r>
                <a:r>
                  <a:rPr kumimoji="0" lang="en-US" altLang="zh-CN" sz="2400">
                    <a:ea typeface="楷体_GB2312" pitchFamily="49" charset="-122"/>
                    <a:sym typeface="Symbol" panose="05050102010706020507" pitchFamily="18" charset="2"/>
                  </a:rPr>
                  <a:t></a:t>
                </a:r>
                <a:endParaRPr kumimoji="0" lang="en-US" altLang="zh-CN" sz="24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  <p:grpSp>
            <p:nvGrpSpPr>
              <p:cNvPr id="141378" name="Group 66"/>
              <p:cNvGrpSpPr>
                <a:grpSpLocks/>
              </p:cNvGrpSpPr>
              <p:nvPr/>
            </p:nvGrpSpPr>
            <p:grpSpPr bwMode="auto">
              <a:xfrm>
                <a:off x="4194" y="3588"/>
                <a:ext cx="208" cy="209"/>
                <a:chOff x="2011" y="1156"/>
                <a:chExt cx="208" cy="209"/>
              </a:xfrm>
            </p:grpSpPr>
            <p:sp>
              <p:nvSpPr>
                <p:cNvPr id="141379" name="Oval 67"/>
                <p:cNvSpPr>
                  <a:spLocks noChangeArrowheads="1"/>
                </p:cNvSpPr>
                <p:nvPr/>
              </p:nvSpPr>
              <p:spPr bwMode="auto">
                <a:xfrm>
                  <a:off x="2011" y="1156"/>
                  <a:ext cx="208" cy="209"/>
                </a:xfrm>
                <a:prstGeom prst="ellipse">
                  <a:avLst/>
                </a:prstGeom>
                <a:solidFill>
                  <a:srgbClr val="99FFCC"/>
                </a:solidFill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41380" name="Line 68"/>
                <p:cNvSpPr>
                  <a:spLocks noChangeShapeType="1"/>
                </p:cNvSpPr>
                <p:nvPr/>
              </p:nvSpPr>
              <p:spPr bwMode="auto">
                <a:xfrm flipV="1">
                  <a:off x="2011" y="1266"/>
                  <a:ext cx="208" cy="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141381" name="Line 69"/>
              <p:cNvSpPr>
                <a:spLocks noChangeShapeType="1"/>
              </p:cNvSpPr>
              <p:nvPr/>
            </p:nvSpPr>
            <p:spPr bwMode="auto">
              <a:xfrm flipV="1">
                <a:off x="4296" y="3399"/>
                <a:ext cx="0" cy="12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82" name="Oval 70"/>
              <p:cNvSpPr>
                <a:spLocks noChangeArrowheads="1"/>
              </p:cNvSpPr>
              <p:nvPr/>
            </p:nvSpPr>
            <p:spPr bwMode="auto">
              <a:xfrm flipH="1">
                <a:off x="4656" y="3759"/>
                <a:ext cx="208" cy="209"/>
              </a:xfrm>
              <a:prstGeom prst="ellipse">
                <a:avLst/>
              </a:prstGeom>
              <a:solidFill>
                <a:srgbClr val="99FFCC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83" name="Line 71"/>
              <p:cNvSpPr>
                <a:spLocks noChangeShapeType="1"/>
              </p:cNvSpPr>
              <p:nvPr/>
            </p:nvSpPr>
            <p:spPr bwMode="auto">
              <a:xfrm flipH="1" flipV="1">
                <a:off x="4762" y="3143"/>
                <a:ext cx="0" cy="95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84" name="Rectangle 72"/>
              <p:cNvSpPr>
                <a:spLocks noChangeArrowheads="1"/>
              </p:cNvSpPr>
              <p:nvPr/>
            </p:nvSpPr>
            <p:spPr bwMode="auto">
              <a:xfrm flipH="1">
                <a:off x="4706" y="3351"/>
                <a:ext cx="95" cy="256"/>
              </a:xfrm>
              <a:prstGeom prst="rect">
                <a:avLst/>
              </a:prstGeom>
              <a:solidFill>
                <a:srgbClr val="99FFCC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85" name="Text Box 73"/>
              <p:cNvSpPr txBox="1">
                <a:spLocks noChangeArrowheads="1"/>
              </p:cNvSpPr>
              <p:nvPr/>
            </p:nvSpPr>
            <p:spPr bwMode="auto">
              <a:xfrm flipH="1">
                <a:off x="4776" y="3286"/>
                <a:ext cx="36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ea typeface="楷体_GB2312" pitchFamily="49" charset="-122"/>
                  </a:rPr>
                  <a:t>5</a:t>
                </a:r>
                <a:r>
                  <a:rPr kumimoji="0" lang="en-US" altLang="zh-CN" sz="2400">
                    <a:ea typeface="楷体_GB2312" pitchFamily="49" charset="-122"/>
                    <a:sym typeface="Symbol" panose="05050102010706020507" pitchFamily="18" charset="2"/>
                  </a:rPr>
                  <a:t></a:t>
                </a:r>
                <a:endParaRPr kumimoji="0" lang="en-US" altLang="zh-CN" sz="24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41386" name="Text Box 74"/>
              <p:cNvSpPr txBox="1">
                <a:spLocks noChangeArrowheads="1"/>
              </p:cNvSpPr>
              <p:nvPr/>
            </p:nvSpPr>
            <p:spPr bwMode="auto">
              <a:xfrm flipH="1">
                <a:off x="4810" y="3572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ea typeface="楷体_GB2312" pitchFamily="49" charset="-122"/>
                  </a:rPr>
                  <a:t>+</a:t>
                </a:r>
              </a:p>
            </p:txBody>
          </p:sp>
          <p:sp>
            <p:nvSpPr>
              <p:cNvPr id="141387" name="Text Box 75"/>
              <p:cNvSpPr txBox="1">
                <a:spLocks noChangeArrowheads="1"/>
              </p:cNvSpPr>
              <p:nvPr/>
            </p:nvSpPr>
            <p:spPr bwMode="auto">
              <a:xfrm flipH="1">
                <a:off x="4810" y="3871"/>
                <a:ext cx="21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latin typeface="黑体" panose="02010609060101010101" pitchFamily="49" charset="-122"/>
                    <a:ea typeface="黑体" panose="02010609060101010101" pitchFamily="49" charset="-122"/>
                  </a:rPr>
                  <a:t>-</a:t>
                </a:r>
                <a:endParaRPr kumimoji="0" lang="en-US" altLang="zh-CN" sz="24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41388" name="Text Box 76"/>
              <p:cNvSpPr txBox="1">
                <a:spLocks noChangeArrowheads="1"/>
              </p:cNvSpPr>
              <p:nvPr/>
            </p:nvSpPr>
            <p:spPr bwMode="auto">
              <a:xfrm>
                <a:off x="4841" y="3727"/>
                <a:ext cx="44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ea typeface="楷体_GB2312" pitchFamily="49" charset="-122"/>
                  </a:rPr>
                  <a:t>85V</a:t>
                </a:r>
              </a:p>
            </p:txBody>
          </p:sp>
          <p:sp>
            <p:nvSpPr>
              <p:cNvPr id="141389" name="Rectangle 77"/>
              <p:cNvSpPr>
                <a:spLocks noChangeArrowheads="1"/>
              </p:cNvSpPr>
              <p:nvPr/>
            </p:nvSpPr>
            <p:spPr bwMode="auto">
              <a:xfrm rot="5400000">
                <a:off x="4018" y="3024"/>
                <a:ext cx="95" cy="256"/>
              </a:xfrm>
              <a:prstGeom prst="rect">
                <a:avLst/>
              </a:prstGeom>
              <a:solidFill>
                <a:srgbClr val="99FFCC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90" name="Rectangle 78"/>
              <p:cNvSpPr>
                <a:spLocks noChangeArrowheads="1"/>
              </p:cNvSpPr>
              <p:nvPr/>
            </p:nvSpPr>
            <p:spPr bwMode="auto">
              <a:xfrm>
                <a:off x="5416" y="3492"/>
                <a:ext cx="95" cy="256"/>
              </a:xfrm>
              <a:prstGeom prst="rect">
                <a:avLst/>
              </a:prstGeom>
              <a:solidFill>
                <a:srgbClr val="99FFCC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91" name="Line 79"/>
              <p:cNvSpPr>
                <a:spLocks noChangeShapeType="1"/>
              </p:cNvSpPr>
              <p:nvPr/>
            </p:nvSpPr>
            <p:spPr bwMode="auto">
              <a:xfrm flipV="1">
                <a:off x="5288" y="3492"/>
                <a:ext cx="365" cy="26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1392" name="Text Box 80"/>
              <p:cNvSpPr txBox="1">
                <a:spLocks noChangeArrowheads="1"/>
              </p:cNvSpPr>
              <p:nvPr/>
            </p:nvSpPr>
            <p:spPr bwMode="auto">
              <a:xfrm>
                <a:off x="5516" y="3509"/>
                <a:ext cx="2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 i="1">
                    <a:solidFill>
                      <a:srgbClr val="0000FF"/>
                    </a:solidFill>
                    <a:ea typeface="楷体_GB2312" pitchFamily="49" charset="-122"/>
                  </a:rPr>
                  <a:t>R</a:t>
                </a:r>
                <a:endParaRPr kumimoji="0" lang="en-US" altLang="zh-CN" sz="24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141393" name="Text Box 81"/>
            <p:cNvSpPr txBox="1">
              <a:spLocks noChangeArrowheads="1"/>
            </p:cNvSpPr>
            <p:nvPr/>
          </p:nvSpPr>
          <p:spPr bwMode="auto">
            <a:xfrm>
              <a:off x="1382" y="156"/>
              <a:ext cx="4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10</a:t>
              </a:r>
              <a:r>
                <a:rPr kumimoji="0" lang="en-US" altLang="zh-CN" sz="24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kumimoji="0" lang="en-US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41394" name="Rectangle 82"/>
            <p:cNvSpPr>
              <a:spLocks noChangeArrowheads="1"/>
            </p:cNvSpPr>
            <p:nvPr/>
          </p:nvSpPr>
          <p:spPr bwMode="auto">
            <a:xfrm rot="5400000">
              <a:off x="1567" y="357"/>
              <a:ext cx="95" cy="256"/>
            </a:xfrm>
            <a:prstGeom prst="rect">
              <a:avLst/>
            </a:prstGeom>
            <a:solidFill>
              <a:srgbClr val="99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41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1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1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1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1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1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41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1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5" grpId="0" autoUpdateAnimBg="0"/>
      <p:bldP spid="141340" grpId="0" animBg="1"/>
      <p:bldP spid="141341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9" name="Text Box 3"/>
          <p:cNvSpPr txBox="1">
            <a:spLocks noChangeArrowheads="1"/>
          </p:cNvSpPr>
          <p:nvPr/>
        </p:nvSpPr>
        <p:spPr bwMode="auto">
          <a:xfrm>
            <a:off x="609600" y="228600"/>
            <a:ext cx="7467600" cy="5794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CC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99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>
                <a:solidFill>
                  <a:srgbClr val="000099"/>
                </a:solidFill>
              </a:rPr>
              <a:t>§4—5  </a:t>
            </a:r>
            <a:r>
              <a:rPr lang="zh-CN" altLang="en-US">
                <a:solidFill>
                  <a:srgbClr val="000099"/>
                </a:solidFill>
                <a:ea typeface="黑体" panose="02010609060101010101" pitchFamily="49" charset="-122"/>
              </a:rPr>
              <a:t>互易定理</a:t>
            </a:r>
            <a:r>
              <a:rPr lang="zh-CN" altLang="en-US">
                <a:solidFill>
                  <a:srgbClr val="000099"/>
                </a:solidFill>
              </a:rPr>
              <a:t> </a:t>
            </a:r>
            <a:r>
              <a:rPr lang="en-US" altLang="zh-CN">
                <a:solidFill>
                  <a:srgbClr val="000099"/>
                </a:solidFill>
              </a:rPr>
              <a:t>(</a:t>
            </a:r>
            <a:r>
              <a:rPr lang="en-US" altLang="zh-CN" i="1">
                <a:solidFill>
                  <a:srgbClr val="000099"/>
                </a:solidFill>
              </a:rPr>
              <a:t>Reciprocity  Theorem</a:t>
            </a:r>
            <a:r>
              <a:rPr lang="en-US" altLang="zh-CN">
                <a:solidFill>
                  <a:srgbClr val="000099"/>
                </a:solidFill>
              </a:rPr>
              <a:t>)</a:t>
            </a:r>
          </a:p>
        </p:txBody>
      </p:sp>
      <p:sp>
        <p:nvSpPr>
          <p:cNvPr id="142393" name="Text Box 57"/>
          <p:cNvSpPr txBox="1">
            <a:spLocks noChangeArrowheads="1"/>
          </p:cNvSpPr>
          <p:nvPr/>
        </p:nvSpPr>
        <p:spPr bwMode="auto">
          <a:xfrm>
            <a:off x="0" y="838200"/>
            <a:ext cx="8305800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71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8572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047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>
                <a:latin typeface="宋体" panose="02010600030101010101" pitchFamily="2" charset="-122"/>
              </a:rPr>
              <a:t>图</a:t>
            </a:r>
            <a:r>
              <a:rPr lang="en-US" altLang="zh-CN" sz="3200">
                <a:solidFill>
                  <a:srgbClr val="3333FF"/>
                </a:solidFill>
                <a:latin typeface="宋体" panose="02010600030101010101" pitchFamily="2" charset="-122"/>
              </a:rPr>
              <a:t>a</a:t>
            </a:r>
            <a:r>
              <a:rPr lang="zh-CN" altLang="en-US" sz="3200">
                <a:latin typeface="宋体" panose="02010600030101010101" pitchFamily="2" charset="-122"/>
              </a:rPr>
              <a:t>电路中，只有</a:t>
            </a:r>
            <a:r>
              <a:rPr lang="en-US" altLang="zh-CN" sz="3200" i="1">
                <a:latin typeface="宋体" panose="02010600030101010101" pitchFamily="2" charset="-122"/>
              </a:rPr>
              <a:t>j</a:t>
            </a:r>
            <a:r>
              <a:rPr lang="zh-CN" altLang="en-US" sz="3200">
                <a:latin typeface="宋体" panose="02010600030101010101" pitchFamily="2" charset="-122"/>
              </a:rPr>
              <a:t>支路中有电压源</a:t>
            </a:r>
            <a:r>
              <a:rPr lang="en-US" altLang="zh-CN" sz="3200" i="1">
                <a:latin typeface="宋体" panose="02010600030101010101" pitchFamily="2" charset="-122"/>
              </a:rPr>
              <a:t>u</a:t>
            </a:r>
            <a:r>
              <a:rPr lang="en-US" altLang="zh-CN" sz="3200" i="1" baseline="-25000">
                <a:latin typeface="宋体" panose="02010600030101010101" pitchFamily="2" charset="-122"/>
              </a:rPr>
              <a:t>j</a:t>
            </a:r>
            <a:r>
              <a:rPr lang="zh-CN" altLang="en-US" sz="3200">
                <a:latin typeface="宋体" panose="02010600030101010101" pitchFamily="2" charset="-122"/>
              </a:rPr>
              <a:t>，其在</a:t>
            </a:r>
            <a:r>
              <a:rPr lang="en-US" altLang="zh-CN" sz="3200" i="1">
                <a:latin typeface="宋体" panose="02010600030101010101" pitchFamily="2" charset="-122"/>
              </a:rPr>
              <a:t>k</a:t>
            </a:r>
            <a:r>
              <a:rPr lang="zh-CN" altLang="en-US" sz="3200">
                <a:latin typeface="宋体" panose="02010600030101010101" pitchFamily="2" charset="-122"/>
              </a:rPr>
              <a:t>支路中产生的电流为 </a:t>
            </a:r>
            <a:r>
              <a:rPr lang="en-US" altLang="zh-CN" sz="3200" i="1">
                <a:latin typeface="宋体" panose="02010600030101010101" pitchFamily="2" charset="-122"/>
              </a:rPr>
              <a:t>i</a:t>
            </a:r>
            <a:r>
              <a:rPr lang="en-US" altLang="zh-CN" sz="3200" i="1" baseline="-25000">
                <a:latin typeface="宋体" panose="02010600030101010101" pitchFamily="2" charset="-122"/>
              </a:rPr>
              <a:t>kj </a:t>
            </a:r>
            <a:r>
              <a:rPr lang="zh-CN" altLang="en-US" sz="3200">
                <a:latin typeface="宋体" panose="02010600030101010101" pitchFamily="2" charset="-122"/>
              </a:rPr>
              <a:t>。</a:t>
            </a:r>
          </a:p>
        </p:txBody>
      </p:sp>
      <p:sp>
        <p:nvSpPr>
          <p:cNvPr id="142394" name="Text Box 58"/>
          <p:cNvSpPr txBox="1">
            <a:spLocks noChangeArrowheads="1"/>
          </p:cNvSpPr>
          <p:nvPr/>
        </p:nvSpPr>
        <p:spPr bwMode="auto">
          <a:xfrm>
            <a:off x="0" y="2220913"/>
            <a:ext cx="8839200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lang="en-US" altLang="zh-CN" sz="2400"/>
              <a:t>        </a:t>
            </a:r>
            <a:r>
              <a:rPr lang="zh-CN" altLang="en-US">
                <a:latin typeface="宋体" panose="02010600030101010101" pitchFamily="2" charset="-122"/>
              </a:rPr>
              <a:t>图</a:t>
            </a:r>
            <a:r>
              <a:rPr lang="en-US" altLang="zh-CN">
                <a:solidFill>
                  <a:srgbClr val="3333FF"/>
                </a:solidFill>
                <a:latin typeface="宋体" panose="02010600030101010101" pitchFamily="2" charset="-122"/>
              </a:rPr>
              <a:t>b</a:t>
            </a:r>
            <a:r>
              <a:rPr lang="zh-CN" altLang="en-US">
                <a:latin typeface="宋体" panose="02010600030101010101" pitchFamily="2" charset="-122"/>
              </a:rPr>
              <a:t>电路中，只有</a:t>
            </a:r>
            <a:r>
              <a:rPr lang="en-US" altLang="zh-CN" i="1">
                <a:latin typeface="宋体" panose="02010600030101010101" pitchFamily="2" charset="-122"/>
              </a:rPr>
              <a:t>k</a:t>
            </a:r>
            <a:r>
              <a:rPr lang="zh-CN" altLang="en-US">
                <a:latin typeface="宋体" panose="02010600030101010101" pitchFamily="2" charset="-122"/>
              </a:rPr>
              <a:t>支路中有电压源</a:t>
            </a:r>
            <a:r>
              <a:rPr lang="en-US" altLang="zh-CN" i="1">
                <a:latin typeface="宋体" panose="02010600030101010101" pitchFamily="2" charset="-122"/>
              </a:rPr>
              <a:t>u</a:t>
            </a:r>
            <a:r>
              <a:rPr lang="en-US" altLang="zh-CN" i="1" baseline="-25000">
                <a:latin typeface="宋体" panose="02010600030101010101" pitchFamily="2" charset="-122"/>
              </a:rPr>
              <a:t>k</a:t>
            </a:r>
            <a:r>
              <a:rPr lang="zh-CN" altLang="en-US">
                <a:latin typeface="宋体" panose="02010600030101010101" pitchFamily="2" charset="-122"/>
              </a:rPr>
              <a:t>，其在</a:t>
            </a:r>
            <a:r>
              <a:rPr lang="en-US" altLang="zh-CN" i="1">
                <a:latin typeface="宋体" panose="02010600030101010101" pitchFamily="2" charset="-122"/>
              </a:rPr>
              <a:t>j</a:t>
            </a:r>
            <a:r>
              <a:rPr lang="zh-CN" altLang="en-US">
                <a:latin typeface="宋体" panose="02010600030101010101" pitchFamily="2" charset="-122"/>
              </a:rPr>
              <a:t>支路中产生的电流为 </a:t>
            </a:r>
            <a:r>
              <a:rPr lang="en-US" altLang="zh-CN" i="1">
                <a:latin typeface="宋体" panose="02010600030101010101" pitchFamily="2" charset="-122"/>
              </a:rPr>
              <a:t>i</a:t>
            </a:r>
            <a:r>
              <a:rPr lang="en-US" altLang="zh-CN" i="1" baseline="-25000">
                <a:latin typeface="宋体" panose="02010600030101010101" pitchFamily="2" charset="-122"/>
              </a:rPr>
              <a:t>jk </a:t>
            </a:r>
            <a:r>
              <a:rPr lang="zh-CN" altLang="en-US">
                <a:latin typeface="宋体" panose="02010600030101010101" pitchFamily="2" charset="-122"/>
              </a:rPr>
              <a:t>。</a:t>
            </a:r>
          </a:p>
        </p:txBody>
      </p:sp>
      <p:sp>
        <p:nvSpPr>
          <p:cNvPr id="142395" name="Text Box 59"/>
          <p:cNvSpPr txBox="1">
            <a:spLocks noChangeArrowheads="1"/>
          </p:cNvSpPr>
          <p:nvPr/>
        </p:nvSpPr>
        <p:spPr bwMode="auto">
          <a:xfrm>
            <a:off x="2971800" y="5943600"/>
            <a:ext cx="51292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ea typeface="仿宋_GB2312" pitchFamily="49" charset="-122"/>
              </a:rPr>
              <a:t>当</a:t>
            </a:r>
            <a:r>
              <a:rPr lang="zh-CN" altLang="en-US"/>
              <a:t>   </a:t>
            </a:r>
            <a:r>
              <a:rPr lang="en-US" altLang="zh-CN" i="1">
                <a:solidFill>
                  <a:srgbClr val="0000FF"/>
                </a:solidFill>
              </a:rPr>
              <a:t>u</a:t>
            </a:r>
            <a:r>
              <a:rPr lang="en-US" altLang="zh-CN" i="1" baseline="-25000">
                <a:solidFill>
                  <a:srgbClr val="0000FF"/>
                </a:solidFill>
              </a:rPr>
              <a:t>k</a:t>
            </a:r>
            <a:r>
              <a:rPr lang="en-US" altLang="zh-CN" baseline="-25000">
                <a:solidFill>
                  <a:srgbClr val="0000FF"/>
                </a:solidFill>
              </a:rPr>
              <a:t> </a:t>
            </a:r>
            <a:r>
              <a:rPr lang="en-US" altLang="zh-CN">
                <a:solidFill>
                  <a:srgbClr val="0000FF"/>
                </a:solidFill>
              </a:rPr>
              <a:t>=</a:t>
            </a:r>
            <a:r>
              <a:rPr lang="en-US" altLang="zh-CN" baseline="-25000">
                <a:solidFill>
                  <a:srgbClr val="0000FF"/>
                </a:solidFill>
              </a:rPr>
              <a:t> </a:t>
            </a:r>
            <a:r>
              <a:rPr lang="en-US" altLang="zh-CN" i="1">
                <a:solidFill>
                  <a:srgbClr val="0000FF"/>
                </a:solidFill>
              </a:rPr>
              <a:t>u</a:t>
            </a:r>
            <a:r>
              <a:rPr lang="en-US" altLang="zh-CN" i="1" baseline="-25000">
                <a:solidFill>
                  <a:srgbClr val="0000FF"/>
                </a:solidFill>
              </a:rPr>
              <a:t>j</a:t>
            </a:r>
            <a:r>
              <a:rPr lang="en-US" altLang="zh-CN" baseline="-25000"/>
              <a:t>   </a:t>
            </a:r>
            <a:r>
              <a:rPr lang="zh-CN" altLang="en-US">
                <a:ea typeface="仿宋_GB2312" pitchFamily="49" charset="-122"/>
              </a:rPr>
              <a:t>时</a:t>
            </a:r>
            <a:r>
              <a:rPr lang="zh-CN" altLang="en-US"/>
              <a:t>，</a:t>
            </a:r>
            <a:r>
              <a:rPr lang="en-US" altLang="zh-CN" i="1">
                <a:solidFill>
                  <a:srgbClr val="0000FF"/>
                </a:solidFill>
              </a:rPr>
              <a:t>i</a:t>
            </a:r>
            <a:r>
              <a:rPr lang="en-US" altLang="zh-CN" i="1" baseline="-25000">
                <a:solidFill>
                  <a:srgbClr val="0000FF"/>
                </a:solidFill>
              </a:rPr>
              <a:t>kj</a:t>
            </a:r>
            <a:r>
              <a:rPr lang="en-US" altLang="zh-CN" baseline="-25000">
                <a:solidFill>
                  <a:srgbClr val="0000FF"/>
                </a:solidFill>
              </a:rPr>
              <a:t> </a:t>
            </a:r>
            <a:r>
              <a:rPr lang="en-US" altLang="zh-CN">
                <a:solidFill>
                  <a:srgbClr val="0000FF"/>
                </a:solidFill>
              </a:rPr>
              <a:t>=</a:t>
            </a:r>
            <a:r>
              <a:rPr lang="en-US" altLang="zh-CN" baseline="-25000">
                <a:solidFill>
                  <a:srgbClr val="0000FF"/>
                </a:solidFill>
              </a:rPr>
              <a:t> </a:t>
            </a:r>
            <a:r>
              <a:rPr lang="en-US" altLang="zh-CN" i="1">
                <a:solidFill>
                  <a:srgbClr val="0000FF"/>
                </a:solidFill>
              </a:rPr>
              <a:t>i</a:t>
            </a:r>
            <a:r>
              <a:rPr lang="en-US" altLang="zh-CN" i="1" baseline="-25000">
                <a:solidFill>
                  <a:srgbClr val="0000FF"/>
                </a:solidFill>
              </a:rPr>
              <a:t>jk</a:t>
            </a:r>
            <a:r>
              <a:rPr lang="en-US" altLang="zh-CN" i="1" baseline="-25000"/>
              <a:t> </a:t>
            </a:r>
            <a:r>
              <a:rPr lang="zh-CN" altLang="en-US"/>
              <a:t>。</a:t>
            </a:r>
          </a:p>
        </p:txBody>
      </p:sp>
      <p:grpSp>
        <p:nvGrpSpPr>
          <p:cNvPr id="142396" name="Group 60"/>
          <p:cNvGrpSpPr>
            <a:grpSpLocks/>
          </p:cNvGrpSpPr>
          <p:nvPr/>
        </p:nvGrpSpPr>
        <p:grpSpPr bwMode="auto">
          <a:xfrm>
            <a:off x="381000" y="3116263"/>
            <a:ext cx="4257675" cy="2571750"/>
            <a:chOff x="134" y="2028"/>
            <a:chExt cx="2682" cy="1620"/>
          </a:xfrm>
        </p:grpSpPr>
        <p:grpSp>
          <p:nvGrpSpPr>
            <p:cNvPr id="142397" name="Group 61"/>
            <p:cNvGrpSpPr>
              <a:grpSpLocks/>
            </p:cNvGrpSpPr>
            <p:nvPr/>
          </p:nvGrpSpPr>
          <p:grpSpPr bwMode="auto">
            <a:xfrm>
              <a:off x="432" y="2256"/>
              <a:ext cx="2384" cy="1392"/>
              <a:chOff x="432" y="2256"/>
              <a:chExt cx="2384" cy="1392"/>
            </a:xfrm>
          </p:grpSpPr>
          <p:sp>
            <p:nvSpPr>
              <p:cNvPr id="142398" name="Text Box 62"/>
              <p:cNvSpPr txBox="1">
                <a:spLocks noChangeArrowheads="1"/>
              </p:cNvSpPr>
              <p:nvPr/>
            </p:nvSpPr>
            <p:spPr bwMode="auto">
              <a:xfrm>
                <a:off x="2432" y="2688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i</a:t>
                </a:r>
                <a:r>
                  <a:rPr lang="en-US" altLang="zh-CN" sz="2400" i="1" baseline="-25000"/>
                  <a:t>kj</a:t>
                </a:r>
                <a:endParaRPr lang="en-US" altLang="zh-CN" sz="2400" baseline="-25000"/>
              </a:p>
            </p:txBody>
          </p:sp>
          <p:sp>
            <p:nvSpPr>
              <p:cNvPr id="142399" name="Rectangle 63"/>
              <p:cNvSpPr>
                <a:spLocks noChangeArrowheads="1"/>
              </p:cNvSpPr>
              <p:nvPr/>
            </p:nvSpPr>
            <p:spPr bwMode="auto">
              <a:xfrm>
                <a:off x="1296" y="2400"/>
                <a:ext cx="672" cy="912"/>
              </a:xfrm>
              <a:prstGeom prst="rect">
                <a:avLst/>
              </a:prstGeom>
              <a:solidFill>
                <a:srgbClr val="00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2400" name="Rectangle 64"/>
              <p:cNvSpPr>
                <a:spLocks noChangeArrowheads="1"/>
              </p:cNvSpPr>
              <p:nvPr/>
            </p:nvSpPr>
            <p:spPr bwMode="auto">
              <a:xfrm>
                <a:off x="864" y="2544"/>
                <a:ext cx="432" cy="67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2401" name="Rectangle 65"/>
              <p:cNvSpPr>
                <a:spLocks noChangeArrowheads="1"/>
              </p:cNvSpPr>
              <p:nvPr/>
            </p:nvSpPr>
            <p:spPr bwMode="auto">
              <a:xfrm>
                <a:off x="1968" y="2544"/>
                <a:ext cx="432" cy="67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2402" name="Text Box 66"/>
              <p:cNvSpPr txBox="1">
                <a:spLocks noChangeArrowheads="1"/>
              </p:cNvSpPr>
              <p:nvPr/>
            </p:nvSpPr>
            <p:spPr bwMode="auto">
              <a:xfrm>
                <a:off x="1392" y="2400"/>
                <a:ext cx="528" cy="9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 sz="2200"/>
                  <a:t>线性电阻网络       </a:t>
                </a:r>
                <a:r>
                  <a:rPr lang="en-US" altLang="zh-CN" sz="2200"/>
                  <a:t>N</a:t>
                </a:r>
              </a:p>
            </p:txBody>
          </p:sp>
          <p:sp>
            <p:nvSpPr>
              <p:cNvPr id="142403" name="Line 67"/>
              <p:cNvSpPr>
                <a:spLocks noChangeShapeType="1"/>
              </p:cNvSpPr>
              <p:nvPr/>
            </p:nvSpPr>
            <p:spPr bwMode="auto">
              <a:xfrm>
                <a:off x="2400" y="2736"/>
                <a:ext cx="0" cy="2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2404" name="Oval 68"/>
              <p:cNvSpPr>
                <a:spLocks noChangeArrowheads="1"/>
              </p:cNvSpPr>
              <p:nvPr/>
            </p:nvSpPr>
            <p:spPr bwMode="auto">
              <a:xfrm>
                <a:off x="720" y="2784"/>
                <a:ext cx="288" cy="288"/>
              </a:xfrm>
              <a:prstGeom prst="ellipse">
                <a:avLst/>
              </a:prstGeom>
              <a:solidFill>
                <a:srgbClr val="00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2405" name="Text Box 69"/>
              <p:cNvSpPr txBox="1">
                <a:spLocks noChangeArrowheads="1"/>
              </p:cNvSpPr>
              <p:nvPr/>
            </p:nvSpPr>
            <p:spPr bwMode="auto">
              <a:xfrm>
                <a:off x="624" y="2592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+</a:t>
                </a:r>
              </a:p>
            </p:txBody>
          </p:sp>
          <p:sp>
            <p:nvSpPr>
              <p:cNvPr id="142406" name="Text Box 70"/>
              <p:cNvSpPr txBox="1">
                <a:spLocks noChangeArrowheads="1"/>
              </p:cNvSpPr>
              <p:nvPr/>
            </p:nvSpPr>
            <p:spPr bwMode="auto">
              <a:xfrm>
                <a:off x="624" y="2928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–</a:t>
                </a:r>
              </a:p>
            </p:txBody>
          </p:sp>
          <p:sp>
            <p:nvSpPr>
              <p:cNvPr id="142407" name="Text Box 71"/>
              <p:cNvSpPr txBox="1">
                <a:spLocks noChangeArrowheads="1"/>
              </p:cNvSpPr>
              <p:nvPr/>
            </p:nvSpPr>
            <p:spPr bwMode="auto">
              <a:xfrm>
                <a:off x="432" y="2688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u</a:t>
                </a:r>
                <a:r>
                  <a:rPr lang="en-US" altLang="zh-CN" sz="2400" i="1" baseline="-25000"/>
                  <a:t>j</a:t>
                </a:r>
                <a:endParaRPr lang="en-US" altLang="zh-CN" sz="2400" baseline="-25000"/>
              </a:p>
            </p:txBody>
          </p:sp>
          <p:sp>
            <p:nvSpPr>
              <p:cNvPr id="142408" name="Text Box 72"/>
              <p:cNvSpPr txBox="1">
                <a:spLocks noChangeArrowheads="1"/>
              </p:cNvSpPr>
              <p:nvPr/>
            </p:nvSpPr>
            <p:spPr bwMode="auto">
              <a:xfrm>
                <a:off x="768" y="2256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a</a:t>
                </a:r>
                <a:endParaRPr lang="en-US" altLang="zh-CN" sz="2400">
                  <a:solidFill>
                    <a:srgbClr val="3333FF"/>
                  </a:solidFill>
                </a:endParaRPr>
              </a:p>
            </p:txBody>
          </p:sp>
          <p:sp>
            <p:nvSpPr>
              <p:cNvPr id="142409" name="Text Box 73"/>
              <p:cNvSpPr txBox="1">
                <a:spLocks noChangeArrowheads="1"/>
              </p:cNvSpPr>
              <p:nvPr/>
            </p:nvSpPr>
            <p:spPr bwMode="auto">
              <a:xfrm>
                <a:off x="768" y="3216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b</a:t>
                </a:r>
                <a:endParaRPr lang="en-US" altLang="zh-CN" sz="2400">
                  <a:solidFill>
                    <a:srgbClr val="3333FF"/>
                  </a:solidFill>
                </a:endParaRPr>
              </a:p>
            </p:txBody>
          </p:sp>
          <p:sp>
            <p:nvSpPr>
              <p:cNvPr id="142410" name="Text Box 74"/>
              <p:cNvSpPr txBox="1">
                <a:spLocks noChangeArrowheads="1"/>
              </p:cNvSpPr>
              <p:nvPr/>
            </p:nvSpPr>
            <p:spPr bwMode="auto">
              <a:xfrm>
                <a:off x="2304" y="2256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c</a:t>
                </a:r>
                <a:endParaRPr lang="en-US" altLang="zh-CN" sz="2400">
                  <a:solidFill>
                    <a:srgbClr val="3333FF"/>
                  </a:solidFill>
                </a:endParaRPr>
              </a:p>
            </p:txBody>
          </p:sp>
          <p:sp>
            <p:nvSpPr>
              <p:cNvPr id="142411" name="Text Box 75"/>
              <p:cNvSpPr txBox="1">
                <a:spLocks noChangeArrowheads="1"/>
              </p:cNvSpPr>
              <p:nvPr/>
            </p:nvSpPr>
            <p:spPr bwMode="auto">
              <a:xfrm>
                <a:off x="2256" y="3168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d</a:t>
                </a:r>
                <a:endParaRPr lang="en-US" altLang="zh-CN" sz="2400">
                  <a:solidFill>
                    <a:srgbClr val="3333FF"/>
                  </a:solidFill>
                </a:endParaRPr>
              </a:p>
            </p:txBody>
          </p:sp>
          <p:sp>
            <p:nvSpPr>
              <p:cNvPr id="142412" name="Text Box 76"/>
              <p:cNvSpPr txBox="1">
                <a:spLocks noChangeArrowheads="1"/>
              </p:cNvSpPr>
              <p:nvPr/>
            </p:nvSpPr>
            <p:spPr bwMode="auto">
              <a:xfrm>
                <a:off x="1440" y="3360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(a)</a:t>
                </a:r>
              </a:p>
            </p:txBody>
          </p:sp>
          <p:sp>
            <p:nvSpPr>
              <p:cNvPr id="142413" name="Line 77"/>
              <p:cNvSpPr>
                <a:spLocks noChangeShapeType="1"/>
              </p:cNvSpPr>
              <p:nvPr/>
            </p:nvSpPr>
            <p:spPr bwMode="auto">
              <a:xfrm>
                <a:off x="864" y="2784"/>
                <a:ext cx="0" cy="2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42414" name="Group 78"/>
            <p:cNvGrpSpPr>
              <a:grpSpLocks/>
            </p:cNvGrpSpPr>
            <p:nvPr/>
          </p:nvGrpSpPr>
          <p:grpSpPr bwMode="auto">
            <a:xfrm>
              <a:off x="134" y="2325"/>
              <a:ext cx="634" cy="297"/>
              <a:chOff x="134" y="2325"/>
              <a:chExt cx="634" cy="297"/>
            </a:xfrm>
          </p:grpSpPr>
          <p:sp>
            <p:nvSpPr>
              <p:cNvPr id="142415" name="Text Box 79"/>
              <p:cNvSpPr txBox="1">
                <a:spLocks noChangeArrowheads="1"/>
              </p:cNvSpPr>
              <p:nvPr/>
            </p:nvSpPr>
            <p:spPr bwMode="auto">
              <a:xfrm>
                <a:off x="134" y="2325"/>
                <a:ext cx="48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000" i="1">
                    <a:solidFill>
                      <a:srgbClr val="0000FF"/>
                    </a:solidFill>
                  </a:rPr>
                  <a:t>j</a:t>
                </a:r>
                <a:r>
                  <a:rPr lang="zh-CN" altLang="en-US" sz="2000">
                    <a:solidFill>
                      <a:srgbClr val="6600FF"/>
                    </a:solidFill>
                  </a:rPr>
                  <a:t>支路</a:t>
                </a:r>
                <a:endParaRPr lang="zh-CN" altLang="en-US" sz="2000"/>
              </a:p>
            </p:txBody>
          </p:sp>
          <p:sp>
            <p:nvSpPr>
              <p:cNvPr id="142416" name="Line 80"/>
              <p:cNvSpPr>
                <a:spLocks noChangeShapeType="1"/>
              </p:cNvSpPr>
              <p:nvPr/>
            </p:nvSpPr>
            <p:spPr bwMode="auto">
              <a:xfrm>
                <a:off x="432" y="2556"/>
                <a:ext cx="336" cy="66"/>
              </a:xfrm>
              <a:prstGeom prst="line">
                <a:avLst/>
              </a:prstGeom>
              <a:noFill/>
              <a:ln w="19050">
                <a:solidFill>
                  <a:srgbClr val="6600FF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42417" name="Group 81"/>
            <p:cNvGrpSpPr>
              <a:grpSpLocks/>
            </p:cNvGrpSpPr>
            <p:nvPr/>
          </p:nvGrpSpPr>
          <p:grpSpPr bwMode="auto">
            <a:xfrm>
              <a:off x="1766" y="2028"/>
              <a:ext cx="518" cy="450"/>
              <a:chOff x="1766" y="2028"/>
              <a:chExt cx="518" cy="450"/>
            </a:xfrm>
          </p:grpSpPr>
          <p:sp>
            <p:nvSpPr>
              <p:cNvPr id="142418" name="Text Box 82"/>
              <p:cNvSpPr txBox="1">
                <a:spLocks noChangeArrowheads="1"/>
              </p:cNvSpPr>
              <p:nvPr/>
            </p:nvSpPr>
            <p:spPr bwMode="auto">
              <a:xfrm>
                <a:off x="1766" y="2028"/>
                <a:ext cx="51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000" i="1">
                    <a:solidFill>
                      <a:srgbClr val="0000FF"/>
                    </a:solidFill>
                  </a:rPr>
                  <a:t>k</a:t>
                </a:r>
                <a:r>
                  <a:rPr lang="zh-CN" altLang="en-US" sz="2000">
                    <a:solidFill>
                      <a:srgbClr val="6600FF"/>
                    </a:solidFill>
                  </a:rPr>
                  <a:t>支路</a:t>
                </a:r>
                <a:endParaRPr lang="zh-CN" altLang="en-US" sz="2000"/>
              </a:p>
            </p:txBody>
          </p:sp>
          <p:sp>
            <p:nvSpPr>
              <p:cNvPr id="142419" name="Line 83"/>
              <p:cNvSpPr>
                <a:spLocks noChangeShapeType="1"/>
              </p:cNvSpPr>
              <p:nvPr/>
            </p:nvSpPr>
            <p:spPr bwMode="auto">
              <a:xfrm>
                <a:off x="2064" y="2278"/>
                <a:ext cx="220" cy="200"/>
              </a:xfrm>
              <a:prstGeom prst="line">
                <a:avLst/>
              </a:prstGeom>
              <a:noFill/>
              <a:ln w="19050">
                <a:solidFill>
                  <a:srgbClr val="6600FF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142420" name="Group 84"/>
          <p:cNvGrpSpPr>
            <a:grpSpLocks/>
          </p:cNvGrpSpPr>
          <p:nvPr/>
        </p:nvGrpSpPr>
        <p:grpSpPr bwMode="auto">
          <a:xfrm>
            <a:off x="4648200" y="3116263"/>
            <a:ext cx="4206875" cy="2543175"/>
            <a:chOff x="2803" y="2028"/>
            <a:chExt cx="2650" cy="1602"/>
          </a:xfrm>
        </p:grpSpPr>
        <p:grpSp>
          <p:nvGrpSpPr>
            <p:cNvPr id="142421" name="Group 85"/>
            <p:cNvGrpSpPr>
              <a:grpSpLocks/>
            </p:cNvGrpSpPr>
            <p:nvPr/>
          </p:nvGrpSpPr>
          <p:grpSpPr bwMode="auto">
            <a:xfrm>
              <a:off x="3197" y="2190"/>
              <a:ext cx="2256" cy="1440"/>
              <a:chOff x="3197" y="2190"/>
              <a:chExt cx="2256" cy="1440"/>
            </a:xfrm>
          </p:grpSpPr>
          <p:sp>
            <p:nvSpPr>
              <p:cNvPr id="142422" name="Text Box 86"/>
              <p:cNvSpPr txBox="1">
                <a:spLocks noChangeArrowheads="1"/>
              </p:cNvSpPr>
              <p:nvPr/>
            </p:nvSpPr>
            <p:spPr bwMode="auto">
              <a:xfrm>
                <a:off x="4829" y="2190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c</a:t>
                </a:r>
                <a:endParaRPr lang="en-US" altLang="zh-CN" sz="2400">
                  <a:solidFill>
                    <a:srgbClr val="3333FF"/>
                  </a:solidFill>
                </a:endParaRPr>
              </a:p>
            </p:txBody>
          </p:sp>
          <p:sp>
            <p:nvSpPr>
              <p:cNvPr id="142423" name="Text Box 87"/>
              <p:cNvSpPr txBox="1">
                <a:spLocks noChangeArrowheads="1"/>
              </p:cNvSpPr>
              <p:nvPr/>
            </p:nvSpPr>
            <p:spPr bwMode="auto">
              <a:xfrm>
                <a:off x="4829" y="3198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d</a:t>
                </a:r>
                <a:endParaRPr lang="en-US" altLang="zh-CN" sz="2400">
                  <a:solidFill>
                    <a:srgbClr val="3333FF"/>
                  </a:solidFill>
                </a:endParaRPr>
              </a:p>
            </p:txBody>
          </p:sp>
          <p:sp>
            <p:nvSpPr>
              <p:cNvPr id="142424" name="Rectangle 88"/>
              <p:cNvSpPr>
                <a:spLocks noChangeArrowheads="1"/>
              </p:cNvSpPr>
              <p:nvPr/>
            </p:nvSpPr>
            <p:spPr bwMode="auto">
              <a:xfrm>
                <a:off x="3869" y="2382"/>
                <a:ext cx="672" cy="912"/>
              </a:xfrm>
              <a:prstGeom prst="rect">
                <a:avLst/>
              </a:prstGeom>
              <a:solidFill>
                <a:srgbClr val="00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2425" name="Rectangle 89"/>
              <p:cNvSpPr>
                <a:spLocks noChangeArrowheads="1"/>
              </p:cNvSpPr>
              <p:nvPr/>
            </p:nvSpPr>
            <p:spPr bwMode="auto">
              <a:xfrm>
                <a:off x="3437" y="2526"/>
                <a:ext cx="432" cy="67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2426" name="Rectangle 90"/>
              <p:cNvSpPr>
                <a:spLocks noChangeArrowheads="1"/>
              </p:cNvSpPr>
              <p:nvPr/>
            </p:nvSpPr>
            <p:spPr bwMode="auto">
              <a:xfrm>
                <a:off x="4541" y="2526"/>
                <a:ext cx="432" cy="67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2427" name="Text Box 91"/>
              <p:cNvSpPr txBox="1">
                <a:spLocks noChangeArrowheads="1"/>
              </p:cNvSpPr>
              <p:nvPr/>
            </p:nvSpPr>
            <p:spPr bwMode="auto">
              <a:xfrm>
                <a:off x="3965" y="2382"/>
                <a:ext cx="528" cy="9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 sz="2200"/>
                  <a:t>线性电阻网络    </a:t>
                </a:r>
                <a:r>
                  <a:rPr lang="en-US" altLang="zh-CN" sz="2200"/>
                  <a:t>N</a:t>
                </a:r>
              </a:p>
            </p:txBody>
          </p:sp>
          <p:sp>
            <p:nvSpPr>
              <p:cNvPr id="142428" name="Line 92"/>
              <p:cNvSpPr>
                <a:spLocks noChangeShapeType="1"/>
              </p:cNvSpPr>
              <p:nvPr/>
            </p:nvSpPr>
            <p:spPr bwMode="auto">
              <a:xfrm flipV="1">
                <a:off x="3437" y="2670"/>
                <a:ext cx="0" cy="2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2429" name="Text Box 93"/>
              <p:cNvSpPr txBox="1">
                <a:spLocks noChangeArrowheads="1"/>
              </p:cNvSpPr>
              <p:nvPr/>
            </p:nvSpPr>
            <p:spPr bwMode="auto">
              <a:xfrm>
                <a:off x="3197" y="2622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i</a:t>
                </a:r>
                <a:r>
                  <a:rPr lang="en-US" altLang="zh-CN" sz="2400" i="1" baseline="-25000"/>
                  <a:t>jk</a:t>
                </a:r>
                <a:endParaRPr lang="en-US" altLang="zh-CN" sz="2400" baseline="-25000"/>
              </a:p>
            </p:txBody>
          </p:sp>
          <p:sp>
            <p:nvSpPr>
              <p:cNvPr id="142430" name="Oval 94"/>
              <p:cNvSpPr>
                <a:spLocks noChangeArrowheads="1"/>
              </p:cNvSpPr>
              <p:nvPr/>
            </p:nvSpPr>
            <p:spPr bwMode="auto">
              <a:xfrm>
                <a:off x="4829" y="2718"/>
                <a:ext cx="288" cy="288"/>
              </a:xfrm>
              <a:prstGeom prst="ellipse">
                <a:avLst/>
              </a:prstGeom>
              <a:solidFill>
                <a:srgbClr val="00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2431" name="Text Box 95"/>
              <p:cNvSpPr txBox="1">
                <a:spLocks noChangeArrowheads="1"/>
              </p:cNvSpPr>
              <p:nvPr/>
            </p:nvSpPr>
            <p:spPr bwMode="auto">
              <a:xfrm>
                <a:off x="4973" y="2947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+</a:t>
                </a:r>
              </a:p>
            </p:txBody>
          </p:sp>
          <p:sp>
            <p:nvSpPr>
              <p:cNvPr id="142432" name="Text Box 96"/>
              <p:cNvSpPr txBox="1">
                <a:spLocks noChangeArrowheads="1"/>
              </p:cNvSpPr>
              <p:nvPr/>
            </p:nvSpPr>
            <p:spPr bwMode="auto">
              <a:xfrm>
                <a:off x="4973" y="2414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–</a:t>
                </a:r>
              </a:p>
            </p:txBody>
          </p:sp>
          <p:sp>
            <p:nvSpPr>
              <p:cNvPr id="142433" name="Text Box 97"/>
              <p:cNvSpPr txBox="1">
                <a:spLocks noChangeArrowheads="1"/>
              </p:cNvSpPr>
              <p:nvPr/>
            </p:nvSpPr>
            <p:spPr bwMode="auto">
              <a:xfrm>
                <a:off x="5117" y="2670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u</a:t>
                </a:r>
                <a:r>
                  <a:rPr lang="en-US" altLang="zh-CN" sz="2400" i="1" baseline="-25000"/>
                  <a:t>k</a:t>
                </a:r>
                <a:endParaRPr lang="en-US" altLang="zh-CN" sz="2400" baseline="-25000"/>
              </a:p>
            </p:txBody>
          </p:sp>
          <p:sp>
            <p:nvSpPr>
              <p:cNvPr id="142434" name="Text Box 98"/>
              <p:cNvSpPr txBox="1">
                <a:spLocks noChangeArrowheads="1"/>
              </p:cNvSpPr>
              <p:nvPr/>
            </p:nvSpPr>
            <p:spPr bwMode="auto">
              <a:xfrm>
                <a:off x="3341" y="2238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a</a:t>
                </a:r>
                <a:endParaRPr lang="en-US" altLang="zh-CN" sz="2400">
                  <a:solidFill>
                    <a:srgbClr val="3333FF"/>
                  </a:solidFill>
                </a:endParaRPr>
              </a:p>
            </p:txBody>
          </p:sp>
          <p:sp>
            <p:nvSpPr>
              <p:cNvPr id="142435" name="Text Box 99"/>
              <p:cNvSpPr txBox="1">
                <a:spLocks noChangeArrowheads="1"/>
              </p:cNvSpPr>
              <p:nvPr/>
            </p:nvSpPr>
            <p:spPr bwMode="auto">
              <a:xfrm>
                <a:off x="3341" y="3198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b</a:t>
                </a:r>
                <a:endParaRPr lang="en-US" altLang="zh-CN" sz="2400">
                  <a:solidFill>
                    <a:srgbClr val="3333FF"/>
                  </a:solidFill>
                </a:endParaRPr>
              </a:p>
            </p:txBody>
          </p:sp>
          <p:sp>
            <p:nvSpPr>
              <p:cNvPr id="142436" name="Text Box 100"/>
              <p:cNvSpPr txBox="1">
                <a:spLocks noChangeArrowheads="1"/>
              </p:cNvSpPr>
              <p:nvPr/>
            </p:nvSpPr>
            <p:spPr bwMode="auto">
              <a:xfrm>
                <a:off x="4061" y="3342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(b)</a:t>
                </a:r>
              </a:p>
            </p:txBody>
          </p:sp>
          <p:sp>
            <p:nvSpPr>
              <p:cNvPr id="142437" name="Line 101"/>
              <p:cNvSpPr>
                <a:spLocks noChangeShapeType="1"/>
              </p:cNvSpPr>
              <p:nvPr/>
            </p:nvSpPr>
            <p:spPr bwMode="auto">
              <a:xfrm>
                <a:off x="4973" y="2718"/>
                <a:ext cx="0" cy="2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42438" name="Group 102"/>
            <p:cNvGrpSpPr>
              <a:grpSpLocks/>
            </p:cNvGrpSpPr>
            <p:nvPr/>
          </p:nvGrpSpPr>
          <p:grpSpPr bwMode="auto">
            <a:xfrm>
              <a:off x="2803" y="2278"/>
              <a:ext cx="634" cy="297"/>
              <a:chOff x="134" y="2325"/>
              <a:chExt cx="634" cy="297"/>
            </a:xfrm>
          </p:grpSpPr>
          <p:sp>
            <p:nvSpPr>
              <p:cNvPr id="142439" name="Text Box 103"/>
              <p:cNvSpPr txBox="1">
                <a:spLocks noChangeArrowheads="1"/>
              </p:cNvSpPr>
              <p:nvPr/>
            </p:nvSpPr>
            <p:spPr bwMode="auto">
              <a:xfrm>
                <a:off x="134" y="2325"/>
                <a:ext cx="48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000" i="1">
                    <a:solidFill>
                      <a:srgbClr val="0000FF"/>
                    </a:solidFill>
                  </a:rPr>
                  <a:t>j</a:t>
                </a:r>
                <a:r>
                  <a:rPr lang="zh-CN" altLang="en-US" sz="2000">
                    <a:solidFill>
                      <a:srgbClr val="6600FF"/>
                    </a:solidFill>
                  </a:rPr>
                  <a:t>支路</a:t>
                </a:r>
                <a:endParaRPr lang="zh-CN" altLang="en-US" sz="2000"/>
              </a:p>
            </p:txBody>
          </p:sp>
          <p:sp>
            <p:nvSpPr>
              <p:cNvPr id="142440" name="Line 104"/>
              <p:cNvSpPr>
                <a:spLocks noChangeShapeType="1"/>
              </p:cNvSpPr>
              <p:nvPr/>
            </p:nvSpPr>
            <p:spPr bwMode="auto">
              <a:xfrm>
                <a:off x="432" y="2556"/>
                <a:ext cx="336" cy="66"/>
              </a:xfrm>
              <a:prstGeom prst="line">
                <a:avLst/>
              </a:prstGeom>
              <a:noFill/>
              <a:ln w="19050">
                <a:solidFill>
                  <a:srgbClr val="6600FF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42441" name="Group 105"/>
            <p:cNvGrpSpPr>
              <a:grpSpLocks/>
            </p:cNvGrpSpPr>
            <p:nvPr/>
          </p:nvGrpSpPr>
          <p:grpSpPr bwMode="auto">
            <a:xfrm>
              <a:off x="4311" y="2028"/>
              <a:ext cx="518" cy="450"/>
              <a:chOff x="1766" y="2028"/>
              <a:chExt cx="518" cy="450"/>
            </a:xfrm>
          </p:grpSpPr>
          <p:sp>
            <p:nvSpPr>
              <p:cNvPr id="142442" name="Text Box 106"/>
              <p:cNvSpPr txBox="1">
                <a:spLocks noChangeArrowheads="1"/>
              </p:cNvSpPr>
              <p:nvPr/>
            </p:nvSpPr>
            <p:spPr bwMode="auto">
              <a:xfrm>
                <a:off x="1766" y="2028"/>
                <a:ext cx="51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000" i="1">
                    <a:solidFill>
                      <a:srgbClr val="0000FF"/>
                    </a:solidFill>
                  </a:rPr>
                  <a:t>k</a:t>
                </a:r>
                <a:r>
                  <a:rPr lang="zh-CN" altLang="en-US" sz="2000">
                    <a:solidFill>
                      <a:srgbClr val="6600FF"/>
                    </a:solidFill>
                  </a:rPr>
                  <a:t>支路</a:t>
                </a:r>
                <a:endParaRPr lang="zh-CN" altLang="en-US" sz="2000"/>
              </a:p>
            </p:txBody>
          </p:sp>
          <p:sp>
            <p:nvSpPr>
              <p:cNvPr id="142443" name="Line 107"/>
              <p:cNvSpPr>
                <a:spLocks noChangeShapeType="1"/>
              </p:cNvSpPr>
              <p:nvPr/>
            </p:nvSpPr>
            <p:spPr bwMode="auto">
              <a:xfrm>
                <a:off x="2064" y="2278"/>
                <a:ext cx="220" cy="200"/>
              </a:xfrm>
              <a:prstGeom prst="line">
                <a:avLst/>
              </a:prstGeom>
              <a:noFill/>
              <a:ln w="19050">
                <a:solidFill>
                  <a:srgbClr val="6600FF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42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42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2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42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2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2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9" grpId="0" autoUpdateAnimBg="0"/>
      <p:bldP spid="142393" grpId="0" autoUpdateAnimBg="0"/>
      <p:bldP spid="142394" grpId="0" autoUpdateAnimBg="0"/>
      <p:bldP spid="142395" grpId="0" autoUpdateAnimBg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7" name="Text Box 3"/>
          <p:cNvSpPr txBox="1">
            <a:spLocks noChangeArrowheads="1"/>
          </p:cNvSpPr>
          <p:nvPr/>
        </p:nvSpPr>
        <p:spPr bwMode="auto">
          <a:xfrm>
            <a:off x="990600" y="874713"/>
            <a:ext cx="5715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仿宋_GB2312" pitchFamily="49" charset="-122"/>
                <a:ea typeface="仿宋_GB2312" pitchFamily="49" charset="-122"/>
              </a:rPr>
              <a:t>互易定理有</a:t>
            </a:r>
            <a:r>
              <a:rPr lang="en-US" altLang="zh-CN">
                <a:latin typeface="仿宋_GB2312" pitchFamily="49" charset="-122"/>
                <a:ea typeface="仿宋_GB2312" pitchFamily="49" charset="-122"/>
              </a:rPr>
              <a:t>2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种表述形式。</a:t>
            </a:r>
          </a:p>
        </p:txBody>
      </p:sp>
      <p:sp>
        <p:nvSpPr>
          <p:cNvPr id="149508" name="Text Box 4"/>
          <p:cNvSpPr txBox="1">
            <a:spLocks noChangeArrowheads="1"/>
          </p:cNvSpPr>
          <p:nvPr/>
        </p:nvSpPr>
        <p:spPr bwMode="auto">
          <a:xfrm>
            <a:off x="914400" y="1484313"/>
            <a:ext cx="7696200" cy="1104900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>
                <a:solidFill>
                  <a:srgbClr val="CC3300"/>
                </a:solidFill>
                <a:latin typeface="仿宋_GB2312" pitchFamily="49" charset="-122"/>
                <a:ea typeface="仿宋_GB2312" pitchFamily="49" charset="-122"/>
              </a:rPr>
              <a:t>     </a:t>
            </a:r>
            <a:r>
              <a:rPr lang="zh-CN" altLang="en-US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rPr>
              <a:t>定理表述</a:t>
            </a:r>
            <a:r>
              <a:rPr lang="en-US" altLang="zh-CN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rPr>
              <a:t>1</a:t>
            </a:r>
            <a:r>
              <a:rPr lang="zh-CN" altLang="en-US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rPr>
              <a:t>：</a:t>
            </a:r>
            <a:r>
              <a:rPr lang="zh-CN" altLang="en-US">
                <a:solidFill>
                  <a:srgbClr val="000000"/>
                </a:solidFill>
                <a:latin typeface="仿宋_GB2312" pitchFamily="49" charset="-122"/>
                <a:ea typeface="仿宋_GB2312" pitchFamily="49" charset="-122"/>
              </a:rPr>
              <a:t>如图所时网络，设</a:t>
            </a:r>
            <a:r>
              <a:rPr lang="en-US" altLang="zh-CN">
                <a:solidFill>
                  <a:srgbClr val="000000"/>
                </a:solidFill>
                <a:latin typeface="仿宋_GB2312" pitchFamily="49" charset="-122"/>
                <a:ea typeface="仿宋_GB2312" pitchFamily="49" charset="-122"/>
              </a:rPr>
              <a:t>N</a:t>
            </a:r>
            <a:r>
              <a:rPr lang="en-US" altLang="zh-CN" baseline="-25000">
                <a:solidFill>
                  <a:srgbClr val="000000"/>
                </a:solidFill>
                <a:latin typeface="仿宋_GB2312" pitchFamily="49" charset="-122"/>
                <a:ea typeface="仿宋_GB2312" pitchFamily="49" charset="-122"/>
              </a:rPr>
              <a:t>R</a:t>
            </a:r>
            <a:r>
              <a:rPr lang="zh-CN" altLang="en-US">
                <a:solidFill>
                  <a:srgbClr val="000000"/>
                </a:solidFill>
                <a:latin typeface="仿宋_GB2312" pitchFamily="49" charset="-122"/>
                <a:ea typeface="仿宋_GB2312" pitchFamily="49" charset="-122"/>
              </a:rPr>
              <a:t>是不含独立电源和受控源的线性网络，则有</a:t>
            </a:r>
          </a:p>
        </p:txBody>
      </p:sp>
      <p:graphicFrame>
        <p:nvGraphicFramePr>
          <p:cNvPr id="149509" name="Object 5"/>
          <p:cNvGraphicFramePr>
            <a:graphicFrameLocks noChangeAspect="1"/>
          </p:cNvGraphicFramePr>
          <p:nvPr/>
        </p:nvGraphicFramePr>
        <p:xfrm>
          <a:off x="3663950" y="2565400"/>
          <a:ext cx="2170113" cy="1316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76" name="公式" r:id="rId3" imgW="660240" imgH="431640" progId="Equation.3">
                  <p:embed/>
                </p:oleObj>
              </mc:Choice>
              <mc:Fallback>
                <p:oleObj name="公式" r:id="rId3" imgW="660240" imgH="431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3950" y="2565400"/>
                        <a:ext cx="2170113" cy="1316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951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789363"/>
            <a:ext cx="3138488" cy="217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9569" name="Group 65"/>
          <p:cNvGrpSpPr>
            <a:grpSpLocks/>
          </p:cNvGrpSpPr>
          <p:nvPr/>
        </p:nvGrpSpPr>
        <p:grpSpPr bwMode="auto">
          <a:xfrm>
            <a:off x="5138738" y="3738563"/>
            <a:ext cx="2962275" cy="2211387"/>
            <a:chOff x="3191" y="2687"/>
            <a:chExt cx="1866" cy="1393"/>
          </a:xfrm>
        </p:grpSpPr>
        <p:grpSp>
          <p:nvGrpSpPr>
            <p:cNvPr id="149568" name="Group 64"/>
            <p:cNvGrpSpPr>
              <a:grpSpLocks/>
            </p:cNvGrpSpPr>
            <p:nvPr/>
          </p:nvGrpSpPr>
          <p:grpSpPr bwMode="auto">
            <a:xfrm>
              <a:off x="3191" y="2687"/>
              <a:ext cx="1866" cy="1184"/>
              <a:chOff x="3118" y="2687"/>
              <a:chExt cx="1866" cy="1184"/>
            </a:xfrm>
          </p:grpSpPr>
          <p:sp>
            <p:nvSpPr>
              <p:cNvPr id="149515" name="Rectangle 11"/>
              <p:cNvSpPr>
                <a:spLocks noChangeArrowheads="1"/>
              </p:cNvSpPr>
              <p:nvPr/>
            </p:nvSpPr>
            <p:spPr bwMode="auto">
              <a:xfrm>
                <a:off x="3348" y="2898"/>
                <a:ext cx="1492" cy="676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16" name="Rectangle 12"/>
              <p:cNvSpPr>
                <a:spLocks noChangeArrowheads="1"/>
              </p:cNvSpPr>
              <p:nvPr/>
            </p:nvSpPr>
            <p:spPr bwMode="auto">
              <a:xfrm>
                <a:off x="3780" y="2783"/>
                <a:ext cx="580" cy="868"/>
              </a:xfrm>
              <a:prstGeom prst="rect">
                <a:avLst/>
              </a:prstGeom>
              <a:solidFill>
                <a:srgbClr val="99CC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17" name="Oval 13"/>
              <p:cNvSpPr>
                <a:spLocks noChangeArrowheads="1"/>
              </p:cNvSpPr>
              <p:nvPr/>
            </p:nvSpPr>
            <p:spPr bwMode="auto">
              <a:xfrm>
                <a:off x="4692" y="3071"/>
                <a:ext cx="292" cy="292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18" name="Rectangle 14"/>
              <p:cNvSpPr>
                <a:spLocks noChangeArrowheads="1"/>
              </p:cNvSpPr>
              <p:nvPr/>
            </p:nvSpPr>
            <p:spPr bwMode="auto">
              <a:xfrm>
                <a:off x="3876" y="3023"/>
                <a:ext cx="436" cy="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19" name="Rectangle 15"/>
              <p:cNvSpPr>
                <a:spLocks noChangeArrowheads="1"/>
              </p:cNvSpPr>
              <p:nvPr/>
            </p:nvSpPr>
            <p:spPr bwMode="auto">
              <a:xfrm>
                <a:off x="3994" y="3071"/>
                <a:ext cx="188" cy="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20" name="Rectangle 16"/>
              <p:cNvSpPr>
                <a:spLocks noChangeArrowheads="1"/>
              </p:cNvSpPr>
              <p:nvPr/>
            </p:nvSpPr>
            <p:spPr bwMode="auto">
              <a:xfrm>
                <a:off x="3994" y="3090"/>
                <a:ext cx="290" cy="3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21" name="Rectangle 17"/>
              <p:cNvSpPr>
                <a:spLocks noChangeArrowheads="1"/>
              </p:cNvSpPr>
              <p:nvPr/>
            </p:nvSpPr>
            <p:spPr bwMode="auto">
              <a:xfrm>
                <a:off x="3984" y="3071"/>
                <a:ext cx="186" cy="3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22" name="Rectangle 18"/>
              <p:cNvSpPr>
                <a:spLocks noChangeArrowheads="1"/>
              </p:cNvSpPr>
              <p:nvPr/>
            </p:nvSpPr>
            <p:spPr bwMode="auto">
              <a:xfrm>
                <a:off x="4035" y="3090"/>
                <a:ext cx="185" cy="3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CN" b="0">
                    <a:solidFill>
                      <a:srgbClr val="000000"/>
                    </a:solidFill>
                  </a:rPr>
                  <a:t>N</a:t>
                </a:r>
                <a:endParaRPr lang="en-US" altLang="zh-CN"/>
              </a:p>
            </p:txBody>
          </p:sp>
          <p:sp>
            <p:nvSpPr>
              <p:cNvPr id="149523" name="Rectangle 19"/>
              <p:cNvSpPr>
                <a:spLocks noChangeArrowheads="1"/>
              </p:cNvSpPr>
              <p:nvPr/>
            </p:nvSpPr>
            <p:spPr bwMode="auto">
              <a:xfrm>
                <a:off x="4161" y="3213"/>
                <a:ext cx="115" cy="2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24" name="Rectangle 20"/>
              <p:cNvSpPr>
                <a:spLocks noChangeArrowheads="1"/>
              </p:cNvSpPr>
              <p:nvPr/>
            </p:nvSpPr>
            <p:spPr bwMode="auto">
              <a:xfrm>
                <a:off x="4161" y="3226"/>
                <a:ext cx="181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25" name="Rectangle 21"/>
              <p:cNvSpPr>
                <a:spLocks noChangeArrowheads="1"/>
              </p:cNvSpPr>
              <p:nvPr/>
            </p:nvSpPr>
            <p:spPr bwMode="auto">
              <a:xfrm>
                <a:off x="4160" y="3205"/>
                <a:ext cx="113" cy="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26" name="Rectangle 22"/>
              <p:cNvSpPr>
                <a:spLocks noChangeArrowheads="1"/>
              </p:cNvSpPr>
              <p:nvPr/>
            </p:nvSpPr>
            <p:spPr bwMode="auto">
              <a:xfrm>
                <a:off x="4193" y="3218"/>
                <a:ext cx="112" cy="2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CN" sz="2100" b="0">
                    <a:solidFill>
                      <a:srgbClr val="000000"/>
                    </a:solidFill>
                  </a:rPr>
                  <a:t>R</a:t>
                </a:r>
                <a:endParaRPr lang="en-US" altLang="zh-CN"/>
              </a:p>
            </p:txBody>
          </p:sp>
          <p:sp>
            <p:nvSpPr>
              <p:cNvPr id="149527" name="Oval 23"/>
              <p:cNvSpPr>
                <a:spLocks noChangeArrowheads="1"/>
              </p:cNvSpPr>
              <p:nvPr/>
            </p:nvSpPr>
            <p:spPr bwMode="auto">
              <a:xfrm>
                <a:off x="3540" y="2879"/>
                <a:ext cx="52" cy="52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28" name="Oval 24"/>
              <p:cNvSpPr>
                <a:spLocks noChangeArrowheads="1"/>
              </p:cNvSpPr>
              <p:nvPr/>
            </p:nvSpPr>
            <p:spPr bwMode="auto">
              <a:xfrm>
                <a:off x="3540" y="3551"/>
                <a:ext cx="52" cy="52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29" name="Oval 25"/>
              <p:cNvSpPr>
                <a:spLocks noChangeArrowheads="1"/>
              </p:cNvSpPr>
              <p:nvPr/>
            </p:nvSpPr>
            <p:spPr bwMode="auto">
              <a:xfrm>
                <a:off x="4500" y="2879"/>
                <a:ext cx="52" cy="52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30" name="Oval 26"/>
              <p:cNvSpPr>
                <a:spLocks noChangeArrowheads="1"/>
              </p:cNvSpPr>
              <p:nvPr/>
            </p:nvSpPr>
            <p:spPr bwMode="auto">
              <a:xfrm>
                <a:off x="4500" y="3551"/>
                <a:ext cx="52" cy="52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31" name="Rectangle 27"/>
              <p:cNvSpPr>
                <a:spLocks noChangeArrowheads="1"/>
              </p:cNvSpPr>
              <p:nvPr/>
            </p:nvSpPr>
            <p:spPr bwMode="auto">
              <a:xfrm>
                <a:off x="4452" y="2926"/>
                <a:ext cx="244" cy="2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32" name="Rectangle 28"/>
              <p:cNvSpPr>
                <a:spLocks noChangeArrowheads="1"/>
              </p:cNvSpPr>
              <p:nvPr/>
            </p:nvSpPr>
            <p:spPr bwMode="auto">
              <a:xfrm>
                <a:off x="4559" y="2967"/>
                <a:ext cx="93" cy="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33" name="Rectangle 29"/>
              <p:cNvSpPr>
                <a:spLocks noChangeArrowheads="1"/>
              </p:cNvSpPr>
              <p:nvPr/>
            </p:nvSpPr>
            <p:spPr bwMode="auto">
              <a:xfrm>
                <a:off x="4559" y="2979"/>
                <a:ext cx="156" cy="2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34" name="Rectangle 30"/>
              <p:cNvSpPr>
                <a:spLocks noChangeArrowheads="1"/>
              </p:cNvSpPr>
              <p:nvPr/>
            </p:nvSpPr>
            <p:spPr bwMode="auto">
              <a:xfrm>
                <a:off x="4591" y="2991"/>
                <a:ext cx="155" cy="2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35" name="Rectangle 31"/>
              <p:cNvSpPr>
                <a:spLocks noChangeArrowheads="1"/>
              </p:cNvSpPr>
              <p:nvPr/>
            </p:nvSpPr>
            <p:spPr bwMode="auto">
              <a:xfrm>
                <a:off x="4655" y="3003"/>
                <a:ext cx="9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CN" sz="2000" b="0">
                    <a:solidFill>
                      <a:srgbClr val="000000"/>
                    </a:solidFill>
                  </a:rPr>
                  <a:t>+</a:t>
                </a:r>
                <a:endParaRPr lang="en-US" altLang="zh-CN"/>
              </a:p>
            </p:txBody>
          </p:sp>
          <p:sp>
            <p:nvSpPr>
              <p:cNvPr id="149536" name="Line 32"/>
              <p:cNvSpPr>
                <a:spLocks noChangeShapeType="1"/>
              </p:cNvSpPr>
              <p:nvPr/>
            </p:nvSpPr>
            <p:spPr bwMode="auto">
              <a:xfrm flipH="1">
                <a:off x="4608" y="3407"/>
                <a:ext cx="96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37" name="Rectangle 33"/>
              <p:cNvSpPr>
                <a:spLocks noChangeArrowheads="1"/>
              </p:cNvSpPr>
              <p:nvPr/>
            </p:nvSpPr>
            <p:spPr bwMode="auto">
              <a:xfrm>
                <a:off x="4308" y="3118"/>
                <a:ext cx="388" cy="2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38" name="Rectangle 34"/>
              <p:cNvSpPr>
                <a:spLocks noChangeArrowheads="1"/>
              </p:cNvSpPr>
              <p:nvPr/>
            </p:nvSpPr>
            <p:spPr bwMode="auto">
              <a:xfrm>
                <a:off x="3444" y="2687"/>
                <a:ext cx="244" cy="2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39" name="Rectangle 35"/>
              <p:cNvSpPr>
                <a:spLocks noChangeArrowheads="1"/>
              </p:cNvSpPr>
              <p:nvPr/>
            </p:nvSpPr>
            <p:spPr bwMode="auto">
              <a:xfrm>
                <a:off x="3560" y="2687"/>
                <a:ext cx="74" cy="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40" name="Rectangle 36"/>
              <p:cNvSpPr>
                <a:spLocks noChangeArrowheads="1"/>
              </p:cNvSpPr>
              <p:nvPr/>
            </p:nvSpPr>
            <p:spPr bwMode="auto">
              <a:xfrm>
                <a:off x="3560" y="2699"/>
                <a:ext cx="137" cy="2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41" name="Rectangle 37"/>
              <p:cNvSpPr>
                <a:spLocks noChangeArrowheads="1"/>
              </p:cNvSpPr>
              <p:nvPr/>
            </p:nvSpPr>
            <p:spPr bwMode="auto">
              <a:xfrm>
                <a:off x="3592" y="2711"/>
                <a:ext cx="136" cy="2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42" name="Rectangle 38"/>
              <p:cNvSpPr>
                <a:spLocks noChangeArrowheads="1"/>
              </p:cNvSpPr>
              <p:nvPr/>
            </p:nvSpPr>
            <p:spPr bwMode="auto">
              <a:xfrm>
                <a:off x="3656" y="2723"/>
                <a:ext cx="71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CN" sz="2000" b="0">
                    <a:solidFill>
                      <a:srgbClr val="000000"/>
                    </a:solidFill>
                  </a:rPr>
                  <a:t>a</a:t>
                </a:r>
                <a:endParaRPr lang="en-US" altLang="zh-CN"/>
              </a:p>
            </p:txBody>
          </p:sp>
          <p:sp>
            <p:nvSpPr>
              <p:cNvPr id="149543" name="Rectangle 39"/>
              <p:cNvSpPr>
                <a:spLocks noChangeArrowheads="1"/>
              </p:cNvSpPr>
              <p:nvPr/>
            </p:nvSpPr>
            <p:spPr bwMode="auto">
              <a:xfrm>
                <a:off x="3444" y="3589"/>
                <a:ext cx="244" cy="2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44" name="Rectangle 40"/>
              <p:cNvSpPr>
                <a:spLocks noChangeArrowheads="1"/>
              </p:cNvSpPr>
              <p:nvPr/>
            </p:nvSpPr>
            <p:spPr bwMode="auto">
              <a:xfrm>
                <a:off x="3556" y="3630"/>
                <a:ext cx="83" cy="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45" name="Rectangle 41"/>
              <p:cNvSpPr>
                <a:spLocks noChangeArrowheads="1"/>
              </p:cNvSpPr>
              <p:nvPr/>
            </p:nvSpPr>
            <p:spPr bwMode="auto">
              <a:xfrm>
                <a:off x="3556" y="3642"/>
                <a:ext cx="146" cy="2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46" name="Rectangle 42"/>
              <p:cNvSpPr>
                <a:spLocks noChangeArrowheads="1"/>
              </p:cNvSpPr>
              <p:nvPr/>
            </p:nvSpPr>
            <p:spPr bwMode="auto">
              <a:xfrm>
                <a:off x="3588" y="3654"/>
                <a:ext cx="145" cy="2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47" name="Rectangle 43"/>
              <p:cNvSpPr>
                <a:spLocks noChangeArrowheads="1"/>
              </p:cNvSpPr>
              <p:nvPr/>
            </p:nvSpPr>
            <p:spPr bwMode="auto">
              <a:xfrm>
                <a:off x="3652" y="3666"/>
                <a:ext cx="8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CN" sz="2000" b="0">
                    <a:solidFill>
                      <a:srgbClr val="000000"/>
                    </a:solidFill>
                  </a:rPr>
                  <a:t>b</a:t>
                </a:r>
                <a:endParaRPr lang="en-US" altLang="zh-CN"/>
              </a:p>
            </p:txBody>
          </p:sp>
          <p:sp>
            <p:nvSpPr>
              <p:cNvPr id="149548" name="Rectangle 44"/>
              <p:cNvSpPr>
                <a:spLocks noChangeArrowheads="1"/>
              </p:cNvSpPr>
              <p:nvPr/>
            </p:nvSpPr>
            <p:spPr bwMode="auto">
              <a:xfrm>
                <a:off x="4404" y="3589"/>
                <a:ext cx="244" cy="2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49" name="Rectangle 45"/>
              <p:cNvSpPr>
                <a:spLocks noChangeArrowheads="1"/>
              </p:cNvSpPr>
              <p:nvPr/>
            </p:nvSpPr>
            <p:spPr bwMode="auto">
              <a:xfrm>
                <a:off x="4516" y="3630"/>
                <a:ext cx="83" cy="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50" name="Rectangle 46"/>
              <p:cNvSpPr>
                <a:spLocks noChangeArrowheads="1"/>
              </p:cNvSpPr>
              <p:nvPr/>
            </p:nvSpPr>
            <p:spPr bwMode="auto">
              <a:xfrm>
                <a:off x="4516" y="3642"/>
                <a:ext cx="146" cy="2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51" name="Rectangle 47"/>
              <p:cNvSpPr>
                <a:spLocks noChangeArrowheads="1"/>
              </p:cNvSpPr>
              <p:nvPr/>
            </p:nvSpPr>
            <p:spPr bwMode="auto">
              <a:xfrm>
                <a:off x="4548" y="3654"/>
                <a:ext cx="145" cy="2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52" name="Rectangle 48"/>
              <p:cNvSpPr>
                <a:spLocks noChangeArrowheads="1"/>
              </p:cNvSpPr>
              <p:nvPr/>
            </p:nvSpPr>
            <p:spPr bwMode="auto">
              <a:xfrm>
                <a:off x="4612" y="3666"/>
                <a:ext cx="8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CN" sz="2000" b="0">
                    <a:solidFill>
                      <a:srgbClr val="000000"/>
                    </a:solidFill>
                  </a:rPr>
                  <a:t>d</a:t>
                </a:r>
                <a:endParaRPr lang="en-US" altLang="zh-CN"/>
              </a:p>
            </p:txBody>
          </p:sp>
          <p:sp>
            <p:nvSpPr>
              <p:cNvPr id="149553" name="Rectangle 49"/>
              <p:cNvSpPr>
                <a:spLocks noChangeArrowheads="1"/>
              </p:cNvSpPr>
              <p:nvPr/>
            </p:nvSpPr>
            <p:spPr bwMode="auto">
              <a:xfrm>
                <a:off x="4404" y="2687"/>
                <a:ext cx="244" cy="2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54" name="Rectangle 50"/>
              <p:cNvSpPr>
                <a:spLocks noChangeArrowheads="1"/>
              </p:cNvSpPr>
              <p:nvPr/>
            </p:nvSpPr>
            <p:spPr bwMode="auto">
              <a:xfrm>
                <a:off x="4520" y="2687"/>
                <a:ext cx="74" cy="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55" name="Rectangle 51"/>
              <p:cNvSpPr>
                <a:spLocks noChangeArrowheads="1"/>
              </p:cNvSpPr>
              <p:nvPr/>
            </p:nvSpPr>
            <p:spPr bwMode="auto">
              <a:xfrm>
                <a:off x="4520" y="2699"/>
                <a:ext cx="137" cy="2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56" name="Rectangle 52"/>
              <p:cNvSpPr>
                <a:spLocks noChangeArrowheads="1"/>
              </p:cNvSpPr>
              <p:nvPr/>
            </p:nvSpPr>
            <p:spPr bwMode="auto">
              <a:xfrm>
                <a:off x="4552" y="2711"/>
                <a:ext cx="136" cy="2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57" name="Rectangle 53"/>
              <p:cNvSpPr>
                <a:spLocks noChangeArrowheads="1"/>
              </p:cNvSpPr>
              <p:nvPr/>
            </p:nvSpPr>
            <p:spPr bwMode="auto">
              <a:xfrm>
                <a:off x="4616" y="2723"/>
                <a:ext cx="71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CN" sz="2000" b="0">
                    <a:solidFill>
                      <a:srgbClr val="000000"/>
                    </a:solidFill>
                  </a:rPr>
                  <a:t>c</a:t>
                </a:r>
                <a:endParaRPr lang="en-US" altLang="zh-CN"/>
              </a:p>
            </p:txBody>
          </p:sp>
          <p:sp>
            <p:nvSpPr>
              <p:cNvPr id="149558" name="Rectangle 54"/>
              <p:cNvSpPr>
                <a:spLocks noChangeArrowheads="1"/>
              </p:cNvSpPr>
              <p:nvPr/>
            </p:nvSpPr>
            <p:spPr bwMode="auto">
              <a:xfrm>
                <a:off x="4272" y="3081"/>
                <a:ext cx="529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559" name="Rectangle 55"/>
              <p:cNvSpPr>
                <a:spLocks noChangeArrowheads="1"/>
              </p:cNvSpPr>
              <p:nvPr/>
            </p:nvSpPr>
            <p:spPr bwMode="auto">
              <a:xfrm>
                <a:off x="4447" y="3094"/>
                <a:ext cx="139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CN" sz="2400" b="0">
                    <a:solidFill>
                      <a:srgbClr val="000000"/>
                    </a:solidFill>
                  </a:rPr>
                  <a:t>U</a:t>
                </a:r>
                <a:endParaRPr lang="en-US" altLang="zh-CN"/>
              </a:p>
            </p:txBody>
          </p:sp>
          <p:sp>
            <p:nvSpPr>
              <p:cNvPr id="149560" name="Rectangle 56"/>
              <p:cNvSpPr>
                <a:spLocks noChangeArrowheads="1"/>
              </p:cNvSpPr>
              <p:nvPr/>
            </p:nvSpPr>
            <p:spPr bwMode="auto">
              <a:xfrm>
                <a:off x="4573" y="3200"/>
                <a:ext cx="114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CN" sz="1600" b="0">
                    <a:solidFill>
                      <a:srgbClr val="000000"/>
                    </a:solidFill>
                  </a:rPr>
                  <a:t>s2</a:t>
                </a:r>
                <a:endParaRPr lang="en-US" altLang="zh-CN"/>
              </a:p>
            </p:txBody>
          </p:sp>
          <p:sp>
            <p:nvSpPr>
              <p:cNvPr id="149561" name="Rectangle 57"/>
              <p:cNvSpPr>
                <a:spLocks noChangeArrowheads="1"/>
              </p:cNvSpPr>
              <p:nvPr/>
            </p:nvSpPr>
            <p:spPr bwMode="auto">
              <a:xfrm>
                <a:off x="3192" y="3187"/>
                <a:ext cx="7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CN" sz="1800" b="0">
                    <a:solidFill>
                      <a:srgbClr val="000000"/>
                    </a:solidFill>
                  </a:rPr>
                  <a:t>1</a:t>
                </a:r>
                <a:endParaRPr lang="en-US" altLang="zh-CN"/>
              </a:p>
            </p:txBody>
          </p:sp>
          <p:sp>
            <p:nvSpPr>
              <p:cNvPr id="149563" name="Rectangle 59"/>
              <p:cNvSpPr>
                <a:spLocks noChangeArrowheads="1"/>
              </p:cNvSpPr>
              <p:nvPr/>
            </p:nvSpPr>
            <p:spPr bwMode="auto">
              <a:xfrm>
                <a:off x="3118" y="3071"/>
                <a:ext cx="72" cy="2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CN" sz="2700" b="0" i="1">
                    <a:solidFill>
                      <a:srgbClr val="000000"/>
                    </a:solidFill>
                  </a:rPr>
                  <a:t>I</a:t>
                </a:r>
                <a:endParaRPr lang="en-US" altLang="zh-CN"/>
              </a:p>
            </p:txBody>
          </p:sp>
          <p:grpSp>
            <p:nvGrpSpPr>
              <p:cNvPr id="149567" name="Group 63"/>
              <p:cNvGrpSpPr>
                <a:grpSpLocks/>
              </p:cNvGrpSpPr>
              <p:nvPr/>
            </p:nvGrpSpPr>
            <p:grpSpPr bwMode="auto">
              <a:xfrm>
                <a:off x="3321" y="3119"/>
                <a:ext cx="63" cy="240"/>
                <a:chOff x="3321" y="3119"/>
                <a:chExt cx="63" cy="240"/>
              </a:xfrm>
            </p:grpSpPr>
            <p:sp>
              <p:nvSpPr>
                <p:cNvPr id="149565" name="Line 61"/>
                <p:cNvSpPr>
                  <a:spLocks noChangeShapeType="1"/>
                </p:cNvSpPr>
                <p:nvPr/>
              </p:nvSpPr>
              <p:spPr bwMode="auto">
                <a:xfrm>
                  <a:off x="3352" y="3119"/>
                  <a:ext cx="1" cy="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9566" name="Freeform 62"/>
                <p:cNvSpPr>
                  <a:spLocks/>
                </p:cNvSpPr>
                <p:nvPr/>
              </p:nvSpPr>
              <p:spPr bwMode="auto">
                <a:xfrm>
                  <a:off x="3321" y="3269"/>
                  <a:ext cx="63" cy="90"/>
                </a:xfrm>
                <a:custGeom>
                  <a:avLst/>
                  <a:gdLst>
                    <a:gd name="T0" fmla="*/ 0 w 63"/>
                    <a:gd name="T1" fmla="*/ 0 h 90"/>
                    <a:gd name="T2" fmla="*/ 31 w 63"/>
                    <a:gd name="T3" fmla="*/ 90 h 90"/>
                    <a:gd name="T4" fmla="*/ 63 w 63"/>
                    <a:gd name="T5" fmla="*/ 0 h 90"/>
                    <a:gd name="T6" fmla="*/ 0 w 63"/>
                    <a:gd name="T7" fmla="*/ 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90">
                      <a:moveTo>
                        <a:pt x="0" y="0"/>
                      </a:moveTo>
                      <a:lnTo>
                        <a:pt x="31" y="90"/>
                      </a:lnTo>
                      <a:lnTo>
                        <a:pt x="63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149512" name="Text Box 8"/>
            <p:cNvSpPr txBox="1">
              <a:spLocks noChangeArrowheads="1"/>
            </p:cNvSpPr>
            <p:nvPr/>
          </p:nvSpPr>
          <p:spPr bwMode="auto">
            <a:xfrm>
              <a:off x="3600" y="3830"/>
              <a:ext cx="105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b="0">
                  <a:latin typeface="仿宋_GB2312" pitchFamily="49" charset="-122"/>
                  <a:ea typeface="仿宋_GB2312" pitchFamily="49" charset="-122"/>
                </a:rPr>
                <a:t>图２</a:t>
              </a:r>
            </a:p>
          </p:txBody>
        </p:sp>
      </p:grpSp>
      <p:sp>
        <p:nvSpPr>
          <p:cNvPr id="149513" name="Text Box 9"/>
          <p:cNvSpPr txBox="1">
            <a:spLocks noChangeArrowheads="1"/>
          </p:cNvSpPr>
          <p:nvPr/>
        </p:nvSpPr>
        <p:spPr bwMode="auto">
          <a:xfrm>
            <a:off x="685800" y="188913"/>
            <a:ext cx="6705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仿宋_GB2312" pitchFamily="49" charset="-122"/>
                <a:ea typeface="仿宋_GB2312" pitchFamily="49" charset="-122"/>
              </a:rPr>
              <a:t>一、互易定理</a:t>
            </a:r>
          </a:p>
        </p:txBody>
      </p:sp>
      <p:grpSp>
        <p:nvGrpSpPr>
          <p:cNvPr id="149575" name="Group 71"/>
          <p:cNvGrpSpPr>
            <a:grpSpLocks/>
          </p:cNvGrpSpPr>
          <p:nvPr/>
        </p:nvGrpSpPr>
        <p:grpSpPr bwMode="auto">
          <a:xfrm>
            <a:off x="611188" y="6045200"/>
            <a:ext cx="5041900" cy="696913"/>
            <a:chOff x="385" y="3808"/>
            <a:chExt cx="3176" cy="439"/>
          </a:xfrm>
        </p:grpSpPr>
        <p:sp>
          <p:nvSpPr>
            <p:cNvPr id="149570" name="Text Box 66"/>
            <p:cNvSpPr txBox="1">
              <a:spLocks noChangeArrowheads="1"/>
            </p:cNvSpPr>
            <p:nvPr/>
          </p:nvSpPr>
          <p:spPr bwMode="auto">
            <a:xfrm>
              <a:off x="385" y="3836"/>
              <a:ext cx="726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仿宋_GB2312" pitchFamily="49" charset="-122"/>
                  <a:ea typeface="仿宋_GB2312" pitchFamily="49" charset="-122"/>
                </a:rPr>
                <a:t>如果</a:t>
              </a:r>
            </a:p>
          </p:txBody>
        </p:sp>
        <p:graphicFrame>
          <p:nvGraphicFramePr>
            <p:cNvPr id="149572" name="Object 68"/>
            <p:cNvGraphicFramePr>
              <a:graphicFrameLocks noChangeAspect="1"/>
            </p:cNvGraphicFramePr>
            <p:nvPr/>
          </p:nvGraphicFramePr>
          <p:xfrm>
            <a:off x="1020" y="3808"/>
            <a:ext cx="1236" cy="4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577" name="公式" r:id="rId6" imgW="596880" imgH="228600" progId="Equation.3">
                    <p:embed/>
                  </p:oleObj>
                </mc:Choice>
                <mc:Fallback>
                  <p:oleObj name="公式" r:id="rId6" imgW="596880" imgH="228600" progId="Equation.3">
                    <p:embed/>
                    <p:pic>
                      <p:nvPicPr>
                        <p:cNvPr id="0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0" y="3808"/>
                          <a:ext cx="1236" cy="4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9573" name="Text Box 69"/>
            <p:cNvSpPr txBox="1">
              <a:spLocks noChangeArrowheads="1"/>
            </p:cNvSpPr>
            <p:nvPr/>
          </p:nvSpPr>
          <p:spPr bwMode="auto">
            <a:xfrm>
              <a:off x="2290" y="3838"/>
              <a:ext cx="36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仿宋_GB2312" pitchFamily="49" charset="-122"/>
                  <a:ea typeface="仿宋_GB2312" pitchFamily="49" charset="-122"/>
                </a:rPr>
                <a:t>则</a:t>
              </a:r>
            </a:p>
          </p:txBody>
        </p:sp>
        <p:graphicFrame>
          <p:nvGraphicFramePr>
            <p:cNvPr id="149574" name="Object 70"/>
            <p:cNvGraphicFramePr>
              <a:graphicFrameLocks noChangeAspect="1"/>
            </p:cNvGraphicFramePr>
            <p:nvPr/>
          </p:nvGraphicFramePr>
          <p:xfrm>
            <a:off x="2693" y="3832"/>
            <a:ext cx="868" cy="4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578" name="公式" r:id="rId8" imgW="419040" imgH="215640" progId="Equation.3">
                    <p:embed/>
                  </p:oleObj>
                </mc:Choice>
                <mc:Fallback>
                  <p:oleObj name="公式" r:id="rId8" imgW="419040" imgH="215640" progId="Equation.3">
                    <p:embed/>
                    <p:pic>
                      <p:nvPicPr>
                        <p:cNvPr id="0" name="Object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93" y="3832"/>
                          <a:ext cx="868" cy="41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9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9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500"/>
                                        <p:tgtEl>
                                          <p:spTgt spid="149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9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9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95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9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95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95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7" grpId="0" autoUpdateAnimBg="0"/>
      <p:bldP spid="149508" grpId="0" animBg="1" autoUpdateAnimBg="0"/>
      <p:bldP spid="149513" grpId="0" autoUpdateAnimBg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1" name="Text Box 3"/>
          <p:cNvSpPr txBox="1">
            <a:spLocks noChangeArrowheads="1"/>
          </p:cNvSpPr>
          <p:nvPr/>
        </p:nvSpPr>
        <p:spPr bwMode="auto">
          <a:xfrm>
            <a:off x="457200" y="304800"/>
            <a:ext cx="7696200" cy="11049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>
                <a:solidFill>
                  <a:srgbClr val="CC3300"/>
                </a:solidFill>
                <a:latin typeface="仿宋_GB2312" pitchFamily="49" charset="-122"/>
                <a:ea typeface="仿宋_GB2312" pitchFamily="49" charset="-122"/>
              </a:rPr>
              <a:t>    </a:t>
            </a:r>
            <a:r>
              <a:rPr lang="zh-CN" altLang="en-US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rPr>
              <a:t>定理表述２：</a:t>
            </a:r>
            <a:r>
              <a:rPr lang="zh-CN" altLang="en-US">
                <a:solidFill>
                  <a:srgbClr val="000000"/>
                </a:solidFill>
                <a:latin typeface="仿宋_GB2312" pitchFamily="49" charset="-122"/>
                <a:ea typeface="仿宋_GB2312" pitchFamily="49" charset="-122"/>
              </a:rPr>
              <a:t>如图所时网络，设</a:t>
            </a:r>
            <a:r>
              <a:rPr lang="en-US" altLang="zh-CN">
                <a:solidFill>
                  <a:srgbClr val="000000"/>
                </a:solidFill>
                <a:latin typeface="仿宋_GB2312" pitchFamily="49" charset="-122"/>
                <a:ea typeface="仿宋_GB2312" pitchFamily="49" charset="-122"/>
              </a:rPr>
              <a:t>N</a:t>
            </a:r>
            <a:r>
              <a:rPr lang="en-US" altLang="zh-CN" baseline="-25000">
                <a:solidFill>
                  <a:srgbClr val="000000"/>
                </a:solidFill>
                <a:latin typeface="仿宋_GB2312" pitchFamily="49" charset="-122"/>
                <a:ea typeface="仿宋_GB2312" pitchFamily="49" charset="-122"/>
              </a:rPr>
              <a:t>R</a:t>
            </a:r>
            <a:r>
              <a:rPr lang="zh-CN" altLang="en-US">
                <a:solidFill>
                  <a:srgbClr val="000000"/>
                </a:solidFill>
                <a:latin typeface="仿宋_GB2312" pitchFamily="49" charset="-122"/>
                <a:ea typeface="仿宋_GB2312" pitchFamily="49" charset="-122"/>
              </a:rPr>
              <a:t>是不含独立电源和受控源的线性网络，则有</a:t>
            </a:r>
          </a:p>
        </p:txBody>
      </p:sp>
      <p:graphicFrame>
        <p:nvGraphicFramePr>
          <p:cNvPr id="150532" name="Object 4"/>
          <p:cNvGraphicFramePr>
            <a:graphicFrameLocks noChangeAspect="1"/>
          </p:cNvGraphicFramePr>
          <p:nvPr/>
        </p:nvGraphicFramePr>
        <p:xfrm>
          <a:off x="3109913" y="1428750"/>
          <a:ext cx="1933575" cy="1296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84" name="Equation" r:id="rId3" imgW="596880" imgH="431640" progId="Equation.3">
                  <p:embed/>
                </p:oleObj>
              </mc:Choice>
              <mc:Fallback>
                <p:oleObj name="Equation" r:id="rId3" imgW="59688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9913" y="1428750"/>
                        <a:ext cx="1933575" cy="1296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0533" name="Picture 5" descr="粉色砂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2973388"/>
            <a:ext cx="3136900" cy="2284412"/>
          </a:xfrm>
          <a:prstGeom prst="rect">
            <a:avLst/>
          </a:prstGeom>
          <a:blipFill dpi="0" rotWithShape="0">
            <a:blip r:embed="rId6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0583" name="Group 55"/>
          <p:cNvGrpSpPr>
            <a:grpSpLocks/>
          </p:cNvGrpSpPr>
          <p:nvPr/>
        </p:nvGrpSpPr>
        <p:grpSpPr bwMode="auto">
          <a:xfrm>
            <a:off x="5210175" y="3063875"/>
            <a:ext cx="2890838" cy="1879600"/>
            <a:chOff x="2880" y="1930"/>
            <a:chExt cx="1821" cy="1184"/>
          </a:xfrm>
        </p:grpSpPr>
        <p:sp>
          <p:nvSpPr>
            <p:cNvPr id="150537" name="Rectangle 9"/>
            <p:cNvSpPr>
              <a:spLocks noChangeArrowheads="1"/>
            </p:cNvSpPr>
            <p:nvPr/>
          </p:nvSpPr>
          <p:spPr bwMode="auto">
            <a:xfrm>
              <a:off x="3060" y="2141"/>
              <a:ext cx="1492" cy="67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38" name="Rectangle 10"/>
            <p:cNvSpPr>
              <a:spLocks noChangeArrowheads="1"/>
            </p:cNvSpPr>
            <p:nvPr/>
          </p:nvSpPr>
          <p:spPr bwMode="auto">
            <a:xfrm>
              <a:off x="3501" y="2034"/>
              <a:ext cx="580" cy="86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50541" name="Group 13"/>
            <p:cNvGrpSpPr>
              <a:grpSpLocks/>
            </p:cNvGrpSpPr>
            <p:nvPr/>
          </p:nvGrpSpPr>
          <p:grpSpPr bwMode="auto">
            <a:xfrm>
              <a:off x="4404" y="2314"/>
              <a:ext cx="292" cy="292"/>
              <a:chOff x="4404" y="2314"/>
              <a:chExt cx="292" cy="292"/>
            </a:xfrm>
          </p:grpSpPr>
          <p:sp>
            <p:nvSpPr>
              <p:cNvPr id="150539" name="Oval 11"/>
              <p:cNvSpPr>
                <a:spLocks noChangeArrowheads="1"/>
              </p:cNvSpPr>
              <p:nvPr/>
            </p:nvSpPr>
            <p:spPr bwMode="auto">
              <a:xfrm>
                <a:off x="4404" y="2314"/>
                <a:ext cx="292" cy="292"/>
              </a:xfrm>
              <a:prstGeom prst="ellipse">
                <a:avLst/>
              </a:prstGeom>
              <a:blipFill dpi="0" rotWithShape="0">
                <a:blip r:embed="rId7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0540" name="Oval 12"/>
              <p:cNvSpPr>
                <a:spLocks noChangeArrowheads="1"/>
              </p:cNvSpPr>
              <p:nvPr/>
            </p:nvSpPr>
            <p:spPr bwMode="auto">
              <a:xfrm>
                <a:off x="4404" y="2314"/>
                <a:ext cx="292" cy="292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50542" name="Rectangle 14"/>
            <p:cNvSpPr>
              <a:spLocks noChangeArrowheads="1"/>
            </p:cNvSpPr>
            <p:nvPr/>
          </p:nvSpPr>
          <p:spPr bwMode="auto">
            <a:xfrm>
              <a:off x="3648" y="2303"/>
              <a:ext cx="186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43" name="Rectangle 15"/>
            <p:cNvSpPr>
              <a:spLocks noChangeArrowheads="1"/>
            </p:cNvSpPr>
            <p:nvPr/>
          </p:nvSpPr>
          <p:spPr bwMode="auto">
            <a:xfrm>
              <a:off x="3699" y="2322"/>
              <a:ext cx="185" cy="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b="0">
                  <a:solidFill>
                    <a:srgbClr val="000000"/>
                  </a:solidFill>
                </a:rPr>
                <a:t>N</a:t>
              </a:r>
              <a:endParaRPr lang="en-US" altLang="zh-CN"/>
            </a:p>
          </p:txBody>
        </p:sp>
        <p:sp>
          <p:nvSpPr>
            <p:cNvPr id="150544" name="Rectangle 16"/>
            <p:cNvSpPr>
              <a:spLocks noChangeArrowheads="1"/>
            </p:cNvSpPr>
            <p:nvPr/>
          </p:nvSpPr>
          <p:spPr bwMode="auto">
            <a:xfrm>
              <a:off x="3873" y="2456"/>
              <a:ext cx="115" cy="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45" name="Rectangle 17"/>
            <p:cNvSpPr>
              <a:spLocks noChangeArrowheads="1"/>
            </p:cNvSpPr>
            <p:nvPr/>
          </p:nvSpPr>
          <p:spPr bwMode="auto">
            <a:xfrm>
              <a:off x="3840" y="2418"/>
              <a:ext cx="113" cy="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46" name="Rectangle 18"/>
            <p:cNvSpPr>
              <a:spLocks noChangeArrowheads="1"/>
            </p:cNvSpPr>
            <p:nvPr/>
          </p:nvSpPr>
          <p:spPr bwMode="auto">
            <a:xfrm>
              <a:off x="3873" y="2431"/>
              <a:ext cx="112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100" b="0">
                  <a:solidFill>
                    <a:srgbClr val="000000"/>
                  </a:solidFill>
                </a:rPr>
                <a:t>R</a:t>
              </a:r>
              <a:endParaRPr lang="en-US" altLang="zh-CN"/>
            </a:p>
          </p:txBody>
        </p:sp>
        <p:sp>
          <p:nvSpPr>
            <p:cNvPr id="150547" name="Oval 19"/>
            <p:cNvSpPr>
              <a:spLocks noChangeArrowheads="1"/>
            </p:cNvSpPr>
            <p:nvPr/>
          </p:nvSpPr>
          <p:spPr bwMode="auto">
            <a:xfrm>
              <a:off x="3252" y="2122"/>
              <a:ext cx="52" cy="5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48" name="Oval 20"/>
            <p:cNvSpPr>
              <a:spLocks noChangeArrowheads="1"/>
            </p:cNvSpPr>
            <p:nvPr/>
          </p:nvSpPr>
          <p:spPr bwMode="auto">
            <a:xfrm>
              <a:off x="3252" y="2794"/>
              <a:ext cx="52" cy="5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49" name="Oval 21"/>
            <p:cNvSpPr>
              <a:spLocks noChangeArrowheads="1"/>
            </p:cNvSpPr>
            <p:nvPr/>
          </p:nvSpPr>
          <p:spPr bwMode="auto">
            <a:xfrm>
              <a:off x="4212" y="2122"/>
              <a:ext cx="52" cy="5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50" name="Oval 22"/>
            <p:cNvSpPr>
              <a:spLocks noChangeArrowheads="1"/>
            </p:cNvSpPr>
            <p:nvPr/>
          </p:nvSpPr>
          <p:spPr bwMode="auto">
            <a:xfrm>
              <a:off x="4212" y="2794"/>
              <a:ext cx="52" cy="5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51" name="Rectangle 23"/>
            <p:cNvSpPr>
              <a:spLocks noChangeArrowheads="1"/>
            </p:cNvSpPr>
            <p:nvPr/>
          </p:nvSpPr>
          <p:spPr bwMode="auto">
            <a:xfrm>
              <a:off x="4271" y="2210"/>
              <a:ext cx="93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52" name="Rectangle 24"/>
            <p:cNvSpPr>
              <a:spLocks noChangeArrowheads="1"/>
            </p:cNvSpPr>
            <p:nvPr/>
          </p:nvSpPr>
          <p:spPr bwMode="auto">
            <a:xfrm>
              <a:off x="4271" y="2222"/>
              <a:ext cx="156" cy="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53" name="Line 25"/>
            <p:cNvSpPr>
              <a:spLocks noChangeShapeType="1"/>
            </p:cNvSpPr>
            <p:nvPr/>
          </p:nvSpPr>
          <p:spPr bwMode="auto">
            <a:xfrm flipH="1">
              <a:off x="3120" y="2706"/>
              <a:ext cx="9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54" name="Rectangle 26"/>
            <p:cNvSpPr>
              <a:spLocks noChangeArrowheads="1"/>
            </p:cNvSpPr>
            <p:nvPr/>
          </p:nvSpPr>
          <p:spPr bwMode="auto">
            <a:xfrm>
              <a:off x="4020" y="2361"/>
              <a:ext cx="388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55" name="Rectangle 27"/>
            <p:cNvSpPr>
              <a:spLocks noChangeArrowheads="1"/>
            </p:cNvSpPr>
            <p:nvPr/>
          </p:nvSpPr>
          <p:spPr bwMode="auto">
            <a:xfrm>
              <a:off x="3272" y="1930"/>
              <a:ext cx="74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56" name="Rectangle 28"/>
            <p:cNvSpPr>
              <a:spLocks noChangeArrowheads="1"/>
            </p:cNvSpPr>
            <p:nvPr/>
          </p:nvSpPr>
          <p:spPr bwMode="auto">
            <a:xfrm>
              <a:off x="3272" y="1942"/>
              <a:ext cx="137" cy="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57" name="Rectangle 29"/>
            <p:cNvSpPr>
              <a:spLocks noChangeArrowheads="1"/>
            </p:cNvSpPr>
            <p:nvPr/>
          </p:nvSpPr>
          <p:spPr bwMode="auto">
            <a:xfrm>
              <a:off x="3304" y="1954"/>
              <a:ext cx="136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58" name="Rectangle 30"/>
            <p:cNvSpPr>
              <a:spLocks noChangeArrowheads="1"/>
            </p:cNvSpPr>
            <p:nvPr/>
          </p:nvSpPr>
          <p:spPr bwMode="auto">
            <a:xfrm>
              <a:off x="3368" y="1966"/>
              <a:ext cx="7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0">
                  <a:solidFill>
                    <a:srgbClr val="000000"/>
                  </a:solidFill>
                </a:rPr>
                <a:t>a</a:t>
              </a:r>
              <a:endParaRPr lang="en-US" altLang="zh-CN"/>
            </a:p>
          </p:txBody>
        </p:sp>
        <p:sp>
          <p:nvSpPr>
            <p:cNvPr id="150559" name="Rectangle 31"/>
            <p:cNvSpPr>
              <a:spLocks noChangeArrowheads="1"/>
            </p:cNvSpPr>
            <p:nvPr/>
          </p:nvSpPr>
          <p:spPr bwMode="auto">
            <a:xfrm>
              <a:off x="3156" y="2832"/>
              <a:ext cx="244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60" name="Rectangle 32"/>
            <p:cNvSpPr>
              <a:spLocks noChangeArrowheads="1"/>
            </p:cNvSpPr>
            <p:nvPr/>
          </p:nvSpPr>
          <p:spPr bwMode="auto">
            <a:xfrm>
              <a:off x="3268" y="2873"/>
              <a:ext cx="83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61" name="Rectangle 33"/>
            <p:cNvSpPr>
              <a:spLocks noChangeArrowheads="1"/>
            </p:cNvSpPr>
            <p:nvPr/>
          </p:nvSpPr>
          <p:spPr bwMode="auto">
            <a:xfrm>
              <a:off x="3300" y="2897"/>
              <a:ext cx="145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62" name="Rectangle 34"/>
            <p:cNvSpPr>
              <a:spLocks noChangeArrowheads="1"/>
            </p:cNvSpPr>
            <p:nvPr/>
          </p:nvSpPr>
          <p:spPr bwMode="auto">
            <a:xfrm>
              <a:off x="3364" y="2909"/>
              <a:ext cx="8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0">
                  <a:solidFill>
                    <a:srgbClr val="000000"/>
                  </a:solidFill>
                </a:rPr>
                <a:t>b</a:t>
              </a:r>
              <a:endParaRPr lang="en-US" altLang="zh-CN"/>
            </a:p>
          </p:txBody>
        </p:sp>
        <p:sp>
          <p:nvSpPr>
            <p:cNvPr id="150563" name="Rectangle 35"/>
            <p:cNvSpPr>
              <a:spLocks noChangeArrowheads="1"/>
            </p:cNvSpPr>
            <p:nvPr/>
          </p:nvSpPr>
          <p:spPr bwMode="auto">
            <a:xfrm>
              <a:off x="4228" y="2873"/>
              <a:ext cx="83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64" name="Rectangle 36"/>
            <p:cNvSpPr>
              <a:spLocks noChangeArrowheads="1"/>
            </p:cNvSpPr>
            <p:nvPr/>
          </p:nvSpPr>
          <p:spPr bwMode="auto">
            <a:xfrm>
              <a:off x="4260" y="2897"/>
              <a:ext cx="145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65" name="Rectangle 37"/>
            <p:cNvSpPr>
              <a:spLocks noChangeArrowheads="1"/>
            </p:cNvSpPr>
            <p:nvPr/>
          </p:nvSpPr>
          <p:spPr bwMode="auto">
            <a:xfrm>
              <a:off x="4324" y="2909"/>
              <a:ext cx="8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0">
                  <a:solidFill>
                    <a:srgbClr val="000000"/>
                  </a:solidFill>
                </a:rPr>
                <a:t>d</a:t>
              </a:r>
              <a:endParaRPr lang="en-US" altLang="zh-CN"/>
            </a:p>
          </p:txBody>
        </p:sp>
        <p:sp>
          <p:nvSpPr>
            <p:cNvPr id="150566" name="Rectangle 38"/>
            <p:cNvSpPr>
              <a:spLocks noChangeArrowheads="1"/>
            </p:cNvSpPr>
            <p:nvPr/>
          </p:nvSpPr>
          <p:spPr bwMode="auto">
            <a:xfrm>
              <a:off x="4232" y="1930"/>
              <a:ext cx="74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67" name="Rectangle 39"/>
            <p:cNvSpPr>
              <a:spLocks noChangeArrowheads="1"/>
            </p:cNvSpPr>
            <p:nvPr/>
          </p:nvSpPr>
          <p:spPr bwMode="auto">
            <a:xfrm>
              <a:off x="4304" y="1938"/>
              <a:ext cx="72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68" name="Rectangle 40"/>
            <p:cNvSpPr>
              <a:spLocks noChangeArrowheads="1"/>
            </p:cNvSpPr>
            <p:nvPr/>
          </p:nvSpPr>
          <p:spPr bwMode="auto">
            <a:xfrm>
              <a:off x="4336" y="1950"/>
              <a:ext cx="7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0">
                  <a:solidFill>
                    <a:srgbClr val="000000"/>
                  </a:solidFill>
                </a:rPr>
                <a:t>c</a:t>
              </a:r>
              <a:endParaRPr lang="en-US" altLang="zh-CN"/>
            </a:p>
          </p:txBody>
        </p:sp>
        <p:sp>
          <p:nvSpPr>
            <p:cNvPr id="150569" name="Rectangle 41"/>
            <p:cNvSpPr>
              <a:spLocks noChangeArrowheads="1"/>
            </p:cNvSpPr>
            <p:nvPr/>
          </p:nvSpPr>
          <p:spPr bwMode="auto">
            <a:xfrm>
              <a:off x="2880" y="1986"/>
              <a:ext cx="288" cy="960"/>
            </a:xfrm>
            <a:prstGeom prst="rect">
              <a:avLst/>
            </a:prstGeom>
            <a:blipFill dpi="0" rotWithShape="0">
              <a:blip r:embed="rId7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70" name="Rectangle 42"/>
            <p:cNvSpPr>
              <a:spLocks noChangeArrowheads="1"/>
            </p:cNvSpPr>
            <p:nvPr/>
          </p:nvSpPr>
          <p:spPr bwMode="auto">
            <a:xfrm>
              <a:off x="3126" y="2178"/>
              <a:ext cx="91" cy="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71" name="Rectangle 43"/>
            <p:cNvSpPr>
              <a:spLocks noChangeArrowheads="1"/>
            </p:cNvSpPr>
            <p:nvPr/>
          </p:nvSpPr>
          <p:spPr bwMode="auto">
            <a:xfrm>
              <a:off x="3158" y="2190"/>
              <a:ext cx="9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000" b="0">
                  <a:solidFill>
                    <a:srgbClr val="000000"/>
                  </a:solidFill>
                </a:rPr>
                <a:t>+</a:t>
              </a:r>
              <a:endParaRPr lang="en-US" altLang="zh-CN"/>
            </a:p>
          </p:txBody>
        </p:sp>
        <p:sp>
          <p:nvSpPr>
            <p:cNvPr id="150572" name="Line 44"/>
            <p:cNvSpPr>
              <a:spLocks noChangeShapeType="1"/>
            </p:cNvSpPr>
            <p:nvPr/>
          </p:nvSpPr>
          <p:spPr bwMode="auto">
            <a:xfrm>
              <a:off x="4393" y="2466"/>
              <a:ext cx="30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50575" name="Group 47"/>
            <p:cNvGrpSpPr>
              <a:grpSpLocks/>
            </p:cNvGrpSpPr>
            <p:nvPr/>
          </p:nvGrpSpPr>
          <p:grpSpPr bwMode="auto">
            <a:xfrm>
              <a:off x="4523" y="2610"/>
              <a:ext cx="63" cy="192"/>
              <a:chOff x="4523" y="2610"/>
              <a:chExt cx="63" cy="192"/>
            </a:xfrm>
          </p:grpSpPr>
          <p:sp>
            <p:nvSpPr>
              <p:cNvPr id="150573" name="Line 45"/>
              <p:cNvSpPr>
                <a:spLocks noChangeShapeType="1"/>
              </p:cNvSpPr>
              <p:nvPr/>
            </p:nvSpPr>
            <p:spPr bwMode="auto">
              <a:xfrm flipV="1">
                <a:off x="4554" y="2698"/>
                <a:ext cx="1" cy="10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0574" name="Freeform 46"/>
              <p:cNvSpPr>
                <a:spLocks/>
              </p:cNvSpPr>
              <p:nvPr/>
            </p:nvSpPr>
            <p:spPr bwMode="auto">
              <a:xfrm>
                <a:off x="4523" y="2610"/>
                <a:ext cx="63" cy="91"/>
              </a:xfrm>
              <a:custGeom>
                <a:avLst/>
                <a:gdLst>
                  <a:gd name="T0" fmla="*/ 63 w 63"/>
                  <a:gd name="T1" fmla="*/ 91 h 91"/>
                  <a:gd name="T2" fmla="*/ 31 w 63"/>
                  <a:gd name="T3" fmla="*/ 0 h 91"/>
                  <a:gd name="T4" fmla="*/ 0 w 63"/>
                  <a:gd name="T5" fmla="*/ 91 h 91"/>
                  <a:gd name="T6" fmla="*/ 63 w 63"/>
                  <a:gd name="T7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91">
                    <a:moveTo>
                      <a:pt x="63" y="91"/>
                    </a:moveTo>
                    <a:lnTo>
                      <a:pt x="31" y="0"/>
                    </a:lnTo>
                    <a:lnTo>
                      <a:pt x="0" y="91"/>
                    </a:lnTo>
                    <a:lnTo>
                      <a:pt x="63" y="9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50576" name="Rectangle 48"/>
            <p:cNvSpPr>
              <a:spLocks noChangeArrowheads="1"/>
            </p:cNvSpPr>
            <p:nvPr/>
          </p:nvSpPr>
          <p:spPr bwMode="auto">
            <a:xfrm>
              <a:off x="4080" y="2322"/>
              <a:ext cx="433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577" name="Rectangle 49"/>
            <p:cNvSpPr>
              <a:spLocks noChangeArrowheads="1"/>
            </p:cNvSpPr>
            <p:nvPr/>
          </p:nvSpPr>
          <p:spPr bwMode="auto">
            <a:xfrm>
              <a:off x="4245" y="2364"/>
              <a:ext cx="6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400" b="0">
                  <a:solidFill>
                    <a:srgbClr val="000000"/>
                  </a:solidFill>
                </a:rPr>
                <a:t>I</a:t>
              </a:r>
              <a:endParaRPr lang="en-US" altLang="zh-CN"/>
            </a:p>
          </p:txBody>
        </p:sp>
        <p:sp>
          <p:nvSpPr>
            <p:cNvPr id="150578" name="Rectangle 50"/>
            <p:cNvSpPr>
              <a:spLocks noChangeArrowheads="1"/>
            </p:cNvSpPr>
            <p:nvPr/>
          </p:nvSpPr>
          <p:spPr bwMode="auto">
            <a:xfrm>
              <a:off x="4296" y="2470"/>
              <a:ext cx="11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600" b="0">
                  <a:solidFill>
                    <a:srgbClr val="000000"/>
                  </a:solidFill>
                </a:rPr>
                <a:t>s2</a:t>
              </a:r>
              <a:endParaRPr lang="en-US" altLang="zh-CN"/>
            </a:p>
          </p:txBody>
        </p:sp>
        <p:sp>
          <p:nvSpPr>
            <p:cNvPr id="150579" name="Rectangle 51"/>
            <p:cNvSpPr>
              <a:spLocks noChangeArrowheads="1"/>
            </p:cNvSpPr>
            <p:nvPr/>
          </p:nvSpPr>
          <p:spPr bwMode="auto">
            <a:xfrm>
              <a:off x="3217" y="2520"/>
              <a:ext cx="60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1500" b="0">
                  <a:solidFill>
                    <a:srgbClr val="000000"/>
                  </a:solidFill>
                </a:rPr>
                <a:t>1</a:t>
              </a:r>
              <a:endParaRPr lang="en-US" altLang="zh-CN"/>
            </a:p>
          </p:txBody>
        </p:sp>
        <p:sp>
          <p:nvSpPr>
            <p:cNvPr id="150580" name="Rectangle 52"/>
            <p:cNvSpPr>
              <a:spLocks noChangeArrowheads="1"/>
            </p:cNvSpPr>
            <p:nvPr/>
          </p:nvSpPr>
          <p:spPr bwMode="auto">
            <a:xfrm>
              <a:off x="3090" y="2420"/>
              <a:ext cx="133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2300" b="0">
                  <a:solidFill>
                    <a:srgbClr val="000000"/>
                  </a:solidFill>
                </a:rPr>
                <a:t>U</a:t>
              </a:r>
              <a:endParaRPr lang="en-US" altLang="zh-CN"/>
            </a:p>
          </p:txBody>
        </p:sp>
      </p:grpSp>
      <p:sp>
        <p:nvSpPr>
          <p:cNvPr id="150535" name="Text Box 7"/>
          <p:cNvSpPr txBox="1">
            <a:spLocks noChangeArrowheads="1"/>
          </p:cNvSpPr>
          <p:nvPr/>
        </p:nvSpPr>
        <p:spPr bwMode="auto">
          <a:xfrm>
            <a:off x="990600" y="5410200"/>
            <a:ext cx="3657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仿宋_GB2312" pitchFamily="49" charset="-122"/>
                <a:ea typeface="仿宋_GB2312" pitchFamily="49" charset="-122"/>
              </a:rPr>
              <a:t>当</a:t>
            </a:r>
            <a:r>
              <a:rPr lang="en-US" altLang="zh-CN">
                <a:latin typeface="仿宋_GB2312" pitchFamily="49" charset="-122"/>
                <a:ea typeface="仿宋_GB2312" pitchFamily="49" charset="-122"/>
              </a:rPr>
              <a:t>I</a:t>
            </a:r>
            <a:r>
              <a:rPr lang="en-US" altLang="zh-CN" baseline="-25000">
                <a:latin typeface="仿宋_GB2312" pitchFamily="49" charset="-122"/>
                <a:ea typeface="仿宋_GB2312" pitchFamily="49" charset="-122"/>
              </a:rPr>
              <a:t>s1</a:t>
            </a:r>
            <a:r>
              <a:rPr lang="en-US" altLang="zh-CN">
                <a:latin typeface="仿宋_GB2312" pitchFamily="49" charset="-122"/>
                <a:ea typeface="仿宋_GB2312" pitchFamily="49" charset="-122"/>
              </a:rPr>
              <a:t>=I</a:t>
            </a:r>
            <a:r>
              <a:rPr lang="en-US" altLang="zh-CN" baseline="-25000">
                <a:latin typeface="仿宋_GB2312" pitchFamily="49" charset="-122"/>
                <a:ea typeface="仿宋_GB2312" pitchFamily="49" charset="-122"/>
              </a:rPr>
              <a:t>s2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时，有</a:t>
            </a:r>
          </a:p>
        </p:txBody>
      </p:sp>
      <p:graphicFrame>
        <p:nvGraphicFramePr>
          <p:cNvPr id="150536" name="Object 8"/>
          <p:cNvGraphicFramePr>
            <a:graphicFrameLocks noChangeAspect="1"/>
          </p:cNvGraphicFramePr>
          <p:nvPr/>
        </p:nvGraphicFramePr>
        <p:xfrm>
          <a:off x="4211638" y="5373688"/>
          <a:ext cx="1778000" cy="71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85" name="Equation" r:id="rId8" imgW="533160" imgH="215640" progId="Equation.3">
                  <p:embed/>
                </p:oleObj>
              </mc:Choice>
              <mc:Fallback>
                <p:oleObj name="Equation" r:id="rId8" imgW="533160" imgH="2156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5373688"/>
                        <a:ext cx="1778000" cy="719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50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150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0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0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7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0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0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0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0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1" grpId="0" animBg="1" autoUpdateAnimBg="0"/>
      <p:bldP spid="150535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Text Box 3"/>
          <p:cNvSpPr txBox="1">
            <a:spLocks noChangeArrowheads="1"/>
          </p:cNvSpPr>
          <p:nvPr/>
        </p:nvSpPr>
        <p:spPr bwMode="auto">
          <a:xfrm>
            <a:off x="0" y="457200"/>
            <a:ext cx="1066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rgbClr val="0000FF"/>
                </a:solidFill>
                <a:ea typeface="仿宋_GB2312" pitchFamily="49" charset="-122"/>
              </a:rPr>
              <a:t>说明</a:t>
            </a:r>
          </a:p>
        </p:txBody>
      </p:sp>
      <p:sp>
        <p:nvSpPr>
          <p:cNvPr id="123908" name="Text Box 4"/>
          <p:cNvSpPr txBox="1">
            <a:spLocks noChangeArrowheads="1"/>
          </p:cNvSpPr>
          <p:nvPr/>
        </p:nvSpPr>
        <p:spPr bwMode="auto">
          <a:xfrm>
            <a:off x="1066800" y="152400"/>
            <a:ext cx="8077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>
                <a:latin typeface="仿宋_GB2312" pitchFamily="49" charset="-122"/>
                <a:ea typeface="仿宋_GB2312" pitchFamily="49" charset="-122"/>
              </a:rPr>
              <a:t>1. 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替代定理适用于线性、非线性电路、定常和时变电路。</a:t>
            </a:r>
          </a:p>
        </p:txBody>
      </p:sp>
      <p:sp>
        <p:nvSpPr>
          <p:cNvPr id="123909" name="Text Box 5"/>
          <p:cNvSpPr txBox="1">
            <a:spLocks noChangeArrowheads="1"/>
          </p:cNvSpPr>
          <p:nvPr/>
        </p:nvSpPr>
        <p:spPr bwMode="auto">
          <a:xfrm>
            <a:off x="457200" y="6110288"/>
            <a:ext cx="81676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>
                <a:latin typeface="仿宋_GB2312" pitchFamily="49" charset="-122"/>
                <a:ea typeface="仿宋_GB2312" pitchFamily="49" charset="-122"/>
              </a:rPr>
              <a:t>2)  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被替代的支路和电路其它部分应无耦合关系。</a:t>
            </a:r>
          </a:p>
        </p:txBody>
      </p:sp>
      <p:sp>
        <p:nvSpPr>
          <p:cNvPr id="123910" name="Text Box 6"/>
          <p:cNvSpPr txBox="1">
            <a:spLocks noChangeArrowheads="1"/>
          </p:cNvSpPr>
          <p:nvPr/>
        </p:nvSpPr>
        <p:spPr bwMode="auto">
          <a:xfrm>
            <a:off x="1685925" y="1657350"/>
            <a:ext cx="64833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>
                <a:latin typeface="仿宋_GB2312" pitchFamily="49" charset="-122"/>
                <a:ea typeface="仿宋_GB2312" pitchFamily="49" charset="-122"/>
              </a:rPr>
              <a:t>1)  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原电路和替代后的电路必须有唯一解。</a:t>
            </a:r>
          </a:p>
        </p:txBody>
      </p:sp>
      <p:sp>
        <p:nvSpPr>
          <p:cNvPr id="123916" name="Text Box 12"/>
          <p:cNvSpPr txBox="1">
            <a:spLocks noChangeArrowheads="1"/>
          </p:cNvSpPr>
          <p:nvPr/>
        </p:nvSpPr>
        <p:spPr bwMode="auto">
          <a:xfrm>
            <a:off x="1069975" y="1139825"/>
            <a:ext cx="6886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r>
              <a:rPr kumimoji="0" lang="en-US" altLang="zh-CN">
                <a:latin typeface="仿宋_GB2312" pitchFamily="49" charset="-122"/>
                <a:ea typeface="仿宋_GB2312" pitchFamily="49" charset="-122"/>
              </a:rPr>
              <a:t>2.  </a:t>
            </a:r>
            <a:r>
              <a:rPr lang="zh-CN" altLang="en-US">
                <a:latin typeface="仿宋_GB2312" pitchFamily="49" charset="-122"/>
                <a:ea typeface="仿宋_GB2312" pitchFamily="49" charset="-122"/>
              </a:rPr>
              <a:t>替代定理的应用必须满足得条件</a:t>
            </a:r>
            <a:r>
              <a:rPr lang="en-US" altLang="zh-CN">
                <a:latin typeface="仿宋_GB2312" pitchFamily="49" charset="-122"/>
                <a:ea typeface="仿宋_GB2312" pitchFamily="49" charset="-122"/>
              </a:rPr>
              <a:t>:</a:t>
            </a:r>
          </a:p>
        </p:txBody>
      </p:sp>
      <p:grpSp>
        <p:nvGrpSpPr>
          <p:cNvPr id="124032" name="Group 128"/>
          <p:cNvGrpSpPr>
            <a:grpSpLocks/>
          </p:cNvGrpSpPr>
          <p:nvPr/>
        </p:nvGrpSpPr>
        <p:grpSpPr bwMode="auto">
          <a:xfrm>
            <a:off x="469900" y="2736850"/>
            <a:ext cx="3908425" cy="1481138"/>
            <a:chOff x="296" y="1724"/>
            <a:chExt cx="2462" cy="933"/>
          </a:xfrm>
        </p:grpSpPr>
        <p:sp>
          <p:nvSpPr>
            <p:cNvPr id="123912" name="Line 8"/>
            <p:cNvSpPr>
              <a:spLocks noChangeShapeType="1"/>
            </p:cNvSpPr>
            <p:nvPr/>
          </p:nvSpPr>
          <p:spPr bwMode="auto">
            <a:xfrm>
              <a:off x="903" y="1983"/>
              <a:ext cx="192" cy="0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3913" name="Text Box 9"/>
            <p:cNvSpPr txBox="1">
              <a:spLocks noChangeArrowheads="1"/>
            </p:cNvSpPr>
            <p:nvPr/>
          </p:nvSpPr>
          <p:spPr bwMode="auto">
            <a:xfrm>
              <a:off x="619" y="1724"/>
              <a:ext cx="49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solidFill>
                    <a:srgbClr val="FF3300"/>
                  </a:solidFill>
                </a:rPr>
                <a:t>2.5A</a:t>
              </a:r>
              <a:endParaRPr kumimoji="0" lang="en-US" altLang="zh-CN" sz="2400">
                <a:solidFill>
                  <a:srgbClr val="0000FF"/>
                </a:solidFill>
              </a:endParaRPr>
            </a:p>
          </p:txBody>
        </p:sp>
        <p:sp>
          <p:nvSpPr>
            <p:cNvPr id="123918" name="Line 14"/>
            <p:cNvSpPr>
              <a:spLocks noChangeShapeType="1"/>
            </p:cNvSpPr>
            <p:nvPr/>
          </p:nvSpPr>
          <p:spPr bwMode="auto">
            <a:xfrm rot="5400000">
              <a:off x="1707" y="2516"/>
              <a:ext cx="192" cy="0"/>
            </a:xfrm>
            <a:prstGeom prst="line">
              <a:avLst/>
            </a:prstGeom>
            <a:noFill/>
            <a:ln w="19050">
              <a:solidFill>
                <a:srgbClr val="00008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3919" name="Text Box 15"/>
            <p:cNvSpPr txBox="1">
              <a:spLocks noChangeArrowheads="1"/>
            </p:cNvSpPr>
            <p:nvPr/>
          </p:nvSpPr>
          <p:spPr bwMode="auto">
            <a:xfrm>
              <a:off x="1856" y="2369"/>
              <a:ext cx="49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solidFill>
                    <a:srgbClr val="FF3300"/>
                  </a:solidFill>
                </a:rPr>
                <a:t>1.5A</a:t>
              </a:r>
              <a:endParaRPr kumimoji="0" lang="en-US" altLang="zh-CN" sz="2400">
                <a:solidFill>
                  <a:srgbClr val="0000FF"/>
                </a:solidFill>
              </a:endParaRPr>
            </a:p>
          </p:txBody>
        </p:sp>
        <p:sp>
          <p:nvSpPr>
            <p:cNvPr id="123921" name="Line 17"/>
            <p:cNvSpPr>
              <a:spLocks noChangeShapeType="1"/>
            </p:cNvSpPr>
            <p:nvPr/>
          </p:nvSpPr>
          <p:spPr bwMode="auto">
            <a:xfrm>
              <a:off x="2116" y="2007"/>
              <a:ext cx="192" cy="0"/>
            </a:xfrm>
            <a:prstGeom prst="line">
              <a:avLst/>
            </a:prstGeom>
            <a:noFill/>
            <a:ln w="19050">
              <a:solidFill>
                <a:srgbClr val="00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3922" name="Text Box 18"/>
            <p:cNvSpPr txBox="1">
              <a:spLocks noChangeArrowheads="1"/>
            </p:cNvSpPr>
            <p:nvPr/>
          </p:nvSpPr>
          <p:spPr bwMode="auto">
            <a:xfrm>
              <a:off x="1904" y="1748"/>
              <a:ext cx="3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solidFill>
                    <a:srgbClr val="FF3300"/>
                  </a:solidFill>
                </a:rPr>
                <a:t>1A</a:t>
              </a:r>
              <a:endParaRPr kumimoji="0" lang="en-US" altLang="zh-CN" sz="2400">
                <a:solidFill>
                  <a:srgbClr val="0000FF"/>
                </a:solidFill>
              </a:endParaRPr>
            </a:p>
          </p:txBody>
        </p:sp>
        <p:grpSp>
          <p:nvGrpSpPr>
            <p:cNvPr id="123923" name="Group 19"/>
            <p:cNvGrpSpPr>
              <a:grpSpLocks/>
            </p:cNvGrpSpPr>
            <p:nvPr/>
          </p:nvGrpSpPr>
          <p:grpSpPr bwMode="auto">
            <a:xfrm>
              <a:off x="296" y="2024"/>
              <a:ext cx="2462" cy="624"/>
              <a:chOff x="3022" y="1690"/>
              <a:chExt cx="2462" cy="624"/>
            </a:xfrm>
          </p:grpSpPr>
          <p:sp>
            <p:nvSpPr>
              <p:cNvPr id="123924" name="Oval 20"/>
              <p:cNvSpPr>
                <a:spLocks noChangeArrowheads="1"/>
              </p:cNvSpPr>
              <p:nvPr/>
            </p:nvSpPr>
            <p:spPr bwMode="auto">
              <a:xfrm>
                <a:off x="3407" y="1901"/>
                <a:ext cx="206" cy="192"/>
              </a:xfrm>
              <a:prstGeom prst="ellipse">
                <a:avLst/>
              </a:prstGeom>
              <a:solidFill>
                <a:srgbClr val="00FF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925" name="Line 21"/>
              <p:cNvSpPr>
                <a:spLocks noChangeShapeType="1"/>
              </p:cNvSpPr>
              <p:nvPr/>
            </p:nvSpPr>
            <p:spPr bwMode="auto">
              <a:xfrm>
                <a:off x="3515" y="1738"/>
                <a:ext cx="0" cy="56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926" name="Line 22"/>
              <p:cNvSpPr>
                <a:spLocks noChangeShapeType="1"/>
              </p:cNvSpPr>
              <p:nvPr/>
            </p:nvSpPr>
            <p:spPr bwMode="auto">
              <a:xfrm>
                <a:off x="3283" y="1793"/>
                <a:ext cx="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927" name="Line 23"/>
              <p:cNvSpPr>
                <a:spLocks noChangeShapeType="1"/>
              </p:cNvSpPr>
              <p:nvPr/>
            </p:nvSpPr>
            <p:spPr bwMode="auto">
              <a:xfrm rot="-5400000">
                <a:off x="3277" y="1786"/>
                <a:ext cx="9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928" name="Line 24"/>
              <p:cNvSpPr>
                <a:spLocks noChangeShapeType="1"/>
              </p:cNvSpPr>
              <p:nvPr/>
            </p:nvSpPr>
            <p:spPr bwMode="auto">
              <a:xfrm>
                <a:off x="3301" y="2192"/>
                <a:ext cx="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929" name="Oval 25"/>
              <p:cNvSpPr>
                <a:spLocks noChangeArrowheads="1"/>
              </p:cNvSpPr>
              <p:nvPr/>
            </p:nvSpPr>
            <p:spPr bwMode="auto">
              <a:xfrm>
                <a:off x="4415" y="1901"/>
                <a:ext cx="206" cy="192"/>
              </a:xfrm>
              <a:prstGeom prst="ellipse">
                <a:avLst/>
              </a:prstGeom>
              <a:solidFill>
                <a:srgbClr val="00FF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930" name="Line 26"/>
              <p:cNvSpPr>
                <a:spLocks noChangeShapeType="1"/>
              </p:cNvSpPr>
              <p:nvPr/>
            </p:nvSpPr>
            <p:spPr bwMode="auto">
              <a:xfrm>
                <a:off x="4523" y="1738"/>
                <a:ext cx="0" cy="56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931" name="Line 27"/>
              <p:cNvSpPr>
                <a:spLocks noChangeShapeType="1"/>
              </p:cNvSpPr>
              <p:nvPr/>
            </p:nvSpPr>
            <p:spPr bwMode="auto">
              <a:xfrm>
                <a:off x="4291" y="1793"/>
                <a:ext cx="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932" name="Line 28"/>
              <p:cNvSpPr>
                <a:spLocks noChangeShapeType="1"/>
              </p:cNvSpPr>
              <p:nvPr/>
            </p:nvSpPr>
            <p:spPr bwMode="auto">
              <a:xfrm rot="-5400000">
                <a:off x="4285" y="1786"/>
                <a:ext cx="9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933" name="Line 29"/>
              <p:cNvSpPr>
                <a:spLocks noChangeShapeType="1"/>
              </p:cNvSpPr>
              <p:nvPr/>
            </p:nvSpPr>
            <p:spPr bwMode="auto">
              <a:xfrm>
                <a:off x="4309" y="2192"/>
                <a:ext cx="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934" name="Line 30"/>
              <p:cNvSpPr>
                <a:spLocks noChangeShapeType="1"/>
              </p:cNvSpPr>
              <p:nvPr/>
            </p:nvSpPr>
            <p:spPr bwMode="auto">
              <a:xfrm>
                <a:off x="3523" y="1738"/>
                <a:ext cx="163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23935" name="Rectangle 31"/>
              <p:cNvSpPr>
                <a:spLocks noChangeArrowheads="1"/>
              </p:cNvSpPr>
              <p:nvPr/>
            </p:nvSpPr>
            <p:spPr bwMode="auto">
              <a:xfrm>
                <a:off x="3859" y="1690"/>
                <a:ext cx="288" cy="96"/>
              </a:xfrm>
              <a:prstGeom prst="rect">
                <a:avLst/>
              </a:prstGeom>
              <a:solidFill>
                <a:srgbClr val="66FF66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23936" name="Line 32"/>
              <p:cNvSpPr>
                <a:spLocks noChangeShapeType="1"/>
              </p:cNvSpPr>
              <p:nvPr/>
            </p:nvSpPr>
            <p:spPr bwMode="auto">
              <a:xfrm>
                <a:off x="3511" y="2302"/>
                <a:ext cx="163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23937" name="Line 33"/>
              <p:cNvSpPr>
                <a:spLocks noChangeShapeType="1"/>
              </p:cNvSpPr>
              <p:nvPr/>
            </p:nvSpPr>
            <p:spPr bwMode="auto">
              <a:xfrm>
                <a:off x="5155" y="1738"/>
                <a:ext cx="0" cy="57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23938" name="Rectangle 34"/>
              <p:cNvSpPr>
                <a:spLocks noChangeArrowheads="1"/>
              </p:cNvSpPr>
              <p:nvPr/>
            </p:nvSpPr>
            <p:spPr bwMode="auto">
              <a:xfrm rot="5400000">
                <a:off x="4972" y="1986"/>
                <a:ext cx="362" cy="76"/>
              </a:xfrm>
              <a:prstGeom prst="rect">
                <a:avLst/>
              </a:prstGeom>
              <a:solidFill>
                <a:srgbClr val="66FF66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ot="10800000" vert="eaVert" wrap="none" lIns="90000" tIns="46800" rIns="90000" bIns="46800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endParaRPr kumimoji="0" lang="zh-CN" altLang="zh-CN" sz="2400">
                  <a:ea typeface="楷体_GB2312" pitchFamily="49" charset="-122"/>
                </a:endParaRPr>
              </a:p>
            </p:txBody>
          </p:sp>
          <p:sp>
            <p:nvSpPr>
              <p:cNvPr id="123939" name="Text Box 35"/>
              <p:cNvSpPr txBox="1">
                <a:spLocks noChangeArrowheads="1"/>
              </p:cNvSpPr>
              <p:nvPr/>
            </p:nvSpPr>
            <p:spPr bwMode="auto">
              <a:xfrm>
                <a:off x="3022" y="1853"/>
                <a:ext cx="39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000">
                    <a:ea typeface="楷体_GB2312" pitchFamily="49" charset="-122"/>
                  </a:rPr>
                  <a:t>10V</a:t>
                </a:r>
                <a:endParaRPr kumimoji="0" lang="en-US" altLang="zh-CN" sz="24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23940" name="Text Box 36"/>
              <p:cNvSpPr txBox="1">
                <a:spLocks noChangeArrowheads="1"/>
              </p:cNvSpPr>
              <p:nvPr/>
            </p:nvSpPr>
            <p:spPr bwMode="auto">
              <a:xfrm>
                <a:off x="4099" y="1882"/>
                <a:ext cx="31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000">
                    <a:ea typeface="楷体_GB2312" pitchFamily="49" charset="-122"/>
                  </a:rPr>
                  <a:t>5V</a:t>
                </a:r>
                <a:endParaRPr kumimoji="0" lang="en-US" altLang="zh-CN" sz="20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23941" name="Text Box 37"/>
              <p:cNvSpPr txBox="1">
                <a:spLocks noChangeArrowheads="1"/>
              </p:cNvSpPr>
              <p:nvPr/>
            </p:nvSpPr>
            <p:spPr bwMode="auto">
              <a:xfrm>
                <a:off x="3830" y="1738"/>
                <a:ext cx="317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000">
                    <a:ea typeface="楷体_GB2312" pitchFamily="49" charset="-122"/>
                  </a:rPr>
                  <a:t>2</a:t>
                </a:r>
                <a:r>
                  <a:rPr kumimoji="0" lang="en-US" altLang="zh-CN" sz="2000">
                    <a:ea typeface="楷体_GB2312" pitchFamily="49" charset="-122"/>
                    <a:sym typeface="Symbol" panose="05050102010706020507" pitchFamily="18" charset="2"/>
                  </a:rPr>
                  <a:t></a:t>
                </a:r>
                <a:endParaRPr kumimoji="0" lang="en-US" altLang="zh-CN" sz="20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23942" name="Text Box 38"/>
              <p:cNvSpPr txBox="1">
                <a:spLocks noChangeArrowheads="1"/>
              </p:cNvSpPr>
              <p:nvPr/>
            </p:nvSpPr>
            <p:spPr bwMode="auto">
              <a:xfrm>
                <a:off x="5167" y="1882"/>
                <a:ext cx="317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000">
                    <a:ea typeface="楷体_GB2312" pitchFamily="49" charset="-122"/>
                  </a:rPr>
                  <a:t>5</a:t>
                </a:r>
                <a:r>
                  <a:rPr kumimoji="0" lang="en-US" altLang="zh-CN" sz="2000">
                    <a:ea typeface="楷体_GB2312" pitchFamily="49" charset="-122"/>
                    <a:sym typeface="Symbol" panose="05050102010706020507" pitchFamily="18" charset="2"/>
                  </a:rPr>
                  <a:t></a:t>
                </a:r>
                <a:endParaRPr kumimoji="0" lang="en-US" altLang="zh-CN" sz="2000">
                  <a:solidFill>
                    <a:srgbClr val="0000FF"/>
                  </a:solidFill>
                  <a:ea typeface="楷体_GB2312" pitchFamily="49" charset="-122"/>
                </a:endParaRPr>
              </a:p>
            </p:txBody>
          </p:sp>
        </p:grpSp>
      </p:grpSp>
      <p:grpSp>
        <p:nvGrpSpPr>
          <p:cNvPr id="124033" name="Group 129"/>
          <p:cNvGrpSpPr>
            <a:grpSpLocks/>
          </p:cNvGrpSpPr>
          <p:nvPr/>
        </p:nvGrpSpPr>
        <p:grpSpPr bwMode="auto">
          <a:xfrm>
            <a:off x="4835525" y="2774950"/>
            <a:ext cx="3546475" cy="1468438"/>
            <a:chOff x="3046" y="1748"/>
            <a:chExt cx="2234" cy="925"/>
          </a:xfrm>
        </p:grpSpPr>
        <p:sp>
          <p:nvSpPr>
            <p:cNvPr id="123914" name="Text Box 10"/>
            <p:cNvSpPr txBox="1">
              <a:spLocks noChangeArrowheads="1"/>
            </p:cNvSpPr>
            <p:nvPr/>
          </p:nvSpPr>
          <p:spPr bwMode="auto">
            <a:xfrm>
              <a:off x="4748" y="1877"/>
              <a:ext cx="22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800">
                  <a:solidFill>
                    <a:srgbClr val="FF3300"/>
                  </a:solidFill>
                  <a:ea typeface="楷体_GB2312" pitchFamily="49" charset="-122"/>
                </a:rPr>
                <a:t>?</a:t>
              </a:r>
              <a:endParaRPr kumimoji="0" lang="en-US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23915" name="Text Box 11"/>
            <p:cNvSpPr txBox="1">
              <a:spLocks noChangeArrowheads="1"/>
            </p:cNvSpPr>
            <p:nvPr/>
          </p:nvSpPr>
          <p:spPr bwMode="auto">
            <a:xfrm>
              <a:off x="4423" y="2346"/>
              <a:ext cx="25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800">
                  <a:solidFill>
                    <a:srgbClr val="FF3300"/>
                  </a:solidFill>
                  <a:ea typeface="楷体_GB2312" pitchFamily="49" charset="-122"/>
                </a:rPr>
                <a:t>?</a:t>
              </a:r>
              <a:endParaRPr kumimoji="0" lang="en-US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23944" name="Oval 40"/>
            <p:cNvSpPr>
              <a:spLocks noChangeArrowheads="1"/>
            </p:cNvSpPr>
            <p:nvPr/>
          </p:nvSpPr>
          <p:spPr bwMode="auto">
            <a:xfrm>
              <a:off x="5074" y="2274"/>
              <a:ext cx="206" cy="192"/>
            </a:xfrm>
            <a:prstGeom prst="ellipse">
              <a:avLst/>
            </a:prstGeom>
            <a:solidFill>
              <a:srgbClr val="33CC33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45" name="Oval 41"/>
            <p:cNvSpPr>
              <a:spLocks noChangeArrowheads="1"/>
            </p:cNvSpPr>
            <p:nvPr/>
          </p:nvSpPr>
          <p:spPr bwMode="auto">
            <a:xfrm>
              <a:off x="3431" y="2235"/>
              <a:ext cx="206" cy="192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46" name="Line 42"/>
            <p:cNvSpPr>
              <a:spLocks noChangeShapeType="1"/>
            </p:cNvSpPr>
            <p:nvPr/>
          </p:nvSpPr>
          <p:spPr bwMode="auto">
            <a:xfrm>
              <a:off x="3539" y="2072"/>
              <a:ext cx="0" cy="56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47" name="Line 43"/>
            <p:cNvSpPr>
              <a:spLocks noChangeShapeType="1"/>
            </p:cNvSpPr>
            <p:nvPr/>
          </p:nvSpPr>
          <p:spPr bwMode="auto">
            <a:xfrm>
              <a:off x="3307" y="2127"/>
              <a:ext cx="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48" name="Line 44"/>
            <p:cNvSpPr>
              <a:spLocks noChangeShapeType="1"/>
            </p:cNvSpPr>
            <p:nvPr/>
          </p:nvSpPr>
          <p:spPr bwMode="auto">
            <a:xfrm rot="-5400000">
              <a:off x="3301" y="2120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49" name="Line 45"/>
            <p:cNvSpPr>
              <a:spLocks noChangeShapeType="1"/>
            </p:cNvSpPr>
            <p:nvPr/>
          </p:nvSpPr>
          <p:spPr bwMode="auto">
            <a:xfrm>
              <a:off x="3325" y="2526"/>
              <a:ext cx="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50" name="Oval 46"/>
            <p:cNvSpPr>
              <a:spLocks noChangeArrowheads="1"/>
            </p:cNvSpPr>
            <p:nvPr/>
          </p:nvSpPr>
          <p:spPr bwMode="auto">
            <a:xfrm>
              <a:off x="4447" y="2235"/>
              <a:ext cx="206" cy="192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51" name="Line 47"/>
            <p:cNvSpPr>
              <a:spLocks noChangeShapeType="1"/>
            </p:cNvSpPr>
            <p:nvPr/>
          </p:nvSpPr>
          <p:spPr bwMode="auto">
            <a:xfrm>
              <a:off x="4547" y="2072"/>
              <a:ext cx="0" cy="56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52" name="Line 48"/>
            <p:cNvSpPr>
              <a:spLocks noChangeShapeType="1"/>
            </p:cNvSpPr>
            <p:nvPr/>
          </p:nvSpPr>
          <p:spPr bwMode="auto">
            <a:xfrm>
              <a:off x="4315" y="2191"/>
              <a:ext cx="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53" name="Line 49"/>
            <p:cNvSpPr>
              <a:spLocks noChangeShapeType="1"/>
            </p:cNvSpPr>
            <p:nvPr/>
          </p:nvSpPr>
          <p:spPr bwMode="auto">
            <a:xfrm rot="-5400000">
              <a:off x="4309" y="2184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54" name="Line 50"/>
            <p:cNvSpPr>
              <a:spLocks noChangeShapeType="1"/>
            </p:cNvSpPr>
            <p:nvPr/>
          </p:nvSpPr>
          <p:spPr bwMode="auto">
            <a:xfrm>
              <a:off x="4333" y="2470"/>
              <a:ext cx="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55" name="Line 51"/>
            <p:cNvSpPr>
              <a:spLocks noChangeShapeType="1"/>
            </p:cNvSpPr>
            <p:nvPr/>
          </p:nvSpPr>
          <p:spPr bwMode="auto">
            <a:xfrm>
              <a:off x="3547" y="2072"/>
              <a:ext cx="163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3956" name="Rectangle 52"/>
            <p:cNvSpPr>
              <a:spLocks noChangeArrowheads="1"/>
            </p:cNvSpPr>
            <p:nvPr/>
          </p:nvSpPr>
          <p:spPr bwMode="auto">
            <a:xfrm>
              <a:off x="3883" y="2024"/>
              <a:ext cx="288" cy="96"/>
            </a:xfrm>
            <a:prstGeom prst="rect">
              <a:avLst/>
            </a:prstGeom>
            <a:solidFill>
              <a:srgbClr val="66FF66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3957" name="Line 53"/>
            <p:cNvSpPr>
              <a:spLocks noChangeShapeType="1"/>
            </p:cNvSpPr>
            <p:nvPr/>
          </p:nvSpPr>
          <p:spPr bwMode="auto">
            <a:xfrm>
              <a:off x="3535" y="2636"/>
              <a:ext cx="163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3958" name="Line 54"/>
            <p:cNvSpPr>
              <a:spLocks noChangeShapeType="1"/>
            </p:cNvSpPr>
            <p:nvPr/>
          </p:nvSpPr>
          <p:spPr bwMode="auto">
            <a:xfrm>
              <a:off x="5179" y="2072"/>
              <a:ext cx="0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3959" name="Text Box 55"/>
            <p:cNvSpPr txBox="1">
              <a:spLocks noChangeArrowheads="1"/>
            </p:cNvSpPr>
            <p:nvPr/>
          </p:nvSpPr>
          <p:spPr bwMode="auto">
            <a:xfrm>
              <a:off x="3046" y="2187"/>
              <a:ext cx="39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000">
                  <a:ea typeface="楷体_GB2312" pitchFamily="49" charset="-122"/>
                </a:rPr>
                <a:t>10V</a:t>
              </a:r>
              <a:endParaRPr kumimoji="0" lang="en-US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23960" name="Text Box 56"/>
            <p:cNvSpPr txBox="1">
              <a:spLocks noChangeArrowheads="1"/>
            </p:cNvSpPr>
            <p:nvPr/>
          </p:nvSpPr>
          <p:spPr bwMode="auto">
            <a:xfrm>
              <a:off x="4123" y="2216"/>
              <a:ext cx="31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000">
                  <a:ea typeface="楷体_GB2312" pitchFamily="49" charset="-122"/>
                </a:rPr>
                <a:t>5V</a:t>
              </a:r>
              <a:endParaRPr kumimoji="0" lang="en-US" altLang="zh-CN" sz="20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23961" name="Text Box 57"/>
            <p:cNvSpPr txBox="1">
              <a:spLocks noChangeArrowheads="1"/>
            </p:cNvSpPr>
            <p:nvPr/>
          </p:nvSpPr>
          <p:spPr bwMode="auto">
            <a:xfrm>
              <a:off x="3854" y="2072"/>
              <a:ext cx="31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000">
                  <a:ea typeface="楷体_GB2312" pitchFamily="49" charset="-122"/>
                </a:rPr>
                <a:t>2</a:t>
              </a:r>
              <a:r>
                <a:rPr kumimoji="0" lang="en-US" altLang="zh-CN" sz="20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kumimoji="0" lang="en-US" altLang="zh-CN" sz="20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23962" name="Text Box 58"/>
            <p:cNvSpPr txBox="1">
              <a:spLocks noChangeArrowheads="1"/>
            </p:cNvSpPr>
            <p:nvPr/>
          </p:nvSpPr>
          <p:spPr bwMode="auto">
            <a:xfrm>
              <a:off x="4748" y="2216"/>
              <a:ext cx="31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000">
                  <a:ea typeface="楷体_GB2312" pitchFamily="49" charset="-122"/>
                </a:rPr>
                <a:t>5V</a:t>
              </a:r>
            </a:p>
          </p:txBody>
        </p:sp>
        <p:sp>
          <p:nvSpPr>
            <p:cNvPr id="123963" name="Line 59"/>
            <p:cNvSpPr>
              <a:spLocks noChangeShapeType="1"/>
            </p:cNvSpPr>
            <p:nvPr/>
          </p:nvSpPr>
          <p:spPr bwMode="auto">
            <a:xfrm>
              <a:off x="4990" y="2471"/>
              <a:ext cx="84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64" name="Line 60"/>
            <p:cNvSpPr>
              <a:spLocks noChangeShapeType="1"/>
            </p:cNvSpPr>
            <p:nvPr/>
          </p:nvSpPr>
          <p:spPr bwMode="auto">
            <a:xfrm>
              <a:off x="4989" y="2199"/>
              <a:ext cx="84" cy="0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65" name="Line 61"/>
            <p:cNvSpPr>
              <a:spLocks noChangeShapeType="1"/>
            </p:cNvSpPr>
            <p:nvPr/>
          </p:nvSpPr>
          <p:spPr bwMode="auto">
            <a:xfrm rot="-5400000">
              <a:off x="4983" y="2192"/>
              <a:ext cx="96" cy="0"/>
            </a:xfrm>
            <a:prstGeom prst="line">
              <a:avLst/>
            </a:prstGeom>
            <a:noFill/>
            <a:ln w="28575">
              <a:solidFill>
                <a:srgbClr val="000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67" name="Line 63"/>
            <p:cNvSpPr>
              <a:spLocks noChangeShapeType="1"/>
            </p:cNvSpPr>
            <p:nvPr/>
          </p:nvSpPr>
          <p:spPr bwMode="auto">
            <a:xfrm>
              <a:off x="3677" y="2007"/>
              <a:ext cx="192" cy="0"/>
            </a:xfrm>
            <a:prstGeom prst="line">
              <a:avLst/>
            </a:prstGeom>
            <a:noFill/>
            <a:ln w="19050">
              <a:solidFill>
                <a:srgbClr val="00008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23968" name="Text Box 64"/>
            <p:cNvSpPr txBox="1">
              <a:spLocks noChangeArrowheads="1"/>
            </p:cNvSpPr>
            <p:nvPr/>
          </p:nvSpPr>
          <p:spPr bwMode="auto">
            <a:xfrm>
              <a:off x="3393" y="1748"/>
              <a:ext cx="49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solidFill>
                    <a:srgbClr val="FF3300"/>
                  </a:solidFill>
                </a:rPr>
                <a:t>2.5A</a:t>
              </a:r>
              <a:endParaRPr kumimoji="0" lang="en-US" altLang="zh-CN" sz="2400">
                <a:solidFill>
                  <a:srgbClr val="0000FF"/>
                </a:solidFill>
              </a:endParaRPr>
            </a:p>
          </p:txBody>
        </p:sp>
      </p:grpSp>
      <p:grpSp>
        <p:nvGrpSpPr>
          <p:cNvPr id="124035" name="Group 131"/>
          <p:cNvGrpSpPr>
            <a:grpSpLocks/>
          </p:cNvGrpSpPr>
          <p:nvPr/>
        </p:nvGrpSpPr>
        <p:grpSpPr bwMode="auto">
          <a:xfrm>
            <a:off x="3292475" y="4243388"/>
            <a:ext cx="2403475" cy="1852612"/>
            <a:chOff x="2074" y="2673"/>
            <a:chExt cx="1514" cy="1167"/>
          </a:xfrm>
        </p:grpSpPr>
        <p:sp>
          <p:nvSpPr>
            <p:cNvPr id="123970" name="Text Box 66"/>
            <p:cNvSpPr txBox="1">
              <a:spLocks noChangeArrowheads="1"/>
            </p:cNvSpPr>
            <p:nvPr/>
          </p:nvSpPr>
          <p:spPr bwMode="auto">
            <a:xfrm>
              <a:off x="2746" y="2673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A</a:t>
              </a:r>
              <a:endParaRPr kumimoji="0" lang="en-US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23972" name="Rectangle 68"/>
            <p:cNvSpPr>
              <a:spLocks noChangeArrowheads="1"/>
            </p:cNvSpPr>
            <p:nvPr/>
          </p:nvSpPr>
          <p:spPr bwMode="auto">
            <a:xfrm>
              <a:off x="2518" y="2913"/>
              <a:ext cx="743" cy="671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grpSp>
          <p:nvGrpSpPr>
            <p:cNvPr id="123973" name="Group 69"/>
            <p:cNvGrpSpPr>
              <a:grpSpLocks/>
            </p:cNvGrpSpPr>
            <p:nvPr/>
          </p:nvGrpSpPr>
          <p:grpSpPr bwMode="auto">
            <a:xfrm>
              <a:off x="2413" y="3192"/>
              <a:ext cx="227" cy="227"/>
              <a:chOff x="1344" y="3080"/>
              <a:chExt cx="227" cy="227"/>
            </a:xfrm>
          </p:grpSpPr>
          <p:sp>
            <p:nvSpPr>
              <p:cNvPr id="123974" name="Oval 70"/>
              <p:cNvSpPr>
                <a:spLocks noChangeArrowheads="1"/>
              </p:cNvSpPr>
              <p:nvPr/>
            </p:nvSpPr>
            <p:spPr bwMode="auto">
              <a:xfrm>
                <a:off x="1344" y="3080"/>
                <a:ext cx="227" cy="227"/>
              </a:xfrm>
              <a:prstGeom prst="ellipse">
                <a:avLst/>
              </a:prstGeom>
              <a:solidFill>
                <a:srgbClr val="66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975" name="Line 71"/>
              <p:cNvSpPr>
                <a:spLocks noChangeShapeType="1"/>
              </p:cNvSpPr>
              <p:nvPr/>
            </p:nvSpPr>
            <p:spPr bwMode="auto">
              <a:xfrm>
                <a:off x="1344" y="3192"/>
                <a:ext cx="227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23976" name="Rectangle 72"/>
            <p:cNvSpPr>
              <a:spLocks noChangeArrowheads="1"/>
            </p:cNvSpPr>
            <p:nvPr/>
          </p:nvSpPr>
          <p:spPr bwMode="auto">
            <a:xfrm>
              <a:off x="3221" y="3096"/>
              <a:ext cx="91" cy="376"/>
            </a:xfrm>
            <a:prstGeom prst="rect">
              <a:avLst/>
            </a:prstGeom>
            <a:solidFill>
              <a:srgbClr val="66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77" name="Line 73"/>
            <p:cNvSpPr>
              <a:spLocks noChangeShapeType="1"/>
            </p:cNvSpPr>
            <p:nvPr/>
          </p:nvSpPr>
          <p:spPr bwMode="auto">
            <a:xfrm flipV="1">
              <a:off x="2518" y="2992"/>
              <a:ext cx="0" cy="9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78" name="Text Box 74"/>
            <p:cNvSpPr txBox="1">
              <a:spLocks noChangeArrowheads="1"/>
            </p:cNvSpPr>
            <p:nvPr/>
          </p:nvSpPr>
          <p:spPr bwMode="auto">
            <a:xfrm>
              <a:off x="2074" y="3048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1A</a:t>
              </a:r>
              <a:endParaRPr kumimoji="0" lang="en-US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23979" name="Text Box 75"/>
            <p:cNvSpPr txBox="1">
              <a:spLocks noChangeArrowheads="1"/>
            </p:cNvSpPr>
            <p:nvPr/>
          </p:nvSpPr>
          <p:spPr bwMode="auto">
            <a:xfrm>
              <a:off x="3269" y="3126"/>
              <a:ext cx="31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000">
                  <a:ea typeface="楷体_GB2312" pitchFamily="49" charset="-122"/>
                </a:rPr>
                <a:t>1</a:t>
              </a:r>
              <a:r>
                <a:rPr kumimoji="0" lang="en-US" altLang="zh-CN" sz="20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kumimoji="0" lang="en-US" altLang="zh-CN" sz="2000">
                <a:solidFill>
                  <a:srgbClr val="0000FF"/>
                </a:solidFill>
                <a:ea typeface="楷体_GB2312" pitchFamily="49" charset="-122"/>
                <a:sym typeface="Symbol" panose="05050102010706020507" pitchFamily="18" charset="2"/>
              </a:endParaRPr>
            </a:p>
          </p:txBody>
        </p:sp>
        <p:sp>
          <p:nvSpPr>
            <p:cNvPr id="123980" name="Oval 76"/>
            <p:cNvSpPr>
              <a:spLocks noChangeArrowheads="1"/>
            </p:cNvSpPr>
            <p:nvPr/>
          </p:nvSpPr>
          <p:spPr bwMode="auto">
            <a:xfrm>
              <a:off x="2850" y="3560"/>
              <a:ext cx="52" cy="5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81" name="Oval 77"/>
            <p:cNvSpPr>
              <a:spLocks noChangeArrowheads="1"/>
            </p:cNvSpPr>
            <p:nvPr/>
          </p:nvSpPr>
          <p:spPr bwMode="auto">
            <a:xfrm>
              <a:off x="2834" y="2891"/>
              <a:ext cx="52" cy="5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82" name="Text Box 78"/>
            <p:cNvSpPr txBox="1">
              <a:spLocks noChangeArrowheads="1"/>
            </p:cNvSpPr>
            <p:nvPr/>
          </p:nvSpPr>
          <p:spPr bwMode="auto">
            <a:xfrm>
              <a:off x="2772" y="3552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B</a:t>
              </a:r>
              <a:endParaRPr kumimoji="0" lang="en-US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grpSp>
          <p:nvGrpSpPr>
            <p:cNvPr id="123983" name="Group 79"/>
            <p:cNvGrpSpPr>
              <a:grpSpLocks/>
            </p:cNvGrpSpPr>
            <p:nvPr/>
          </p:nvGrpSpPr>
          <p:grpSpPr bwMode="auto">
            <a:xfrm>
              <a:off x="2746" y="2883"/>
              <a:ext cx="351" cy="741"/>
              <a:chOff x="2830" y="2723"/>
              <a:chExt cx="351" cy="741"/>
            </a:xfrm>
          </p:grpSpPr>
          <p:sp>
            <p:nvSpPr>
              <p:cNvPr id="123984" name="Text Box 80"/>
              <p:cNvSpPr txBox="1">
                <a:spLocks noChangeArrowheads="1"/>
              </p:cNvSpPr>
              <p:nvPr/>
            </p:nvSpPr>
            <p:spPr bwMode="auto">
              <a:xfrm>
                <a:off x="2830" y="2971"/>
                <a:ext cx="35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solidFill>
                      <a:srgbClr val="FF3300"/>
                    </a:solidFill>
                    <a:ea typeface="楷体_GB2312" pitchFamily="49" charset="-122"/>
                  </a:rPr>
                  <a:t>1V</a:t>
                </a:r>
              </a:p>
            </p:txBody>
          </p:sp>
          <p:sp>
            <p:nvSpPr>
              <p:cNvPr id="123985" name="Text Box 81"/>
              <p:cNvSpPr txBox="1">
                <a:spLocks noChangeArrowheads="1"/>
              </p:cNvSpPr>
              <p:nvPr/>
            </p:nvSpPr>
            <p:spPr bwMode="auto">
              <a:xfrm>
                <a:off x="2831" y="2723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solidFill>
                      <a:srgbClr val="FF3300"/>
                    </a:solidFill>
                    <a:ea typeface="楷体_GB2312" pitchFamily="49" charset="-122"/>
                  </a:rPr>
                  <a:t>+</a:t>
                </a:r>
              </a:p>
            </p:txBody>
          </p:sp>
          <p:sp>
            <p:nvSpPr>
              <p:cNvPr id="123986" name="Text Box 82"/>
              <p:cNvSpPr txBox="1">
                <a:spLocks noChangeArrowheads="1"/>
              </p:cNvSpPr>
              <p:nvPr/>
            </p:nvSpPr>
            <p:spPr bwMode="auto">
              <a:xfrm>
                <a:off x="2844" y="3176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solidFill>
                      <a:srgbClr val="FF33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-</a:t>
                </a:r>
                <a:endParaRPr kumimoji="0" lang="en-US" altLang="zh-CN" sz="2400">
                  <a:solidFill>
                    <a:srgbClr val="FF3300"/>
                  </a:solidFill>
                  <a:ea typeface="楷体_GB2312" pitchFamily="49" charset="-122"/>
                </a:endParaRPr>
              </a:p>
            </p:txBody>
          </p:sp>
        </p:grpSp>
      </p:grpSp>
      <p:grpSp>
        <p:nvGrpSpPr>
          <p:cNvPr id="124034" name="Group 130"/>
          <p:cNvGrpSpPr>
            <a:grpSpLocks/>
          </p:cNvGrpSpPr>
          <p:nvPr/>
        </p:nvGrpSpPr>
        <p:grpSpPr bwMode="auto">
          <a:xfrm>
            <a:off x="688975" y="4184650"/>
            <a:ext cx="2419350" cy="1852613"/>
            <a:chOff x="434" y="2636"/>
            <a:chExt cx="1524" cy="1167"/>
          </a:xfrm>
        </p:grpSpPr>
        <p:grpSp>
          <p:nvGrpSpPr>
            <p:cNvPr id="123987" name="Group 83"/>
            <p:cNvGrpSpPr>
              <a:grpSpLocks/>
            </p:cNvGrpSpPr>
            <p:nvPr/>
          </p:nvGrpSpPr>
          <p:grpSpPr bwMode="auto">
            <a:xfrm>
              <a:off x="1040" y="2856"/>
              <a:ext cx="351" cy="741"/>
              <a:chOff x="2830" y="2723"/>
              <a:chExt cx="351" cy="741"/>
            </a:xfrm>
          </p:grpSpPr>
          <p:sp>
            <p:nvSpPr>
              <p:cNvPr id="123988" name="Text Box 84"/>
              <p:cNvSpPr txBox="1">
                <a:spLocks noChangeArrowheads="1"/>
              </p:cNvSpPr>
              <p:nvPr/>
            </p:nvSpPr>
            <p:spPr bwMode="auto">
              <a:xfrm>
                <a:off x="2830" y="2971"/>
                <a:ext cx="35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solidFill>
                      <a:srgbClr val="FF3300"/>
                    </a:solidFill>
                    <a:ea typeface="楷体_GB2312" pitchFamily="49" charset="-122"/>
                  </a:rPr>
                  <a:t>1V</a:t>
                </a:r>
              </a:p>
            </p:txBody>
          </p:sp>
          <p:sp>
            <p:nvSpPr>
              <p:cNvPr id="123989" name="Text Box 85"/>
              <p:cNvSpPr txBox="1">
                <a:spLocks noChangeArrowheads="1"/>
              </p:cNvSpPr>
              <p:nvPr/>
            </p:nvSpPr>
            <p:spPr bwMode="auto">
              <a:xfrm>
                <a:off x="2831" y="2723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solidFill>
                      <a:srgbClr val="FF3300"/>
                    </a:solidFill>
                    <a:ea typeface="楷体_GB2312" pitchFamily="49" charset="-122"/>
                  </a:rPr>
                  <a:t>+</a:t>
                </a:r>
              </a:p>
            </p:txBody>
          </p:sp>
          <p:sp>
            <p:nvSpPr>
              <p:cNvPr id="123990" name="Text Box 86"/>
              <p:cNvSpPr txBox="1">
                <a:spLocks noChangeArrowheads="1"/>
              </p:cNvSpPr>
              <p:nvPr/>
            </p:nvSpPr>
            <p:spPr bwMode="auto">
              <a:xfrm>
                <a:off x="2844" y="3176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solidFill>
                      <a:srgbClr val="FF33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-</a:t>
                </a:r>
                <a:endParaRPr kumimoji="0" lang="en-US" altLang="zh-CN" sz="2400">
                  <a:solidFill>
                    <a:srgbClr val="FF33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124008" name="Oval 104"/>
            <p:cNvSpPr>
              <a:spLocks noChangeArrowheads="1"/>
            </p:cNvSpPr>
            <p:nvPr/>
          </p:nvSpPr>
          <p:spPr bwMode="auto">
            <a:xfrm>
              <a:off x="1422" y="3096"/>
              <a:ext cx="227" cy="227"/>
            </a:xfrm>
            <a:prstGeom prst="ellipse">
              <a:avLst/>
            </a:prstGeom>
            <a:solidFill>
              <a:srgbClr val="33CC33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009" name="Text Box 105"/>
            <p:cNvSpPr txBox="1">
              <a:spLocks noChangeArrowheads="1"/>
            </p:cNvSpPr>
            <p:nvPr/>
          </p:nvSpPr>
          <p:spPr bwMode="auto">
            <a:xfrm>
              <a:off x="1014" y="263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A</a:t>
              </a:r>
              <a:endParaRPr kumimoji="0" lang="en-US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24010" name="Rectangle 106"/>
            <p:cNvSpPr>
              <a:spLocks noChangeArrowheads="1"/>
            </p:cNvSpPr>
            <p:nvPr/>
          </p:nvSpPr>
          <p:spPr bwMode="auto">
            <a:xfrm>
              <a:off x="786" y="2876"/>
              <a:ext cx="743" cy="671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grpSp>
          <p:nvGrpSpPr>
            <p:cNvPr id="124011" name="Group 107"/>
            <p:cNvGrpSpPr>
              <a:grpSpLocks/>
            </p:cNvGrpSpPr>
            <p:nvPr/>
          </p:nvGrpSpPr>
          <p:grpSpPr bwMode="auto">
            <a:xfrm>
              <a:off x="681" y="3149"/>
              <a:ext cx="227" cy="227"/>
              <a:chOff x="1344" y="3080"/>
              <a:chExt cx="227" cy="227"/>
            </a:xfrm>
          </p:grpSpPr>
          <p:sp>
            <p:nvSpPr>
              <p:cNvPr id="124012" name="Oval 108"/>
              <p:cNvSpPr>
                <a:spLocks noChangeArrowheads="1"/>
              </p:cNvSpPr>
              <p:nvPr/>
            </p:nvSpPr>
            <p:spPr bwMode="auto">
              <a:xfrm>
                <a:off x="1344" y="3080"/>
                <a:ext cx="227" cy="227"/>
              </a:xfrm>
              <a:prstGeom prst="ellipse">
                <a:avLst/>
              </a:prstGeom>
              <a:solidFill>
                <a:srgbClr val="66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4013" name="Line 109"/>
              <p:cNvSpPr>
                <a:spLocks noChangeShapeType="1"/>
              </p:cNvSpPr>
              <p:nvPr/>
            </p:nvSpPr>
            <p:spPr bwMode="auto">
              <a:xfrm>
                <a:off x="1344" y="3192"/>
                <a:ext cx="227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24014" name="Line 110"/>
            <p:cNvSpPr>
              <a:spLocks noChangeShapeType="1"/>
            </p:cNvSpPr>
            <p:nvPr/>
          </p:nvSpPr>
          <p:spPr bwMode="auto">
            <a:xfrm flipV="1">
              <a:off x="786" y="2955"/>
              <a:ext cx="0" cy="9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015" name="Text Box 111"/>
            <p:cNvSpPr txBox="1">
              <a:spLocks noChangeArrowheads="1"/>
            </p:cNvSpPr>
            <p:nvPr/>
          </p:nvSpPr>
          <p:spPr bwMode="auto">
            <a:xfrm>
              <a:off x="434" y="2924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1A</a:t>
              </a:r>
              <a:endParaRPr kumimoji="0" lang="en-US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24016" name="Oval 112"/>
            <p:cNvSpPr>
              <a:spLocks noChangeArrowheads="1"/>
            </p:cNvSpPr>
            <p:nvPr/>
          </p:nvSpPr>
          <p:spPr bwMode="auto">
            <a:xfrm>
              <a:off x="1118" y="3523"/>
              <a:ext cx="52" cy="5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017" name="Oval 113"/>
            <p:cNvSpPr>
              <a:spLocks noChangeArrowheads="1"/>
            </p:cNvSpPr>
            <p:nvPr/>
          </p:nvSpPr>
          <p:spPr bwMode="auto">
            <a:xfrm>
              <a:off x="1102" y="2854"/>
              <a:ext cx="52" cy="5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018" name="Text Box 114"/>
            <p:cNvSpPr txBox="1">
              <a:spLocks noChangeArrowheads="1"/>
            </p:cNvSpPr>
            <p:nvPr/>
          </p:nvSpPr>
          <p:spPr bwMode="auto">
            <a:xfrm>
              <a:off x="1040" y="3515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B</a:t>
              </a:r>
              <a:endParaRPr kumimoji="0" lang="en-US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sp>
          <p:nvSpPr>
            <p:cNvPr id="124019" name="Text Box 115"/>
            <p:cNvSpPr txBox="1">
              <a:spLocks noChangeArrowheads="1"/>
            </p:cNvSpPr>
            <p:nvPr/>
          </p:nvSpPr>
          <p:spPr bwMode="auto">
            <a:xfrm>
              <a:off x="1607" y="3083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ea typeface="楷体_GB2312" pitchFamily="49" charset="-122"/>
                </a:rPr>
                <a:t>1V</a:t>
              </a:r>
            </a:p>
          </p:txBody>
        </p:sp>
        <p:sp>
          <p:nvSpPr>
            <p:cNvPr id="124020" name="Text Box 116"/>
            <p:cNvSpPr txBox="1">
              <a:spLocks noChangeArrowheads="1"/>
            </p:cNvSpPr>
            <p:nvPr/>
          </p:nvSpPr>
          <p:spPr bwMode="auto">
            <a:xfrm>
              <a:off x="1495" y="287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solidFill>
                    <a:srgbClr val="000099"/>
                  </a:solidFill>
                  <a:ea typeface="楷体_GB2312" pitchFamily="49" charset="-122"/>
                </a:rPr>
                <a:t>+</a:t>
              </a:r>
            </a:p>
          </p:txBody>
        </p:sp>
        <p:sp>
          <p:nvSpPr>
            <p:cNvPr id="124021" name="Text Box 117"/>
            <p:cNvSpPr txBox="1">
              <a:spLocks noChangeArrowheads="1"/>
            </p:cNvSpPr>
            <p:nvPr/>
          </p:nvSpPr>
          <p:spPr bwMode="auto">
            <a:xfrm>
              <a:off x="1508" y="3163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solidFill>
                    <a:srgbClr val="000099"/>
                  </a:solidFill>
                  <a:ea typeface="楷体_GB2312" pitchFamily="49" charset="-122"/>
                </a:rPr>
                <a:t>_</a:t>
              </a:r>
            </a:p>
          </p:txBody>
        </p:sp>
      </p:grpSp>
      <p:grpSp>
        <p:nvGrpSpPr>
          <p:cNvPr id="124022" name="Group 118"/>
          <p:cNvGrpSpPr>
            <a:grpSpLocks/>
          </p:cNvGrpSpPr>
          <p:nvPr/>
        </p:nvGrpSpPr>
        <p:grpSpPr bwMode="auto">
          <a:xfrm>
            <a:off x="2794000" y="5448300"/>
            <a:ext cx="782638" cy="525463"/>
            <a:chOff x="1892" y="3272"/>
            <a:chExt cx="493" cy="331"/>
          </a:xfrm>
        </p:grpSpPr>
        <p:sp>
          <p:nvSpPr>
            <p:cNvPr id="124023" name="AutoShape 119"/>
            <p:cNvSpPr>
              <a:spLocks noChangeArrowheads="1"/>
            </p:cNvSpPr>
            <p:nvPr/>
          </p:nvSpPr>
          <p:spPr bwMode="auto">
            <a:xfrm>
              <a:off x="1892" y="3272"/>
              <a:ext cx="493" cy="331"/>
            </a:xfrm>
            <a:prstGeom prst="leftArrow">
              <a:avLst>
                <a:gd name="adj1" fmla="val 50000"/>
                <a:gd name="adj2" fmla="val 37236"/>
              </a:avLst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024" name="Text Box 120"/>
            <p:cNvSpPr txBox="1">
              <a:spLocks noChangeArrowheads="1"/>
            </p:cNvSpPr>
            <p:nvPr/>
          </p:nvSpPr>
          <p:spPr bwMode="auto">
            <a:xfrm>
              <a:off x="1988" y="3320"/>
              <a:ext cx="37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zh-CN" altLang="en-US" sz="1600">
                  <a:solidFill>
                    <a:srgbClr val="FF3300"/>
                  </a:solidFill>
                  <a:ea typeface="楷体_GB2312" pitchFamily="49" charset="-122"/>
                </a:rPr>
                <a:t>满足</a:t>
              </a:r>
              <a:endParaRPr kumimoji="0" lang="zh-CN" altLang="en-US" sz="2400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124036" name="Group 132"/>
          <p:cNvGrpSpPr>
            <a:grpSpLocks/>
          </p:cNvGrpSpPr>
          <p:nvPr/>
        </p:nvGrpSpPr>
        <p:grpSpPr bwMode="auto">
          <a:xfrm>
            <a:off x="5962650" y="4217988"/>
            <a:ext cx="2419350" cy="1852612"/>
            <a:chOff x="3756" y="2657"/>
            <a:chExt cx="1524" cy="1167"/>
          </a:xfrm>
        </p:grpSpPr>
        <p:sp>
          <p:nvSpPr>
            <p:cNvPr id="123992" name="Text Box 88"/>
            <p:cNvSpPr txBox="1">
              <a:spLocks noChangeArrowheads="1"/>
            </p:cNvSpPr>
            <p:nvPr/>
          </p:nvSpPr>
          <p:spPr bwMode="auto">
            <a:xfrm>
              <a:off x="4336" y="2657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solidFill>
                    <a:srgbClr val="0000FF"/>
                  </a:solidFill>
                  <a:ea typeface="楷体_GB2312" pitchFamily="49" charset="-122"/>
                </a:rPr>
                <a:t>A</a:t>
              </a:r>
            </a:p>
          </p:txBody>
        </p:sp>
        <p:sp>
          <p:nvSpPr>
            <p:cNvPr id="123993" name="Rectangle 89"/>
            <p:cNvSpPr>
              <a:spLocks noChangeArrowheads="1"/>
            </p:cNvSpPr>
            <p:nvPr/>
          </p:nvSpPr>
          <p:spPr bwMode="auto">
            <a:xfrm>
              <a:off x="4108" y="2897"/>
              <a:ext cx="743" cy="671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 sz="2400">
                <a:solidFill>
                  <a:srgbClr val="0000FF"/>
                </a:solidFill>
                <a:ea typeface="楷体_GB2312" pitchFamily="49" charset="-122"/>
              </a:endParaRPr>
            </a:p>
          </p:txBody>
        </p:sp>
        <p:grpSp>
          <p:nvGrpSpPr>
            <p:cNvPr id="123994" name="Group 90"/>
            <p:cNvGrpSpPr>
              <a:grpSpLocks/>
            </p:cNvGrpSpPr>
            <p:nvPr/>
          </p:nvGrpSpPr>
          <p:grpSpPr bwMode="auto">
            <a:xfrm>
              <a:off x="4003" y="3170"/>
              <a:ext cx="227" cy="227"/>
              <a:chOff x="1344" y="3080"/>
              <a:chExt cx="227" cy="227"/>
            </a:xfrm>
          </p:grpSpPr>
          <p:sp>
            <p:nvSpPr>
              <p:cNvPr id="123995" name="Oval 91"/>
              <p:cNvSpPr>
                <a:spLocks noChangeArrowheads="1"/>
              </p:cNvSpPr>
              <p:nvPr/>
            </p:nvSpPr>
            <p:spPr bwMode="auto">
              <a:xfrm>
                <a:off x="1344" y="3080"/>
                <a:ext cx="227" cy="227"/>
              </a:xfrm>
              <a:prstGeom prst="ellipse">
                <a:avLst/>
              </a:prstGeom>
              <a:solidFill>
                <a:srgbClr val="66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996" name="Line 92"/>
              <p:cNvSpPr>
                <a:spLocks noChangeShapeType="1"/>
              </p:cNvSpPr>
              <p:nvPr/>
            </p:nvSpPr>
            <p:spPr bwMode="auto">
              <a:xfrm>
                <a:off x="1344" y="3192"/>
                <a:ext cx="227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23997" name="Line 93"/>
            <p:cNvSpPr>
              <a:spLocks noChangeShapeType="1"/>
            </p:cNvSpPr>
            <p:nvPr/>
          </p:nvSpPr>
          <p:spPr bwMode="auto">
            <a:xfrm flipV="1">
              <a:off x="4108" y="2976"/>
              <a:ext cx="0" cy="9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98" name="Text Box 94"/>
            <p:cNvSpPr txBox="1">
              <a:spLocks noChangeArrowheads="1"/>
            </p:cNvSpPr>
            <p:nvPr/>
          </p:nvSpPr>
          <p:spPr bwMode="auto">
            <a:xfrm>
              <a:off x="3756" y="2945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solidFill>
                    <a:srgbClr val="0000FF"/>
                  </a:solidFill>
                  <a:ea typeface="楷体_GB2312" pitchFamily="49" charset="-122"/>
                </a:rPr>
                <a:t>1A</a:t>
              </a:r>
            </a:p>
          </p:txBody>
        </p:sp>
        <p:sp>
          <p:nvSpPr>
            <p:cNvPr id="123999" name="Oval 95"/>
            <p:cNvSpPr>
              <a:spLocks noChangeArrowheads="1"/>
            </p:cNvSpPr>
            <p:nvPr/>
          </p:nvSpPr>
          <p:spPr bwMode="auto">
            <a:xfrm>
              <a:off x="4440" y="3544"/>
              <a:ext cx="52" cy="5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000" name="Oval 96"/>
            <p:cNvSpPr>
              <a:spLocks noChangeArrowheads="1"/>
            </p:cNvSpPr>
            <p:nvPr/>
          </p:nvSpPr>
          <p:spPr bwMode="auto">
            <a:xfrm>
              <a:off x="4424" y="2875"/>
              <a:ext cx="52" cy="5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001" name="Text Box 97"/>
            <p:cNvSpPr txBox="1">
              <a:spLocks noChangeArrowheads="1"/>
            </p:cNvSpPr>
            <p:nvPr/>
          </p:nvSpPr>
          <p:spPr bwMode="auto">
            <a:xfrm>
              <a:off x="4362" y="353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solidFill>
                    <a:srgbClr val="0000FF"/>
                  </a:solidFill>
                  <a:ea typeface="楷体_GB2312" pitchFamily="49" charset="-122"/>
                </a:rPr>
                <a:t>B</a:t>
              </a:r>
            </a:p>
          </p:txBody>
        </p:sp>
        <p:grpSp>
          <p:nvGrpSpPr>
            <p:cNvPr id="124002" name="Group 98"/>
            <p:cNvGrpSpPr>
              <a:grpSpLocks/>
            </p:cNvGrpSpPr>
            <p:nvPr/>
          </p:nvGrpSpPr>
          <p:grpSpPr bwMode="auto">
            <a:xfrm>
              <a:off x="4744" y="3032"/>
              <a:ext cx="227" cy="227"/>
              <a:chOff x="1344" y="3080"/>
              <a:chExt cx="227" cy="227"/>
            </a:xfrm>
          </p:grpSpPr>
          <p:sp>
            <p:nvSpPr>
              <p:cNvPr id="124003" name="Oval 99"/>
              <p:cNvSpPr>
                <a:spLocks noChangeArrowheads="1"/>
              </p:cNvSpPr>
              <p:nvPr/>
            </p:nvSpPr>
            <p:spPr bwMode="auto">
              <a:xfrm>
                <a:off x="1344" y="3080"/>
                <a:ext cx="227" cy="227"/>
              </a:xfrm>
              <a:prstGeom prst="ellipse">
                <a:avLst/>
              </a:prstGeom>
              <a:solidFill>
                <a:srgbClr val="66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4004" name="Line 100"/>
              <p:cNvSpPr>
                <a:spLocks noChangeShapeType="1"/>
              </p:cNvSpPr>
              <p:nvPr/>
            </p:nvSpPr>
            <p:spPr bwMode="auto">
              <a:xfrm>
                <a:off x="1344" y="3192"/>
                <a:ext cx="227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24005" name="Line 101"/>
            <p:cNvSpPr>
              <a:spLocks noChangeShapeType="1"/>
            </p:cNvSpPr>
            <p:nvPr/>
          </p:nvSpPr>
          <p:spPr bwMode="auto">
            <a:xfrm flipH="1">
              <a:off x="4846" y="3330"/>
              <a:ext cx="2" cy="19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006" name="Text Box 102"/>
            <p:cNvSpPr txBox="1">
              <a:spLocks noChangeArrowheads="1"/>
            </p:cNvSpPr>
            <p:nvPr/>
          </p:nvSpPr>
          <p:spPr bwMode="auto">
            <a:xfrm>
              <a:off x="4929" y="3192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en-US" altLang="zh-CN" sz="2400">
                  <a:solidFill>
                    <a:srgbClr val="0000FF"/>
                  </a:solidFill>
                  <a:ea typeface="楷体_GB2312" pitchFamily="49" charset="-122"/>
                </a:rPr>
                <a:t>1A</a:t>
              </a:r>
            </a:p>
          </p:txBody>
        </p:sp>
        <p:grpSp>
          <p:nvGrpSpPr>
            <p:cNvPr id="124025" name="Group 121"/>
            <p:cNvGrpSpPr>
              <a:grpSpLocks/>
            </p:cNvGrpSpPr>
            <p:nvPr/>
          </p:nvGrpSpPr>
          <p:grpSpPr bwMode="auto">
            <a:xfrm>
              <a:off x="4337" y="2854"/>
              <a:ext cx="232" cy="741"/>
              <a:chOff x="4421" y="2694"/>
              <a:chExt cx="232" cy="741"/>
            </a:xfrm>
          </p:grpSpPr>
          <p:sp>
            <p:nvSpPr>
              <p:cNvPr id="124026" name="Text Box 122"/>
              <p:cNvSpPr txBox="1">
                <a:spLocks noChangeArrowheads="1"/>
              </p:cNvSpPr>
              <p:nvPr/>
            </p:nvSpPr>
            <p:spPr bwMode="auto">
              <a:xfrm>
                <a:off x="4421" y="2694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solidFill>
                      <a:srgbClr val="FF3300"/>
                    </a:solidFill>
                    <a:ea typeface="楷体_GB2312" pitchFamily="49" charset="-122"/>
                  </a:rPr>
                  <a:t>+</a:t>
                </a:r>
              </a:p>
            </p:txBody>
          </p:sp>
          <p:sp>
            <p:nvSpPr>
              <p:cNvPr id="124027" name="Text Box 123"/>
              <p:cNvSpPr txBox="1">
                <a:spLocks noChangeArrowheads="1"/>
              </p:cNvSpPr>
              <p:nvPr/>
            </p:nvSpPr>
            <p:spPr bwMode="auto">
              <a:xfrm>
                <a:off x="4434" y="3147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400">
                    <a:solidFill>
                      <a:srgbClr val="FF33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-</a:t>
                </a:r>
                <a:endParaRPr kumimoji="0" lang="en-US" altLang="zh-CN" sz="2400">
                  <a:solidFill>
                    <a:srgbClr val="FF33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24028" name="Text Box 124"/>
              <p:cNvSpPr txBox="1">
                <a:spLocks noChangeArrowheads="1"/>
              </p:cNvSpPr>
              <p:nvPr/>
            </p:nvSpPr>
            <p:spPr bwMode="auto">
              <a:xfrm>
                <a:off x="4425" y="2936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accent2"/>
                  </a:buClr>
                  <a:buSzPct val="75000"/>
                  <a:buFont typeface="Monotype Sorts"/>
                  <a:buNone/>
                </a:pPr>
                <a:r>
                  <a:rPr kumimoji="0" lang="en-US" altLang="zh-CN" sz="2800">
                    <a:solidFill>
                      <a:srgbClr val="FF3300"/>
                    </a:solidFill>
                    <a:ea typeface="楷体_GB2312" pitchFamily="49" charset="-122"/>
                  </a:rPr>
                  <a:t>?</a:t>
                </a:r>
              </a:p>
            </p:txBody>
          </p:sp>
        </p:grpSp>
      </p:grpSp>
      <p:grpSp>
        <p:nvGrpSpPr>
          <p:cNvPr id="124029" name="Group 125"/>
          <p:cNvGrpSpPr>
            <a:grpSpLocks/>
          </p:cNvGrpSpPr>
          <p:nvPr/>
        </p:nvGrpSpPr>
        <p:grpSpPr bwMode="auto">
          <a:xfrm flipH="1">
            <a:off x="5507038" y="5443538"/>
            <a:ext cx="847725" cy="525462"/>
            <a:chOff x="1851" y="3272"/>
            <a:chExt cx="534" cy="331"/>
          </a:xfrm>
        </p:grpSpPr>
        <p:sp>
          <p:nvSpPr>
            <p:cNvPr id="124030" name="AutoShape 126"/>
            <p:cNvSpPr>
              <a:spLocks noChangeArrowheads="1"/>
            </p:cNvSpPr>
            <p:nvPr/>
          </p:nvSpPr>
          <p:spPr bwMode="auto">
            <a:xfrm>
              <a:off x="1892" y="3272"/>
              <a:ext cx="493" cy="331"/>
            </a:xfrm>
            <a:prstGeom prst="leftArrow">
              <a:avLst>
                <a:gd name="adj1" fmla="val 50000"/>
                <a:gd name="adj2" fmla="val 37236"/>
              </a:avLst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031" name="Text Box 127"/>
            <p:cNvSpPr txBox="1">
              <a:spLocks noChangeArrowheads="1"/>
            </p:cNvSpPr>
            <p:nvPr/>
          </p:nvSpPr>
          <p:spPr bwMode="auto">
            <a:xfrm>
              <a:off x="1851" y="3320"/>
              <a:ext cx="50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zh-CN" altLang="en-US" sz="1600">
                  <a:solidFill>
                    <a:srgbClr val="FF0000"/>
                  </a:solidFill>
                  <a:ea typeface="楷体_GB2312" pitchFamily="49" charset="-122"/>
                </a:rPr>
                <a:t>不满足</a:t>
              </a:r>
              <a:endParaRPr kumimoji="0" lang="zh-CN" altLang="en-US" sz="2400">
                <a:solidFill>
                  <a:srgbClr val="FF0000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124037" name="Group 133"/>
          <p:cNvGrpSpPr>
            <a:grpSpLocks/>
          </p:cNvGrpSpPr>
          <p:nvPr/>
        </p:nvGrpSpPr>
        <p:grpSpPr bwMode="auto">
          <a:xfrm flipH="1">
            <a:off x="4140200" y="3141663"/>
            <a:ext cx="847725" cy="525462"/>
            <a:chOff x="1851" y="3272"/>
            <a:chExt cx="534" cy="331"/>
          </a:xfrm>
        </p:grpSpPr>
        <p:sp>
          <p:nvSpPr>
            <p:cNvPr id="124038" name="AutoShape 134"/>
            <p:cNvSpPr>
              <a:spLocks noChangeArrowheads="1"/>
            </p:cNvSpPr>
            <p:nvPr/>
          </p:nvSpPr>
          <p:spPr bwMode="auto">
            <a:xfrm>
              <a:off x="1892" y="3272"/>
              <a:ext cx="493" cy="331"/>
            </a:xfrm>
            <a:prstGeom prst="leftArrow">
              <a:avLst>
                <a:gd name="adj1" fmla="val 50000"/>
                <a:gd name="adj2" fmla="val 37236"/>
              </a:avLst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039" name="Text Box 135"/>
            <p:cNvSpPr txBox="1">
              <a:spLocks noChangeArrowheads="1"/>
            </p:cNvSpPr>
            <p:nvPr/>
          </p:nvSpPr>
          <p:spPr bwMode="auto">
            <a:xfrm>
              <a:off x="1851" y="3320"/>
              <a:ext cx="50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r>
                <a:rPr kumimoji="0" lang="zh-CN" altLang="en-US" sz="1600">
                  <a:solidFill>
                    <a:srgbClr val="FF0000"/>
                  </a:solidFill>
                  <a:ea typeface="楷体_GB2312" pitchFamily="49" charset="-122"/>
                </a:rPr>
                <a:t>不满足</a:t>
              </a:r>
              <a:endParaRPr kumimoji="0" lang="zh-CN" altLang="en-US" sz="2400">
                <a:solidFill>
                  <a:srgbClr val="FF0000"/>
                </a:solidFill>
                <a:ea typeface="楷体_GB2312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123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3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123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24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24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4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4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2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2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4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4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40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40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2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4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24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4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4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 autoUpdateAnimBg="0"/>
      <p:bldP spid="123908" grpId="0" autoUpdateAnimBg="0"/>
      <p:bldP spid="123909" grpId="0" build="p" autoUpdateAnimBg="0"/>
      <p:bldP spid="123910" grpId="0" autoUpdateAnimBg="0"/>
      <p:bldP spid="123916" grpId="0" build="p" autoUpdateAnimBg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9" name="Text Box 3"/>
          <p:cNvSpPr txBox="1">
            <a:spLocks noChangeArrowheads="1"/>
          </p:cNvSpPr>
          <p:nvPr/>
        </p:nvSpPr>
        <p:spPr bwMode="auto">
          <a:xfrm>
            <a:off x="4533900" y="457200"/>
            <a:ext cx="3062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/>
              <a:t>求电流</a:t>
            </a:r>
            <a:r>
              <a:rPr lang="en-US" altLang="zh-CN" i="1"/>
              <a:t>I </a:t>
            </a:r>
            <a:r>
              <a:rPr lang="zh-CN" altLang="en-US"/>
              <a:t>。</a:t>
            </a:r>
          </a:p>
        </p:txBody>
      </p:sp>
      <p:sp>
        <p:nvSpPr>
          <p:cNvPr id="152580" name="Text Box 4"/>
          <p:cNvSpPr txBox="1">
            <a:spLocks noChangeArrowheads="1"/>
          </p:cNvSpPr>
          <p:nvPr/>
        </p:nvSpPr>
        <p:spPr bwMode="auto">
          <a:xfrm>
            <a:off x="495300" y="2286000"/>
            <a:ext cx="914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rgbClr val="0000FF"/>
                </a:solidFill>
              </a:rPr>
              <a:t>解</a:t>
            </a:r>
          </a:p>
        </p:txBody>
      </p:sp>
      <p:sp>
        <p:nvSpPr>
          <p:cNvPr id="152581" name="Text Box 5"/>
          <p:cNvSpPr txBox="1">
            <a:spLocks noChangeArrowheads="1"/>
          </p:cNvSpPr>
          <p:nvPr/>
        </p:nvSpPr>
        <p:spPr bwMode="auto">
          <a:xfrm>
            <a:off x="1143000" y="2286000"/>
            <a:ext cx="36957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/>
              <a:t>利用互易定理</a:t>
            </a:r>
          </a:p>
        </p:txBody>
      </p:sp>
      <p:sp>
        <p:nvSpPr>
          <p:cNvPr id="152582" name="Text Box 6"/>
          <p:cNvSpPr txBox="1">
            <a:spLocks noChangeArrowheads="1"/>
          </p:cNvSpPr>
          <p:nvPr/>
        </p:nvSpPr>
        <p:spPr bwMode="auto">
          <a:xfrm>
            <a:off x="5186363" y="3910013"/>
            <a:ext cx="3200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i="1"/>
              <a:t>I</a:t>
            </a:r>
            <a:r>
              <a:rPr lang="en-US" altLang="zh-CN" sz="2800" baseline="-25000"/>
              <a:t>2</a:t>
            </a:r>
            <a:r>
              <a:rPr lang="en-US" altLang="zh-CN" sz="2800"/>
              <a:t> = 0.5</a:t>
            </a:r>
            <a:r>
              <a:rPr lang="en-US" altLang="zh-CN" sz="2800" i="1"/>
              <a:t> I</a:t>
            </a:r>
            <a:r>
              <a:rPr lang="en-US" altLang="zh-CN" sz="2800" baseline="-25000"/>
              <a:t>1</a:t>
            </a:r>
            <a:r>
              <a:rPr lang="en-US" altLang="zh-CN" sz="2800"/>
              <a:t>=0.5A </a:t>
            </a:r>
          </a:p>
        </p:txBody>
      </p:sp>
      <p:sp>
        <p:nvSpPr>
          <p:cNvPr id="152583" name="Text Box 7"/>
          <p:cNvSpPr txBox="1">
            <a:spLocks noChangeArrowheads="1"/>
          </p:cNvSpPr>
          <p:nvPr/>
        </p:nvSpPr>
        <p:spPr bwMode="auto">
          <a:xfrm>
            <a:off x="5243513" y="5281613"/>
            <a:ext cx="2667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i="1"/>
              <a:t>I</a:t>
            </a:r>
            <a:r>
              <a:rPr lang="en-US" altLang="zh-CN" sz="2800"/>
              <a:t>= </a:t>
            </a:r>
            <a:r>
              <a:rPr lang="en-US" altLang="zh-CN" sz="2800" i="1"/>
              <a:t>I</a:t>
            </a:r>
            <a:r>
              <a:rPr lang="en-US" altLang="zh-CN" sz="2800" baseline="-25000"/>
              <a:t>1</a:t>
            </a:r>
            <a:r>
              <a:rPr lang="en-US" altLang="zh-CN" sz="2800">
                <a:latin typeface="宋体" panose="02010600030101010101" pitchFamily="2" charset="-122"/>
              </a:rPr>
              <a:t>-</a:t>
            </a:r>
            <a:r>
              <a:rPr lang="en-US" altLang="zh-CN" sz="2800" i="1"/>
              <a:t>I</a:t>
            </a:r>
            <a:r>
              <a:rPr lang="en-US" altLang="zh-CN" sz="2800" baseline="-25000"/>
              <a:t>3</a:t>
            </a:r>
            <a:r>
              <a:rPr lang="en-US" altLang="zh-CN" sz="2800"/>
              <a:t> = 0.75A</a:t>
            </a:r>
          </a:p>
        </p:txBody>
      </p:sp>
      <p:graphicFrame>
        <p:nvGraphicFramePr>
          <p:cNvPr id="152584" name="Object 8"/>
          <p:cNvGraphicFramePr>
            <a:graphicFrameLocks noChangeAspect="1"/>
          </p:cNvGraphicFramePr>
          <p:nvPr/>
        </p:nvGraphicFramePr>
        <p:xfrm>
          <a:off x="4932363" y="2781300"/>
          <a:ext cx="3957637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46" name="公式" r:id="rId3" imgW="1714320" imgH="419040" progId="Equation.3">
                  <p:embed/>
                </p:oleObj>
              </mc:Choice>
              <mc:Fallback>
                <p:oleObj name="公式" r:id="rId3" imgW="1714320" imgH="4190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2781300"/>
                        <a:ext cx="3957637" cy="96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2585" name="Group 9"/>
          <p:cNvGrpSpPr>
            <a:grpSpLocks/>
          </p:cNvGrpSpPr>
          <p:nvPr/>
        </p:nvGrpSpPr>
        <p:grpSpPr bwMode="auto">
          <a:xfrm>
            <a:off x="228600" y="0"/>
            <a:ext cx="3962400" cy="2133600"/>
            <a:chOff x="240" y="0"/>
            <a:chExt cx="2496" cy="1344"/>
          </a:xfrm>
        </p:grpSpPr>
        <p:sp>
          <p:nvSpPr>
            <p:cNvPr id="152586" name="Oval 10"/>
            <p:cNvSpPr>
              <a:spLocks noChangeArrowheads="1"/>
            </p:cNvSpPr>
            <p:nvPr/>
          </p:nvSpPr>
          <p:spPr bwMode="auto">
            <a:xfrm>
              <a:off x="864" y="768"/>
              <a:ext cx="192" cy="192"/>
            </a:xfrm>
            <a:prstGeom prst="ellipse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2587" name="Text Box 11"/>
            <p:cNvSpPr txBox="1">
              <a:spLocks noChangeArrowheads="1"/>
            </p:cNvSpPr>
            <p:nvPr/>
          </p:nvSpPr>
          <p:spPr bwMode="auto">
            <a:xfrm>
              <a:off x="240" y="144"/>
              <a:ext cx="672" cy="365"/>
            </a:xfrm>
            <a:prstGeom prst="rect">
              <a:avLst/>
            </a:prstGeom>
            <a:solidFill>
              <a:srgbClr val="0033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solidFill>
                    <a:schemeClr val="bg1"/>
                  </a:solidFill>
                </a:rPr>
                <a:t>例</a:t>
              </a:r>
              <a:r>
                <a:rPr lang="en-US" altLang="zh-CN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152588" name="Text Box 12"/>
            <p:cNvSpPr txBox="1">
              <a:spLocks noChangeArrowheads="1"/>
            </p:cNvSpPr>
            <p:nvPr/>
          </p:nvSpPr>
          <p:spPr bwMode="auto">
            <a:xfrm>
              <a:off x="1968" y="0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I</a:t>
              </a:r>
              <a:endParaRPr lang="en-US" altLang="zh-CN" sz="2400"/>
            </a:p>
          </p:txBody>
        </p:sp>
        <p:sp>
          <p:nvSpPr>
            <p:cNvPr id="152589" name="Rectangle 13"/>
            <p:cNvSpPr>
              <a:spLocks noChangeArrowheads="1"/>
            </p:cNvSpPr>
            <p:nvPr/>
          </p:nvSpPr>
          <p:spPr bwMode="auto">
            <a:xfrm>
              <a:off x="1488" y="288"/>
              <a:ext cx="816" cy="105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2590" name="Rectangle 14"/>
            <p:cNvSpPr>
              <a:spLocks noChangeArrowheads="1"/>
            </p:cNvSpPr>
            <p:nvPr/>
          </p:nvSpPr>
          <p:spPr bwMode="auto">
            <a:xfrm>
              <a:off x="960" y="288"/>
              <a:ext cx="528" cy="105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2591" name="Line 15"/>
            <p:cNvSpPr>
              <a:spLocks noChangeShapeType="1"/>
            </p:cNvSpPr>
            <p:nvPr/>
          </p:nvSpPr>
          <p:spPr bwMode="auto">
            <a:xfrm>
              <a:off x="1488" y="816"/>
              <a:ext cx="81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2592" name="Rectangle 16"/>
            <p:cNvSpPr>
              <a:spLocks noChangeArrowheads="1"/>
            </p:cNvSpPr>
            <p:nvPr/>
          </p:nvSpPr>
          <p:spPr bwMode="auto">
            <a:xfrm>
              <a:off x="1440" y="960"/>
              <a:ext cx="96" cy="240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2593" name="Text Box 17"/>
            <p:cNvSpPr txBox="1">
              <a:spLocks noChangeArrowheads="1"/>
            </p:cNvSpPr>
            <p:nvPr/>
          </p:nvSpPr>
          <p:spPr bwMode="auto">
            <a:xfrm>
              <a:off x="1056" y="912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2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/>
            </a:p>
          </p:txBody>
        </p:sp>
        <p:sp>
          <p:nvSpPr>
            <p:cNvPr id="152594" name="Rectangle 18"/>
            <p:cNvSpPr>
              <a:spLocks noChangeArrowheads="1"/>
            </p:cNvSpPr>
            <p:nvPr/>
          </p:nvSpPr>
          <p:spPr bwMode="auto">
            <a:xfrm>
              <a:off x="2256" y="960"/>
              <a:ext cx="96" cy="240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2595" name="Text Box 19"/>
            <p:cNvSpPr txBox="1">
              <a:spLocks noChangeArrowheads="1"/>
            </p:cNvSpPr>
            <p:nvPr/>
          </p:nvSpPr>
          <p:spPr bwMode="auto">
            <a:xfrm>
              <a:off x="2304" y="960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4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/>
            </a:p>
          </p:txBody>
        </p:sp>
        <p:sp>
          <p:nvSpPr>
            <p:cNvPr id="152596" name="Rectangle 20"/>
            <p:cNvSpPr>
              <a:spLocks noChangeArrowheads="1"/>
            </p:cNvSpPr>
            <p:nvPr/>
          </p:nvSpPr>
          <p:spPr bwMode="auto">
            <a:xfrm>
              <a:off x="1440" y="480"/>
              <a:ext cx="96" cy="240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2597" name="Text Box 21"/>
            <p:cNvSpPr txBox="1">
              <a:spLocks noChangeArrowheads="1"/>
            </p:cNvSpPr>
            <p:nvPr/>
          </p:nvSpPr>
          <p:spPr bwMode="auto">
            <a:xfrm>
              <a:off x="1056" y="432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2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/>
            </a:p>
          </p:txBody>
        </p:sp>
        <p:sp>
          <p:nvSpPr>
            <p:cNvPr id="152598" name="Rectangle 22"/>
            <p:cNvSpPr>
              <a:spLocks noChangeArrowheads="1"/>
            </p:cNvSpPr>
            <p:nvPr/>
          </p:nvSpPr>
          <p:spPr bwMode="auto">
            <a:xfrm>
              <a:off x="2256" y="480"/>
              <a:ext cx="96" cy="240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2599" name="Text Box 23"/>
            <p:cNvSpPr txBox="1">
              <a:spLocks noChangeArrowheads="1"/>
            </p:cNvSpPr>
            <p:nvPr/>
          </p:nvSpPr>
          <p:spPr bwMode="auto">
            <a:xfrm>
              <a:off x="2352" y="432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8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/>
            </a:p>
          </p:txBody>
        </p:sp>
        <p:sp>
          <p:nvSpPr>
            <p:cNvPr id="152600" name="Text Box 24"/>
            <p:cNvSpPr txBox="1">
              <a:spLocks noChangeArrowheads="1"/>
            </p:cNvSpPr>
            <p:nvPr/>
          </p:nvSpPr>
          <p:spPr bwMode="auto">
            <a:xfrm>
              <a:off x="696" y="528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+</a:t>
              </a:r>
            </a:p>
          </p:txBody>
        </p:sp>
        <p:sp>
          <p:nvSpPr>
            <p:cNvPr id="152601" name="Text Box 25"/>
            <p:cNvSpPr txBox="1">
              <a:spLocks noChangeArrowheads="1"/>
            </p:cNvSpPr>
            <p:nvPr/>
          </p:nvSpPr>
          <p:spPr bwMode="auto">
            <a:xfrm>
              <a:off x="720" y="912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–</a:t>
              </a:r>
            </a:p>
          </p:txBody>
        </p:sp>
        <p:sp>
          <p:nvSpPr>
            <p:cNvPr id="152602" name="Text Box 26"/>
            <p:cNvSpPr txBox="1">
              <a:spLocks noChangeArrowheads="1"/>
            </p:cNvSpPr>
            <p:nvPr/>
          </p:nvSpPr>
          <p:spPr bwMode="auto">
            <a:xfrm>
              <a:off x="480" y="720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10V</a:t>
              </a:r>
            </a:p>
          </p:txBody>
        </p:sp>
        <p:sp>
          <p:nvSpPr>
            <p:cNvPr id="152603" name="Rectangle 27"/>
            <p:cNvSpPr>
              <a:spLocks noChangeArrowheads="1"/>
            </p:cNvSpPr>
            <p:nvPr/>
          </p:nvSpPr>
          <p:spPr bwMode="auto">
            <a:xfrm rot="5400000">
              <a:off x="1872" y="696"/>
              <a:ext cx="96" cy="240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2604" name="Text Box 28"/>
            <p:cNvSpPr txBox="1">
              <a:spLocks noChangeArrowheads="1"/>
            </p:cNvSpPr>
            <p:nvPr/>
          </p:nvSpPr>
          <p:spPr bwMode="auto">
            <a:xfrm>
              <a:off x="1680" y="480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3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/>
            </a:p>
          </p:txBody>
        </p:sp>
        <p:sp>
          <p:nvSpPr>
            <p:cNvPr id="152605" name="Line 29"/>
            <p:cNvSpPr>
              <a:spLocks noChangeShapeType="1"/>
            </p:cNvSpPr>
            <p:nvPr/>
          </p:nvSpPr>
          <p:spPr bwMode="auto">
            <a:xfrm>
              <a:off x="1824" y="288"/>
              <a:ext cx="19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52606" name="Group 30"/>
          <p:cNvGrpSpPr>
            <a:grpSpLocks/>
          </p:cNvGrpSpPr>
          <p:nvPr/>
        </p:nvGrpSpPr>
        <p:grpSpPr bwMode="auto">
          <a:xfrm>
            <a:off x="533400" y="2971800"/>
            <a:ext cx="4219575" cy="2959100"/>
            <a:chOff x="341" y="2029"/>
            <a:chExt cx="2658" cy="1864"/>
          </a:xfrm>
        </p:grpSpPr>
        <p:sp>
          <p:nvSpPr>
            <p:cNvPr id="152607" name="Rectangle 31"/>
            <p:cNvSpPr>
              <a:spLocks noChangeArrowheads="1"/>
            </p:cNvSpPr>
            <p:nvPr/>
          </p:nvSpPr>
          <p:spPr bwMode="auto">
            <a:xfrm>
              <a:off x="341" y="3027"/>
              <a:ext cx="427" cy="4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2608" name="Rectangle 32"/>
            <p:cNvSpPr>
              <a:spLocks noChangeArrowheads="1"/>
            </p:cNvSpPr>
            <p:nvPr/>
          </p:nvSpPr>
          <p:spPr bwMode="auto">
            <a:xfrm>
              <a:off x="1704" y="2029"/>
              <a:ext cx="908" cy="59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2609" name="Oval 33"/>
            <p:cNvSpPr>
              <a:spLocks noChangeArrowheads="1"/>
            </p:cNvSpPr>
            <p:nvPr/>
          </p:nvSpPr>
          <p:spPr bwMode="auto">
            <a:xfrm>
              <a:off x="1965" y="2295"/>
              <a:ext cx="258" cy="266"/>
            </a:xfrm>
            <a:prstGeom prst="ellipse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2610" name="Text Box 34"/>
            <p:cNvSpPr txBox="1">
              <a:spLocks noChangeArrowheads="1"/>
            </p:cNvSpPr>
            <p:nvPr/>
          </p:nvSpPr>
          <p:spPr bwMode="auto">
            <a:xfrm>
              <a:off x="381" y="3039"/>
              <a:ext cx="3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I</a:t>
              </a:r>
              <a:endParaRPr lang="en-US" altLang="zh-CN" sz="2400"/>
            </a:p>
          </p:txBody>
        </p:sp>
        <p:sp>
          <p:nvSpPr>
            <p:cNvPr id="152611" name="Rectangle 35"/>
            <p:cNvSpPr>
              <a:spLocks noChangeArrowheads="1"/>
            </p:cNvSpPr>
            <p:nvPr/>
          </p:nvSpPr>
          <p:spPr bwMode="auto">
            <a:xfrm>
              <a:off x="1320" y="2428"/>
              <a:ext cx="1098" cy="146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2612" name="Rectangle 36"/>
            <p:cNvSpPr>
              <a:spLocks noChangeArrowheads="1"/>
            </p:cNvSpPr>
            <p:nvPr/>
          </p:nvSpPr>
          <p:spPr bwMode="auto">
            <a:xfrm>
              <a:off x="610" y="2428"/>
              <a:ext cx="710" cy="146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2613" name="Line 37"/>
            <p:cNvSpPr>
              <a:spLocks noChangeShapeType="1"/>
            </p:cNvSpPr>
            <p:nvPr/>
          </p:nvSpPr>
          <p:spPr bwMode="auto">
            <a:xfrm>
              <a:off x="1320" y="3161"/>
              <a:ext cx="109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2614" name="Rectangle 38"/>
            <p:cNvSpPr>
              <a:spLocks noChangeArrowheads="1"/>
            </p:cNvSpPr>
            <p:nvPr/>
          </p:nvSpPr>
          <p:spPr bwMode="auto">
            <a:xfrm>
              <a:off x="1256" y="3360"/>
              <a:ext cx="129" cy="333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2615" name="Text Box 39"/>
            <p:cNvSpPr txBox="1">
              <a:spLocks noChangeArrowheads="1"/>
            </p:cNvSpPr>
            <p:nvPr/>
          </p:nvSpPr>
          <p:spPr bwMode="auto">
            <a:xfrm>
              <a:off x="923" y="3294"/>
              <a:ext cx="5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2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/>
            </a:p>
          </p:txBody>
        </p:sp>
        <p:sp>
          <p:nvSpPr>
            <p:cNvPr id="152616" name="Rectangle 40"/>
            <p:cNvSpPr>
              <a:spLocks noChangeArrowheads="1"/>
            </p:cNvSpPr>
            <p:nvPr/>
          </p:nvSpPr>
          <p:spPr bwMode="auto">
            <a:xfrm>
              <a:off x="2353" y="3360"/>
              <a:ext cx="130" cy="333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2617" name="Text Box 41"/>
            <p:cNvSpPr txBox="1">
              <a:spLocks noChangeArrowheads="1"/>
            </p:cNvSpPr>
            <p:nvPr/>
          </p:nvSpPr>
          <p:spPr bwMode="auto">
            <a:xfrm>
              <a:off x="2474" y="3360"/>
              <a:ext cx="5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4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/>
            </a:p>
          </p:txBody>
        </p:sp>
        <p:sp>
          <p:nvSpPr>
            <p:cNvPr id="152618" name="Rectangle 42"/>
            <p:cNvSpPr>
              <a:spLocks noChangeArrowheads="1"/>
            </p:cNvSpPr>
            <p:nvPr/>
          </p:nvSpPr>
          <p:spPr bwMode="auto">
            <a:xfrm>
              <a:off x="1256" y="2535"/>
              <a:ext cx="129" cy="332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2619" name="Text Box 43"/>
            <p:cNvSpPr txBox="1">
              <a:spLocks noChangeArrowheads="1"/>
            </p:cNvSpPr>
            <p:nvPr/>
          </p:nvSpPr>
          <p:spPr bwMode="auto">
            <a:xfrm>
              <a:off x="931" y="2532"/>
              <a:ext cx="5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2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/>
            </a:p>
          </p:txBody>
        </p:sp>
        <p:sp>
          <p:nvSpPr>
            <p:cNvPr id="152620" name="Rectangle 44"/>
            <p:cNvSpPr>
              <a:spLocks noChangeArrowheads="1"/>
            </p:cNvSpPr>
            <p:nvPr/>
          </p:nvSpPr>
          <p:spPr bwMode="auto">
            <a:xfrm>
              <a:off x="2353" y="2695"/>
              <a:ext cx="130" cy="332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2621" name="Text Box 45"/>
            <p:cNvSpPr txBox="1">
              <a:spLocks noChangeArrowheads="1"/>
            </p:cNvSpPr>
            <p:nvPr/>
          </p:nvSpPr>
          <p:spPr bwMode="auto">
            <a:xfrm>
              <a:off x="2483" y="2628"/>
              <a:ext cx="5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8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/>
            </a:p>
          </p:txBody>
        </p:sp>
        <p:sp>
          <p:nvSpPr>
            <p:cNvPr id="152622" name="Text Box 46"/>
            <p:cNvSpPr txBox="1">
              <a:spLocks noChangeArrowheads="1"/>
            </p:cNvSpPr>
            <p:nvPr/>
          </p:nvSpPr>
          <p:spPr bwMode="auto">
            <a:xfrm>
              <a:off x="1706" y="2047"/>
              <a:ext cx="3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+</a:t>
              </a:r>
            </a:p>
          </p:txBody>
        </p:sp>
        <p:sp>
          <p:nvSpPr>
            <p:cNvPr id="152623" name="Text Box 47"/>
            <p:cNvSpPr txBox="1">
              <a:spLocks noChangeArrowheads="1"/>
            </p:cNvSpPr>
            <p:nvPr/>
          </p:nvSpPr>
          <p:spPr bwMode="auto">
            <a:xfrm>
              <a:off x="2224" y="2029"/>
              <a:ext cx="3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–</a:t>
              </a:r>
            </a:p>
          </p:txBody>
        </p:sp>
        <p:sp>
          <p:nvSpPr>
            <p:cNvPr id="152624" name="Text Box 48"/>
            <p:cNvSpPr txBox="1">
              <a:spLocks noChangeArrowheads="1"/>
            </p:cNvSpPr>
            <p:nvPr/>
          </p:nvSpPr>
          <p:spPr bwMode="auto">
            <a:xfrm>
              <a:off x="1859" y="2053"/>
              <a:ext cx="8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10V</a:t>
              </a:r>
            </a:p>
          </p:txBody>
        </p:sp>
        <p:sp>
          <p:nvSpPr>
            <p:cNvPr id="152625" name="Rectangle 49"/>
            <p:cNvSpPr>
              <a:spLocks noChangeArrowheads="1"/>
            </p:cNvSpPr>
            <p:nvPr/>
          </p:nvSpPr>
          <p:spPr bwMode="auto">
            <a:xfrm rot="5400000">
              <a:off x="1699" y="3007"/>
              <a:ext cx="133" cy="323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2626" name="Text Box 50"/>
            <p:cNvSpPr txBox="1">
              <a:spLocks noChangeArrowheads="1"/>
            </p:cNvSpPr>
            <p:nvPr/>
          </p:nvSpPr>
          <p:spPr bwMode="auto">
            <a:xfrm>
              <a:off x="1571" y="2863"/>
              <a:ext cx="5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3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/>
            </a:p>
          </p:txBody>
        </p:sp>
        <p:sp>
          <p:nvSpPr>
            <p:cNvPr id="152627" name="Line 51"/>
            <p:cNvSpPr>
              <a:spLocks noChangeShapeType="1"/>
            </p:cNvSpPr>
            <p:nvPr/>
          </p:nvSpPr>
          <p:spPr bwMode="auto">
            <a:xfrm rot="5400000">
              <a:off x="477" y="3227"/>
              <a:ext cx="26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52628" name="Text Box 52"/>
          <p:cNvSpPr txBox="1">
            <a:spLocks noChangeArrowheads="1"/>
          </p:cNvSpPr>
          <p:nvPr/>
        </p:nvSpPr>
        <p:spPr bwMode="auto">
          <a:xfrm>
            <a:off x="5243513" y="4595813"/>
            <a:ext cx="3200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i="1"/>
              <a:t>I</a:t>
            </a:r>
            <a:r>
              <a:rPr lang="en-US" altLang="zh-CN" sz="2800" baseline="-25000"/>
              <a:t>3</a:t>
            </a:r>
            <a:r>
              <a:rPr lang="en-US" altLang="zh-CN" sz="2800"/>
              <a:t> = 0.5</a:t>
            </a:r>
            <a:r>
              <a:rPr lang="en-US" altLang="zh-CN" sz="2800" i="1"/>
              <a:t> I</a:t>
            </a:r>
            <a:r>
              <a:rPr lang="en-US" altLang="zh-CN" sz="2800" baseline="-25000"/>
              <a:t>2</a:t>
            </a:r>
            <a:r>
              <a:rPr lang="en-US" altLang="zh-CN" sz="2800"/>
              <a:t>=0.25A </a:t>
            </a:r>
          </a:p>
        </p:txBody>
      </p:sp>
      <p:sp>
        <p:nvSpPr>
          <p:cNvPr id="152629" name="Text Box 53"/>
          <p:cNvSpPr txBox="1">
            <a:spLocks noChangeArrowheads="1"/>
          </p:cNvSpPr>
          <p:nvPr/>
        </p:nvSpPr>
        <p:spPr bwMode="auto">
          <a:xfrm>
            <a:off x="4343400" y="1535113"/>
            <a:ext cx="4800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rgbClr val="0000FF"/>
                </a:solidFill>
              </a:rPr>
              <a:t>回路法，节点法，戴维南</a:t>
            </a:r>
          </a:p>
        </p:txBody>
      </p:sp>
      <p:grpSp>
        <p:nvGrpSpPr>
          <p:cNvPr id="152634" name="Group 58"/>
          <p:cNvGrpSpPr>
            <a:grpSpLocks/>
          </p:cNvGrpSpPr>
          <p:nvPr/>
        </p:nvGrpSpPr>
        <p:grpSpPr bwMode="auto">
          <a:xfrm>
            <a:off x="1981200" y="3165475"/>
            <a:ext cx="2209800" cy="3159125"/>
            <a:chOff x="1248" y="1994"/>
            <a:chExt cx="1392" cy="1990"/>
          </a:xfrm>
        </p:grpSpPr>
        <p:grpSp>
          <p:nvGrpSpPr>
            <p:cNvPr id="152632" name="Group 56"/>
            <p:cNvGrpSpPr>
              <a:grpSpLocks/>
            </p:cNvGrpSpPr>
            <p:nvPr/>
          </p:nvGrpSpPr>
          <p:grpSpPr bwMode="auto">
            <a:xfrm>
              <a:off x="1248" y="1994"/>
              <a:ext cx="212" cy="1990"/>
              <a:chOff x="1190" y="2186"/>
              <a:chExt cx="212" cy="1990"/>
            </a:xfrm>
          </p:grpSpPr>
          <p:sp>
            <p:nvSpPr>
              <p:cNvPr id="152630" name="Text Box 54"/>
              <p:cNvSpPr txBox="1">
                <a:spLocks noChangeArrowheads="1"/>
              </p:cNvSpPr>
              <p:nvPr/>
            </p:nvSpPr>
            <p:spPr bwMode="auto">
              <a:xfrm>
                <a:off x="1190" y="2186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 sz="2400" i="1">
                    <a:ea typeface="仿宋_GB2312" pitchFamily="49" charset="-122"/>
                    <a:sym typeface="Symbol" panose="05050102010706020507" pitchFamily="18" charset="2"/>
                  </a:rPr>
                  <a:t>a</a:t>
                </a:r>
              </a:p>
            </p:txBody>
          </p:sp>
          <p:sp>
            <p:nvSpPr>
              <p:cNvPr id="152631" name="Text Box 55"/>
              <p:cNvSpPr txBox="1">
                <a:spLocks noChangeArrowheads="1"/>
              </p:cNvSpPr>
              <p:nvPr/>
            </p:nvSpPr>
            <p:spPr bwMode="auto">
              <a:xfrm>
                <a:off x="1190" y="3888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zh-CN" sz="2400" i="1">
                    <a:ea typeface="仿宋_GB2312" pitchFamily="49" charset="-122"/>
                    <a:sym typeface="Symbol" panose="05050102010706020507" pitchFamily="18" charset="2"/>
                  </a:rPr>
                  <a:t>b</a:t>
                </a:r>
              </a:p>
            </p:txBody>
          </p:sp>
        </p:grpSp>
        <p:sp>
          <p:nvSpPr>
            <p:cNvPr id="152633" name="Text Box 57"/>
            <p:cNvSpPr txBox="1">
              <a:spLocks noChangeArrowheads="1"/>
            </p:cNvSpPr>
            <p:nvPr/>
          </p:nvSpPr>
          <p:spPr bwMode="auto">
            <a:xfrm>
              <a:off x="2439" y="2858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400" i="1">
                  <a:ea typeface="仿宋_GB2312" pitchFamily="49" charset="-122"/>
                  <a:sym typeface="Symbol" panose="05050102010706020507" pitchFamily="18" charset="2"/>
                </a:rPr>
                <a:t>c</a:t>
              </a:r>
            </a:p>
          </p:txBody>
        </p:sp>
      </p:grpSp>
      <p:grpSp>
        <p:nvGrpSpPr>
          <p:cNvPr id="152645" name="Group 69"/>
          <p:cNvGrpSpPr>
            <a:grpSpLocks/>
          </p:cNvGrpSpPr>
          <p:nvPr/>
        </p:nvGrpSpPr>
        <p:grpSpPr bwMode="auto">
          <a:xfrm>
            <a:off x="2270125" y="2971800"/>
            <a:ext cx="862013" cy="2860675"/>
            <a:chOff x="1430" y="1872"/>
            <a:chExt cx="543" cy="1802"/>
          </a:xfrm>
        </p:grpSpPr>
        <p:grpSp>
          <p:nvGrpSpPr>
            <p:cNvPr id="152637" name="Group 61"/>
            <p:cNvGrpSpPr>
              <a:grpSpLocks/>
            </p:cNvGrpSpPr>
            <p:nvPr/>
          </p:nvGrpSpPr>
          <p:grpSpPr bwMode="auto">
            <a:xfrm>
              <a:off x="1488" y="1872"/>
              <a:ext cx="293" cy="288"/>
              <a:chOff x="1488" y="1872"/>
              <a:chExt cx="293" cy="288"/>
            </a:xfrm>
          </p:grpSpPr>
          <p:sp>
            <p:nvSpPr>
              <p:cNvPr id="152635" name="Line 59"/>
              <p:cNvSpPr>
                <a:spLocks noChangeShapeType="1"/>
              </p:cNvSpPr>
              <p:nvPr/>
            </p:nvSpPr>
            <p:spPr bwMode="auto">
              <a:xfrm>
                <a:off x="1488" y="2160"/>
                <a:ext cx="240" cy="0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2636" name="Text Box 60"/>
              <p:cNvSpPr txBox="1">
                <a:spLocks noChangeArrowheads="1"/>
              </p:cNvSpPr>
              <p:nvPr/>
            </p:nvSpPr>
            <p:spPr bwMode="auto">
              <a:xfrm>
                <a:off x="1526" y="1872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0" hangingPunct="0"/>
                <a:r>
                  <a:rPr lang="en-US" altLang="zh-CN" sz="2400" i="1">
                    <a:ea typeface="仿宋_GB2312" pitchFamily="49" charset="-122"/>
                    <a:sym typeface="Symbol" panose="05050102010706020507" pitchFamily="18" charset="2"/>
                  </a:rPr>
                  <a:t>I</a:t>
                </a:r>
                <a:r>
                  <a:rPr lang="en-US" altLang="zh-CN" sz="2400" i="1" baseline="-25000">
                    <a:ea typeface="仿宋_GB2312" pitchFamily="49" charset="-122"/>
                    <a:sym typeface="Symbol" panose="05050102010706020507" pitchFamily="18" charset="2"/>
                  </a:rPr>
                  <a:t>1</a:t>
                </a:r>
                <a:endParaRPr lang="en-US" altLang="zh-CN" sz="2400" i="1">
                  <a:ea typeface="仿宋_GB2312" pitchFamily="49" charset="-122"/>
                  <a:sym typeface="Symbol" panose="05050102010706020507" pitchFamily="18" charset="2"/>
                </a:endParaRPr>
              </a:p>
            </p:txBody>
          </p:sp>
        </p:grpSp>
        <p:grpSp>
          <p:nvGrpSpPr>
            <p:cNvPr id="152644" name="Group 68"/>
            <p:cNvGrpSpPr>
              <a:grpSpLocks/>
            </p:cNvGrpSpPr>
            <p:nvPr/>
          </p:nvGrpSpPr>
          <p:grpSpPr bwMode="auto">
            <a:xfrm>
              <a:off x="1680" y="3386"/>
              <a:ext cx="293" cy="288"/>
              <a:chOff x="1680" y="3386"/>
              <a:chExt cx="293" cy="288"/>
            </a:xfrm>
          </p:grpSpPr>
          <p:sp>
            <p:nvSpPr>
              <p:cNvPr id="152638" name="Line 62"/>
              <p:cNvSpPr>
                <a:spLocks noChangeShapeType="1"/>
              </p:cNvSpPr>
              <p:nvPr/>
            </p:nvSpPr>
            <p:spPr bwMode="auto">
              <a:xfrm>
                <a:off x="1680" y="3648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2639" name="Text Box 63"/>
              <p:cNvSpPr txBox="1">
                <a:spLocks noChangeArrowheads="1"/>
              </p:cNvSpPr>
              <p:nvPr/>
            </p:nvSpPr>
            <p:spPr bwMode="auto">
              <a:xfrm>
                <a:off x="1718" y="3386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0" hangingPunct="0"/>
                <a:r>
                  <a:rPr lang="en-US" altLang="zh-CN" sz="2400" i="1">
                    <a:ea typeface="仿宋_GB2312" pitchFamily="49" charset="-122"/>
                    <a:sym typeface="Symbol" panose="05050102010706020507" pitchFamily="18" charset="2"/>
                  </a:rPr>
                  <a:t>I</a:t>
                </a:r>
                <a:r>
                  <a:rPr lang="en-US" altLang="zh-CN" sz="2400" i="1" baseline="-25000">
                    <a:ea typeface="仿宋_GB2312" pitchFamily="49" charset="-122"/>
                    <a:sym typeface="Symbol" panose="05050102010706020507" pitchFamily="18" charset="2"/>
                  </a:rPr>
                  <a:t>2</a:t>
                </a:r>
                <a:endParaRPr lang="en-US" altLang="zh-CN" sz="2400" i="1">
                  <a:ea typeface="仿宋_GB2312" pitchFamily="49" charset="-122"/>
                  <a:sym typeface="Symbol" panose="05050102010706020507" pitchFamily="18" charset="2"/>
                </a:endParaRPr>
              </a:p>
            </p:txBody>
          </p:sp>
        </p:grpSp>
        <p:grpSp>
          <p:nvGrpSpPr>
            <p:cNvPr id="152643" name="Group 67"/>
            <p:cNvGrpSpPr>
              <a:grpSpLocks/>
            </p:cNvGrpSpPr>
            <p:nvPr/>
          </p:nvGrpSpPr>
          <p:grpSpPr bwMode="auto">
            <a:xfrm>
              <a:off x="1430" y="2400"/>
              <a:ext cx="255" cy="336"/>
              <a:chOff x="1430" y="2400"/>
              <a:chExt cx="255" cy="336"/>
            </a:xfrm>
          </p:grpSpPr>
          <p:sp>
            <p:nvSpPr>
              <p:cNvPr id="152641" name="Line 65"/>
              <p:cNvSpPr>
                <a:spLocks noChangeShapeType="1"/>
              </p:cNvSpPr>
              <p:nvPr/>
            </p:nvSpPr>
            <p:spPr bwMode="auto">
              <a:xfrm>
                <a:off x="1440" y="2400"/>
                <a:ext cx="0" cy="336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2642" name="Text Box 66"/>
              <p:cNvSpPr txBox="1">
                <a:spLocks noChangeArrowheads="1"/>
              </p:cNvSpPr>
              <p:nvPr/>
            </p:nvSpPr>
            <p:spPr bwMode="auto">
              <a:xfrm>
                <a:off x="1430" y="2426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0" hangingPunct="0"/>
                <a:r>
                  <a:rPr lang="en-US" altLang="zh-CN" sz="2400" i="1">
                    <a:ea typeface="仿宋_GB2312" pitchFamily="49" charset="-122"/>
                    <a:sym typeface="Symbol" panose="05050102010706020507" pitchFamily="18" charset="2"/>
                  </a:rPr>
                  <a:t>I</a:t>
                </a:r>
                <a:r>
                  <a:rPr lang="en-US" altLang="zh-CN" sz="2400" i="1" baseline="-25000">
                    <a:ea typeface="仿宋_GB2312" pitchFamily="49" charset="-122"/>
                    <a:sym typeface="Symbol" panose="05050102010706020507" pitchFamily="18" charset="2"/>
                  </a:rPr>
                  <a:t>3</a:t>
                </a:r>
                <a:endParaRPr lang="en-US" altLang="zh-CN" sz="2400" i="1">
                  <a:ea typeface="仿宋_GB2312" pitchFamily="49" charset="-122"/>
                  <a:sym typeface="Symbol" panose="05050102010706020507" pitchFamily="18" charset="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2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2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2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9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75"/>
                                        <p:tgtEl>
                                          <p:spTgt spid="152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2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2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2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2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2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2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4" dur="500"/>
                                        <p:tgtEl>
                                          <p:spTgt spid="152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9" grpId="0" autoUpdateAnimBg="0"/>
      <p:bldP spid="152580" grpId="0" autoUpdateAnimBg="0"/>
      <p:bldP spid="152581" grpId="0" autoUpdateAnimBg="0"/>
      <p:bldP spid="152582" grpId="0" autoUpdateAnimBg="0"/>
      <p:bldP spid="152583" grpId="0" autoUpdateAnimBg="0"/>
      <p:bldP spid="152628" grpId="0" autoUpdateAnimBg="0"/>
      <p:bldP spid="152629" grpId="0" build="p" autoUpdateAnimBg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Text Box 3"/>
          <p:cNvSpPr txBox="1">
            <a:spLocks noChangeArrowheads="1"/>
          </p:cNvSpPr>
          <p:nvPr/>
        </p:nvSpPr>
        <p:spPr bwMode="auto">
          <a:xfrm>
            <a:off x="352425" y="133350"/>
            <a:ext cx="795338" cy="579438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chemeClr val="bg1"/>
                </a:solidFill>
              </a:rPr>
              <a:t>例</a:t>
            </a:r>
            <a:r>
              <a:rPr lang="en-US" altLang="zh-CN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153604" name="Group 4"/>
          <p:cNvGrpSpPr>
            <a:grpSpLocks/>
          </p:cNvGrpSpPr>
          <p:nvPr/>
        </p:nvGrpSpPr>
        <p:grpSpPr bwMode="auto">
          <a:xfrm>
            <a:off x="693738" y="1044575"/>
            <a:ext cx="3367087" cy="1492250"/>
            <a:chOff x="437" y="444"/>
            <a:chExt cx="2121" cy="940"/>
          </a:xfrm>
        </p:grpSpPr>
        <p:sp>
          <p:nvSpPr>
            <p:cNvPr id="153605" name="Rectangle 5"/>
            <p:cNvSpPr>
              <a:spLocks noChangeArrowheads="1"/>
            </p:cNvSpPr>
            <p:nvPr/>
          </p:nvSpPr>
          <p:spPr bwMode="auto">
            <a:xfrm>
              <a:off x="1818" y="882"/>
              <a:ext cx="500" cy="454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606" name="Rectangle 6"/>
            <p:cNvSpPr>
              <a:spLocks noChangeArrowheads="1"/>
            </p:cNvSpPr>
            <p:nvPr/>
          </p:nvSpPr>
          <p:spPr bwMode="auto">
            <a:xfrm>
              <a:off x="876" y="882"/>
              <a:ext cx="500" cy="454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607" name="Oval 7"/>
            <p:cNvSpPr>
              <a:spLocks noChangeArrowheads="1"/>
            </p:cNvSpPr>
            <p:nvPr/>
          </p:nvSpPr>
          <p:spPr bwMode="auto">
            <a:xfrm>
              <a:off x="988" y="775"/>
              <a:ext cx="227" cy="227"/>
            </a:xfrm>
            <a:prstGeom prst="ellipse">
              <a:avLst/>
            </a:prstGeom>
            <a:solidFill>
              <a:srgbClr val="CCFFFF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608" name="Rectangle 8"/>
            <p:cNvSpPr>
              <a:spLocks noChangeArrowheads="1"/>
            </p:cNvSpPr>
            <p:nvPr/>
          </p:nvSpPr>
          <p:spPr bwMode="auto">
            <a:xfrm>
              <a:off x="1360" y="832"/>
              <a:ext cx="504" cy="552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609" name="Text Box 9"/>
            <p:cNvSpPr txBox="1">
              <a:spLocks noChangeArrowheads="1"/>
            </p:cNvSpPr>
            <p:nvPr/>
          </p:nvSpPr>
          <p:spPr bwMode="auto">
            <a:xfrm>
              <a:off x="1470" y="930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R</a:t>
              </a:r>
              <a:endParaRPr lang="en-US" altLang="zh-CN" sz="2400" i="1">
                <a:solidFill>
                  <a:srgbClr val="0000FF"/>
                </a:solidFill>
              </a:endParaRPr>
            </a:p>
          </p:txBody>
        </p:sp>
        <p:sp>
          <p:nvSpPr>
            <p:cNvPr id="153610" name="Rectangle 10"/>
            <p:cNvSpPr>
              <a:spLocks noChangeArrowheads="1"/>
            </p:cNvSpPr>
            <p:nvPr/>
          </p:nvSpPr>
          <p:spPr bwMode="auto">
            <a:xfrm flipH="1">
              <a:off x="828" y="1018"/>
              <a:ext cx="96" cy="200"/>
            </a:xfrm>
            <a:prstGeom prst="rect">
              <a:avLst/>
            </a:prstGeom>
            <a:solidFill>
              <a:srgbClr val="CC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611" name="Line 11"/>
            <p:cNvSpPr>
              <a:spLocks noChangeShapeType="1"/>
            </p:cNvSpPr>
            <p:nvPr/>
          </p:nvSpPr>
          <p:spPr bwMode="auto">
            <a:xfrm>
              <a:off x="924" y="882"/>
              <a:ext cx="29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612" name="Text Box 12"/>
            <p:cNvSpPr txBox="1">
              <a:spLocks noChangeArrowheads="1"/>
            </p:cNvSpPr>
            <p:nvPr/>
          </p:nvSpPr>
          <p:spPr bwMode="auto">
            <a:xfrm>
              <a:off x="1191" y="658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+</a:t>
              </a:r>
              <a:endParaRPr lang="en-US" altLang="zh-CN" sz="2400">
                <a:solidFill>
                  <a:srgbClr val="0000FF"/>
                </a:solidFill>
              </a:endParaRPr>
            </a:p>
          </p:txBody>
        </p:sp>
        <p:sp>
          <p:nvSpPr>
            <p:cNvPr id="153613" name="Text Box 13"/>
            <p:cNvSpPr txBox="1">
              <a:spLocks noChangeArrowheads="1"/>
            </p:cNvSpPr>
            <p:nvPr/>
          </p:nvSpPr>
          <p:spPr bwMode="auto">
            <a:xfrm>
              <a:off x="788" y="55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_</a:t>
              </a:r>
              <a:endParaRPr lang="en-US" altLang="zh-CN" sz="2400">
                <a:solidFill>
                  <a:srgbClr val="0000FF"/>
                </a:solidFill>
              </a:endParaRPr>
            </a:p>
          </p:txBody>
        </p:sp>
        <p:sp>
          <p:nvSpPr>
            <p:cNvPr id="153614" name="Text Box 14"/>
            <p:cNvSpPr txBox="1">
              <a:spLocks noChangeArrowheads="1"/>
            </p:cNvSpPr>
            <p:nvPr/>
          </p:nvSpPr>
          <p:spPr bwMode="auto">
            <a:xfrm>
              <a:off x="942" y="444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2V</a:t>
              </a:r>
              <a:endParaRPr lang="en-US" altLang="zh-CN" sz="2400">
                <a:solidFill>
                  <a:srgbClr val="0000FF"/>
                </a:solidFill>
              </a:endParaRPr>
            </a:p>
          </p:txBody>
        </p:sp>
        <p:sp>
          <p:nvSpPr>
            <p:cNvPr id="153615" name="Text Box 15"/>
            <p:cNvSpPr txBox="1">
              <a:spLocks noChangeArrowheads="1"/>
            </p:cNvSpPr>
            <p:nvPr/>
          </p:nvSpPr>
          <p:spPr bwMode="auto">
            <a:xfrm>
              <a:off x="437" y="942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2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>
                <a:solidFill>
                  <a:srgbClr val="0000FF"/>
                </a:solidFill>
              </a:endParaRPr>
            </a:p>
          </p:txBody>
        </p:sp>
        <p:sp>
          <p:nvSpPr>
            <p:cNvPr id="153616" name="Line 16"/>
            <p:cNvSpPr>
              <a:spLocks noChangeShapeType="1"/>
            </p:cNvSpPr>
            <p:nvPr/>
          </p:nvSpPr>
          <p:spPr bwMode="auto">
            <a:xfrm>
              <a:off x="2000" y="882"/>
              <a:ext cx="1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617" name="Text Box 17"/>
            <p:cNvSpPr txBox="1">
              <a:spLocks noChangeArrowheads="1"/>
            </p:cNvSpPr>
            <p:nvPr/>
          </p:nvSpPr>
          <p:spPr bwMode="auto">
            <a:xfrm>
              <a:off x="1967" y="554"/>
              <a:ext cx="5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0.25A</a:t>
              </a:r>
              <a:endParaRPr lang="en-US" altLang="zh-CN" sz="2400">
                <a:solidFill>
                  <a:srgbClr val="0000FF"/>
                </a:solidFill>
              </a:endParaRPr>
            </a:p>
          </p:txBody>
        </p:sp>
      </p:grpSp>
      <p:sp>
        <p:nvSpPr>
          <p:cNvPr id="153618" name="Text Box 18"/>
          <p:cNvSpPr txBox="1">
            <a:spLocks noChangeArrowheads="1"/>
          </p:cNvSpPr>
          <p:nvPr/>
        </p:nvSpPr>
        <p:spPr bwMode="auto">
          <a:xfrm>
            <a:off x="1265238" y="153988"/>
            <a:ext cx="21209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rgbClr val="0000FF"/>
                </a:solidFill>
              </a:rPr>
              <a:t>已知如图  </a:t>
            </a:r>
            <a:r>
              <a:rPr lang="en-US" altLang="zh-CN">
                <a:solidFill>
                  <a:srgbClr val="0000FF"/>
                </a:solidFill>
              </a:rPr>
              <a:t>,</a:t>
            </a:r>
          </a:p>
        </p:txBody>
      </p:sp>
      <p:sp>
        <p:nvSpPr>
          <p:cNvPr id="153619" name="Text Box 19"/>
          <p:cNvSpPr txBox="1">
            <a:spLocks noChangeArrowheads="1"/>
          </p:cNvSpPr>
          <p:nvPr/>
        </p:nvSpPr>
        <p:spPr bwMode="auto">
          <a:xfrm>
            <a:off x="3432175" y="133350"/>
            <a:ext cx="12922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rgbClr val="0000FF"/>
                </a:solidFill>
              </a:rPr>
              <a:t>求：</a:t>
            </a:r>
            <a:r>
              <a:rPr lang="en-US" altLang="zh-CN" i="1">
                <a:solidFill>
                  <a:srgbClr val="0000FF"/>
                </a:solidFill>
              </a:rPr>
              <a:t>I</a:t>
            </a:r>
            <a:r>
              <a:rPr lang="en-US" altLang="zh-CN" baseline="-25000">
                <a:solidFill>
                  <a:srgbClr val="0000FF"/>
                </a:solidFill>
              </a:rPr>
              <a:t>1</a:t>
            </a:r>
            <a:endParaRPr lang="en-US" altLang="zh-CN">
              <a:solidFill>
                <a:srgbClr val="0000FF"/>
              </a:solidFill>
            </a:endParaRPr>
          </a:p>
        </p:txBody>
      </p:sp>
      <p:grpSp>
        <p:nvGrpSpPr>
          <p:cNvPr id="153620" name="Group 20"/>
          <p:cNvGrpSpPr>
            <a:grpSpLocks/>
          </p:cNvGrpSpPr>
          <p:nvPr/>
        </p:nvGrpSpPr>
        <p:grpSpPr bwMode="auto">
          <a:xfrm>
            <a:off x="4999038" y="1203325"/>
            <a:ext cx="3916362" cy="1333500"/>
            <a:chOff x="3149" y="758"/>
            <a:chExt cx="2467" cy="840"/>
          </a:xfrm>
        </p:grpSpPr>
        <p:sp>
          <p:nvSpPr>
            <p:cNvPr id="153621" name="Rectangle 21"/>
            <p:cNvSpPr>
              <a:spLocks noChangeArrowheads="1"/>
            </p:cNvSpPr>
            <p:nvPr/>
          </p:nvSpPr>
          <p:spPr bwMode="auto">
            <a:xfrm>
              <a:off x="4530" y="1096"/>
              <a:ext cx="500" cy="454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622" name="Rectangle 22"/>
            <p:cNvSpPr>
              <a:spLocks noChangeArrowheads="1"/>
            </p:cNvSpPr>
            <p:nvPr/>
          </p:nvSpPr>
          <p:spPr bwMode="auto">
            <a:xfrm>
              <a:off x="3588" y="1096"/>
              <a:ext cx="500" cy="454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623" name="Rectangle 23"/>
            <p:cNvSpPr>
              <a:spLocks noChangeArrowheads="1"/>
            </p:cNvSpPr>
            <p:nvPr/>
          </p:nvSpPr>
          <p:spPr bwMode="auto">
            <a:xfrm>
              <a:off x="4072" y="1046"/>
              <a:ext cx="504" cy="552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624" name="Text Box 24"/>
            <p:cNvSpPr txBox="1">
              <a:spLocks noChangeArrowheads="1"/>
            </p:cNvSpPr>
            <p:nvPr/>
          </p:nvSpPr>
          <p:spPr bwMode="auto">
            <a:xfrm>
              <a:off x="4182" y="1144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R</a:t>
              </a:r>
              <a:endParaRPr lang="en-US" altLang="zh-CN" sz="2400" i="1">
                <a:solidFill>
                  <a:srgbClr val="0000FF"/>
                </a:solidFill>
              </a:endParaRPr>
            </a:p>
          </p:txBody>
        </p:sp>
        <p:sp>
          <p:nvSpPr>
            <p:cNvPr id="153625" name="Rectangle 25"/>
            <p:cNvSpPr>
              <a:spLocks noChangeArrowheads="1"/>
            </p:cNvSpPr>
            <p:nvPr/>
          </p:nvSpPr>
          <p:spPr bwMode="auto">
            <a:xfrm flipH="1">
              <a:off x="3540" y="1232"/>
              <a:ext cx="96" cy="200"/>
            </a:xfrm>
            <a:prstGeom prst="rect">
              <a:avLst/>
            </a:prstGeom>
            <a:solidFill>
              <a:srgbClr val="CC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626" name="Text Box 26"/>
            <p:cNvSpPr txBox="1">
              <a:spLocks noChangeArrowheads="1"/>
            </p:cNvSpPr>
            <p:nvPr/>
          </p:nvSpPr>
          <p:spPr bwMode="auto">
            <a:xfrm>
              <a:off x="5032" y="968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+</a:t>
              </a:r>
              <a:endParaRPr lang="en-US" altLang="zh-CN" sz="2400">
                <a:solidFill>
                  <a:srgbClr val="0000FF"/>
                </a:solidFill>
              </a:endParaRPr>
            </a:p>
          </p:txBody>
        </p:sp>
        <p:sp>
          <p:nvSpPr>
            <p:cNvPr id="153627" name="Text Box 27"/>
            <p:cNvSpPr txBox="1">
              <a:spLocks noChangeArrowheads="1"/>
            </p:cNvSpPr>
            <p:nvPr/>
          </p:nvSpPr>
          <p:spPr bwMode="auto">
            <a:xfrm>
              <a:off x="5061" y="125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_</a:t>
              </a:r>
              <a:endParaRPr lang="en-US" altLang="zh-CN" sz="2400">
                <a:solidFill>
                  <a:srgbClr val="0000FF"/>
                </a:solidFill>
              </a:endParaRPr>
            </a:p>
          </p:txBody>
        </p:sp>
        <p:sp>
          <p:nvSpPr>
            <p:cNvPr id="153628" name="Text Box 28"/>
            <p:cNvSpPr txBox="1">
              <a:spLocks noChangeArrowheads="1"/>
            </p:cNvSpPr>
            <p:nvPr/>
          </p:nvSpPr>
          <p:spPr bwMode="auto">
            <a:xfrm>
              <a:off x="5169" y="1144"/>
              <a:ext cx="4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10V</a:t>
              </a:r>
              <a:endParaRPr lang="en-US" altLang="zh-CN" sz="2400">
                <a:solidFill>
                  <a:srgbClr val="0000FF"/>
                </a:solidFill>
              </a:endParaRPr>
            </a:p>
          </p:txBody>
        </p:sp>
        <p:sp>
          <p:nvSpPr>
            <p:cNvPr id="153629" name="Text Box 29"/>
            <p:cNvSpPr txBox="1">
              <a:spLocks noChangeArrowheads="1"/>
            </p:cNvSpPr>
            <p:nvPr/>
          </p:nvSpPr>
          <p:spPr bwMode="auto">
            <a:xfrm>
              <a:off x="3149" y="1156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2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>
                <a:solidFill>
                  <a:srgbClr val="0000FF"/>
                </a:solidFill>
              </a:endParaRPr>
            </a:p>
          </p:txBody>
        </p:sp>
        <p:sp>
          <p:nvSpPr>
            <p:cNvPr id="153630" name="Line 30"/>
            <p:cNvSpPr>
              <a:spLocks noChangeShapeType="1"/>
            </p:cNvSpPr>
            <p:nvPr/>
          </p:nvSpPr>
          <p:spPr bwMode="auto">
            <a:xfrm>
              <a:off x="3636" y="1096"/>
              <a:ext cx="168" cy="0"/>
            </a:xfrm>
            <a:prstGeom prst="line">
              <a:avLst/>
            </a:prstGeom>
            <a:noFill/>
            <a:ln w="28575">
              <a:solidFill>
                <a:srgbClr val="6600FF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631" name="Text Box 31"/>
            <p:cNvSpPr txBox="1">
              <a:spLocks noChangeArrowheads="1"/>
            </p:cNvSpPr>
            <p:nvPr/>
          </p:nvSpPr>
          <p:spPr bwMode="auto">
            <a:xfrm>
              <a:off x="3642" y="758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>
                  <a:solidFill>
                    <a:srgbClr val="0000FF"/>
                  </a:solidFill>
                </a:rPr>
                <a:t>I</a:t>
              </a:r>
              <a:r>
                <a:rPr lang="en-US" altLang="zh-CN" sz="2400" baseline="-2500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153632" name="Oval 32"/>
            <p:cNvSpPr>
              <a:spLocks noChangeArrowheads="1"/>
            </p:cNvSpPr>
            <p:nvPr/>
          </p:nvSpPr>
          <p:spPr bwMode="auto">
            <a:xfrm>
              <a:off x="4930" y="1205"/>
              <a:ext cx="227" cy="227"/>
            </a:xfrm>
            <a:prstGeom prst="ellipse">
              <a:avLst/>
            </a:prstGeom>
            <a:solidFill>
              <a:srgbClr val="CCFFFF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633" name="Line 33"/>
            <p:cNvSpPr>
              <a:spLocks noChangeShapeType="1"/>
            </p:cNvSpPr>
            <p:nvPr/>
          </p:nvSpPr>
          <p:spPr bwMode="auto">
            <a:xfrm>
              <a:off x="5032" y="1160"/>
              <a:ext cx="0" cy="2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53634" name="Text Box 34"/>
          <p:cNvSpPr txBox="1">
            <a:spLocks noChangeArrowheads="1"/>
          </p:cNvSpPr>
          <p:nvPr/>
        </p:nvSpPr>
        <p:spPr bwMode="auto">
          <a:xfrm>
            <a:off x="323850" y="2646363"/>
            <a:ext cx="5905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rgbClr val="0000FF"/>
                </a:solidFill>
              </a:rPr>
              <a:t>解</a:t>
            </a:r>
          </a:p>
        </p:txBody>
      </p:sp>
      <p:grpSp>
        <p:nvGrpSpPr>
          <p:cNvPr id="153635" name="Group 35"/>
          <p:cNvGrpSpPr>
            <a:grpSpLocks/>
          </p:cNvGrpSpPr>
          <p:nvPr/>
        </p:nvGrpSpPr>
        <p:grpSpPr bwMode="auto">
          <a:xfrm>
            <a:off x="2159000" y="3462338"/>
            <a:ext cx="3763963" cy="1333500"/>
            <a:chOff x="1470" y="2021"/>
            <a:chExt cx="2371" cy="840"/>
          </a:xfrm>
        </p:grpSpPr>
        <p:sp>
          <p:nvSpPr>
            <p:cNvPr id="153636" name="Rectangle 36"/>
            <p:cNvSpPr>
              <a:spLocks noChangeArrowheads="1"/>
            </p:cNvSpPr>
            <p:nvPr/>
          </p:nvSpPr>
          <p:spPr bwMode="auto">
            <a:xfrm>
              <a:off x="2851" y="2359"/>
              <a:ext cx="500" cy="454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637" name="Rectangle 37"/>
            <p:cNvSpPr>
              <a:spLocks noChangeArrowheads="1"/>
            </p:cNvSpPr>
            <p:nvPr/>
          </p:nvSpPr>
          <p:spPr bwMode="auto">
            <a:xfrm>
              <a:off x="1909" y="2359"/>
              <a:ext cx="500" cy="454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638" name="Rectangle 38"/>
            <p:cNvSpPr>
              <a:spLocks noChangeArrowheads="1"/>
            </p:cNvSpPr>
            <p:nvPr/>
          </p:nvSpPr>
          <p:spPr bwMode="auto">
            <a:xfrm>
              <a:off x="2393" y="2309"/>
              <a:ext cx="504" cy="552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639" name="Text Box 39"/>
            <p:cNvSpPr txBox="1">
              <a:spLocks noChangeArrowheads="1"/>
            </p:cNvSpPr>
            <p:nvPr/>
          </p:nvSpPr>
          <p:spPr bwMode="auto">
            <a:xfrm>
              <a:off x="2503" y="2407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R</a:t>
              </a:r>
              <a:endParaRPr lang="en-US" altLang="zh-CN" sz="2400" i="1">
                <a:solidFill>
                  <a:srgbClr val="0000FF"/>
                </a:solidFill>
              </a:endParaRPr>
            </a:p>
          </p:txBody>
        </p:sp>
        <p:sp>
          <p:nvSpPr>
            <p:cNvPr id="153640" name="Rectangle 40"/>
            <p:cNvSpPr>
              <a:spLocks noChangeArrowheads="1"/>
            </p:cNvSpPr>
            <p:nvPr/>
          </p:nvSpPr>
          <p:spPr bwMode="auto">
            <a:xfrm flipH="1">
              <a:off x="1861" y="2495"/>
              <a:ext cx="96" cy="200"/>
            </a:xfrm>
            <a:prstGeom prst="rect">
              <a:avLst/>
            </a:prstGeom>
            <a:solidFill>
              <a:srgbClr val="CC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641" name="Text Box 41"/>
            <p:cNvSpPr txBox="1">
              <a:spLocks noChangeArrowheads="1"/>
            </p:cNvSpPr>
            <p:nvPr/>
          </p:nvSpPr>
          <p:spPr bwMode="auto">
            <a:xfrm>
              <a:off x="3353" y="2231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>
                  <a:solidFill>
                    <a:srgbClr val="FF3300"/>
                  </a:solidFill>
                </a:rPr>
                <a:t>+</a:t>
              </a:r>
              <a:endParaRPr lang="en-US" altLang="zh-CN" sz="2400">
                <a:solidFill>
                  <a:srgbClr val="0000FF"/>
                </a:solidFill>
              </a:endParaRPr>
            </a:p>
          </p:txBody>
        </p:sp>
        <p:sp>
          <p:nvSpPr>
            <p:cNvPr id="153642" name="Text Box 42"/>
            <p:cNvSpPr txBox="1">
              <a:spLocks noChangeArrowheads="1"/>
            </p:cNvSpPr>
            <p:nvPr/>
          </p:nvSpPr>
          <p:spPr bwMode="auto">
            <a:xfrm>
              <a:off x="3382" y="2517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>
                  <a:solidFill>
                    <a:srgbClr val="FF3300"/>
                  </a:solidFill>
                </a:rPr>
                <a:t>_</a:t>
              </a:r>
              <a:endParaRPr lang="en-US" altLang="zh-CN" sz="2400">
                <a:solidFill>
                  <a:srgbClr val="0000FF"/>
                </a:solidFill>
              </a:endParaRPr>
            </a:p>
          </p:txBody>
        </p:sp>
        <p:sp>
          <p:nvSpPr>
            <p:cNvPr id="153643" name="Text Box 43"/>
            <p:cNvSpPr txBox="1">
              <a:spLocks noChangeArrowheads="1"/>
            </p:cNvSpPr>
            <p:nvPr/>
          </p:nvSpPr>
          <p:spPr bwMode="auto">
            <a:xfrm>
              <a:off x="3490" y="2407"/>
              <a:ext cx="3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2V</a:t>
              </a:r>
              <a:endParaRPr lang="en-US" altLang="zh-CN" sz="2400">
                <a:solidFill>
                  <a:srgbClr val="0000FF"/>
                </a:solidFill>
              </a:endParaRPr>
            </a:p>
          </p:txBody>
        </p:sp>
        <p:sp>
          <p:nvSpPr>
            <p:cNvPr id="153644" name="Text Box 44"/>
            <p:cNvSpPr txBox="1">
              <a:spLocks noChangeArrowheads="1"/>
            </p:cNvSpPr>
            <p:nvPr/>
          </p:nvSpPr>
          <p:spPr bwMode="auto">
            <a:xfrm>
              <a:off x="1470" y="2419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2</a:t>
              </a:r>
              <a:r>
                <a:rPr lang="en-US" altLang="zh-CN" sz="2400">
                  <a:sym typeface="Symbol" panose="05050102010706020507" pitchFamily="18" charset="2"/>
                </a:rPr>
                <a:t></a:t>
              </a:r>
              <a:endParaRPr lang="en-US" altLang="zh-CN" sz="2400">
                <a:solidFill>
                  <a:srgbClr val="0000FF"/>
                </a:solidFill>
              </a:endParaRPr>
            </a:p>
          </p:txBody>
        </p:sp>
        <p:sp>
          <p:nvSpPr>
            <p:cNvPr id="153645" name="Line 45"/>
            <p:cNvSpPr>
              <a:spLocks noChangeShapeType="1"/>
            </p:cNvSpPr>
            <p:nvPr/>
          </p:nvSpPr>
          <p:spPr bwMode="auto">
            <a:xfrm flipH="1">
              <a:off x="1957" y="2359"/>
              <a:ext cx="168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646" name="Text Box 46"/>
            <p:cNvSpPr txBox="1">
              <a:spLocks noChangeArrowheads="1"/>
            </p:cNvSpPr>
            <p:nvPr/>
          </p:nvSpPr>
          <p:spPr bwMode="auto">
            <a:xfrm>
              <a:off x="1963" y="2021"/>
              <a:ext cx="5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0.25A</a:t>
              </a:r>
            </a:p>
          </p:txBody>
        </p:sp>
        <p:sp>
          <p:nvSpPr>
            <p:cNvPr id="153647" name="Oval 47"/>
            <p:cNvSpPr>
              <a:spLocks noChangeArrowheads="1"/>
            </p:cNvSpPr>
            <p:nvPr/>
          </p:nvSpPr>
          <p:spPr bwMode="auto">
            <a:xfrm>
              <a:off x="3251" y="2468"/>
              <a:ext cx="227" cy="227"/>
            </a:xfrm>
            <a:prstGeom prst="ellipse">
              <a:avLst/>
            </a:prstGeom>
            <a:solidFill>
              <a:srgbClr val="CCFFFF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3648" name="Line 48"/>
            <p:cNvSpPr>
              <a:spLocks noChangeShapeType="1"/>
            </p:cNvSpPr>
            <p:nvPr/>
          </p:nvSpPr>
          <p:spPr bwMode="auto">
            <a:xfrm>
              <a:off x="3353" y="2423"/>
              <a:ext cx="0" cy="2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53649" name="AutoShape 49"/>
          <p:cNvSpPr>
            <a:spLocks noChangeArrowheads="1"/>
          </p:cNvSpPr>
          <p:nvPr/>
        </p:nvSpPr>
        <p:spPr bwMode="auto">
          <a:xfrm rot="-257271">
            <a:off x="1314450" y="2641600"/>
            <a:ext cx="1208088" cy="1458913"/>
          </a:xfrm>
          <a:prstGeom prst="curvedRightArrow">
            <a:avLst>
              <a:gd name="adj1" fmla="val 16510"/>
              <a:gd name="adj2" fmla="val 29201"/>
              <a:gd name="adj3" fmla="val 17208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50" name="Text Box 50"/>
          <p:cNvSpPr txBox="1">
            <a:spLocks noChangeArrowheads="1"/>
          </p:cNvSpPr>
          <p:nvPr/>
        </p:nvSpPr>
        <p:spPr bwMode="auto">
          <a:xfrm>
            <a:off x="1587500" y="3208338"/>
            <a:ext cx="800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</a:rPr>
              <a:t>互易</a:t>
            </a:r>
          </a:p>
        </p:txBody>
      </p:sp>
      <p:sp>
        <p:nvSpPr>
          <p:cNvPr id="153651" name="AutoShape 51"/>
          <p:cNvSpPr>
            <a:spLocks noChangeArrowheads="1"/>
          </p:cNvSpPr>
          <p:nvPr/>
        </p:nvSpPr>
        <p:spPr bwMode="auto">
          <a:xfrm rot="-13776438">
            <a:off x="5421313" y="3124200"/>
            <a:ext cx="1568450" cy="333375"/>
          </a:xfrm>
          <a:prstGeom prst="rightArrow">
            <a:avLst>
              <a:gd name="adj1" fmla="val 50000"/>
              <a:gd name="adj2" fmla="val 11761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52" name="Text Box 52"/>
          <p:cNvSpPr txBox="1">
            <a:spLocks noChangeArrowheads="1"/>
          </p:cNvSpPr>
          <p:nvPr/>
        </p:nvSpPr>
        <p:spPr bwMode="auto">
          <a:xfrm>
            <a:off x="6278563" y="3270250"/>
            <a:ext cx="1108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</a:rPr>
              <a:t>齐次性</a:t>
            </a:r>
          </a:p>
        </p:txBody>
      </p:sp>
      <p:sp>
        <p:nvSpPr>
          <p:cNvPr id="153653" name="Text Box 53"/>
          <p:cNvSpPr txBox="1">
            <a:spLocks noChangeArrowheads="1"/>
          </p:cNvSpPr>
          <p:nvPr/>
        </p:nvSpPr>
        <p:spPr bwMode="auto">
          <a:xfrm>
            <a:off x="3679825" y="2751138"/>
            <a:ext cx="1690688" cy="519112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solidFill>
                  <a:schemeClr val="bg1"/>
                </a:solidFill>
              </a:rPr>
              <a:t>注意方向</a:t>
            </a:r>
          </a:p>
        </p:txBody>
      </p:sp>
      <p:graphicFrame>
        <p:nvGraphicFramePr>
          <p:cNvPr id="153654" name="Object 54"/>
          <p:cNvGraphicFramePr>
            <a:graphicFrameLocks noChangeAspect="1"/>
          </p:cNvGraphicFramePr>
          <p:nvPr/>
        </p:nvGraphicFramePr>
        <p:xfrm>
          <a:off x="3886200" y="5086350"/>
          <a:ext cx="4927600" cy="121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5" name="公式" r:id="rId3" imgW="1587240" imgH="393480" progId="Equation.3">
                  <p:embed/>
                </p:oleObj>
              </mc:Choice>
              <mc:Fallback>
                <p:oleObj name="公式" r:id="rId3" imgW="1587240" imgH="39348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086350"/>
                        <a:ext cx="4927600" cy="1216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3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3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3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3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3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3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3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3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3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3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3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3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3" grpId="0" build="p" autoUpdateAnimBg="0"/>
      <p:bldP spid="153618" grpId="0" build="p" autoUpdateAnimBg="0" advAuto="0"/>
      <p:bldP spid="153619" grpId="0" build="p" autoUpdateAnimBg="0" advAuto="0"/>
      <p:bldP spid="153634" grpId="0" build="p" autoUpdateAnimBg="0"/>
      <p:bldP spid="153649" grpId="0" animBg="1"/>
      <p:bldP spid="153650" grpId="0" build="p" autoUpdateAnimBg="0"/>
      <p:bldP spid="153651" grpId="0" animBg="1"/>
      <p:bldP spid="153652" grpId="0" build="p" autoUpdateAnimBg="0"/>
      <p:bldP spid="153653" grpId="0" animBg="1" autoUpdateAnimBg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7" name="Text Box 3"/>
          <p:cNvSpPr txBox="1">
            <a:spLocks noChangeArrowheads="1"/>
          </p:cNvSpPr>
          <p:nvPr/>
        </p:nvSpPr>
        <p:spPr bwMode="auto">
          <a:xfrm>
            <a:off x="685800" y="990600"/>
            <a:ext cx="8001000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76250" indent="-4762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666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en-US" altLang="zh-CN" sz="280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(1) 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适用于线性网络</a:t>
            </a:r>
            <a:r>
              <a:rPr lang="zh-CN" altLang="en-US" sz="2800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rPr>
              <a:t>只有一个电源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时，电源支路和另一支路间电压、电流的关系。</a:t>
            </a:r>
          </a:p>
        </p:txBody>
      </p:sp>
      <p:sp>
        <p:nvSpPr>
          <p:cNvPr id="154629" name="Text Box 5"/>
          <p:cNvSpPr txBox="1">
            <a:spLocks noChangeArrowheads="1"/>
          </p:cNvSpPr>
          <p:nvPr/>
        </p:nvSpPr>
        <p:spPr bwMode="auto">
          <a:xfrm>
            <a:off x="457200" y="2057400"/>
            <a:ext cx="5876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(2) 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激励为电压源时，响应为电流</a:t>
            </a:r>
          </a:p>
        </p:txBody>
      </p:sp>
      <p:sp>
        <p:nvSpPr>
          <p:cNvPr id="154630" name="Text Box 6"/>
          <p:cNvSpPr txBox="1">
            <a:spLocks noChangeArrowheads="1"/>
          </p:cNvSpPr>
          <p:nvPr/>
        </p:nvSpPr>
        <p:spPr bwMode="auto">
          <a:xfrm>
            <a:off x="1184275" y="2590800"/>
            <a:ext cx="5064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激励为电流源时，响应为电压</a:t>
            </a:r>
          </a:p>
        </p:txBody>
      </p:sp>
      <p:sp>
        <p:nvSpPr>
          <p:cNvPr id="154631" name="AutoShape 7"/>
          <p:cNvSpPr>
            <a:spLocks/>
          </p:cNvSpPr>
          <p:nvPr/>
        </p:nvSpPr>
        <p:spPr bwMode="auto">
          <a:xfrm>
            <a:off x="6000750" y="2133600"/>
            <a:ext cx="84138" cy="838200"/>
          </a:xfrm>
          <a:prstGeom prst="rightBrace">
            <a:avLst>
              <a:gd name="adj1" fmla="val 83018"/>
              <a:gd name="adj2" fmla="val 50000"/>
            </a:avLst>
          </a:prstGeom>
          <a:noFill/>
          <a:ln w="9525">
            <a:solidFill>
              <a:srgbClr val="33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4632" name="Text Box 8"/>
          <p:cNvSpPr txBox="1">
            <a:spLocks noChangeArrowheads="1"/>
          </p:cNvSpPr>
          <p:nvPr/>
        </p:nvSpPr>
        <p:spPr bwMode="auto">
          <a:xfrm>
            <a:off x="6167438" y="2286000"/>
            <a:ext cx="33734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电压与电流互易。</a:t>
            </a:r>
          </a:p>
        </p:txBody>
      </p:sp>
      <p:sp>
        <p:nvSpPr>
          <p:cNvPr id="154633" name="Text Box 9"/>
          <p:cNvSpPr txBox="1">
            <a:spLocks noChangeArrowheads="1"/>
          </p:cNvSpPr>
          <p:nvPr/>
        </p:nvSpPr>
        <p:spPr bwMode="auto">
          <a:xfrm>
            <a:off x="685800" y="3089275"/>
            <a:ext cx="8077200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76250" indent="-4762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666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zh-CN" sz="280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(3) </a:t>
            </a:r>
            <a:r>
              <a:rPr lang="zh-CN" altLang="en-US" sz="280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电压源激励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，互易时原电压源处短路，电压源串入另一支路；</a:t>
            </a:r>
          </a:p>
          <a:p>
            <a:pPr algn="just">
              <a:spcBef>
                <a:spcPct val="50000"/>
              </a:spcBef>
            </a:pPr>
            <a:r>
              <a:rPr lang="zh-CN" altLang="en-US" sz="280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    电流源激励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，互易时原电流源处开路，电流源并入另一支路的两个节点间。</a:t>
            </a:r>
          </a:p>
        </p:txBody>
      </p:sp>
      <p:sp>
        <p:nvSpPr>
          <p:cNvPr id="154634" name="Text Box 10"/>
          <p:cNvSpPr txBox="1">
            <a:spLocks noChangeArrowheads="1"/>
          </p:cNvSpPr>
          <p:nvPr/>
        </p:nvSpPr>
        <p:spPr bwMode="auto">
          <a:xfrm>
            <a:off x="685800" y="5272088"/>
            <a:ext cx="66944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(4) 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互易时要注意电压、电流的方向。</a:t>
            </a:r>
          </a:p>
        </p:txBody>
      </p:sp>
      <p:sp>
        <p:nvSpPr>
          <p:cNvPr id="154635" name="Text Box 11"/>
          <p:cNvSpPr txBox="1">
            <a:spLocks noChangeArrowheads="1"/>
          </p:cNvSpPr>
          <p:nvPr/>
        </p:nvSpPr>
        <p:spPr bwMode="auto">
          <a:xfrm>
            <a:off x="685800" y="5881688"/>
            <a:ext cx="7772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(5) 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含有受控源的网络，互易定理一般不成立。</a:t>
            </a:r>
          </a:p>
        </p:txBody>
      </p:sp>
      <p:sp>
        <p:nvSpPr>
          <p:cNvPr id="154636" name="Text Box 12"/>
          <p:cNvSpPr txBox="1">
            <a:spLocks noChangeArrowheads="1"/>
          </p:cNvSpPr>
          <p:nvPr/>
        </p:nvSpPr>
        <p:spPr bwMode="auto">
          <a:xfrm>
            <a:off x="381000" y="304800"/>
            <a:ext cx="5054600" cy="579438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应用互易定理时应注意：</a:t>
            </a:r>
            <a:endParaRPr lang="zh-CN" altLang="en-US" i="1">
              <a:solidFill>
                <a:schemeClr val="bg1"/>
              </a:solidFill>
              <a:latin typeface="仿宋_GB2312" pitchFamily="49" charset="-122"/>
              <a:ea typeface="仿宋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4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4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75"/>
                                        <p:tgtEl>
                                          <p:spTgt spid="154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75"/>
                                        <p:tgtEl>
                                          <p:spTgt spid="154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75"/>
                                        <p:tgtEl>
                                          <p:spTgt spid="154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725"/>
                            </p:stCondLst>
                            <p:childTnLst>
                              <p:par>
                                <p:cTn id="25" presetID="4" presetClass="entr" presetSubtype="32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75"/>
                                        <p:tgtEl>
                                          <p:spTgt spid="154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7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75"/>
                                        <p:tgtEl>
                                          <p:spTgt spid="154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75"/>
                                        <p:tgtEl>
                                          <p:spTgt spid="154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350"/>
                            </p:stCondLst>
                            <p:childTnLst>
                              <p:par>
                                <p:cTn id="3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4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4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75"/>
                                        <p:tgtEl>
                                          <p:spTgt spid="154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 autoUpdateAnimBg="0"/>
      <p:bldP spid="154629" grpId="0" autoUpdateAnimBg="0"/>
      <p:bldP spid="154630" grpId="0" autoUpdateAnimBg="0"/>
      <p:bldP spid="154631" grpId="0" animBg="1"/>
      <p:bldP spid="154632" grpId="0" autoUpdateAnimBg="0"/>
      <p:bldP spid="154633" grpId="0" autoUpdateAnimBg="0"/>
      <p:bldP spid="154634" grpId="0" autoUpdateAnimBg="0"/>
      <p:bldP spid="154635" grpId="0" autoUpdateAnimBg="0"/>
      <p:bldP spid="154636" grpId="0" animBg="1" autoUpdateAnimBg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1" name="Text Box 3"/>
          <p:cNvSpPr txBox="1">
            <a:spLocks noChangeArrowheads="1"/>
          </p:cNvSpPr>
          <p:nvPr/>
        </p:nvSpPr>
        <p:spPr bwMode="auto">
          <a:xfrm>
            <a:off x="609600" y="152400"/>
            <a:ext cx="7086600" cy="579438"/>
          </a:xfrm>
          <a:prstGeom prst="rect">
            <a:avLst/>
          </a:prstGeom>
          <a:solidFill>
            <a:srgbClr val="CCECFF"/>
          </a:solidFill>
          <a:ln>
            <a:noFill/>
          </a:ln>
          <a:effectLst>
            <a:prstShdw prst="shdw17" dist="17961" dir="2700000">
              <a:srgbClr val="CCECFF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66FF99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§4</a:t>
            </a:r>
            <a:r>
              <a:rPr lang="en-US" altLang="zh-CN">
                <a:solidFill>
                  <a:srgbClr val="000099"/>
                </a:solidFill>
                <a:ea typeface="黑体" panose="02010609060101010101" pitchFamily="49" charset="-122"/>
              </a:rPr>
              <a:t>—</a:t>
            </a:r>
            <a:r>
              <a:rPr lang="en-US" altLang="zh-CN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6    </a:t>
            </a:r>
            <a:r>
              <a:rPr lang="zh-CN" altLang="en-US">
                <a:solidFill>
                  <a:srgbClr val="0000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对偶原理</a:t>
            </a:r>
            <a:r>
              <a:rPr lang="zh-CN" altLang="en-US">
                <a:solidFill>
                  <a:srgbClr val="000099"/>
                </a:solidFill>
              </a:rPr>
              <a:t> </a:t>
            </a:r>
            <a:r>
              <a:rPr lang="en-US" altLang="zh-CN">
                <a:solidFill>
                  <a:srgbClr val="000099"/>
                </a:solidFill>
              </a:rPr>
              <a:t>(</a:t>
            </a:r>
            <a:r>
              <a:rPr lang="en-US" altLang="zh-CN" i="1">
                <a:solidFill>
                  <a:srgbClr val="000099"/>
                </a:solidFill>
              </a:rPr>
              <a:t>Dual  Principle</a:t>
            </a:r>
            <a:r>
              <a:rPr lang="en-US" altLang="zh-CN">
                <a:solidFill>
                  <a:srgbClr val="000099"/>
                </a:solidFill>
              </a:rPr>
              <a:t>)</a:t>
            </a:r>
          </a:p>
        </p:txBody>
      </p:sp>
      <p:sp>
        <p:nvSpPr>
          <p:cNvPr id="155652" name="Text Box 4"/>
          <p:cNvSpPr txBox="1">
            <a:spLocks noChangeArrowheads="1"/>
          </p:cNvSpPr>
          <p:nvPr/>
        </p:nvSpPr>
        <p:spPr bwMode="auto">
          <a:xfrm>
            <a:off x="381000" y="876300"/>
            <a:ext cx="3810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rPr>
              <a:t>一</a:t>
            </a:r>
            <a:r>
              <a:rPr lang="en-US" altLang="zh-CN" sz="2800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rPr>
              <a:t>.   </a:t>
            </a:r>
            <a:r>
              <a:rPr lang="zh-CN" altLang="en-US" sz="2800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rPr>
              <a:t>网络对偶的概念</a:t>
            </a:r>
          </a:p>
        </p:txBody>
      </p:sp>
      <p:sp>
        <p:nvSpPr>
          <p:cNvPr id="155653" name="Text Box 5"/>
          <p:cNvSpPr txBox="1">
            <a:spLocks noChangeArrowheads="1"/>
          </p:cNvSpPr>
          <p:nvPr/>
        </p:nvSpPr>
        <p:spPr bwMode="auto">
          <a:xfrm>
            <a:off x="609600" y="4019550"/>
            <a:ext cx="838200" cy="579438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例</a:t>
            </a:r>
            <a:r>
              <a:rPr lang="en-US" altLang="zh-CN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1</a:t>
            </a:r>
            <a:r>
              <a:rPr lang="en-US" altLang="zh-CN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55654" name="Text Box 6"/>
          <p:cNvSpPr txBox="1">
            <a:spLocks noChangeArrowheads="1"/>
          </p:cNvSpPr>
          <p:nvPr/>
        </p:nvSpPr>
        <p:spPr bwMode="auto">
          <a:xfrm>
            <a:off x="1719263" y="5791200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>
                <a:ea typeface="仿宋_GB2312" pitchFamily="49" charset="-122"/>
              </a:rPr>
              <a:t>网孔电流方程：</a:t>
            </a:r>
          </a:p>
        </p:txBody>
      </p:sp>
      <p:sp>
        <p:nvSpPr>
          <p:cNvPr id="155655" name="Text Box 7"/>
          <p:cNvSpPr txBox="1">
            <a:spLocks noChangeArrowheads="1"/>
          </p:cNvSpPr>
          <p:nvPr/>
        </p:nvSpPr>
        <p:spPr bwMode="auto">
          <a:xfrm>
            <a:off x="1719263" y="6248400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/>
              <a:t>(</a:t>
            </a:r>
            <a:r>
              <a:rPr lang="en-US" altLang="zh-CN" sz="2400" i="1"/>
              <a:t>R</a:t>
            </a:r>
            <a:r>
              <a:rPr lang="en-US" altLang="zh-CN" sz="2400" baseline="-25000"/>
              <a:t>1</a:t>
            </a:r>
            <a:r>
              <a:rPr lang="en-US" altLang="zh-CN" sz="2400"/>
              <a:t> + </a:t>
            </a:r>
            <a:r>
              <a:rPr lang="en-US" altLang="zh-CN" sz="2400" i="1"/>
              <a:t>R</a:t>
            </a:r>
            <a:r>
              <a:rPr lang="en-US" altLang="zh-CN" sz="2400" baseline="-25000"/>
              <a:t>2</a:t>
            </a:r>
            <a:r>
              <a:rPr lang="en-US" altLang="zh-CN" sz="2400"/>
              <a:t>)</a:t>
            </a:r>
            <a:r>
              <a:rPr lang="en-US" altLang="zh-CN" sz="2400" i="1"/>
              <a:t>i</a:t>
            </a:r>
            <a:r>
              <a:rPr lang="en-US" altLang="zh-CN" sz="2400" i="1" baseline="-25000"/>
              <a:t>l</a:t>
            </a:r>
            <a:r>
              <a:rPr lang="en-US" altLang="zh-CN" sz="2400"/>
              <a:t> = </a:t>
            </a:r>
            <a:r>
              <a:rPr lang="en-US" altLang="zh-CN" sz="2400" i="1"/>
              <a:t>u</a:t>
            </a:r>
            <a:r>
              <a:rPr lang="en-US" altLang="zh-CN" sz="2400" baseline="-25000"/>
              <a:t>s</a:t>
            </a:r>
          </a:p>
        </p:txBody>
      </p:sp>
      <p:sp>
        <p:nvSpPr>
          <p:cNvPr id="155656" name="Text Box 8"/>
          <p:cNvSpPr txBox="1">
            <a:spLocks noChangeArrowheads="1"/>
          </p:cNvSpPr>
          <p:nvPr/>
        </p:nvSpPr>
        <p:spPr bwMode="auto">
          <a:xfrm>
            <a:off x="5257800" y="5791200"/>
            <a:ext cx="2627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/>
              <a:t>节点电压方程：</a:t>
            </a:r>
          </a:p>
        </p:txBody>
      </p:sp>
      <p:sp>
        <p:nvSpPr>
          <p:cNvPr id="155657" name="Text Box 9"/>
          <p:cNvSpPr txBox="1">
            <a:spLocks noChangeArrowheads="1"/>
          </p:cNvSpPr>
          <p:nvPr/>
        </p:nvSpPr>
        <p:spPr bwMode="auto">
          <a:xfrm>
            <a:off x="5334000" y="6248400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/>
              <a:t>(</a:t>
            </a:r>
            <a:r>
              <a:rPr lang="en-US" altLang="zh-CN" sz="2400" i="1"/>
              <a:t>G</a:t>
            </a:r>
            <a:r>
              <a:rPr lang="en-US" altLang="zh-CN" sz="2400" baseline="-25000"/>
              <a:t>1</a:t>
            </a:r>
            <a:r>
              <a:rPr lang="en-US" altLang="zh-CN" sz="2400"/>
              <a:t> + </a:t>
            </a:r>
            <a:r>
              <a:rPr lang="en-US" altLang="zh-CN" sz="2400" i="1"/>
              <a:t>G</a:t>
            </a:r>
            <a:r>
              <a:rPr lang="en-US" altLang="zh-CN" sz="2400" baseline="-25000"/>
              <a:t>2</a:t>
            </a:r>
            <a:r>
              <a:rPr lang="en-US" altLang="zh-CN" sz="2400"/>
              <a:t> )</a:t>
            </a:r>
            <a:r>
              <a:rPr lang="en-US" altLang="zh-CN" sz="2400" i="1"/>
              <a:t>u</a:t>
            </a:r>
            <a:r>
              <a:rPr lang="en-US" altLang="zh-CN" sz="2400" i="1" baseline="-25000"/>
              <a:t>n</a:t>
            </a:r>
            <a:r>
              <a:rPr lang="en-US" altLang="zh-CN" sz="2400"/>
              <a:t> = </a:t>
            </a:r>
            <a:r>
              <a:rPr lang="en-US" altLang="zh-CN" sz="2400" i="1"/>
              <a:t>i</a:t>
            </a:r>
            <a:r>
              <a:rPr lang="en-US" altLang="zh-CN" sz="2400" baseline="-25000"/>
              <a:t>s</a:t>
            </a:r>
          </a:p>
        </p:txBody>
      </p:sp>
      <p:grpSp>
        <p:nvGrpSpPr>
          <p:cNvPr id="155658" name="Group 10"/>
          <p:cNvGrpSpPr>
            <a:grpSpLocks/>
          </p:cNvGrpSpPr>
          <p:nvPr/>
        </p:nvGrpSpPr>
        <p:grpSpPr bwMode="auto">
          <a:xfrm>
            <a:off x="1905000" y="3879850"/>
            <a:ext cx="2286000" cy="1770063"/>
            <a:chOff x="1200" y="2033"/>
            <a:chExt cx="1440" cy="1115"/>
          </a:xfrm>
        </p:grpSpPr>
        <p:sp>
          <p:nvSpPr>
            <p:cNvPr id="155659" name="Rectangle 11"/>
            <p:cNvSpPr>
              <a:spLocks noChangeArrowheads="1"/>
            </p:cNvSpPr>
            <p:nvPr/>
          </p:nvSpPr>
          <p:spPr bwMode="auto">
            <a:xfrm>
              <a:off x="1200" y="2376"/>
              <a:ext cx="1440" cy="654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5660" name="Text Box 12"/>
            <p:cNvSpPr txBox="1">
              <a:spLocks noChangeArrowheads="1"/>
            </p:cNvSpPr>
            <p:nvPr/>
          </p:nvSpPr>
          <p:spPr bwMode="auto">
            <a:xfrm>
              <a:off x="2145" y="2033"/>
              <a:ext cx="3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R</a:t>
              </a:r>
              <a:r>
                <a:rPr lang="en-US" altLang="zh-CN" sz="2400" baseline="-25000"/>
                <a:t>2</a:t>
              </a:r>
              <a:endParaRPr lang="en-US" altLang="zh-CN" sz="2400"/>
            </a:p>
          </p:txBody>
        </p:sp>
        <p:sp>
          <p:nvSpPr>
            <p:cNvPr id="155661" name="Oval 13"/>
            <p:cNvSpPr>
              <a:spLocks noChangeArrowheads="1"/>
            </p:cNvSpPr>
            <p:nvPr/>
          </p:nvSpPr>
          <p:spPr bwMode="auto">
            <a:xfrm>
              <a:off x="1785" y="2921"/>
              <a:ext cx="227" cy="227"/>
            </a:xfrm>
            <a:prstGeom prst="ellipse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cxnSp>
          <p:nvCxnSpPr>
            <p:cNvPr id="155662" name="AutoShape 14"/>
            <p:cNvCxnSpPr>
              <a:cxnSpLocks noChangeShapeType="1"/>
            </p:cNvCxnSpPr>
            <p:nvPr/>
          </p:nvCxnSpPr>
          <p:spPr bwMode="auto">
            <a:xfrm>
              <a:off x="1785" y="3030"/>
              <a:ext cx="27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5663" name="Text Box 15"/>
            <p:cNvSpPr txBox="1">
              <a:spLocks noChangeArrowheads="1"/>
            </p:cNvSpPr>
            <p:nvPr/>
          </p:nvSpPr>
          <p:spPr bwMode="auto">
            <a:xfrm>
              <a:off x="1560" y="276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+</a:t>
              </a:r>
            </a:p>
          </p:txBody>
        </p:sp>
        <p:sp>
          <p:nvSpPr>
            <p:cNvPr id="155664" name="Text Box 16"/>
            <p:cNvSpPr txBox="1">
              <a:spLocks noChangeArrowheads="1"/>
            </p:cNvSpPr>
            <p:nvPr/>
          </p:nvSpPr>
          <p:spPr bwMode="auto">
            <a:xfrm>
              <a:off x="2055" y="2730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–</a:t>
              </a:r>
            </a:p>
          </p:txBody>
        </p:sp>
        <p:sp>
          <p:nvSpPr>
            <p:cNvPr id="155665" name="Text Box 17"/>
            <p:cNvSpPr txBox="1">
              <a:spLocks noChangeArrowheads="1"/>
            </p:cNvSpPr>
            <p:nvPr/>
          </p:nvSpPr>
          <p:spPr bwMode="auto">
            <a:xfrm>
              <a:off x="1785" y="2647"/>
              <a:ext cx="3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u</a:t>
              </a:r>
              <a:r>
                <a:rPr lang="en-US" altLang="zh-CN" sz="2400" baseline="-25000"/>
                <a:t>s</a:t>
              </a:r>
              <a:endParaRPr lang="en-US" altLang="zh-CN" sz="2400"/>
            </a:p>
          </p:txBody>
        </p:sp>
        <p:sp>
          <p:nvSpPr>
            <p:cNvPr id="155666" name="Text Box 18"/>
            <p:cNvSpPr txBox="1">
              <a:spLocks noChangeArrowheads="1"/>
            </p:cNvSpPr>
            <p:nvPr/>
          </p:nvSpPr>
          <p:spPr bwMode="auto">
            <a:xfrm>
              <a:off x="2077" y="2474"/>
              <a:ext cx="3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i</a:t>
              </a:r>
              <a:r>
                <a:rPr lang="en-US" altLang="zh-CN" sz="2400" i="1" baseline="-25000"/>
                <a:t>l</a:t>
              </a:r>
              <a:endParaRPr lang="en-US" altLang="zh-CN" sz="2400"/>
            </a:p>
          </p:txBody>
        </p:sp>
        <p:sp>
          <p:nvSpPr>
            <p:cNvPr id="155667" name="Rectangle 19"/>
            <p:cNvSpPr>
              <a:spLocks noChangeArrowheads="1"/>
            </p:cNvSpPr>
            <p:nvPr/>
          </p:nvSpPr>
          <p:spPr bwMode="auto">
            <a:xfrm>
              <a:off x="1380" y="2339"/>
              <a:ext cx="260" cy="78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5668" name="Text Box 20"/>
            <p:cNvSpPr txBox="1">
              <a:spLocks noChangeArrowheads="1"/>
            </p:cNvSpPr>
            <p:nvPr/>
          </p:nvSpPr>
          <p:spPr bwMode="auto">
            <a:xfrm>
              <a:off x="1380" y="2041"/>
              <a:ext cx="3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R</a:t>
              </a:r>
              <a:r>
                <a:rPr lang="en-US" altLang="zh-CN" sz="2400" baseline="-25000"/>
                <a:t>1</a:t>
              </a:r>
              <a:endParaRPr lang="en-US" altLang="zh-CN" sz="2400"/>
            </a:p>
          </p:txBody>
        </p:sp>
        <p:sp>
          <p:nvSpPr>
            <p:cNvPr id="155669" name="Freeform 21"/>
            <p:cNvSpPr>
              <a:spLocks/>
            </p:cNvSpPr>
            <p:nvPr/>
          </p:nvSpPr>
          <p:spPr bwMode="auto">
            <a:xfrm>
              <a:off x="1440" y="2445"/>
              <a:ext cx="952" cy="403"/>
            </a:xfrm>
            <a:custGeom>
              <a:avLst/>
              <a:gdLst>
                <a:gd name="T0" fmla="*/ 0 w 952"/>
                <a:gd name="T1" fmla="*/ 403 h 403"/>
                <a:gd name="T2" fmla="*/ 32 w 952"/>
                <a:gd name="T3" fmla="*/ 219 h 403"/>
                <a:gd name="T4" fmla="*/ 176 w 952"/>
                <a:gd name="T5" fmla="*/ 67 h 403"/>
                <a:gd name="T6" fmla="*/ 496 w 952"/>
                <a:gd name="T7" fmla="*/ 3 h 403"/>
                <a:gd name="T8" fmla="*/ 800 w 952"/>
                <a:gd name="T9" fmla="*/ 83 h 403"/>
                <a:gd name="T10" fmla="*/ 952 w 952"/>
                <a:gd name="T11" fmla="*/ 251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2" h="403">
                  <a:moveTo>
                    <a:pt x="0" y="403"/>
                  </a:moveTo>
                  <a:cubicBezTo>
                    <a:pt x="5" y="372"/>
                    <a:pt x="3" y="275"/>
                    <a:pt x="32" y="219"/>
                  </a:cubicBezTo>
                  <a:cubicBezTo>
                    <a:pt x="61" y="163"/>
                    <a:pt x="99" y="103"/>
                    <a:pt x="176" y="67"/>
                  </a:cubicBezTo>
                  <a:cubicBezTo>
                    <a:pt x="253" y="31"/>
                    <a:pt x="392" y="0"/>
                    <a:pt x="496" y="3"/>
                  </a:cubicBezTo>
                  <a:cubicBezTo>
                    <a:pt x="600" y="6"/>
                    <a:pt x="724" y="42"/>
                    <a:pt x="800" y="83"/>
                  </a:cubicBezTo>
                  <a:cubicBezTo>
                    <a:pt x="876" y="124"/>
                    <a:pt x="920" y="216"/>
                    <a:pt x="952" y="251"/>
                  </a:cubicBezTo>
                </a:path>
              </a:pathLst>
            </a:custGeom>
            <a:noFill/>
            <a:ln w="9525">
              <a:solidFill>
                <a:srgbClr val="FF00FF"/>
              </a:solidFill>
              <a:round/>
              <a:headEnd type="none" w="med" len="med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5670" name="Rectangle 22"/>
            <p:cNvSpPr>
              <a:spLocks noChangeArrowheads="1"/>
            </p:cNvSpPr>
            <p:nvPr/>
          </p:nvSpPr>
          <p:spPr bwMode="auto">
            <a:xfrm>
              <a:off x="2145" y="2339"/>
              <a:ext cx="260" cy="78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55671" name="Group 23"/>
          <p:cNvGrpSpPr>
            <a:grpSpLocks/>
          </p:cNvGrpSpPr>
          <p:nvPr/>
        </p:nvGrpSpPr>
        <p:grpSpPr bwMode="auto">
          <a:xfrm>
            <a:off x="5143500" y="3775075"/>
            <a:ext cx="2209800" cy="2052638"/>
            <a:chOff x="3216" y="2027"/>
            <a:chExt cx="1392" cy="1293"/>
          </a:xfrm>
        </p:grpSpPr>
        <p:sp>
          <p:nvSpPr>
            <p:cNvPr id="155672" name="Rectangle 24"/>
            <p:cNvSpPr>
              <a:spLocks noChangeArrowheads="1"/>
            </p:cNvSpPr>
            <p:nvPr/>
          </p:nvSpPr>
          <p:spPr bwMode="auto">
            <a:xfrm>
              <a:off x="3469" y="2362"/>
              <a:ext cx="886" cy="409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5673" name="Rectangle 25"/>
            <p:cNvSpPr>
              <a:spLocks noChangeArrowheads="1"/>
            </p:cNvSpPr>
            <p:nvPr/>
          </p:nvSpPr>
          <p:spPr bwMode="auto">
            <a:xfrm>
              <a:off x="3469" y="2771"/>
              <a:ext cx="886" cy="41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5674" name="Line 26"/>
            <p:cNvSpPr>
              <a:spLocks noChangeShapeType="1"/>
            </p:cNvSpPr>
            <p:nvPr/>
          </p:nvSpPr>
          <p:spPr bwMode="auto">
            <a:xfrm>
              <a:off x="4355" y="2771"/>
              <a:ext cx="16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5675" name="Line 27"/>
            <p:cNvSpPr>
              <a:spLocks noChangeShapeType="1"/>
            </p:cNvSpPr>
            <p:nvPr/>
          </p:nvSpPr>
          <p:spPr bwMode="auto">
            <a:xfrm>
              <a:off x="4524" y="2771"/>
              <a:ext cx="0" cy="12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5676" name="Line 28"/>
            <p:cNvSpPr>
              <a:spLocks noChangeShapeType="1"/>
            </p:cNvSpPr>
            <p:nvPr/>
          </p:nvSpPr>
          <p:spPr bwMode="auto">
            <a:xfrm>
              <a:off x="4439" y="2894"/>
              <a:ext cx="16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5677" name="Line 29"/>
            <p:cNvSpPr>
              <a:spLocks noChangeShapeType="1"/>
            </p:cNvSpPr>
            <p:nvPr/>
          </p:nvSpPr>
          <p:spPr bwMode="auto">
            <a:xfrm>
              <a:off x="4481" y="2935"/>
              <a:ext cx="8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5678" name="Line 30"/>
            <p:cNvSpPr>
              <a:spLocks noChangeShapeType="1"/>
            </p:cNvSpPr>
            <p:nvPr/>
          </p:nvSpPr>
          <p:spPr bwMode="auto">
            <a:xfrm>
              <a:off x="4503" y="2976"/>
              <a:ext cx="4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5679" name="Text Box 31"/>
            <p:cNvSpPr txBox="1">
              <a:spLocks noChangeArrowheads="1"/>
            </p:cNvSpPr>
            <p:nvPr/>
          </p:nvSpPr>
          <p:spPr bwMode="auto">
            <a:xfrm>
              <a:off x="3764" y="2027"/>
              <a:ext cx="4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G</a:t>
              </a:r>
              <a:r>
                <a:rPr lang="en-US" altLang="zh-CN" sz="2400" baseline="-25000"/>
                <a:t>1</a:t>
              </a:r>
              <a:endParaRPr lang="en-US" altLang="zh-CN" sz="2400"/>
            </a:p>
          </p:txBody>
        </p:sp>
        <p:sp>
          <p:nvSpPr>
            <p:cNvPr id="155680" name="Rectangle 32"/>
            <p:cNvSpPr>
              <a:spLocks noChangeArrowheads="1"/>
            </p:cNvSpPr>
            <p:nvPr/>
          </p:nvSpPr>
          <p:spPr bwMode="auto">
            <a:xfrm>
              <a:off x="3778" y="2730"/>
              <a:ext cx="239" cy="87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5681" name="Text Box 33"/>
            <p:cNvSpPr txBox="1">
              <a:spLocks noChangeArrowheads="1"/>
            </p:cNvSpPr>
            <p:nvPr/>
          </p:nvSpPr>
          <p:spPr bwMode="auto">
            <a:xfrm>
              <a:off x="3764" y="2436"/>
              <a:ext cx="4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G</a:t>
              </a:r>
              <a:r>
                <a:rPr lang="en-US" altLang="zh-CN" sz="2400" baseline="-25000"/>
                <a:t>2</a:t>
              </a:r>
              <a:endParaRPr lang="en-US" altLang="zh-CN" sz="2400"/>
            </a:p>
          </p:txBody>
        </p:sp>
        <p:sp>
          <p:nvSpPr>
            <p:cNvPr id="155682" name="Text Box 34"/>
            <p:cNvSpPr txBox="1">
              <a:spLocks noChangeArrowheads="1"/>
            </p:cNvSpPr>
            <p:nvPr/>
          </p:nvSpPr>
          <p:spPr bwMode="auto">
            <a:xfrm>
              <a:off x="3216" y="2566"/>
              <a:ext cx="3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u</a:t>
              </a:r>
              <a:r>
                <a:rPr lang="en-US" altLang="zh-CN" sz="2400" i="1" baseline="-25000"/>
                <a:t>n</a:t>
              </a:r>
              <a:endParaRPr lang="en-US" altLang="zh-CN" sz="2400" baseline="-25000"/>
            </a:p>
          </p:txBody>
        </p:sp>
        <p:sp>
          <p:nvSpPr>
            <p:cNvPr id="155683" name="Oval 35"/>
            <p:cNvSpPr>
              <a:spLocks noChangeArrowheads="1"/>
            </p:cNvSpPr>
            <p:nvPr/>
          </p:nvSpPr>
          <p:spPr bwMode="auto">
            <a:xfrm>
              <a:off x="3891" y="3065"/>
              <a:ext cx="253" cy="246"/>
            </a:xfrm>
            <a:prstGeom prst="ellipse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cxnSp>
          <p:nvCxnSpPr>
            <p:cNvPr id="155684" name="AutoShape 36"/>
            <p:cNvCxnSpPr>
              <a:cxnSpLocks noChangeShapeType="1"/>
              <a:stCxn id="155683" idx="0"/>
              <a:endCxn id="155683" idx="4"/>
            </p:cNvCxnSpPr>
            <p:nvPr/>
          </p:nvCxnSpPr>
          <p:spPr bwMode="auto">
            <a:xfrm>
              <a:off x="4018" y="3056"/>
              <a:ext cx="0" cy="264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5685" name="Text Box 37"/>
            <p:cNvSpPr txBox="1">
              <a:spLocks noChangeArrowheads="1"/>
            </p:cNvSpPr>
            <p:nvPr/>
          </p:nvSpPr>
          <p:spPr bwMode="auto">
            <a:xfrm>
              <a:off x="3596" y="2817"/>
              <a:ext cx="3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i</a:t>
              </a:r>
              <a:r>
                <a:rPr lang="en-US" altLang="zh-CN" sz="2400" baseline="-25000"/>
                <a:t>s</a:t>
              </a:r>
            </a:p>
          </p:txBody>
        </p:sp>
        <p:sp>
          <p:nvSpPr>
            <p:cNvPr id="155686" name="Rectangle 38"/>
            <p:cNvSpPr>
              <a:spLocks noChangeArrowheads="1"/>
            </p:cNvSpPr>
            <p:nvPr/>
          </p:nvSpPr>
          <p:spPr bwMode="auto">
            <a:xfrm>
              <a:off x="3764" y="2321"/>
              <a:ext cx="239" cy="87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5687" name="Line 39"/>
            <p:cNvSpPr>
              <a:spLocks noChangeShapeType="1"/>
            </p:cNvSpPr>
            <p:nvPr/>
          </p:nvSpPr>
          <p:spPr bwMode="auto">
            <a:xfrm flipH="1">
              <a:off x="3610" y="3181"/>
              <a:ext cx="16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5688" name="Oval 40"/>
            <p:cNvSpPr>
              <a:spLocks noChangeArrowheads="1"/>
            </p:cNvSpPr>
            <p:nvPr/>
          </p:nvSpPr>
          <p:spPr bwMode="auto">
            <a:xfrm>
              <a:off x="4331" y="2748"/>
              <a:ext cx="47" cy="4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5689" name="Oval 41"/>
            <p:cNvSpPr>
              <a:spLocks noChangeArrowheads="1"/>
            </p:cNvSpPr>
            <p:nvPr/>
          </p:nvSpPr>
          <p:spPr bwMode="auto">
            <a:xfrm>
              <a:off x="3446" y="2746"/>
              <a:ext cx="47" cy="4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55691" name="Text Box 43"/>
          <p:cNvSpPr txBox="1">
            <a:spLocks noChangeArrowheads="1"/>
          </p:cNvSpPr>
          <p:nvPr/>
        </p:nvSpPr>
        <p:spPr bwMode="auto">
          <a:xfrm>
            <a:off x="679450" y="1233488"/>
            <a:ext cx="23288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>
                <a:latin typeface="仿宋_GB2312" pitchFamily="49" charset="-122"/>
                <a:ea typeface="仿宋_GB2312" pitchFamily="49" charset="-122"/>
              </a:rPr>
              <a:t>1.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平面网络；</a:t>
            </a:r>
          </a:p>
        </p:txBody>
      </p:sp>
      <p:sp>
        <p:nvSpPr>
          <p:cNvPr id="155692" name="Text Box 44"/>
          <p:cNvSpPr txBox="1">
            <a:spLocks noChangeArrowheads="1"/>
          </p:cNvSpPr>
          <p:nvPr/>
        </p:nvSpPr>
        <p:spPr bwMode="auto">
          <a:xfrm>
            <a:off x="679450" y="2289175"/>
            <a:ext cx="846455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>
                <a:latin typeface="仿宋_GB2312" pitchFamily="49" charset="-122"/>
                <a:ea typeface="仿宋_GB2312" pitchFamily="49" charset="-122"/>
              </a:rPr>
              <a:t>3.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两个方程中对应元素互换后方程能彼此转换 </a:t>
            </a:r>
            <a:r>
              <a:rPr lang="en-US" altLang="zh-CN" sz="2800">
                <a:latin typeface="仿宋_GB2312" pitchFamily="49" charset="-122"/>
                <a:ea typeface="仿宋_GB2312" pitchFamily="49" charset="-122"/>
              </a:rPr>
              <a:t>, 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互换的元素称为对偶元素 </a:t>
            </a:r>
            <a:r>
              <a:rPr lang="en-US" altLang="zh-CN" sz="2800">
                <a:latin typeface="仿宋_GB2312" pitchFamily="49" charset="-122"/>
                <a:ea typeface="仿宋_GB2312" pitchFamily="49" charset="-122"/>
              </a:rPr>
              <a:t>; 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这两个方程所表示的两个电路互为对偶</a:t>
            </a:r>
            <a:r>
              <a:rPr lang="zh-CN" altLang="en-US" sz="2800"/>
              <a:t>。</a:t>
            </a:r>
          </a:p>
        </p:txBody>
      </p:sp>
      <p:sp>
        <p:nvSpPr>
          <p:cNvPr id="155693" name="Text Box 45"/>
          <p:cNvSpPr txBox="1">
            <a:spLocks noChangeArrowheads="1"/>
          </p:cNvSpPr>
          <p:nvPr/>
        </p:nvSpPr>
        <p:spPr bwMode="auto">
          <a:xfrm>
            <a:off x="679450" y="1766888"/>
            <a:ext cx="8223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>
                <a:latin typeface="仿宋_GB2312" pitchFamily="49" charset="-122"/>
                <a:ea typeface="仿宋_GB2312" pitchFamily="49" charset="-122"/>
              </a:rPr>
              <a:t>2.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两个网络所涉及的量属于同一个物理量</a:t>
            </a:r>
            <a:r>
              <a:rPr lang="en-US" altLang="zh-CN" sz="2800">
                <a:latin typeface="仿宋_GB2312" pitchFamily="49" charset="-122"/>
                <a:ea typeface="仿宋_GB2312" pitchFamily="49" charset="-122"/>
              </a:rPr>
              <a:t>(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电路）；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55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75"/>
                                        <p:tgtEl>
                                          <p:spTgt spid="155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5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56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5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5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5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56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56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2" dur="75"/>
                                        <p:tgtEl>
                                          <p:spTgt spid="155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25"/>
                            </p:stCondLst>
                            <p:childTnLst>
                              <p:par>
                                <p:cTn id="54" presetID="2" presetClass="entr" presetSubtype="1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5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5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75"/>
                                        <p:tgtEl>
                                          <p:spTgt spid="155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25"/>
                            </p:stCondLst>
                            <p:childTnLst>
                              <p:par>
                                <p:cTn id="64" presetID="2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5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5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1" grpId="0" animBg="1" autoUpdateAnimBg="0"/>
      <p:bldP spid="155652" grpId="0" autoUpdateAnimBg="0"/>
      <p:bldP spid="155653" grpId="0" animBg="1" autoUpdateAnimBg="0"/>
      <p:bldP spid="155654" grpId="0" autoUpdateAnimBg="0"/>
      <p:bldP spid="155655" grpId="0" autoUpdateAnimBg="0"/>
      <p:bldP spid="155656" grpId="0" autoUpdateAnimBg="0"/>
      <p:bldP spid="155657" grpId="0" autoUpdateAnimBg="0"/>
      <p:bldP spid="155691" grpId="0" build="p" autoUpdateAnimBg="0"/>
      <p:bldP spid="155692" grpId="0" autoUpdateAnimBg="0"/>
      <p:bldP spid="155693" grpId="0" build="p" autoUpdateAnimBg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Text Box 2"/>
          <p:cNvSpPr txBox="1">
            <a:spLocks noChangeArrowheads="1"/>
          </p:cNvSpPr>
          <p:nvPr/>
        </p:nvSpPr>
        <p:spPr bwMode="auto">
          <a:xfrm>
            <a:off x="1719263" y="2336800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/>
              <a:t>(</a:t>
            </a:r>
            <a:r>
              <a:rPr lang="en-US" altLang="zh-CN" sz="2400" i="1"/>
              <a:t>R</a:t>
            </a:r>
            <a:r>
              <a:rPr lang="en-US" altLang="zh-CN" sz="2400" baseline="-25000"/>
              <a:t>1</a:t>
            </a:r>
            <a:r>
              <a:rPr lang="en-US" altLang="zh-CN" sz="2400"/>
              <a:t> + </a:t>
            </a:r>
            <a:r>
              <a:rPr lang="en-US" altLang="zh-CN" sz="2400" i="1"/>
              <a:t>R</a:t>
            </a:r>
            <a:r>
              <a:rPr lang="en-US" altLang="zh-CN" sz="2400" baseline="-25000"/>
              <a:t>2</a:t>
            </a:r>
            <a:r>
              <a:rPr lang="en-US" altLang="zh-CN" sz="2400"/>
              <a:t>)</a:t>
            </a:r>
            <a:r>
              <a:rPr lang="en-US" altLang="zh-CN" sz="2400" i="1"/>
              <a:t>i</a:t>
            </a:r>
            <a:r>
              <a:rPr lang="en-US" altLang="zh-CN" sz="2400" i="1" baseline="-25000"/>
              <a:t>l</a:t>
            </a:r>
            <a:r>
              <a:rPr lang="en-US" altLang="zh-CN" sz="2400"/>
              <a:t> = </a:t>
            </a:r>
            <a:r>
              <a:rPr lang="en-US" altLang="zh-CN" sz="2400" i="1"/>
              <a:t>u</a:t>
            </a:r>
            <a:r>
              <a:rPr lang="en-US" altLang="zh-CN" sz="2400" baseline="-25000"/>
              <a:t>s</a:t>
            </a:r>
          </a:p>
        </p:txBody>
      </p:sp>
      <p:sp>
        <p:nvSpPr>
          <p:cNvPr id="156675" name="Text Box 3"/>
          <p:cNvSpPr txBox="1">
            <a:spLocks noChangeArrowheads="1"/>
          </p:cNvSpPr>
          <p:nvPr/>
        </p:nvSpPr>
        <p:spPr bwMode="auto">
          <a:xfrm>
            <a:off x="5784850" y="2411413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/>
              <a:t>(</a:t>
            </a:r>
            <a:r>
              <a:rPr lang="en-US" altLang="zh-CN" sz="2400" i="1"/>
              <a:t>G</a:t>
            </a:r>
            <a:r>
              <a:rPr lang="en-US" altLang="zh-CN" sz="2400" baseline="-25000"/>
              <a:t>1</a:t>
            </a:r>
            <a:r>
              <a:rPr lang="en-US" altLang="zh-CN" sz="2400"/>
              <a:t> + </a:t>
            </a:r>
            <a:r>
              <a:rPr lang="en-US" altLang="zh-CN" sz="2400" i="1"/>
              <a:t>G</a:t>
            </a:r>
            <a:r>
              <a:rPr lang="en-US" altLang="zh-CN" sz="2400" baseline="-25000"/>
              <a:t>2</a:t>
            </a:r>
            <a:r>
              <a:rPr lang="en-US" altLang="zh-CN" sz="2400"/>
              <a:t> )</a:t>
            </a:r>
            <a:r>
              <a:rPr lang="en-US" altLang="zh-CN" sz="2400" i="1"/>
              <a:t>u</a:t>
            </a:r>
            <a:r>
              <a:rPr lang="en-US" altLang="zh-CN" sz="2400" i="1" baseline="-25000"/>
              <a:t>n</a:t>
            </a:r>
            <a:r>
              <a:rPr lang="en-US" altLang="zh-CN" sz="2400"/>
              <a:t> = </a:t>
            </a:r>
            <a:r>
              <a:rPr lang="en-US" altLang="zh-CN" sz="2400" i="1"/>
              <a:t>i</a:t>
            </a:r>
            <a:r>
              <a:rPr lang="en-US" altLang="zh-CN" sz="2400" baseline="-25000"/>
              <a:t>s</a:t>
            </a:r>
          </a:p>
        </p:txBody>
      </p:sp>
      <p:grpSp>
        <p:nvGrpSpPr>
          <p:cNvPr id="156676" name="Group 4"/>
          <p:cNvGrpSpPr>
            <a:grpSpLocks/>
          </p:cNvGrpSpPr>
          <p:nvPr/>
        </p:nvGrpSpPr>
        <p:grpSpPr bwMode="auto">
          <a:xfrm>
            <a:off x="1420813" y="417513"/>
            <a:ext cx="2286000" cy="1770062"/>
            <a:chOff x="1200" y="2033"/>
            <a:chExt cx="1440" cy="1115"/>
          </a:xfrm>
        </p:grpSpPr>
        <p:sp>
          <p:nvSpPr>
            <p:cNvPr id="156677" name="Rectangle 5"/>
            <p:cNvSpPr>
              <a:spLocks noChangeArrowheads="1"/>
            </p:cNvSpPr>
            <p:nvPr/>
          </p:nvSpPr>
          <p:spPr bwMode="auto">
            <a:xfrm>
              <a:off x="1200" y="2376"/>
              <a:ext cx="1440" cy="654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6678" name="Text Box 6"/>
            <p:cNvSpPr txBox="1">
              <a:spLocks noChangeArrowheads="1"/>
            </p:cNvSpPr>
            <p:nvPr/>
          </p:nvSpPr>
          <p:spPr bwMode="auto">
            <a:xfrm>
              <a:off x="2145" y="2033"/>
              <a:ext cx="3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R</a:t>
              </a:r>
              <a:r>
                <a:rPr lang="en-US" altLang="zh-CN" sz="2400" baseline="-25000"/>
                <a:t>2</a:t>
              </a:r>
              <a:endParaRPr lang="en-US" altLang="zh-CN" sz="2400"/>
            </a:p>
          </p:txBody>
        </p:sp>
        <p:sp>
          <p:nvSpPr>
            <p:cNvPr id="156679" name="Oval 7"/>
            <p:cNvSpPr>
              <a:spLocks noChangeArrowheads="1"/>
            </p:cNvSpPr>
            <p:nvPr/>
          </p:nvSpPr>
          <p:spPr bwMode="auto">
            <a:xfrm>
              <a:off x="1785" y="2921"/>
              <a:ext cx="227" cy="227"/>
            </a:xfrm>
            <a:prstGeom prst="ellipse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cxnSp>
          <p:nvCxnSpPr>
            <p:cNvPr id="156680" name="AutoShape 8"/>
            <p:cNvCxnSpPr>
              <a:cxnSpLocks noChangeShapeType="1"/>
            </p:cNvCxnSpPr>
            <p:nvPr/>
          </p:nvCxnSpPr>
          <p:spPr bwMode="auto">
            <a:xfrm>
              <a:off x="1785" y="3030"/>
              <a:ext cx="27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6681" name="Text Box 9"/>
            <p:cNvSpPr txBox="1">
              <a:spLocks noChangeArrowheads="1"/>
            </p:cNvSpPr>
            <p:nvPr/>
          </p:nvSpPr>
          <p:spPr bwMode="auto">
            <a:xfrm>
              <a:off x="1560" y="276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+</a:t>
              </a:r>
            </a:p>
          </p:txBody>
        </p:sp>
        <p:sp>
          <p:nvSpPr>
            <p:cNvPr id="156682" name="Text Box 10"/>
            <p:cNvSpPr txBox="1">
              <a:spLocks noChangeArrowheads="1"/>
            </p:cNvSpPr>
            <p:nvPr/>
          </p:nvSpPr>
          <p:spPr bwMode="auto">
            <a:xfrm>
              <a:off x="2055" y="2730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–</a:t>
              </a:r>
            </a:p>
          </p:txBody>
        </p:sp>
        <p:sp>
          <p:nvSpPr>
            <p:cNvPr id="156683" name="Text Box 11"/>
            <p:cNvSpPr txBox="1">
              <a:spLocks noChangeArrowheads="1"/>
            </p:cNvSpPr>
            <p:nvPr/>
          </p:nvSpPr>
          <p:spPr bwMode="auto">
            <a:xfrm>
              <a:off x="1785" y="2647"/>
              <a:ext cx="3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u</a:t>
              </a:r>
              <a:r>
                <a:rPr lang="en-US" altLang="zh-CN" sz="2400" baseline="-25000"/>
                <a:t>s</a:t>
              </a:r>
              <a:endParaRPr lang="en-US" altLang="zh-CN" sz="2400"/>
            </a:p>
          </p:txBody>
        </p:sp>
        <p:sp>
          <p:nvSpPr>
            <p:cNvPr id="156684" name="Text Box 12"/>
            <p:cNvSpPr txBox="1">
              <a:spLocks noChangeArrowheads="1"/>
            </p:cNvSpPr>
            <p:nvPr/>
          </p:nvSpPr>
          <p:spPr bwMode="auto">
            <a:xfrm>
              <a:off x="2077" y="2474"/>
              <a:ext cx="3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i</a:t>
              </a:r>
              <a:r>
                <a:rPr lang="en-US" altLang="zh-CN" sz="2400" i="1" baseline="-25000"/>
                <a:t>l</a:t>
              </a:r>
              <a:endParaRPr lang="en-US" altLang="zh-CN" sz="2400"/>
            </a:p>
          </p:txBody>
        </p:sp>
        <p:sp>
          <p:nvSpPr>
            <p:cNvPr id="156685" name="Rectangle 13"/>
            <p:cNvSpPr>
              <a:spLocks noChangeArrowheads="1"/>
            </p:cNvSpPr>
            <p:nvPr/>
          </p:nvSpPr>
          <p:spPr bwMode="auto">
            <a:xfrm>
              <a:off x="1380" y="2339"/>
              <a:ext cx="260" cy="78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6686" name="Text Box 14"/>
            <p:cNvSpPr txBox="1">
              <a:spLocks noChangeArrowheads="1"/>
            </p:cNvSpPr>
            <p:nvPr/>
          </p:nvSpPr>
          <p:spPr bwMode="auto">
            <a:xfrm>
              <a:off x="1380" y="2041"/>
              <a:ext cx="3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R</a:t>
              </a:r>
              <a:r>
                <a:rPr lang="en-US" altLang="zh-CN" sz="2400" baseline="-25000"/>
                <a:t>1</a:t>
              </a:r>
              <a:endParaRPr lang="en-US" altLang="zh-CN" sz="2400"/>
            </a:p>
          </p:txBody>
        </p:sp>
        <p:sp>
          <p:nvSpPr>
            <p:cNvPr id="156687" name="Freeform 15"/>
            <p:cNvSpPr>
              <a:spLocks/>
            </p:cNvSpPr>
            <p:nvPr/>
          </p:nvSpPr>
          <p:spPr bwMode="auto">
            <a:xfrm>
              <a:off x="1440" y="2445"/>
              <a:ext cx="952" cy="403"/>
            </a:xfrm>
            <a:custGeom>
              <a:avLst/>
              <a:gdLst>
                <a:gd name="T0" fmla="*/ 0 w 952"/>
                <a:gd name="T1" fmla="*/ 403 h 403"/>
                <a:gd name="T2" fmla="*/ 32 w 952"/>
                <a:gd name="T3" fmla="*/ 219 h 403"/>
                <a:gd name="T4" fmla="*/ 176 w 952"/>
                <a:gd name="T5" fmla="*/ 67 h 403"/>
                <a:gd name="T6" fmla="*/ 496 w 952"/>
                <a:gd name="T7" fmla="*/ 3 h 403"/>
                <a:gd name="T8" fmla="*/ 800 w 952"/>
                <a:gd name="T9" fmla="*/ 83 h 403"/>
                <a:gd name="T10" fmla="*/ 952 w 952"/>
                <a:gd name="T11" fmla="*/ 251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2" h="403">
                  <a:moveTo>
                    <a:pt x="0" y="403"/>
                  </a:moveTo>
                  <a:cubicBezTo>
                    <a:pt x="5" y="372"/>
                    <a:pt x="3" y="275"/>
                    <a:pt x="32" y="219"/>
                  </a:cubicBezTo>
                  <a:cubicBezTo>
                    <a:pt x="61" y="163"/>
                    <a:pt x="99" y="103"/>
                    <a:pt x="176" y="67"/>
                  </a:cubicBezTo>
                  <a:cubicBezTo>
                    <a:pt x="253" y="31"/>
                    <a:pt x="392" y="0"/>
                    <a:pt x="496" y="3"/>
                  </a:cubicBezTo>
                  <a:cubicBezTo>
                    <a:pt x="600" y="6"/>
                    <a:pt x="724" y="42"/>
                    <a:pt x="800" y="83"/>
                  </a:cubicBezTo>
                  <a:cubicBezTo>
                    <a:pt x="876" y="124"/>
                    <a:pt x="920" y="216"/>
                    <a:pt x="952" y="251"/>
                  </a:cubicBezTo>
                </a:path>
              </a:pathLst>
            </a:custGeom>
            <a:noFill/>
            <a:ln w="9525">
              <a:solidFill>
                <a:srgbClr val="FF00FF"/>
              </a:solidFill>
              <a:round/>
              <a:headEnd type="none" w="med" len="med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6688" name="Rectangle 16"/>
            <p:cNvSpPr>
              <a:spLocks noChangeArrowheads="1"/>
            </p:cNvSpPr>
            <p:nvPr/>
          </p:nvSpPr>
          <p:spPr bwMode="auto">
            <a:xfrm>
              <a:off x="2145" y="2339"/>
              <a:ext cx="260" cy="78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56689" name="Group 17"/>
          <p:cNvGrpSpPr>
            <a:grpSpLocks/>
          </p:cNvGrpSpPr>
          <p:nvPr/>
        </p:nvGrpSpPr>
        <p:grpSpPr bwMode="auto">
          <a:xfrm>
            <a:off x="5784850" y="358775"/>
            <a:ext cx="2209800" cy="2052638"/>
            <a:chOff x="3216" y="2027"/>
            <a:chExt cx="1392" cy="1293"/>
          </a:xfrm>
        </p:grpSpPr>
        <p:sp>
          <p:nvSpPr>
            <p:cNvPr id="156690" name="Rectangle 18"/>
            <p:cNvSpPr>
              <a:spLocks noChangeArrowheads="1"/>
            </p:cNvSpPr>
            <p:nvPr/>
          </p:nvSpPr>
          <p:spPr bwMode="auto">
            <a:xfrm>
              <a:off x="3469" y="2362"/>
              <a:ext cx="886" cy="409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6691" name="Rectangle 19"/>
            <p:cNvSpPr>
              <a:spLocks noChangeArrowheads="1"/>
            </p:cNvSpPr>
            <p:nvPr/>
          </p:nvSpPr>
          <p:spPr bwMode="auto">
            <a:xfrm>
              <a:off x="3469" y="2771"/>
              <a:ext cx="886" cy="41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6692" name="Line 20"/>
            <p:cNvSpPr>
              <a:spLocks noChangeShapeType="1"/>
            </p:cNvSpPr>
            <p:nvPr/>
          </p:nvSpPr>
          <p:spPr bwMode="auto">
            <a:xfrm>
              <a:off x="4355" y="2771"/>
              <a:ext cx="16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6693" name="Line 21"/>
            <p:cNvSpPr>
              <a:spLocks noChangeShapeType="1"/>
            </p:cNvSpPr>
            <p:nvPr/>
          </p:nvSpPr>
          <p:spPr bwMode="auto">
            <a:xfrm>
              <a:off x="4524" y="2771"/>
              <a:ext cx="0" cy="12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6694" name="Line 22"/>
            <p:cNvSpPr>
              <a:spLocks noChangeShapeType="1"/>
            </p:cNvSpPr>
            <p:nvPr/>
          </p:nvSpPr>
          <p:spPr bwMode="auto">
            <a:xfrm>
              <a:off x="4439" y="2894"/>
              <a:ext cx="16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6695" name="Line 23"/>
            <p:cNvSpPr>
              <a:spLocks noChangeShapeType="1"/>
            </p:cNvSpPr>
            <p:nvPr/>
          </p:nvSpPr>
          <p:spPr bwMode="auto">
            <a:xfrm>
              <a:off x="4481" y="2935"/>
              <a:ext cx="8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6696" name="Line 24"/>
            <p:cNvSpPr>
              <a:spLocks noChangeShapeType="1"/>
            </p:cNvSpPr>
            <p:nvPr/>
          </p:nvSpPr>
          <p:spPr bwMode="auto">
            <a:xfrm>
              <a:off x="4503" y="2976"/>
              <a:ext cx="4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6697" name="Text Box 25"/>
            <p:cNvSpPr txBox="1">
              <a:spLocks noChangeArrowheads="1"/>
            </p:cNvSpPr>
            <p:nvPr/>
          </p:nvSpPr>
          <p:spPr bwMode="auto">
            <a:xfrm>
              <a:off x="3764" y="2027"/>
              <a:ext cx="4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G</a:t>
              </a:r>
              <a:r>
                <a:rPr lang="en-US" altLang="zh-CN" sz="2400" baseline="-25000"/>
                <a:t>1</a:t>
              </a:r>
              <a:endParaRPr lang="en-US" altLang="zh-CN" sz="2400"/>
            </a:p>
          </p:txBody>
        </p:sp>
        <p:sp>
          <p:nvSpPr>
            <p:cNvPr id="156698" name="Rectangle 26"/>
            <p:cNvSpPr>
              <a:spLocks noChangeArrowheads="1"/>
            </p:cNvSpPr>
            <p:nvPr/>
          </p:nvSpPr>
          <p:spPr bwMode="auto">
            <a:xfrm>
              <a:off x="3778" y="2730"/>
              <a:ext cx="239" cy="87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6699" name="Text Box 27"/>
            <p:cNvSpPr txBox="1">
              <a:spLocks noChangeArrowheads="1"/>
            </p:cNvSpPr>
            <p:nvPr/>
          </p:nvSpPr>
          <p:spPr bwMode="auto">
            <a:xfrm>
              <a:off x="3764" y="2436"/>
              <a:ext cx="4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G</a:t>
              </a:r>
              <a:r>
                <a:rPr lang="en-US" altLang="zh-CN" sz="2400" baseline="-25000"/>
                <a:t>2</a:t>
              </a:r>
              <a:endParaRPr lang="en-US" altLang="zh-CN" sz="2400"/>
            </a:p>
          </p:txBody>
        </p:sp>
        <p:sp>
          <p:nvSpPr>
            <p:cNvPr id="156700" name="Text Box 28"/>
            <p:cNvSpPr txBox="1">
              <a:spLocks noChangeArrowheads="1"/>
            </p:cNvSpPr>
            <p:nvPr/>
          </p:nvSpPr>
          <p:spPr bwMode="auto">
            <a:xfrm>
              <a:off x="3216" y="2566"/>
              <a:ext cx="3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u</a:t>
              </a:r>
              <a:r>
                <a:rPr lang="en-US" altLang="zh-CN" sz="2400" i="1" baseline="-25000"/>
                <a:t>n</a:t>
              </a:r>
              <a:endParaRPr lang="en-US" altLang="zh-CN" baseline="-25000"/>
            </a:p>
          </p:txBody>
        </p:sp>
        <p:sp>
          <p:nvSpPr>
            <p:cNvPr id="156701" name="Oval 29"/>
            <p:cNvSpPr>
              <a:spLocks noChangeArrowheads="1"/>
            </p:cNvSpPr>
            <p:nvPr/>
          </p:nvSpPr>
          <p:spPr bwMode="auto">
            <a:xfrm>
              <a:off x="3891" y="3065"/>
              <a:ext cx="253" cy="246"/>
            </a:xfrm>
            <a:prstGeom prst="ellipse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cxnSp>
          <p:nvCxnSpPr>
            <p:cNvPr id="156702" name="AutoShape 30"/>
            <p:cNvCxnSpPr>
              <a:cxnSpLocks noChangeShapeType="1"/>
              <a:stCxn id="156701" idx="0"/>
              <a:endCxn id="156701" idx="4"/>
            </p:cNvCxnSpPr>
            <p:nvPr/>
          </p:nvCxnSpPr>
          <p:spPr bwMode="auto">
            <a:xfrm>
              <a:off x="4018" y="3056"/>
              <a:ext cx="0" cy="264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6703" name="Text Box 31"/>
            <p:cNvSpPr txBox="1">
              <a:spLocks noChangeArrowheads="1"/>
            </p:cNvSpPr>
            <p:nvPr/>
          </p:nvSpPr>
          <p:spPr bwMode="auto">
            <a:xfrm>
              <a:off x="3596" y="2817"/>
              <a:ext cx="3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i</a:t>
              </a:r>
              <a:r>
                <a:rPr lang="en-US" altLang="zh-CN" sz="2400" baseline="-25000"/>
                <a:t>s</a:t>
              </a:r>
              <a:endParaRPr lang="en-US" altLang="zh-CN" baseline="-25000"/>
            </a:p>
          </p:txBody>
        </p:sp>
        <p:sp>
          <p:nvSpPr>
            <p:cNvPr id="156704" name="Rectangle 32"/>
            <p:cNvSpPr>
              <a:spLocks noChangeArrowheads="1"/>
            </p:cNvSpPr>
            <p:nvPr/>
          </p:nvSpPr>
          <p:spPr bwMode="auto">
            <a:xfrm>
              <a:off x="3764" y="2321"/>
              <a:ext cx="239" cy="87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6705" name="Line 33"/>
            <p:cNvSpPr>
              <a:spLocks noChangeShapeType="1"/>
            </p:cNvSpPr>
            <p:nvPr/>
          </p:nvSpPr>
          <p:spPr bwMode="auto">
            <a:xfrm flipH="1">
              <a:off x="3610" y="3181"/>
              <a:ext cx="16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6706" name="Oval 34"/>
            <p:cNvSpPr>
              <a:spLocks noChangeArrowheads="1"/>
            </p:cNvSpPr>
            <p:nvPr/>
          </p:nvSpPr>
          <p:spPr bwMode="auto">
            <a:xfrm>
              <a:off x="4331" y="2748"/>
              <a:ext cx="47" cy="4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6707" name="Oval 35"/>
            <p:cNvSpPr>
              <a:spLocks noChangeArrowheads="1"/>
            </p:cNvSpPr>
            <p:nvPr/>
          </p:nvSpPr>
          <p:spPr bwMode="auto">
            <a:xfrm>
              <a:off x="3446" y="2746"/>
              <a:ext cx="47" cy="4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56708" name="Text Box 36"/>
          <p:cNvSpPr txBox="1">
            <a:spLocks noChangeArrowheads="1"/>
          </p:cNvSpPr>
          <p:nvPr/>
        </p:nvSpPr>
        <p:spPr bwMode="auto">
          <a:xfrm>
            <a:off x="457200" y="4859338"/>
            <a:ext cx="8504238" cy="116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ea typeface="仿宋_GB2312" pitchFamily="49" charset="-122"/>
              </a:rPr>
              <a:t>电阻</a:t>
            </a:r>
            <a:r>
              <a:rPr lang="zh-CN" altLang="en-US" sz="2800"/>
              <a:t> </a:t>
            </a:r>
            <a:r>
              <a:rPr lang="en-US" altLang="zh-CN" sz="2800" i="1">
                <a:solidFill>
                  <a:srgbClr val="0000FF"/>
                </a:solidFill>
              </a:rPr>
              <a:t>R    </a:t>
            </a:r>
            <a:r>
              <a:rPr lang="zh-CN" altLang="en-US" sz="2800">
                <a:ea typeface="仿宋_GB2312" pitchFamily="49" charset="-122"/>
              </a:rPr>
              <a:t>电压源</a:t>
            </a:r>
            <a:r>
              <a:rPr lang="zh-CN" altLang="en-US" sz="2800"/>
              <a:t> </a:t>
            </a:r>
            <a:r>
              <a:rPr lang="en-US" altLang="zh-CN" sz="2800" i="1">
                <a:solidFill>
                  <a:srgbClr val="6600FF"/>
                </a:solidFill>
              </a:rPr>
              <a:t>u</a:t>
            </a:r>
            <a:r>
              <a:rPr lang="en-US" altLang="zh-CN" sz="2800" baseline="-25000">
                <a:solidFill>
                  <a:srgbClr val="6600FF"/>
                </a:solidFill>
              </a:rPr>
              <a:t>s</a:t>
            </a:r>
            <a:r>
              <a:rPr lang="en-US" altLang="zh-CN" sz="2800">
                <a:solidFill>
                  <a:srgbClr val="0000FF"/>
                </a:solidFill>
              </a:rPr>
              <a:t>    </a:t>
            </a:r>
            <a:r>
              <a:rPr lang="zh-CN" altLang="en-US" sz="2800">
                <a:ea typeface="仿宋_GB2312" pitchFamily="49" charset="-122"/>
              </a:rPr>
              <a:t>网孔电流</a:t>
            </a:r>
            <a:r>
              <a:rPr lang="zh-CN" altLang="en-US" sz="2800"/>
              <a:t> </a:t>
            </a:r>
            <a:r>
              <a:rPr lang="en-US" altLang="zh-CN" sz="2800" i="1">
                <a:solidFill>
                  <a:srgbClr val="6600FF"/>
                </a:solidFill>
              </a:rPr>
              <a:t>i</a:t>
            </a:r>
            <a:r>
              <a:rPr lang="en-US" altLang="zh-CN" sz="2800" i="1" baseline="-25000">
                <a:solidFill>
                  <a:srgbClr val="6600FF"/>
                </a:solidFill>
              </a:rPr>
              <a:t>l</a:t>
            </a:r>
            <a:r>
              <a:rPr lang="en-US" altLang="zh-CN" sz="2800">
                <a:solidFill>
                  <a:srgbClr val="0000FF"/>
                </a:solidFill>
              </a:rPr>
              <a:t>     </a:t>
            </a:r>
            <a:r>
              <a:rPr lang="en-US" altLang="zh-CN" sz="2800">
                <a:latin typeface="仿宋_GB2312" pitchFamily="49" charset="-122"/>
                <a:ea typeface="仿宋_GB2312" pitchFamily="49" charset="-122"/>
              </a:rPr>
              <a:t>KVL  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串联   网孔</a:t>
            </a:r>
            <a:endParaRPr lang="zh-CN" altLang="en-US" sz="2800">
              <a:solidFill>
                <a:srgbClr val="0000FF"/>
              </a:solidFill>
              <a:latin typeface="仿宋_GB2312" pitchFamily="49" charset="-122"/>
              <a:ea typeface="仿宋_GB2312" pitchFamily="49" charset="-122"/>
            </a:endParaRPr>
          </a:p>
          <a:p>
            <a:pPr algn="l">
              <a:spcBef>
                <a:spcPct val="50000"/>
              </a:spcBef>
            </a:pPr>
            <a:r>
              <a:rPr lang="zh-CN" altLang="en-US" sz="2800">
                <a:ea typeface="仿宋_GB2312" pitchFamily="49" charset="-122"/>
              </a:rPr>
              <a:t>电导</a:t>
            </a:r>
            <a:r>
              <a:rPr lang="zh-CN" altLang="en-US" sz="2800"/>
              <a:t> </a:t>
            </a:r>
            <a:r>
              <a:rPr lang="en-US" altLang="zh-CN" sz="2800" i="1">
                <a:solidFill>
                  <a:srgbClr val="0000FF"/>
                </a:solidFill>
              </a:rPr>
              <a:t>G    </a:t>
            </a:r>
            <a:r>
              <a:rPr lang="zh-CN" altLang="en-US" sz="2800">
                <a:ea typeface="仿宋_GB2312" pitchFamily="49" charset="-122"/>
              </a:rPr>
              <a:t>电流源</a:t>
            </a:r>
            <a:r>
              <a:rPr lang="zh-CN" altLang="en-US" sz="2800"/>
              <a:t> </a:t>
            </a:r>
            <a:r>
              <a:rPr lang="en-US" altLang="zh-CN" sz="2800" i="1">
                <a:solidFill>
                  <a:srgbClr val="6600FF"/>
                </a:solidFill>
              </a:rPr>
              <a:t>i</a:t>
            </a:r>
            <a:r>
              <a:rPr lang="en-US" altLang="zh-CN" sz="2800" baseline="-25000">
                <a:solidFill>
                  <a:srgbClr val="6600FF"/>
                </a:solidFill>
              </a:rPr>
              <a:t>s</a:t>
            </a:r>
            <a:r>
              <a:rPr lang="en-US" altLang="zh-CN" sz="2800">
                <a:solidFill>
                  <a:srgbClr val="0000FF"/>
                </a:solidFill>
              </a:rPr>
              <a:t>    </a:t>
            </a:r>
            <a:r>
              <a:rPr lang="zh-CN" altLang="en-US" sz="2800">
                <a:ea typeface="仿宋_GB2312" pitchFamily="49" charset="-122"/>
              </a:rPr>
              <a:t>节点电压</a:t>
            </a:r>
            <a:r>
              <a:rPr lang="zh-CN" altLang="en-US" sz="2800"/>
              <a:t> </a:t>
            </a:r>
            <a:r>
              <a:rPr lang="en-US" altLang="zh-CN" sz="2800" i="1">
                <a:solidFill>
                  <a:srgbClr val="6600FF"/>
                </a:solidFill>
              </a:rPr>
              <a:t>u</a:t>
            </a:r>
            <a:r>
              <a:rPr lang="en-US" altLang="zh-CN" sz="2800" i="1" baseline="-25000">
                <a:solidFill>
                  <a:srgbClr val="6600FF"/>
                </a:solidFill>
              </a:rPr>
              <a:t>n</a:t>
            </a:r>
            <a:r>
              <a:rPr lang="en-US" altLang="zh-CN" sz="2800">
                <a:solidFill>
                  <a:srgbClr val="0000FF"/>
                </a:solidFill>
              </a:rPr>
              <a:t>    </a:t>
            </a:r>
            <a:r>
              <a:rPr lang="en-US" altLang="zh-CN" sz="2800">
                <a:latin typeface="仿宋_GB2312" pitchFamily="49" charset="-122"/>
                <a:ea typeface="仿宋_GB2312" pitchFamily="49" charset="-122"/>
              </a:rPr>
              <a:t>KCL  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并联   节点</a:t>
            </a:r>
          </a:p>
        </p:txBody>
      </p:sp>
      <p:sp>
        <p:nvSpPr>
          <p:cNvPr id="156709" name="Text Box 37"/>
          <p:cNvSpPr txBox="1">
            <a:spLocks noChangeArrowheads="1"/>
          </p:cNvSpPr>
          <p:nvPr/>
        </p:nvSpPr>
        <p:spPr bwMode="auto">
          <a:xfrm>
            <a:off x="701675" y="3276600"/>
            <a:ext cx="752792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rgbClr val="0000FF"/>
                </a:solidFill>
                <a:ea typeface="仿宋_GB2312" pitchFamily="49" charset="-122"/>
              </a:rPr>
              <a:t>对应元素互换，两个方程可以彼此转换，</a:t>
            </a:r>
          </a:p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rgbClr val="0000FF"/>
                </a:solidFill>
                <a:ea typeface="仿宋_GB2312" pitchFamily="49" charset="-122"/>
              </a:rPr>
              <a:t>两个电路互为对偶。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67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67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6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1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4" grpId="0" autoUpdateAnimBg="0"/>
      <p:bldP spid="156675" grpId="0" autoUpdateAnimBg="0"/>
      <p:bldP spid="156708" grpId="0" autoUpdateAnimBg="0"/>
      <p:bldP spid="156709" grpId="0" build="p" autoUpdateAnimBg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Text Box 3"/>
          <p:cNvSpPr txBox="1">
            <a:spLocks noChangeArrowheads="1"/>
          </p:cNvSpPr>
          <p:nvPr/>
        </p:nvSpPr>
        <p:spPr bwMode="auto">
          <a:xfrm>
            <a:off x="419100" y="115888"/>
            <a:ext cx="838200" cy="579437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例</a:t>
            </a:r>
            <a:r>
              <a:rPr lang="en-US" altLang="zh-CN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2</a:t>
            </a:r>
          </a:p>
        </p:txBody>
      </p:sp>
      <p:sp>
        <p:nvSpPr>
          <p:cNvPr id="157700" name="Text Box 4"/>
          <p:cNvSpPr txBox="1">
            <a:spLocks noChangeArrowheads="1"/>
          </p:cNvSpPr>
          <p:nvPr/>
        </p:nvSpPr>
        <p:spPr bwMode="auto">
          <a:xfrm>
            <a:off x="419100" y="2713038"/>
            <a:ext cx="21367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ea typeface="仿宋_GB2312" pitchFamily="49" charset="-122"/>
              </a:rPr>
              <a:t>网孔方程</a:t>
            </a:r>
            <a:r>
              <a:rPr lang="zh-CN" altLang="en-US" sz="2800"/>
              <a:t>：</a:t>
            </a:r>
          </a:p>
        </p:txBody>
      </p:sp>
      <p:sp>
        <p:nvSpPr>
          <p:cNvPr id="157701" name="Text Box 5"/>
          <p:cNvSpPr txBox="1">
            <a:spLocks noChangeArrowheads="1"/>
          </p:cNvSpPr>
          <p:nvPr/>
        </p:nvSpPr>
        <p:spPr bwMode="auto">
          <a:xfrm>
            <a:off x="4610100" y="2713038"/>
            <a:ext cx="21224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ea typeface="仿宋_GB2312" pitchFamily="49" charset="-122"/>
              </a:rPr>
              <a:t>节点方程：</a:t>
            </a:r>
          </a:p>
        </p:txBody>
      </p:sp>
      <p:sp>
        <p:nvSpPr>
          <p:cNvPr id="157702" name="Text Box 6"/>
          <p:cNvSpPr txBox="1">
            <a:spLocks noChangeArrowheads="1"/>
          </p:cNvSpPr>
          <p:nvPr/>
        </p:nvSpPr>
        <p:spPr bwMode="auto">
          <a:xfrm>
            <a:off x="723900" y="5802313"/>
            <a:ext cx="5334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ea typeface="仿宋_GB2312" pitchFamily="49" charset="-122"/>
              </a:rPr>
              <a:t>两个电路互为对偶电路。</a:t>
            </a:r>
          </a:p>
        </p:txBody>
      </p:sp>
      <p:grpSp>
        <p:nvGrpSpPr>
          <p:cNvPr id="157703" name="Group 7"/>
          <p:cNvGrpSpPr>
            <a:grpSpLocks/>
          </p:cNvGrpSpPr>
          <p:nvPr/>
        </p:nvGrpSpPr>
        <p:grpSpPr bwMode="auto">
          <a:xfrm>
            <a:off x="495300" y="3322638"/>
            <a:ext cx="4114800" cy="990600"/>
            <a:chOff x="336" y="1968"/>
            <a:chExt cx="2592" cy="624"/>
          </a:xfrm>
        </p:grpSpPr>
        <p:sp>
          <p:nvSpPr>
            <p:cNvPr id="157704" name="Text Box 8"/>
            <p:cNvSpPr txBox="1">
              <a:spLocks noChangeArrowheads="1"/>
            </p:cNvSpPr>
            <p:nvPr/>
          </p:nvSpPr>
          <p:spPr bwMode="auto">
            <a:xfrm>
              <a:off x="432" y="1968"/>
              <a:ext cx="24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(</a:t>
              </a:r>
              <a:r>
                <a:rPr lang="en-US" altLang="zh-CN" sz="2400" i="1"/>
                <a:t>R</a:t>
              </a:r>
              <a:r>
                <a:rPr lang="en-US" altLang="zh-CN" sz="2400" baseline="-25000"/>
                <a:t>1</a:t>
              </a:r>
              <a:r>
                <a:rPr lang="en-US" altLang="zh-CN" sz="2400"/>
                <a:t>+</a:t>
              </a:r>
              <a:r>
                <a:rPr lang="en-US" altLang="zh-CN" sz="2400" i="1"/>
                <a:t>R</a:t>
              </a:r>
              <a:r>
                <a:rPr lang="en-US" altLang="zh-CN" sz="2400" baseline="-25000"/>
                <a:t>2</a:t>
              </a:r>
              <a:r>
                <a:rPr lang="en-US" altLang="zh-CN" sz="2400"/>
                <a:t>) </a:t>
              </a:r>
              <a:r>
                <a:rPr lang="en-US" altLang="zh-CN" sz="2400" i="1"/>
                <a:t>i</a:t>
              </a:r>
              <a:r>
                <a:rPr lang="en-US" altLang="zh-CN" sz="2400" i="1" baseline="-25000"/>
                <a:t>l</a:t>
              </a:r>
              <a:r>
                <a:rPr lang="en-US" altLang="zh-CN" sz="2400" baseline="-25000"/>
                <a:t>1</a:t>
              </a:r>
              <a:r>
                <a:rPr lang="en-US" altLang="zh-CN" sz="2400">
                  <a:latin typeface="黑体" panose="02010609060101010101" pitchFamily="49" charset="-122"/>
                  <a:ea typeface="黑体" panose="02010609060101010101" pitchFamily="49" charset="-122"/>
                </a:rPr>
                <a:t>- </a:t>
              </a:r>
              <a:r>
                <a:rPr lang="en-US" altLang="zh-CN" sz="2400" i="1"/>
                <a:t>R</a:t>
              </a:r>
              <a:r>
                <a:rPr lang="en-US" altLang="zh-CN" sz="2400" baseline="-25000"/>
                <a:t>2</a:t>
              </a:r>
              <a:r>
                <a:rPr lang="en-US" altLang="zh-CN" sz="2400"/>
                <a:t> </a:t>
              </a:r>
              <a:r>
                <a:rPr lang="en-US" altLang="zh-CN" sz="2400" i="1"/>
                <a:t>i</a:t>
              </a:r>
              <a:r>
                <a:rPr lang="en-US" altLang="zh-CN" sz="2400" i="1" baseline="-25000"/>
                <a:t>l</a:t>
              </a:r>
              <a:r>
                <a:rPr lang="en-US" altLang="zh-CN" sz="2400" baseline="-25000"/>
                <a:t>2</a:t>
              </a:r>
              <a:r>
                <a:rPr lang="en-US" altLang="zh-CN" sz="2400"/>
                <a:t> = </a:t>
              </a:r>
              <a:r>
                <a:rPr lang="en-US" altLang="zh-CN" sz="2400" i="1"/>
                <a:t>u</a:t>
              </a:r>
              <a:r>
                <a:rPr lang="en-US" altLang="zh-CN" sz="2400" baseline="-25000"/>
                <a:t>s1</a:t>
              </a:r>
            </a:p>
          </p:txBody>
        </p:sp>
        <p:sp>
          <p:nvSpPr>
            <p:cNvPr id="157705" name="Text Box 9"/>
            <p:cNvSpPr txBox="1">
              <a:spLocks noChangeArrowheads="1"/>
            </p:cNvSpPr>
            <p:nvPr/>
          </p:nvSpPr>
          <p:spPr bwMode="auto">
            <a:xfrm>
              <a:off x="432" y="2304"/>
              <a:ext cx="24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>
                  <a:latin typeface="黑体" panose="02010609060101010101" pitchFamily="49" charset="-122"/>
                  <a:ea typeface="黑体" panose="02010609060101010101" pitchFamily="49" charset="-122"/>
                </a:rPr>
                <a:t>-(</a:t>
              </a:r>
              <a:r>
                <a:rPr lang="en-US" altLang="zh-CN" sz="2400" i="1"/>
                <a:t>R</a:t>
              </a:r>
              <a:r>
                <a:rPr lang="en-US" altLang="zh-CN" sz="2400" baseline="-25000"/>
                <a:t>2</a:t>
              </a:r>
              <a:r>
                <a:rPr lang="en-US" altLang="zh-CN" sz="2400">
                  <a:latin typeface="黑体" panose="02010609060101010101" pitchFamily="49" charset="-122"/>
                  <a:ea typeface="黑体" panose="02010609060101010101" pitchFamily="49" charset="-122"/>
                </a:rPr>
                <a:t>-</a:t>
              </a:r>
              <a:r>
                <a:rPr lang="en-US" altLang="zh-CN" sz="2400" baseline="-25000"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en-US" altLang="zh-CN" sz="2400" i="1"/>
                <a:t>r</a:t>
              </a:r>
              <a:r>
                <a:rPr lang="en-US" altLang="zh-CN" sz="2400" baseline="-25000"/>
                <a:t>m</a:t>
              </a:r>
              <a:r>
                <a:rPr lang="en-US" altLang="zh-CN" sz="2400"/>
                <a:t>) </a:t>
              </a:r>
              <a:r>
                <a:rPr lang="en-US" altLang="zh-CN" sz="2400" i="1"/>
                <a:t>i</a:t>
              </a:r>
              <a:r>
                <a:rPr lang="en-US" altLang="zh-CN" sz="2400" i="1" baseline="-25000"/>
                <a:t>l</a:t>
              </a:r>
              <a:r>
                <a:rPr lang="en-US" altLang="zh-CN" sz="2400" baseline="-25000"/>
                <a:t>1</a:t>
              </a:r>
              <a:r>
                <a:rPr lang="en-US" altLang="zh-CN" sz="2400"/>
                <a:t> +(</a:t>
              </a:r>
              <a:r>
                <a:rPr lang="en-US" altLang="zh-CN" sz="2400" i="1"/>
                <a:t>R</a:t>
              </a:r>
              <a:r>
                <a:rPr lang="en-US" altLang="zh-CN" sz="2400" baseline="-25000"/>
                <a:t>2</a:t>
              </a:r>
              <a:r>
                <a:rPr lang="en-US" altLang="zh-CN" sz="2400"/>
                <a:t>+</a:t>
              </a:r>
              <a:r>
                <a:rPr lang="en-US" altLang="zh-CN" sz="2400" i="1"/>
                <a:t>R</a:t>
              </a:r>
              <a:r>
                <a:rPr lang="en-US" altLang="zh-CN" sz="2400" baseline="-25000"/>
                <a:t>3</a:t>
              </a:r>
              <a:r>
                <a:rPr lang="en-US" altLang="zh-CN" sz="2400"/>
                <a:t>) </a:t>
              </a:r>
              <a:r>
                <a:rPr lang="en-US" altLang="zh-CN" sz="2400" i="1"/>
                <a:t>i</a:t>
              </a:r>
              <a:r>
                <a:rPr lang="en-US" altLang="zh-CN" sz="2400" i="1" baseline="-25000"/>
                <a:t>l</a:t>
              </a:r>
              <a:r>
                <a:rPr lang="en-US" altLang="zh-CN" sz="2400" baseline="-25000"/>
                <a:t>2</a:t>
              </a:r>
              <a:r>
                <a:rPr lang="en-US" altLang="zh-CN" sz="2400"/>
                <a:t> =0 </a:t>
              </a:r>
            </a:p>
          </p:txBody>
        </p:sp>
        <p:sp>
          <p:nvSpPr>
            <p:cNvPr id="157706" name="AutoShape 10"/>
            <p:cNvSpPr>
              <a:spLocks/>
            </p:cNvSpPr>
            <p:nvPr/>
          </p:nvSpPr>
          <p:spPr bwMode="auto">
            <a:xfrm>
              <a:off x="336" y="2096"/>
              <a:ext cx="96" cy="400"/>
            </a:xfrm>
            <a:prstGeom prst="leftBrace">
              <a:avLst>
                <a:gd name="adj1" fmla="val 34722"/>
                <a:gd name="adj2" fmla="val 50000"/>
              </a:avLst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57707" name="Group 11"/>
          <p:cNvGrpSpPr>
            <a:grpSpLocks/>
          </p:cNvGrpSpPr>
          <p:nvPr/>
        </p:nvGrpSpPr>
        <p:grpSpPr bwMode="auto">
          <a:xfrm>
            <a:off x="419100" y="503238"/>
            <a:ext cx="4495800" cy="1981200"/>
            <a:chOff x="96" y="240"/>
            <a:chExt cx="2832" cy="1248"/>
          </a:xfrm>
        </p:grpSpPr>
        <p:grpSp>
          <p:nvGrpSpPr>
            <p:cNvPr id="157708" name="Group 12"/>
            <p:cNvGrpSpPr>
              <a:grpSpLocks/>
            </p:cNvGrpSpPr>
            <p:nvPr/>
          </p:nvGrpSpPr>
          <p:grpSpPr bwMode="auto">
            <a:xfrm>
              <a:off x="96" y="240"/>
              <a:ext cx="2832" cy="1248"/>
              <a:chOff x="96" y="240"/>
              <a:chExt cx="2832" cy="1248"/>
            </a:xfrm>
          </p:grpSpPr>
          <p:sp>
            <p:nvSpPr>
              <p:cNvPr id="157709" name="Rectangle 13"/>
              <p:cNvSpPr>
                <a:spLocks noChangeArrowheads="1"/>
              </p:cNvSpPr>
              <p:nvPr/>
            </p:nvSpPr>
            <p:spPr bwMode="auto">
              <a:xfrm>
                <a:off x="528" y="576"/>
                <a:ext cx="1728" cy="91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7710" name="Line 14"/>
              <p:cNvSpPr>
                <a:spLocks noChangeShapeType="1"/>
              </p:cNvSpPr>
              <p:nvPr/>
            </p:nvSpPr>
            <p:spPr bwMode="auto">
              <a:xfrm>
                <a:off x="1392" y="576"/>
                <a:ext cx="0" cy="91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7711" name="Rectangle 15"/>
              <p:cNvSpPr>
                <a:spLocks noChangeArrowheads="1"/>
              </p:cNvSpPr>
              <p:nvPr/>
            </p:nvSpPr>
            <p:spPr bwMode="auto">
              <a:xfrm>
                <a:off x="1632" y="528"/>
                <a:ext cx="288" cy="96"/>
              </a:xfrm>
              <a:prstGeom prst="rect">
                <a:avLst/>
              </a:prstGeom>
              <a:solidFill>
                <a:srgbClr val="00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7712" name="Text Box 16"/>
              <p:cNvSpPr txBox="1">
                <a:spLocks noChangeArrowheads="1"/>
              </p:cNvSpPr>
              <p:nvPr/>
            </p:nvSpPr>
            <p:spPr bwMode="auto">
              <a:xfrm>
                <a:off x="1632" y="240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R</a:t>
                </a:r>
                <a:r>
                  <a:rPr lang="en-US" altLang="zh-CN" sz="2400" baseline="-25000"/>
                  <a:t>3</a:t>
                </a:r>
                <a:endParaRPr lang="en-US" altLang="zh-CN" sz="2400"/>
              </a:p>
            </p:txBody>
          </p:sp>
          <p:sp>
            <p:nvSpPr>
              <p:cNvPr id="157713" name="Rectangle 17"/>
              <p:cNvSpPr>
                <a:spLocks noChangeArrowheads="1"/>
              </p:cNvSpPr>
              <p:nvPr/>
            </p:nvSpPr>
            <p:spPr bwMode="auto">
              <a:xfrm>
                <a:off x="816" y="528"/>
                <a:ext cx="288" cy="96"/>
              </a:xfrm>
              <a:prstGeom prst="rect">
                <a:avLst/>
              </a:prstGeom>
              <a:solidFill>
                <a:srgbClr val="00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7714" name="Text Box 18"/>
              <p:cNvSpPr txBox="1">
                <a:spLocks noChangeArrowheads="1"/>
              </p:cNvSpPr>
              <p:nvPr/>
            </p:nvSpPr>
            <p:spPr bwMode="auto">
              <a:xfrm>
                <a:off x="816" y="240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R</a:t>
                </a:r>
                <a:r>
                  <a:rPr lang="en-US" altLang="zh-CN" sz="2400" baseline="-25000"/>
                  <a:t>1</a:t>
                </a:r>
                <a:endParaRPr lang="en-US" altLang="zh-CN" sz="2400"/>
              </a:p>
            </p:txBody>
          </p:sp>
          <p:sp>
            <p:nvSpPr>
              <p:cNvPr id="157715" name="Rectangle 19"/>
              <p:cNvSpPr>
                <a:spLocks noChangeArrowheads="1"/>
              </p:cNvSpPr>
              <p:nvPr/>
            </p:nvSpPr>
            <p:spPr bwMode="auto">
              <a:xfrm>
                <a:off x="1344" y="912"/>
                <a:ext cx="96" cy="288"/>
              </a:xfrm>
              <a:prstGeom prst="rect">
                <a:avLst/>
              </a:prstGeom>
              <a:solidFill>
                <a:srgbClr val="00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7716" name="Text Box 20"/>
              <p:cNvSpPr txBox="1">
                <a:spLocks noChangeArrowheads="1"/>
              </p:cNvSpPr>
              <p:nvPr/>
            </p:nvSpPr>
            <p:spPr bwMode="auto">
              <a:xfrm>
                <a:off x="1392" y="960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R</a:t>
                </a:r>
                <a:r>
                  <a:rPr lang="en-US" altLang="zh-CN" sz="2400" baseline="-25000"/>
                  <a:t>2</a:t>
                </a:r>
              </a:p>
            </p:txBody>
          </p:sp>
          <p:sp>
            <p:nvSpPr>
              <p:cNvPr id="157717" name="Text Box 21"/>
              <p:cNvSpPr txBox="1">
                <a:spLocks noChangeArrowheads="1"/>
              </p:cNvSpPr>
              <p:nvPr/>
            </p:nvSpPr>
            <p:spPr bwMode="auto">
              <a:xfrm>
                <a:off x="240" y="672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+</a:t>
                </a:r>
              </a:p>
            </p:txBody>
          </p:sp>
          <p:sp>
            <p:nvSpPr>
              <p:cNvPr id="157718" name="Text Box 22"/>
              <p:cNvSpPr txBox="1">
                <a:spLocks noChangeArrowheads="1"/>
              </p:cNvSpPr>
              <p:nvPr/>
            </p:nvSpPr>
            <p:spPr bwMode="auto">
              <a:xfrm>
                <a:off x="240" y="1152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–</a:t>
                </a:r>
              </a:p>
            </p:txBody>
          </p:sp>
          <p:sp>
            <p:nvSpPr>
              <p:cNvPr id="157719" name="Text Box 23"/>
              <p:cNvSpPr txBox="1">
                <a:spLocks noChangeArrowheads="1"/>
              </p:cNvSpPr>
              <p:nvPr/>
            </p:nvSpPr>
            <p:spPr bwMode="auto">
              <a:xfrm>
                <a:off x="96" y="864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u</a:t>
                </a:r>
                <a:r>
                  <a:rPr lang="en-US" altLang="zh-CN" sz="2400" baseline="-25000"/>
                  <a:t>s1</a:t>
                </a:r>
                <a:endParaRPr lang="en-US" altLang="zh-CN" sz="2400"/>
              </a:p>
            </p:txBody>
          </p:sp>
          <p:sp>
            <p:nvSpPr>
              <p:cNvPr id="157720" name="Oval 24"/>
              <p:cNvSpPr>
                <a:spLocks noChangeArrowheads="1"/>
              </p:cNvSpPr>
              <p:nvPr/>
            </p:nvSpPr>
            <p:spPr bwMode="auto">
              <a:xfrm>
                <a:off x="384" y="912"/>
                <a:ext cx="288" cy="288"/>
              </a:xfrm>
              <a:prstGeom prst="ellipse">
                <a:avLst/>
              </a:prstGeom>
              <a:solidFill>
                <a:srgbClr val="00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cxnSp>
            <p:nvCxnSpPr>
              <p:cNvPr id="157721" name="AutoShape 25"/>
              <p:cNvCxnSpPr>
                <a:cxnSpLocks noChangeShapeType="1"/>
                <a:stCxn id="157720" idx="0"/>
                <a:endCxn id="157720" idx="4"/>
              </p:cNvCxnSpPr>
              <p:nvPr/>
            </p:nvCxnSpPr>
            <p:spPr bwMode="auto">
              <a:xfrm>
                <a:off x="528" y="903"/>
                <a:ext cx="0" cy="306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57722" name="Text Box 26"/>
              <p:cNvSpPr txBox="1">
                <a:spLocks noChangeArrowheads="1"/>
              </p:cNvSpPr>
              <p:nvPr/>
            </p:nvSpPr>
            <p:spPr bwMode="auto">
              <a:xfrm>
                <a:off x="864" y="816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i</a:t>
                </a:r>
                <a:r>
                  <a:rPr lang="en-US" altLang="zh-CN" sz="2400" i="1" baseline="-25000"/>
                  <a:t>l</a:t>
                </a:r>
                <a:r>
                  <a:rPr lang="en-US" altLang="zh-CN" sz="2400" baseline="-25000"/>
                  <a:t>1</a:t>
                </a:r>
                <a:endParaRPr lang="en-US" altLang="zh-CN" sz="2400"/>
              </a:p>
            </p:txBody>
          </p:sp>
          <p:sp>
            <p:nvSpPr>
              <p:cNvPr id="157723" name="Text Box 27"/>
              <p:cNvSpPr txBox="1">
                <a:spLocks noChangeArrowheads="1"/>
              </p:cNvSpPr>
              <p:nvPr/>
            </p:nvSpPr>
            <p:spPr bwMode="auto">
              <a:xfrm>
                <a:off x="1728" y="864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i</a:t>
                </a:r>
                <a:r>
                  <a:rPr lang="en-US" altLang="zh-CN" sz="2400" i="1" baseline="-25000"/>
                  <a:t>l</a:t>
                </a:r>
                <a:r>
                  <a:rPr lang="en-US" altLang="zh-CN" sz="2400" baseline="-25000"/>
                  <a:t>2</a:t>
                </a:r>
                <a:endParaRPr lang="en-US" altLang="zh-CN" sz="2400"/>
              </a:p>
            </p:txBody>
          </p:sp>
          <p:sp>
            <p:nvSpPr>
              <p:cNvPr id="157724" name="Text Box 28"/>
              <p:cNvSpPr txBox="1">
                <a:spLocks noChangeArrowheads="1"/>
              </p:cNvSpPr>
              <p:nvPr/>
            </p:nvSpPr>
            <p:spPr bwMode="auto">
              <a:xfrm>
                <a:off x="528" y="288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i</a:t>
                </a:r>
                <a:r>
                  <a:rPr lang="en-US" altLang="zh-CN" sz="2400" baseline="-25000"/>
                  <a:t>1</a:t>
                </a:r>
                <a:endParaRPr lang="en-US" altLang="zh-CN" sz="2400"/>
              </a:p>
            </p:txBody>
          </p:sp>
          <p:sp>
            <p:nvSpPr>
              <p:cNvPr id="157725" name="Line 29"/>
              <p:cNvSpPr>
                <a:spLocks noChangeShapeType="1"/>
              </p:cNvSpPr>
              <p:nvPr/>
            </p:nvSpPr>
            <p:spPr bwMode="auto">
              <a:xfrm>
                <a:off x="2256" y="816"/>
                <a:ext cx="0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7726" name="Text Box 30"/>
              <p:cNvSpPr txBox="1">
                <a:spLocks noChangeArrowheads="1"/>
              </p:cNvSpPr>
              <p:nvPr/>
            </p:nvSpPr>
            <p:spPr bwMode="auto">
              <a:xfrm>
                <a:off x="2256" y="576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+</a:t>
                </a:r>
              </a:p>
            </p:txBody>
          </p:sp>
          <p:sp>
            <p:nvSpPr>
              <p:cNvPr id="157727" name="Text Box 31"/>
              <p:cNvSpPr txBox="1">
                <a:spLocks noChangeArrowheads="1"/>
              </p:cNvSpPr>
              <p:nvPr/>
            </p:nvSpPr>
            <p:spPr bwMode="auto">
              <a:xfrm>
                <a:off x="2256" y="1152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–</a:t>
                </a:r>
              </a:p>
            </p:txBody>
          </p:sp>
          <p:sp>
            <p:nvSpPr>
              <p:cNvPr id="157728" name="Text Box 32"/>
              <p:cNvSpPr txBox="1">
                <a:spLocks noChangeArrowheads="1"/>
              </p:cNvSpPr>
              <p:nvPr/>
            </p:nvSpPr>
            <p:spPr bwMode="auto">
              <a:xfrm>
                <a:off x="2352" y="883"/>
                <a:ext cx="57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r</a:t>
                </a:r>
                <a:r>
                  <a:rPr lang="en-US" altLang="zh-CN" sz="2400" baseline="-25000"/>
                  <a:t>m </a:t>
                </a:r>
                <a:r>
                  <a:rPr lang="en-US" altLang="zh-CN" sz="2400" i="1"/>
                  <a:t>i</a:t>
                </a:r>
                <a:r>
                  <a:rPr lang="en-US" altLang="zh-CN" sz="2400" baseline="-25000"/>
                  <a:t>1</a:t>
                </a:r>
              </a:p>
            </p:txBody>
          </p:sp>
          <p:sp>
            <p:nvSpPr>
              <p:cNvPr id="157729" name="AutoShape 33"/>
              <p:cNvSpPr>
                <a:spLocks noChangeArrowheads="1"/>
              </p:cNvSpPr>
              <p:nvPr/>
            </p:nvSpPr>
            <p:spPr bwMode="auto">
              <a:xfrm>
                <a:off x="2160" y="864"/>
                <a:ext cx="192" cy="384"/>
              </a:xfrm>
              <a:prstGeom prst="diamond">
                <a:avLst/>
              </a:prstGeom>
              <a:solidFill>
                <a:srgbClr val="00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cxnSp>
            <p:nvCxnSpPr>
              <p:cNvPr id="157730" name="AutoShape 34"/>
              <p:cNvCxnSpPr>
                <a:cxnSpLocks noChangeShapeType="1"/>
                <a:endCxn id="157729" idx="2"/>
              </p:cNvCxnSpPr>
              <p:nvPr/>
            </p:nvCxnSpPr>
            <p:spPr bwMode="auto">
              <a:xfrm>
                <a:off x="2256" y="864"/>
                <a:ext cx="0" cy="393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grpSp>
            <p:nvGrpSpPr>
              <p:cNvPr id="157731" name="Group 35"/>
              <p:cNvGrpSpPr>
                <a:grpSpLocks/>
              </p:cNvGrpSpPr>
              <p:nvPr/>
            </p:nvGrpSpPr>
            <p:grpSpPr bwMode="auto">
              <a:xfrm>
                <a:off x="768" y="768"/>
                <a:ext cx="432" cy="480"/>
                <a:chOff x="2400" y="144"/>
                <a:chExt cx="432" cy="480"/>
              </a:xfrm>
            </p:grpSpPr>
            <p:sp>
              <p:nvSpPr>
                <p:cNvPr id="157732" name="Oval 36"/>
                <p:cNvSpPr>
                  <a:spLocks noChangeArrowheads="1"/>
                </p:cNvSpPr>
                <p:nvPr/>
              </p:nvSpPr>
              <p:spPr bwMode="auto">
                <a:xfrm>
                  <a:off x="2400" y="144"/>
                  <a:ext cx="432" cy="480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57733" name="Line 37"/>
                <p:cNvSpPr>
                  <a:spLocks noChangeShapeType="1"/>
                </p:cNvSpPr>
                <p:nvPr/>
              </p:nvSpPr>
              <p:spPr bwMode="auto">
                <a:xfrm rot="6735406" flipV="1">
                  <a:off x="2784" y="480"/>
                  <a:ext cx="48" cy="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stealth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57734" name="Group 38"/>
              <p:cNvGrpSpPr>
                <a:grpSpLocks/>
              </p:cNvGrpSpPr>
              <p:nvPr/>
            </p:nvGrpSpPr>
            <p:grpSpPr bwMode="auto">
              <a:xfrm>
                <a:off x="1632" y="768"/>
                <a:ext cx="432" cy="480"/>
                <a:chOff x="2400" y="144"/>
                <a:chExt cx="432" cy="480"/>
              </a:xfrm>
            </p:grpSpPr>
            <p:sp>
              <p:nvSpPr>
                <p:cNvPr id="157735" name="Oval 39"/>
                <p:cNvSpPr>
                  <a:spLocks noChangeArrowheads="1"/>
                </p:cNvSpPr>
                <p:nvPr/>
              </p:nvSpPr>
              <p:spPr bwMode="auto">
                <a:xfrm>
                  <a:off x="2400" y="144"/>
                  <a:ext cx="432" cy="480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57736" name="Line 40"/>
                <p:cNvSpPr>
                  <a:spLocks noChangeShapeType="1"/>
                </p:cNvSpPr>
                <p:nvPr/>
              </p:nvSpPr>
              <p:spPr bwMode="auto">
                <a:xfrm rot="6735406" flipV="1">
                  <a:off x="2784" y="480"/>
                  <a:ext cx="48" cy="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stealth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157737" name="Line 41"/>
            <p:cNvSpPr>
              <a:spLocks noChangeShapeType="1"/>
            </p:cNvSpPr>
            <p:nvPr/>
          </p:nvSpPr>
          <p:spPr bwMode="auto">
            <a:xfrm>
              <a:off x="672" y="576"/>
              <a:ext cx="4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57738" name="Group 42"/>
          <p:cNvGrpSpPr>
            <a:grpSpLocks/>
          </p:cNvGrpSpPr>
          <p:nvPr/>
        </p:nvGrpSpPr>
        <p:grpSpPr bwMode="auto">
          <a:xfrm>
            <a:off x="4991100" y="503238"/>
            <a:ext cx="4152900" cy="2362200"/>
            <a:chOff x="2976" y="240"/>
            <a:chExt cx="2616" cy="1488"/>
          </a:xfrm>
        </p:grpSpPr>
        <p:sp>
          <p:nvSpPr>
            <p:cNvPr id="157739" name="Rectangle 43"/>
            <p:cNvSpPr>
              <a:spLocks noChangeArrowheads="1"/>
            </p:cNvSpPr>
            <p:nvPr/>
          </p:nvSpPr>
          <p:spPr bwMode="auto">
            <a:xfrm>
              <a:off x="3312" y="576"/>
              <a:ext cx="1728" cy="96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7740" name="Line 44"/>
            <p:cNvSpPr>
              <a:spLocks noChangeShapeType="1"/>
            </p:cNvSpPr>
            <p:nvPr/>
          </p:nvSpPr>
          <p:spPr bwMode="auto">
            <a:xfrm>
              <a:off x="3888" y="576"/>
              <a:ext cx="0" cy="9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7741" name="Line 45"/>
            <p:cNvSpPr>
              <a:spLocks noChangeShapeType="1"/>
            </p:cNvSpPr>
            <p:nvPr/>
          </p:nvSpPr>
          <p:spPr bwMode="auto">
            <a:xfrm>
              <a:off x="4464" y="576"/>
              <a:ext cx="0" cy="9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57742" name="Group 46"/>
            <p:cNvGrpSpPr>
              <a:grpSpLocks/>
            </p:cNvGrpSpPr>
            <p:nvPr/>
          </p:nvGrpSpPr>
          <p:grpSpPr bwMode="auto">
            <a:xfrm>
              <a:off x="4080" y="1536"/>
              <a:ext cx="192" cy="192"/>
              <a:chOff x="4416" y="1536"/>
              <a:chExt cx="192" cy="240"/>
            </a:xfrm>
          </p:grpSpPr>
          <p:sp>
            <p:nvSpPr>
              <p:cNvPr id="157743" name="Line 47"/>
              <p:cNvSpPr>
                <a:spLocks noChangeShapeType="1"/>
              </p:cNvSpPr>
              <p:nvPr/>
            </p:nvSpPr>
            <p:spPr bwMode="auto">
              <a:xfrm>
                <a:off x="4512" y="1536"/>
                <a:ext cx="0" cy="1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7744" name="Line 48"/>
              <p:cNvSpPr>
                <a:spLocks noChangeShapeType="1"/>
              </p:cNvSpPr>
              <p:nvPr/>
            </p:nvSpPr>
            <p:spPr bwMode="auto">
              <a:xfrm>
                <a:off x="4416" y="1680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7745" name="Line 49"/>
              <p:cNvSpPr>
                <a:spLocks noChangeShapeType="1"/>
              </p:cNvSpPr>
              <p:nvPr/>
            </p:nvSpPr>
            <p:spPr bwMode="auto">
              <a:xfrm>
                <a:off x="4464" y="1728"/>
                <a:ext cx="9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7746" name="Line 50"/>
              <p:cNvSpPr>
                <a:spLocks noChangeShapeType="1"/>
              </p:cNvSpPr>
              <p:nvPr/>
            </p:nvSpPr>
            <p:spPr bwMode="auto">
              <a:xfrm>
                <a:off x="4488" y="1776"/>
                <a:ext cx="4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57747" name="Rectangle 51"/>
            <p:cNvSpPr>
              <a:spLocks noChangeArrowheads="1"/>
            </p:cNvSpPr>
            <p:nvPr/>
          </p:nvSpPr>
          <p:spPr bwMode="auto">
            <a:xfrm>
              <a:off x="4032" y="528"/>
              <a:ext cx="288" cy="96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7748" name="Text Box 52"/>
            <p:cNvSpPr txBox="1">
              <a:spLocks noChangeArrowheads="1"/>
            </p:cNvSpPr>
            <p:nvPr/>
          </p:nvSpPr>
          <p:spPr bwMode="auto">
            <a:xfrm>
              <a:off x="4032" y="24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G</a:t>
              </a:r>
              <a:r>
                <a:rPr lang="en-US" altLang="zh-CN" sz="2400" baseline="-25000"/>
                <a:t>2</a:t>
              </a:r>
              <a:endParaRPr lang="en-US" altLang="zh-CN" sz="2400"/>
            </a:p>
          </p:txBody>
        </p:sp>
        <p:sp>
          <p:nvSpPr>
            <p:cNvPr id="157749" name="Rectangle 53"/>
            <p:cNvSpPr>
              <a:spLocks noChangeArrowheads="1"/>
            </p:cNvSpPr>
            <p:nvPr/>
          </p:nvSpPr>
          <p:spPr bwMode="auto">
            <a:xfrm>
              <a:off x="4416" y="912"/>
              <a:ext cx="96" cy="288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7750" name="Text Box 54"/>
            <p:cNvSpPr txBox="1">
              <a:spLocks noChangeArrowheads="1"/>
            </p:cNvSpPr>
            <p:nvPr/>
          </p:nvSpPr>
          <p:spPr bwMode="auto">
            <a:xfrm>
              <a:off x="4512" y="91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G</a:t>
              </a:r>
              <a:r>
                <a:rPr lang="en-US" altLang="zh-CN" sz="2400" baseline="-25000"/>
                <a:t>3</a:t>
              </a:r>
            </a:p>
          </p:txBody>
        </p:sp>
        <p:sp>
          <p:nvSpPr>
            <p:cNvPr id="157751" name="Rectangle 55"/>
            <p:cNvSpPr>
              <a:spLocks noChangeArrowheads="1"/>
            </p:cNvSpPr>
            <p:nvPr/>
          </p:nvSpPr>
          <p:spPr bwMode="auto">
            <a:xfrm>
              <a:off x="3840" y="912"/>
              <a:ext cx="96" cy="288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7752" name="Text Box 56"/>
            <p:cNvSpPr txBox="1">
              <a:spLocks noChangeArrowheads="1"/>
            </p:cNvSpPr>
            <p:nvPr/>
          </p:nvSpPr>
          <p:spPr bwMode="auto">
            <a:xfrm>
              <a:off x="3936" y="91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G</a:t>
              </a:r>
              <a:r>
                <a:rPr lang="en-US" altLang="zh-CN" sz="2400" baseline="-25000"/>
                <a:t>1</a:t>
              </a:r>
            </a:p>
          </p:txBody>
        </p:sp>
        <p:sp>
          <p:nvSpPr>
            <p:cNvPr id="157753" name="Text Box 57"/>
            <p:cNvSpPr txBox="1">
              <a:spLocks noChangeArrowheads="1"/>
            </p:cNvSpPr>
            <p:nvPr/>
          </p:nvSpPr>
          <p:spPr bwMode="auto">
            <a:xfrm>
              <a:off x="3648" y="240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u</a:t>
              </a:r>
              <a:r>
                <a:rPr lang="en-US" altLang="zh-CN" sz="2400" i="1" baseline="-25000"/>
                <a:t>n</a:t>
              </a:r>
              <a:r>
                <a:rPr lang="en-US" altLang="zh-CN" sz="2400" baseline="-25000"/>
                <a:t>1</a:t>
              </a:r>
            </a:p>
          </p:txBody>
        </p:sp>
        <p:sp>
          <p:nvSpPr>
            <p:cNvPr id="157754" name="Text Box 58"/>
            <p:cNvSpPr txBox="1">
              <a:spLocks noChangeArrowheads="1"/>
            </p:cNvSpPr>
            <p:nvPr/>
          </p:nvSpPr>
          <p:spPr bwMode="auto">
            <a:xfrm>
              <a:off x="4320" y="240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u</a:t>
              </a:r>
              <a:r>
                <a:rPr lang="en-US" altLang="zh-CN" sz="2400" i="1" baseline="-25000"/>
                <a:t>n</a:t>
              </a:r>
              <a:r>
                <a:rPr lang="en-US" altLang="zh-CN" sz="2400" baseline="-25000"/>
                <a:t>2</a:t>
              </a:r>
            </a:p>
          </p:txBody>
        </p:sp>
        <p:sp>
          <p:nvSpPr>
            <p:cNvPr id="157755" name="Text Box 59"/>
            <p:cNvSpPr txBox="1">
              <a:spLocks noChangeArrowheads="1"/>
            </p:cNvSpPr>
            <p:nvPr/>
          </p:nvSpPr>
          <p:spPr bwMode="auto">
            <a:xfrm>
              <a:off x="3648" y="624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+</a:t>
              </a:r>
            </a:p>
          </p:txBody>
        </p:sp>
        <p:sp>
          <p:nvSpPr>
            <p:cNvPr id="157756" name="Text Box 60"/>
            <p:cNvSpPr txBox="1">
              <a:spLocks noChangeArrowheads="1"/>
            </p:cNvSpPr>
            <p:nvPr/>
          </p:nvSpPr>
          <p:spPr bwMode="auto">
            <a:xfrm>
              <a:off x="3648" y="1152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–</a:t>
              </a:r>
            </a:p>
          </p:txBody>
        </p:sp>
        <p:sp>
          <p:nvSpPr>
            <p:cNvPr id="157757" name="Text Box 61"/>
            <p:cNvSpPr txBox="1">
              <a:spLocks noChangeArrowheads="1"/>
            </p:cNvSpPr>
            <p:nvPr/>
          </p:nvSpPr>
          <p:spPr bwMode="auto">
            <a:xfrm>
              <a:off x="3552" y="86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u</a:t>
              </a:r>
              <a:r>
                <a:rPr lang="en-US" altLang="zh-CN" sz="2400" baseline="-25000"/>
                <a:t>1</a:t>
              </a:r>
            </a:p>
          </p:txBody>
        </p:sp>
        <p:sp>
          <p:nvSpPr>
            <p:cNvPr id="157758" name="Oval 62"/>
            <p:cNvSpPr>
              <a:spLocks noChangeArrowheads="1"/>
            </p:cNvSpPr>
            <p:nvPr/>
          </p:nvSpPr>
          <p:spPr bwMode="auto">
            <a:xfrm>
              <a:off x="3168" y="960"/>
              <a:ext cx="288" cy="288"/>
            </a:xfrm>
            <a:prstGeom prst="ellipse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cxnSp>
          <p:nvCxnSpPr>
            <p:cNvPr id="157759" name="AutoShape 63"/>
            <p:cNvCxnSpPr>
              <a:cxnSpLocks noChangeShapeType="1"/>
              <a:stCxn id="157758" idx="2"/>
              <a:endCxn id="157758" idx="6"/>
            </p:cNvCxnSpPr>
            <p:nvPr/>
          </p:nvCxnSpPr>
          <p:spPr bwMode="auto">
            <a:xfrm>
              <a:off x="3159" y="1104"/>
              <a:ext cx="306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7760" name="Text Box 64"/>
            <p:cNvSpPr txBox="1">
              <a:spLocks noChangeArrowheads="1"/>
            </p:cNvSpPr>
            <p:nvPr/>
          </p:nvSpPr>
          <p:spPr bwMode="auto">
            <a:xfrm>
              <a:off x="2976" y="63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i</a:t>
              </a:r>
              <a:r>
                <a:rPr lang="en-US" altLang="zh-CN" sz="2400" baseline="-25000"/>
                <a:t>s1</a:t>
              </a:r>
            </a:p>
          </p:txBody>
        </p:sp>
        <p:sp>
          <p:nvSpPr>
            <p:cNvPr id="157761" name="Text Box 65"/>
            <p:cNvSpPr txBox="1">
              <a:spLocks noChangeArrowheads="1"/>
            </p:cNvSpPr>
            <p:nvPr/>
          </p:nvSpPr>
          <p:spPr bwMode="auto">
            <a:xfrm>
              <a:off x="5064" y="1104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g</a:t>
              </a:r>
              <a:r>
                <a:rPr lang="en-US" altLang="zh-CN" sz="2400" baseline="-25000"/>
                <a:t>m </a:t>
              </a:r>
              <a:r>
                <a:rPr lang="en-US" altLang="zh-CN" sz="2400" i="1"/>
                <a:t>u</a:t>
              </a:r>
              <a:r>
                <a:rPr lang="en-US" altLang="zh-CN" sz="2400" baseline="-25000"/>
                <a:t>1</a:t>
              </a:r>
            </a:p>
          </p:txBody>
        </p:sp>
        <p:sp>
          <p:nvSpPr>
            <p:cNvPr id="157762" name="Line 66"/>
            <p:cNvSpPr>
              <a:spLocks noChangeShapeType="1"/>
            </p:cNvSpPr>
            <p:nvPr/>
          </p:nvSpPr>
          <p:spPr bwMode="auto">
            <a:xfrm>
              <a:off x="5040" y="1033"/>
              <a:ext cx="0" cy="3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7763" name="AutoShape 67"/>
            <p:cNvSpPr>
              <a:spLocks noChangeArrowheads="1"/>
            </p:cNvSpPr>
            <p:nvPr/>
          </p:nvSpPr>
          <p:spPr bwMode="auto">
            <a:xfrm>
              <a:off x="4944" y="745"/>
              <a:ext cx="192" cy="384"/>
            </a:xfrm>
            <a:prstGeom prst="diamond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7764" name="Line 68"/>
            <p:cNvSpPr>
              <a:spLocks noChangeShapeType="1"/>
            </p:cNvSpPr>
            <p:nvPr/>
          </p:nvSpPr>
          <p:spPr bwMode="auto">
            <a:xfrm>
              <a:off x="4944" y="93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7765" name="Line 69"/>
            <p:cNvSpPr>
              <a:spLocks noChangeShapeType="1"/>
            </p:cNvSpPr>
            <p:nvPr/>
          </p:nvSpPr>
          <p:spPr bwMode="auto">
            <a:xfrm flipV="1">
              <a:off x="3312" y="720"/>
              <a:ext cx="0" cy="14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7766" name="Oval 70"/>
            <p:cNvSpPr>
              <a:spLocks noChangeArrowheads="1"/>
            </p:cNvSpPr>
            <p:nvPr/>
          </p:nvSpPr>
          <p:spPr bwMode="auto">
            <a:xfrm>
              <a:off x="4435" y="560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7767" name="Oval 71"/>
            <p:cNvSpPr>
              <a:spLocks noChangeArrowheads="1"/>
            </p:cNvSpPr>
            <p:nvPr/>
          </p:nvSpPr>
          <p:spPr bwMode="auto">
            <a:xfrm>
              <a:off x="3859" y="555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7768" name="Oval 72"/>
            <p:cNvSpPr>
              <a:spLocks noChangeArrowheads="1"/>
            </p:cNvSpPr>
            <p:nvPr/>
          </p:nvSpPr>
          <p:spPr bwMode="auto">
            <a:xfrm>
              <a:off x="4155" y="1520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57769" name="Text Box 73"/>
          <p:cNvSpPr txBox="1">
            <a:spLocks noChangeArrowheads="1"/>
          </p:cNvSpPr>
          <p:nvPr/>
        </p:nvSpPr>
        <p:spPr bwMode="auto">
          <a:xfrm>
            <a:off x="647700" y="4551363"/>
            <a:ext cx="1606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ea typeface="仿宋_GB2312" pitchFamily="49" charset="-122"/>
              </a:rPr>
              <a:t>对应元素</a:t>
            </a:r>
            <a:endParaRPr lang="zh-CN" altLang="en-US" sz="2800">
              <a:solidFill>
                <a:srgbClr val="0000FF"/>
              </a:solidFill>
              <a:ea typeface="仿宋_GB2312" pitchFamily="49" charset="-122"/>
            </a:endParaRPr>
          </a:p>
        </p:txBody>
      </p:sp>
      <p:sp>
        <p:nvSpPr>
          <p:cNvPr id="157770" name="Text Box 74"/>
          <p:cNvSpPr txBox="1">
            <a:spLocks noChangeArrowheads="1"/>
          </p:cNvSpPr>
          <p:nvPr/>
        </p:nvSpPr>
        <p:spPr bwMode="auto">
          <a:xfrm>
            <a:off x="2343150" y="4438650"/>
            <a:ext cx="5654675" cy="120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>
                <a:solidFill>
                  <a:srgbClr val="6600FF"/>
                </a:solidFill>
                <a:sym typeface="MT Extra" panose="05050102010205020202" pitchFamily="18" charset="2"/>
              </a:rPr>
              <a:t>              </a:t>
            </a:r>
            <a:r>
              <a:rPr lang="zh-CN" altLang="en-US" sz="2800">
                <a:solidFill>
                  <a:srgbClr val="6600FF"/>
                </a:solidFill>
                <a:latin typeface="仿宋_GB2312" pitchFamily="49" charset="-122"/>
                <a:ea typeface="仿宋_GB2312" pitchFamily="49" charset="-122"/>
                <a:sym typeface="MT Extra" panose="05050102010205020202" pitchFamily="18" charset="2"/>
              </a:rPr>
              <a:t>网孔电阻阵   </a:t>
            </a:r>
            <a:r>
              <a:rPr lang="en-US" altLang="zh-CN" sz="2800">
                <a:solidFill>
                  <a:srgbClr val="6600FF"/>
                </a:solidFill>
                <a:latin typeface="仿宋_GB2312" pitchFamily="49" charset="-122"/>
                <a:ea typeface="仿宋_GB2312" pitchFamily="49" charset="-122"/>
                <a:sym typeface="MT Extra" panose="05050102010205020202" pitchFamily="18" charset="2"/>
              </a:rPr>
              <a:t>CCVS    T</a:t>
            </a:r>
            <a:r>
              <a:rPr lang="zh-CN" altLang="en-US" sz="2800">
                <a:solidFill>
                  <a:srgbClr val="6600FF"/>
                </a:solidFill>
                <a:latin typeface="仿宋_GB2312" pitchFamily="49" charset="-122"/>
                <a:ea typeface="仿宋_GB2312" pitchFamily="49" charset="-122"/>
                <a:sym typeface="MT Extra" panose="05050102010205020202" pitchFamily="18" charset="2"/>
              </a:rPr>
              <a:t>形</a:t>
            </a:r>
          </a:p>
          <a:p>
            <a:pPr algn="l">
              <a:lnSpc>
                <a:spcPct val="0"/>
              </a:lnSpc>
              <a:spcBef>
                <a:spcPct val="50000"/>
              </a:spcBef>
            </a:pPr>
            <a:r>
              <a:rPr lang="zh-CN" altLang="en-US" sz="2800">
                <a:solidFill>
                  <a:srgbClr val="6600FF"/>
                </a:solidFill>
                <a:latin typeface="仿宋_GB2312" pitchFamily="49" charset="-122"/>
                <a:ea typeface="仿宋_GB2312" pitchFamily="49" charset="-122"/>
                <a:sym typeface="MT Extra" panose="05050102010205020202" pitchFamily="18" charset="2"/>
              </a:rPr>
              <a:t></a:t>
            </a:r>
            <a:endParaRPr lang="zh-CN" altLang="en-US" sz="2800">
              <a:solidFill>
                <a:srgbClr val="6600FF"/>
              </a:solidFill>
              <a:latin typeface="仿宋_GB2312" pitchFamily="49" charset="-122"/>
              <a:ea typeface="仿宋_GB2312" pitchFamily="49" charset="-122"/>
            </a:endParaRPr>
          </a:p>
          <a:p>
            <a:pPr algn="l">
              <a:lnSpc>
                <a:spcPct val="80000"/>
              </a:lnSpc>
              <a:spcBef>
                <a:spcPct val="50000"/>
              </a:spcBef>
            </a:pPr>
            <a:r>
              <a:rPr lang="zh-CN" altLang="en-US" sz="2800">
                <a:solidFill>
                  <a:srgbClr val="6600FF"/>
                </a:solidFill>
                <a:sym typeface="MT Extra" panose="05050102010205020202" pitchFamily="18" charset="2"/>
              </a:rPr>
              <a:t>            </a:t>
            </a:r>
            <a:r>
              <a:rPr lang="zh-CN" altLang="en-US" sz="2800">
                <a:solidFill>
                  <a:srgbClr val="6600FF"/>
                </a:solidFill>
                <a:latin typeface="仿宋_GB2312" pitchFamily="49" charset="-122"/>
                <a:ea typeface="仿宋_GB2312" pitchFamily="49" charset="-122"/>
                <a:sym typeface="MT Extra" panose="05050102010205020202" pitchFamily="18" charset="2"/>
              </a:rPr>
              <a:t>节点导纳阵   </a:t>
            </a:r>
            <a:r>
              <a:rPr lang="en-US" altLang="zh-CN" sz="2800">
                <a:solidFill>
                  <a:srgbClr val="6600FF"/>
                </a:solidFill>
                <a:latin typeface="仿宋_GB2312" pitchFamily="49" charset="-122"/>
                <a:ea typeface="仿宋_GB2312" pitchFamily="49" charset="-122"/>
                <a:sym typeface="MT Extra" panose="05050102010205020202" pitchFamily="18" charset="2"/>
              </a:rPr>
              <a:t>VCCS    </a:t>
            </a:r>
            <a:r>
              <a:rPr lang="en-US" altLang="zh-CN" sz="2800">
                <a:solidFill>
                  <a:srgbClr val="6600FF"/>
                </a:solidFill>
                <a:latin typeface="仿宋_GB2312" pitchFamily="49" charset="-122"/>
                <a:ea typeface="仿宋_GB2312" pitchFamily="49" charset="-122"/>
                <a:sym typeface="Symbol" panose="05050102010706020507" pitchFamily="18" charset="2"/>
              </a:rPr>
              <a:t></a:t>
            </a:r>
            <a:r>
              <a:rPr lang="zh-CN" altLang="en-US" sz="2800">
                <a:solidFill>
                  <a:srgbClr val="6600FF"/>
                </a:solidFill>
                <a:latin typeface="仿宋_GB2312" pitchFamily="49" charset="-122"/>
                <a:ea typeface="仿宋_GB2312" pitchFamily="49" charset="-122"/>
                <a:sym typeface="MT Extra" panose="05050102010205020202" pitchFamily="18" charset="2"/>
              </a:rPr>
              <a:t>形</a:t>
            </a:r>
          </a:p>
        </p:txBody>
      </p:sp>
      <p:grpSp>
        <p:nvGrpSpPr>
          <p:cNvPr id="157775" name="Group 79"/>
          <p:cNvGrpSpPr>
            <a:grpSpLocks/>
          </p:cNvGrpSpPr>
          <p:nvPr/>
        </p:nvGrpSpPr>
        <p:grpSpPr bwMode="auto">
          <a:xfrm>
            <a:off x="4495800" y="3200400"/>
            <a:ext cx="4648200" cy="990600"/>
            <a:chOff x="2832" y="2016"/>
            <a:chExt cx="2928" cy="624"/>
          </a:xfrm>
        </p:grpSpPr>
        <p:sp>
          <p:nvSpPr>
            <p:cNvPr id="157772" name="Text Box 76"/>
            <p:cNvSpPr txBox="1">
              <a:spLocks noChangeArrowheads="1"/>
            </p:cNvSpPr>
            <p:nvPr/>
          </p:nvSpPr>
          <p:spPr bwMode="auto">
            <a:xfrm>
              <a:off x="2928" y="2016"/>
              <a:ext cx="24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(</a:t>
              </a:r>
              <a:r>
                <a:rPr lang="en-US" altLang="zh-CN" sz="2400" i="1"/>
                <a:t>G</a:t>
              </a:r>
              <a:r>
                <a:rPr lang="en-US" altLang="zh-CN" sz="2400" baseline="-25000"/>
                <a:t>1</a:t>
              </a:r>
              <a:r>
                <a:rPr lang="en-US" altLang="zh-CN" sz="2400"/>
                <a:t>+</a:t>
              </a:r>
              <a:r>
                <a:rPr lang="en-US" altLang="zh-CN" sz="2400" i="1"/>
                <a:t>G</a:t>
              </a:r>
              <a:r>
                <a:rPr lang="en-US" altLang="zh-CN" sz="2400" i="1" baseline="-25000"/>
                <a:t>2</a:t>
              </a:r>
              <a:r>
                <a:rPr lang="en-US" altLang="zh-CN" sz="2400"/>
                <a:t>) </a:t>
              </a:r>
              <a:r>
                <a:rPr lang="en-US" altLang="zh-CN" sz="2400" i="1"/>
                <a:t>U</a:t>
              </a:r>
              <a:r>
                <a:rPr lang="en-US" altLang="zh-CN" sz="2400" i="1" baseline="-25000"/>
                <a:t>n</a:t>
              </a:r>
              <a:r>
                <a:rPr lang="en-US" altLang="zh-CN" sz="2400" baseline="-25000"/>
                <a:t>1</a:t>
              </a:r>
              <a:r>
                <a:rPr lang="en-US" altLang="zh-CN" sz="2400">
                  <a:latin typeface="黑体" panose="02010609060101010101" pitchFamily="49" charset="-122"/>
                  <a:ea typeface="黑体" panose="02010609060101010101" pitchFamily="49" charset="-122"/>
                </a:rPr>
                <a:t>- </a:t>
              </a:r>
              <a:r>
                <a:rPr lang="en-US" altLang="zh-CN" sz="2400" i="1">
                  <a:latin typeface="黑体" panose="02010609060101010101" pitchFamily="49" charset="-122"/>
                  <a:ea typeface="黑体" panose="02010609060101010101" pitchFamily="49" charset="-122"/>
                </a:rPr>
                <a:t>G</a:t>
              </a:r>
              <a:r>
                <a:rPr lang="en-US" altLang="zh-CN" sz="2400" i="1" baseline="-25000"/>
                <a:t>2</a:t>
              </a:r>
              <a:r>
                <a:rPr lang="en-US" altLang="zh-CN" sz="2400"/>
                <a:t> </a:t>
              </a:r>
              <a:r>
                <a:rPr lang="en-US" altLang="zh-CN" sz="2400" i="1"/>
                <a:t>U</a:t>
              </a:r>
              <a:r>
                <a:rPr lang="en-US" altLang="zh-CN" sz="2400" i="1" baseline="-25000"/>
                <a:t>n</a:t>
              </a:r>
              <a:r>
                <a:rPr lang="en-US" altLang="zh-CN" sz="2400" baseline="-25000"/>
                <a:t>2</a:t>
              </a:r>
              <a:r>
                <a:rPr lang="en-US" altLang="zh-CN" sz="2400"/>
                <a:t> = </a:t>
              </a:r>
              <a:r>
                <a:rPr lang="en-US" altLang="zh-CN" sz="2400" i="1"/>
                <a:t>I</a:t>
              </a:r>
              <a:r>
                <a:rPr lang="en-US" altLang="zh-CN" sz="2400" baseline="-25000"/>
                <a:t>s1</a:t>
              </a:r>
            </a:p>
          </p:txBody>
        </p:sp>
        <p:sp>
          <p:nvSpPr>
            <p:cNvPr id="157773" name="Text Box 77"/>
            <p:cNvSpPr txBox="1">
              <a:spLocks noChangeArrowheads="1"/>
            </p:cNvSpPr>
            <p:nvPr/>
          </p:nvSpPr>
          <p:spPr bwMode="auto">
            <a:xfrm>
              <a:off x="2928" y="2352"/>
              <a:ext cx="28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>
                  <a:latin typeface="黑体" panose="02010609060101010101" pitchFamily="49" charset="-122"/>
                  <a:ea typeface="黑体" panose="02010609060101010101" pitchFamily="49" charset="-122"/>
                </a:rPr>
                <a:t>-(</a:t>
              </a:r>
              <a:r>
                <a:rPr lang="en-US" altLang="zh-CN" sz="2400" i="1">
                  <a:latin typeface="黑体" panose="02010609060101010101" pitchFamily="49" charset="-122"/>
                  <a:ea typeface="黑体" panose="02010609060101010101" pitchFamily="49" charset="-122"/>
                </a:rPr>
                <a:t>G</a:t>
              </a:r>
              <a:r>
                <a:rPr lang="en-US" altLang="zh-CN" sz="2400" baseline="-25000"/>
                <a:t>2</a:t>
              </a:r>
              <a:r>
                <a:rPr lang="en-US" altLang="zh-CN" sz="2400">
                  <a:latin typeface="黑体" panose="02010609060101010101" pitchFamily="49" charset="-122"/>
                  <a:ea typeface="黑体" panose="02010609060101010101" pitchFamily="49" charset="-122"/>
                </a:rPr>
                <a:t>-</a:t>
              </a:r>
              <a:r>
                <a:rPr lang="en-US" altLang="zh-CN" sz="2400" baseline="-25000"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en-US" altLang="zh-CN" sz="2400" i="1"/>
                <a:t>g</a:t>
              </a:r>
              <a:r>
                <a:rPr lang="en-US" altLang="zh-CN" sz="2400" baseline="-25000"/>
                <a:t>m</a:t>
              </a:r>
              <a:r>
                <a:rPr lang="en-US" altLang="zh-CN" sz="2400"/>
                <a:t>) </a:t>
              </a:r>
              <a:r>
                <a:rPr lang="en-US" altLang="zh-CN" sz="2400" i="1"/>
                <a:t>U</a:t>
              </a:r>
              <a:r>
                <a:rPr lang="en-US" altLang="zh-CN" sz="2400" i="1" baseline="-25000"/>
                <a:t>n</a:t>
              </a:r>
              <a:r>
                <a:rPr lang="en-US" altLang="zh-CN" sz="2400" baseline="-25000"/>
                <a:t>1</a:t>
              </a:r>
              <a:r>
                <a:rPr lang="en-US" altLang="zh-CN" sz="2400"/>
                <a:t> +(</a:t>
              </a:r>
              <a:r>
                <a:rPr lang="en-US" altLang="zh-CN" sz="2400" i="1"/>
                <a:t>G</a:t>
              </a:r>
              <a:r>
                <a:rPr lang="en-US" altLang="zh-CN" sz="2400" baseline="-25000"/>
                <a:t>2</a:t>
              </a:r>
              <a:r>
                <a:rPr lang="en-US" altLang="zh-CN" sz="2400"/>
                <a:t>+</a:t>
              </a:r>
              <a:r>
                <a:rPr lang="en-US" altLang="zh-CN" sz="2400" i="1"/>
                <a:t>G</a:t>
              </a:r>
              <a:r>
                <a:rPr lang="en-US" altLang="zh-CN" sz="2400" baseline="-25000"/>
                <a:t>3</a:t>
              </a:r>
              <a:r>
                <a:rPr lang="en-US" altLang="zh-CN" sz="2400"/>
                <a:t>) </a:t>
              </a:r>
              <a:r>
                <a:rPr lang="en-US" altLang="zh-CN" sz="2400" i="1"/>
                <a:t>U</a:t>
              </a:r>
              <a:r>
                <a:rPr lang="en-US" altLang="zh-CN" sz="2400" i="1" baseline="-25000"/>
                <a:t>n</a:t>
              </a:r>
              <a:r>
                <a:rPr lang="en-US" altLang="zh-CN" sz="2400" baseline="-25000"/>
                <a:t>2</a:t>
              </a:r>
              <a:r>
                <a:rPr lang="en-US" altLang="zh-CN" sz="2400"/>
                <a:t> =0 </a:t>
              </a:r>
            </a:p>
          </p:txBody>
        </p:sp>
        <p:sp>
          <p:nvSpPr>
            <p:cNvPr id="157774" name="AutoShape 78"/>
            <p:cNvSpPr>
              <a:spLocks/>
            </p:cNvSpPr>
            <p:nvPr/>
          </p:nvSpPr>
          <p:spPr bwMode="auto">
            <a:xfrm>
              <a:off x="2832" y="2144"/>
              <a:ext cx="96" cy="400"/>
            </a:xfrm>
            <a:prstGeom prst="leftBrace">
              <a:avLst>
                <a:gd name="adj1" fmla="val 34722"/>
                <a:gd name="adj2" fmla="val 50000"/>
              </a:avLst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7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7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7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7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75"/>
                                        <p:tgtEl>
                                          <p:spTgt spid="157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7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75"/>
                                        <p:tgtEl>
                                          <p:spTgt spid="157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57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7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7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7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 animBg="1" autoUpdateAnimBg="0"/>
      <p:bldP spid="157700" grpId="0" autoUpdateAnimBg="0"/>
      <p:bldP spid="157701" grpId="0" autoUpdateAnimBg="0"/>
      <p:bldP spid="157702" grpId="0" build="p" autoUpdateAnimBg="0"/>
      <p:bldP spid="157769" grpId="0" build="p" autoUpdateAnimBg="0"/>
      <p:bldP spid="157770" grpId="0" autoUpdateAnimBg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4" name="Text Box 4"/>
          <p:cNvSpPr txBox="1">
            <a:spLocks noChangeArrowheads="1"/>
          </p:cNvSpPr>
          <p:nvPr/>
        </p:nvSpPr>
        <p:spPr bwMode="auto">
          <a:xfrm>
            <a:off x="457200" y="115888"/>
            <a:ext cx="2530475" cy="579437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二</a:t>
            </a:r>
            <a:r>
              <a:rPr lang="en-US" altLang="zh-CN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.</a:t>
            </a:r>
            <a:r>
              <a:rPr lang="zh-CN" altLang="en-US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对偶原理</a:t>
            </a:r>
            <a:r>
              <a:rPr lang="zh-CN" altLang="en-US">
                <a:solidFill>
                  <a:schemeClr val="bg1"/>
                </a:solidFill>
              </a:rPr>
              <a:t>：</a:t>
            </a:r>
          </a:p>
        </p:txBody>
      </p:sp>
      <p:sp>
        <p:nvSpPr>
          <p:cNvPr id="158733" name="Text Box 13"/>
          <p:cNvSpPr txBox="1">
            <a:spLocks noChangeArrowheads="1"/>
          </p:cNvSpPr>
          <p:nvPr/>
        </p:nvSpPr>
        <p:spPr bwMode="auto">
          <a:xfrm>
            <a:off x="504825" y="2128838"/>
            <a:ext cx="1906588" cy="579437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chemeClr val="bg1"/>
                </a:solidFill>
                <a:ea typeface="仿宋_GB2312" pitchFamily="49" charset="-122"/>
              </a:rPr>
              <a:t>对偶关系</a:t>
            </a:r>
          </a:p>
        </p:txBody>
      </p:sp>
      <p:sp>
        <p:nvSpPr>
          <p:cNvPr id="158734" name="Text Box 14"/>
          <p:cNvSpPr txBox="1">
            <a:spLocks noChangeArrowheads="1"/>
          </p:cNvSpPr>
          <p:nvPr/>
        </p:nvSpPr>
        <p:spPr bwMode="auto">
          <a:xfrm>
            <a:off x="304800" y="2925763"/>
            <a:ext cx="3925888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  <a:ea typeface="仿宋_GB2312" pitchFamily="49" charset="-122"/>
              </a:rPr>
              <a:t>基本定律</a:t>
            </a:r>
            <a:r>
              <a:rPr lang="zh-CN" altLang="en-US" sz="2400">
                <a:solidFill>
                  <a:srgbClr val="0000FF"/>
                </a:solidFill>
              </a:rPr>
              <a:t>     </a:t>
            </a:r>
            <a:r>
              <a:rPr lang="en-US" altLang="zh-CN" sz="2400" i="1">
                <a:solidFill>
                  <a:srgbClr val="0000FF"/>
                </a:solidFill>
              </a:rPr>
              <a:t>U</a:t>
            </a:r>
            <a:r>
              <a:rPr lang="en-US" altLang="zh-CN" sz="2400">
                <a:solidFill>
                  <a:srgbClr val="0000FF"/>
                </a:solidFill>
              </a:rPr>
              <a:t>=</a:t>
            </a:r>
            <a:r>
              <a:rPr lang="en-US" altLang="zh-CN" sz="2400" i="1">
                <a:solidFill>
                  <a:srgbClr val="0000FF"/>
                </a:solidFill>
              </a:rPr>
              <a:t>RI</a:t>
            </a:r>
            <a:r>
              <a:rPr lang="en-US" altLang="zh-CN" sz="2400">
                <a:solidFill>
                  <a:srgbClr val="0000FF"/>
                </a:solidFill>
              </a:rPr>
              <a:t>         </a:t>
            </a:r>
            <a:r>
              <a:rPr lang="en-US" altLang="zh-CN" sz="2400" i="1">
                <a:solidFill>
                  <a:srgbClr val="0000FF"/>
                </a:solidFill>
              </a:rPr>
              <a:t>I</a:t>
            </a:r>
            <a:r>
              <a:rPr lang="en-US" altLang="zh-CN" sz="2400">
                <a:solidFill>
                  <a:srgbClr val="0000FF"/>
                </a:solidFill>
              </a:rPr>
              <a:t>=</a:t>
            </a:r>
            <a:r>
              <a:rPr lang="en-US" altLang="zh-CN" sz="2400" i="1">
                <a:solidFill>
                  <a:srgbClr val="0000FF"/>
                </a:solidFill>
              </a:rPr>
              <a:t>GU</a:t>
            </a:r>
            <a:endParaRPr lang="en-US" altLang="zh-CN" sz="2400">
              <a:solidFill>
                <a:srgbClr val="0000FF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en-US" altLang="zh-CN" sz="2400">
                <a:solidFill>
                  <a:srgbClr val="0000FF"/>
                </a:solidFill>
              </a:rPr>
              <a:t>                     </a:t>
            </a:r>
            <a:r>
              <a:rPr lang="en-US" altLang="zh-CN" sz="2400">
                <a:solidFill>
                  <a:srgbClr val="0000FF"/>
                </a:solidFill>
                <a:sym typeface="Symbol" panose="05050102010706020507" pitchFamily="18" charset="2"/>
              </a:rPr>
              <a:t></a:t>
            </a:r>
            <a:r>
              <a:rPr lang="en-US" altLang="zh-CN" sz="2400" i="1">
                <a:solidFill>
                  <a:srgbClr val="0000FF"/>
                </a:solidFill>
                <a:sym typeface="Symbol" panose="05050102010706020507" pitchFamily="18" charset="2"/>
              </a:rPr>
              <a:t>U</a:t>
            </a:r>
            <a:r>
              <a:rPr lang="en-US" altLang="zh-CN" sz="2400">
                <a:solidFill>
                  <a:srgbClr val="0000FF"/>
                </a:solidFill>
                <a:sym typeface="Symbol" panose="05050102010706020507" pitchFamily="18" charset="2"/>
              </a:rPr>
              <a:t>=0        </a:t>
            </a:r>
            <a:r>
              <a:rPr lang="en-US" altLang="zh-CN" sz="2400" i="1">
                <a:solidFill>
                  <a:srgbClr val="0000FF"/>
                </a:solidFill>
                <a:sym typeface="Symbol" panose="05050102010706020507" pitchFamily="18" charset="2"/>
              </a:rPr>
              <a:t>I</a:t>
            </a:r>
            <a:r>
              <a:rPr lang="en-US" altLang="zh-CN" sz="2400">
                <a:solidFill>
                  <a:srgbClr val="0000FF"/>
                </a:solidFill>
                <a:sym typeface="Symbol" panose="05050102010706020507" pitchFamily="18" charset="2"/>
              </a:rPr>
              <a:t>=0</a:t>
            </a:r>
          </a:p>
        </p:txBody>
      </p:sp>
      <p:sp>
        <p:nvSpPr>
          <p:cNvPr id="158735" name="Text Box 15"/>
          <p:cNvSpPr txBox="1">
            <a:spLocks noChangeArrowheads="1"/>
          </p:cNvSpPr>
          <p:nvPr/>
        </p:nvSpPr>
        <p:spPr bwMode="auto">
          <a:xfrm>
            <a:off x="304800" y="4006850"/>
            <a:ext cx="4086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</a:rPr>
              <a:t>分析方法     网孔法      节点法</a:t>
            </a:r>
          </a:p>
        </p:txBody>
      </p:sp>
      <p:sp>
        <p:nvSpPr>
          <p:cNvPr id="158736" name="Text Box 16"/>
          <p:cNvSpPr txBox="1">
            <a:spLocks noChangeArrowheads="1"/>
          </p:cNvSpPr>
          <p:nvPr/>
        </p:nvSpPr>
        <p:spPr bwMode="auto">
          <a:xfrm>
            <a:off x="304800" y="4541838"/>
            <a:ext cx="3810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</a:rPr>
              <a:t>对偶结构     串联          并联</a:t>
            </a:r>
          </a:p>
          <a:p>
            <a:pPr algn="l"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</a:rPr>
              <a:t>                     网孔          节点</a:t>
            </a:r>
          </a:p>
          <a:p>
            <a:pPr algn="l"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</a:rPr>
              <a:t>                      </a:t>
            </a:r>
            <a:r>
              <a:rPr lang="zh-CN" altLang="en-US" sz="2400">
                <a:solidFill>
                  <a:srgbClr val="0000FF"/>
                </a:solidFill>
                <a:sym typeface="Symbol" panose="05050102010706020507" pitchFamily="18" charset="2"/>
              </a:rPr>
              <a:t></a:t>
            </a:r>
            <a:r>
              <a:rPr lang="zh-CN" altLang="en-US" sz="2400">
                <a:solidFill>
                  <a:srgbClr val="0000FF"/>
                </a:solidFill>
              </a:rPr>
              <a:t> </a:t>
            </a:r>
            <a:r>
              <a:rPr lang="zh-CN" altLang="en-US" sz="2400">
                <a:solidFill>
                  <a:srgbClr val="0000FF"/>
                </a:solidFill>
                <a:sym typeface="Symbol" panose="05050102010706020507" pitchFamily="18" charset="2"/>
              </a:rPr>
              <a:t>               </a:t>
            </a:r>
            <a:r>
              <a:rPr lang="en-US" altLang="zh-CN" sz="2400">
                <a:solidFill>
                  <a:srgbClr val="0000FF"/>
                </a:solidFill>
                <a:sym typeface="Symbol" panose="05050102010706020507" pitchFamily="18" charset="2"/>
              </a:rPr>
              <a:t>Y</a:t>
            </a:r>
            <a:r>
              <a:rPr lang="en-US" altLang="zh-CN" sz="2400">
                <a:solidFill>
                  <a:srgbClr val="0000FF"/>
                </a:solidFill>
              </a:rPr>
              <a:t>           </a:t>
            </a:r>
          </a:p>
        </p:txBody>
      </p:sp>
      <p:sp>
        <p:nvSpPr>
          <p:cNvPr id="158737" name="Text Box 17"/>
          <p:cNvSpPr txBox="1">
            <a:spLocks noChangeArrowheads="1"/>
          </p:cNvSpPr>
          <p:nvPr/>
        </p:nvSpPr>
        <p:spPr bwMode="auto">
          <a:xfrm>
            <a:off x="304800" y="6172200"/>
            <a:ext cx="3778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</a:rPr>
              <a:t>对偶状态      开路        短路</a:t>
            </a:r>
          </a:p>
        </p:txBody>
      </p:sp>
      <p:sp>
        <p:nvSpPr>
          <p:cNvPr id="158738" name="Text Box 18"/>
          <p:cNvSpPr txBox="1">
            <a:spLocks noChangeArrowheads="1"/>
          </p:cNvSpPr>
          <p:nvPr/>
        </p:nvSpPr>
        <p:spPr bwMode="auto">
          <a:xfrm>
            <a:off x="4876800" y="2946400"/>
            <a:ext cx="3773488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  <a:ea typeface="仿宋_GB2312" pitchFamily="49" charset="-122"/>
              </a:rPr>
              <a:t>对偶元件</a:t>
            </a:r>
            <a:r>
              <a:rPr lang="zh-CN" altLang="en-US" sz="2400">
                <a:solidFill>
                  <a:srgbClr val="0000FF"/>
                </a:solidFill>
              </a:rPr>
              <a:t>        </a:t>
            </a:r>
            <a:r>
              <a:rPr lang="en-US" altLang="zh-CN" sz="2400" i="1">
                <a:solidFill>
                  <a:srgbClr val="0000FF"/>
                </a:solidFill>
              </a:rPr>
              <a:t>R              G</a:t>
            </a:r>
          </a:p>
          <a:p>
            <a:pPr algn="l">
              <a:lnSpc>
                <a:spcPct val="50000"/>
              </a:lnSpc>
              <a:spcBef>
                <a:spcPct val="50000"/>
              </a:spcBef>
            </a:pPr>
            <a:r>
              <a:rPr lang="en-US" altLang="zh-CN" sz="2400" i="1">
                <a:solidFill>
                  <a:srgbClr val="0000FF"/>
                </a:solidFill>
              </a:rPr>
              <a:t>                        L               C</a:t>
            </a:r>
            <a:r>
              <a:rPr lang="en-US" altLang="zh-CN" sz="2400">
                <a:solidFill>
                  <a:srgbClr val="0000FF"/>
                </a:solidFill>
              </a:rPr>
              <a:t>   </a:t>
            </a:r>
          </a:p>
          <a:p>
            <a:pPr algn="l">
              <a:lnSpc>
                <a:spcPct val="25000"/>
              </a:lnSpc>
              <a:spcBef>
                <a:spcPct val="50000"/>
              </a:spcBef>
            </a:pPr>
            <a:r>
              <a:rPr lang="en-US" altLang="zh-CN" sz="2400">
                <a:solidFill>
                  <a:srgbClr val="0000FF"/>
                </a:solidFill>
              </a:rPr>
              <a:t>                                 </a:t>
            </a:r>
            <a:r>
              <a:rPr lang="en-US" altLang="zh-CN" sz="2400">
                <a:solidFill>
                  <a:srgbClr val="0000FF"/>
                </a:solidFill>
                <a:sym typeface="MT Extra" panose="05050102010205020202" pitchFamily="18" charset="2"/>
              </a:rPr>
              <a:t></a:t>
            </a:r>
            <a:endParaRPr lang="en-US" altLang="zh-CN" sz="2400">
              <a:solidFill>
                <a:srgbClr val="0000FF"/>
              </a:solidFill>
            </a:endParaRPr>
          </a:p>
        </p:txBody>
      </p:sp>
      <p:sp>
        <p:nvSpPr>
          <p:cNvPr id="158739" name="Text Box 19"/>
          <p:cNvSpPr txBox="1">
            <a:spLocks noChangeArrowheads="1"/>
          </p:cNvSpPr>
          <p:nvPr/>
        </p:nvSpPr>
        <p:spPr bwMode="auto">
          <a:xfrm>
            <a:off x="4648200" y="3911600"/>
            <a:ext cx="4473575" cy="275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lnSpc>
                <a:spcPct val="80000"/>
              </a:lnSpc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</a:rPr>
              <a:t>对偶结论</a:t>
            </a:r>
          </a:p>
          <a:p>
            <a:pPr algn="l">
              <a:lnSpc>
                <a:spcPct val="80000"/>
              </a:lnSpc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</a:rPr>
              <a:t>开路电流为零，短路电压为零；</a:t>
            </a:r>
          </a:p>
          <a:p>
            <a:pPr algn="l">
              <a:lnSpc>
                <a:spcPct val="80000"/>
              </a:lnSpc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</a:rPr>
              <a:t>理想电压源不能短路，</a:t>
            </a:r>
          </a:p>
          <a:p>
            <a:pPr algn="l">
              <a:lnSpc>
                <a:spcPct val="80000"/>
              </a:lnSpc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</a:rPr>
              <a:t>理想电流源不能开路；</a:t>
            </a:r>
          </a:p>
          <a:p>
            <a:pPr algn="l">
              <a:lnSpc>
                <a:spcPct val="80000"/>
              </a:lnSpc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</a:rPr>
              <a:t>戴维南定理，诺顿定理；</a:t>
            </a:r>
          </a:p>
          <a:p>
            <a:pPr algn="l">
              <a:lnSpc>
                <a:spcPct val="80000"/>
              </a:lnSpc>
              <a:spcBef>
                <a:spcPct val="50000"/>
              </a:spcBef>
            </a:pPr>
            <a:r>
              <a:rPr lang="zh-CN" altLang="en-US" sz="2400">
                <a:solidFill>
                  <a:srgbClr val="0000FF"/>
                </a:solidFill>
                <a:sym typeface="MT Extra" panose="05050102010205020202" pitchFamily="18" charset="2"/>
              </a:rPr>
              <a:t></a:t>
            </a:r>
            <a:endParaRPr lang="zh-CN" altLang="en-US" sz="2400">
              <a:solidFill>
                <a:srgbClr val="0000FF"/>
              </a:solidFill>
            </a:endParaRPr>
          </a:p>
        </p:txBody>
      </p:sp>
      <p:grpSp>
        <p:nvGrpSpPr>
          <p:cNvPr id="158742" name="Group 22"/>
          <p:cNvGrpSpPr>
            <a:grpSpLocks/>
          </p:cNvGrpSpPr>
          <p:nvPr/>
        </p:nvGrpSpPr>
        <p:grpSpPr bwMode="auto">
          <a:xfrm>
            <a:off x="468313" y="687388"/>
            <a:ext cx="8305800" cy="1373187"/>
            <a:chOff x="295" y="433"/>
            <a:chExt cx="5232" cy="865"/>
          </a:xfrm>
        </p:grpSpPr>
        <p:sp>
          <p:nvSpPr>
            <p:cNvPr id="158725" name="Text Box 5"/>
            <p:cNvSpPr txBox="1">
              <a:spLocks noChangeArrowheads="1"/>
            </p:cNvSpPr>
            <p:nvPr/>
          </p:nvSpPr>
          <p:spPr bwMode="auto">
            <a:xfrm>
              <a:off x="295" y="433"/>
              <a:ext cx="5232" cy="8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/>
                <a:t>两个对偶电路</a:t>
              </a:r>
              <a:r>
                <a:rPr lang="en-US" altLang="zh-CN" sz="2800"/>
                <a:t>N</a:t>
              </a:r>
              <a:r>
                <a:rPr lang="zh-CN" altLang="en-US" sz="2800"/>
                <a:t>，</a:t>
              </a:r>
              <a:r>
                <a:rPr lang="en-US" altLang="zh-CN" sz="2800"/>
                <a:t>N</a:t>
              </a:r>
              <a:r>
                <a:rPr lang="zh-CN" altLang="en-US" sz="2800"/>
                <a:t>，如果对电路</a:t>
              </a:r>
              <a:r>
                <a:rPr lang="en-US" altLang="zh-CN" sz="2800"/>
                <a:t>N</a:t>
              </a:r>
              <a:r>
                <a:rPr lang="zh-CN" altLang="en-US" sz="2800"/>
                <a:t>有命题（或陈述）</a:t>
              </a:r>
              <a:r>
                <a:rPr lang="en-US" altLang="zh-CN" sz="2800"/>
                <a:t>S</a:t>
              </a:r>
              <a:r>
                <a:rPr lang="zh-CN" altLang="en-US" sz="2800"/>
                <a:t>成立，则将</a:t>
              </a:r>
              <a:r>
                <a:rPr lang="en-US" altLang="zh-CN" sz="2800"/>
                <a:t>S</a:t>
              </a:r>
              <a:r>
                <a:rPr lang="zh-CN" altLang="en-US" sz="2800"/>
                <a:t>中所有元素，分别以其对应的对偶元素替换，所得命题（或陈述）</a:t>
              </a:r>
              <a:r>
                <a:rPr lang="en-US" altLang="zh-CN" sz="2800"/>
                <a:t>S</a:t>
              </a:r>
              <a:r>
                <a:rPr lang="zh-CN" altLang="en-US" sz="2800"/>
                <a:t>对电路</a:t>
              </a:r>
              <a:r>
                <a:rPr lang="en-US" altLang="zh-CN" sz="2800"/>
                <a:t>N</a:t>
              </a:r>
              <a:r>
                <a:rPr lang="zh-CN" altLang="en-US" sz="2800"/>
                <a:t>成立。</a:t>
              </a:r>
            </a:p>
          </p:txBody>
        </p:sp>
        <p:sp>
          <p:nvSpPr>
            <p:cNvPr id="158740" name="Line 20"/>
            <p:cNvSpPr>
              <a:spLocks noChangeShapeType="1"/>
            </p:cNvSpPr>
            <p:nvPr/>
          </p:nvSpPr>
          <p:spPr bwMode="auto">
            <a:xfrm flipV="1">
              <a:off x="2064" y="482"/>
              <a:ext cx="18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58741" name="Line 21"/>
            <p:cNvSpPr>
              <a:spLocks noChangeShapeType="1"/>
            </p:cNvSpPr>
            <p:nvPr/>
          </p:nvSpPr>
          <p:spPr bwMode="auto">
            <a:xfrm flipV="1">
              <a:off x="4059" y="1026"/>
              <a:ext cx="18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8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8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8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8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8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8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8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33" grpId="0" animBg="1" autoUpdateAnimBg="0"/>
      <p:bldP spid="158734" grpId="0" autoUpdateAnimBg="0"/>
      <p:bldP spid="158735" grpId="0" autoUpdateAnimBg="0"/>
      <p:bldP spid="158736" grpId="0" autoUpdateAnimBg="0"/>
      <p:bldP spid="158737" grpId="0" autoUpdateAnimBg="0"/>
      <p:bldP spid="158738" grpId="0" autoUpdateAnimBg="0"/>
      <p:bldP spid="158739" grpId="0" autoUpdateAnimBg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747" name="Group 3"/>
          <p:cNvGrpSpPr>
            <a:grpSpLocks/>
          </p:cNvGrpSpPr>
          <p:nvPr/>
        </p:nvGrpSpPr>
        <p:grpSpPr bwMode="auto">
          <a:xfrm>
            <a:off x="457200" y="2205038"/>
            <a:ext cx="4495800" cy="1981200"/>
            <a:chOff x="240" y="1367"/>
            <a:chExt cx="2832" cy="1248"/>
          </a:xfrm>
        </p:grpSpPr>
        <p:grpSp>
          <p:nvGrpSpPr>
            <p:cNvPr id="159748" name="Group 4"/>
            <p:cNvGrpSpPr>
              <a:grpSpLocks/>
            </p:cNvGrpSpPr>
            <p:nvPr/>
          </p:nvGrpSpPr>
          <p:grpSpPr bwMode="auto">
            <a:xfrm>
              <a:off x="240" y="1367"/>
              <a:ext cx="2832" cy="1248"/>
              <a:chOff x="96" y="240"/>
              <a:chExt cx="2832" cy="1248"/>
            </a:xfrm>
          </p:grpSpPr>
          <p:sp>
            <p:nvSpPr>
              <p:cNvPr id="159749" name="Rectangle 5"/>
              <p:cNvSpPr>
                <a:spLocks noChangeArrowheads="1"/>
              </p:cNvSpPr>
              <p:nvPr/>
            </p:nvSpPr>
            <p:spPr bwMode="auto">
              <a:xfrm>
                <a:off x="528" y="576"/>
                <a:ext cx="1728" cy="91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9750" name="Line 6"/>
              <p:cNvSpPr>
                <a:spLocks noChangeShapeType="1"/>
              </p:cNvSpPr>
              <p:nvPr/>
            </p:nvSpPr>
            <p:spPr bwMode="auto">
              <a:xfrm>
                <a:off x="1392" y="576"/>
                <a:ext cx="0" cy="91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9751" name="Rectangle 7"/>
              <p:cNvSpPr>
                <a:spLocks noChangeArrowheads="1"/>
              </p:cNvSpPr>
              <p:nvPr/>
            </p:nvSpPr>
            <p:spPr bwMode="auto">
              <a:xfrm>
                <a:off x="1632" y="528"/>
                <a:ext cx="288" cy="96"/>
              </a:xfrm>
              <a:prstGeom prst="rect">
                <a:avLst/>
              </a:prstGeom>
              <a:solidFill>
                <a:srgbClr val="00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9752" name="Text Box 8"/>
              <p:cNvSpPr txBox="1">
                <a:spLocks noChangeArrowheads="1"/>
              </p:cNvSpPr>
              <p:nvPr/>
            </p:nvSpPr>
            <p:spPr bwMode="auto">
              <a:xfrm>
                <a:off x="1632" y="240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R</a:t>
                </a:r>
                <a:r>
                  <a:rPr lang="en-US" altLang="zh-CN" sz="2400" baseline="-25000"/>
                  <a:t>3</a:t>
                </a:r>
                <a:endParaRPr lang="en-US" altLang="zh-CN" sz="2400"/>
              </a:p>
            </p:txBody>
          </p:sp>
          <p:sp>
            <p:nvSpPr>
              <p:cNvPr id="159753" name="Rectangle 9"/>
              <p:cNvSpPr>
                <a:spLocks noChangeArrowheads="1"/>
              </p:cNvSpPr>
              <p:nvPr/>
            </p:nvSpPr>
            <p:spPr bwMode="auto">
              <a:xfrm>
                <a:off x="816" y="528"/>
                <a:ext cx="288" cy="96"/>
              </a:xfrm>
              <a:prstGeom prst="rect">
                <a:avLst/>
              </a:prstGeom>
              <a:solidFill>
                <a:srgbClr val="00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9754" name="Text Box 10"/>
              <p:cNvSpPr txBox="1">
                <a:spLocks noChangeArrowheads="1"/>
              </p:cNvSpPr>
              <p:nvPr/>
            </p:nvSpPr>
            <p:spPr bwMode="auto">
              <a:xfrm>
                <a:off x="816" y="240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R</a:t>
                </a:r>
                <a:r>
                  <a:rPr lang="en-US" altLang="zh-CN" sz="2400" baseline="-25000"/>
                  <a:t>1</a:t>
                </a:r>
                <a:endParaRPr lang="en-US" altLang="zh-CN" sz="2400"/>
              </a:p>
            </p:txBody>
          </p:sp>
          <p:sp>
            <p:nvSpPr>
              <p:cNvPr id="159755" name="Rectangle 11"/>
              <p:cNvSpPr>
                <a:spLocks noChangeArrowheads="1"/>
              </p:cNvSpPr>
              <p:nvPr/>
            </p:nvSpPr>
            <p:spPr bwMode="auto">
              <a:xfrm>
                <a:off x="1344" y="912"/>
                <a:ext cx="96" cy="288"/>
              </a:xfrm>
              <a:prstGeom prst="rect">
                <a:avLst/>
              </a:prstGeom>
              <a:solidFill>
                <a:srgbClr val="00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9756" name="Text Box 12"/>
              <p:cNvSpPr txBox="1">
                <a:spLocks noChangeArrowheads="1"/>
              </p:cNvSpPr>
              <p:nvPr/>
            </p:nvSpPr>
            <p:spPr bwMode="auto">
              <a:xfrm>
                <a:off x="1392" y="960"/>
                <a:ext cx="33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R</a:t>
                </a:r>
                <a:r>
                  <a:rPr lang="en-US" altLang="zh-CN" sz="2400" baseline="-25000"/>
                  <a:t>2</a:t>
                </a:r>
              </a:p>
            </p:txBody>
          </p:sp>
          <p:sp>
            <p:nvSpPr>
              <p:cNvPr id="159757" name="Text Box 13"/>
              <p:cNvSpPr txBox="1">
                <a:spLocks noChangeArrowheads="1"/>
              </p:cNvSpPr>
              <p:nvPr/>
            </p:nvSpPr>
            <p:spPr bwMode="auto">
              <a:xfrm>
                <a:off x="240" y="672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+</a:t>
                </a:r>
              </a:p>
            </p:txBody>
          </p:sp>
          <p:sp>
            <p:nvSpPr>
              <p:cNvPr id="159758" name="Text Box 14"/>
              <p:cNvSpPr txBox="1">
                <a:spLocks noChangeArrowheads="1"/>
              </p:cNvSpPr>
              <p:nvPr/>
            </p:nvSpPr>
            <p:spPr bwMode="auto">
              <a:xfrm>
                <a:off x="240" y="1152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–</a:t>
                </a:r>
              </a:p>
            </p:txBody>
          </p:sp>
          <p:sp>
            <p:nvSpPr>
              <p:cNvPr id="159759" name="Text Box 15"/>
              <p:cNvSpPr txBox="1">
                <a:spLocks noChangeArrowheads="1"/>
              </p:cNvSpPr>
              <p:nvPr/>
            </p:nvSpPr>
            <p:spPr bwMode="auto">
              <a:xfrm>
                <a:off x="96" y="864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u</a:t>
                </a:r>
                <a:r>
                  <a:rPr lang="en-US" altLang="zh-CN" sz="2400" baseline="-25000"/>
                  <a:t>s1</a:t>
                </a:r>
                <a:endParaRPr lang="en-US" altLang="zh-CN" sz="2400"/>
              </a:p>
            </p:txBody>
          </p:sp>
          <p:sp>
            <p:nvSpPr>
              <p:cNvPr id="159760" name="Oval 16"/>
              <p:cNvSpPr>
                <a:spLocks noChangeArrowheads="1"/>
              </p:cNvSpPr>
              <p:nvPr/>
            </p:nvSpPr>
            <p:spPr bwMode="auto">
              <a:xfrm>
                <a:off x="384" y="912"/>
                <a:ext cx="288" cy="288"/>
              </a:xfrm>
              <a:prstGeom prst="ellipse">
                <a:avLst/>
              </a:prstGeom>
              <a:solidFill>
                <a:srgbClr val="00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cxnSp>
            <p:nvCxnSpPr>
              <p:cNvPr id="159761" name="AutoShape 17"/>
              <p:cNvCxnSpPr>
                <a:cxnSpLocks noChangeShapeType="1"/>
                <a:stCxn id="159760" idx="0"/>
                <a:endCxn id="159760" idx="4"/>
              </p:cNvCxnSpPr>
              <p:nvPr/>
            </p:nvCxnSpPr>
            <p:spPr bwMode="auto">
              <a:xfrm>
                <a:off x="528" y="903"/>
                <a:ext cx="0" cy="306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59762" name="Text Box 18"/>
              <p:cNvSpPr txBox="1">
                <a:spLocks noChangeArrowheads="1"/>
              </p:cNvSpPr>
              <p:nvPr/>
            </p:nvSpPr>
            <p:spPr bwMode="auto">
              <a:xfrm>
                <a:off x="864" y="816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i</a:t>
                </a:r>
                <a:r>
                  <a:rPr lang="en-US" altLang="zh-CN" sz="2400" i="1" baseline="-25000"/>
                  <a:t>l</a:t>
                </a:r>
                <a:r>
                  <a:rPr lang="en-US" altLang="zh-CN" sz="2400" baseline="-25000"/>
                  <a:t>1</a:t>
                </a:r>
                <a:endParaRPr lang="en-US" altLang="zh-CN" sz="2400"/>
              </a:p>
            </p:txBody>
          </p:sp>
          <p:sp>
            <p:nvSpPr>
              <p:cNvPr id="159763" name="Text Box 19"/>
              <p:cNvSpPr txBox="1">
                <a:spLocks noChangeArrowheads="1"/>
              </p:cNvSpPr>
              <p:nvPr/>
            </p:nvSpPr>
            <p:spPr bwMode="auto">
              <a:xfrm>
                <a:off x="1728" y="864"/>
                <a:ext cx="43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i</a:t>
                </a:r>
                <a:r>
                  <a:rPr lang="en-US" altLang="zh-CN" sz="2400" i="1" baseline="-25000"/>
                  <a:t>l</a:t>
                </a:r>
                <a:r>
                  <a:rPr lang="en-US" altLang="zh-CN" sz="2400" baseline="-25000"/>
                  <a:t>2</a:t>
                </a:r>
                <a:endParaRPr lang="en-US" altLang="zh-CN" sz="2400"/>
              </a:p>
            </p:txBody>
          </p:sp>
          <p:sp>
            <p:nvSpPr>
              <p:cNvPr id="159764" name="Text Box 20"/>
              <p:cNvSpPr txBox="1">
                <a:spLocks noChangeArrowheads="1"/>
              </p:cNvSpPr>
              <p:nvPr/>
            </p:nvSpPr>
            <p:spPr bwMode="auto">
              <a:xfrm>
                <a:off x="528" y="288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i</a:t>
                </a:r>
                <a:r>
                  <a:rPr lang="en-US" altLang="zh-CN" sz="2400" baseline="-25000"/>
                  <a:t>1</a:t>
                </a:r>
                <a:endParaRPr lang="en-US" altLang="zh-CN" sz="2400"/>
              </a:p>
            </p:txBody>
          </p:sp>
          <p:sp>
            <p:nvSpPr>
              <p:cNvPr id="159765" name="Line 21"/>
              <p:cNvSpPr>
                <a:spLocks noChangeShapeType="1"/>
              </p:cNvSpPr>
              <p:nvPr/>
            </p:nvSpPr>
            <p:spPr bwMode="auto">
              <a:xfrm>
                <a:off x="2256" y="816"/>
                <a:ext cx="0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9766" name="Text Box 22"/>
              <p:cNvSpPr txBox="1">
                <a:spLocks noChangeArrowheads="1"/>
              </p:cNvSpPr>
              <p:nvPr/>
            </p:nvSpPr>
            <p:spPr bwMode="auto">
              <a:xfrm>
                <a:off x="2256" y="576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+</a:t>
                </a:r>
              </a:p>
            </p:txBody>
          </p:sp>
          <p:sp>
            <p:nvSpPr>
              <p:cNvPr id="159767" name="Text Box 23"/>
              <p:cNvSpPr txBox="1">
                <a:spLocks noChangeArrowheads="1"/>
              </p:cNvSpPr>
              <p:nvPr/>
            </p:nvSpPr>
            <p:spPr bwMode="auto">
              <a:xfrm>
                <a:off x="2256" y="1152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/>
                  <a:t>–</a:t>
                </a:r>
              </a:p>
            </p:txBody>
          </p:sp>
          <p:sp>
            <p:nvSpPr>
              <p:cNvPr id="159768" name="Text Box 24"/>
              <p:cNvSpPr txBox="1">
                <a:spLocks noChangeArrowheads="1"/>
              </p:cNvSpPr>
              <p:nvPr/>
            </p:nvSpPr>
            <p:spPr bwMode="auto">
              <a:xfrm>
                <a:off x="2352" y="883"/>
                <a:ext cx="57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/>
                  <a:t>r</a:t>
                </a:r>
                <a:r>
                  <a:rPr lang="en-US" altLang="zh-CN" sz="2400" baseline="-25000"/>
                  <a:t>m </a:t>
                </a:r>
                <a:r>
                  <a:rPr lang="en-US" altLang="zh-CN" sz="2400" i="1"/>
                  <a:t>i</a:t>
                </a:r>
                <a:r>
                  <a:rPr lang="en-US" altLang="zh-CN" sz="2400" baseline="-25000"/>
                  <a:t>1</a:t>
                </a:r>
              </a:p>
            </p:txBody>
          </p:sp>
          <p:sp>
            <p:nvSpPr>
              <p:cNvPr id="159769" name="AutoShape 25"/>
              <p:cNvSpPr>
                <a:spLocks noChangeArrowheads="1"/>
              </p:cNvSpPr>
              <p:nvPr/>
            </p:nvSpPr>
            <p:spPr bwMode="auto">
              <a:xfrm>
                <a:off x="2160" y="864"/>
                <a:ext cx="192" cy="384"/>
              </a:xfrm>
              <a:prstGeom prst="diamond">
                <a:avLst/>
              </a:prstGeom>
              <a:solidFill>
                <a:srgbClr val="00FFF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cxnSp>
            <p:nvCxnSpPr>
              <p:cNvPr id="159770" name="AutoShape 26"/>
              <p:cNvCxnSpPr>
                <a:cxnSpLocks noChangeShapeType="1"/>
                <a:endCxn id="159769" idx="2"/>
              </p:cNvCxnSpPr>
              <p:nvPr/>
            </p:nvCxnSpPr>
            <p:spPr bwMode="auto">
              <a:xfrm>
                <a:off x="2256" y="864"/>
                <a:ext cx="0" cy="393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grpSp>
            <p:nvGrpSpPr>
              <p:cNvPr id="159771" name="Group 27"/>
              <p:cNvGrpSpPr>
                <a:grpSpLocks/>
              </p:cNvGrpSpPr>
              <p:nvPr/>
            </p:nvGrpSpPr>
            <p:grpSpPr bwMode="auto">
              <a:xfrm>
                <a:off x="768" y="768"/>
                <a:ext cx="432" cy="480"/>
                <a:chOff x="2400" y="144"/>
                <a:chExt cx="432" cy="480"/>
              </a:xfrm>
            </p:grpSpPr>
            <p:sp>
              <p:nvSpPr>
                <p:cNvPr id="159772" name="Oval 28"/>
                <p:cNvSpPr>
                  <a:spLocks noChangeArrowheads="1"/>
                </p:cNvSpPr>
                <p:nvPr/>
              </p:nvSpPr>
              <p:spPr bwMode="auto">
                <a:xfrm>
                  <a:off x="2400" y="144"/>
                  <a:ext cx="432" cy="480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59773" name="Line 29"/>
                <p:cNvSpPr>
                  <a:spLocks noChangeShapeType="1"/>
                </p:cNvSpPr>
                <p:nvPr/>
              </p:nvSpPr>
              <p:spPr bwMode="auto">
                <a:xfrm rot="6735406" flipV="1">
                  <a:off x="2784" y="480"/>
                  <a:ext cx="48" cy="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stealth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59774" name="Group 30"/>
              <p:cNvGrpSpPr>
                <a:grpSpLocks/>
              </p:cNvGrpSpPr>
              <p:nvPr/>
            </p:nvGrpSpPr>
            <p:grpSpPr bwMode="auto">
              <a:xfrm>
                <a:off x="1632" y="768"/>
                <a:ext cx="432" cy="480"/>
                <a:chOff x="2400" y="144"/>
                <a:chExt cx="432" cy="480"/>
              </a:xfrm>
            </p:grpSpPr>
            <p:sp>
              <p:nvSpPr>
                <p:cNvPr id="159775" name="Oval 31"/>
                <p:cNvSpPr>
                  <a:spLocks noChangeArrowheads="1"/>
                </p:cNvSpPr>
                <p:nvPr/>
              </p:nvSpPr>
              <p:spPr bwMode="auto">
                <a:xfrm>
                  <a:off x="2400" y="144"/>
                  <a:ext cx="432" cy="480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59776" name="Line 32"/>
                <p:cNvSpPr>
                  <a:spLocks noChangeShapeType="1"/>
                </p:cNvSpPr>
                <p:nvPr/>
              </p:nvSpPr>
              <p:spPr bwMode="auto">
                <a:xfrm rot="6735406" flipV="1">
                  <a:off x="2784" y="480"/>
                  <a:ext cx="48" cy="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stealth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159777" name="Line 33"/>
            <p:cNvSpPr>
              <a:spLocks noChangeShapeType="1"/>
            </p:cNvSpPr>
            <p:nvPr/>
          </p:nvSpPr>
          <p:spPr bwMode="auto">
            <a:xfrm>
              <a:off x="732" y="1704"/>
              <a:ext cx="120" cy="1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59778" name="Text Box 34"/>
          <p:cNvSpPr txBox="1">
            <a:spLocks noChangeArrowheads="1"/>
          </p:cNvSpPr>
          <p:nvPr/>
        </p:nvSpPr>
        <p:spPr bwMode="auto">
          <a:xfrm>
            <a:off x="204788" y="1700213"/>
            <a:ext cx="838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rgbClr val="0000FF"/>
                </a:solidFill>
              </a:rPr>
              <a:t>例</a:t>
            </a:r>
          </a:p>
        </p:txBody>
      </p:sp>
      <p:grpSp>
        <p:nvGrpSpPr>
          <p:cNvPr id="159779" name="Group 35"/>
          <p:cNvGrpSpPr>
            <a:grpSpLocks/>
          </p:cNvGrpSpPr>
          <p:nvPr/>
        </p:nvGrpSpPr>
        <p:grpSpPr bwMode="auto">
          <a:xfrm>
            <a:off x="342900" y="657225"/>
            <a:ext cx="7108825" cy="579438"/>
            <a:chOff x="216" y="195"/>
            <a:chExt cx="4258" cy="365"/>
          </a:xfrm>
        </p:grpSpPr>
        <p:sp>
          <p:nvSpPr>
            <p:cNvPr id="159780" name="Text Box 36"/>
            <p:cNvSpPr txBox="1">
              <a:spLocks noChangeArrowheads="1"/>
            </p:cNvSpPr>
            <p:nvPr/>
          </p:nvSpPr>
          <p:spPr bwMode="auto">
            <a:xfrm>
              <a:off x="518" y="195"/>
              <a:ext cx="3956" cy="365"/>
            </a:xfrm>
            <a:prstGeom prst="rect">
              <a:avLst/>
            </a:prstGeom>
            <a:solidFill>
              <a:srgbClr val="0033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solidFill>
                    <a:schemeClr val="bg1"/>
                  </a:solidFill>
                </a:rPr>
                <a:t>等效和对偶是两个完全不同的概念</a:t>
              </a:r>
              <a:endParaRPr lang="zh-CN" altLang="en-US" u="sng">
                <a:solidFill>
                  <a:schemeClr val="bg1"/>
                </a:solidFill>
              </a:endParaRPr>
            </a:p>
          </p:txBody>
        </p:sp>
        <p:sp>
          <p:nvSpPr>
            <p:cNvPr id="159781" name="AutoShape 37"/>
            <p:cNvSpPr>
              <a:spLocks noChangeArrowheads="1"/>
            </p:cNvSpPr>
            <p:nvPr/>
          </p:nvSpPr>
          <p:spPr bwMode="auto">
            <a:xfrm>
              <a:off x="216" y="261"/>
              <a:ext cx="160" cy="288"/>
            </a:xfrm>
            <a:prstGeom prst="diamond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zh-CN" altLang="zh-CN" sz="2400">
                <a:solidFill>
                  <a:srgbClr val="FF3300"/>
                </a:solidFill>
              </a:endParaRPr>
            </a:p>
          </p:txBody>
        </p:sp>
      </p:grpSp>
      <p:grpSp>
        <p:nvGrpSpPr>
          <p:cNvPr id="159783" name="Group 39"/>
          <p:cNvGrpSpPr>
            <a:grpSpLocks/>
          </p:cNvGrpSpPr>
          <p:nvPr/>
        </p:nvGrpSpPr>
        <p:grpSpPr bwMode="auto">
          <a:xfrm>
            <a:off x="4991100" y="2133600"/>
            <a:ext cx="4152900" cy="2362200"/>
            <a:chOff x="2976" y="240"/>
            <a:chExt cx="2616" cy="1488"/>
          </a:xfrm>
        </p:grpSpPr>
        <p:sp>
          <p:nvSpPr>
            <p:cNvPr id="159784" name="Rectangle 40"/>
            <p:cNvSpPr>
              <a:spLocks noChangeArrowheads="1"/>
            </p:cNvSpPr>
            <p:nvPr/>
          </p:nvSpPr>
          <p:spPr bwMode="auto">
            <a:xfrm>
              <a:off x="3312" y="576"/>
              <a:ext cx="1728" cy="96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9785" name="Line 41"/>
            <p:cNvSpPr>
              <a:spLocks noChangeShapeType="1"/>
            </p:cNvSpPr>
            <p:nvPr/>
          </p:nvSpPr>
          <p:spPr bwMode="auto">
            <a:xfrm>
              <a:off x="3888" y="576"/>
              <a:ext cx="0" cy="9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9786" name="Line 42"/>
            <p:cNvSpPr>
              <a:spLocks noChangeShapeType="1"/>
            </p:cNvSpPr>
            <p:nvPr/>
          </p:nvSpPr>
          <p:spPr bwMode="auto">
            <a:xfrm>
              <a:off x="4464" y="576"/>
              <a:ext cx="0" cy="9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59787" name="Group 43"/>
            <p:cNvGrpSpPr>
              <a:grpSpLocks/>
            </p:cNvGrpSpPr>
            <p:nvPr/>
          </p:nvGrpSpPr>
          <p:grpSpPr bwMode="auto">
            <a:xfrm>
              <a:off x="4080" y="1536"/>
              <a:ext cx="192" cy="192"/>
              <a:chOff x="4416" y="1536"/>
              <a:chExt cx="192" cy="240"/>
            </a:xfrm>
          </p:grpSpPr>
          <p:sp>
            <p:nvSpPr>
              <p:cNvPr id="159788" name="Line 44"/>
              <p:cNvSpPr>
                <a:spLocks noChangeShapeType="1"/>
              </p:cNvSpPr>
              <p:nvPr/>
            </p:nvSpPr>
            <p:spPr bwMode="auto">
              <a:xfrm>
                <a:off x="4512" y="1536"/>
                <a:ext cx="0" cy="1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9789" name="Line 45"/>
              <p:cNvSpPr>
                <a:spLocks noChangeShapeType="1"/>
              </p:cNvSpPr>
              <p:nvPr/>
            </p:nvSpPr>
            <p:spPr bwMode="auto">
              <a:xfrm>
                <a:off x="4416" y="1680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9790" name="Line 46"/>
              <p:cNvSpPr>
                <a:spLocks noChangeShapeType="1"/>
              </p:cNvSpPr>
              <p:nvPr/>
            </p:nvSpPr>
            <p:spPr bwMode="auto">
              <a:xfrm>
                <a:off x="4464" y="1728"/>
                <a:ext cx="9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9791" name="Line 47"/>
              <p:cNvSpPr>
                <a:spLocks noChangeShapeType="1"/>
              </p:cNvSpPr>
              <p:nvPr/>
            </p:nvSpPr>
            <p:spPr bwMode="auto">
              <a:xfrm>
                <a:off x="4488" y="1776"/>
                <a:ext cx="4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59792" name="Rectangle 48"/>
            <p:cNvSpPr>
              <a:spLocks noChangeArrowheads="1"/>
            </p:cNvSpPr>
            <p:nvPr/>
          </p:nvSpPr>
          <p:spPr bwMode="auto">
            <a:xfrm>
              <a:off x="4032" y="528"/>
              <a:ext cx="288" cy="96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9793" name="Text Box 49"/>
            <p:cNvSpPr txBox="1">
              <a:spLocks noChangeArrowheads="1"/>
            </p:cNvSpPr>
            <p:nvPr/>
          </p:nvSpPr>
          <p:spPr bwMode="auto">
            <a:xfrm>
              <a:off x="4032" y="24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G</a:t>
              </a:r>
              <a:r>
                <a:rPr lang="en-US" altLang="zh-CN" sz="2400" baseline="-25000"/>
                <a:t>2</a:t>
              </a:r>
              <a:endParaRPr lang="en-US" altLang="zh-CN" sz="2400"/>
            </a:p>
          </p:txBody>
        </p:sp>
        <p:sp>
          <p:nvSpPr>
            <p:cNvPr id="159794" name="Rectangle 50"/>
            <p:cNvSpPr>
              <a:spLocks noChangeArrowheads="1"/>
            </p:cNvSpPr>
            <p:nvPr/>
          </p:nvSpPr>
          <p:spPr bwMode="auto">
            <a:xfrm>
              <a:off x="4416" y="912"/>
              <a:ext cx="96" cy="288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9795" name="Text Box 51"/>
            <p:cNvSpPr txBox="1">
              <a:spLocks noChangeArrowheads="1"/>
            </p:cNvSpPr>
            <p:nvPr/>
          </p:nvSpPr>
          <p:spPr bwMode="auto">
            <a:xfrm>
              <a:off x="4512" y="91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G</a:t>
              </a:r>
              <a:r>
                <a:rPr lang="en-US" altLang="zh-CN" sz="2400" baseline="-25000"/>
                <a:t>3</a:t>
              </a:r>
            </a:p>
          </p:txBody>
        </p:sp>
        <p:sp>
          <p:nvSpPr>
            <p:cNvPr id="159796" name="Rectangle 52"/>
            <p:cNvSpPr>
              <a:spLocks noChangeArrowheads="1"/>
            </p:cNvSpPr>
            <p:nvPr/>
          </p:nvSpPr>
          <p:spPr bwMode="auto">
            <a:xfrm>
              <a:off x="3840" y="912"/>
              <a:ext cx="96" cy="288"/>
            </a:xfrm>
            <a:prstGeom prst="rect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9797" name="Text Box 53"/>
            <p:cNvSpPr txBox="1">
              <a:spLocks noChangeArrowheads="1"/>
            </p:cNvSpPr>
            <p:nvPr/>
          </p:nvSpPr>
          <p:spPr bwMode="auto">
            <a:xfrm>
              <a:off x="3936" y="91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G</a:t>
              </a:r>
              <a:r>
                <a:rPr lang="en-US" altLang="zh-CN" sz="2400" baseline="-25000"/>
                <a:t>1</a:t>
              </a:r>
            </a:p>
          </p:txBody>
        </p:sp>
        <p:sp>
          <p:nvSpPr>
            <p:cNvPr id="159798" name="Text Box 54"/>
            <p:cNvSpPr txBox="1">
              <a:spLocks noChangeArrowheads="1"/>
            </p:cNvSpPr>
            <p:nvPr/>
          </p:nvSpPr>
          <p:spPr bwMode="auto">
            <a:xfrm>
              <a:off x="3648" y="240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u</a:t>
              </a:r>
              <a:r>
                <a:rPr lang="en-US" altLang="zh-CN" sz="2400" i="1" baseline="-25000"/>
                <a:t>n</a:t>
              </a:r>
              <a:r>
                <a:rPr lang="en-US" altLang="zh-CN" sz="2400" baseline="-25000"/>
                <a:t>1</a:t>
              </a:r>
            </a:p>
          </p:txBody>
        </p:sp>
        <p:sp>
          <p:nvSpPr>
            <p:cNvPr id="159799" name="Text Box 55"/>
            <p:cNvSpPr txBox="1">
              <a:spLocks noChangeArrowheads="1"/>
            </p:cNvSpPr>
            <p:nvPr/>
          </p:nvSpPr>
          <p:spPr bwMode="auto">
            <a:xfrm>
              <a:off x="4320" y="240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u</a:t>
              </a:r>
              <a:r>
                <a:rPr lang="en-US" altLang="zh-CN" sz="2400" i="1" baseline="-25000"/>
                <a:t>n</a:t>
              </a:r>
              <a:r>
                <a:rPr lang="en-US" altLang="zh-CN" sz="2400" baseline="-25000"/>
                <a:t>2</a:t>
              </a:r>
            </a:p>
          </p:txBody>
        </p:sp>
        <p:sp>
          <p:nvSpPr>
            <p:cNvPr id="159800" name="Text Box 56"/>
            <p:cNvSpPr txBox="1">
              <a:spLocks noChangeArrowheads="1"/>
            </p:cNvSpPr>
            <p:nvPr/>
          </p:nvSpPr>
          <p:spPr bwMode="auto">
            <a:xfrm>
              <a:off x="3648" y="624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+</a:t>
              </a:r>
            </a:p>
          </p:txBody>
        </p:sp>
        <p:sp>
          <p:nvSpPr>
            <p:cNvPr id="159801" name="Text Box 57"/>
            <p:cNvSpPr txBox="1">
              <a:spLocks noChangeArrowheads="1"/>
            </p:cNvSpPr>
            <p:nvPr/>
          </p:nvSpPr>
          <p:spPr bwMode="auto">
            <a:xfrm>
              <a:off x="3648" y="1152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/>
                <a:t>–</a:t>
              </a:r>
            </a:p>
          </p:txBody>
        </p:sp>
        <p:sp>
          <p:nvSpPr>
            <p:cNvPr id="159802" name="Text Box 58"/>
            <p:cNvSpPr txBox="1">
              <a:spLocks noChangeArrowheads="1"/>
            </p:cNvSpPr>
            <p:nvPr/>
          </p:nvSpPr>
          <p:spPr bwMode="auto">
            <a:xfrm>
              <a:off x="3552" y="86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u</a:t>
              </a:r>
              <a:r>
                <a:rPr lang="en-US" altLang="zh-CN" sz="2400" baseline="-25000"/>
                <a:t>1</a:t>
              </a:r>
            </a:p>
          </p:txBody>
        </p:sp>
        <p:sp>
          <p:nvSpPr>
            <p:cNvPr id="159803" name="Oval 59"/>
            <p:cNvSpPr>
              <a:spLocks noChangeArrowheads="1"/>
            </p:cNvSpPr>
            <p:nvPr/>
          </p:nvSpPr>
          <p:spPr bwMode="auto">
            <a:xfrm>
              <a:off x="3168" y="960"/>
              <a:ext cx="288" cy="288"/>
            </a:xfrm>
            <a:prstGeom prst="ellipse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cxnSp>
          <p:nvCxnSpPr>
            <p:cNvPr id="159804" name="AutoShape 60"/>
            <p:cNvCxnSpPr>
              <a:cxnSpLocks noChangeShapeType="1"/>
              <a:stCxn id="159803" idx="2"/>
              <a:endCxn id="159803" idx="6"/>
            </p:cNvCxnSpPr>
            <p:nvPr/>
          </p:nvCxnSpPr>
          <p:spPr bwMode="auto">
            <a:xfrm>
              <a:off x="3159" y="1104"/>
              <a:ext cx="306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9805" name="Text Box 61"/>
            <p:cNvSpPr txBox="1">
              <a:spLocks noChangeArrowheads="1"/>
            </p:cNvSpPr>
            <p:nvPr/>
          </p:nvSpPr>
          <p:spPr bwMode="auto">
            <a:xfrm>
              <a:off x="2976" y="63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i</a:t>
              </a:r>
              <a:r>
                <a:rPr lang="en-US" altLang="zh-CN" sz="2400" baseline="-25000"/>
                <a:t>s1</a:t>
              </a:r>
            </a:p>
          </p:txBody>
        </p:sp>
        <p:sp>
          <p:nvSpPr>
            <p:cNvPr id="159806" name="Text Box 62"/>
            <p:cNvSpPr txBox="1">
              <a:spLocks noChangeArrowheads="1"/>
            </p:cNvSpPr>
            <p:nvPr/>
          </p:nvSpPr>
          <p:spPr bwMode="auto">
            <a:xfrm>
              <a:off x="5064" y="1104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/>
                <a:t>g</a:t>
              </a:r>
              <a:r>
                <a:rPr lang="en-US" altLang="zh-CN" sz="2400" baseline="-25000"/>
                <a:t>m </a:t>
              </a:r>
              <a:r>
                <a:rPr lang="en-US" altLang="zh-CN" sz="2400" i="1"/>
                <a:t>u</a:t>
              </a:r>
              <a:r>
                <a:rPr lang="en-US" altLang="zh-CN" sz="2400" baseline="-25000"/>
                <a:t>1</a:t>
              </a:r>
            </a:p>
          </p:txBody>
        </p:sp>
        <p:sp>
          <p:nvSpPr>
            <p:cNvPr id="159807" name="Line 63"/>
            <p:cNvSpPr>
              <a:spLocks noChangeShapeType="1"/>
            </p:cNvSpPr>
            <p:nvPr/>
          </p:nvSpPr>
          <p:spPr bwMode="auto">
            <a:xfrm>
              <a:off x="5040" y="1033"/>
              <a:ext cx="0" cy="3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9808" name="AutoShape 64"/>
            <p:cNvSpPr>
              <a:spLocks noChangeArrowheads="1"/>
            </p:cNvSpPr>
            <p:nvPr/>
          </p:nvSpPr>
          <p:spPr bwMode="auto">
            <a:xfrm>
              <a:off x="4944" y="745"/>
              <a:ext cx="192" cy="384"/>
            </a:xfrm>
            <a:prstGeom prst="diamond">
              <a:avLst/>
            </a:prstGeom>
            <a:solidFill>
              <a:srgbClr val="00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9809" name="Line 65"/>
            <p:cNvSpPr>
              <a:spLocks noChangeShapeType="1"/>
            </p:cNvSpPr>
            <p:nvPr/>
          </p:nvSpPr>
          <p:spPr bwMode="auto">
            <a:xfrm>
              <a:off x="4944" y="93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9810" name="Line 66"/>
            <p:cNvSpPr>
              <a:spLocks noChangeShapeType="1"/>
            </p:cNvSpPr>
            <p:nvPr/>
          </p:nvSpPr>
          <p:spPr bwMode="auto">
            <a:xfrm flipV="1">
              <a:off x="3312" y="720"/>
              <a:ext cx="0" cy="14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9811" name="Oval 67"/>
            <p:cNvSpPr>
              <a:spLocks noChangeArrowheads="1"/>
            </p:cNvSpPr>
            <p:nvPr/>
          </p:nvSpPr>
          <p:spPr bwMode="auto">
            <a:xfrm>
              <a:off x="4435" y="560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9812" name="Oval 68"/>
            <p:cNvSpPr>
              <a:spLocks noChangeArrowheads="1"/>
            </p:cNvSpPr>
            <p:nvPr/>
          </p:nvSpPr>
          <p:spPr bwMode="auto">
            <a:xfrm>
              <a:off x="3859" y="555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9813" name="Oval 69"/>
            <p:cNvSpPr>
              <a:spLocks noChangeArrowheads="1"/>
            </p:cNvSpPr>
            <p:nvPr/>
          </p:nvSpPr>
          <p:spPr bwMode="auto">
            <a:xfrm>
              <a:off x="4155" y="1520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59922" name="Text Box 178"/>
          <p:cNvSpPr txBox="1">
            <a:spLocks noChangeArrowheads="1"/>
          </p:cNvSpPr>
          <p:nvPr/>
        </p:nvSpPr>
        <p:spPr bwMode="auto">
          <a:xfrm>
            <a:off x="381000" y="4371975"/>
            <a:ext cx="342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3132" tIns="46566" rIns="93132" bIns="46566">
            <a:spAutoFit/>
          </a:bodyPr>
          <a:lstStyle>
            <a:lvl1pPr algn="l" defTabSz="93186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465138" algn="l" defTabSz="93186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31863" algn="l" defTabSz="93186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397000" algn="l" defTabSz="93186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1862138" algn="l" defTabSz="931863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319338" defTabSz="931863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776538" defTabSz="931863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233738" defTabSz="931863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690938" defTabSz="931863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0000FF"/>
                </a:solidFill>
              </a:rPr>
              <a:t>对偶元素表</a:t>
            </a:r>
          </a:p>
        </p:txBody>
      </p:sp>
      <p:grpSp>
        <p:nvGrpSpPr>
          <p:cNvPr id="159951" name="Group 207"/>
          <p:cNvGrpSpPr>
            <a:grpSpLocks/>
          </p:cNvGrpSpPr>
          <p:nvPr/>
        </p:nvGrpSpPr>
        <p:grpSpPr bwMode="auto">
          <a:xfrm>
            <a:off x="457200" y="4992688"/>
            <a:ext cx="8382000" cy="1676400"/>
            <a:chOff x="288" y="3145"/>
            <a:chExt cx="5280" cy="1056"/>
          </a:xfrm>
        </p:grpSpPr>
        <p:sp>
          <p:nvSpPr>
            <p:cNvPr id="159923" name="Rectangle 179"/>
            <p:cNvSpPr>
              <a:spLocks noChangeArrowheads="1"/>
            </p:cNvSpPr>
            <p:nvPr/>
          </p:nvSpPr>
          <p:spPr bwMode="auto">
            <a:xfrm>
              <a:off x="288" y="3241"/>
              <a:ext cx="5280" cy="96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/>
            <a:p>
              <a:endParaRPr lang="zh-CN" altLang="en-US"/>
            </a:p>
          </p:txBody>
        </p:sp>
        <p:sp>
          <p:nvSpPr>
            <p:cNvPr id="159924" name="Line 180"/>
            <p:cNvSpPr>
              <a:spLocks noChangeShapeType="1"/>
            </p:cNvSpPr>
            <p:nvPr/>
          </p:nvSpPr>
          <p:spPr bwMode="auto">
            <a:xfrm>
              <a:off x="288" y="3721"/>
              <a:ext cx="52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/>
            <a:p>
              <a:endParaRPr lang="zh-CN" altLang="en-US"/>
            </a:p>
          </p:txBody>
        </p:sp>
        <p:sp>
          <p:nvSpPr>
            <p:cNvPr id="159925" name="Line 181"/>
            <p:cNvSpPr>
              <a:spLocks noChangeShapeType="1"/>
            </p:cNvSpPr>
            <p:nvPr/>
          </p:nvSpPr>
          <p:spPr bwMode="auto">
            <a:xfrm>
              <a:off x="960" y="3241"/>
              <a:ext cx="0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/>
            <a:p>
              <a:endParaRPr lang="zh-CN" altLang="en-US"/>
            </a:p>
          </p:txBody>
        </p:sp>
        <p:sp>
          <p:nvSpPr>
            <p:cNvPr id="159926" name="Line 182"/>
            <p:cNvSpPr>
              <a:spLocks noChangeShapeType="1"/>
            </p:cNvSpPr>
            <p:nvPr/>
          </p:nvSpPr>
          <p:spPr bwMode="auto">
            <a:xfrm>
              <a:off x="1968" y="3241"/>
              <a:ext cx="0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/>
            <a:p>
              <a:endParaRPr lang="zh-CN" altLang="en-US"/>
            </a:p>
          </p:txBody>
        </p:sp>
        <p:sp>
          <p:nvSpPr>
            <p:cNvPr id="159927" name="Line 183"/>
            <p:cNvSpPr>
              <a:spLocks noChangeShapeType="1"/>
            </p:cNvSpPr>
            <p:nvPr/>
          </p:nvSpPr>
          <p:spPr bwMode="auto">
            <a:xfrm>
              <a:off x="2592" y="3241"/>
              <a:ext cx="0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/>
            <a:p>
              <a:endParaRPr lang="zh-CN" altLang="en-US"/>
            </a:p>
          </p:txBody>
        </p:sp>
        <p:sp>
          <p:nvSpPr>
            <p:cNvPr id="159928" name="Line 184"/>
            <p:cNvSpPr>
              <a:spLocks noChangeShapeType="1"/>
            </p:cNvSpPr>
            <p:nvPr/>
          </p:nvSpPr>
          <p:spPr bwMode="auto">
            <a:xfrm>
              <a:off x="2976" y="3241"/>
              <a:ext cx="0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/>
            <a:p>
              <a:endParaRPr lang="zh-CN" altLang="en-US"/>
            </a:p>
          </p:txBody>
        </p:sp>
        <p:sp>
          <p:nvSpPr>
            <p:cNvPr id="159929" name="Line 185"/>
            <p:cNvSpPr>
              <a:spLocks noChangeShapeType="1"/>
            </p:cNvSpPr>
            <p:nvPr/>
          </p:nvSpPr>
          <p:spPr bwMode="auto">
            <a:xfrm>
              <a:off x="3360" y="3241"/>
              <a:ext cx="0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/>
            <a:p>
              <a:endParaRPr lang="zh-CN" altLang="en-US"/>
            </a:p>
          </p:txBody>
        </p:sp>
        <p:sp>
          <p:nvSpPr>
            <p:cNvPr id="159930" name="Line 186"/>
            <p:cNvSpPr>
              <a:spLocks noChangeShapeType="1"/>
            </p:cNvSpPr>
            <p:nvPr/>
          </p:nvSpPr>
          <p:spPr bwMode="auto">
            <a:xfrm>
              <a:off x="3744" y="3241"/>
              <a:ext cx="0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/>
            <a:p>
              <a:endParaRPr lang="zh-CN" altLang="en-US"/>
            </a:p>
          </p:txBody>
        </p:sp>
        <p:sp>
          <p:nvSpPr>
            <p:cNvPr id="159931" name="Line 187"/>
            <p:cNvSpPr>
              <a:spLocks noChangeShapeType="1"/>
            </p:cNvSpPr>
            <p:nvPr/>
          </p:nvSpPr>
          <p:spPr bwMode="auto">
            <a:xfrm>
              <a:off x="4368" y="3241"/>
              <a:ext cx="0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/>
            <a:p>
              <a:endParaRPr lang="zh-CN" altLang="en-US"/>
            </a:p>
          </p:txBody>
        </p:sp>
        <p:sp>
          <p:nvSpPr>
            <p:cNvPr id="159932" name="Line 188"/>
            <p:cNvSpPr>
              <a:spLocks noChangeShapeType="1"/>
            </p:cNvSpPr>
            <p:nvPr/>
          </p:nvSpPr>
          <p:spPr bwMode="auto">
            <a:xfrm>
              <a:off x="4848" y="3241"/>
              <a:ext cx="0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/>
            <a:p>
              <a:endParaRPr lang="zh-CN" altLang="en-US"/>
            </a:p>
          </p:txBody>
        </p:sp>
        <p:sp>
          <p:nvSpPr>
            <p:cNvPr id="159933" name="Text Box 189"/>
            <p:cNvSpPr txBox="1">
              <a:spLocks noChangeArrowheads="1"/>
            </p:cNvSpPr>
            <p:nvPr/>
          </p:nvSpPr>
          <p:spPr bwMode="auto">
            <a:xfrm>
              <a:off x="384" y="3337"/>
              <a:ext cx="672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>
              <a:lvl1pPr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65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31863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97000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62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3193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7765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2337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6909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/>
                <a:t>节点</a:t>
              </a:r>
            </a:p>
          </p:txBody>
        </p:sp>
        <p:sp>
          <p:nvSpPr>
            <p:cNvPr id="159934" name="Text Box 190"/>
            <p:cNvSpPr txBox="1">
              <a:spLocks noChangeArrowheads="1"/>
            </p:cNvSpPr>
            <p:nvPr/>
          </p:nvSpPr>
          <p:spPr bwMode="auto">
            <a:xfrm>
              <a:off x="384" y="3769"/>
              <a:ext cx="576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>
              <a:lvl1pPr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65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31863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97000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62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3193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7765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2337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6909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/>
                <a:t>网孔</a:t>
              </a:r>
            </a:p>
          </p:txBody>
        </p:sp>
        <p:sp>
          <p:nvSpPr>
            <p:cNvPr id="159935" name="Text Box 191"/>
            <p:cNvSpPr txBox="1">
              <a:spLocks noChangeArrowheads="1"/>
            </p:cNvSpPr>
            <p:nvPr/>
          </p:nvSpPr>
          <p:spPr bwMode="auto">
            <a:xfrm>
              <a:off x="1008" y="3337"/>
              <a:ext cx="960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>
              <a:lvl1pPr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65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31863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97000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62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3193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7765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2337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6909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/>
                <a:t>节点电压</a:t>
              </a:r>
            </a:p>
          </p:txBody>
        </p:sp>
        <p:sp>
          <p:nvSpPr>
            <p:cNvPr id="159936" name="Text Box 192"/>
            <p:cNvSpPr txBox="1">
              <a:spLocks noChangeArrowheads="1"/>
            </p:cNvSpPr>
            <p:nvPr/>
          </p:nvSpPr>
          <p:spPr bwMode="auto">
            <a:xfrm>
              <a:off x="1020" y="3805"/>
              <a:ext cx="960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>
              <a:lvl1pPr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65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31863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97000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62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3193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7765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2337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6909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/>
                <a:t>网孔电流</a:t>
              </a:r>
            </a:p>
          </p:txBody>
        </p:sp>
        <p:sp>
          <p:nvSpPr>
            <p:cNvPr id="159937" name="Text Box 193"/>
            <p:cNvSpPr txBox="1">
              <a:spLocks noChangeArrowheads="1"/>
            </p:cNvSpPr>
            <p:nvPr/>
          </p:nvSpPr>
          <p:spPr bwMode="auto">
            <a:xfrm>
              <a:off x="4368" y="3337"/>
              <a:ext cx="576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>
              <a:lvl1pPr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65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31863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97000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62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3193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7765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2337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6909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/>
                <a:t>KCL</a:t>
              </a:r>
            </a:p>
          </p:txBody>
        </p:sp>
        <p:sp>
          <p:nvSpPr>
            <p:cNvPr id="159938" name="Text Box 194"/>
            <p:cNvSpPr txBox="1">
              <a:spLocks noChangeArrowheads="1"/>
            </p:cNvSpPr>
            <p:nvPr/>
          </p:nvSpPr>
          <p:spPr bwMode="auto">
            <a:xfrm>
              <a:off x="4368" y="3817"/>
              <a:ext cx="576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>
              <a:lvl1pPr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65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31863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97000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62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3193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7765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2337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6909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/>
                <a:t>KVL</a:t>
              </a:r>
            </a:p>
          </p:txBody>
        </p:sp>
        <p:sp>
          <p:nvSpPr>
            <p:cNvPr id="159939" name="Text Box 195"/>
            <p:cNvSpPr txBox="1">
              <a:spLocks noChangeArrowheads="1"/>
            </p:cNvSpPr>
            <p:nvPr/>
          </p:nvSpPr>
          <p:spPr bwMode="auto">
            <a:xfrm>
              <a:off x="3072" y="3337"/>
              <a:ext cx="288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>
              <a:lvl1pPr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65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31863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97000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62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3193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7765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2337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6909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/>
                <a:t>L</a:t>
              </a:r>
              <a:endParaRPr lang="en-US" altLang="zh-CN"/>
            </a:p>
          </p:txBody>
        </p:sp>
        <p:sp>
          <p:nvSpPr>
            <p:cNvPr id="159940" name="Text Box 196"/>
            <p:cNvSpPr txBox="1">
              <a:spLocks noChangeArrowheads="1"/>
            </p:cNvSpPr>
            <p:nvPr/>
          </p:nvSpPr>
          <p:spPr bwMode="auto">
            <a:xfrm>
              <a:off x="3072" y="3817"/>
              <a:ext cx="288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>
              <a:lvl1pPr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65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31863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97000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62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3193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7765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2337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6909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/>
                <a:t>C</a:t>
              </a:r>
              <a:endParaRPr lang="en-US" altLang="zh-CN"/>
            </a:p>
          </p:txBody>
        </p:sp>
        <p:sp>
          <p:nvSpPr>
            <p:cNvPr id="159941" name="Text Box 197"/>
            <p:cNvSpPr txBox="1">
              <a:spLocks noChangeArrowheads="1"/>
            </p:cNvSpPr>
            <p:nvPr/>
          </p:nvSpPr>
          <p:spPr bwMode="auto">
            <a:xfrm>
              <a:off x="2688" y="3337"/>
              <a:ext cx="288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>
              <a:lvl1pPr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65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31863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97000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62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3193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7765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2337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6909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/>
                <a:t>R</a:t>
              </a:r>
              <a:endParaRPr lang="en-US" altLang="zh-CN"/>
            </a:p>
          </p:txBody>
        </p:sp>
        <p:sp>
          <p:nvSpPr>
            <p:cNvPr id="159942" name="Text Box 198"/>
            <p:cNvSpPr txBox="1">
              <a:spLocks noChangeArrowheads="1"/>
            </p:cNvSpPr>
            <p:nvPr/>
          </p:nvSpPr>
          <p:spPr bwMode="auto">
            <a:xfrm>
              <a:off x="2640" y="3817"/>
              <a:ext cx="288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>
              <a:lvl1pPr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65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31863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97000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62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3193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7765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2337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6909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/>
                <a:t>G</a:t>
              </a:r>
              <a:endParaRPr lang="en-US" altLang="zh-CN"/>
            </a:p>
          </p:txBody>
        </p:sp>
        <p:sp>
          <p:nvSpPr>
            <p:cNvPr id="159943" name="Text Box 199"/>
            <p:cNvSpPr txBox="1">
              <a:spLocks noChangeArrowheads="1"/>
            </p:cNvSpPr>
            <p:nvPr/>
          </p:nvSpPr>
          <p:spPr bwMode="auto">
            <a:xfrm>
              <a:off x="3408" y="3769"/>
              <a:ext cx="336" cy="3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>
              <a:lvl1pPr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65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31863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97000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62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3193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7765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2337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6909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/>
                <a:t>i</a:t>
              </a:r>
              <a:r>
                <a:rPr lang="en-US" altLang="zh-CN" sz="3300" baseline="-25000"/>
                <a:t>s</a:t>
              </a:r>
              <a:endParaRPr lang="en-US" altLang="zh-CN"/>
            </a:p>
          </p:txBody>
        </p:sp>
        <p:sp>
          <p:nvSpPr>
            <p:cNvPr id="159944" name="Text Box 200"/>
            <p:cNvSpPr txBox="1">
              <a:spLocks noChangeArrowheads="1"/>
            </p:cNvSpPr>
            <p:nvPr/>
          </p:nvSpPr>
          <p:spPr bwMode="auto">
            <a:xfrm>
              <a:off x="3408" y="3289"/>
              <a:ext cx="384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>
              <a:lvl1pPr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65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31863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97000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62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3193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7765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2337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6909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i="1"/>
                <a:t>u</a:t>
              </a:r>
              <a:r>
                <a:rPr lang="en-US" altLang="zh-CN" baseline="-25000"/>
                <a:t>s</a:t>
              </a:r>
              <a:endParaRPr lang="en-US" altLang="zh-CN"/>
            </a:p>
          </p:txBody>
        </p:sp>
        <p:sp>
          <p:nvSpPr>
            <p:cNvPr id="159945" name="Text Box 201"/>
            <p:cNvSpPr txBox="1">
              <a:spLocks noChangeArrowheads="1"/>
            </p:cNvSpPr>
            <p:nvPr/>
          </p:nvSpPr>
          <p:spPr bwMode="auto">
            <a:xfrm>
              <a:off x="2016" y="3337"/>
              <a:ext cx="576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>
              <a:lvl1pPr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65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31863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97000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62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3193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7765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2337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6909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/>
                <a:t>串联</a:t>
              </a:r>
            </a:p>
          </p:txBody>
        </p:sp>
        <p:sp>
          <p:nvSpPr>
            <p:cNvPr id="159946" name="Text Box 202"/>
            <p:cNvSpPr txBox="1">
              <a:spLocks noChangeArrowheads="1"/>
            </p:cNvSpPr>
            <p:nvPr/>
          </p:nvSpPr>
          <p:spPr bwMode="auto">
            <a:xfrm>
              <a:off x="2016" y="3817"/>
              <a:ext cx="576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>
              <a:lvl1pPr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65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31863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97000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62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3193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7765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2337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6909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/>
                <a:t>并联</a:t>
              </a:r>
            </a:p>
          </p:txBody>
        </p:sp>
        <p:sp>
          <p:nvSpPr>
            <p:cNvPr id="159947" name="Text Box 203"/>
            <p:cNvSpPr txBox="1">
              <a:spLocks noChangeArrowheads="1"/>
            </p:cNvSpPr>
            <p:nvPr/>
          </p:nvSpPr>
          <p:spPr bwMode="auto">
            <a:xfrm>
              <a:off x="3744" y="3337"/>
              <a:ext cx="768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>
              <a:lvl1pPr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65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31863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97000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62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3193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7765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2337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6909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/>
                <a:t>CCVS</a:t>
              </a:r>
            </a:p>
          </p:txBody>
        </p:sp>
        <p:sp>
          <p:nvSpPr>
            <p:cNvPr id="159948" name="Text Box 204"/>
            <p:cNvSpPr txBox="1">
              <a:spLocks noChangeArrowheads="1"/>
            </p:cNvSpPr>
            <p:nvPr/>
          </p:nvSpPr>
          <p:spPr bwMode="auto">
            <a:xfrm>
              <a:off x="3744" y="3817"/>
              <a:ext cx="768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>
              <a:lvl1pPr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65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31863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97000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62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3193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7765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2337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6909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/>
                <a:t>VCCS</a:t>
              </a:r>
            </a:p>
          </p:txBody>
        </p:sp>
        <p:sp>
          <p:nvSpPr>
            <p:cNvPr id="159949" name="Text Box 205"/>
            <p:cNvSpPr txBox="1">
              <a:spLocks noChangeArrowheads="1"/>
            </p:cNvSpPr>
            <p:nvPr/>
          </p:nvSpPr>
          <p:spPr bwMode="auto">
            <a:xfrm>
              <a:off x="4944" y="3145"/>
              <a:ext cx="384" cy="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>
              <a:lvl1pPr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65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31863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97000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62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3193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7765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2337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6909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4500"/>
                <a:t>…</a:t>
              </a:r>
            </a:p>
          </p:txBody>
        </p:sp>
        <p:sp>
          <p:nvSpPr>
            <p:cNvPr id="159950" name="Text Box 206"/>
            <p:cNvSpPr txBox="1">
              <a:spLocks noChangeArrowheads="1"/>
            </p:cNvSpPr>
            <p:nvPr/>
          </p:nvSpPr>
          <p:spPr bwMode="auto">
            <a:xfrm>
              <a:off x="4944" y="3625"/>
              <a:ext cx="384" cy="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7185" tIns="63591" rIns="127185" bIns="63591">
              <a:spAutoFit/>
            </a:bodyPr>
            <a:lstStyle>
              <a:lvl1pPr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465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931863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397000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1862138" algn="l" defTabSz="931863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3193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7765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2337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690938" defTabSz="931863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4500"/>
                <a:t>…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9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9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9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97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97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9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9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9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9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78" grpId="0" build="p" autoUpdateAnimBg="0"/>
      <p:bldP spid="159922" grpId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1" name="Text Box 3"/>
          <p:cNvSpPr txBox="1">
            <a:spLocks noChangeArrowheads="1"/>
          </p:cNvSpPr>
          <p:nvPr/>
        </p:nvSpPr>
        <p:spPr bwMode="auto">
          <a:xfrm>
            <a:off x="609600" y="1978025"/>
            <a:ext cx="7848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76250" indent="-4762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62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52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zh-CN" sz="2800">
                <a:latin typeface="仿宋_GB2312" pitchFamily="49" charset="-122"/>
                <a:ea typeface="仿宋_GB2312" pitchFamily="49" charset="-122"/>
              </a:rPr>
              <a:t>(2) 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电源方向（在按惯例选取网孔电流和节点电压方向的前提下）</a:t>
            </a:r>
          </a:p>
        </p:txBody>
      </p:sp>
      <p:sp>
        <p:nvSpPr>
          <p:cNvPr id="160772" name="Text Box 4"/>
          <p:cNvSpPr txBox="1">
            <a:spLocks noChangeArrowheads="1"/>
          </p:cNvSpPr>
          <p:nvPr/>
        </p:nvSpPr>
        <p:spPr bwMode="auto">
          <a:xfrm>
            <a:off x="304800" y="44450"/>
            <a:ext cx="1676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rPr>
              <a:t>注意：</a:t>
            </a:r>
          </a:p>
        </p:txBody>
      </p:sp>
      <p:sp>
        <p:nvSpPr>
          <p:cNvPr id="160773" name="Text Box 5"/>
          <p:cNvSpPr txBox="1">
            <a:spLocks noChangeArrowheads="1"/>
          </p:cNvSpPr>
          <p:nvPr/>
        </p:nvSpPr>
        <p:spPr bwMode="auto">
          <a:xfrm>
            <a:off x="609600" y="620713"/>
            <a:ext cx="8077200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76250" indent="-4762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620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525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zh-CN" sz="2800">
                <a:latin typeface="仿宋_GB2312" pitchFamily="49" charset="-122"/>
                <a:ea typeface="仿宋_GB2312" pitchFamily="49" charset="-122"/>
              </a:rPr>
              <a:t>(1) </a:t>
            </a:r>
            <a:r>
              <a:rPr lang="zh-CN" altLang="en-US" sz="2800">
                <a:latin typeface="仿宋_GB2312" pitchFamily="49" charset="-122"/>
                <a:ea typeface="仿宋_GB2312" pitchFamily="49" charset="-122"/>
              </a:rPr>
              <a:t>惯例网孔电流取顺时针方向，节点电压极性对地为正。每个网孔对应一个节点，外网孔对应参考节点。</a:t>
            </a:r>
          </a:p>
        </p:txBody>
      </p:sp>
      <p:grpSp>
        <p:nvGrpSpPr>
          <p:cNvPr id="160774" name="Group 6"/>
          <p:cNvGrpSpPr>
            <a:grpSpLocks/>
          </p:cNvGrpSpPr>
          <p:nvPr/>
        </p:nvGrpSpPr>
        <p:grpSpPr bwMode="auto">
          <a:xfrm>
            <a:off x="2179638" y="5037138"/>
            <a:ext cx="1787525" cy="1327150"/>
            <a:chOff x="882" y="3292"/>
            <a:chExt cx="1126" cy="836"/>
          </a:xfrm>
        </p:grpSpPr>
        <p:grpSp>
          <p:nvGrpSpPr>
            <p:cNvPr id="160775" name="Group 7"/>
            <p:cNvGrpSpPr>
              <a:grpSpLocks/>
            </p:cNvGrpSpPr>
            <p:nvPr/>
          </p:nvGrpSpPr>
          <p:grpSpPr bwMode="auto">
            <a:xfrm>
              <a:off x="1137" y="3292"/>
              <a:ext cx="484" cy="836"/>
              <a:chOff x="764" y="3144"/>
              <a:chExt cx="484" cy="836"/>
            </a:xfrm>
          </p:grpSpPr>
          <p:sp>
            <p:nvSpPr>
              <p:cNvPr id="160776" name="Oval 8"/>
              <p:cNvSpPr>
                <a:spLocks noChangeArrowheads="1"/>
              </p:cNvSpPr>
              <p:nvPr/>
            </p:nvSpPr>
            <p:spPr bwMode="auto">
              <a:xfrm>
                <a:off x="1000" y="3432"/>
                <a:ext cx="248" cy="256"/>
              </a:xfrm>
              <a:prstGeom prst="ellipse">
                <a:avLst/>
              </a:prstGeom>
              <a:solidFill>
                <a:srgbClr val="99FFCC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0777" name="Line 9"/>
              <p:cNvSpPr>
                <a:spLocks noChangeShapeType="1"/>
              </p:cNvSpPr>
              <p:nvPr/>
            </p:nvSpPr>
            <p:spPr bwMode="auto">
              <a:xfrm>
                <a:off x="1112" y="3144"/>
                <a:ext cx="0" cy="83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0778" name="Text Box 10"/>
              <p:cNvSpPr txBox="1">
                <a:spLocks noChangeArrowheads="1"/>
              </p:cNvSpPr>
              <p:nvPr/>
            </p:nvSpPr>
            <p:spPr bwMode="auto">
              <a:xfrm>
                <a:off x="822" y="3205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>
                    <a:solidFill>
                      <a:srgbClr val="0000FF"/>
                    </a:solidFill>
                    <a:latin typeface="仿宋_GB2312" pitchFamily="49" charset="-122"/>
                    <a:ea typeface="仿宋_GB2312" pitchFamily="49" charset="-122"/>
                  </a:rPr>
                  <a:t>+</a:t>
                </a:r>
              </a:p>
            </p:txBody>
          </p:sp>
          <p:sp>
            <p:nvSpPr>
              <p:cNvPr id="160779" name="Text Box 11"/>
              <p:cNvSpPr txBox="1">
                <a:spLocks noChangeArrowheads="1"/>
              </p:cNvSpPr>
              <p:nvPr/>
            </p:nvSpPr>
            <p:spPr bwMode="auto">
              <a:xfrm>
                <a:off x="830" y="3557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>
                    <a:solidFill>
                      <a:srgbClr val="0000FF"/>
                    </a:solidFill>
                    <a:latin typeface="仿宋_GB2312" pitchFamily="49" charset="-122"/>
                    <a:ea typeface="仿宋_GB2312" pitchFamily="49" charset="-122"/>
                  </a:rPr>
                  <a:t>-</a:t>
                </a:r>
              </a:p>
            </p:txBody>
          </p:sp>
          <p:sp>
            <p:nvSpPr>
              <p:cNvPr id="160780" name="Text Box 12"/>
              <p:cNvSpPr txBox="1">
                <a:spLocks noChangeArrowheads="1"/>
              </p:cNvSpPr>
              <p:nvPr/>
            </p:nvSpPr>
            <p:spPr bwMode="auto">
              <a:xfrm>
                <a:off x="764" y="3343"/>
                <a:ext cx="273" cy="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>
                    <a:solidFill>
                      <a:srgbClr val="0000FF"/>
                    </a:solidFill>
                    <a:latin typeface="仿宋_GB2312" pitchFamily="49" charset="-122"/>
                    <a:ea typeface="仿宋_GB2312" pitchFamily="49" charset="-122"/>
                  </a:rPr>
                  <a:t>u</a:t>
                </a:r>
                <a:r>
                  <a:rPr lang="en-US" altLang="zh-CN" sz="2400" i="1" baseline="-25000">
                    <a:solidFill>
                      <a:srgbClr val="0000FF"/>
                    </a:solidFill>
                    <a:latin typeface="仿宋_GB2312" pitchFamily="49" charset="-122"/>
                    <a:ea typeface="仿宋_GB2312" pitchFamily="49" charset="-122"/>
                  </a:rPr>
                  <a:t>s</a:t>
                </a:r>
                <a:endParaRPr lang="en-US" altLang="zh-CN" sz="2400" i="1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endParaRPr>
              </a:p>
            </p:txBody>
          </p:sp>
        </p:grpSp>
        <p:sp>
          <p:nvSpPr>
            <p:cNvPr id="160781" name="Arc 13"/>
            <p:cNvSpPr>
              <a:spLocks/>
            </p:cNvSpPr>
            <p:nvPr/>
          </p:nvSpPr>
          <p:spPr bwMode="auto">
            <a:xfrm rot="2136700" flipH="1" flipV="1">
              <a:off x="1712" y="3366"/>
              <a:ext cx="214" cy="323"/>
            </a:xfrm>
            <a:custGeom>
              <a:avLst/>
              <a:gdLst>
                <a:gd name="G0" fmla="+- 13628 0 0"/>
                <a:gd name="G1" fmla="+- 21600 0 0"/>
                <a:gd name="G2" fmla="+- 21600 0 0"/>
                <a:gd name="T0" fmla="*/ 0 w 35228"/>
                <a:gd name="T1" fmla="*/ 4842 h 38377"/>
                <a:gd name="T2" fmla="*/ 27232 w 35228"/>
                <a:gd name="T3" fmla="*/ 38377 h 38377"/>
                <a:gd name="T4" fmla="*/ 13628 w 35228"/>
                <a:gd name="T5" fmla="*/ 21600 h 38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228" h="38377" fill="none" extrusionOk="0">
                  <a:moveTo>
                    <a:pt x="-1" y="4841"/>
                  </a:moveTo>
                  <a:cubicBezTo>
                    <a:pt x="3851" y="1709"/>
                    <a:pt x="8663" y="-1"/>
                    <a:pt x="13628" y="0"/>
                  </a:cubicBezTo>
                  <a:cubicBezTo>
                    <a:pt x="25557" y="0"/>
                    <a:pt x="35228" y="9670"/>
                    <a:pt x="35228" y="21600"/>
                  </a:cubicBezTo>
                  <a:cubicBezTo>
                    <a:pt x="35228" y="28111"/>
                    <a:pt x="32290" y="34276"/>
                    <a:pt x="27232" y="38377"/>
                  </a:cubicBezTo>
                </a:path>
                <a:path w="35228" h="38377" stroke="0" extrusionOk="0">
                  <a:moveTo>
                    <a:pt x="-1" y="4841"/>
                  </a:moveTo>
                  <a:cubicBezTo>
                    <a:pt x="3851" y="1709"/>
                    <a:pt x="8663" y="-1"/>
                    <a:pt x="13628" y="0"/>
                  </a:cubicBezTo>
                  <a:cubicBezTo>
                    <a:pt x="25557" y="0"/>
                    <a:pt x="35228" y="9670"/>
                    <a:pt x="35228" y="21600"/>
                  </a:cubicBezTo>
                  <a:cubicBezTo>
                    <a:pt x="35228" y="28111"/>
                    <a:pt x="32290" y="34276"/>
                    <a:pt x="27232" y="38377"/>
                  </a:cubicBezTo>
                  <a:lnTo>
                    <a:pt x="13628" y="21600"/>
                  </a:lnTo>
                  <a:close/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0782" name="Text Box 14"/>
            <p:cNvSpPr txBox="1">
              <a:spLocks noChangeArrowheads="1"/>
            </p:cNvSpPr>
            <p:nvPr/>
          </p:nvSpPr>
          <p:spPr bwMode="auto">
            <a:xfrm>
              <a:off x="1712" y="3388"/>
              <a:ext cx="2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I</a:t>
              </a:r>
              <a:r>
                <a:rPr lang="en-US" altLang="zh-CN" sz="2400" baseline="-25000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2</a:t>
              </a:r>
              <a:endParaRPr lang="en-US" altLang="zh-CN" sz="2400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endParaRPr>
            </a:p>
          </p:txBody>
        </p:sp>
        <p:sp>
          <p:nvSpPr>
            <p:cNvPr id="160783" name="Line 15"/>
            <p:cNvSpPr>
              <a:spLocks noChangeShapeType="1"/>
            </p:cNvSpPr>
            <p:nvPr/>
          </p:nvSpPr>
          <p:spPr bwMode="auto">
            <a:xfrm>
              <a:off x="992" y="3292"/>
              <a:ext cx="101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0784" name="Arc 16"/>
            <p:cNvSpPr>
              <a:spLocks/>
            </p:cNvSpPr>
            <p:nvPr/>
          </p:nvSpPr>
          <p:spPr bwMode="auto">
            <a:xfrm rot="2136700">
              <a:off x="989" y="3331"/>
              <a:ext cx="214" cy="323"/>
            </a:xfrm>
            <a:custGeom>
              <a:avLst/>
              <a:gdLst>
                <a:gd name="G0" fmla="+- 13628 0 0"/>
                <a:gd name="G1" fmla="+- 21600 0 0"/>
                <a:gd name="G2" fmla="+- 21600 0 0"/>
                <a:gd name="T0" fmla="*/ 0 w 35228"/>
                <a:gd name="T1" fmla="*/ 4842 h 38377"/>
                <a:gd name="T2" fmla="*/ 27232 w 35228"/>
                <a:gd name="T3" fmla="*/ 38377 h 38377"/>
                <a:gd name="T4" fmla="*/ 13628 w 35228"/>
                <a:gd name="T5" fmla="*/ 21600 h 38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228" h="38377" fill="none" extrusionOk="0">
                  <a:moveTo>
                    <a:pt x="-1" y="4841"/>
                  </a:moveTo>
                  <a:cubicBezTo>
                    <a:pt x="3851" y="1709"/>
                    <a:pt x="8663" y="-1"/>
                    <a:pt x="13628" y="0"/>
                  </a:cubicBezTo>
                  <a:cubicBezTo>
                    <a:pt x="25557" y="0"/>
                    <a:pt x="35228" y="9670"/>
                    <a:pt x="35228" y="21600"/>
                  </a:cubicBezTo>
                  <a:cubicBezTo>
                    <a:pt x="35228" y="28111"/>
                    <a:pt x="32290" y="34276"/>
                    <a:pt x="27232" y="38377"/>
                  </a:cubicBezTo>
                </a:path>
                <a:path w="35228" h="38377" stroke="0" extrusionOk="0">
                  <a:moveTo>
                    <a:pt x="-1" y="4841"/>
                  </a:moveTo>
                  <a:cubicBezTo>
                    <a:pt x="3851" y="1709"/>
                    <a:pt x="8663" y="-1"/>
                    <a:pt x="13628" y="0"/>
                  </a:cubicBezTo>
                  <a:cubicBezTo>
                    <a:pt x="25557" y="0"/>
                    <a:pt x="35228" y="9670"/>
                    <a:pt x="35228" y="21600"/>
                  </a:cubicBezTo>
                  <a:cubicBezTo>
                    <a:pt x="35228" y="28111"/>
                    <a:pt x="32290" y="34276"/>
                    <a:pt x="27232" y="38377"/>
                  </a:cubicBezTo>
                  <a:lnTo>
                    <a:pt x="13628" y="21600"/>
                  </a:lnTo>
                  <a:close/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0785" name="Text Box 17"/>
            <p:cNvSpPr txBox="1">
              <a:spLocks noChangeArrowheads="1"/>
            </p:cNvSpPr>
            <p:nvPr/>
          </p:nvSpPr>
          <p:spPr bwMode="auto">
            <a:xfrm>
              <a:off x="882" y="3318"/>
              <a:ext cx="2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I</a:t>
              </a:r>
              <a:r>
                <a:rPr lang="en-US" altLang="zh-CN" sz="2400" baseline="-25000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1</a:t>
              </a:r>
              <a:endParaRPr lang="en-US" altLang="zh-CN" sz="2400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endParaRPr>
            </a:p>
          </p:txBody>
        </p:sp>
      </p:grpSp>
      <p:grpSp>
        <p:nvGrpSpPr>
          <p:cNvPr id="160786" name="Group 18"/>
          <p:cNvGrpSpPr>
            <a:grpSpLocks/>
          </p:cNvGrpSpPr>
          <p:nvPr/>
        </p:nvGrpSpPr>
        <p:grpSpPr bwMode="auto">
          <a:xfrm>
            <a:off x="1981200" y="6184900"/>
            <a:ext cx="2482850" cy="484188"/>
            <a:chOff x="702" y="3823"/>
            <a:chExt cx="1564" cy="305"/>
          </a:xfrm>
        </p:grpSpPr>
        <p:sp>
          <p:nvSpPr>
            <p:cNvPr id="160787" name="Oval 19"/>
            <p:cNvSpPr>
              <a:spLocks noChangeArrowheads="1"/>
            </p:cNvSpPr>
            <p:nvPr/>
          </p:nvSpPr>
          <p:spPr bwMode="auto">
            <a:xfrm>
              <a:off x="1858" y="3912"/>
              <a:ext cx="68" cy="68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0788" name="Oval 20"/>
            <p:cNvSpPr>
              <a:spLocks noChangeArrowheads="1"/>
            </p:cNvSpPr>
            <p:nvPr/>
          </p:nvSpPr>
          <p:spPr bwMode="auto">
            <a:xfrm>
              <a:off x="992" y="3912"/>
              <a:ext cx="68" cy="68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0789" name="Line 21"/>
            <p:cNvSpPr>
              <a:spLocks noChangeShapeType="1"/>
            </p:cNvSpPr>
            <p:nvPr/>
          </p:nvSpPr>
          <p:spPr bwMode="auto">
            <a:xfrm>
              <a:off x="1060" y="3944"/>
              <a:ext cx="798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0790" name="Text Box 22"/>
            <p:cNvSpPr txBox="1">
              <a:spLocks noChangeArrowheads="1"/>
            </p:cNvSpPr>
            <p:nvPr/>
          </p:nvSpPr>
          <p:spPr bwMode="auto">
            <a:xfrm>
              <a:off x="1926" y="3823"/>
              <a:ext cx="3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>
                  <a:solidFill>
                    <a:srgbClr val="FF3300"/>
                  </a:solidFill>
                  <a:latin typeface="仿宋_GB2312" pitchFamily="49" charset="-122"/>
                  <a:ea typeface="仿宋_GB2312" pitchFamily="49" charset="-122"/>
                </a:rPr>
                <a:t>u</a:t>
              </a:r>
              <a:r>
                <a:rPr lang="en-US" altLang="zh-CN" sz="2400" baseline="-25000">
                  <a:solidFill>
                    <a:srgbClr val="FF3300"/>
                  </a:solidFill>
                  <a:latin typeface="仿宋_GB2312" pitchFamily="49" charset="-122"/>
                  <a:ea typeface="仿宋_GB2312" pitchFamily="49" charset="-122"/>
                </a:rPr>
                <a:t>n2</a:t>
              </a:r>
              <a:endParaRPr lang="en-US" altLang="zh-CN" sz="2400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endParaRPr>
            </a:p>
          </p:txBody>
        </p:sp>
        <p:sp>
          <p:nvSpPr>
            <p:cNvPr id="160791" name="Text Box 23"/>
            <p:cNvSpPr txBox="1">
              <a:spLocks noChangeArrowheads="1"/>
            </p:cNvSpPr>
            <p:nvPr/>
          </p:nvSpPr>
          <p:spPr bwMode="auto">
            <a:xfrm>
              <a:off x="702" y="3840"/>
              <a:ext cx="35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>
                  <a:solidFill>
                    <a:srgbClr val="FF3300"/>
                  </a:solidFill>
                  <a:latin typeface="仿宋_GB2312" pitchFamily="49" charset="-122"/>
                  <a:ea typeface="仿宋_GB2312" pitchFamily="49" charset="-122"/>
                </a:rPr>
                <a:t>u</a:t>
              </a:r>
              <a:r>
                <a:rPr lang="en-US" altLang="zh-CN" sz="2400" baseline="-25000">
                  <a:solidFill>
                    <a:srgbClr val="FF3300"/>
                  </a:solidFill>
                  <a:latin typeface="仿宋_GB2312" pitchFamily="49" charset="-122"/>
                  <a:ea typeface="仿宋_GB2312" pitchFamily="49" charset="-122"/>
                </a:rPr>
                <a:t>n1</a:t>
              </a:r>
              <a:endParaRPr lang="en-US" altLang="zh-CN" sz="2400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endParaRPr>
            </a:p>
          </p:txBody>
        </p:sp>
      </p:grpSp>
      <p:grpSp>
        <p:nvGrpSpPr>
          <p:cNvPr id="160792" name="Group 24"/>
          <p:cNvGrpSpPr>
            <a:grpSpLocks/>
          </p:cNvGrpSpPr>
          <p:nvPr/>
        </p:nvGrpSpPr>
        <p:grpSpPr bwMode="auto">
          <a:xfrm>
            <a:off x="395288" y="2992438"/>
            <a:ext cx="8497887" cy="1373187"/>
            <a:chOff x="192" y="1604"/>
            <a:chExt cx="5684" cy="865"/>
          </a:xfrm>
        </p:grpSpPr>
        <p:sp>
          <p:nvSpPr>
            <p:cNvPr id="160793" name="Text Box 25"/>
            <p:cNvSpPr txBox="1">
              <a:spLocks noChangeArrowheads="1"/>
            </p:cNvSpPr>
            <p:nvPr/>
          </p:nvSpPr>
          <p:spPr bwMode="auto">
            <a:xfrm>
              <a:off x="384" y="1604"/>
              <a:ext cx="5492" cy="8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>
                  <a:latin typeface="仿宋_GB2312" pitchFamily="49" charset="-122"/>
                  <a:ea typeface="仿宋_GB2312" pitchFamily="49" charset="-122"/>
                </a:rPr>
                <a:t>原回路中所包含的</a:t>
              </a:r>
              <a:r>
                <a:rPr lang="zh-CN" altLang="en-US" sz="2800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电压源</a:t>
              </a:r>
              <a:r>
                <a:rPr lang="zh-CN" altLang="en-US" sz="2800">
                  <a:latin typeface="仿宋_GB2312" pitchFamily="49" charset="-122"/>
                  <a:ea typeface="仿宋_GB2312" pitchFamily="49" charset="-122"/>
                </a:rPr>
                <a:t>如果沿</a:t>
              </a:r>
              <a:r>
                <a:rPr lang="zh-CN" altLang="en-US" sz="2800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顺时针</a:t>
              </a:r>
              <a:r>
                <a:rPr lang="zh-CN" altLang="en-US" sz="2800">
                  <a:latin typeface="仿宋_GB2312" pitchFamily="49" charset="-122"/>
                  <a:ea typeface="仿宋_GB2312" pitchFamily="49" charset="-122"/>
                </a:rPr>
                <a:t>方向电压</a:t>
              </a:r>
              <a:r>
                <a:rPr lang="zh-CN" altLang="en-US" sz="2800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升高</a:t>
              </a:r>
              <a:r>
                <a:rPr lang="zh-CN" altLang="en-US" sz="2800">
                  <a:latin typeface="仿宋_GB2312" pitchFamily="49" charset="-122"/>
                  <a:ea typeface="仿宋_GB2312" pitchFamily="49" charset="-122"/>
                </a:rPr>
                <a:t>，则在对偶电路中</a:t>
              </a:r>
              <a:r>
                <a:rPr lang="zh-CN" altLang="en-US" sz="2800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电流源</a:t>
              </a:r>
              <a:r>
                <a:rPr lang="zh-CN" altLang="en-US" sz="2800">
                  <a:latin typeface="仿宋_GB2312" pitchFamily="49" charset="-122"/>
                  <a:ea typeface="仿宋_GB2312" pitchFamily="49" charset="-122"/>
                </a:rPr>
                <a:t>的电流方向应</a:t>
              </a:r>
              <a:r>
                <a:rPr lang="zh-CN" altLang="en-US" sz="2800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指向</a:t>
              </a:r>
              <a:r>
                <a:rPr lang="zh-CN" altLang="en-US" sz="2800">
                  <a:latin typeface="仿宋_GB2312" pitchFamily="49" charset="-122"/>
                  <a:ea typeface="仿宋_GB2312" pitchFamily="49" charset="-122"/>
                </a:rPr>
                <a:t>该网孔对应的独立</a:t>
              </a:r>
              <a:r>
                <a:rPr lang="zh-CN" altLang="en-US" sz="2800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节点</a:t>
              </a:r>
              <a:r>
                <a:rPr lang="zh-CN" altLang="en-US" sz="2800">
                  <a:latin typeface="仿宋_GB2312" pitchFamily="49" charset="-122"/>
                  <a:ea typeface="仿宋_GB2312" pitchFamily="49" charset="-122"/>
                </a:rPr>
                <a:t>。</a:t>
              </a:r>
              <a:endParaRPr lang="zh-CN" altLang="en-US" sz="2800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endParaRPr>
            </a:p>
          </p:txBody>
        </p:sp>
        <p:sp>
          <p:nvSpPr>
            <p:cNvPr id="160794" name="AutoShape 26"/>
            <p:cNvSpPr>
              <a:spLocks noChangeArrowheads="1"/>
            </p:cNvSpPr>
            <p:nvPr/>
          </p:nvSpPr>
          <p:spPr bwMode="auto">
            <a:xfrm>
              <a:off x="192" y="1752"/>
              <a:ext cx="113" cy="113"/>
            </a:xfrm>
            <a:prstGeom prst="diamond">
              <a:avLst/>
            </a:prstGeom>
            <a:solidFill>
              <a:srgbClr val="FF33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60795" name="Group 27"/>
          <p:cNvGrpSpPr>
            <a:grpSpLocks/>
          </p:cNvGrpSpPr>
          <p:nvPr/>
        </p:nvGrpSpPr>
        <p:grpSpPr bwMode="auto">
          <a:xfrm>
            <a:off x="5106988" y="4879975"/>
            <a:ext cx="2436812" cy="909638"/>
            <a:chOff x="3217" y="2754"/>
            <a:chExt cx="1535" cy="573"/>
          </a:xfrm>
        </p:grpSpPr>
        <p:grpSp>
          <p:nvGrpSpPr>
            <p:cNvPr id="160796" name="Group 28"/>
            <p:cNvGrpSpPr>
              <a:grpSpLocks/>
            </p:cNvGrpSpPr>
            <p:nvPr/>
          </p:nvGrpSpPr>
          <p:grpSpPr bwMode="auto">
            <a:xfrm>
              <a:off x="3217" y="2963"/>
              <a:ext cx="1535" cy="364"/>
              <a:chOff x="2118" y="3491"/>
              <a:chExt cx="1535" cy="364"/>
            </a:xfrm>
          </p:grpSpPr>
          <p:sp>
            <p:nvSpPr>
              <p:cNvPr id="160797" name="Line 29"/>
              <p:cNvSpPr>
                <a:spLocks noChangeShapeType="1"/>
              </p:cNvSpPr>
              <p:nvPr/>
            </p:nvSpPr>
            <p:spPr bwMode="auto">
              <a:xfrm>
                <a:off x="2368" y="3619"/>
                <a:ext cx="104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0798" name="Oval 30"/>
              <p:cNvSpPr>
                <a:spLocks noChangeArrowheads="1"/>
              </p:cNvSpPr>
              <p:nvPr/>
            </p:nvSpPr>
            <p:spPr bwMode="auto">
              <a:xfrm>
                <a:off x="2632" y="3491"/>
                <a:ext cx="227" cy="227"/>
              </a:xfrm>
              <a:prstGeom prst="ellipse">
                <a:avLst/>
              </a:prstGeom>
              <a:solidFill>
                <a:srgbClr val="FFCC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0799" name="Line 31"/>
              <p:cNvSpPr>
                <a:spLocks noChangeShapeType="1"/>
              </p:cNvSpPr>
              <p:nvPr/>
            </p:nvSpPr>
            <p:spPr bwMode="auto">
              <a:xfrm>
                <a:off x="2736" y="3491"/>
                <a:ext cx="0" cy="227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0800" name="Oval 32"/>
              <p:cNvSpPr>
                <a:spLocks noChangeArrowheads="1"/>
              </p:cNvSpPr>
              <p:nvPr/>
            </p:nvSpPr>
            <p:spPr bwMode="auto">
              <a:xfrm>
                <a:off x="2300" y="3583"/>
                <a:ext cx="68" cy="6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0801" name="Oval 33"/>
              <p:cNvSpPr>
                <a:spLocks noChangeArrowheads="1"/>
              </p:cNvSpPr>
              <p:nvPr/>
            </p:nvSpPr>
            <p:spPr bwMode="auto">
              <a:xfrm>
                <a:off x="3410" y="3577"/>
                <a:ext cx="68" cy="6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0802" name="Text Box 34"/>
              <p:cNvSpPr txBox="1">
                <a:spLocks noChangeArrowheads="1"/>
              </p:cNvSpPr>
              <p:nvPr/>
            </p:nvSpPr>
            <p:spPr bwMode="auto">
              <a:xfrm>
                <a:off x="2118" y="3548"/>
                <a:ext cx="35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>
                    <a:solidFill>
                      <a:srgbClr val="FF3300"/>
                    </a:solidFill>
                    <a:latin typeface="仿宋_GB2312" pitchFamily="49" charset="-122"/>
                    <a:ea typeface="仿宋_GB2312" pitchFamily="49" charset="-122"/>
                  </a:rPr>
                  <a:t>u</a:t>
                </a:r>
                <a:r>
                  <a:rPr lang="en-US" altLang="zh-CN" sz="2400" baseline="-25000">
                    <a:solidFill>
                      <a:srgbClr val="FF3300"/>
                    </a:solidFill>
                    <a:latin typeface="仿宋_GB2312" pitchFamily="49" charset="-122"/>
                    <a:ea typeface="仿宋_GB2312" pitchFamily="49" charset="-122"/>
                  </a:rPr>
                  <a:t>n1</a:t>
                </a:r>
                <a:endParaRPr lang="en-US" altLang="zh-CN" sz="2400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endParaRPr>
              </a:p>
            </p:txBody>
          </p:sp>
          <p:sp>
            <p:nvSpPr>
              <p:cNvPr id="160803" name="Text Box 35"/>
              <p:cNvSpPr txBox="1">
                <a:spLocks noChangeArrowheads="1"/>
              </p:cNvSpPr>
              <p:nvPr/>
            </p:nvSpPr>
            <p:spPr bwMode="auto">
              <a:xfrm>
                <a:off x="3313" y="3567"/>
                <a:ext cx="3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400" i="1">
                    <a:solidFill>
                      <a:srgbClr val="FF3300"/>
                    </a:solidFill>
                    <a:latin typeface="仿宋_GB2312" pitchFamily="49" charset="-122"/>
                    <a:ea typeface="仿宋_GB2312" pitchFamily="49" charset="-122"/>
                  </a:rPr>
                  <a:t>u</a:t>
                </a:r>
                <a:r>
                  <a:rPr lang="en-US" altLang="zh-CN" sz="2400" baseline="-25000">
                    <a:solidFill>
                      <a:srgbClr val="FF3300"/>
                    </a:solidFill>
                    <a:latin typeface="仿宋_GB2312" pitchFamily="49" charset="-122"/>
                    <a:ea typeface="仿宋_GB2312" pitchFamily="49" charset="-122"/>
                  </a:rPr>
                  <a:t>n2</a:t>
                </a:r>
                <a:endParaRPr lang="en-US" altLang="zh-CN" sz="2400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endParaRPr>
              </a:p>
            </p:txBody>
          </p:sp>
          <p:sp>
            <p:nvSpPr>
              <p:cNvPr id="160804" name="Line 36"/>
              <p:cNvSpPr>
                <a:spLocks noChangeShapeType="1"/>
              </p:cNvSpPr>
              <p:nvPr/>
            </p:nvSpPr>
            <p:spPr bwMode="auto">
              <a:xfrm>
                <a:off x="3051" y="3619"/>
                <a:ext cx="9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60805" name="Text Box 37"/>
            <p:cNvSpPr txBox="1">
              <a:spLocks noChangeArrowheads="1"/>
            </p:cNvSpPr>
            <p:nvPr/>
          </p:nvSpPr>
          <p:spPr bwMode="auto">
            <a:xfrm>
              <a:off x="3958" y="2754"/>
              <a:ext cx="2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>
                  <a:latin typeface="仿宋_GB2312" pitchFamily="49" charset="-122"/>
                  <a:ea typeface="仿宋_GB2312" pitchFamily="49" charset="-122"/>
                </a:rPr>
                <a:t>I</a:t>
              </a:r>
              <a:r>
                <a:rPr lang="en-US" altLang="zh-CN" sz="2400" baseline="-25000">
                  <a:latin typeface="仿宋_GB2312" pitchFamily="49" charset="-122"/>
                  <a:ea typeface="仿宋_GB2312" pitchFamily="49" charset="-122"/>
                </a:rPr>
                <a:t>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60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0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0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0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07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07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0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0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1" grpId="0" autoUpdateAnimBg="0"/>
      <p:bldP spid="160772" grpId="0" autoUpdateAnimBg="0"/>
      <p:bldP spid="160773" grpId="0" autoUpdateAnimBg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795" name="Group 3"/>
          <p:cNvGrpSpPr>
            <a:grpSpLocks/>
          </p:cNvGrpSpPr>
          <p:nvPr/>
        </p:nvGrpSpPr>
        <p:grpSpPr bwMode="auto">
          <a:xfrm>
            <a:off x="539750" y="476250"/>
            <a:ext cx="8229600" cy="1554163"/>
            <a:chOff x="215" y="412"/>
            <a:chExt cx="5605" cy="979"/>
          </a:xfrm>
        </p:grpSpPr>
        <p:sp>
          <p:nvSpPr>
            <p:cNvPr id="161796" name="Text Box 4"/>
            <p:cNvSpPr txBox="1">
              <a:spLocks noChangeArrowheads="1"/>
            </p:cNvSpPr>
            <p:nvPr/>
          </p:nvSpPr>
          <p:spPr bwMode="auto">
            <a:xfrm>
              <a:off x="329" y="412"/>
              <a:ext cx="5491" cy="9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仿宋_GB2312" pitchFamily="49" charset="-122"/>
                  <a:ea typeface="仿宋_GB2312" pitchFamily="49" charset="-122"/>
                </a:rPr>
                <a:t>原回路中所包含的</a:t>
              </a:r>
              <a:r>
                <a:rPr lang="zh-CN" altLang="en-US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电流源</a:t>
              </a:r>
              <a:r>
                <a:rPr lang="zh-CN" altLang="en-US">
                  <a:latin typeface="仿宋_GB2312" pitchFamily="49" charset="-122"/>
                  <a:ea typeface="仿宋_GB2312" pitchFamily="49" charset="-122"/>
                </a:rPr>
                <a:t>的电流方向如果和网孔电流方向一致，则在对偶电路中</a:t>
              </a:r>
              <a:r>
                <a:rPr lang="zh-CN" altLang="en-US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电压源</a:t>
              </a:r>
              <a:r>
                <a:rPr lang="zh-CN" altLang="en-US">
                  <a:latin typeface="仿宋_GB2312" pitchFamily="49" charset="-122"/>
                  <a:ea typeface="仿宋_GB2312" pitchFamily="49" charset="-122"/>
                </a:rPr>
                <a:t>的</a:t>
              </a:r>
              <a:r>
                <a:rPr lang="zh-CN" altLang="en-US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正极落在</a:t>
              </a:r>
              <a:r>
                <a:rPr lang="zh-CN" altLang="en-US">
                  <a:latin typeface="仿宋_GB2312" pitchFamily="49" charset="-122"/>
                  <a:ea typeface="仿宋_GB2312" pitchFamily="49" charset="-122"/>
                </a:rPr>
                <a:t>该网孔对应的独立</a:t>
              </a:r>
              <a:r>
                <a:rPr lang="zh-CN" altLang="en-US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节点</a:t>
              </a:r>
              <a:r>
                <a:rPr lang="zh-CN" altLang="en-US">
                  <a:latin typeface="仿宋_GB2312" pitchFamily="49" charset="-122"/>
                  <a:ea typeface="仿宋_GB2312" pitchFamily="49" charset="-122"/>
                </a:rPr>
                <a:t>上。</a:t>
              </a:r>
            </a:p>
          </p:txBody>
        </p:sp>
        <p:sp>
          <p:nvSpPr>
            <p:cNvPr id="161797" name="AutoShape 5"/>
            <p:cNvSpPr>
              <a:spLocks noChangeArrowheads="1"/>
            </p:cNvSpPr>
            <p:nvPr/>
          </p:nvSpPr>
          <p:spPr bwMode="auto">
            <a:xfrm>
              <a:off x="215" y="552"/>
              <a:ext cx="113" cy="113"/>
            </a:xfrm>
            <a:prstGeom prst="diamond">
              <a:avLst/>
            </a:prstGeom>
            <a:solidFill>
              <a:srgbClr val="FF33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61798" name="Group 6"/>
          <p:cNvGrpSpPr>
            <a:grpSpLocks/>
          </p:cNvGrpSpPr>
          <p:nvPr/>
        </p:nvGrpSpPr>
        <p:grpSpPr bwMode="auto">
          <a:xfrm>
            <a:off x="1441450" y="4457700"/>
            <a:ext cx="2482850" cy="484188"/>
            <a:chOff x="702" y="3823"/>
            <a:chExt cx="1564" cy="305"/>
          </a:xfrm>
        </p:grpSpPr>
        <p:sp>
          <p:nvSpPr>
            <p:cNvPr id="161799" name="Oval 7"/>
            <p:cNvSpPr>
              <a:spLocks noChangeArrowheads="1"/>
            </p:cNvSpPr>
            <p:nvPr/>
          </p:nvSpPr>
          <p:spPr bwMode="auto">
            <a:xfrm>
              <a:off x="1858" y="3912"/>
              <a:ext cx="68" cy="68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1800" name="Oval 8"/>
            <p:cNvSpPr>
              <a:spLocks noChangeArrowheads="1"/>
            </p:cNvSpPr>
            <p:nvPr/>
          </p:nvSpPr>
          <p:spPr bwMode="auto">
            <a:xfrm>
              <a:off x="992" y="3912"/>
              <a:ext cx="68" cy="68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1801" name="Line 9"/>
            <p:cNvSpPr>
              <a:spLocks noChangeShapeType="1"/>
            </p:cNvSpPr>
            <p:nvPr/>
          </p:nvSpPr>
          <p:spPr bwMode="auto">
            <a:xfrm>
              <a:off x="1060" y="3944"/>
              <a:ext cx="798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1802" name="Text Box 10"/>
            <p:cNvSpPr txBox="1">
              <a:spLocks noChangeArrowheads="1"/>
            </p:cNvSpPr>
            <p:nvPr/>
          </p:nvSpPr>
          <p:spPr bwMode="auto">
            <a:xfrm>
              <a:off x="1926" y="3823"/>
              <a:ext cx="3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u</a:t>
              </a:r>
              <a:r>
                <a:rPr lang="en-US" altLang="zh-CN" sz="2400" baseline="-25000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n2</a:t>
              </a:r>
              <a:endParaRPr lang="en-US" altLang="zh-CN" sz="2400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endParaRPr>
            </a:p>
          </p:txBody>
        </p:sp>
        <p:sp>
          <p:nvSpPr>
            <p:cNvPr id="161803" name="Text Box 11"/>
            <p:cNvSpPr txBox="1">
              <a:spLocks noChangeArrowheads="1"/>
            </p:cNvSpPr>
            <p:nvPr/>
          </p:nvSpPr>
          <p:spPr bwMode="auto">
            <a:xfrm>
              <a:off x="702" y="3840"/>
              <a:ext cx="35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u</a:t>
              </a:r>
              <a:r>
                <a:rPr lang="en-US" altLang="zh-CN" sz="2400" baseline="-25000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n1</a:t>
              </a:r>
              <a:endParaRPr lang="en-US" altLang="zh-CN" sz="2400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endParaRPr>
            </a:p>
          </p:txBody>
        </p:sp>
      </p:grpSp>
      <p:grpSp>
        <p:nvGrpSpPr>
          <p:cNvPr id="161804" name="Group 12"/>
          <p:cNvGrpSpPr>
            <a:grpSpLocks/>
          </p:cNvGrpSpPr>
          <p:nvPr/>
        </p:nvGrpSpPr>
        <p:grpSpPr bwMode="auto">
          <a:xfrm>
            <a:off x="5205413" y="2908300"/>
            <a:ext cx="2443162" cy="995363"/>
            <a:chOff x="2921" y="1864"/>
            <a:chExt cx="1539" cy="627"/>
          </a:xfrm>
        </p:grpSpPr>
        <p:sp>
          <p:nvSpPr>
            <p:cNvPr id="161805" name="Oval 13"/>
            <p:cNvSpPr>
              <a:spLocks noChangeArrowheads="1"/>
            </p:cNvSpPr>
            <p:nvPr/>
          </p:nvSpPr>
          <p:spPr bwMode="auto">
            <a:xfrm>
              <a:off x="3502" y="2152"/>
              <a:ext cx="227" cy="227"/>
            </a:xfrm>
            <a:prstGeom prst="ellipse">
              <a:avLst/>
            </a:prstGeom>
            <a:solidFill>
              <a:srgbClr val="FFCCFF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1806" name="Line 14"/>
            <p:cNvSpPr>
              <a:spLocks noChangeShapeType="1"/>
            </p:cNvSpPr>
            <p:nvPr/>
          </p:nvSpPr>
          <p:spPr bwMode="auto">
            <a:xfrm>
              <a:off x="3171" y="2255"/>
              <a:ext cx="104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1807" name="Oval 15"/>
            <p:cNvSpPr>
              <a:spLocks noChangeArrowheads="1"/>
            </p:cNvSpPr>
            <p:nvPr/>
          </p:nvSpPr>
          <p:spPr bwMode="auto">
            <a:xfrm>
              <a:off x="3103" y="2219"/>
              <a:ext cx="68" cy="68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1808" name="Oval 16"/>
            <p:cNvSpPr>
              <a:spLocks noChangeArrowheads="1"/>
            </p:cNvSpPr>
            <p:nvPr/>
          </p:nvSpPr>
          <p:spPr bwMode="auto">
            <a:xfrm>
              <a:off x="4213" y="2213"/>
              <a:ext cx="68" cy="68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1809" name="Text Box 17"/>
            <p:cNvSpPr txBox="1">
              <a:spLocks noChangeArrowheads="1"/>
            </p:cNvSpPr>
            <p:nvPr/>
          </p:nvSpPr>
          <p:spPr bwMode="auto">
            <a:xfrm>
              <a:off x="2921" y="2184"/>
              <a:ext cx="35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u</a:t>
              </a:r>
              <a:r>
                <a:rPr lang="en-US" altLang="zh-CN" sz="2400" baseline="-25000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n1</a:t>
              </a:r>
              <a:endParaRPr lang="en-US" altLang="zh-CN" sz="2400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endParaRPr>
            </a:p>
          </p:txBody>
        </p:sp>
        <p:sp>
          <p:nvSpPr>
            <p:cNvPr id="161810" name="Text Box 18"/>
            <p:cNvSpPr txBox="1">
              <a:spLocks noChangeArrowheads="1"/>
            </p:cNvSpPr>
            <p:nvPr/>
          </p:nvSpPr>
          <p:spPr bwMode="auto">
            <a:xfrm>
              <a:off x="4116" y="2203"/>
              <a:ext cx="3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u</a:t>
              </a:r>
              <a:r>
                <a:rPr lang="en-US" altLang="zh-CN" sz="2400" baseline="-25000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n2</a:t>
              </a:r>
              <a:endParaRPr lang="en-US" altLang="zh-CN" sz="2400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endParaRPr>
            </a:p>
          </p:txBody>
        </p:sp>
        <p:sp>
          <p:nvSpPr>
            <p:cNvPr id="161811" name="Text Box 19"/>
            <p:cNvSpPr txBox="1">
              <a:spLocks noChangeArrowheads="1"/>
            </p:cNvSpPr>
            <p:nvPr/>
          </p:nvSpPr>
          <p:spPr bwMode="auto">
            <a:xfrm>
              <a:off x="3852" y="1948"/>
              <a:ext cx="2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+</a:t>
              </a:r>
            </a:p>
          </p:txBody>
        </p:sp>
        <p:sp>
          <p:nvSpPr>
            <p:cNvPr id="161812" name="Text Box 20"/>
            <p:cNvSpPr txBox="1">
              <a:spLocks noChangeArrowheads="1"/>
            </p:cNvSpPr>
            <p:nvPr/>
          </p:nvSpPr>
          <p:spPr bwMode="auto">
            <a:xfrm>
              <a:off x="3171" y="1931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-</a:t>
              </a:r>
            </a:p>
          </p:txBody>
        </p:sp>
        <p:sp>
          <p:nvSpPr>
            <p:cNvPr id="161813" name="Text Box 21"/>
            <p:cNvSpPr txBox="1">
              <a:spLocks noChangeArrowheads="1"/>
            </p:cNvSpPr>
            <p:nvPr/>
          </p:nvSpPr>
          <p:spPr bwMode="auto">
            <a:xfrm>
              <a:off x="3502" y="1864"/>
              <a:ext cx="273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u</a:t>
              </a:r>
              <a:r>
                <a:rPr lang="en-US" altLang="zh-CN" sz="2400" i="1" baseline="-25000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s</a:t>
              </a:r>
              <a:endParaRPr lang="en-US" altLang="zh-CN" sz="2400" i="1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endParaRPr>
            </a:p>
          </p:txBody>
        </p:sp>
      </p:grpSp>
      <p:grpSp>
        <p:nvGrpSpPr>
          <p:cNvPr id="161814" name="Group 22"/>
          <p:cNvGrpSpPr>
            <a:grpSpLocks/>
          </p:cNvGrpSpPr>
          <p:nvPr/>
        </p:nvGrpSpPr>
        <p:grpSpPr bwMode="auto">
          <a:xfrm>
            <a:off x="1709738" y="3014663"/>
            <a:ext cx="1935162" cy="1636712"/>
            <a:chOff x="1077" y="2017"/>
            <a:chExt cx="1219" cy="1031"/>
          </a:xfrm>
        </p:grpSpPr>
        <p:sp>
          <p:nvSpPr>
            <p:cNvPr id="161815" name="Line 23"/>
            <p:cNvSpPr>
              <a:spLocks noChangeShapeType="1"/>
            </p:cNvSpPr>
            <p:nvPr/>
          </p:nvSpPr>
          <p:spPr bwMode="auto">
            <a:xfrm>
              <a:off x="1680" y="2017"/>
              <a:ext cx="0" cy="103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1816" name="Text Box 24"/>
            <p:cNvSpPr txBox="1">
              <a:spLocks noChangeArrowheads="1"/>
            </p:cNvSpPr>
            <p:nvPr/>
          </p:nvSpPr>
          <p:spPr bwMode="auto">
            <a:xfrm>
              <a:off x="1407" y="2056"/>
              <a:ext cx="273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I</a:t>
              </a:r>
              <a:r>
                <a:rPr lang="en-US" altLang="zh-CN" sz="2400" i="1" baseline="-25000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s</a:t>
              </a:r>
              <a:endParaRPr lang="en-US" altLang="zh-CN" sz="2400" i="1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endParaRPr>
            </a:p>
          </p:txBody>
        </p:sp>
        <p:sp>
          <p:nvSpPr>
            <p:cNvPr id="161817" name="Arc 25"/>
            <p:cNvSpPr>
              <a:spLocks/>
            </p:cNvSpPr>
            <p:nvPr/>
          </p:nvSpPr>
          <p:spPr bwMode="auto">
            <a:xfrm rot="2136700" flipH="1" flipV="1">
              <a:off x="1907" y="2344"/>
              <a:ext cx="214" cy="323"/>
            </a:xfrm>
            <a:custGeom>
              <a:avLst/>
              <a:gdLst>
                <a:gd name="G0" fmla="+- 13628 0 0"/>
                <a:gd name="G1" fmla="+- 21600 0 0"/>
                <a:gd name="G2" fmla="+- 21600 0 0"/>
                <a:gd name="T0" fmla="*/ 0 w 35228"/>
                <a:gd name="T1" fmla="*/ 4842 h 38377"/>
                <a:gd name="T2" fmla="*/ 27232 w 35228"/>
                <a:gd name="T3" fmla="*/ 38377 h 38377"/>
                <a:gd name="T4" fmla="*/ 13628 w 35228"/>
                <a:gd name="T5" fmla="*/ 21600 h 38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228" h="38377" fill="none" extrusionOk="0">
                  <a:moveTo>
                    <a:pt x="-1" y="4841"/>
                  </a:moveTo>
                  <a:cubicBezTo>
                    <a:pt x="3851" y="1709"/>
                    <a:pt x="8663" y="-1"/>
                    <a:pt x="13628" y="0"/>
                  </a:cubicBezTo>
                  <a:cubicBezTo>
                    <a:pt x="25557" y="0"/>
                    <a:pt x="35228" y="9670"/>
                    <a:pt x="35228" y="21600"/>
                  </a:cubicBezTo>
                  <a:cubicBezTo>
                    <a:pt x="35228" y="28111"/>
                    <a:pt x="32290" y="34276"/>
                    <a:pt x="27232" y="38377"/>
                  </a:cubicBezTo>
                </a:path>
                <a:path w="35228" h="38377" stroke="0" extrusionOk="0">
                  <a:moveTo>
                    <a:pt x="-1" y="4841"/>
                  </a:moveTo>
                  <a:cubicBezTo>
                    <a:pt x="3851" y="1709"/>
                    <a:pt x="8663" y="-1"/>
                    <a:pt x="13628" y="0"/>
                  </a:cubicBezTo>
                  <a:cubicBezTo>
                    <a:pt x="25557" y="0"/>
                    <a:pt x="35228" y="9670"/>
                    <a:pt x="35228" y="21600"/>
                  </a:cubicBezTo>
                  <a:cubicBezTo>
                    <a:pt x="35228" y="28111"/>
                    <a:pt x="32290" y="34276"/>
                    <a:pt x="27232" y="38377"/>
                  </a:cubicBezTo>
                  <a:lnTo>
                    <a:pt x="13628" y="21600"/>
                  </a:lnTo>
                  <a:close/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1818" name="Text Box 26"/>
            <p:cNvSpPr txBox="1">
              <a:spLocks noChangeArrowheads="1"/>
            </p:cNvSpPr>
            <p:nvPr/>
          </p:nvSpPr>
          <p:spPr bwMode="auto">
            <a:xfrm>
              <a:off x="2017" y="2366"/>
              <a:ext cx="27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I</a:t>
              </a:r>
              <a:r>
                <a:rPr lang="en-US" altLang="zh-CN" sz="2400" baseline="-25000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2</a:t>
              </a:r>
              <a:endParaRPr lang="en-US" altLang="zh-CN" sz="2400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endParaRPr>
            </a:p>
          </p:txBody>
        </p:sp>
        <p:sp>
          <p:nvSpPr>
            <p:cNvPr id="161819" name="Line 27"/>
            <p:cNvSpPr>
              <a:spLocks noChangeShapeType="1"/>
            </p:cNvSpPr>
            <p:nvPr/>
          </p:nvSpPr>
          <p:spPr bwMode="auto">
            <a:xfrm>
              <a:off x="1187" y="2017"/>
              <a:ext cx="101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1820" name="Arc 28"/>
            <p:cNvSpPr>
              <a:spLocks/>
            </p:cNvSpPr>
            <p:nvPr/>
          </p:nvSpPr>
          <p:spPr bwMode="auto">
            <a:xfrm rot="2136700">
              <a:off x="1193" y="2354"/>
              <a:ext cx="214" cy="323"/>
            </a:xfrm>
            <a:custGeom>
              <a:avLst/>
              <a:gdLst>
                <a:gd name="G0" fmla="+- 13628 0 0"/>
                <a:gd name="G1" fmla="+- 21600 0 0"/>
                <a:gd name="G2" fmla="+- 21600 0 0"/>
                <a:gd name="T0" fmla="*/ 0 w 35228"/>
                <a:gd name="T1" fmla="*/ 4842 h 38377"/>
                <a:gd name="T2" fmla="*/ 27232 w 35228"/>
                <a:gd name="T3" fmla="*/ 38377 h 38377"/>
                <a:gd name="T4" fmla="*/ 13628 w 35228"/>
                <a:gd name="T5" fmla="*/ 21600 h 38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228" h="38377" fill="none" extrusionOk="0">
                  <a:moveTo>
                    <a:pt x="-1" y="4841"/>
                  </a:moveTo>
                  <a:cubicBezTo>
                    <a:pt x="3851" y="1709"/>
                    <a:pt x="8663" y="-1"/>
                    <a:pt x="13628" y="0"/>
                  </a:cubicBezTo>
                  <a:cubicBezTo>
                    <a:pt x="25557" y="0"/>
                    <a:pt x="35228" y="9670"/>
                    <a:pt x="35228" y="21600"/>
                  </a:cubicBezTo>
                  <a:cubicBezTo>
                    <a:pt x="35228" y="28111"/>
                    <a:pt x="32290" y="34276"/>
                    <a:pt x="27232" y="38377"/>
                  </a:cubicBezTo>
                </a:path>
                <a:path w="35228" h="38377" stroke="0" extrusionOk="0">
                  <a:moveTo>
                    <a:pt x="-1" y="4841"/>
                  </a:moveTo>
                  <a:cubicBezTo>
                    <a:pt x="3851" y="1709"/>
                    <a:pt x="8663" y="-1"/>
                    <a:pt x="13628" y="0"/>
                  </a:cubicBezTo>
                  <a:cubicBezTo>
                    <a:pt x="25557" y="0"/>
                    <a:pt x="35228" y="9670"/>
                    <a:pt x="35228" y="21600"/>
                  </a:cubicBezTo>
                  <a:cubicBezTo>
                    <a:pt x="35228" y="28111"/>
                    <a:pt x="32290" y="34276"/>
                    <a:pt x="27232" y="38377"/>
                  </a:cubicBezTo>
                  <a:lnTo>
                    <a:pt x="13628" y="21600"/>
                  </a:lnTo>
                  <a:close/>
                </a:path>
              </a:pathLst>
            </a:custGeom>
            <a:noFill/>
            <a:ln w="28575">
              <a:solidFill>
                <a:srgbClr val="000000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1821" name="Text Box 29"/>
            <p:cNvSpPr txBox="1">
              <a:spLocks noChangeArrowheads="1"/>
            </p:cNvSpPr>
            <p:nvPr/>
          </p:nvSpPr>
          <p:spPr bwMode="auto">
            <a:xfrm>
              <a:off x="1077" y="2344"/>
              <a:ext cx="255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i="1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I</a:t>
              </a:r>
              <a:r>
                <a:rPr lang="en-US" altLang="zh-CN" sz="2400" baseline="-25000">
                  <a:solidFill>
                    <a:srgbClr val="0000FF"/>
                  </a:solidFill>
                  <a:latin typeface="仿宋_GB2312" pitchFamily="49" charset="-122"/>
                  <a:ea typeface="仿宋_GB2312" pitchFamily="49" charset="-122"/>
                </a:rPr>
                <a:t>1</a:t>
              </a:r>
              <a:endParaRPr lang="en-US" altLang="zh-CN" sz="2400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endParaRPr>
            </a:p>
          </p:txBody>
        </p:sp>
        <p:sp>
          <p:nvSpPr>
            <p:cNvPr id="161822" name="Line 30"/>
            <p:cNvSpPr>
              <a:spLocks noChangeShapeType="1"/>
            </p:cNvSpPr>
            <p:nvPr/>
          </p:nvSpPr>
          <p:spPr bwMode="auto">
            <a:xfrm flipV="1">
              <a:off x="1680" y="2071"/>
              <a:ext cx="0" cy="17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1823" name="Oval 31"/>
            <p:cNvSpPr>
              <a:spLocks noChangeArrowheads="1"/>
            </p:cNvSpPr>
            <p:nvPr/>
          </p:nvSpPr>
          <p:spPr bwMode="auto">
            <a:xfrm>
              <a:off x="1568" y="2414"/>
              <a:ext cx="248" cy="256"/>
            </a:xfrm>
            <a:prstGeom prst="ellipse">
              <a:avLst/>
            </a:prstGeom>
            <a:solidFill>
              <a:srgbClr val="99FFCC"/>
            </a:solidFill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1824" name="Line 32"/>
            <p:cNvSpPr>
              <a:spLocks noChangeShapeType="1"/>
            </p:cNvSpPr>
            <p:nvPr/>
          </p:nvSpPr>
          <p:spPr bwMode="auto">
            <a:xfrm>
              <a:off x="1568" y="2544"/>
              <a:ext cx="24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1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18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18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2" name="Text Box 4"/>
          <p:cNvSpPr txBox="1">
            <a:spLocks noChangeArrowheads="1"/>
          </p:cNvSpPr>
          <p:nvPr/>
        </p:nvSpPr>
        <p:spPr bwMode="auto">
          <a:xfrm>
            <a:off x="360363" y="260350"/>
            <a:ext cx="81359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ea typeface="楷体_GB2312" pitchFamily="49" charset="-122"/>
              </a:rPr>
              <a:t>例：如图所示，网络中</a:t>
            </a:r>
            <a:r>
              <a:rPr lang="en-US" altLang="zh-CN" i="1">
                <a:ea typeface="楷体_GB2312" pitchFamily="49" charset="-122"/>
              </a:rPr>
              <a:t>R</a:t>
            </a:r>
            <a:r>
              <a:rPr lang="en-US" altLang="zh-CN" baseline="-25000">
                <a:ea typeface="楷体_GB2312" pitchFamily="49" charset="-122"/>
              </a:rPr>
              <a:t>x</a:t>
            </a:r>
            <a:r>
              <a:rPr lang="zh-CN" altLang="en-US">
                <a:ea typeface="楷体_GB2312" pitchFamily="49" charset="-122"/>
              </a:rPr>
              <a:t>为多少欧姆时，</a:t>
            </a:r>
            <a:r>
              <a:rPr lang="en-US" altLang="zh-CN">
                <a:ea typeface="楷体_GB2312" pitchFamily="49" charset="-122"/>
              </a:rPr>
              <a:t>25V</a:t>
            </a:r>
            <a:r>
              <a:rPr lang="zh-CN" altLang="en-US">
                <a:ea typeface="楷体_GB2312" pitchFamily="49" charset="-122"/>
              </a:rPr>
              <a:t>电压源中电流为零。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430213" y="1009650"/>
            <a:ext cx="3995737" cy="1584325"/>
            <a:chOff x="1565" y="663"/>
            <a:chExt cx="2517" cy="998"/>
          </a:xfrm>
        </p:grpSpPr>
        <p:sp>
          <p:nvSpPr>
            <p:cNvPr id="228358" name="Line 27"/>
            <p:cNvSpPr>
              <a:spLocks noChangeShapeType="1"/>
            </p:cNvSpPr>
            <p:nvPr/>
          </p:nvSpPr>
          <p:spPr bwMode="auto">
            <a:xfrm>
              <a:off x="2925" y="935"/>
              <a:ext cx="0" cy="7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28359" name="Line 26"/>
            <p:cNvSpPr>
              <a:spLocks noChangeShapeType="1"/>
            </p:cNvSpPr>
            <p:nvPr/>
          </p:nvSpPr>
          <p:spPr bwMode="auto">
            <a:xfrm>
              <a:off x="2290" y="935"/>
              <a:ext cx="0" cy="7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28360" name="Line 5"/>
            <p:cNvSpPr>
              <a:spLocks noChangeShapeType="1"/>
            </p:cNvSpPr>
            <p:nvPr/>
          </p:nvSpPr>
          <p:spPr bwMode="auto">
            <a:xfrm>
              <a:off x="1701" y="935"/>
              <a:ext cx="181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28361" name="Rectangle 6"/>
            <p:cNvSpPr>
              <a:spLocks noChangeArrowheads="1"/>
            </p:cNvSpPr>
            <p:nvPr/>
          </p:nvSpPr>
          <p:spPr bwMode="auto">
            <a:xfrm>
              <a:off x="2472" y="890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sp>
          <p:nvSpPr>
            <p:cNvPr id="228362" name="Rectangle 7"/>
            <p:cNvSpPr>
              <a:spLocks noChangeArrowheads="1"/>
            </p:cNvSpPr>
            <p:nvPr/>
          </p:nvSpPr>
          <p:spPr bwMode="auto">
            <a:xfrm>
              <a:off x="1882" y="890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sp>
          <p:nvSpPr>
            <p:cNvPr id="228363" name="Rectangle 8"/>
            <p:cNvSpPr>
              <a:spLocks noChangeArrowheads="1"/>
            </p:cNvSpPr>
            <p:nvPr/>
          </p:nvSpPr>
          <p:spPr bwMode="auto">
            <a:xfrm>
              <a:off x="3107" y="890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sp>
          <p:nvSpPr>
            <p:cNvPr id="228364" name="Rectangle 9"/>
            <p:cNvSpPr>
              <a:spLocks noChangeArrowheads="1"/>
            </p:cNvSpPr>
            <p:nvPr/>
          </p:nvSpPr>
          <p:spPr bwMode="auto">
            <a:xfrm rot="5400000">
              <a:off x="2155" y="1252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sp>
          <p:nvSpPr>
            <p:cNvPr id="228365" name="Rectangle 10"/>
            <p:cNvSpPr>
              <a:spLocks noChangeArrowheads="1"/>
            </p:cNvSpPr>
            <p:nvPr/>
          </p:nvSpPr>
          <p:spPr bwMode="auto">
            <a:xfrm rot="5400000">
              <a:off x="2790" y="1252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grpSp>
          <p:nvGrpSpPr>
            <p:cNvPr id="228366" name="Group 11"/>
            <p:cNvGrpSpPr>
              <a:grpSpLocks/>
            </p:cNvGrpSpPr>
            <p:nvPr/>
          </p:nvGrpSpPr>
          <p:grpSpPr bwMode="auto">
            <a:xfrm>
              <a:off x="1565" y="963"/>
              <a:ext cx="442" cy="539"/>
              <a:chOff x="2366" y="3048"/>
              <a:chExt cx="442" cy="539"/>
            </a:xfrm>
          </p:grpSpPr>
          <p:sp>
            <p:nvSpPr>
              <p:cNvPr id="228367" name="Oval 12"/>
              <p:cNvSpPr>
                <a:spLocks noChangeArrowheads="1"/>
              </p:cNvSpPr>
              <p:nvPr/>
            </p:nvSpPr>
            <p:spPr bwMode="auto">
              <a:xfrm>
                <a:off x="2366" y="3243"/>
                <a:ext cx="272" cy="272"/>
              </a:xfrm>
              <a:prstGeom prst="ellipse">
                <a:avLst/>
              </a:prstGeom>
              <a:solidFill>
                <a:srgbClr val="00FFFF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endParaRPr lang="zh-CN" altLang="zh-CN">
                  <a:ea typeface="楷体_GB2312" pitchFamily="49" charset="-122"/>
                </a:endParaRPr>
              </a:p>
            </p:txBody>
          </p:sp>
          <p:sp>
            <p:nvSpPr>
              <p:cNvPr id="228368" name="Text Box 13"/>
              <p:cNvSpPr txBox="1">
                <a:spLocks noChangeArrowheads="1"/>
              </p:cNvSpPr>
              <p:nvPr/>
            </p:nvSpPr>
            <p:spPr bwMode="auto">
              <a:xfrm>
                <a:off x="2582" y="3048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0" hangingPunct="0"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tx2"/>
                    </a:solidFill>
                    <a:ea typeface="楷体_GB2312" pitchFamily="49" charset="-122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228369" name="Text Box 14"/>
              <p:cNvSpPr txBox="1">
                <a:spLocks noChangeArrowheads="1"/>
              </p:cNvSpPr>
              <p:nvPr/>
            </p:nvSpPr>
            <p:spPr bwMode="auto">
              <a:xfrm>
                <a:off x="2596" y="3299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0" hangingPunct="0"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tx2"/>
                    </a:solidFill>
                    <a:ea typeface="楷体_GB2312" pitchFamily="49" charset="-122"/>
                    <a:sym typeface="Symbol" panose="05050102010706020507" pitchFamily="18" charset="2"/>
                  </a:rPr>
                  <a:t>_</a:t>
                </a:r>
              </a:p>
            </p:txBody>
          </p:sp>
        </p:grpSp>
        <p:grpSp>
          <p:nvGrpSpPr>
            <p:cNvPr id="228370" name="Group 15"/>
            <p:cNvGrpSpPr>
              <a:grpSpLocks/>
            </p:cNvGrpSpPr>
            <p:nvPr/>
          </p:nvGrpSpPr>
          <p:grpSpPr bwMode="auto">
            <a:xfrm>
              <a:off x="3379" y="963"/>
              <a:ext cx="442" cy="539"/>
              <a:chOff x="2366" y="3048"/>
              <a:chExt cx="442" cy="539"/>
            </a:xfrm>
          </p:grpSpPr>
          <p:sp>
            <p:nvSpPr>
              <p:cNvPr id="228371" name="Oval 16"/>
              <p:cNvSpPr>
                <a:spLocks noChangeArrowheads="1"/>
              </p:cNvSpPr>
              <p:nvPr/>
            </p:nvSpPr>
            <p:spPr bwMode="auto">
              <a:xfrm>
                <a:off x="2366" y="3243"/>
                <a:ext cx="272" cy="272"/>
              </a:xfrm>
              <a:prstGeom prst="ellipse">
                <a:avLst/>
              </a:prstGeom>
              <a:solidFill>
                <a:srgbClr val="00FFFF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endParaRPr lang="zh-CN" altLang="zh-CN">
                  <a:ea typeface="楷体_GB2312" pitchFamily="49" charset="-122"/>
                </a:endParaRPr>
              </a:p>
            </p:txBody>
          </p:sp>
          <p:sp>
            <p:nvSpPr>
              <p:cNvPr id="228372" name="Text Box 17"/>
              <p:cNvSpPr txBox="1">
                <a:spLocks noChangeArrowheads="1"/>
              </p:cNvSpPr>
              <p:nvPr/>
            </p:nvSpPr>
            <p:spPr bwMode="auto">
              <a:xfrm>
                <a:off x="2582" y="3048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0" hangingPunct="0"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tx2"/>
                    </a:solidFill>
                    <a:ea typeface="楷体_GB2312" pitchFamily="49" charset="-122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228373" name="Text Box 18"/>
              <p:cNvSpPr txBox="1">
                <a:spLocks noChangeArrowheads="1"/>
              </p:cNvSpPr>
              <p:nvPr/>
            </p:nvSpPr>
            <p:spPr bwMode="auto">
              <a:xfrm>
                <a:off x="2596" y="3299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0" hangingPunct="0"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tx2"/>
                    </a:solidFill>
                    <a:ea typeface="楷体_GB2312" pitchFamily="49" charset="-122"/>
                    <a:sym typeface="Symbol" panose="05050102010706020507" pitchFamily="18" charset="2"/>
                  </a:rPr>
                  <a:t>_</a:t>
                </a:r>
              </a:p>
            </p:txBody>
          </p:sp>
        </p:grpSp>
        <p:sp>
          <p:nvSpPr>
            <p:cNvPr id="228374" name="Text Box 19"/>
            <p:cNvSpPr txBox="1">
              <a:spLocks noChangeArrowheads="1"/>
            </p:cNvSpPr>
            <p:nvPr/>
          </p:nvSpPr>
          <p:spPr bwMode="auto">
            <a:xfrm>
              <a:off x="2948" y="1181"/>
              <a:ext cx="35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Rx</a:t>
              </a:r>
            </a:p>
          </p:txBody>
        </p:sp>
        <p:sp>
          <p:nvSpPr>
            <p:cNvPr id="228375" name="Text Box 20"/>
            <p:cNvSpPr txBox="1">
              <a:spLocks noChangeArrowheads="1"/>
            </p:cNvSpPr>
            <p:nvPr/>
          </p:nvSpPr>
          <p:spPr bwMode="auto">
            <a:xfrm>
              <a:off x="2426" y="663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20</a:t>
              </a:r>
              <a:r>
                <a:rPr lang="en-US" altLang="zh-CN" sz="18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lang="en-US" altLang="zh-CN" sz="1800">
                <a:ea typeface="楷体_GB2312" pitchFamily="49" charset="-122"/>
              </a:endParaRPr>
            </a:p>
          </p:txBody>
        </p:sp>
        <p:sp>
          <p:nvSpPr>
            <p:cNvPr id="228376" name="Text Box 21"/>
            <p:cNvSpPr txBox="1">
              <a:spLocks noChangeArrowheads="1"/>
            </p:cNvSpPr>
            <p:nvPr/>
          </p:nvSpPr>
          <p:spPr bwMode="auto">
            <a:xfrm>
              <a:off x="1837" y="663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50</a:t>
              </a:r>
              <a:r>
                <a:rPr lang="en-US" altLang="zh-CN" sz="18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lang="en-US" altLang="zh-CN" sz="1800">
                <a:ea typeface="楷体_GB2312" pitchFamily="49" charset="-122"/>
              </a:endParaRPr>
            </a:p>
          </p:txBody>
        </p:sp>
        <p:sp>
          <p:nvSpPr>
            <p:cNvPr id="228377" name="Text Box 22"/>
            <p:cNvSpPr txBox="1">
              <a:spLocks noChangeArrowheads="1"/>
            </p:cNvSpPr>
            <p:nvPr/>
          </p:nvSpPr>
          <p:spPr bwMode="auto">
            <a:xfrm>
              <a:off x="2313" y="1158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50</a:t>
              </a:r>
              <a:r>
                <a:rPr lang="en-US" altLang="zh-CN" sz="18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lang="en-US" altLang="zh-CN" sz="1800">
                <a:ea typeface="楷体_GB2312" pitchFamily="49" charset="-122"/>
              </a:endParaRPr>
            </a:p>
          </p:txBody>
        </p:sp>
        <p:sp>
          <p:nvSpPr>
            <p:cNvPr id="228378" name="Text Box 23"/>
            <p:cNvSpPr txBox="1">
              <a:spLocks noChangeArrowheads="1"/>
            </p:cNvSpPr>
            <p:nvPr/>
          </p:nvSpPr>
          <p:spPr bwMode="auto">
            <a:xfrm>
              <a:off x="3061" y="663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40</a:t>
              </a:r>
              <a:r>
                <a:rPr lang="en-US" altLang="zh-CN" sz="18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lang="en-US" altLang="zh-CN" sz="1800">
                <a:ea typeface="楷体_GB2312" pitchFamily="49" charset="-122"/>
              </a:endParaRPr>
            </a:p>
          </p:txBody>
        </p:sp>
        <p:sp>
          <p:nvSpPr>
            <p:cNvPr id="228379" name="Line 24"/>
            <p:cNvSpPr>
              <a:spLocks noChangeShapeType="1"/>
            </p:cNvSpPr>
            <p:nvPr/>
          </p:nvSpPr>
          <p:spPr bwMode="auto">
            <a:xfrm>
              <a:off x="1701" y="1661"/>
              <a:ext cx="181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28380" name="Line 25"/>
            <p:cNvSpPr>
              <a:spLocks noChangeShapeType="1"/>
            </p:cNvSpPr>
            <p:nvPr/>
          </p:nvSpPr>
          <p:spPr bwMode="auto">
            <a:xfrm>
              <a:off x="1701" y="935"/>
              <a:ext cx="0" cy="7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28381" name="Line 28"/>
            <p:cNvSpPr>
              <a:spLocks noChangeShapeType="1"/>
            </p:cNvSpPr>
            <p:nvPr/>
          </p:nvSpPr>
          <p:spPr bwMode="auto">
            <a:xfrm>
              <a:off x="3515" y="935"/>
              <a:ext cx="0" cy="7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28382" name="Text Box 29"/>
            <p:cNvSpPr txBox="1">
              <a:spLocks noChangeArrowheads="1"/>
            </p:cNvSpPr>
            <p:nvPr/>
          </p:nvSpPr>
          <p:spPr bwMode="auto">
            <a:xfrm>
              <a:off x="1814" y="1181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100V</a:t>
              </a:r>
            </a:p>
          </p:txBody>
        </p:sp>
        <p:sp>
          <p:nvSpPr>
            <p:cNvPr id="228383" name="Text Box 30"/>
            <p:cNvSpPr txBox="1">
              <a:spLocks noChangeArrowheads="1"/>
            </p:cNvSpPr>
            <p:nvPr/>
          </p:nvSpPr>
          <p:spPr bwMode="auto">
            <a:xfrm>
              <a:off x="3628" y="1181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25V</a:t>
              </a:r>
            </a:p>
          </p:txBody>
        </p:sp>
      </p:grpSp>
      <p:grpSp>
        <p:nvGrpSpPr>
          <p:cNvPr id="5" name="Group 127"/>
          <p:cNvGrpSpPr>
            <a:grpSpLocks/>
          </p:cNvGrpSpPr>
          <p:nvPr/>
        </p:nvGrpSpPr>
        <p:grpSpPr bwMode="auto">
          <a:xfrm>
            <a:off x="2446338" y="1003300"/>
            <a:ext cx="539750" cy="1920875"/>
            <a:chOff x="1541" y="659"/>
            <a:chExt cx="340" cy="1210"/>
          </a:xfrm>
        </p:grpSpPr>
        <p:grpSp>
          <p:nvGrpSpPr>
            <p:cNvPr id="228385" name="Group 34"/>
            <p:cNvGrpSpPr>
              <a:grpSpLocks/>
            </p:cNvGrpSpPr>
            <p:nvPr/>
          </p:nvGrpSpPr>
          <p:grpSpPr bwMode="auto">
            <a:xfrm>
              <a:off x="1631" y="935"/>
              <a:ext cx="250" cy="231"/>
              <a:chOff x="2925" y="935"/>
              <a:chExt cx="250" cy="231"/>
            </a:xfrm>
          </p:grpSpPr>
          <p:sp>
            <p:nvSpPr>
              <p:cNvPr id="228386" name="Line 31"/>
              <p:cNvSpPr>
                <a:spLocks noChangeShapeType="1"/>
              </p:cNvSpPr>
              <p:nvPr/>
            </p:nvSpPr>
            <p:spPr bwMode="auto">
              <a:xfrm rot="5400000">
                <a:off x="2879" y="1049"/>
                <a:ext cx="91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8387" name="Text Box 32"/>
              <p:cNvSpPr txBox="1">
                <a:spLocks noChangeArrowheads="1"/>
              </p:cNvSpPr>
              <p:nvPr/>
            </p:nvSpPr>
            <p:spPr bwMode="auto">
              <a:xfrm>
                <a:off x="2925" y="935"/>
                <a:ext cx="25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1800">
                    <a:solidFill>
                      <a:srgbClr val="FF3300"/>
                    </a:solidFill>
                    <a:ea typeface="楷体_GB2312" pitchFamily="49" charset="-122"/>
                  </a:rPr>
                  <a:t>I</a:t>
                </a:r>
              </a:p>
            </p:txBody>
          </p:sp>
        </p:grpSp>
        <p:sp>
          <p:nvSpPr>
            <p:cNvPr id="228388" name="Text Box 35"/>
            <p:cNvSpPr txBox="1">
              <a:spLocks noChangeArrowheads="1"/>
            </p:cNvSpPr>
            <p:nvPr/>
          </p:nvSpPr>
          <p:spPr bwMode="auto">
            <a:xfrm>
              <a:off x="1541" y="659"/>
              <a:ext cx="20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 i="1">
                  <a:solidFill>
                    <a:srgbClr val="FF3300"/>
                  </a:solidFill>
                  <a:ea typeface="楷体_GB2312" pitchFamily="49" charset="-122"/>
                </a:rPr>
                <a:t>a</a:t>
              </a:r>
            </a:p>
          </p:txBody>
        </p:sp>
        <p:sp>
          <p:nvSpPr>
            <p:cNvPr id="228389" name="Text Box 36"/>
            <p:cNvSpPr txBox="1">
              <a:spLocks noChangeArrowheads="1"/>
            </p:cNvSpPr>
            <p:nvPr/>
          </p:nvSpPr>
          <p:spPr bwMode="auto">
            <a:xfrm>
              <a:off x="1542" y="1638"/>
              <a:ext cx="20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 i="1">
                  <a:solidFill>
                    <a:srgbClr val="FF3300"/>
                  </a:solidFill>
                  <a:ea typeface="楷体_GB2312" pitchFamily="49" charset="-122"/>
                </a:rPr>
                <a:t>b</a:t>
              </a:r>
            </a:p>
          </p:txBody>
        </p:sp>
      </p:grpSp>
      <p:sp>
        <p:nvSpPr>
          <p:cNvPr id="104486" name="Oval 38"/>
          <p:cNvSpPr>
            <a:spLocks noChangeArrowheads="1"/>
          </p:cNvSpPr>
          <p:nvPr/>
        </p:nvSpPr>
        <p:spPr bwMode="auto">
          <a:xfrm>
            <a:off x="2446338" y="1006475"/>
            <a:ext cx="1692275" cy="1947863"/>
          </a:xfrm>
          <a:prstGeom prst="ellips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>
              <a:ea typeface="楷体_GB2312" pitchFamily="49" charset="-122"/>
            </a:endParaRPr>
          </a:p>
        </p:txBody>
      </p:sp>
      <p:grpSp>
        <p:nvGrpSpPr>
          <p:cNvPr id="7" name="Group 74"/>
          <p:cNvGrpSpPr>
            <a:grpSpLocks/>
          </p:cNvGrpSpPr>
          <p:nvPr/>
        </p:nvGrpSpPr>
        <p:grpSpPr bwMode="auto">
          <a:xfrm>
            <a:off x="5219700" y="1009650"/>
            <a:ext cx="2159000" cy="1584325"/>
            <a:chOff x="3289" y="663"/>
            <a:chExt cx="1360" cy="998"/>
          </a:xfrm>
        </p:grpSpPr>
        <p:sp>
          <p:nvSpPr>
            <p:cNvPr id="228392" name="Line 67"/>
            <p:cNvSpPr>
              <a:spLocks noChangeShapeType="1"/>
            </p:cNvSpPr>
            <p:nvPr/>
          </p:nvSpPr>
          <p:spPr bwMode="auto">
            <a:xfrm>
              <a:off x="3424" y="935"/>
              <a:ext cx="122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28393" name="Line 42"/>
            <p:cNvSpPr>
              <a:spLocks noChangeShapeType="1"/>
            </p:cNvSpPr>
            <p:nvPr/>
          </p:nvSpPr>
          <p:spPr bwMode="auto">
            <a:xfrm>
              <a:off x="4014" y="935"/>
              <a:ext cx="0" cy="7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28394" name="Rectangle 44"/>
            <p:cNvSpPr>
              <a:spLocks noChangeArrowheads="1"/>
            </p:cNvSpPr>
            <p:nvPr/>
          </p:nvSpPr>
          <p:spPr bwMode="auto">
            <a:xfrm>
              <a:off x="4196" y="890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sp>
          <p:nvSpPr>
            <p:cNvPr id="228395" name="Rectangle 45"/>
            <p:cNvSpPr>
              <a:spLocks noChangeArrowheads="1"/>
            </p:cNvSpPr>
            <p:nvPr/>
          </p:nvSpPr>
          <p:spPr bwMode="auto">
            <a:xfrm>
              <a:off x="3606" y="890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sp>
          <p:nvSpPr>
            <p:cNvPr id="228396" name="Rectangle 47"/>
            <p:cNvSpPr>
              <a:spLocks noChangeArrowheads="1"/>
            </p:cNvSpPr>
            <p:nvPr/>
          </p:nvSpPr>
          <p:spPr bwMode="auto">
            <a:xfrm rot="5400000">
              <a:off x="3879" y="1252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grpSp>
          <p:nvGrpSpPr>
            <p:cNvPr id="228397" name="Group 49"/>
            <p:cNvGrpSpPr>
              <a:grpSpLocks/>
            </p:cNvGrpSpPr>
            <p:nvPr/>
          </p:nvGrpSpPr>
          <p:grpSpPr bwMode="auto">
            <a:xfrm>
              <a:off x="3289" y="963"/>
              <a:ext cx="442" cy="539"/>
              <a:chOff x="2366" y="3048"/>
              <a:chExt cx="442" cy="539"/>
            </a:xfrm>
          </p:grpSpPr>
          <p:sp>
            <p:nvSpPr>
              <p:cNvPr id="228398" name="Oval 50"/>
              <p:cNvSpPr>
                <a:spLocks noChangeArrowheads="1"/>
              </p:cNvSpPr>
              <p:nvPr/>
            </p:nvSpPr>
            <p:spPr bwMode="auto">
              <a:xfrm>
                <a:off x="2366" y="3243"/>
                <a:ext cx="272" cy="272"/>
              </a:xfrm>
              <a:prstGeom prst="ellipse">
                <a:avLst/>
              </a:prstGeom>
              <a:solidFill>
                <a:srgbClr val="00FFFF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endParaRPr lang="zh-CN" altLang="zh-CN">
                  <a:ea typeface="楷体_GB2312" pitchFamily="49" charset="-122"/>
                </a:endParaRPr>
              </a:p>
            </p:txBody>
          </p:sp>
          <p:sp>
            <p:nvSpPr>
              <p:cNvPr id="228399" name="Text Box 51"/>
              <p:cNvSpPr txBox="1">
                <a:spLocks noChangeArrowheads="1"/>
              </p:cNvSpPr>
              <p:nvPr/>
            </p:nvSpPr>
            <p:spPr bwMode="auto">
              <a:xfrm>
                <a:off x="2582" y="3048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0" hangingPunct="0"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tx2"/>
                    </a:solidFill>
                    <a:ea typeface="楷体_GB2312" pitchFamily="49" charset="-122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228400" name="Text Box 52"/>
              <p:cNvSpPr txBox="1">
                <a:spLocks noChangeArrowheads="1"/>
              </p:cNvSpPr>
              <p:nvPr/>
            </p:nvSpPr>
            <p:spPr bwMode="auto">
              <a:xfrm>
                <a:off x="2596" y="3299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0" hangingPunct="0"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tx2"/>
                    </a:solidFill>
                    <a:ea typeface="楷体_GB2312" pitchFamily="49" charset="-122"/>
                    <a:sym typeface="Symbol" panose="05050102010706020507" pitchFamily="18" charset="2"/>
                  </a:rPr>
                  <a:t>_</a:t>
                </a:r>
              </a:p>
            </p:txBody>
          </p:sp>
        </p:grpSp>
        <p:sp>
          <p:nvSpPr>
            <p:cNvPr id="228401" name="Text Box 58"/>
            <p:cNvSpPr txBox="1">
              <a:spLocks noChangeArrowheads="1"/>
            </p:cNvSpPr>
            <p:nvPr/>
          </p:nvSpPr>
          <p:spPr bwMode="auto">
            <a:xfrm>
              <a:off x="4150" y="663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20</a:t>
              </a:r>
              <a:r>
                <a:rPr lang="en-US" altLang="zh-CN" sz="18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lang="en-US" altLang="zh-CN" sz="1800">
                <a:ea typeface="楷体_GB2312" pitchFamily="49" charset="-122"/>
              </a:endParaRPr>
            </a:p>
          </p:txBody>
        </p:sp>
        <p:sp>
          <p:nvSpPr>
            <p:cNvPr id="228402" name="Text Box 59"/>
            <p:cNvSpPr txBox="1">
              <a:spLocks noChangeArrowheads="1"/>
            </p:cNvSpPr>
            <p:nvPr/>
          </p:nvSpPr>
          <p:spPr bwMode="auto">
            <a:xfrm>
              <a:off x="3561" y="663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50</a:t>
              </a:r>
              <a:r>
                <a:rPr lang="en-US" altLang="zh-CN" sz="18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lang="en-US" altLang="zh-CN" sz="1800">
                <a:ea typeface="楷体_GB2312" pitchFamily="49" charset="-122"/>
              </a:endParaRPr>
            </a:p>
          </p:txBody>
        </p:sp>
        <p:sp>
          <p:nvSpPr>
            <p:cNvPr id="228403" name="Text Box 60"/>
            <p:cNvSpPr txBox="1">
              <a:spLocks noChangeArrowheads="1"/>
            </p:cNvSpPr>
            <p:nvPr/>
          </p:nvSpPr>
          <p:spPr bwMode="auto">
            <a:xfrm>
              <a:off x="4037" y="1158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50</a:t>
              </a:r>
              <a:r>
                <a:rPr lang="en-US" altLang="zh-CN" sz="18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lang="en-US" altLang="zh-CN" sz="1800">
                <a:ea typeface="楷体_GB2312" pitchFamily="49" charset="-122"/>
              </a:endParaRPr>
            </a:p>
          </p:txBody>
        </p:sp>
        <p:sp>
          <p:nvSpPr>
            <p:cNvPr id="228404" name="Line 62"/>
            <p:cNvSpPr>
              <a:spLocks noChangeShapeType="1"/>
            </p:cNvSpPr>
            <p:nvPr/>
          </p:nvSpPr>
          <p:spPr bwMode="auto">
            <a:xfrm>
              <a:off x="3425" y="1661"/>
              <a:ext cx="122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28405" name="Line 63"/>
            <p:cNvSpPr>
              <a:spLocks noChangeShapeType="1"/>
            </p:cNvSpPr>
            <p:nvPr/>
          </p:nvSpPr>
          <p:spPr bwMode="auto">
            <a:xfrm>
              <a:off x="3425" y="935"/>
              <a:ext cx="0" cy="7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28406" name="Text Box 65"/>
            <p:cNvSpPr txBox="1">
              <a:spLocks noChangeArrowheads="1"/>
            </p:cNvSpPr>
            <p:nvPr/>
          </p:nvSpPr>
          <p:spPr bwMode="auto">
            <a:xfrm>
              <a:off x="3538" y="1181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100V</a:t>
              </a:r>
            </a:p>
          </p:txBody>
        </p:sp>
      </p:grpSp>
      <p:grpSp>
        <p:nvGrpSpPr>
          <p:cNvPr id="9" name="Group 128"/>
          <p:cNvGrpSpPr>
            <a:grpSpLocks/>
          </p:cNvGrpSpPr>
          <p:nvPr/>
        </p:nvGrpSpPr>
        <p:grpSpPr bwMode="auto">
          <a:xfrm>
            <a:off x="7164388" y="1009650"/>
            <a:ext cx="1116012" cy="1914525"/>
            <a:chOff x="4513" y="663"/>
            <a:chExt cx="703" cy="1206"/>
          </a:xfrm>
        </p:grpSpPr>
        <p:grpSp>
          <p:nvGrpSpPr>
            <p:cNvPr id="228408" name="Group 68"/>
            <p:cNvGrpSpPr>
              <a:grpSpLocks/>
            </p:cNvGrpSpPr>
            <p:nvPr/>
          </p:nvGrpSpPr>
          <p:grpSpPr bwMode="auto">
            <a:xfrm>
              <a:off x="4649" y="890"/>
              <a:ext cx="250" cy="231"/>
              <a:chOff x="2925" y="935"/>
              <a:chExt cx="250" cy="231"/>
            </a:xfrm>
          </p:grpSpPr>
          <p:sp>
            <p:nvSpPr>
              <p:cNvPr id="228409" name="Line 69"/>
              <p:cNvSpPr>
                <a:spLocks noChangeShapeType="1"/>
              </p:cNvSpPr>
              <p:nvPr/>
            </p:nvSpPr>
            <p:spPr bwMode="auto">
              <a:xfrm rot="5400000">
                <a:off x="2879" y="1049"/>
                <a:ext cx="91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8410" name="Text Box 70"/>
              <p:cNvSpPr txBox="1">
                <a:spLocks noChangeArrowheads="1"/>
              </p:cNvSpPr>
              <p:nvPr/>
            </p:nvSpPr>
            <p:spPr bwMode="auto">
              <a:xfrm>
                <a:off x="2925" y="935"/>
                <a:ext cx="25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1800">
                    <a:solidFill>
                      <a:srgbClr val="FF3300"/>
                    </a:solidFill>
                    <a:ea typeface="楷体_GB2312" pitchFamily="49" charset="-122"/>
                  </a:rPr>
                  <a:t>I</a:t>
                </a:r>
              </a:p>
            </p:txBody>
          </p:sp>
        </p:grpSp>
        <p:grpSp>
          <p:nvGrpSpPr>
            <p:cNvPr id="228411" name="Group 73"/>
            <p:cNvGrpSpPr>
              <a:grpSpLocks/>
            </p:cNvGrpSpPr>
            <p:nvPr/>
          </p:nvGrpSpPr>
          <p:grpSpPr bwMode="auto">
            <a:xfrm>
              <a:off x="4513" y="663"/>
              <a:ext cx="703" cy="1206"/>
              <a:chOff x="4513" y="663"/>
              <a:chExt cx="703" cy="1206"/>
            </a:xfrm>
          </p:grpSpPr>
          <p:grpSp>
            <p:nvGrpSpPr>
              <p:cNvPr id="228412" name="Group 53"/>
              <p:cNvGrpSpPr>
                <a:grpSpLocks/>
              </p:cNvGrpSpPr>
              <p:nvPr/>
            </p:nvGrpSpPr>
            <p:grpSpPr bwMode="auto">
              <a:xfrm>
                <a:off x="4513" y="963"/>
                <a:ext cx="442" cy="539"/>
                <a:chOff x="2366" y="3048"/>
                <a:chExt cx="442" cy="539"/>
              </a:xfrm>
            </p:grpSpPr>
            <p:sp>
              <p:nvSpPr>
                <p:cNvPr id="228413" name="Oval 54"/>
                <p:cNvSpPr>
                  <a:spLocks noChangeArrowheads="1"/>
                </p:cNvSpPr>
                <p:nvPr/>
              </p:nvSpPr>
              <p:spPr bwMode="auto">
                <a:xfrm>
                  <a:off x="2366" y="3243"/>
                  <a:ext cx="272" cy="272"/>
                </a:xfrm>
                <a:prstGeom prst="ellipse">
                  <a:avLst/>
                </a:prstGeom>
                <a:solidFill>
                  <a:srgbClr val="00FFFF"/>
                </a:solidFill>
                <a:ln w="19050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742950" indent="-285750" algn="l"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1143000" indent="-228600" algn="l"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600200" indent="-228600" algn="l"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2057400" indent="-228600" algn="l"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9pPr>
                </a:lstStyle>
                <a:p>
                  <a:pPr algn="ctr"/>
                  <a:endParaRPr lang="zh-CN" altLang="zh-CN">
                    <a:ea typeface="楷体_GB2312" pitchFamily="49" charset="-122"/>
                  </a:endParaRPr>
                </a:p>
              </p:txBody>
            </p:sp>
            <p:sp>
              <p:nvSpPr>
                <p:cNvPr id="228414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2582" y="3048"/>
                  <a:ext cx="225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>
                  <a:lvl1pPr algn="l"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742950" indent="-285750" algn="l"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1143000" indent="-228600" algn="l"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600200" indent="-228600" algn="l"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2057400" indent="-228600" algn="l"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0" hangingPunct="0">
                    <a:spcBef>
                      <a:spcPct val="50000"/>
                    </a:spcBef>
                  </a:pPr>
                  <a:r>
                    <a:rPr lang="en-US" altLang="zh-CN">
                      <a:solidFill>
                        <a:schemeClr val="tx2"/>
                      </a:solidFill>
                      <a:ea typeface="楷体_GB2312" pitchFamily="49" charset="-122"/>
                      <a:sym typeface="Symbol" panose="05050102010706020507" pitchFamily="18" charset="2"/>
                    </a:rPr>
                    <a:t>+</a:t>
                  </a:r>
                </a:p>
              </p:txBody>
            </p:sp>
            <p:sp>
              <p:nvSpPr>
                <p:cNvPr id="228415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2596" y="3299"/>
                  <a:ext cx="21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>
                  <a:lvl1pPr algn="l"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1pPr>
                  <a:lvl2pPr marL="742950" indent="-285750" algn="l"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2pPr>
                  <a:lvl3pPr marL="1143000" indent="-228600" algn="l"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3pPr>
                  <a:lvl4pPr marL="1600200" indent="-228600" algn="l"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4pPr>
                  <a:lvl5pPr marL="2057400" indent="-228600" algn="l"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宋体" panose="02010600030101010101" pitchFamily="2" charset="-122"/>
                    </a:defRPr>
                  </a:lvl9pPr>
                </a:lstStyle>
                <a:p>
                  <a:pPr algn="ctr" eaLnBrk="0" hangingPunct="0">
                    <a:spcBef>
                      <a:spcPct val="50000"/>
                    </a:spcBef>
                  </a:pPr>
                  <a:r>
                    <a:rPr lang="en-US" altLang="zh-CN">
                      <a:solidFill>
                        <a:schemeClr val="tx2"/>
                      </a:solidFill>
                      <a:ea typeface="楷体_GB2312" pitchFamily="49" charset="-122"/>
                      <a:sym typeface="Symbol" panose="05050102010706020507" pitchFamily="18" charset="2"/>
                    </a:rPr>
                    <a:t>_</a:t>
                  </a:r>
                </a:p>
              </p:txBody>
            </p:sp>
          </p:grpSp>
          <p:sp>
            <p:nvSpPr>
              <p:cNvPr id="228416" name="Text Box 66"/>
              <p:cNvSpPr txBox="1">
                <a:spLocks noChangeArrowheads="1"/>
              </p:cNvSpPr>
              <p:nvPr/>
            </p:nvSpPr>
            <p:spPr bwMode="auto">
              <a:xfrm>
                <a:off x="4762" y="1181"/>
                <a:ext cx="45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1800">
                    <a:ea typeface="楷体_GB2312" pitchFamily="49" charset="-122"/>
                  </a:rPr>
                  <a:t>25V</a:t>
                </a:r>
              </a:p>
            </p:txBody>
          </p:sp>
          <p:sp>
            <p:nvSpPr>
              <p:cNvPr id="228417" name="Line 41"/>
              <p:cNvSpPr>
                <a:spLocks noChangeShapeType="1"/>
              </p:cNvSpPr>
              <p:nvPr/>
            </p:nvSpPr>
            <p:spPr bwMode="auto">
              <a:xfrm>
                <a:off x="4649" y="935"/>
                <a:ext cx="0" cy="72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228418" name="Text Box 71"/>
              <p:cNvSpPr txBox="1">
                <a:spLocks noChangeArrowheads="1"/>
              </p:cNvSpPr>
              <p:nvPr/>
            </p:nvSpPr>
            <p:spPr bwMode="auto">
              <a:xfrm>
                <a:off x="4558" y="663"/>
                <a:ext cx="20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1800" i="1">
                    <a:solidFill>
                      <a:srgbClr val="FF3300"/>
                    </a:solidFill>
                    <a:ea typeface="楷体_GB2312" pitchFamily="49" charset="-122"/>
                  </a:rPr>
                  <a:t>a</a:t>
                </a:r>
              </a:p>
            </p:txBody>
          </p:sp>
          <p:sp>
            <p:nvSpPr>
              <p:cNvPr id="228419" name="Text Box 72"/>
              <p:cNvSpPr txBox="1">
                <a:spLocks noChangeArrowheads="1"/>
              </p:cNvSpPr>
              <p:nvPr/>
            </p:nvSpPr>
            <p:spPr bwMode="auto">
              <a:xfrm>
                <a:off x="4559" y="1638"/>
                <a:ext cx="20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1800" i="1">
                    <a:solidFill>
                      <a:srgbClr val="FF3300"/>
                    </a:solidFill>
                    <a:ea typeface="楷体_GB2312" pitchFamily="49" charset="-122"/>
                  </a:rPr>
                  <a:t>b</a:t>
                </a:r>
              </a:p>
            </p:txBody>
          </p:sp>
        </p:grpSp>
      </p:grpSp>
      <p:sp>
        <p:nvSpPr>
          <p:cNvPr id="104523" name="Text Box 75"/>
          <p:cNvSpPr txBox="1">
            <a:spLocks noChangeArrowheads="1"/>
          </p:cNvSpPr>
          <p:nvPr/>
        </p:nvSpPr>
        <p:spPr bwMode="auto">
          <a:xfrm>
            <a:off x="1187450" y="2917825"/>
            <a:ext cx="2700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ea typeface="楷体_GB2312" pitchFamily="49" charset="-122"/>
              </a:rPr>
              <a:t>应用替代定理</a:t>
            </a:r>
          </a:p>
        </p:txBody>
      </p:sp>
      <p:sp>
        <p:nvSpPr>
          <p:cNvPr id="104524" name="Text Box 76"/>
          <p:cNvSpPr txBox="1">
            <a:spLocks noChangeArrowheads="1"/>
          </p:cNvSpPr>
          <p:nvPr/>
        </p:nvSpPr>
        <p:spPr bwMode="auto">
          <a:xfrm>
            <a:off x="1187450" y="3446463"/>
            <a:ext cx="3455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ea typeface="楷体_GB2312" pitchFamily="49" charset="-122"/>
              </a:rPr>
              <a:t>采用回路电流法</a:t>
            </a:r>
          </a:p>
        </p:txBody>
      </p:sp>
      <p:sp>
        <p:nvSpPr>
          <p:cNvPr id="104525" name="Text Box 77"/>
          <p:cNvSpPr txBox="1">
            <a:spLocks noChangeArrowheads="1"/>
          </p:cNvSpPr>
          <p:nvPr/>
        </p:nvSpPr>
        <p:spPr bwMode="auto">
          <a:xfrm>
            <a:off x="395288" y="2917825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3333FF"/>
                </a:solidFill>
                <a:ea typeface="楷体_GB2312" pitchFamily="49" charset="-122"/>
              </a:rPr>
              <a:t>解：</a:t>
            </a:r>
          </a:p>
        </p:txBody>
      </p:sp>
      <p:grpSp>
        <p:nvGrpSpPr>
          <p:cNvPr id="13" name="Group 106"/>
          <p:cNvGrpSpPr>
            <a:grpSpLocks/>
          </p:cNvGrpSpPr>
          <p:nvPr/>
        </p:nvGrpSpPr>
        <p:grpSpPr bwMode="auto">
          <a:xfrm>
            <a:off x="5221288" y="3271838"/>
            <a:ext cx="3059112" cy="1914525"/>
            <a:chOff x="3289" y="2088"/>
            <a:chExt cx="1927" cy="1206"/>
          </a:xfrm>
        </p:grpSpPr>
        <p:sp>
          <p:nvSpPr>
            <p:cNvPr id="228424" name="Line 79"/>
            <p:cNvSpPr>
              <a:spLocks noChangeShapeType="1"/>
            </p:cNvSpPr>
            <p:nvPr/>
          </p:nvSpPr>
          <p:spPr bwMode="auto">
            <a:xfrm>
              <a:off x="3424" y="2360"/>
              <a:ext cx="122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28425" name="Rectangle 81"/>
            <p:cNvSpPr>
              <a:spLocks noChangeArrowheads="1"/>
            </p:cNvSpPr>
            <p:nvPr/>
          </p:nvSpPr>
          <p:spPr bwMode="auto">
            <a:xfrm>
              <a:off x="4196" y="2315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sp>
          <p:nvSpPr>
            <p:cNvPr id="228426" name="Rectangle 82"/>
            <p:cNvSpPr>
              <a:spLocks noChangeArrowheads="1"/>
            </p:cNvSpPr>
            <p:nvPr/>
          </p:nvSpPr>
          <p:spPr bwMode="auto">
            <a:xfrm>
              <a:off x="3606" y="2315"/>
              <a:ext cx="272" cy="91"/>
            </a:xfrm>
            <a:prstGeom prst="rect">
              <a:avLst/>
            </a:prstGeom>
            <a:solidFill>
              <a:srgbClr val="00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grpSp>
          <p:nvGrpSpPr>
            <p:cNvPr id="228427" name="Group 84"/>
            <p:cNvGrpSpPr>
              <a:grpSpLocks/>
            </p:cNvGrpSpPr>
            <p:nvPr/>
          </p:nvGrpSpPr>
          <p:grpSpPr bwMode="auto">
            <a:xfrm>
              <a:off x="3289" y="2388"/>
              <a:ext cx="442" cy="539"/>
              <a:chOff x="2366" y="3048"/>
              <a:chExt cx="442" cy="539"/>
            </a:xfrm>
          </p:grpSpPr>
          <p:sp>
            <p:nvSpPr>
              <p:cNvPr id="228428" name="Oval 85"/>
              <p:cNvSpPr>
                <a:spLocks noChangeArrowheads="1"/>
              </p:cNvSpPr>
              <p:nvPr/>
            </p:nvSpPr>
            <p:spPr bwMode="auto">
              <a:xfrm>
                <a:off x="2366" y="3243"/>
                <a:ext cx="272" cy="272"/>
              </a:xfrm>
              <a:prstGeom prst="ellipse">
                <a:avLst/>
              </a:prstGeom>
              <a:solidFill>
                <a:srgbClr val="00FFFF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endParaRPr lang="zh-CN" altLang="zh-CN">
                  <a:ea typeface="楷体_GB2312" pitchFamily="49" charset="-122"/>
                </a:endParaRPr>
              </a:p>
            </p:txBody>
          </p:sp>
          <p:sp>
            <p:nvSpPr>
              <p:cNvPr id="228429" name="Text Box 86"/>
              <p:cNvSpPr txBox="1">
                <a:spLocks noChangeArrowheads="1"/>
              </p:cNvSpPr>
              <p:nvPr/>
            </p:nvSpPr>
            <p:spPr bwMode="auto">
              <a:xfrm>
                <a:off x="2582" y="3048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0" hangingPunct="0"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tx2"/>
                    </a:solidFill>
                    <a:ea typeface="楷体_GB2312" pitchFamily="49" charset="-122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228430" name="Text Box 87"/>
              <p:cNvSpPr txBox="1">
                <a:spLocks noChangeArrowheads="1"/>
              </p:cNvSpPr>
              <p:nvPr/>
            </p:nvSpPr>
            <p:spPr bwMode="auto">
              <a:xfrm>
                <a:off x="2596" y="3299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0" hangingPunct="0"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tx2"/>
                    </a:solidFill>
                    <a:ea typeface="楷体_GB2312" pitchFamily="49" charset="-122"/>
                    <a:sym typeface="Symbol" panose="05050102010706020507" pitchFamily="18" charset="2"/>
                  </a:rPr>
                  <a:t>_</a:t>
                </a:r>
              </a:p>
            </p:txBody>
          </p:sp>
        </p:grpSp>
        <p:sp>
          <p:nvSpPr>
            <p:cNvPr id="228431" name="Text Box 88"/>
            <p:cNvSpPr txBox="1">
              <a:spLocks noChangeArrowheads="1"/>
            </p:cNvSpPr>
            <p:nvPr/>
          </p:nvSpPr>
          <p:spPr bwMode="auto">
            <a:xfrm>
              <a:off x="4150" y="2088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20</a:t>
              </a:r>
              <a:r>
                <a:rPr lang="en-US" altLang="zh-CN" sz="18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lang="en-US" altLang="zh-CN" sz="1800">
                <a:ea typeface="楷体_GB2312" pitchFamily="49" charset="-122"/>
              </a:endParaRPr>
            </a:p>
          </p:txBody>
        </p:sp>
        <p:sp>
          <p:nvSpPr>
            <p:cNvPr id="228432" name="Text Box 89"/>
            <p:cNvSpPr txBox="1">
              <a:spLocks noChangeArrowheads="1"/>
            </p:cNvSpPr>
            <p:nvPr/>
          </p:nvSpPr>
          <p:spPr bwMode="auto">
            <a:xfrm>
              <a:off x="3561" y="2088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25</a:t>
              </a:r>
              <a:r>
                <a:rPr lang="en-US" altLang="zh-CN" sz="1800">
                  <a:ea typeface="楷体_GB2312" pitchFamily="49" charset="-122"/>
                  <a:sym typeface="Symbol" panose="05050102010706020507" pitchFamily="18" charset="2"/>
                </a:rPr>
                <a:t></a:t>
              </a:r>
              <a:endParaRPr lang="en-US" altLang="zh-CN" sz="1800">
                <a:ea typeface="楷体_GB2312" pitchFamily="49" charset="-122"/>
              </a:endParaRPr>
            </a:p>
          </p:txBody>
        </p:sp>
        <p:sp>
          <p:nvSpPr>
            <p:cNvPr id="228433" name="Line 91"/>
            <p:cNvSpPr>
              <a:spLocks noChangeShapeType="1"/>
            </p:cNvSpPr>
            <p:nvPr/>
          </p:nvSpPr>
          <p:spPr bwMode="auto">
            <a:xfrm>
              <a:off x="3425" y="3086"/>
              <a:ext cx="122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28434" name="Line 92"/>
            <p:cNvSpPr>
              <a:spLocks noChangeShapeType="1"/>
            </p:cNvSpPr>
            <p:nvPr/>
          </p:nvSpPr>
          <p:spPr bwMode="auto">
            <a:xfrm>
              <a:off x="3425" y="2360"/>
              <a:ext cx="0" cy="7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28435" name="Text Box 93"/>
            <p:cNvSpPr txBox="1">
              <a:spLocks noChangeArrowheads="1"/>
            </p:cNvSpPr>
            <p:nvPr/>
          </p:nvSpPr>
          <p:spPr bwMode="auto">
            <a:xfrm>
              <a:off x="3538" y="2606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50V</a:t>
              </a:r>
            </a:p>
          </p:txBody>
        </p:sp>
        <p:grpSp>
          <p:nvGrpSpPr>
            <p:cNvPr id="228436" name="Group 94"/>
            <p:cNvGrpSpPr>
              <a:grpSpLocks/>
            </p:cNvGrpSpPr>
            <p:nvPr/>
          </p:nvGrpSpPr>
          <p:grpSpPr bwMode="auto">
            <a:xfrm>
              <a:off x="4649" y="2315"/>
              <a:ext cx="250" cy="231"/>
              <a:chOff x="2925" y="935"/>
              <a:chExt cx="250" cy="231"/>
            </a:xfrm>
          </p:grpSpPr>
          <p:sp>
            <p:nvSpPr>
              <p:cNvPr id="228437" name="Line 95"/>
              <p:cNvSpPr>
                <a:spLocks noChangeShapeType="1"/>
              </p:cNvSpPr>
              <p:nvPr/>
            </p:nvSpPr>
            <p:spPr bwMode="auto">
              <a:xfrm rot="5400000">
                <a:off x="2879" y="1049"/>
                <a:ext cx="91" cy="0"/>
              </a:xfrm>
              <a:prstGeom prst="line">
                <a:avLst/>
              </a:prstGeom>
              <a:noFill/>
              <a:ln w="19050">
                <a:solidFill>
                  <a:srgbClr val="FF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8438" name="Text Box 96"/>
              <p:cNvSpPr txBox="1">
                <a:spLocks noChangeArrowheads="1"/>
              </p:cNvSpPr>
              <p:nvPr/>
            </p:nvSpPr>
            <p:spPr bwMode="auto">
              <a:xfrm>
                <a:off x="2925" y="935"/>
                <a:ext cx="25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1800">
                    <a:solidFill>
                      <a:srgbClr val="FF3300"/>
                    </a:solidFill>
                    <a:ea typeface="楷体_GB2312" pitchFamily="49" charset="-122"/>
                  </a:rPr>
                  <a:t>I</a:t>
                </a:r>
              </a:p>
            </p:txBody>
          </p:sp>
        </p:grpSp>
        <p:grpSp>
          <p:nvGrpSpPr>
            <p:cNvPr id="228439" name="Group 98"/>
            <p:cNvGrpSpPr>
              <a:grpSpLocks/>
            </p:cNvGrpSpPr>
            <p:nvPr/>
          </p:nvGrpSpPr>
          <p:grpSpPr bwMode="auto">
            <a:xfrm>
              <a:off x="4513" y="2388"/>
              <a:ext cx="442" cy="539"/>
              <a:chOff x="2366" y="3048"/>
              <a:chExt cx="442" cy="539"/>
            </a:xfrm>
          </p:grpSpPr>
          <p:sp>
            <p:nvSpPr>
              <p:cNvPr id="228440" name="Oval 99"/>
              <p:cNvSpPr>
                <a:spLocks noChangeArrowheads="1"/>
              </p:cNvSpPr>
              <p:nvPr/>
            </p:nvSpPr>
            <p:spPr bwMode="auto">
              <a:xfrm>
                <a:off x="2366" y="3243"/>
                <a:ext cx="272" cy="272"/>
              </a:xfrm>
              <a:prstGeom prst="ellipse">
                <a:avLst/>
              </a:prstGeom>
              <a:solidFill>
                <a:srgbClr val="00FFFF"/>
              </a:solidFill>
              <a:ln w="1905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endParaRPr lang="zh-CN" altLang="zh-CN">
                  <a:ea typeface="楷体_GB2312" pitchFamily="49" charset="-122"/>
                </a:endParaRPr>
              </a:p>
            </p:txBody>
          </p:sp>
          <p:sp>
            <p:nvSpPr>
              <p:cNvPr id="228441" name="Text Box 100"/>
              <p:cNvSpPr txBox="1">
                <a:spLocks noChangeArrowheads="1"/>
              </p:cNvSpPr>
              <p:nvPr/>
            </p:nvSpPr>
            <p:spPr bwMode="auto">
              <a:xfrm>
                <a:off x="2582" y="3048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0" hangingPunct="0"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tx2"/>
                    </a:solidFill>
                    <a:ea typeface="楷体_GB2312" pitchFamily="49" charset="-122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228442" name="Text Box 101"/>
              <p:cNvSpPr txBox="1">
                <a:spLocks noChangeArrowheads="1"/>
              </p:cNvSpPr>
              <p:nvPr/>
            </p:nvSpPr>
            <p:spPr bwMode="auto">
              <a:xfrm>
                <a:off x="2596" y="3299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algn="l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algn="ctr" eaLnBrk="0" hangingPunct="0">
                  <a:spcBef>
                    <a:spcPct val="50000"/>
                  </a:spcBef>
                </a:pPr>
                <a:r>
                  <a:rPr lang="en-US" altLang="zh-CN">
                    <a:solidFill>
                      <a:schemeClr val="tx2"/>
                    </a:solidFill>
                    <a:ea typeface="楷体_GB2312" pitchFamily="49" charset="-122"/>
                    <a:sym typeface="Symbol" panose="05050102010706020507" pitchFamily="18" charset="2"/>
                  </a:rPr>
                  <a:t>_</a:t>
                </a:r>
              </a:p>
            </p:txBody>
          </p:sp>
        </p:grpSp>
        <p:sp>
          <p:nvSpPr>
            <p:cNvPr id="228443" name="Text Box 102"/>
            <p:cNvSpPr txBox="1">
              <a:spLocks noChangeArrowheads="1"/>
            </p:cNvSpPr>
            <p:nvPr/>
          </p:nvSpPr>
          <p:spPr bwMode="auto">
            <a:xfrm>
              <a:off x="4762" y="2606"/>
              <a:ext cx="45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>
                  <a:ea typeface="楷体_GB2312" pitchFamily="49" charset="-122"/>
                </a:rPr>
                <a:t>25V</a:t>
              </a:r>
            </a:p>
          </p:txBody>
        </p:sp>
        <p:sp>
          <p:nvSpPr>
            <p:cNvPr id="228444" name="Line 103"/>
            <p:cNvSpPr>
              <a:spLocks noChangeShapeType="1"/>
            </p:cNvSpPr>
            <p:nvPr/>
          </p:nvSpPr>
          <p:spPr bwMode="auto">
            <a:xfrm>
              <a:off x="4649" y="2360"/>
              <a:ext cx="0" cy="72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228445" name="Text Box 104"/>
            <p:cNvSpPr txBox="1">
              <a:spLocks noChangeArrowheads="1"/>
            </p:cNvSpPr>
            <p:nvPr/>
          </p:nvSpPr>
          <p:spPr bwMode="auto">
            <a:xfrm>
              <a:off x="4558" y="2088"/>
              <a:ext cx="20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 i="1">
                  <a:solidFill>
                    <a:srgbClr val="FF3300"/>
                  </a:solidFill>
                  <a:ea typeface="楷体_GB2312" pitchFamily="49" charset="-122"/>
                </a:rPr>
                <a:t>a</a:t>
              </a:r>
            </a:p>
          </p:txBody>
        </p:sp>
        <p:sp>
          <p:nvSpPr>
            <p:cNvPr id="228446" name="Text Box 105"/>
            <p:cNvSpPr txBox="1">
              <a:spLocks noChangeArrowheads="1"/>
            </p:cNvSpPr>
            <p:nvPr/>
          </p:nvSpPr>
          <p:spPr bwMode="auto">
            <a:xfrm>
              <a:off x="4559" y="3063"/>
              <a:ext cx="20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1800" i="1">
                  <a:solidFill>
                    <a:srgbClr val="FF3300"/>
                  </a:solidFill>
                  <a:ea typeface="楷体_GB2312" pitchFamily="49" charset="-122"/>
                </a:rPr>
                <a:t>b</a:t>
              </a:r>
            </a:p>
          </p:txBody>
        </p:sp>
      </p:grpSp>
      <p:sp>
        <p:nvSpPr>
          <p:cNvPr id="104556" name="Text Box 108"/>
          <p:cNvSpPr txBox="1">
            <a:spLocks noChangeArrowheads="1"/>
          </p:cNvSpPr>
          <p:nvPr/>
        </p:nvSpPr>
        <p:spPr bwMode="auto">
          <a:xfrm>
            <a:off x="3240088" y="5329238"/>
            <a:ext cx="3419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ea typeface="楷体_GB2312" pitchFamily="49" charset="-122"/>
              </a:rPr>
              <a:t>电流</a:t>
            </a:r>
            <a:r>
              <a:rPr lang="en-US" altLang="zh-CN" i="1">
                <a:ea typeface="楷体_GB2312" pitchFamily="49" charset="-122"/>
              </a:rPr>
              <a:t>I</a:t>
            </a:r>
            <a:r>
              <a:rPr lang="zh-CN" altLang="en-US">
                <a:ea typeface="楷体_GB2312" pitchFamily="49" charset="-122"/>
              </a:rPr>
              <a:t>＝</a:t>
            </a:r>
            <a:r>
              <a:rPr lang="en-US" altLang="zh-CN">
                <a:ea typeface="楷体_GB2312" pitchFamily="49" charset="-122"/>
              </a:rPr>
              <a:t>25/45</a:t>
            </a:r>
            <a:r>
              <a:rPr lang="zh-CN" altLang="en-US">
                <a:ea typeface="楷体_GB2312" pitchFamily="49" charset="-122"/>
              </a:rPr>
              <a:t>＝</a:t>
            </a:r>
            <a:r>
              <a:rPr lang="en-US" altLang="zh-CN">
                <a:ea typeface="楷体_GB2312" pitchFamily="49" charset="-122"/>
              </a:rPr>
              <a:t>5/9(A)</a:t>
            </a:r>
          </a:p>
        </p:txBody>
      </p:sp>
      <p:sp>
        <p:nvSpPr>
          <p:cNvPr id="104558" name="AutoShape 110"/>
          <p:cNvSpPr>
            <a:spLocks noChangeArrowheads="1"/>
          </p:cNvSpPr>
          <p:nvPr/>
        </p:nvSpPr>
        <p:spPr bwMode="auto">
          <a:xfrm>
            <a:off x="928688" y="5942013"/>
            <a:ext cx="727075" cy="222250"/>
          </a:xfrm>
          <a:prstGeom prst="rightArrow">
            <a:avLst>
              <a:gd name="adj1" fmla="val 50000"/>
              <a:gd name="adj2" fmla="val 81786"/>
            </a:avLst>
          </a:prstGeom>
          <a:solidFill>
            <a:srgbClr val="00FF00"/>
          </a:solidFill>
          <a:ln w="12700" cap="sq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endParaRPr kumimoji="0" lang="zh-CN" altLang="zh-CN">
              <a:solidFill>
                <a:srgbClr val="FF3300"/>
              </a:solidFill>
              <a:ea typeface="楷体_GB2312" pitchFamily="49" charset="-122"/>
            </a:endParaRPr>
          </a:p>
        </p:txBody>
      </p:sp>
      <p:sp>
        <p:nvSpPr>
          <p:cNvPr id="104559" name="Text Box 111"/>
          <p:cNvSpPr txBox="1">
            <a:spLocks noChangeArrowheads="1"/>
          </p:cNvSpPr>
          <p:nvPr/>
        </p:nvSpPr>
        <p:spPr bwMode="auto">
          <a:xfrm>
            <a:off x="2016125" y="5845175"/>
            <a:ext cx="4608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i="1">
                <a:ea typeface="楷体_GB2312" pitchFamily="49" charset="-122"/>
              </a:rPr>
              <a:t>R</a:t>
            </a:r>
            <a:r>
              <a:rPr lang="en-US" altLang="zh-CN" baseline="-25000">
                <a:ea typeface="楷体_GB2312" pitchFamily="49" charset="-122"/>
              </a:rPr>
              <a:t>x</a:t>
            </a:r>
            <a:r>
              <a:rPr lang="zh-CN" altLang="en-US">
                <a:ea typeface="楷体_GB2312" pitchFamily="49" charset="-122"/>
              </a:rPr>
              <a:t>＝</a:t>
            </a:r>
            <a:r>
              <a:rPr lang="en-US" altLang="zh-CN" i="1">
                <a:ea typeface="楷体_GB2312" pitchFamily="49" charset="-122"/>
              </a:rPr>
              <a:t>U</a:t>
            </a:r>
            <a:r>
              <a:rPr lang="en-US" altLang="zh-CN" baseline="-25000">
                <a:ea typeface="楷体_GB2312" pitchFamily="49" charset="-122"/>
              </a:rPr>
              <a:t>ab</a:t>
            </a:r>
            <a:r>
              <a:rPr lang="en-US" altLang="zh-CN">
                <a:ea typeface="楷体_GB2312" pitchFamily="49" charset="-122"/>
              </a:rPr>
              <a:t>/</a:t>
            </a:r>
            <a:r>
              <a:rPr lang="en-US" altLang="zh-CN" i="1">
                <a:ea typeface="楷体_GB2312" pitchFamily="49" charset="-122"/>
              </a:rPr>
              <a:t>I</a:t>
            </a:r>
            <a:r>
              <a:rPr lang="zh-CN" altLang="en-US">
                <a:ea typeface="楷体_GB2312" pitchFamily="49" charset="-122"/>
              </a:rPr>
              <a:t>＝</a:t>
            </a:r>
            <a:r>
              <a:rPr lang="en-US" altLang="zh-CN">
                <a:ea typeface="楷体_GB2312" pitchFamily="49" charset="-122"/>
              </a:rPr>
              <a:t>25/(5/9)</a:t>
            </a:r>
            <a:r>
              <a:rPr lang="zh-CN" altLang="en-US">
                <a:ea typeface="楷体_GB2312" pitchFamily="49" charset="-122"/>
              </a:rPr>
              <a:t>＝</a:t>
            </a:r>
            <a:r>
              <a:rPr lang="en-US" altLang="zh-CN">
                <a:ea typeface="楷体_GB2312" pitchFamily="49" charset="-122"/>
              </a:rPr>
              <a:t>45(</a:t>
            </a:r>
            <a:r>
              <a:rPr lang="en-US" altLang="zh-CN">
                <a:ea typeface="楷体_GB2312" pitchFamily="49" charset="-122"/>
                <a:sym typeface="Symbol" panose="05050102010706020507" pitchFamily="18" charset="2"/>
              </a:rPr>
              <a:t></a:t>
            </a:r>
            <a:r>
              <a:rPr lang="en-US" altLang="zh-CN">
                <a:ea typeface="楷体_GB2312" pitchFamily="49" charset="-122"/>
              </a:rPr>
              <a:t>)</a:t>
            </a:r>
          </a:p>
        </p:txBody>
      </p:sp>
      <p:grpSp>
        <p:nvGrpSpPr>
          <p:cNvPr id="17" name="Group 112"/>
          <p:cNvGrpSpPr>
            <a:grpSpLocks/>
          </p:cNvGrpSpPr>
          <p:nvPr/>
        </p:nvGrpSpPr>
        <p:grpSpPr bwMode="auto">
          <a:xfrm>
            <a:off x="5688013" y="1585913"/>
            <a:ext cx="612775" cy="900112"/>
            <a:chOff x="2952" y="2232"/>
            <a:chExt cx="384" cy="996"/>
          </a:xfrm>
        </p:grpSpPr>
        <p:sp>
          <p:nvSpPr>
            <p:cNvPr id="228451" name="Oval 113"/>
            <p:cNvSpPr>
              <a:spLocks noChangeArrowheads="1"/>
            </p:cNvSpPr>
            <p:nvPr/>
          </p:nvSpPr>
          <p:spPr bwMode="auto">
            <a:xfrm>
              <a:off x="2952" y="2232"/>
              <a:ext cx="384" cy="996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sp>
          <p:nvSpPr>
            <p:cNvPr id="228452" name="Text Box 114"/>
            <p:cNvSpPr txBox="1">
              <a:spLocks noChangeArrowheads="1"/>
            </p:cNvSpPr>
            <p:nvPr/>
          </p:nvSpPr>
          <p:spPr bwMode="auto">
            <a:xfrm>
              <a:off x="3025" y="2569"/>
              <a:ext cx="264" cy="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rgbClr val="FF0000"/>
                  </a:solidFill>
                  <a:ea typeface="楷体_GB2312" pitchFamily="49" charset="-122"/>
                </a:rPr>
                <a:t>I</a:t>
              </a:r>
              <a:r>
                <a:rPr lang="en-US" altLang="zh-CN" baseline="-25000">
                  <a:solidFill>
                    <a:srgbClr val="FF0000"/>
                  </a:solidFill>
                  <a:ea typeface="楷体_GB2312" pitchFamily="49" charset="-122"/>
                </a:rPr>
                <a:t>1</a:t>
              </a:r>
            </a:p>
          </p:txBody>
        </p:sp>
        <p:sp>
          <p:nvSpPr>
            <p:cNvPr id="228453" name="Line 115"/>
            <p:cNvSpPr>
              <a:spLocks noChangeShapeType="1"/>
            </p:cNvSpPr>
            <p:nvPr/>
          </p:nvSpPr>
          <p:spPr bwMode="auto">
            <a:xfrm flipH="1" flipV="1">
              <a:off x="2952" y="2700"/>
              <a:ext cx="0" cy="5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8" name="Group 116"/>
          <p:cNvGrpSpPr>
            <a:grpSpLocks/>
          </p:cNvGrpSpPr>
          <p:nvPr/>
        </p:nvGrpSpPr>
        <p:grpSpPr bwMode="auto">
          <a:xfrm>
            <a:off x="6624638" y="1609725"/>
            <a:ext cx="514350" cy="876300"/>
            <a:chOff x="2952" y="2232"/>
            <a:chExt cx="384" cy="996"/>
          </a:xfrm>
        </p:grpSpPr>
        <p:sp>
          <p:nvSpPr>
            <p:cNvPr id="228455" name="Oval 117"/>
            <p:cNvSpPr>
              <a:spLocks noChangeArrowheads="1"/>
            </p:cNvSpPr>
            <p:nvPr/>
          </p:nvSpPr>
          <p:spPr bwMode="auto">
            <a:xfrm>
              <a:off x="2952" y="2232"/>
              <a:ext cx="384" cy="996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  <a:buClr>
                  <a:schemeClr val="accent2"/>
                </a:buClr>
                <a:buSzPct val="75000"/>
                <a:buFont typeface="Monotype Sorts"/>
                <a:buNone/>
              </a:pPr>
              <a:endParaRPr kumimoji="0" lang="zh-CN" altLang="zh-CN">
                <a:solidFill>
                  <a:srgbClr val="FF3300"/>
                </a:solidFill>
                <a:ea typeface="楷体_GB2312" pitchFamily="49" charset="-122"/>
              </a:endParaRPr>
            </a:p>
          </p:txBody>
        </p:sp>
        <p:sp>
          <p:nvSpPr>
            <p:cNvPr id="228456" name="Text Box 118"/>
            <p:cNvSpPr txBox="1">
              <a:spLocks noChangeArrowheads="1"/>
            </p:cNvSpPr>
            <p:nvPr/>
          </p:nvSpPr>
          <p:spPr bwMode="auto">
            <a:xfrm>
              <a:off x="3025" y="2568"/>
              <a:ext cx="264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algn="l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>
                  <a:solidFill>
                    <a:srgbClr val="FF0000"/>
                  </a:solidFill>
                  <a:ea typeface="楷体_GB2312" pitchFamily="49" charset="-122"/>
                </a:rPr>
                <a:t>I</a:t>
              </a:r>
            </a:p>
          </p:txBody>
        </p:sp>
        <p:sp>
          <p:nvSpPr>
            <p:cNvPr id="228457" name="Line 119"/>
            <p:cNvSpPr>
              <a:spLocks noChangeShapeType="1"/>
            </p:cNvSpPr>
            <p:nvPr/>
          </p:nvSpPr>
          <p:spPr bwMode="auto">
            <a:xfrm flipH="1" flipV="1">
              <a:off x="2952" y="2700"/>
              <a:ext cx="0" cy="5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04568" name="Text Box 120"/>
          <p:cNvSpPr txBox="1">
            <a:spLocks noChangeArrowheads="1"/>
          </p:cNvSpPr>
          <p:nvPr/>
        </p:nvSpPr>
        <p:spPr bwMode="auto">
          <a:xfrm>
            <a:off x="1023938" y="3914775"/>
            <a:ext cx="3486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>
                <a:ea typeface="楷体_GB2312" pitchFamily="49" charset="-122"/>
              </a:rPr>
              <a:t>(50+ 50)</a:t>
            </a:r>
            <a:r>
              <a:rPr lang="en-US" altLang="zh-CN" i="1">
                <a:ea typeface="楷体_GB2312" pitchFamily="49" charset="-122"/>
              </a:rPr>
              <a:t>I</a:t>
            </a:r>
            <a:r>
              <a:rPr lang="en-US" altLang="zh-CN" baseline="-25000">
                <a:ea typeface="楷体_GB2312" pitchFamily="49" charset="-122"/>
              </a:rPr>
              <a:t>1</a:t>
            </a:r>
            <a:r>
              <a:rPr lang="en-US" altLang="zh-CN">
                <a:ea typeface="楷体_GB2312" pitchFamily="49" charset="-122"/>
              </a:rPr>
              <a:t>-50</a:t>
            </a:r>
            <a:r>
              <a:rPr lang="en-US" altLang="zh-CN" i="1">
                <a:ea typeface="楷体_GB2312" pitchFamily="49" charset="-122"/>
              </a:rPr>
              <a:t>I</a:t>
            </a:r>
            <a:r>
              <a:rPr lang="en-US" altLang="zh-CN">
                <a:ea typeface="楷体_GB2312" pitchFamily="49" charset="-122"/>
              </a:rPr>
              <a:t>=100</a:t>
            </a:r>
          </a:p>
        </p:txBody>
      </p:sp>
      <p:sp>
        <p:nvSpPr>
          <p:cNvPr id="104569" name="Text Box 121"/>
          <p:cNvSpPr txBox="1">
            <a:spLocks noChangeArrowheads="1"/>
          </p:cNvSpPr>
          <p:nvPr/>
        </p:nvSpPr>
        <p:spPr bwMode="auto">
          <a:xfrm>
            <a:off x="1062038" y="4410075"/>
            <a:ext cx="342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>
                <a:ea typeface="楷体_GB2312" pitchFamily="49" charset="-122"/>
              </a:rPr>
              <a:t>-50</a:t>
            </a:r>
            <a:r>
              <a:rPr lang="en-US" altLang="zh-CN" i="1">
                <a:ea typeface="楷体_GB2312" pitchFamily="49" charset="-122"/>
              </a:rPr>
              <a:t>I</a:t>
            </a:r>
            <a:r>
              <a:rPr lang="en-US" altLang="zh-CN" baseline="-25000">
                <a:ea typeface="楷体_GB2312" pitchFamily="49" charset="-122"/>
              </a:rPr>
              <a:t>1</a:t>
            </a:r>
            <a:r>
              <a:rPr lang="en-US" altLang="zh-CN">
                <a:ea typeface="楷体_GB2312" pitchFamily="49" charset="-122"/>
              </a:rPr>
              <a:t>+ (20+50)</a:t>
            </a:r>
            <a:r>
              <a:rPr lang="en-US" altLang="zh-CN" i="1">
                <a:ea typeface="楷体_GB2312" pitchFamily="49" charset="-122"/>
              </a:rPr>
              <a:t>I</a:t>
            </a:r>
            <a:r>
              <a:rPr lang="en-US" altLang="zh-CN">
                <a:ea typeface="楷体_GB2312" pitchFamily="49" charset="-122"/>
              </a:rPr>
              <a:t> =</a:t>
            </a:r>
            <a:r>
              <a:rPr lang="zh-CN" altLang="en-US">
                <a:ea typeface="楷体_GB2312" pitchFamily="49" charset="-122"/>
              </a:rPr>
              <a:t>－</a:t>
            </a:r>
            <a:r>
              <a:rPr lang="en-US" altLang="zh-CN">
                <a:ea typeface="楷体_GB2312" pitchFamily="49" charset="-122"/>
              </a:rPr>
              <a:t>25</a:t>
            </a:r>
          </a:p>
        </p:txBody>
      </p:sp>
      <p:sp>
        <p:nvSpPr>
          <p:cNvPr id="104570" name="AutoShape 122"/>
          <p:cNvSpPr>
            <a:spLocks/>
          </p:cNvSpPr>
          <p:nvPr/>
        </p:nvSpPr>
        <p:spPr bwMode="auto">
          <a:xfrm>
            <a:off x="863600" y="4038600"/>
            <a:ext cx="227013" cy="762000"/>
          </a:xfrm>
          <a:prstGeom prst="leftBrace">
            <a:avLst>
              <a:gd name="adj1" fmla="val 27972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endParaRPr kumimoji="0" lang="zh-CN" altLang="zh-CN">
              <a:solidFill>
                <a:srgbClr val="FF3300"/>
              </a:solidFill>
              <a:ea typeface="楷体_GB2312" pitchFamily="49" charset="-122"/>
            </a:endParaRPr>
          </a:p>
        </p:txBody>
      </p:sp>
      <p:sp>
        <p:nvSpPr>
          <p:cNvPr id="104571" name="Text Box 123"/>
          <p:cNvSpPr txBox="1">
            <a:spLocks noChangeArrowheads="1"/>
          </p:cNvSpPr>
          <p:nvPr/>
        </p:nvSpPr>
        <p:spPr bwMode="auto">
          <a:xfrm>
            <a:off x="900113" y="4933950"/>
            <a:ext cx="2628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ea typeface="楷体_GB2312" pitchFamily="49" charset="-122"/>
              </a:rPr>
              <a:t>电流</a:t>
            </a:r>
            <a:r>
              <a:rPr lang="en-US" altLang="zh-CN">
                <a:ea typeface="楷体_GB2312" pitchFamily="49" charset="-122"/>
              </a:rPr>
              <a:t>I</a:t>
            </a:r>
            <a:r>
              <a:rPr lang="zh-CN" altLang="en-US">
                <a:ea typeface="楷体_GB2312" pitchFamily="49" charset="-122"/>
              </a:rPr>
              <a:t>＝</a:t>
            </a:r>
            <a:r>
              <a:rPr lang="en-US" altLang="zh-CN">
                <a:ea typeface="楷体_GB2312" pitchFamily="49" charset="-122"/>
              </a:rPr>
              <a:t>5/9(A)</a:t>
            </a:r>
          </a:p>
        </p:txBody>
      </p:sp>
      <p:sp>
        <p:nvSpPr>
          <p:cNvPr id="104572" name="Text Box 124"/>
          <p:cNvSpPr txBox="1">
            <a:spLocks noChangeArrowheads="1"/>
          </p:cNvSpPr>
          <p:nvPr/>
        </p:nvSpPr>
        <p:spPr bwMode="auto">
          <a:xfrm>
            <a:off x="792163" y="5340350"/>
            <a:ext cx="2371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3333FF"/>
                </a:solidFill>
                <a:ea typeface="楷体_GB2312" pitchFamily="49" charset="-122"/>
              </a:rPr>
              <a:t>或：等效变换</a:t>
            </a:r>
          </a:p>
        </p:txBody>
      </p:sp>
      <p:sp>
        <p:nvSpPr>
          <p:cNvPr id="104573" name="AutoShape 125"/>
          <p:cNvSpPr>
            <a:spLocks noChangeArrowheads="1"/>
          </p:cNvSpPr>
          <p:nvPr/>
        </p:nvSpPr>
        <p:spPr bwMode="auto">
          <a:xfrm>
            <a:off x="4500563" y="1909763"/>
            <a:ext cx="503237" cy="179387"/>
          </a:xfrm>
          <a:prstGeom prst="rightArrow">
            <a:avLst>
              <a:gd name="adj1" fmla="val 50000"/>
              <a:gd name="adj2" fmla="val 70133"/>
            </a:avLst>
          </a:prstGeom>
          <a:solidFill>
            <a:srgbClr val="00FF00"/>
          </a:solidFill>
          <a:ln w="12700" cap="sq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endParaRPr kumimoji="0" lang="zh-CN" altLang="zh-CN">
              <a:solidFill>
                <a:srgbClr val="FF3300"/>
              </a:solidFill>
              <a:ea typeface="楷体_GB2312" pitchFamily="49" charset="-122"/>
            </a:endParaRPr>
          </a:p>
        </p:txBody>
      </p:sp>
      <p:sp>
        <p:nvSpPr>
          <p:cNvPr id="104574" name="AutoShape 126"/>
          <p:cNvSpPr>
            <a:spLocks noChangeArrowheads="1"/>
          </p:cNvSpPr>
          <p:nvPr/>
        </p:nvSpPr>
        <p:spPr bwMode="auto">
          <a:xfrm rot="5400000">
            <a:off x="6115844" y="2921794"/>
            <a:ext cx="511175" cy="287337"/>
          </a:xfrm>
          <a:prstGeom prst="rightArrow">
            <a:avLst>
              <a:gd name="adj1" fmla="val 50000"/>
              <a:gd name="adj2" fmla="val 44475"/>
            </a:avLst>
          </a:prstGeom>
          <a:solidFill>
            <a:srgbClr val="00FF00"/>
          </a:solidFill>
          <a:ln w="12700" cap="sq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Clr>
                <a:schemeClr val="accent2"/>
              </a:buClr>
              <a:buSzPct val="75000"/>
              <a:buFont typeface="Monotype Sorts"/>
              <a:buNone/>
            </a:pPr>
            <a:endParaRPr kumimoji="0" lang="zh-CN" altLang="zh-CN">
              <a:solidFill>
                <a:srgbClr val="FF3300"/>
              </a:solidFill>
              <a:ea typeface="楷体_GB2312" pitchFamily="49" charset="-122"/>
            </a:endParaRPr>
          </a:p>
        </p:txBody>
      </p:sp>
      <p:sp>
        <p:nvSpPr>
          <p:cNvPr id="104577" name="Oval 129"/>
          <p:cNvSpPr>
            <a:spLocks noChangeArrowheads="1"/>
          </p:cNvSpPr>
          <p:nvPr/>
        </p:nvSpPr>
        <p:spPr bwMode="auto">
          <a:xfrm>
            <a:off x="7164388" y="1225550"/>
            <a:ext cx="1116012" cy="1516063"/>
          </a:xfrm>
          <a:prstGeom prst="ellips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>
            <a:lvl1pPr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algn="l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4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4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4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04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4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4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45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4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104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4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4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104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04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04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104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2" grpId="0" autoUpdateAnimBg="0"/>
      <p:bldP spid="104486" grpId="0" animBg="1"/>
      <p:bldP spid="104523" grpId="0" autoUpdateAnimBg="0"/>
      <p:bldP spid="104524" grpId="0" autoUpdateAnimBg="0"/>
      <p:bldP spid="104525" grpId="0"/>
      <p:bldP spid="104556" grpId="0" autoUpdateAnimBg="0"/>
      <p:bldP spid="104558" grpId="0" animBg="1"/>
      <p:bldP spid="104559" grpId="0" autoUpdateAnimBg="0"/>
      <p:bldP spid="104568" grpId="0" autoUpdateAnimBg="0"/>
      <p:bldP spid="104569" grpId="0" autoUpdateAnimBg="0"/>
      <p:bldP spid="104570" grpId="0" animBg="1"/>
      <p:bldP spid="104571" grpId="0" autoUpdateAnimBg="0"/>
      <p:bldP spid="104572" grpId="0"/>
      <p:bldP spid="104573" grpId="0" animBg="1"/>
      <p:bldP spid="104574" grpId="0" animBg="1"/>
      <p:bldP spid="104577" grpId="0" animBg="1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3125</TotalTime>
  <Words>4692</Words>
  <Application>Microsoft Office PowerPoint</Application>
  <PresentationFormat>全屏显示(4:3)</PresentationFormat>
  <Paragraphs>1866</Paragraphs>
  <Slides>89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89</vt:i4>
      </vt:variant>
    </vt:vector>
  </HeadingPairs>
  <TitlesOfParts>
    <vt:vector size="104" baseType="lpstr">
      <vt:lpstr>Times New Roman</vt:lpstr>
      <vt:lpstr>宋体</vt:lpstr>
      <vt:lpstr>方正姚体</vt:lpstr>
      <vt:lpstr>隶书</vt:lpstr>
      <vt:lpstr>华文中宋</vt:lpstr>
      <vt:lpstr>楷体_GB2312</vt:lpstr>
      <vt:lpstr>仿宋_GB2312</vt:lpstr>
      <vt:lpstr>Symbol</vt:lpstr>
      <vt:lpstr>Monotype Sorts</vt:lpstr>
      <vt:lpstr>Verdana</vt:lpstr>
      <vt:lpstr>黑体</vt:lpstr>
      <vt:lpstr>MT Extra</vt:lpstr>
      <vt:lpstr>默认设计模板</vt:lpstr>
      <vt:lpstr>Microsoft 公式 3.0</vt:lpstr>
      <vt:lpstr>Microsoft Equation 3.0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</dc:creator>
  <cp:lastModifiedBy>Rongren Xu</cp:lastModifiedBy>
  <cp:revision>125</cp:revision>
  <dcterms:created xsi:type="dcterms:W3CDTF">2002-11-14T07:20:09Z</dcterms:created>
  <dcterms:modified xsi:type="dcterms:W3CDTF">2016-01-15T10:16:07Z</dcterms:modified>
</cp:coreProperties>
</file>