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05" r:id="rId2"/>
    <p:sldId id="406" r:id="rId3"/>
    <p:sldId id="407" r:id="rId4"/>
    <p:sldId id="295" r:id="rId5"/>
    <p:sldId id="363" r:id="rId6"/>
    <p:sldId id="364" r:id="rId7"/>
    <p:sldId id="365" r:id="rId8"/>
    <p:sldId id="366" r:id="rId9"/>
    <p:sldId id="367" r:id="rId10"/>
    <p:sldId id="368" r:id="rId11"/>
    <p:sldId id="369" r:id="rId12"/>
    <p:sldId id="370" r:id="rId13"/>
    <p:sldId id="371" r:id="rId14"/>
    <p:sldId id="372" r:id="rId15"/>
    <p:sldId id="385" r:id="rId16"/>
    <p:sldId id="387" r:id="rId17"/>
    <p:sldId id="388" r:id="rId18"/>
    <p:sldId id="389" r:id="rId19"/>
    <p:sldId id="390" r:id="rId20"/>
    <p:sldId id="386" r:id="rId21"/>
    <p:sldId id="391" r:id="rId22"/>
    <p:sldId id="304" r:id="rId23"/>
    <p:sldId id="373" r:id="rId24"/>
    <p:sldId id="305" r:id="rId25"/>
    <p:sldId id="306" r:id="rId26"/>
    <p:sldId id="307" r:id="rId27"/>
    <p:sldId id="308" r:id="rId28"/>
    <p:sldId id="309" r:id="rId29"/>
    <p:sldId id="310" r:id="rId30"/>
    <p:sldId id="311" r:id="rId31"/>
    <p:sldId id="312" r:id="rId32"/>
    <p:sldId id="313" r:id="rId33"/>
    <p:sldId id="314" r:id="rId34"/>
    <p:sldId id="315" r:id="rId35"/>
    <p:sldId id="316" r:id="rId36"/>
    <p:sldId id="408" r:id="rId37"/>
    <p:sldId id="409" r:id="rId38"/>
    <p:sldId id="317" r:id="rId39"/>
    <p:sldId id="318" r:id="rId40"/>
    <p:sldId id="319" r:id="rId41"/>
    <p:sldId id="355" r:id="rId42"/>
    <p:sldId id="356" r:id="rId43"/>
    <p:sldId id="359" r:id="rId44"/>
    <p:sldId id="360" r:id="rId45"/>
    <p:sldId id="410" r:id="rId46"/>
    <p:sldId id="375" r:id="rId47"/>
    <p:sldId id="376" r:id="rId48"/>
    <p:sldId id="377" r:id="rId49"/>
    <p:sldId id="378" r:id="rId50"/>
    <p:sldId id="379" r:id="rId51"/>
    <p:sldId id="380" r:id="rId52"/>
    <p:sldId id="381" r:id="rId53"/>
    <p:sldId id="382" r:id="rId54"/>
    <p:sldId id="383" r:id="rId55"/>
    <p:sldId id="384" r:id="rId56"/>
    <p:sldId id="392" r:id="rId57"/>
    <p:sldId id="393" r:id="rId58"/>
    <p:sldId id="394" r:id="rId59"/>
    <p:sldId id="395" r:id="rId60"/>
    <p:sldId id="396" r:id="rId61"/>
    <p:sldId id="397" r:id="rId62"/>
    <p:sldId id="398" r:id="rId63"/>
    <p:sldId id="399" r:id="rId64"/>
    <p:sldId id="400" r:id="rId65"/>
    <p:sldId id="401" r:id="rId66"/>
    <p:sldId id="402" r:id="rId67"/>
    <p:sldId id="403" r:id="rId68"/>
    <p:sldId id="404" r:id="rId69"/>
    <p:sldId id="323" r:id="rId70"/>
    <p:sldId id="324" r:id="rId71"/>
    <p:sldId id="411" r:id="rId72"/>
    <p:sldId id="412" r:id="rId73"/>
    <p:sldId id="413" r:id="rId74"/>
    <p:sldId id="414" r:id="rId75"/>
    <p:sldId id="338" r:id="rId76"/>
    <p:sldId id="339" r:id="rId77"/>
    <p:sldId id="340" r:id="rId78"/>
    <p:sldId id="341" r:id="rId79"/>
    <p:sldId id="342" r:id="rId80"/>
    <p:sldId id="343" r:id="rId81"/>
    <p:sldId id="344" r:id="rId82"/>
    <p:sldId id="345" r:id="rId83"/>
    <p:sldId id="346" r:id="rId84"/>
    <p:sldId id="347" r:id="rId85"/>
    <p:sldId id="348" r:id="rId86"/>
    <p:sldId id="349" r:id="rId87"/>
    <p:sldId id="350" r:id="rId88"/>
    <p:sldId id="351" r:id="rId89"/>
    <p:sldId id="415" r:id="rId90"/>
    <p:sldId id="416" r:id="rId91"/>
    <p:sldId id="417" r:id="rId92"/>
    <p:sldId id="418" r:id="rId93"/>
    <p:sldId id="419" r:id="rId94"/>
    <p:sldId id="420" r:id="rId95"/>
    <p:sldId id="421" r:id="rId96"/>
    <p:sldId id="422" r:id="rId97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仿宋_GB2312" pitchFamily="49" charset="-122"/>
        <a:cs typeface="+mn-cs"/>
        <a:sym typeface="Symbol" panose="05050102010706020507" pitchFamily="18" charset="2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仿宋_GB2312" pitchFamily="49" charset="-122"/>
        <a:cs typeface="+mn-cs"/>
        <a:sym typeface="Symbol" panose="05050102010706020507" pitchFamily="18" charset="2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仿宋_GB2312" pitchFamily="49" charset="-122"/>
        <a:cs typeface="+mn-cs"/>
        <a:sym typeface="Symbol" panose="05050102010706020507" pitchFamily="18" charset="2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仿宋_GB2312" pitchFamily="49" charset="-122"/>
        <a:cs typeface="+mn-cs"/>
        <a:sym typeface="Symbol" panose="05050102010706020507" pitchFamily="18" charset="2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仿宋_GB2312" pitchFamily="49" charset="-122"/>
        <a:cs typeface="+mn-cs"/>
        <a:sym typeface="Symbol" panose="05050102010706020507" pitchFamily="18" charset="2"/>
      </a:defRPr>
    </a:lvl5pPr>
    <a:lvl6pPr marL="22860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仿宋_GB2312" pitchFamily="49" charset="-122"/>
        <a:cs typeface="+mn-cs"/>
        <a:sym typeface="Symbol" panose="05050102010706020507" pitchFamily="18" charset="2"/>
      </a:defRPr>
    </a:lvl6pPr>
    <a:lvl7pPr marL="27432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仿宋_GB2312" pitchFamily="49" charset="-122"/>
        <a:cs typeface="+mn-cs"/>
        <a:sym typeface="Symbol" panose="05050102010706020507" pitchFamily="18" charset="2"/>
      </a:defRPr>
    </a:lvl7pPr>
    <a:lvl8pPr marL="32004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仿宋_GB2312" pitchFamily="49" charset="-122"/>
        <a:cs typeface="+mn-cs"/>
        <a:sym typeface="Symbol" panose="05050102010706020507" pitchFamily="18" charset="2"/>
      </a:defRPr>
    </a:lvl8pPr>
    <a:lvl9pPr marL="36576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仿宋_GB2312" pitchFamily="49" charset="-122"/>
        <a:cs typeface="+mn-cs"/>
        <a:sym typeface="Symbol" panose="05050102010706020507" pitchFamily="18" charset="2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FF00"/>
    <a:srgbClr val="FF33CC"/>
    <a:srgbClr val="FFFFFF"/>
    <a:srgbClr val="000099"/>
    <a:srgbClr val="0000FF"/>
    <a:srgbClr val="FF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14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36.xml"/><Relationship Id="rId1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image" Target="../media/image40.wmf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3" Type="http://schemas.openxmlformats.org/officeDocument/2006/relationships/image" Target="../media/image48.emf"/><Relationship Id="rId7" Type="http://schemas.openxmlformats.org/officeDocument/2006/relationships/image" Target="../media/image52.e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6" Type="http://schemas.openxmlformats.org/officeDocument/2006/relationships/image" Target="../media/image51.emf"/><Relationship Id="rId5" Type="http://schemas.openxmlformats.org/officeDocument/2006/relationships/image" Target="../media/image50.emf"/><Relationship Id="rId4" Type="http://schemas.openxmlformats.org/officeDocument/2006/relationships/image" Target="../media/image49.emf"/><Relationship Id="rId9" Type="http://schemas.openxmlformats.org/officeDocument/2006/relationships/image" Target="../media/image54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62.emf"/><Relationship Id="rId3" Type="http://schemas.openxmlformats.org/officeDocument/2006/relationships/image" Target="../media/image57.wmf"/><Relationship Id="rId7" Type="http://schemas.openxmlformats.org/officeDocument/2006/relationships/image" Target="../media/image61.emf"/><Relationship Id="rId2" Type="http://schemas.openxmlformats.org/officeDocument/2006/relationships/image" Target="../media/image56.wmf"/><Relationship Id="rId1" Type="http://schemas.openxmlformats.org/officeDocument/2006/relationships/image" Target="../media/image55.wmf"/><Relationship Id="rId6" Type="http://schemas.openxmlformats.org/officeDocument/2006/relationships/image" Target="../media/image60.wmf"/><Relationship Id="rId5" Type="http://schemas.openxmlformats.org/officeDocument/2006/relationships/image" Target="../media/image59.wmf"/><Relationship Id="rId10" Type="http://schemas.openxmlformats.org/officeDocument/2006/relationships/image" Target="../media/image64.emf"/><Relationship Id="rId4" Type="http://schemas.openxmlformats.org/officeDocument/2006/relationships/image" Target="../media/image58.wmf"/><Relationship Id="rId9" Type="http://schemas.openxmlformats.org/officeDocument/2006/relationships/image" Target="../media/image63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72.wmf"/><Relationship Id="rId13" Type="http://schemas.openxmlformats.org/officeDocument/2006/relationships/image" Target="../media/image77.emf"/><Relationship Id="rId3" Type="http://schemas.openxmlformats.org/officeDocument/2006/relationships/image" Target="../media/image67.wmf"/><Relationship Id="rId7" Type="http://schemas.openxmlformats.org/officeDocument/2006/relationships/image" Target="../media/image71.wmf"/><Relationship Id="rId12" Type="http://schemas.openxmlformats.org/officeDocument/2006/relationships/image" Target="../media/image76.wmf"/><Relationship Id="rId17" Type="http://schemas.openxmlformats.org/officeDocument/2006/relationships/image" Target="../media/image81.emf"/><Relationship Id="rId2" Type="http://schemas.openxmlformats.org/officeDocument/2006/relationships/image" Target="../media/image66.wmf"/><Relationship Id="rId16" Type="http://schemas.openxmlformats.org/officeDocument/2006/relationships/image" Target="../media/image80.emf"/><Relationship Id="rId1" Type="http://schemas.openxmlformats.org/officeDocument/2006/relationships/image" Target="../media/image65.wmf"/><Relationship Id="rId6" Type="http://schemas.openxmlformats.org/officeDocument/2006/relationships/image" Target="../media/image70.wmf"/><Relationship Id="rId11" Type="http://schemas.openxmlformats.org/officeDocument/2006/relationships/image" Target="../media/image75.wmf"/><Relationship Id="rId5" Type="http://schemas.openxmlformats.org/officeDocument/2006/relationships/image" Target="../media/image69.wmf"/><Relationship Id="rId15" Type="http://schemas.openxmlformats.org/officeDocument/2006/relationships/image" Target="../media/image79.emf"/><Relationship Id="rId10" Type="http://schemas.openxmlformats.org/officeDocument/2006/relationships/image" Target="../media/image74.wmf"/><Relationship Id="rId4" Type="http://schemas.openxmlformats.org/officeDocument/2006/relationships/image" Target="../media/image68.wmf"/><Relationship Id="rId9" Type="http://schemas.openxmlformats.org/officeDocument/2006/relationships/image" Target="../media/image73.wmf"/><Relationship Id="rId14" Type="http://schemas.openxmlformats.org/officeDocument/2006/relationships/image" Target="../media/image78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7" Type="http://schemas.openxmlformats.org/officeDocument/2006/relationships/image" Target="../media/image88.wmf"/><Relationship Id="rId2" Type="http://schemas.openxmlformats.org/officeDocument/2006/relationships/image" Target="../media/image83.wmf"/><Relationship Id="rId1" Type="http://schemas.openxmlformats.org/officeDocument/2006/relationships/image" Target="../media/image82.wmf"/><Relationship Id="rId6" Type="http://schemas.openxmlformats.org/officeDocument/2006/relationships/image" Target="../media/image87.wmf"/><Relationship Id="rId5" Type="http://schemas.openxmlformats.org/officeDocument/2006/relationships/image" Target="../media/image86.wmf"/><Relationship Id="rId4" Type="http://schemas.openxmlformats.org/officeDocument/2006/relationships/image" Target="../media/image85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wmf"/><Relationship Id="rId7" Type="http://schemas.openxmlformats.org/officeDocument/2006/relationships/image" Target="../media/image95.emf"/><Relationship Id="rId2" Type="http://schemas.openxmlformats.org/officeDocument/2006/relationships/image" Target="../media/image90.wmf"/><Relationship Id="rId1" Type="http://schemas.openxmlformats.org/officeDocument/2006/relationships/image" Target="../media/image89.wmf"/><Relationship Id="rId6" Type="http://schemas.openxmlformats.org/officeDocument/2006/relationships/image" Target="../media/image94.wmf"/><Relationship Id="rId5" Type="http://schemas.openxmlformats.org/officeDocument/2006/relationships/image" Target="../media/image93.wmf"/><Relationship Id="rId4" Type="http://schemas.openxmlformats.org/officeDocument/2006/relationships/image" Target="../media/image92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98.wmf"/><Relationship Id="rId2" Type="http://schemas.openxmlformats.org/officeDocument/2006/relationships/image" Target="../media/image97.emf"/><Relationship Id="rId1" Type="http://schemas.openxmlformats.org/officeDocument/2006/relationships/image" Target="../media/image96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wmf"/><Relationship Id="rId2" Type="http://schemas.openxmlformats.org/officeDocument/2006/relationships/image" Target="../media/image100.wmf"/><Relationship Id="rId1" Type="http://schemas.openxmlformats.org/officeDocument/2006/relationships/image" Target="../media/image99.wmf"/><Relationship Id="rId5" Type="http://schemas.openxmlformats.org/officeDocument/2006/relationships/image" Target="../media/image103.wmf"/><Relationship Id="rId4" Type="http://schemas.openxmlformats.org/officeDocument/2006/relationships/image" Target="../media/image102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wmf"/><Relationship Id="rId2" Type="http://schemas.openxmlformats.org/officeDocument/2006/relationships/image" Target="../media/image105.wmf"/><Relationship Id="rId1" Type="http://schemas.openxmlformats.org/officeDocument/2006/relationships/image" Target="../media/image104.wmf"/><Relationship Id="rId5" Type="http://schemas.openxmlformats.org/officeDocument/2006/relationships/image" Target="../media/image108.wmf"/><Relationship Id="rId4" Type="http://schemas.openxmlformats.org/officeDocument/2006/relationships/image" Target="../media/image107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emf"/><Relationship Id="rId2" Type="http://schemas.openxmlformats.org/officeDocument/2006/relationships/image" Target="../media/image110.emf"/><Relationship Id="rId1" Type="http://schemas.openxmlformats.org/officeDocument/2006/relationships/image" Target="../media/image109.emf"/><Relationship Id="rId5" Type="http://schemas.openxmlformats.org/officeDocument/2006/relationships/image" Target="../media/image113.wmf"/><Relationship Id="rId4" Type="http://schemas.openxmlformats.org/officeDocument/2006/relationships/image" Target="../media/image11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wmf"/><Relationship Id="rId2" Type="http://schemas.openxmlformats.org/officeDocument/2006/relationships/image" Target="../media/image115.wmf"/><Relationship Id="rId1" Type="http://schemas.openxmlformats.org/officeDocument/2006/relationships/image" Target="../media/image114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7.w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wmf"/><Relationship Id="rId1" Type="http://schemas.openxmlformats.org/officeDocument/2006/relationships/image" Target="../media/image118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wmf"/><Relationship Id="rId2" Type="http://schemas.openxmlformats.org/officeDocument/2006/relationships/image" Target="../media/image121.wmf"/><Relationship Id="rId1" Type="http://schemas.openxmlformats.org/officeDocument/2006/relationships/image" Target="../media/image120.wmf"/><Relationship Id="rId5" Type="http://schemas.openxmlformats.org/officeDocument/2006/relationships/image" Target="../media/image124.wmf"/><Relationship Id="rId4" Type="http://schemas.openxmlformats.org/officeDocument/2006/relationships/image" Target="../media/image123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wmf"/><Relationship Id="rId1" Type="http://schemas.openxmlformats.org/officeDocument/2006/relationships/image" Target="../media/image125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wmf"/><Relationship Id="rId2" Type="http://schemas.openxmlformats.org/officeDocument/2006/relationships/image" Target="../media/image128.wmf"/><Relationship Id="rId1" Type="http://schemas.openxmlformats.org/officeDocument/2006/relationships/image" Target="../media/image127.wmf"/><Relationship Id="rId4" Type="http://schemas.openxmlformats.org/officeDocument/2006/relationships/image" Target="../media/image130.w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emf"/><Relationship Id="rId3" Type="http://schemas.openxmlformats.org/officeDocument/2006/relationships/image" Target="../media/image133.emf"/><Relationship Id="rId7" Type="http://schemas.openxmlformats.org/officeDocument/2006/relationships/image" Target="../media/image137.emf"/><Relationship Id="rId2" Type="http://schemas.openxmlformats.org/officeDocument/2006/relationships/image" Target="../media/image132.emf"/><Relationship Id="rId1" Type="http://schemas.openxmlformats.org/officeDocument/2006/relationships/image" Target="../media/image131.emf"/><Relationship Id="rId6" Type="http://schemas.openxmlformats.org/officeDocument/2006/relationships/image" Target="../media/image136.emf"/><Relationship Id="rId11" Type="http://schemas.openxmlformats.org/officeDocument/2006/relationships/image" Target="../media/image141.emf"/><Relationship Id="rId5" Type="http://schemas.openxmlformats.org/officeDocument/2006/relationships/image" Target="../media/image135.emf"/><Relationship Id="rId10" Type="http://schemas.openxmlformats.org/officeDocument/2006/relationships/image" Target="../media/image140.emf"/><Relationship Id="rId4" Type="http://schemas.openxmlformats.org/officeDocument/2006/relationships/image" Target="../media/image134.emf"/><Relationship Id="rId9" Type="http://schemas.openxmlformats.org/officeDocument/2006/relationships/image" Target="../media/image139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2.e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wmf"/><Relationship Id="rId2" Type="http://schemas.openxmlformats.org/officeDocument/2006/relationships/image" Target="../media/image143.wmf"/><Relationship Id="rId1" Type="http://schemas.openxmlformats.org/officeDocument/2006/relationships/image" Target="../media/image118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6.w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wmf"/><Relationship Id="rId2" Type="http://schemas.openxmlformats.org/officeDocument/2006/relationships/image" Target="../media/image148.wmf"/><Relationship Id="rId1" Type="http://schemas.openxmlformats.org/officeDocument/2006/relationships/image" Target="../media/image147.wmf"/><Relationship Id="rId4" Type="http://schemas.openxmlformats.org/officeDocument/2006/relationships/image" Target="../media/image150.w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wmf"/><Relationship Id="rId2" Type="http://schemas.openxmlformats.org/officeDocument/2006/relationships/image" Target="../media/image152.wmf"/><Relationship Id="rId1" Type="http://schemas.openxmlformats.org/officeDocument/2006/relationships/image" Target="../media/image151.wmf"/><Relationship Id="rId6" Type="http://schemas.openxmlformats.org/officeDocument/2006/relationships/image" Target="../media/image156.wmf"/><Relationship Id="rId5" Type="http://schemas.openxmlformats.org/officeDocument/2006/relationships/image" Target="../media/image155.wmf"/><Relationship Id="rId4" Type="http://schemas.openxmlformats.org/officeDocument/2006/relationships/image" Target="../media/image154.w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56.wmf"/><Relationship Id="rId1" Type="http://schemas.openxmlformats.org/officeDocument/2006/relationships/image" Target="../media/image157.wmf"/><Relationship Id="rId4" Type="http://schemas.openxmlformats.org/officeDocument/2006/relationships/image" Target="../media/image158.wmf"/></Relationships>
</file>

<file path=ppt/drawings/_rels/vmlDrawing3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wmf"/><Relationship Id="rId2" Type="http://schemas.openxmlformats.org/officeDocument/2006/relationships/image" Target="../media/image130.wmf"/><Relationship Id="rId1" Type="http://schemas.openxmlformats.org/officeDocument/2006/relationships/image" Target="../media/image156.w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wmf"/><Relationship Id="rId2" Type="http://schemas.openxmlformats.org/officeDocument/2006/relationships/image" Target="../media/image161.emf"/><Relationship Id="rId1" Type="http://schemas.openxmlformats.org/officeDocument/2006/relationships/image" Target="../media/image160.emf"/><Relationship Id="rId4" Type="http://schemas.openxmlformats.org/officeDocument/2006/relationships/image" Target="../media/image163.wmf"/></Relationships>
</file>

<file path=ppt/drawings/_rels/vmlDrawing3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wmf"/><Relationship Id="rId1" Type="http://schemas.openxmlformats.org/officeDocument/2006/relationships/image" Target="../media/image164.wmf"/></Relationships>
</file>

<file path=ppt/drawings/_rels/vmlDrawing3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emf"/><Relationship Id="rId7" Type="http://schemas.openxmlformats.org/officeDocument/2006/relationships/image" Target="../media/image171.wmf"/><Relationship Id="rId2" Type="http://schemas.openxmlformats.org/officeDocument/2006/relationships/image" Target="../media/image167.wmf"/><Relationship Id="rId1" Type="http://schemas.openxmlformats.org/officeDocument/2006/relationships/image" Target="../media/image166.emf"/><Relationship Id="rId6" Type="http://schemas.openxmlformats.org/officeDocument/2006/relationships/image" Target="../media/image170.wmf"/><Relationship Id="rId5" Type="http://schemas.openxmlformats.org/officeDocument/2006/relationships/image" Target="../media/image169.wmf"/><Relationship Id="rId4" Type="http://schemas.openxmlformats.org/officeDocument/2006/relationships/image" Target="../media/image165.wmf"/></Relationships>
</file>

<file path=ppt/drawings/_rels/vmlDrawing3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wmf"/><Relationship Id="rId1" Type="http://schemas.openxmlformats.org/officeDocument/2006/relationships/image" Target="../media/image172.wmf"/></Relationships>
</file>

<file path=ppt/drawings/_rels/vmlDrawing3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wmf"/><Relationship Id="rId2" Type="http://schemas.openxmlformats.org/officeDocument/2006/relationships/image" Target="../media/image174.wmf"/><Relationship Id="rId1" Type="http://schemas.openxmlformats.org/officeDocument/2006/relationships/image" Target="../media/image173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wmf"/><Relationship Id="rId2" Type="http://schemas.openxmlformats.org/officeDocument/2006/relationships/image" Target="../media/image176.wmf"/><Relationship Id="rId1" Type="http://schemas.openxmlformats.org/officeDocument/2006/relationships/image" Target="../media/image175.emf"/><Relationship Id="rId4" Type="http://schemas.openxmlformats.org/officeDocument/2006/relationships/image" Target="../media/image165.wmf"/></Relationships>
</file>

<file path=ppt/drawings/_rels/vmlDrawing4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wmf"/><Relationship Id="rId2" Type="http://schemas.openxmlformats.org/officeDocument/2006/relationships/image" Target="../media/image179.wmf"/><Relationship Id="rId1" Type="http://schemas.openxmlformats.org/officeDocument/2006/relationships/image" Target="../media/image178.wmf"/><Relationship Id="rId4" Type="http://schemas.openxmlformats.org/officeDocument/2006/relationships/image" Target="../media/image181.wmf"/></Relationships>
</file>

<file path=ppt/drawings/_rels/vmlDrawing4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wmf"/><Relationship Id="rId1" Type="http://schemas.openxmlformats.org/officeDocument/2006/relationships/image" Target="../media/image182.wmf"/></Relationships>
</file>

<file path=ppt/drawings/_rels/vmlDrawing4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emf"/><Relationship Id="rId2" Type="http://schemas.openxmlformats.org/officeDocument/2006/relationships/image" Target="../media/image185.emf"/><Relationship Id="rId1" Type="http://schemas.openxmlformats.org/officeDocument/2006/relationships/image" Target="../media/image184.wmf"/></Relationships>
</file>

<file path=ppt/drawings/_rels/vmlDrawing4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wmf"/><Relationship Id="rId2" Type="http://schemas.openxmlformats.org/officeDocument/2006/relationships/image" Target="../media/image188.wmf"/><Relationship Id="rId1" Type="http://schemas.openxmlformats.org/officeDocument/2006/relationships/image" Target="../media/image187.wmf"/><Relationship Id="rId6" Type="http://schemas.openxmlformats.org/officeDocument/2006/relationships/image" Target="../media/image192.emf"/><Relationship Id="rId5" Type="http://schemas.openxmlformats.org/officeDocument/2006/relationships/image" Target="../media/image191.emf"/><Relationship Id="rId4" Type="http://schemas.openxmlformats.org/officeDocument/2006/relationships/image" Target="../media/image190.wmf"/></Relationships>
</file>

<file path=ppt/drawings/_rels/vmlDrawing4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wmf"/><Relationship Id="rId2" Type="http://schemas.openxmlformats.org/officeDocument/2006/relationships/image" Target="../media/image194.wmf"/><Relationship Id="rId1" Type="http://schemas.openxmlformats.org/officeDocument/2006/relationships/image" Target="../media/image193.wmf"/><Relationship Id="rId5" Type="http://schemas.openxmlformats.org/officeDocument/2006/relationships/image" Target="../media/image195.wmf"/><Relationship Id="rId4" Type="http://schemas.openxmlformats.org/officeDocument/2006/relationships/image" Target="../media/image190.wmf"/></Relationships>
</file>

<file path=ppt/drawings/_rels/vmlDrawing4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wmf"/><Relationship Id="rId2" Type="http://schemas.openxmlformats.org/officeDocument/2006/relationships/image" Target="../media/image197.wmf"/><Relationship Id="rId1" Type="http://schemas.openxmlformats.org/officeDocument/2006/relationships/image" Target="../media/image196.wmf"/><Relationship Id="rId5" Type="http://schemas.openxmlformats.org/officeDocument/2006/relationships/image" Target="../media/image195.wmf"/><Relationship Id="rId4" Type="http://schemas.openxmlformats.org/officeDocument/2006/relationships/image" Target="../media/image190.wmf"/></Relationships>
</file>

<file path=ppt/drawings/_rels/vmlDrawing4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wmf"/><Relationship Id="rId2" Type="http://schemas.openxmlformats.org/officeDocument/2006/relationships/image" Target="../media/image199.wmf"/><Relationship Id="rId1" Type="http://schemas.openxmlformats.org/officeDocument/2006/relationships/image" Target="../media/image198.wmf"/><Relationship Id="rId5" Type="http://schemas.openxmlformats.org/officeDocument/2006/relationships/image" Target="../media/image202.wmf"/><Relationship Id="rId4" Type="http://schemas.openxmlformats.org/officeDocument/2006/relationships/image" Target="../media/image201.wmf"/></Relationships>
</file>

<file path=ppt/drawings/_rels/vmlDrawing4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wmf"/><Relationship Id="rId2" Type="http://schemas.openxmlformats.org/officeDocument/2006/relationships/image" Target="../media/image203.wmf"/><Relationship Id="rId1" Type="http://schemas.openxmlformats.org/officeDocument/2006/relationships/image" Target="../media/image198.wmf"/><Relationship Id="rId5" Type="http://schemas.openxmlformats.org/officeDocument/2006/relationships/image" Target="../media/image206.wmf"/><Relationship Id="rId4" Type="http://schemas.openxmlformats.org/officeDocument/2006/relationships/image" Target="../media/image205.wmf"/></Relationships>
</file>

<file path=ppt/drawings/_rels/vmlDrawing4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wmf"/><Relationship Id="rId1" Type="http://schemas.openxmlformats.org/officeDocument/2006/relationships/image" Target="../media/image20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5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emf"/><Relationship Id="rId2" Type="http://schemas.openxmlformats.org/officeDocument/2006/relationships/image" Target="../media/image210.wmf"/><Relationship Id="rId1" Type="http://schemas.openxmlformats.org/officeDocument/2006/relationships/image" Target="../media/image209.wmf"/><Relationship Id="rId6" Type="http://schemas.openxmlformats.org/officeDocument/2006/relationships/image" Target="../media/image190.wmf"/><Relationship Id="rId5" Type="http://schemas.openxmlformats.org/officeDocument/2006/relationships/image" Target="../media/image189.wmf"/><Relationship Id="rId4" Type="http://schemas.openxmlformats.org/officeDocument/2006/relationships/image" Target="../media/image212.emf"/></Relationships>
</file>

<file path=ppt/drawings/_rels/vmlDrawing5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wmf"/><Relationship Id="rId2" Type="http://schemas.openxmlformats.org/officeDocument/2006/relationships/image" Target="../media/image214.wmf"/><Relationship Id="rId1" Type="http://schemas.openxmlformats.org/officeDocument/2006/relationships/image" Target="../media/image213.wmf"/><Relationship Id="rId4" Type="http://schemas.openxmlformats.org/officeDocument/2006/relationships/image" Target="../media/image190.wmf"/></Relationships>
</file>

<file path=ppt/drawings/_rels/vmlDrawing5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wmf"/><Relationship Id="rId2" Type="http://schemas.openxmlformats.org/officeDocument/2006/relationships/image" Target="../media/image216.wmf"/><Relationship Id="rId1" Type="http://schemas.openxmlformats.org/officeDocument/2006/relationships/image" Target="../media/image215.wmf"/><Relationship Id="rId4" Type="http://schemas.openxmlformats.org/officeDocument/2006/relationships/image" Target="../media/image190.wmf"/></Relationships>
</file>

<file path=ppt/drawings/_rels/vmlDrawing5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wmf"/><Relationship Id="rId2" Type="http://schemas.openxmlformats.org/officeDocument/2006/relationships/image" Target="../media/image216.wmf"/><Relationship Id="rId1" Type="http://schemas.openxmlformats.org/officeDocument/2006/relationships/image" Target="../media/image217.wmf"/><Relationship Id="rId4" Type="http://schemas.openxmlformats.org/officeDocument/2006/relationships/image" Target="../media/image219.wmf"/></Relationships>
</file>

<file path=ppt/drawings/_rels/vmlDrawing5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wmf"/><Relationship Id="rId2" Type="http://schemas.openxmlformats.org/officeDocument/2006/relationships/image" Target="../media/image221.wmf"/><Relationship Id="rId1" Type="http://schemas.openxmlformats.org/officeDocument/2006/relationships/image" Target="../media/image220.wmf"/><Relationship Id="rId4" Type="http://schemas.openxmlformats.org/officeDocument/2006/relationships/image" Target="../media/image216.wmf"/></Relationships>
</file>

<file path=ppt/drawings/_rels/vmlDrawing5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wmf"/><Relationship Id="rId1" Type="http://schemas.openxmlformats.org/officeDocument/2006/relationships/image" Target="../media/image223.wmf"/></Relationships>
</file>

<file path=ppt/drawings/_rels/vmlDrawing5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wmf"/><Relationship Id="rId1" Type="http://schemas.openxmlformats.org/officeDocument/2006/relationships/image" Target="../media/image225.wmf"/></Relationships>
</file>

<file path=ppt/drawings/_rels/vmlDrawing5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wmf"/><Relationship Id="rId2" Type="http://schemas.openxmlformats.org/officeDocument/2006/relationships/image" Target="../media/image228.wmf"/><Relationship Id="rId1" Type="http://schemas.openxmlformats.org/officeDocument/2006/relationships/image" Target="../media/image227.wmf"/></Relationships>
</file>

<file path=ppt/drawings/_rels/vmlDrawing5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wmf"/><Relationship Id="rId2" Type="http://schemas.openxmlformats.org/officeDocument/2006/relationships/image" Target="../media/image231.wmf"/><Relationship Id="rId1" Type="http://schemas.openxmlformats.org/officeDocument/2006/relationships/image" Target="../media/image230.wmf"/><Relationship Id="rId6" Type="http://schemas.openxmlformats.org/officeDocument/2006/relationships/image" Target="../media/image235.wmf"/><Relationship Id="rId5" Type="http://schemas.openxmlformats.org/officeDocument/2006/relationships/image" Target="../media/image234.wmf"/><Relationship Id="rId4" Type="http://schemas.openxmlformats.org/officeDocument/2006/relationships/image" Target="../media/image233.wmf"/></Relationships>
</file>

<file path=ppt/drawings/_rels/vmlDrawing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6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wmf"/><Relationship Id="rId2" Type="http://schemas.openxmlformats.org/officeDocument/2006/relationships/image" Target="../media/image238.wmf"/><Relationship Id="rId1" Type="http://schemas.openxmlformats.org/officeDocument/2006/relationships/image" Target="../media/image237.wmf"/></Relationships>
</file>

<file path=ppt/drawings/_rels/vmlDrawing6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wmf"/><Relationship Id="rId7" Type="http://schemas.openxmlformats.org/officeDocument/2006/relationships/image" Target="../media/image246.wmf"/><Relationship Id="rId2" Type="http://schemas.openxmlformats.org/officeDocument/2006/relationships/image" Target="../media/image241.wmf"/><Relationship Id="rId1" Type="http://schemas.openxmlformats.org/officeDocument/2006/relationships/image" Target="../media/image240.wmf"/><Relationship Id="rId6" Type="http://schemas.openxmlformats.org/officeDocument/2006/relationships/image" Target="../media/image245.wmf"/><Relationship Id="rId5" Type="http://schemas.openxmlformats.org/officeDocument/2006/relationships/image" Target="../media/image244.wmf"/><Relationship Id="rId4" Type="http://schemas.openxmlformats.org/officeDocument/2006/relationships/image" Target="../media/image243.wmf"/></Relationships>
</file>

<file path=ppt/drawings/_rels/vmlDrawing6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wmf"/><Relationship Id="rId2" Type="http://schemas.openxmlformats.org/officeDocument/2006/relationships/image" Target="../media/image241.wmf"/><Relationship Id="rId1" Type="http://schemas.openxmlformats.org/officeDocument/2006/relationships/image" Target="../media/image240.wmf"/><Relationship Id="rId6" Type="http://schemas.openxmlformats.org/officeDocument/2006/relationships/image" Target="../media/image250.wmf"/><Relationship Id="rId5" Type="http://schemas.openxmlformats.org/officeDocument/2006/relationships/image" Target="../media/image249.wmf"/><Relationship Id="rId4" Type="http://schemas.openxmlformats.org/officeDocument/2006/relationships/image" Target="../media/image248.wmf"/></Relationships>
</file>

<file path=ppt/drawings/_rels/vmlDrawing6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wmf"/><Relationship Id="rId2" Type="http://schemas.openxmlformats.org/officeDocument/2006/relationships/image" Target="../media/image252.wmf"/><Relationship Id="rId1" Type="http://schemas.openxmlformats.org/officeDocument/2006/relationships/image" Target="../media/image251.wmf"/></Relationships>
</file>

<file path=ppt/drawings/_rels/vmlDrawing6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wmf"/><Relationship Id="rId2" Type="http://schemas.openxmlformats.org/officeDocument/2006/relationships/image" Target="../media/image254.wmf"/><Relationship Id="rId1" Type="http://schemas.openxmlformats.org/officeDocument/2006/relationships/image" Target="../media/image253.wmf"/></Relationships>
</file>

<file path=ppt/drawings/_rels/vmlDrawing6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8.wmf"/><Relationship Id="rId2" Type="http://schemas.openxmlformats.org/officeDocument/2006/relationships/image" Target="../media/image257.wmf"/><Relationship Id="rId1" Type="http://schemas.openxmlformats.org/officeDocument/2006/relationships/image" Target="../media/image256.wmf"/><Relationship Id="rId4" Type="http://schemas.openxmlformats.org/officeDocument/2006/relationships/image" Target="../media/image259.wmf"/></Relationships>
</file>

<file path=ppt/drawings/_rels/vmlDrawing6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7.wmf"/><Relationship Id="rId3" Type="http://schemas.openxmlformats.org/officeDocument/2006/relationships/image" Target="../media/image262.wmf"/><Relationship Id="rId7" Type="http://schemas.openxmlformats.org/officeDocument/2006/relationships/image" Target="../media/image266.emf"/><Relationship Id="rId2" Type="http://schemas.openxmlformats.org/officeDocument/2006/relationships/image" Target="../media/image261.wmf"/><Relationship Id="rId1" Type="http://schemas.openxmlformats.org/officeDocument/2006/relationships/image" Target="../media/image260.wmf"/><Relationship Id="rId6" Type="http://schemas.openxmlformats.org/officeDocument/2006/relationships/image" Target="../media/image265.wmf"/><Relationship Id="rId5" Type="http://schemas.openxmlformats.org/officeDocument/2006/relationships/image" Target="../media/image264.wmf"/><Relationship Id="rId4" Type="http://schemas.openxmlformats.org/officeDocument/2006/relationships/image" Target="../media/image263.wmf"/></Relationships>
</file>

<file path=ppt/drawings/_rels/vmlDrawing6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9.wmf"/><Relationship Id="rId2" Type="http://schemas.openxmlformats.org/officeDocument/2006/relationships/image" Target="../media/image261.wmf"/><Relationship Id="rId1" Type="http://schemas.openxmlformats.org/officeDocument/2006/relationships/image" Target="../media/image268.wmf"/><Relationship Id="rId4" Type="http://schemas.openxmlformats.org/officeDocument/2006/relationships/image" Target="../media/image270.wmf"/></Relationships>
</file>

<file path=ppt/drawings/_rels/vmlDrawing6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3.wmf"/><Relationship Id="rId2" Type="http://schemas.openxmlformats.org/officeDocument/2006/relationships/image" Target="../media/image272.wmf"/><Relationship Id="rId1" Type="http://schemas.openxmlformats.org/officeDocument/2006/relationships/image" Target="../media/image271.wmf"/><Relationship Id="rId5" Type="http://schemas.openxmlformats.org/officeDocument/2006/relationships/image" Target="../media/image275.wmf"/><Relationship Id="rId4" Type="http://schemas.openxmlformats.org/officeDocument/2006/relationships/image" Target="../media/image274.wmf"/></Relationships>
</file>

<file path=ppt/drawings/_rels/vmlDrawing6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8.wmf"/><Relationship Id="rId2" Type="http://schemas.openxmlformats.org/officeDocument/2006/relationships/image" Target="../media/image277.wmf"/><Relationship Id="rId1" Type="http://schemas.openxmlformats.org/officeDocument/2006/relationships/image" Target="../media/image276.wmf"/><Relationship Id="rId4" Type="http://schemas.openxmlformats.org/officeDocument/2006/relationships/image" Target="../media/image279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image" Target="../media/image25.wmf"/><Relationship Id="rId7" Type="http://schemas.openxmlformats.org/officeDocument/2006/relationships/image" Target="../media/image29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7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2.wmf"/><Relationship Id="rId2" Type="http://schemas.openxmlformats.org/officeDocument/2006/relationships/image" Target="../media/image281.wmf"/><Relationship Id="rId1" Type="http://schemas.openxmlformats.org/officeDocument/2006/relationships/image" Target="../media/image280.wmf"/><Relationship Id="rId6" Type="http://schemas.openxmlformats.org/officeDocument/2006/relationships/image" Target="../media/image285.wmf"/><Relationship Id="rId5" Type="http://schemas.openxmlformats.org/officeDocument/2006/relationships/image" Target="../media/image284.wmf"/><Relationship Id="rId4" Type="http://schemas.openxmlformats.org/officeDocument/2006/relationships/image" Target="../media/image283.wmf"/></Relationships>
</file>

<file path=ppt/drawings/_rels/vmlDrawing7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4.wmf"/><Relationship Id="rId1" Type="http://schemas.openxmlformats.org/officeDocument/2006/relationships/image" Target="../media/image283.wmf"/></Relationships>
</file>

<file path=ppt/drawings/_rels/vmlDrawing7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7.emf"/><Relationship Id="rId2" Type="http://schemas.openxmlformats.org/officeDocument/2006/relationships/image" Target="../media/image265.wmf"/><Relationship Id="rId1" Type="http://schemas.openxmlformats.org/officeDocument/2006/relationships/image" Target="../media/image286.wmf"/><Relationship Id="rId6" Type="http://schemas.openxmlformats.org/officeDocument/2006/relationships/image" Target="../media/image289.wmf"/><Relationship Id="rId5" Type="http://schemas.openxmlformats.org/officeDocument/2006/relationships/image" Target="../media/image285.wmf"/><Relationship Id="rId4" Type="http://schemas.openxmlformats.org/officeDocument/2006/relationships/image" Target="../media/image288.wmf"/></Relationships>
</file>

<file path=ppt/drawings/_rels/vmlDrawing7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2.wmf"/><Relationship Id="rId2" Type="http://schemas.openxmlformats.org/officeDocument/2006/relationships/image" Target="../media/image291.wmf"/><Relationship Id="rId1" Type="http://schemas.openxmlformats.org/officeDocument/2006/relationships/image" Target="../media/image290.wmf"/><Relationship Id="rId4" Type="http://schemas.openxmlformats.org/officeDocument/2006/relationships/image" Target="../media/image293.wmf"/></Relationships>
</file>

<file path=ppt/drawings/_rels/vmlDrawing7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3.wmf"/></Relationships>
</file>

<file path=ppt/drawings/_rels/vmlDrawing7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5.wmf"/><Relationship Id="rId2" Type="http://schemas.openxmlformats.org/officeDocument/2006/relationships/image" Target="../media/image294.wmf"/><Relationship Id="rId1" Type="http://schemas.openxmlformats.org/officeDocument/2006/relationships/image" Target="../media/image253.wmf"/><Relationship Id="rId4" Type="http://schemas.openxmlformats.org/officeDocument/2006/relationships/image" Target="../media/image296.wmf"/></Relationships>
</file>

<file path=ppt/drawings/_rels/vmlDrawing7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9.wmf"/><Relationship Id="rId2" Type="http://schemas.openxmlformats.org/officeDocument/2006/relationships/image" Target="../media/image298.wmf"/><Relationship Id="rId1" Type="http://schemas.openxmlformats.org/officeDocument/2006/relationships/image" Target="../media/image297.wmf"/><Relationship Id="rId5" Type="http://schemas.openxmlformats.org/officeDocument/2006/relationships/image" Target="../media/image301.wmf"/><Relationship Id="rId4" Type="http://schemas.openxmlformats.org/officeDocument/2006/relationships/image" Target="../media/image300.wmf"/></Relationships>
</file>

<file path=ppt/drawings/_rels/vmlDrawing7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4.wmf"/><Relationship Id="rId2" Type="http://schemas.openxmlformats.org/officeDocument/2006/relationships/image" Target="../media/image303.wmf"/><Relationship Id="rId1" Type="http://schemas.openxmlformats.org/officeDocument/2006/relationships/image" Target="../media/image302.wmf"/><Relationship Id="rId6" Type="http://schemas.openxmlformats.org/officeDocument/2006/relationships/image" Target="../media/image307.wmf"/><Relationship Id="rId5" Type="http://schemas.openxmlformats.org/officeDocument/2006/relationships/image" Target="../media/image306.wmf"/><Relationship Id="rId4" Type="http://schemas.openxmlformats.org/officeDocument/2006/relationships/image" Target="../media/image305.emf"/></Relationships>
</file>

<file path=ppt/drawings/_rels/vmlDrawing7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wmf"/><Relationship Id="rId2" Type="http://schemas.openxmlformats.org/officeDocument/2006/relationships/image" Target="../media/image309.wmf"/><Relationship Id="rId1" Type="http://schemas.openxmlformats.org/officeDocument/2006/relationships/image" Target="../media/image308.wmf"/><Relationship Id="rId6" Type="http://schemas.openxmlformats.org/officeDocument/2006/relationships/image" Target="../media/image313.wmf"/><Relationship Id="rId5" Type="http://schemas.openxmlformats.org/officeDocument/2006/relationships/image" Target="../media/image312.emf"/><Relationship Id="rId4" Type="http://schemas.openxmlformats.org/officeDocument/2006/relationships/image" Target="../media/image311.wmf"/></Relationships>
</file>

<file path=ppt/drawings/_rels/vmlDrawing7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6.wmf"/><Relationship Id="rId2" Type="http://schemas.openxmlformats.org/officeDocument/2006/relationships/image" Target="../media/image315.wmf"/><Relationship Id="rId1" Type="http://schemas.openxmlformats.org/officeDocument/2006/relationships/image" Target="../media/image314.wmf"/><Relationship Id="rId6" Type="http://schemas.openxmlformats.org/officeDocument/2006/relationships/image" Target="../media/image319.wmf"/><Relationship Id="rId5" Type="http://schemas.openxmlformats.org/officeDocument/2006/relationships/image" Target="../media/image318.wmf"/><Relationship Id="rId4" Type="http://schemas.openxmlformats.org/officeDocument/2006/relationships/image" Target="../media/image31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4" Type="http://schemas.openxmlformats.org/officeDocument/2006/relationships/image" Target="../media/image34.wmf"/></Relationships>
</file>

<file path=ppt/drawings/_rels/vmlDrawing8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2.wmf"/><Relationship Id="rId2" Type="http://schemas.openxmlformats.org/officeDocument/2006/relationships/image" Target="../media/image321.wmf"/><Relationship Id="rId1" Type="http://schemas.openxmlformats.org/officeDocument/2006/relationships/image" Target="../media/image320.wmf"/><Relationship Id="rId4" Type="http://schemas.openxmlformats.org/officeDocument/2006/relationships/image" Target="../media/image323.wmf"/></Relationships>
</file>

<file path=ppt/drawings/_rels/vmlDrawing8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4.wmf"/><Relationship Id="rId2" Type="http://schemas.openxmlformats.org/officeDocument/2006/relationships/image" Target="../media/image323.wmf"/><Relationship Id="rId1" Type="http://schemas.openxmlformats.org/officeDocument/2006/relationships/image" Target="../media/image322.wmf"/></Relationships>
</file>

<file path=ppt/drawings/_rels/vmlDrawing8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7.wmf"/><Relationship Id="rId2" Type="http://schemas.openxmlformats.org/officeDocument/2006/relationships/image" Target="../media/image326.wmf"/><Relationship Id="rId1" Type="http://schemas.openxmlformats.org/officeDocument/2006/relationships/image" Target="../media/image325.wmf"/><Relationship Id="rId6" Type="http://schemas.openxmlformats.org/officeDocument/2006/relationships/image" Target="../media/image330.wmf"/><Relationship Id="rId5" Type="http://schemas.openxmlformats.org/officeDocument/2006/relationships/image" Target="../media/image329.wmf"/><Relationship Id="rId4" Type="http://schemas.openxmlformats.org/officeDocument/2006/relationships/image" Target="../media/image32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5" Type="http://schemas.openxmlformats.org/officeDocument/2006/relationships/image" Target="../media/image39.wmf"/><Relationship Id="rId4" Type="http://schemas.openxmlformats.org/officeDocument/2006/relationships/image" Target="../media/image3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E31A5A-AB86-4277-8294-EB381CF7A89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938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B87DD1-9818-4C1B-8223-D6246437481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6683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13726C-17E3-4D9A-AFDB-2588B7DCEDE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6647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DE1251-3758-453C-B774-0841845CB4F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4323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2067C0-8788-4F5A-8F16-194C8F75439D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7717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33B477-4CA0-4FAF-A4FB-B9828FB47EF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4630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80FC96-763F-4BB7-977A-20FE5E421D7F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741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42E853-2031-4F80-946D-22E12DC941D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6304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2BCB45-4CC0-4450-A097-319108E2227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1343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03CD63-83C2-41B1-B843-161FA4AAA20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16642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E1B5D0-D48C-4CC2-80EC-FFF6F33F6CD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4075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 smtClean="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 smtClean="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ea typeface="宋体" panose="02010600030101010101" pitchFamily="2" charset="-122"/>
              </a:defRPr>
            </a:lvl1pPr>
          </a:lstStyle>
          <a:p>
            <a:fld id="{0651B6C2-FD7B-489E-86BE-C37C26242933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audio" Target="../media/audio2.wav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10.wmf"/><Relationship Id="rId5" Type="http://schemas.openxmlformats.org/officeDocument/2006/relationships/image" Target="../media/image7.wmf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9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6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2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18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2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13" Type="http://schemas.openxmlformats.org/officeDocument/2006/relationships/oleObject" Target="../embeddings/oleObject25.bin"/><Relationship Id="rId18" Type="http://schemas.openxmlformats.org/officeDocument/2006/relationships/image" Target="../media/image29.wmf"/><Relationship Id="rId3" Type="http://schemas.openxmlformats.org/officeDocument/2006/relationships/audio" Target="../media/audio1.wav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26.wmf"/><Relationship Id="rId17" Type="http://schemas.openxmlformats.org/officeDocument/2006/relationships/oleObject" Target="../embeddings/oleObject2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8.wmf"/><Relationship Id="rId20" Type="http://schemas.openxmlformats.org/officeDocument/2006/relationships/image" Target="../media/image30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5" Type="http://schemas.openxmlformats.org/officeDocument/2006/relationships/oleObject" Target="../embeddings/oleObject26.bin"/><Relationship Id="rId10" Type="http://schemas.openxmlformats.org/officeDocument/2006/relationships/image" Target="../media/image25.wmf"/><Relationship Id="rId19" Type="http://schemas.openxmlformats.org/officeDocument/2006/relationships/oleObject" Target="../embeddings/oleObject28.bin"/><Relationship Id="rId4" Type="http://schemas.openxmlformats.org/officeDocument/2006/relationships/audio" Target="../media/audio3.wav"/><Relationship Id="rId9" Type="http://schemas.openxmlformats.org/officeDocument/2006/relationships/oleObject" Target="../embeddings/oleObject23.bin"/><Relationship Id="rId14" Type="http://schemas.openxmlformats.org/officeDocument/2006/relationships/image" Target="../media/image27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34.wmf"/><Relationship Id="rId4" Type="http://schemas.openxmlformats.org/officeDocument/2006/relationships/image" Target="../media/image31.wmf"/><Relationship Id="rId9" Type="http://schemas.openxmlformats.org/officeDocument/2006/relationships/oleObject" Target="../embeddings/oleObject32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13" Type="http://schemas.openxmlformats.org/officeDocument/2006/relationships/image" Target="../media/image39.wmf"/><Relationship Id="rId3" Type="http://schemas.openxmlformats.org/officeDocument/2006/relationships/audio" Target="../media/audio3.wav"/><Relationship Id="rId7" Type="http://schemas.openxmlformats.org/officeDocument/2006/relationships/image" Target="../media/image36.wmf"/><Relationship Id="rId12" Type="http://schemas.openxmlformats.org/officeDocument/2006/relationships/oleObject" Target="../embeddings/oleObject3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4.bin"/><Relationship Id="rId11" Type="http://schemas.openxmlformats.org/officeDocument/2006/relationships/image" Target="../media/image38.wmf"/><Relationship Id="rId5" Type="http://schemas.openxmlformats.org/officeDocument/2006/relationships/image" Target="../media/image35.wmf"/><Relationship Id="rId10" Type="http://schemas.openxmlformats.org/officeDocument/2006/relationships/oleObject" Target="../embeddings/oleObject36.bin"/><Relationship Id="rId4" Type="http://schemas.openxmlformats.org/officeDocument/2006/relationships/oleObject" Target="../embeddings/oleObject33.bin"/><Relationship Id="rId9" Type="http://schemas.openxmlformats.org/officeDocument/2006/relationships/image" Target="../media/image37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13" Type="http://schemas.openxmlformats.org/officeDocument/2006/relationships/oleObject" Target="../embeddings/oleObject43.bin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44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1.emf"/><Relationship Id="rId11" Type="http://schemas.openxmlformats.org/officeDocument/2006/relationships/oleObject" Target="../embeddings/oleObject42.bin"/><Relationship Id="rId5" Type="http://schemas.openxmlformats.org/officeDocument/2006/relationships/oleObject" Target="../embeddings/oleObject39.bin"/><Relationship Id="rId10" Type="http://schemas.openxmlformats.org/officeDocument/2006/relationships/image" Target="../media/image43.emf"/><Relationship Id="rId4" Type="http://schemas.openxmlformats.org/officeDocument/2006/relationships/image" Target="../media/image40.wmf"/><Relationship Id="rId9" Type="http://schemas.openxmlformats.org/officeDocument/2006/relationships/oleObject" Target="../embeddings/oleObject41.bin"/><Relationship Id="rId14" Type="http://schemas.openxmlformats.org/officeDocument/2006/relationships/image" Target="../media/image45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13" Type="http://schemas.openxmlformats.org/officeDocument/2006/relationships/oleObject" Target="../embeddings/oleObject49.bin"/><Relationship Id="rId18" Type="http://schemas.openxmlformats.org/officeDocument/2006/relationships/image" Target="../media/image53.emf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12" Type="http://schemas.openxmlformats.org/officeDocument/2006/relationships/image" Target="../media/image50.emf"/><Relationship Id="rId17" Type="http://schemas.openxmlformats.org/officeDocument/2006/relationships/oleObject" Target="../embeddings/oleObject51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2.emf"/><Relationship Id="rId20" Type="http://schemas.openxmlformats.org/officeDocument/2006/relationships/image" Target="../media/image54.e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7.wmf"/><Relationship Id="rId11" Type="http://schemas.openxmlformats.org/officeDocument/2006/relationships/oleObject" Target="../embeddings/oleObject48.bin"/><Relationship Id="rId5" Type="http://schemas.openxmlformats.org/officeDocument/2006/relationships/oleObject" Target="../embeddings/oleObject45.bin"/><Relationship Id="rId15" Type="http://schemas.openxmlformats.org/officeDocument/2006/relationships/oleObject" Target="../embeddings/oleObject50.bin"/><Relationship Id="rId10" Type="http://schemas.openxmlformats.org/officeDocument/2006/relationships/image" Target="../media/image49.emf"/><Relationship Id="rId19" Type="http://schemas.openxmlformats.org/officeDocument/2006/relationships/oleObject" Target="../embeddings/oleObject52.bin"/><Relationship Id="rId4" Type="http://schemas.openxmlformats.org/officeDocument/2006/relationships/image" Target="../media/image46.wmf"/><Relationship Id="rId9" Type="http://schemas.openxmlformats.org/officeDocument/2006/relationships/oleObject" Target="../embeddings/oleObject47.bin"/><Relationship Id="rId14" Type="http://schemas.openxmlformats.org/officeDocument/2006/relationships/image" Target="../media/image51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5.bin"/><Relationship Id="rId13" Type="http://schemas.openxmlformats.org/officeDocument/2006/relationships/image" Target="../media/image59.wmf"/><Relationship Id="rId18" Type="http://schemas.openxmlformats.org/officeDocument/2006/relationships/oleObject" Target="../embeddings/oleObject60.bin"/><Relationship Id="rId3" Type="http://schemas.openxmlformats.org/officeDocument/2006/relationships/audio" Target="../media/audio1.wav"/><Relationship Id="rId21" Type="http://schemas.openxmlformats.org/officeDocument/2006/relationships/image" Target="../media/image63.emf"/><Relationship Id="rId7" Type="http://schemas.openxmlformats.org/officeDocument/2006/relationships/image" Target="../media/image56.wmf"/><Relationship Id="rId12" Type="http://schemas.openxmlformats.org/officeDocument/2006/relationships/oleObject" Target="../embeddings/oleObject57.bin"/><Relationship Id="rId17" Type="http://schemas.openxmlformats.org/officeDocument/2006/relationships/image" Target="../media/image61.e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9.bin"/><Relationship Id="rId20" Type="http://schemas.openxmlformats.org/officeDocument/2006/relationships/oleObject" Target="../embeddings/oleObject61.bin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54.bin"/><Relationship Id="rId11" Type="http://schemas.openxmlformats.org/officeDocument/2006/relationships/image" Target="../media/image58.wmf"/><Relationship Id="rId5" Type="http://schemas.openxmlformats.org/officeDocument/2006/relationships/image" Target="../media/image55.wmf"/><Relationship Id="rId15" Type="http://schemas.openxmlformats.org/officeDocument/2006/relationships/image" Target="../media/image60.wmf"/><Relationship Id="rId23" Type="http://schemas.openxmlformats.org/officeDocument/2006/relationships/image" Target="../media/image64.emf"/><Relationship Id="rId10" Type="http://schemas.openxmlformats.org/officeDocument/2006/relationships/oleObject" Target="../embeddings/oleObject56.bin"/><Relationship Id="rId19" Type="http://schemas.openxmlformats.org/officeDocument/2006/relationships/image" Target="../media/image62.emf"/><Relationship Id="rId4" Type="http://schemas.openxmlformats.org/officeDocument/2006/relationships/oleObject" Target="../embeddings/oleObject53.bin"/><Relationship Id="rId9" Type="http://schemas.openxmlformats.org/officeDocument/2006/relationships/image" Target="../media/image57.wmf"/><Relationship Id="rId14" Type="http://schemas.openxmlformats.org/officeDocument/2006/relationships/oleObject" Target="../embeddings/oleObject58.bin"/><Relationship Id="rId22" Type="http://schemas.openxmlformats.org/officeDocument/2006/relationships/oleObject" Target="../embeddings/oleObject62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8.bin"/><Relationship Id="rId18" Type="http://schemas.openxmlformats.org/officeDocument/2006/relationships/image" Target="../media/image72.wmf"/><Relationship Id="rId26" Type="http://schemas.openxmlformats.org/officeDocument/2006/relationships/image" Target="../media/image75.wmf"/><Relationship Id="rId39" Type="http://schemas.openxmlformats.org/officeDocument/2006/relationships/image" Target="../media/image80.emf"/><Relationship Id="rId21" Type="http://schemas.openxmlformats.org/officeDocument/2006/relationships/oleObject" Target="../embeddings/oleObject72.bin"/><Relationship Id="rId34" Type="http://schemas.openxmlformats.org/officeDocument/2006/relationships/oleObject" Target="../embeddings/oleObject81.bin"/><Relationship Id="rId7" Type="http://schemas.openxmlformats.org/officeDocument/2006/relationships/oleObject" Target="../embeddings/oleObject65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1.wmf"/><Relationship Id="rId20" Type="http://schemas.openxmlformats.org/officeDocument/2006/relationships/image" Target="../media/image73.wmf"/><Relationship Id="rId29" Type="http://schemas.openxmlformats.org/officeDocument/2006/relationships/oleObject" Target="../embeddings/oleObject77.bin"/><Relationship Id="rId41" Type="http://schemas.openxmlformats.org/officeDocument/2006/relationships/image" Target="../media/image81.e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6.wmf"/><Relationship Id="rId11" Type="http://schemas.openxmlformats.org/officeDocument/2006/relationships/oleObject" Target="../embeddings/oleObject67.bin"/><Relationship Id="rId24" Type="http://schemas.openxmlformats.org/officeDocument/2006/relationships/image" Target="../media/image74.wmf"/><Relationship Id="rId32" Type="http://schemas.openxmlformats.org/officeDocument/2006/relationships/oleObject" Target="../embeddings/oleObject80.bin"/><Relationship Id="rId37" Type="http://schemas.openxmlformats.org/officeDocument/2006/relationships/image" Target="../media/image79.emf"/><Relationship Id="rId40" Type="http://schemas.openxmlformats.org/officeDocument/2006/relationships/oleObject" Target="../embeddings/oleObject84.bin"/><Relationship Id="rId5" Type="http://schemas.openxmlformats.org/officeDocument/2006/relationships/oleObject" Target="../embeddings/oleObject64.bin"/><Relationship Id="rId15" Type="http://schemas.openxmlformats.org/officeDocument/2006/relationships/oleObject" Target="../embeddings/oleObject69.bin"/><Relationship Id="rId23" Type="http://schemas.openxmlformats.org/officeDocument/2006/relationships/oleObject" Target="../embeddings/oleObject74.bin"/><Relationship Id="rId28" Type="http://schemas.openxmlformats.org/officeDocument/2006/relationships/image" Target="../media/image76.wmf"/><Relationship Id="rId36" Type="http://schemas.openxmlformats.org/officeDocument/2006/relationships/oleObject" Target="../embeddings/oleObject82.bin"/><Relationship Id="rId10" Type="http://schemas.openxmlformats.org/officeDocument/2006/relationships/image" Target="../media/image68.wmf"/><Relationship Id="rId19" Type="http://schemas.openxmlformats.org/officeDocument/2006/relationships/oleObject" Target="../embeddings/oleObject71.bin"/><Relationship Id="rId31" Type="http://schemas.openxmlformats.org/officeDocument/2006/relationships/oleObject" Target="../embeddings/oleObject79.bin"/><Relationship Id="rId4" Type="http://schemas.openxmlformats.org/officeDocument/2006/relationships/image" Target="../media/image65.wmf"/><Relationship Id="rId9" Type="http://schemas.openxmlformats.org/officeDocument/2006/relationships/oleObject" Target="../embeddings/oleObject66.bin"/><Relationship Id="rId14" Type="http://schemas.openxmlformats.org/officeDocument/2006/relationships/image" Target="../media/image70.wmf"/><Relationship Id="rId22" Type="http://schemas.openxmlformats.org/officeDocument/2006/relationships/oleObject" Target="../embeddings/oleObject73.bin"/><Relationship Id="rId27" Type="http://schemas.openxmlformats.org/officeDocument/2006/relationships/oleObject" Target="../embeddings/oleObject76.bin"/><Relationship Id="rId30" Type="http://schemas.openxmlformats.org/officeDocument/2006/relationships/oleObject" Target="../embeddings/oleObject78.bin"/><Relationship Id="rId35" Type="http://schemas.openxmlformats.org/officeDocument/2006/relationships/image" Target="../media/image78.emf"/><Relationship Id="rId8" Type="http://schemas.openxmlformats.org/officeDocument/2006/relationships/image" Target="../media/image67.wmf"/><Relationship Id="rId3" Type="http://schemas.openxmlformats.org/officeDocument/2006/relationships/oleObject" Target="../embeddings/oleObject63.bin"/><Relationship Id="rId12" Type="http://schemas.openxmlformats.org/officeDocument/2006/relationships/image" Target="../media/image69.wmf"/><Relationship Id="rId17" Type="http://schemas.openxmlformats.org/officeDocument/2006/relationships/oleObject" Target="../embeddings/oleObject70.bin"/><Relationship Id="rId25" Type="http://schemas.openxmlformats.org/officeDocument/2006/relationships/oleObject" Target="../embeddings/oleObject75.bin"/><Relationship Id="rId33" Type="http://schemas.openxmlformats.org/officeDocument/2006/relationships/image" Target="../media/image77.emf"/><Relationship Id="rId38" Type="http://schemas.openxmlformats.org/officeDocument/2006/relationships/oleObject" Target="../embeddings/oleObject83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wmf"/><Relationship Id="rId13" Type="http://schemas.openxmlformats.org/officeDocument/2006/relationships/oleObject" Target="../embeddings/oleObject90.bin"/><Relationship Id="rId3" Type="http://schemas.openxmlformats.org/officeDocument/2006/relationships/oleObject" Target="../embeddings/oleObject85.bin"/><Relationship Id="rId7" Type="http://schemas.openxmlformats.org/officeDocument/2006/relationships/oleObject" Target="../embeddings/oleObject87.bin"/><Relationship Id="rId12" Type="http://schemas.openxmlformats.org/officeDocument/2006/relationships/image" Target="../media/image86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8.w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83.wmf"/><Relationship Id="rId11" Type="http://schemas.openxmlformats.org/officeDocument/2006/relationships/oleObject" Target="../embeddings/oleObject89.bin"/><Relationship Id="rId5" Type="http://schemas.openxmlformats.org/officeDocument/2006/relationships/oleObject" Target="../embeddings/oleObject86.bin"/><Relationship Id="rId15" Type="http://schemas.openxmlformats.org/officeDocument/2006/relationships/oleObject" Target="../embeddings/oleObject91.bin"/><Relationship Id="rId10" Type="http://schemas.openxmlformats.org/officeDocument/2006/relationships/image" Target="../media/image85.wmf"/><Relationship Id="rId4" Type="http://schemas.openxmlformats.org/officeDocument/2006/relationships/image" Target="../media/image82.wmf"/><Relationship Id="rId9" Type="http://schemas.openxmlformats.org/officeDocument/2006/relationships/oleObject" Target="../embeddings/oleObject88.bin"/><Relationship Id="rId14" Type="http://schemas.openxmlformats.org/officeDocument/2006/relationships/image" Target="../media/image87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wmf"/><Relationship Id="rId13" Type="http://schemas.openxmlformats.org/officeDocument/2006/relationships/oleObject" Target="../embeddings/oleObject97.bin"/><Relationship Id="rId3" Type="http://schemas.openxmlformats.org/officeDocument/2006/relationships/oleObject" Target="../embeddings/oleObject92.bin"/><Relationship Id="rId7" Type="http://schemas.openxmlformats.org/officeDocument/2006/relationships/oleObject" Target="../embeddings/oleObject94.bin"/><Relationship Id="rId12" Type="http://schemas.openxmlformats.org/officeDocument/2006/relationships/image" Target="../media/image93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5.e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90.wmf"/><Relationship Id="rId11" Type="http://schemas.openxmlformats.org/officeDocument/2006/relationships/oleObject" Target="../embeddings/oleObject96.bin"/><Relationship Id="rId5" Type="http://schemas.openxmlformats.org/officeDocument/2006/relationships/oleObject" Target="../embeddings/oleObject93.bin"/><Relationship Id="rId15" Type="http://schemas.openxmlformats.org/officeDocument/2006/relationships/oleObject" Target="../embeddings/oleObject98.bin"/><Relationship Id="rId10" Type="http://schemas.openxmlformats.org/officeDocument/2006/relationships/image" Target="../media/image92.wmf"/><Relationship Id="rId4" Type="http://schemas.openxmlformats.org/officeDocument/2006/relationships/image" Target="../media/image89.wmf"/><Relationship Id="rId9" Type="http://schemas.openxmlformats.org/officeDocument/2006/relationships/oleObject" Target="../embeddings/oleObject95.bin"/><Relationship Id="rId14" Type="http://schemas.openxmlformats.org/officeDocument/2006/relationships/image" Target="../media/image94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wmf"/><Relationship Id="rId3" Type="http://schemas.openxmlformats.org/officeDocument/2006/relationships/oleObject" Target="../embeddings/oleObject99.bin"/><Relationship Id="rId7" Type="http://schemas.openxmlformats.org/officeDocument/2006/relationships/oleObject" Target="../embeddings/oleObject10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97.emf"/><Relationship Id="rId5" Type="http://schemas.openxmlformats.org/officeDocument/2006/relationships/oleObject" Target="../embeddings/oleObject100.bin"/><Relationship Id="rId4" Type="http://schemas.openxmlformats.org/officeDocument/2006/relationships/image" Target="../media/image96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wmf"/><Relationship Id="rId3" Type="http://schemas.openxmlformats.org/officeDocument/2006/relationships/oleObject" Target="../embeddings/oleObject102.bin"/><Relationship Id="rId7" Type="http://schemas.openxmlformats.org/officeDocument/2006/relationships/oleObject" Target="../embeddings/oleObject104.bin"/><Relationship Id="rId12" Type="http://schemas.openxmlformats.org/officeDocument/2006/relationships/image" Target="../media/image10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00.wmf"/><Relationship Id="rId11" Type="http://schemas.openxmlformats.org/officeDocument/2006/relationships/oleObject" Target="../embeddings/oleObject106.bin"/><Relationship Id="rId5" Type="http://schemas.openxmlformats.org/officeDocument/2006/relationships/oleObject" Target="../embeddings/oleObject103.bin"/><Relationship Id="rId10" Type="http://schemas.openxmlformats.org/officeDocument/2006/relationships/image" Target="../media/image102.wmf"/><Relationship Id="rId4" Type="http://schemas.openxmlformats.org/officeDocument/2006/relationships/image" Target="../media/image99.wmf"/><Relationship Id="rId9" Type="http://schemas.openxmlformats.org/officeDocument/2006/relationships/oleObject" Target="../embeddings/oleObject105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wmf"/><Relationship Id="rId3" Type="http://schemas.openxmlformats.org/officeDocument/2006/relationships/oleObject" Target="../embeddings/oleObject107.bin"/><Relationship Id="rId7" Type="http://schemas.openxmlformats.org/officeDocument/2006/relationships/oleObject" Target="../embeddings/oleObject109.bin"/><Relationship Id="rId12" Type="http://schemas.openxmlformats.org/officeDocument/2006/relationships/image" Target="../media/image10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05.wmf"/><Relationship Id="rId11" Type="http://schemas.openxmlformats.org/officeDocument/2006/relationships/oleObject" Target="../embeddings/oleObject111.bin"/><Relationship Id="rId5" Type="http://schemas.openxmlformats.org/officeDocument/2006/relationships/oleObject" Target="../embeddings/oleObject108.bin"/><Relationship Id="rId10" Type="http://schemas.openxmlformats.org/officeDocument/2006/relationships/image" Target="../media/image107.wmf"/><Relationship Id="rId4" Type="http://schemas.openxmlformats.org/officeDocument/2006/relationships/image" Target="../media/image104.wmf"/><Relationship Id="rId9" Type="http://schemas.openxmlformats.org/officeDocument/2006/relationships/oleObject" Target="../embeddings/oleObject110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emf"/><Relationship Id="rId3" Type="http://schemas.openxmlformats.org/officeDocument/2006/relationships/oleObject" Target="../embeddings/oleObject112.bin"/><Relationship Id="rId7" Type="http://schemas.openxmlformats.org/officeDocument/2006/relationships/oleObject" Target="../embeddings/oleObject114.bin"/><Relationship Id="rId12" Type="http://schemas.openxmlformats.org/officeDocument/2006/relationships/image" Target="../media/image11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10.emf"/><Relationship Id="rId11" Type="http://schemas.openxmlformats.org/officeDocument/2006/relationships/oleObject" Target="../embeddings/oleObject116.bin"/><Relationship Id="rId5" Type="http://schemas.openxmlformats.org/officeDocument/2006/relationships/oleObject" Target="../embeddings/oleObject113.bin"/><Relationship Id="rId10" Type="http://schemas.openxmlformats.org/officeDocument/2006/relationships/image" Target="../media/image112.emf"/><Relationship Id="rId4" Type="http://schemas.openxmlformats.org/officeDocument/2006/relationships/image" Target="../media/image109.emf"/><Relationship Id="rId9" Type="http://schemas.openxmlformats.org/officeDocument/2006/relationships/oleObject" Target="../embeddings/oleObject115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wmf"/><Relationship Id="rId3" Type="http://schemas.openxmlformats.org/officeDocument/2006/relationships/oleObject" Target="../embeddings/oleObject117.bin"/><Relationship Id="rId7" Type="http://schemas.openxmlformats.org/officeDocument/2006/relationships/oleObject" Target="../embeddings/oleObject1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15.wmf"/><Relationship Id="rId5" Type="http://schemas.openxmlformats.org/officeDocument/2006/relationships/oleObject" Target="../embeddings/oleObject118.bin"/><Relationship Id="rId4" Type="http://schemas.openxmlformats.org/officeDocument/2006/relationships/image" Target="../media/image114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117.w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19.wmf"/><Relationship Id="rId5" Type="http://schemas.openxmlformats.org/officeDocument/2006/relationships/oleObject" Target="../embeddings/oleObject122.bin"/><Relationship Id="rId4" Type="http://schemas.openxmlformats.org/officeDocument/2006/relationships/image" Target="../media/image118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wmf"/><Relationship Id="rId13" Type="http://schemas.openxmlformats.org/officeDocument/2006/relationships/image" Target="../media/image124.wmf"/><Relationship Id="rId3" Type="http://schemas.openxmlformats.org/officeDocument/2006/relationships/oleObject" Target="../embeddings/oleObject123.bin"/><Relationship Id="rId7" Type="http://schemas.openxmlformats.org/officeDocument/2006/relationships/oleObject" Target="../embeddings/oleObject125.bin"/><Relationship Id="rId12" Type="http://schemas.openxmlformats.org/officeDocument/2006/relationships/oleObject" Target="../embeddings/oleObject1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21.wmf"/><Relationship Id="rId11" Type="http://schemas.openxmlformats.org/officeDocument/2006/relationships/image" Target="../media/image123.wmf"/><Relationship Id="rId5" Type="http://schemas.openxmlformats.org/officeDocument/2006/relationships/oleObject" Target="../embeddings/oleObject124.bin"/><Relationship Id="rId10" Type="http://schemas.openxmlformats.org/officeDocument/2006/relationships/oleObject" Target="../embeddings/oleObject127.bin"/><Relationship Id="rId4" Type="http://schemas.openxmlformats.org/officeDocument/2006/relationships/image" Target="../media/image120.wmf"/><Relationship Id="rId9" Type="http://schemas.openxmlformats.org/officeDocument/2006/relationships/oleObject" Target="../embeddings/oleObject126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26.wmf"/><Relationship Id="rId5" Type="http://schemas.openxmlformats.org/officeDocument/2006/relationships/oleObject" Target="../embeddings/oleObject130.bin"/><Relationship Id="rId4" Type="http://schemas.openxmlformats.org/officeDocument/2006/relationships/image" Target="../media/image125.w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wmf"/><Relationship Id="rId3" Type="http://schemas.openxmlformats.org/officeDocument/2006/relationships/oleObject" Target="../embeddings/oleObject131.bin"/><Relationship Id="rId7" Type="http://schemas.openxmlformats.org/officeDocument/2006/relationships/oleObject" Target="../embeddings/oleObject13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28.wmf"/><Relationship Id="rId5" Type="http://schemas.openxmlformats.org/officeDocument/2006/relationships/oleObject" Target="../embeddings/oleObject132.bin"/><Relationship Id="rId10" Type="http://schemas.openxmlformats.org/officeDocument/2006/relationships/image" Target="../media/image130.wmf"/><Relationship Id="rId4" Type="http://schemas.openxmlformats.org/officeDocument/2006/relationships/image" Target="../media/image127.wmf"/><Relationship Id="rId9" Type="http://schemas.openxmlformats.org/officeDocument/2006/relationships/oleObject" Target="../embeddings/oleObject134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emf"/><Relationship Id="rId13" Type="http://schemas.openxmlformats.org/officeDocument/2006/relationships/oleObject" Target="../embeddings/oleObject140.bin"/><Relationship Id="rId18" Type="http://schemas.openxmlformats.org/officeDocument/2006/relationships/image" Target="../media/image138.emf"/><Relationship Id="rId3" Type="http://schemas.openxmlformats.org/officeDocument/2006/relationships/oleObject" Target="../embeddings/oleObject135.bin"/><Relationship Id="rId21" Type="http://schemas.openxmlformats.org/officeDocument/2006/relationships/oleObject" Target="../embeddings/oleObject144.bin"/><Relationship Id="rId7" Type="http://schemas.openxmlformats.org/officeDocument/2006/relationships/oleObject" Target="../embeddings/oleObject137.bin"/><Relationship Id="rId12" Type="http://schemas.openxmlformats.org/officeDocument/2006/relationships/image" Target="../media/image135.emf"/><Relationship Id="rId17" Type="http://schemas.openxmlformats.org/officeDocument/2006/relationships/oleObject" Target="../embeddings/oleObject14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37.emf"/><Relationship Id="rId20" Type="http://schemas.openxmlformats.org/officeDocument/2006/relationships/image" Target="../media/image139.emf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32.emf"/><Relationship Id="rId11" Type="http://schemas.openxmlformats.org/officeDocument/2006/relationships/oleObject" Target="../embeddings/oleObject139.bin"/><Relationship Id="rId24" Type="http://schemas.openxmlformats.org/officeDocument/2006/relationships/image" Target="../media/image141.emf"/><Relationship Id="rId5" Type="http://schemas.openxmlformats.org/officeDocument/2006/relationships/oleObject" Target="../embeddings/oleObject136.bin"/><Relationship Id="rId15" Type="http://schemas.openxmlformats.org/officeDocument/2006/relationships/oleObject" Target="../embeddings/oleObject141.bin"/><Relationship Id="rId23" Type="http://schemas.openxmlformats.org/officeDocument/2006/relationships/oleObject" Target="../embeddings/oleObject145.bin"/><Relationship Id="rId10" Type="http://schemas.openxmlformats.org/officeDocument/2006/relationships/image" Target="../media/image134.emf"/><Relationship Id="rId19" Type="http://schemas.openxmlformats.org/officeDocument/2006/relationships/oleObject" Target="../embeddings/oleObject143.bin"/><Relationship Id="rId4" Type="http://schemas.openxmlformats.org/officeDocument/2006/relationships/image" Target="../media/image131.emf"/><Relationship Id="rId9" Type="http://schemas.openxmlformats.org/officeDocument/2006/relationships/oleObject" Target="../embeddings/oleObject138.bin"/><Relationship Id="rId14" Type="http://schemas.openxmlformats.org/officeDocument/2006/relationships/image" Target="../media/image136.emf"/><Relationship Id="rId22" Type="http://schemas.openxmlformats.org/officeDocument/2006/relationships/image" Target="../media/image140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4" Type="http://schemas.openxmlformats.org/officeDocument/2006/relationships/image" Target="../media/image142.e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9.bin"/><Relationship Id="rId3" Type="http://schemas.openxmlformats.org/officeDocument/2006/relationships/image" Target="../media/image1.jpeg"/><Relationship Id="rId7" Type="http://schemas.openxmlformats.org/officeDocument/2006/relationships/image" Target="../media/image14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148.bin"/><Relationship Id="rId5" Type="http://schemas.openxmlformats.org/officeDocument/2006/relationships/image" Target="../media/image118.wmf"/><Relationship Id="rId4" Type="http://schemas.openxmlformats.org/officeDocument/2006/relationships/oleObject" Target="../embeddings/oleObject147.bin"/><Relationship Id="rId9" Type="http://schemas.openxmlformats.org/officeDocument/2006/relationships/image" Target="../media/image144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9.vml"/><Relationship Id="rId4" Type="http://schemas.openxmlformats.org/officeDocument/2006/relationships/image" Target="../media/image145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0.vml"/><Relationship Id="rId4" Type="http://schemas.openxmlformats.org/officeDocument/2006/relationships/image" Target="../media/image146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wmf"/><Relationship Id="rId3" Type="http://schemas.openxmlformats.org/officeDocument/2006/relationships/oleObject" Target="../embeddings/oleObject152.bin"/><Relationship Id="rId7" Type="http://schemas.openxmlformats.org/officeDocument/2006/relationships/oleObject" Target="../embeddings/oleObject15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148.wmf"/><Relationship Id="rId5" Type="http://schemas.openxmlformats.org/officeDocument/2006/relationships/oleObject" Target="../embeddings/oleObject153.bin"/><Relationship Id="rId10" Type="http://schemas.openxmlformats.org/officeDocument/2006/relationships/image" Target="../media/image150.wmf"/><Relationship Id="rId4" Type="http://schemas.openxmlformats.org/officeDocument/2006/relationships/image" Target="../media/image147.wmf"/><Relationship Id="rId9" Type="http://schemas.openxmlformats.org/officeDocument/2006/relationships/oleObject" Target="../embeddings/oleObject155.bin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wmf"/><Relationship Id="rId13" Type="http://schemas.openxmlformats.org/officeDocument/2006/relationships/image" Target="../media/image1.jpeg"/><Relationship Id="rId3" Type="http://schemas.openxmlformats.org/officeDocument/2006/relationships/oleObject" Target="../embeddings/oleObject156.bin"/><Relationship Id="rId7" Type="http://schemas.openxmlformats.org/officeDocument/2006/relationships/oleObject" Target="../embeddings/oleObject158.bin"/><Relationship Id="rId12" Type="http://schemas.openxmlformats.org/officeDocument/2006/relationships/image" Target="../media/image15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152.wmf"/><Relationship Id="rId11" Type="http://schemas.openxmlformats.org/officeDocument/2006/relationships/oleObject" Target="../embeddings/oleObject160.bin"/><Relationship Id="rId5" Type="http://schemas.openxmlformats.org/officeDocument/2006/relationships/oleObject" Target="../embeddings/oleObject157.bin"/><Relationship Id="rId15" Type="http://schemas.openxmlformats.org/officeDocument/2006/relationships/image" Target="../media/image156.wmf"/><Relationship Id="rId10" Type="http://schemas.openxmlformats.org/officeDocument/2006/relationships/image" Target="../media/image154.wmf"/><Relationship Id="rId4" Type="http://schemas.openxmlformats.org/officeDocument/2006/relationships/image" Target="../media/image151.wmf"/><Relationship Id="rId9" Type="http://schemas.openxmlformats.org/officeDocument/2006/relationships/oleObject" Target="../embeddings/oleObject159.bin"/><Relationship Id="rId14" Type="http://schemas.openxmlformats.org/officeDocument/2006/relationships/oleObject" Target="../embeddings/oleObject161.bin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4.bin"/><Relationship Id="rId3" Type="http://schemas.openxmlformats.org/officeDocument/2006/relationships/image" Target="../media/image2.jpeg"/><Relationship Id="rId7" Type="http://schemas.openxmlformats.org/officeDocument/2006/relationships/image" Target="../media/image15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3.vml"/><Relationship Id="rId6" Type="http://schemas.openxmlformats.org/officeDocument/2006/relationships/oleObject" Target="../embeddings/oleObject163.bin"/><Relationship Id="rId11" Type="http://schemas.openxmlformats.org/officeDocument/2006/relationships/image" Target="../media/image158.wmf"/><Relationship Id="rId5" Type="http://schemas.openxmlformats.org/officeDocument/2006/relationships/image" Target="../media/image157.wmf"/><Relationship Id="rId10" Type="http://schemas.openxmlformats.org/officeDocument/2006/relationships/oleObject" Target="../embeddings/oleObject165.bin"/><Relationship Id="rId4" Type="http://schemas.openxmlformats.org/officeDocument/2006/relationships/oleObject" Target="../embeddings/oleObject162.bin"/><Relationship Id="rId9" Type="http://schemas.openxmlformats.org/officeDocument/2006/relationships/image" Target="../media/image3.w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wmf"/><Relationship Id="rId3" Type="http://schemas.openxmlformats.org/officeDocument/2006/relationships/oleObject" Target="../embeddings/oleObject166.bin"/><Relationship Id="rId7" Type="http://schemas.openxmlformats.org/officeDocument/2006/relationships/oleObject" Target="../embeddings/oleObject16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130.wmf"/><Relationship Id="rId5" Type="http://schemas.openxmlformats.org/officeDocument/2006/relationships/oleObject" Target="../embeddings/oleObject167.bin"/><Relationship Id="rId4" Type="http://schemas.openxmlformats.org/officeDocument/2006/relationships/image" Target="../media/image156.w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wmf"/><Relationship Id="rId3" Type="http://schemas.openxmlformats.org/officeDocument/2006/relationships/oleObject" Target="../embeddings/oleObject169.bin"/><Relationship Id="rId7" Type="http://schemas.openxmlformats.org/officeDocument/2006/relationships/oleObject" Target="../embeddings/oleObject17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161.emf"/><Relationship Id="rId5" Type="http://schemas.openxmlformats.org/officeDocument/2006/relationships/oleObject" Target="../embeddings/oleObject170.bin"/><Relationship Id="rId10" Type="http://schemas.openxmlformats.org/officeDocument/2006/relationships/image" Target="../media/image163.wmf"/><Relationship Id="rId4" Type="http://schemas.openxmlformats.org/officeDocument/2006/relationships/image" Target="../media/image160.emf"/><Relationship Id="rId9" Type="http://schemas.openxmlformats.org/officeDocument/2006/relationships/oleObject" Target="../embeddings/oleObject172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165.wmf"/><Relationship Id="rId5" Type="http://schemas.openxmlformats.org/officeDocument/2006/relationships/oleObject" Target="../embeddings/oleObject174.bin"/><Relationship Id="rId4" Type="http://schemas.openxmlformats.org/officeDocument/2006/relationships/image" Target="../media/image164.w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7.bin"/><Relationship Id="rId13" Type="http://schemas.openxmlformats.org/officeDocument/2006/relationships/image" Target="../media/image169.wmf"/><Relationship Id="rId18" Type="http://schemas.openxmlformats.org/officeDocument/2006/relationships/oleObject" Target="../embeddings/oleObject182.bin"/><Relationship Id="rId3" Type="http://schemas.openxmlformats.org/officeDocument/2006/relationships/audio" Target="../media/audio3.wav"/><Relationship Id="rId7" Type="http://schemas.openxmlformats.org/officeDocument/2006/relationships/image" Target="../media/image167.wmf"/><Relationship Id="rId12" Type="http://schemas.openxmlformats.org/officeDocument/2006/relationships/oleObject" Target="../embeddings/oleObject179.bin"/><Relationship Id="rId17" Type="http://schemas.openxmlformats.org/officeDocument/2006/relationships/image" Target="../media/image171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81.bin"/><Relationship Id="rId1" Type="http://schemas.openxmlformats.org/officeDocument/2006/relationships/vmlDrawing" Target="../drawings/vmlDrawing37.vml"/><Relationship Id="rId6" Type="http://schemas.openxmlformats.org/officeDocument/2006/relationships/oleObject" Target="../embeddings/oleObject176.bin"/><Relationship Id="rId11" Type="http://schemas.openxmlformats.org/officeDocument/2006/relationships/image" Target="../media/image165.wmf"/><Relationship Id="rId5" Type="http://schemas.openxmlformats.org/officeDocument/2006/relationships/image" Target="../media/image166.emf"/><Relationship Id="rId15" Type="http://schemas.openxmlformats.org/officeDocument/2006/relationships/image" Target="../media/image170.wmf"/><Relationship Id="rId10" Type="http://schemas.openxmlformats.org/officeDocument/2006/relationships/oleObject" Target="../embeddings/oleObject178.bin"/><Relationship Id="rId4" Type="http://schemas.openxmlformats.org/officeDocument/2006/relationships/oleObject" Target="../embeddings/oleObject175.bin"/><Relationship Id="rId9" Type="http://schemas.openxmlformats.org/officeDocument/2006/relationships/image" Target="../media/image168.emf"/><Relationship Id="rId14" Type="http://schemas.openxmlformats.org/officeDocument/2006/relationships/oleObject" Target="../embeddings/oleObject180.bin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5.bin"/><Relationship Id="rId3" Type="http://schemas.openxmlformats.org/officeDocument/2006/relationships/audio" Target="../media/audio3.wav"/><Relationship Id="rId7" Type="http://schemas.openxmlformats.org/officeDocument/2006/relationships/image" Target="../media/image16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8.vml"/><Relationship Id="rId6" Type="http://schemas.openxmlformats.org/officeDocument/2006/relationships/oleObject" Target="../embeddings/oleObject184.bin"/><Relationship Id="rId5" Type="http://schemas.openxmlformats.org/officeDocument/2006/relationships/image" Target="../media/image172.wmf"/><Relationship Id="rId4" Type="http://schemas.openxmlformats.org/officeDocument/2006/relationships/oleObject" Target="../embeddings/oleObject18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8.bin"/><Relationship Id="rId3" Type="http://schemas.openxmlformats.org/officeDocument/2006/relationships/audio" Target="../media/audio3.wav"/><Relationship Id="rId7" Type="http://schemas.openxmlformats.org/officeDocument/2006/relationships/image" Target="../media/image17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9.vml"/><Relationship Id="rId6" Type="http://schemas.openxmlformats.org/officeDocument/2006/relationships/oleObject" Target="../embeddings/oleObject187.bin"/><Relationship Id="rId5" Type="http://schemas.openxmlformats.org/officeDocument/2006/relationships/image" Target="../media/image173.emf"/><Relationship Id="rId10" Type="http://schemas.openxmlformats.org/officeDocument/2006/relationships/oleObject" Target="../embeddings/oleObject189.bin"/><Relationship Id="rId4" Type="http://schemas.openxmlformats.org/officeDocument/2006/relationships/oleObject" Target="../embeddings/oleObject186.bin"/><Relationship Id="rId9" Type="http://schemas.openxmlformats.org/officeDocument/2006/relationships/image" Target="../media/image165.wmf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wmf"/><Relationship Id="rId3" Type="http://schemas.openxmlformats.org/officeDocument/2006/relationships/oleObject" Target="../embeddings/oleObject190.bin"/><Relationship Id="rId7" Type="http://schemas.openxmlformats.org/officeDocument/2006/relationships/oleObject" Target="../embeddings/oleObject19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176.wmf"/><Relationship Id="rId5" Type="http://schemas.openxmlformats.org/officeDocument/2006/relationships/oleObject" Target="../embeddings/oleObject191.bin"/><Relationship Id="rId10" Type="http://schemas.openxmlformats.org/officeDocument/2006/relationships/image" Target="../media/image165.wmf"/><Relationship Id="rId4" Type="http://schemas.openxmlformats.org/officeDocument/2006/relationships/image" Target="../media/image175.emf"/><Relationship Id="rId9" Type="http://schemas.openxmlformats.org/officeDocument/2006/relationships/oleObject" Target="../embeddings/oleObject193.bin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wmf"/><Relationship Id="rId3" Type="http://schemas.openxmlformats.org/officeDocument/2006/relationships/oleObject" Target="../embeddings/oleObject194.bin"/><Relationship Id="rId7" Type="http://schemas.openxmlformats.org/officeDocument/2006/relationships/oleObject" Target="../embeddings/oleObject19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179.wmf"/><Relationship Id="rId5" Type="http://schemas.openxmlformats.org/officeDocument/2006/relationships/oleObject" Target="../embeddings/oleObject195.bin"/><Relationship Id="rId10" Type="http://schemas.openxmlformats.org/officeDocument/2006/relationships/image" Target="../media/image181.wmf"/><Relationship Id="rId4" Type="http://schemas.openxmlformats.org/officeDocument/2006/relationships/image" Target="../media/image178.wmf"/><Relationship Id="rId9" Type="http://schemas.openxmlformats.org/officeDocument/2006/relationships/oleObject" Target="../embeddings/oleObject197.bin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183.wmf"/><Relationship Id="rId5" Type="http://schemas.openxmlformats.org/officeDocument/2006/relationships/oleObject" Target="../embeddings/oleObject199.bin"/><Relationship Id="rId4" Type="http://schemas.openxmlformats.org/officeDocument/2006/relationships/image" Target="../media/image182.wmf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2.bin"/><Relationship Id="rId3" Type="http://schemas.openxmlformats.org/officeDocument/2006/relationships/audio" Target="../media/audio1.wav"/><Relationship Id="rId7" Type="http://schemas.openxmlformats.org/officeDocument/2006/relationships/image" Target="../media/image18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3.vml"/><Relationship Id="rId6" Type="http://schemas.openxmlformats.org/officeDocument/2006/relationships/oleObject" Target="../embeddings/oleObject201.bin"/><Relationship Id="rId5" Type="http://schemas.openxmlformats.org/officeDocument/2006/relationships/image" Target="../media/image184.wmf"/><Relationship Id="rId4" Type="http://schemas.openxmlformats.org/officeDocument/2006/relationships/oleObject" Target="../embeddings/oleObject200.bin"/><Relationship Id="rId9" Type="http://schemas.openxmlformats.org/officeDocument/2006/relationships/image" Target="../media/image186.emf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wmf"/><Relationship Id="rId13" Type="http://schemas.openxmlformats.org/officeDocument/2006/relationships/oleObject" Target="../embeddings/oleObject208.bin"/><Relationship Id="rId3" Type="http://schemas.openxmlformats.org/officeDocument/2006/relationships/oleObject" Target="../embeddings/oleObject203.bin"/><Relationship Id="rId7" Type="http://schemas.openxmlformats.org/officeDocument/2006/relationships/oleObject" Target="../embeddings/oleObject205.bin"/><Relationship Id="rId12" Type="http://schemas.openxmlformats.org/officeDocument/2006/relationships/image" Target="../media/image191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4.vml"/><Relationship Id="rId6" Type="http://schemas.openxmlformats.org/officeDocument/2006/relationships/image" Target="../media/image188.wmf"/><Relationship Id="rId11" Type="http://schemas.openxmlformats.org/officeDocument/2006/relationships/oleObject" Target="../embeddings/oleObject207.bin"/><Relationship Id="rId5" Type="http://schemas.openxmlformats.org/officeDocument/2006/relationships/oleObject" Target="../embeddings/oleObject204.bin"/><Relationship Id="rId10" Type="http://schemas.openxmlformats.org/officeDocument/2006/relationships/image" Target="../media/image190.wmf"/><Relationship Id="rId4" Type="http://schemas.openxmlformats.org/officeDocument/2006/relationships/image" Target="../media/image187.wmf"/><Relationship Id="rId9" Type="http://schemas.openxmlformats.org/officeDocument/2006/relationships/oleObject" Target="../embeddings/oleObject206.bin"/><Relationship Id="rId14" Type="http://schemas.openxmlformats.org/officeDocument/2006/relationships/image" Target="../media/image192.emf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wmf"/><Relationship Id="rId13" Type="http://schemas.openxmlformats.org/officeDocument/2006/relationships/image" Target="../media/image195.wmf"/><Relationship Id="rId3" Type="http://schemas.openxmlformats.org/officeDocument/2006/relationships/oleObject" Target="../embeddings/oleObject209.bin"/><Relationship Id="rId7" Type="http://schemas.openxmlformats.org/officeDocument/2006/relationships/oleObject" Target="../embeddings/oleObject211.bin"/><Relationship Id="rId12" Type="http://schemas.openxmlformats.org/officeDocument/2006/relationships/oleObject" Target="../embeddings/oleObject2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5.vml"/><Relationship Id="rId6" Type="http://schemas.openxmlformats.org/officeDocument/2006/relationships/image" Target="../media/image194.wmf"/><Relationship Id="rId11" Type="http://schemas.openxmlformats.org/officeDocument/2006/relationships/oleObject" Target="../embeddings/oleObject213.bin"/><Relationship Id="rId5" Type="http://schemas.openxmlformats.org/officeDocument/2006/relationships/oleObject" Target="../embeddings/oleObject210.bin"/><Relationship Id="rId10" Type="http://schemas.openxmlformats.org/officeDocument/2006/relationships/image" Target="../media/image190.wmf"/><Relationship Id="rId4" Type="http://schemas.openxmlformats.org/officeDocument/2006/relationships/image" Target="../media/image193.wmf"/><Relationship Id="rId9" Type="http://schemas.openxmlformats.org/officeDocument/2006/relationships/oleObject" Target="../embeddings/oleObject212.bin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wmf"/><Relationship Id="rId13" Type="http://schemas.openxmlformats.org/officeDocument/2006/relationships/image" Target="../media/image195.wmf"/><Relationship Id="rId3" Type="http://schemas.openxmlformats.org/officeDocument/2006/relationships/oleObject" Target="../embeddings/oleObject215.bin"/><Relationship Id="rId7" Type="http://schemas.openxmlformats.org/officeDocument/2006/relationships/oleObject" Target="../embeddings/oleObject217.bin"/><Relationship Id="rId12" Type="http://schemas.openxmlformats.org/officeDocument/2006/relationships/oleObject" Target="../embeddings/oleObject2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6.vml"/><Relationship Id="rId6" Type="http://schemas.openxmlformats.org/officeDocument/2006/relationships/image" Target="../media/image197.wmf"/><Relationship Id="rId11" Type="http://schemas.openxmlformats.org/officeDocument/2006/relationships/oleObject" Target="../embeddings/oleObject219.bin"/><Relationship Id="rId5" Type="http://schemas.openxmlformats.org/officeDocument/2006/relationships/oleObject" Target="../embeddings/oleObject216.bin"/><Relationship Id="rId10" Type="http://schemas.openxmlformats.org/officeDocument/2006/relationships/image" Target="../media/image190.wmf"/><Relationship Id="rId4" Type="http://schemas.openxmlformats.org/officeDocument/2006/relationships/image" Target="../media/image196.wmf"/><Relationship Id="rId9" Type="http://schemas.openxmlformats.org/officeDocument/2006/relationships/oleObject" Target="../embeddings/oleObject218.bin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wmf"/><Relationship Id="rId3" Type="http://schemas.openxmlformats.org/officeDocument/2006/relationships/oleObject" Target="../embeddings/oleObject221.bin"/><Relationship Id="rId7" Type="http://schemas.openxmlformats.org/officeDocument/2006/relationships/oleObject" Target="../embeddings/oleObject223.bin"/><Relationship Id="rId12" Type="http://schemas.openxmlformats.org/officeDocument/2006/relationships/image" Target="../media/image20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7.vml"/><Relationship Id="rId6" Type="http://schemas.openxmlformats.org/officeDocument/2006/relationships/image" Target="../media/image199.wmf"/><Relationship Id="rId11" Type="http://schemas.openxmlformats.org/officeDocument/2006/relationships/oleObject" Target="../embeddings/oleObject225.bin"/><Relationship Id="rId5" Type="http://schemas.openxmlformats.org/officeDocument/2006/relationships/oleObject" Target="../embeddings/oleObject222.bin"/><Relationship Id="rId10" Type="http://schemas.openxmlformats.org/officeDocument/2006/relationships/image" Target="../media/image201.wmf"/><Relationship Id="rId4" Type="http://schemas.openxmlformats.org/officeDocument/2006/relationships/image" Target="../media/image198.wmf"/><Relationship Id="rId9" Type="http://schemas.openxmlformats.org/officeDocument/2006/relationships/oleObject" Target="../embeddings/oleObject224.bin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wmf"/><Relationship Id="rId3" Type="http://schemas.openxmlformats.org/officeDocument/2006/relationships/oleObject" Target="../embeddings/oleObject226.bin"/><Relationship Id="rId7" Type="http://schemas.openxmlformats.org/officeDocument/2006/relationships/oleObject" Target="../embeddings/oleObject228.bin"/><Relationship Id="rId12" Type="http://schemas.openxmlformats.org/officeDocument/2006/relationships/image" Target="../media/image20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8.vml"/><Relationship Id="rId6" Type="http://schemas.openxmlformats.org/officeDocument/2006/relationships/image" Target="../media/image203.wmf"/><Relationship Id="rId11" Type="http://schemas.openxmlformats.org/officeDocument/2006/relationships/oleObject" Target="../embeddings/oleObject230.bin"/><Relationship Id="rId5" Type="http://schemas.openxmlformats.org/officeDocument/2006/relationships/oleObject" Target="../embeddings/oleObject227.bin"/><Relationship Id="rId10" Type="http://schemas.openxmlformats.org/officeDocument/2006/relationships/image" Target="../media/image205.wmf"/><Relationship Id="rId4" Type="http://schemas.openxmlformats.org/officeDocument/2006/relationships/image" Target="../media/image198.wmf"/><Relationship Id="rId9" Type="http://schemas.openxmlformats.org/officeDocument/2006/relationships/oleObject" Target="../embeddings/oleObject229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audio" Target="../media/audio1.wav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9.vml"/><Relationship Id="rId6" Type="http://schemas.openxmlformats.org/officeDocument/2006/relationships/image" Target="../media/image208.wmf"/><Relationship Id="rId5" Type="http://schemas.openxmlformats.org/officeDocument/2006/relationships/oleObject" Target="../embeddings/oleObject232.bin"/><Relationship Id="rId4" Type="http://schemas.openxmlformats.org/officeDocument/2006/relationships/image" Target="../media/image207.wmf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1.emf"/><Relationship Id="rId13" Type="http://schemas.openxmlformats.org/officeDocument/2006/relationships/oleObject" Target="../embeddings/oleObject238.bin"/><Relationship Id="rId3" Type="http://schemas.openxmlformats.org/officeDocument/2006/relationships/oleObject" Target="../embeddings/oleObject233.bin"/><Relationship Id="rId7" Type="http://schemas.openxmlformats.org/officeDocument/2006/relationships/oleObject" Target="../embeddings/oleObject235.bin"/><Relationship Id="rId12" Type="http://schemas.openxmlformats.org/officeDocument/2006/relationships/image" Target="../media/image18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0.vml"/><Relationship Id="rId6" Type="http://schemas.openxmlformats.org/officeDocument/2006/relationships/image" Target="../media/image210.wmf"/><Relationship Id="rId11" Type="http://schemas.openxmlformats.org/officeDocument/2006/relationships/oleObject" Target="../embeddings/oleObject237.bin"/><Relationship Id="rId5" Type="http://schemas.openxmlformats.org/officeDocument/2006/relationships/oleObject" Target="../embeddings/oleObject234.bin"/><Relationship Id="rId10" Type="http://schemas.openxmlformats.org/officeDocument/2006/relationships/image" Target="../media/image212.emf"/><Relationship Id="rId4" Type="http://schemas.openxmlformats.org/officeDocument/2006/relationships/image" Target="../media/image209.wmf"/><Relationship Id="rId9" Type="http://schemas.openxmlformats.org/officeDocument/2006/relationships/oleObject" Target="../embeddings/oleObject236.bin"/><Relationship Id="rId14" Type="http://schemas.openxmlformats.org/officeDocument/2006/relationships/image" Target="../media/image190.wmf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wmf"/><Relationship Id="rId3" Type="http://schemas.openxmlformats.org/officeDocument/2006/relationships/oleObject" Target="../embeddings/oleObject239.bin"/><Relationship Id="rId7" Type="http://schemas.openxmlformats.org/officeDocument/2006/relationships/oleObject" Target="../embeddings/oleObject241.bin"/><Relationship Id="rId12" Type="http://schemas.openxmlformats.org/officeDocument/2006/relationships/oleObject" Target="../embeddings/oleObject24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1.vml"/><Relationship Id="rId6" Type="http://schemas.openxmlformats.org/officeDocument/2006/relationships/image" Target="../media/image214.wmf"/><Relationship Id="rId11" Type="http://schemas.openxmlformats.org/officeDocument/2006/relationships/oleObject" Target="../embeddings/oleObject243.bin"/><Relationship Id="rId5" Type="http://schemas.openxmlformats.org/officeDocument/2006/relationships/oleObject" Target="../embeddings/oleObject240.bin"/><Relationship Id="rId10" Type="http://schemas.openxmlformats.org/officeDocument/2006/relationships/image" Target="../media/image190.wmf"/><Relationship Id="rId4" Type="http://schemas.openxmlformats.org/officeDocument/2006/relationships/image" Target="../media/image213.wmf"/><Relationship Id="rId9" Type="http://schemas.openxmlformats.org/officeDocument/2006/relationships/oleObject" Target="../embeddings/oleObject242.bin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wmf"/><Relationship Id="rId3" Type="http://schemas.openxmlformats.org/officeDocument/2006/relationships/oleObject" Target="../embeddings/oleObject245.bin"/><Relationship Id="rId7" Type="http://schemas.openxmlformats.org/officeDocument/2006/relationships/oleObject" Target="../embeddings/oleObject247.bin"/><Relationship Id="rId12" Type="http://schemas.openxmlformats.org/officeDocument/2006/relationships/oleObject" Target="../embeddings/oleObject25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2.vml"/><Relationship Id="rId6" Type="http://schemas.openxmlformats.org/officeDocument/2006/relationships/image" Target="../media/image216.wmf"/><Relationship Id="rId11" Type="http://schemas.openxmlformats.org/officeDocument/2006/relationships/oleObject" Target="../embeddings/oleObject249.bin"/><Relationship Id="rId5" Type="http://schemas.openxmlformats.org/officeDocument/2006/relationships/oleObject" Target="../embeddings/oleObject246.bin"/><Relationship Id="rId10" Type="http://schemas.openxmlformats.org/officeDocument/2006/relationships/image" Target="../media/image190.wmf"/><Relationship Id="rId4" Type="http://schemas.openxmlformats.org/officeDocument/2006/relationships/image" Target="../media/image215.wmf"/><Relationship Id="rId9" Type="http://schemas.openxmlformats.org/officeDocument/2006/relationships/oleObject" Target="../embeddings/oleObject248.bin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wmf"/><Relationship Id="rId3" Type="http://schemas.openxmlformats.org/officeDocument/2006/relationships/oleObject" Target="../embeddings/oleObject251.bin"/><Relationship Id="rId7" Type="http://schemas.openxmlformats.org/officeDocument/2006/relationships/oleObject" Target="../embeddings/oleObject25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3.vml"/><Relationship Id="rId6" Type="http://schemas.openxmlformats.org/officeDocument/2006/relationships/image" Target="../media/image216.wmf"/><Relationship Id="rId5" Type="http://schemas.openxmlformats.org/officeDocument/2006/relationships/oleObject" Target="../embeddings/oleObject252.bin"/><Relationship Id="rId10" Type="http://schemas.openxmlformats.org/officeDocument/2006/relationships/image" Target="../media/image219.wmf"/><Relationship Id="rId4" Type="http://schemas.openxmlformats.org/officeDocument/2006/relationships/image" Target="../media/image217.wmf"/><Relationship Id="rId9" Type="http://schemas.openxmlformats.org/officeDocument/2006/relationships/oleObject" Target="../embeddings/oleObject254.bin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wmf"/><Relationship Id="rId3" Type="http://schemas.openxmlformats.org/officeDocument/2006/relationships/oleObject" Target="../embeddings/oleObject255.bin"/><Relationship Id="rId7" Type="http://schemas.openxmlformats.org/officeDocument/2006/relationships/oleObject" Target="../embeddings/oleObject25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4.vml"/><Relationship Id="rId6" Type="http://schemas.openxmlformats.org/officeDocument/2006/relationships/image" Target="../media/image221.wmf"/><Relationship Id="rId5" Type="http://schemas.openxmlformats.org/officeDocument/2006/relationships/oleObject" Target="../embeddings/oleObject256.bin"/><Relationship Id="rId10" Type="http://schemas.openxmlformats.org/officeDocument/2006/relationships/image" Target="../media/image216.wmf"/><Relationship Id="rId4" Type="http://schemas.openxmlformats.org/officeDocument/2006/relationships/image" Target="../media/image220.wmf"/><Relationship Id="rId9" Type="http://schemas.openxmlformats.org/officeDocument/2006/relationships/oleObject" Target="../embeddings/oleObject258.bin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5.vml"/><Relationship Id="rId6" Type="http://schemas.openxmlformats.org/officeDocument/2006/relationships/image" Target="../media/image224.wmf"/><Relationship Id="rId5" Type="http://schemas.openxmlformats.org/officeDocument/2006/relationships/oleObject" Target="../embeddings/oleObject260.bin"/><Relationship Id="rId4" Type="http://schemas.openxmlformats.org/officeDocument/2006/relationships/image" Target="../media/image223.wm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6.vml"/><Relationship Id="rId6" Type="http://schemas.openxmlformats.org/officeDocument/2006/relationships/image" Target="../media/image226.wmf"/><Relationship Id="rId5" Type="http://schemas.openxmlformats.org/officeDocument/2006/relationships/oleObject" Target="../embeddings/oleObject262.bin"/><Relationship Id="rId4" Type="http://schemas.openxmlformats.org/officeDocument/2006/relationships/image" Target="../media/image225.wmf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5.bin"/><Relationship Id="rId3" Type="http://schemas.openxmlformats.org/officeDocument/2006/relationships/audio" Target="../media/audio2.wav"/><Relationship Id="rId7" Type="http://schemas.openxmlformats.org/officeDocument/2006/relationships/image" Target="../media/image22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7.vml"/><Relationship Id="rId6" Type="http://schemas.openxmlformats.org/officeDocument/2006/relationships/oleObject" Target="../embeddings/oleObject264.bin"/><Relationship Id="rId5" Type="http://schemas.openxmlformats.org/officeDocument/2006/relationships/image" Target="../media/image227.wmf"/><Relationship Id="rId4" Type="http://schemas.openxmlformats.org/officeDocument/2006/relationships/oleObject" Target="../embeddings/oleObject263.bin"/><Relationship Id="rId9" Type="http://schemas.openxmlformats.org/officeDocument/2006/relationships/image" Target="../media/image229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audio" Target="../media/audio1.wav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wmf"/><Relationship Id="rId13" Type="http://schemas.openxmlformats.org/officeDocument/2006/relationships/oleObject" Target="../embeddings/oleObject271.bin"/><Relationship Id="rId3" Type="http://schemas.openxmlformats.org/officeDocument/2006/relationships/oleObject" Target="../embeddings/oleObject266.bin"/><Relationship Id="rId7" Type="http://schemas.openxmlformats.org/officeDocument/2006/relationships/oleObject" Target="../embeddings/oleObject268.bin"/><Relationship Id="rId12" Type="http://schemas.openxmlformats.org/officeDocument/2006/relationships/image" Target="../media/image23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8.vml"/><Relationship Id="rId6" Type="http://schemas.openxmlformats.org/officeDocument/2006/relationships/image" Target="../media/image231.wmf"/><Relationship Id="rId11" Type="http://schemas.openxmlformats.org/officeDocument/2006/relationships/oleObject" Target="../embeddings/oleObject270.bin"/><Relationship Id="rId5" Type="http://schemas.openxmlformats.org/officeDocument/2006/relationships/oleObject" Target="../embeddings/oleObject267.bin"/><Relationship Id="rId10" Type="http://schemas.openxmlformats.org/officeDocument/2006/relationships/image" Target="../media/image233.wmf"/><Relationship Id="rId4" Type="http://schemas.openxmlformats.org/officeDocument/2006/relationships/image" Target="../media/image230.wmf"/><Relationship Id="rId9" Type="http://schemas.openxmlformats.org/officeDocument/2006/relationships/oleObject" Target="../embeddings/oleObject269.bin"/><Relationship Id="rId14" Type="http://schemas.openxmlformats.org/officeDocument/2006/relationships/image" Target="../media/image235.wmf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9.vml"/><Relationship Id="rId4" Type="http://schemas.openxmlformats.org/officeDocument/2006/relationships/image" Target="../media/image236.wmf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9.wmf"/><Relationship Id="rId3" Type="http://schemas.openxmlformats.org/officeDocument/2006/relationships/oleObject" Target="../embeddings/oleObject273.bin"/><Relationship Id="rId7" Type="http://schemas.openxmlformats.org/officeDocument/2006/relationships/oleObject" Target="../embeddings/oleObject27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0.vml"/><Relationship Id="rId6" Type="http://schemas.openxmlformats.org/officeDocument/2006/relationships/image" Target="../media/image238.wmf"/><Relationship Id="rId5" Type="http://schemas.openxmlformats.org/officeDocument/2006/relationships/oleObject" Target="../embeddings/oleObject274.bin"/><Relationship Id="rId4" Type="http://schemas.openxmlformats.org/officeDocument/2006/relationships/image" Target="../media/image237.wmf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8.bin"/><Relationship Id="rId13" Type="http://schemas.openxmlformats.org/officeDocument/2006/relationships/oleObject" Target="../embeddings/oleObject281.bin"/><Relationship Id="rId18" Type="http://schemas.openxmlformats.org/officeDocument/2006/relationships/image" Target="../media/image245.wmf"/><Relationship Id="rId3" Type="http://schemas.openxmlformats.org/officeDocument/2006/relationships/audio" Target="../media/audio4.wav"/><Relationship Id="rId7" Type="http://schemas.openxmlformats.org/officeDocument/2006/relationships/image" Target="../media/image241.wmf"/><Relationship Id="rId12" Type="http://schemas.openxmlformats.org/officeDocument/2006/relationships/oleObject" Target="../embeddings/oleObject280.bin"/><Relationship Id="rId17" Type="http://schemas.openxmlformats.org/officeDocument/2006/relationships/oleObject" Target="../embeddings/oleObject284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44.wmf"/><Relationship Id="rId20" Type="http://schemas.openxmlformats.org/officeDocument/2006/relationships/image" Target="../media/image246.wmf"/><Relationship Id="rId1" Type="http://schemas.openxmlformats.org/officeDocument/2006/relationships/vmlDrawing" Target="../drawings/vmlDrawing61.vml"/><Relationship Id="rId6" Type="http://schemas.openxmlformats.org/officeDocument/2006/relationships/oleObject" Target="../embeddings/oleObject277.bin"/><Relationship Id="rId11" Type="http://schemas.openxmlformats.org/officeDocument/2006/relationships/image" Target="../media/image243.wmf"/><Relationship Id="rId5" Type="http://schemas.openxmlformats.org/officeDocument/2006/relationships/image" Target="../media/image240.wmf"/><Relationship Id="rId15" Type="http://schemas.openxmlformats.org/officeDocument/2006/relationships/oleObject" Target="../embeddings/oleObject283.bin"/><Relationship Id="rId10" Type="http://schemas.openxmlformats.org/officeDocument/2006/relationships/oleObject" Target="../embeddings/oleObject279.bin"/><Relationship Id="rId19" Type="http://schemas.openxmlformats.org/officeDocument/2006/relationships/oleObject" Target="../embeddings/oleObject285.bin"/><Relationship Id="rId4" Type="http://schemas.openxmlformats.org/officeDocument/2006/relationships/oleObject" Target="../embeddings/oleObject276.bin"/><Relationship Id="rId9" Type="http://schemas.openxmlformats.org/officeDocument/2006/relationships/image" Target="../media/image242.wmf"/><Relationship Id="rId14" Type="http://schemas.openxmlformats.org/officeDocument/2006/relationships/oleObject" Target="../embeddings/oleObject282.bin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8.bin"/><Relationship Id="rId13" Type="http://schemas.openxmlformats.org/officeDocument/2006/relationships/image" Target="../media/image247.wmf"/><Relationship Id="rId18" Type="http://schemas.openxmlformats.org/officeDocument/2006/relationships/oleObject" Target="../embeddings/oleObject295.bin"/><Relationship Id="rId3" Type="http://schemas.openxmlformats.org/officeDocument/2006/relationships/audio" Target="../media/audio4.wav"/><Relationship Id="rId7" Type="http://schemas.openxmlformats.org/officeDocument/2006/relationships/image" Target="../media/image241.wmf"/><Relationship Id="rId12" Type="http://schemas.openxmlformats.org/officeDocument/2006/relationships/oleObject" Target="../embeddings/oleObject292.bin"/><Relationship Id="rId17" Type="http://schemas.openxmlformats.org/officeDocument/2006/relationships/image" Target="../media/image249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94.bin"/><Relationship Id="rId1" Type="http://schemas.openxmlformats.org/officeDocument/2006/relationships/vmlDrawing" Target="../drawings/vmlDrawing62.vml"/><Relationship Id="rId6" Type="http://schemas.openxmlformats.org/officeDocument/2006/relationships/oleObject" Target="../embeddings/oleObject287.bin"/><Relationship Id="rId11" Type="http://schemas.openxmlformats.org/officeDocument/2006/relationships/oleObject" Target="../embeddings/oleObject291.bin"/><Relationship Id="rId5" Type="http://schemas.openxmlformats.org/officeDocument/2006/relationships/image" Target="../media/image240.wmf"/><Relationship Id="rId15" Type="http://schemas.openxmlformats.org/officeDocument/2006/relationships/image" Target="../media/image248.wmf"/><Relationship Id="rId10" Type="http://schemas.openxmlformats.org/officeDocument/2006/relationships/oleObject" Target="../embeddings/oleObject290.bin"/><Relationship Id="rId19" Type="http://schemas.openxmlformats.org/officeDocument/2006/relationships/image" Target="../media/image250.wmf"/><Relationship Id="rId4" Type="http://schemas.openxmlformats.org/officeDocument/2006/relationships/oleObject" Target="../embeddings/oleObject286.bin"/><Relationship Id="rId9" Type="http://schemas.openxmlformats.org/officeDocument/2006/relationships/oleObject" Target="../embeddings/oleObject289.bin"/><Relationship Id="rId14" Type="http://schemas.openxmlformats.org/officeDocument/2006/relationships/oleObject" Target="../embeddings/oleObject293.bin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3.wmf"/><Relationship Id="rId3" Type="http://schemas.openxmlformats.org/officeDocument/2006/relationships/oleObject" Target="../embeddings/oleObject296.bin"/><Relationship Id="rId7" Type="http://schemas.openxmlformats.org/officeDocument/2006/relationships/oleObject" Target="../embeddings/oleObject29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3.vml"/><Relationship Id="rId6" Type="http://schemas.openxmlformats.org/officeDocument/2006/relationships/image" Target="../media/image252.wmf"/><Relationship Id="rId5" Type="http://schemas.openxmlformats.org/officeDocument/2006/relationships/oleObject" Target="../embeddings/oleObject297.bin"/><Relationship Id="rId4" Type="http://schemas.openxmlformats.org/officeDocument/2006/relationships/image" Target="../media/image251.wmf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5.wmf"/><Relationship Id="rId3" Type="http://schemas.openxmlformats.org/officeDocument/2006/relationships/oleObject" Target="../embeddings/oleObject299.bin"/><Relationship Id="rId7" Type="http://schemas.openxmlformats.org/officeDocument/2006/relationships/oleObject" Target="../embeddings/oleObject30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4.vml"/><Relationship Id="rId6" Type="http://schemas.openxmlformats.org/officeDocument/2006/relationships/image" Target="../media/image254.wmf"/><Relationship Id="rId5" Type="http://schemas.openxmlformats.org/officeDocument/2006/relationships/oleObject" Target="../embeddings/oleObject300.bin"/><Relationship Id="rId4" Type="http://schemas.openxmlformats.org/officeDocument/2006/relationships/image" Target="../media/image253.wmf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8.wmf"/><Relationship Id="rId3" Type="http://schemas.openxmlformats.org/officeDocument/2006/relationships/oleObject" Target="../embeddings/oleObject302.bin"/><Relationship Id="rId7" Type="http://schemas.openxmlformats.org/officeDocument/2006/relationships/oleObject" Target="../embeddings/oleObject30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5.vml"/><Relationship Id="rId6" Type="http://schemas.openxmlformats.org/officeDocument/2006/relationships/image" Target="../media/image257.wmf"/><Relationship Id="rId5" Type="http://schemas.openxmlformats.org/officeDocument/2006/relationships/oleObject" Target="../embeddings/oleObject303.bin"/><Relationship Id="rId10" Type="http://schemas.openxmlformats.org/officeDocument/2006/relationships/image" Target="../media/image259.wmf"/><Relationship Id="rId4" Type="http://schemas.openxmlformats.org/officeDocument/2006/relationships/image" Target="../media/image256.wmf"/><Relationship Id="rId9" Type="http://schemas.openxmlformats.org/officeDocument/2006/relationships/oleObject" Target="../embeddings/oleObject305.bin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2.wmf"/><Relationship Id="rId13" Type="http://schemas.openxmlformats.org/officeDocument/2006/relationships/oleObject" Target="../embeddings/oleObject311.bin"/><Relationship Id="rId18" Type="http://schemas.openxmlformats.org/officeDocument/2006/relationships/image" Target="../media/image267.wmf"/><Relationship Id="rId3" Type="http://schemas.openxmlformats.org/officeDocument/2006/relationships/oleObject" Target="../embeddings/oleObject306.bin"/><Relationship Id="rId7" Type="http://schemas.openxmlformats.org/officeDocument/2006/relationships/oleObject" Target="../embeddings/oleObject308.bin"/><Relationship Id="rId12" Type="http://schemas.openxmlformats.org/officeDocument/2006/relationships/image" Target="../media/image264.wmf"/><Relationship Id="rId17" Type="http://schemas.openxmlformats.org/officeDocument/2006/relationships/oleObject" Target="../embeddings/oleObject313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66.emf"/><Relationship Id="rId1" Type="http://schemas.openxmlformats.org/officeDocument/2006/relationships/vmlDrawing" Target="../drawings/vmlDrawing66.vml"/><Relationship Id="rId6" Type="http://schemas.openxmlformats.org/officeDocument/2006/relationships/image" Target="../media/image261.wmf"/><Relationship Id="rId11" Type="http://schemas.openxmlformats.org/officeDocument/2006/relationships/oleObject" Target="../embeddings/oleObject310.bin"/><Relationship Id="rId5" Type="http://schemas.openxmlformats.org/officeDocument/2006/relationships/oleObject" Target="../embeddings/oleObject307.bin"/><Relationship Id="rId15" Type="http://schemas.openxmlformats.org/officeDocument/2006/relationships/oleObject" Target="../embeddings/oleObject312.bin"/><Relationship Id="rId10" Type="http://schemas.openxmlformats.org/officeDocument/2006/relationships/image" Target="../media/image263.wmf"/><Relationship Id="rId4" Type="http://schemas.openxmlformats.org/officeDocument/2006/relationships/image" Target="../media/image260.wmf"/><Relationship Id="rId9" Type="http://schemas.openxmlformats.org/officeDocument/2006/relationships/oleObject" Target="../embeddings/oleObject309.bin"/><Relationship Id="rId14" Type="http://schemas.openxmlformats.org/officeDocument/2006/relationships/image" Target="../media/image265.wmf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9.wmf"/><Relationship Id="rId3" Type="http://schemas.openxmlformats.org/officeDocument/2006/relationships/oleObject" Target="../embeddings/oleObject314.bin"/><Relationship Id="rId7" Type="http://schemas.openxmlformats.org/officeDocument/2006/relationships/oleObject" Target="../embeddings/oleObject3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7.vml"/><Relationship Id="rId6" Type="http://schemas.openxmlformats.org/officeDocument/2006/relationships/image" Target="../media/image261.wmf"/><Relationship Id="rId5" Type="http://schemas.openxmlformats.org/officeDocument/2006/relationships/oleObject" Target="../embeddings/oleObject315.bin"/><Relationship Id="rId10" Type="http://schemas.openxmlformats.org/officeDocument/2006/relationships/image" Target="../media/image270.wmf"/><Relationship Id="rId4" Type="http://schemas.openxmlformats.org/officeDocument/2006/relationships/image" Target="../media/image268.wmf"/><Relationship Id="rId9" Type="http://schemas.openxmlformats.org/officeDocument/2006/relationships/oleObject" Target="../embeddings/oleObject317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3.wmf"/><Relationship Id="rId3" Type="http://schemas.openxmlformats.org/officeDocument/2006/relationships/oleObject" Target="../embeddings/oleObject318.bin"/><Relationship Id="rId7" Type="http://schemas.openxmlformats.org/officeDocument/2006/relationships/oleObject" Target="../embeddings/oleObject320.bin"/><Relationship Id="rId12" Type="http://schemas.openxmlformats.org/officeDocument/2006/relationships/image" Target="../media/image27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8.vml"/><Relationship Id="rId6" Type="http://schemas.openxmlformats.org/officeDocument/2006/relationships/image" Target="../media/image272.wmf"/><Relationship Id="rId11" Type="http://schemas.openxmlformats.org/officeDocument/2006/relationships/oleObject" Target="../embeddings/oleObject322.bin"/><Relationship Id="rId5" Type="http://schemas.openxmlformats.org/officeDocument/2006/relationships/oleObject" Target="../embeddings/oleObject319.bin"/><Relationship Id="rId10" Type="http://schemas.openxmlformats.org/officeDocument/2006/relationships/image" Target="../media/image274.wmf"/><Relationship Id="rId4" Type="http://schemas.openxmlformats.org/officeDocument/2006/relationships/image" Target="../media/image271.wmf"/><Relationship Id="rId9" Type="http://schemas.openxmlformats.org/officeDocument/2006/relationships/oleObject" Target="../embeddings/oleObject321.bin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8.wmf"/><Relationship Id="rId3" Type="http://schemas.openxmlformats.org/officeDocument/2006/relationships/oleObject" Target="../embeddings/oleObject323.bin"/><Relationship Id="rId7" Type="http://schemas.openxmlformats.org/officeDocument/2006/relationships/oleObject" Target="../embeddings/oleObject3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9.vml"/><Relationship Id="rId6" Type="http://schemas.openxmlformats.org/officeDocument/2006/relationships/image" Target="../media/image277.wmf"/><Relationship Id="rId5" Type="http://schemas.openxmlformats.org/officeDocument/2006/relationships/oleObject" Target="../embeddings/oleObject324.bin"/><Relationship Id="rId10" Type="http://schemas.openxmlformats.org/officeDocument/2006/relationships/image" Target="../media/image279.wmf"/><Relationship Id="rId4" Type="http://schemas.openxmlformats.org/officeDocument/2006/relationships/image" Target="../media/image276.wmf"/><Relationship Id="rId9" Type="http://schemas.openxmlformats.org/officeDocument/2006/relationships/oleObject" Target="../embeddings/oleObject326.bin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2.wmf"/><Relationship Id="rId13" Type="http://schemas.openxmlformats.org/officeDocument/2006/relationships/oleObject" Target="../embeddings/oleObject332.bin"/><Relationship Id="rId3" Type="http://schemas.openxmlformats.org/officeDocument/2006/relationships/oleObject" Target="../embeddings/oleObject327.bin"/><Relationship Id="rId7" Type="http://schemas.openxmlformats.org/officeDocument/2006/relationships/oleObject" Target="../embeddings/oleObject329.bin"/><Relationship Id="rId12" Type="http://schemas.openxmlformats.org/officeDocument/2006/relationships/image" Target="../media/image28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0.vml"/><Relationship Id="rId6" Type="http://schemas.openxmlformats.org/officeDocument/2006/relationships/image" Target="../media/image281.wmf"/><Relationship Id="rId11" Type="http://schemas.openxmlformats.org/officeDocument/2006/relationships/oleObject" Target="../embeddings/oleObject331.bin"/><Relationship Id="rId5" Type="http://schemas.openxmlformats.org/officeDocument/2006/relationships/oleObject" Target="../embeddings/oleObject328.bin"/><Relationship Id="rId10" Type="http://schemas.openxmlformats.org/officeDocument/2006/relationships/image" Target="../media/image283.wmf"/><Relationship Id="rId4" Type="http://schemas.openxmlformats.org/officeDocument/2006/relationships/image" Target="../media/image280.wmf"/><Relationship Id="rId9" Type="http://schemas.openxmlformats.org/officeDocument/2006/relationships/oleObject" Target="../embeddings/oleObject330.bin"/><Relationship Id="rId14" Type="http://schemas.openxmlformats.org/officeDocument/2006/relationships/image" Target="../media/image285.wmf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1.vml"/><Relationship Id="rId6" Type="http://schemas.openxmlformats.org/officeDocument/2006/relationships/image" Target="../media/image284.wmf"/><Relationship Id="rId5" Type="http://schemas.openxmlformats.org/officeDocument/2006/relationships/oleObject" Target="../embeddings/oleObject334.bin"/><Relationship Id="rId4" Type="http://schemas.openxmlformats.org/officeDocument/2006/relationships/image" Target="../media/image283.wmf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7.emf"/><Relationship Id="rId13" Type="http://schemas.openxmlformats.org/officeDocument/2006/relationships/oleObject" Target="../embeddings/oleObject340.bin"/><Relationship Id="rId3" Type="http://schemas.openxmlformats.org/officeDocument/2006/relationships/oleObject" Target="../embeddings/oleObject335.bin"/><Relationship Id="rId7" Type="http://schemas.openxmlformats.org/officeDocument/2006/relationships/oleObject" Target="../embeddings/oleObject337.bin"/><Relationship Id="rId12" Type="http://schemas.openxmlformats.org/officeDocument/2006/relationships/image" Target="../media/image28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2.vml"/><Relationship Id="rId6" Type="http://schemas.openxmlformats.org/officeDocument/2006/relationships/image" Target="../media/image265.wmf"/><Relationship Id="rId11" Type="http://schemas.openxmlformats.org/officeDocument/2006/relationships/oleObject" Target="../embeddings/oleObject339.bin"/><Relationship Id="rId5" Type="http://schemas.openxmlformats.org/officeDocument/2006/relationships/oleObject" Target="../embeddings/oleObject336.bin"/><Relationship Id="rId10" Type="http://schemas.openxmlformats.org/officeDocument/2006/relationships/image" Target="../media/image288.wmf"/><Relationship Id="rId4" Type="http://schemas.openxmlformats.org/officeDocument/2006/relationships/image" Target="../media/image286.wmf"/><Relationship Id="rId9" Type="http://schemas.openxmlformats.org/officeDocument/2006/relationships/oleObject" Target="../embeddings/oleObject338.bin"/><Relationship Id="rId14" Type="http://schemas.openxmlformats.org/officeDocument/2006/relationships/image" Target="../media/image289.wmf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2.wmf"/><Relationship Id="rId3" Type="http://schemas.openxmlformats.org/officeDocument/2006/relationships/oleObject" Target="../embeddings/oleObject341.bin"/><Relationship Id="rId7" Type="http://schemas.openxmlformats.org/officeDocument/2006/relationships/oleObject" Target="../embeddings/oleObject34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3.vml"/><Relationship Id="rId6" Type="http://schemas.openxmlformats.org/officeDocument/2006/relationships/image" Target="../media/image291.wmf"/><Relationship Id="rId5" Type="http://schemas.openxmlformats.org/officeDocument/2006/relationships/oleObject" Target="../embeddings/oleObject342.bin"/><Relationship Id="rId10" Type="http://schemas.openxmlformats.org/officeDocument/2006/relationships/image" Target="../media/image293.wmf"/><Relationship Id="rId4" Type="http://schemas.openxmlformats.org/officeDocument/2006/relationships/image" Target="../media/image290.wmf"/><Relationship Id="rId9" Type="http://schemas.openxmlformats.org/officeDocument/2006/relationships/oleObject" Target="../embeddings/oleObject344.bin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4.vml"/><Relationship Id="rId4" Type="http://schemas.openxmlformats.org/officeDocument/2006/relationships/image" Target="../media/image293.wmf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5.wmf"/><Relationship Id="rId3" Type="http://schemas.openxmlformats.org/officeDocument/2006/relationships/oleObject" Target="../embeddings/oleObject346.bin"/><Relationship Id="rId7" Type="http://schemas.openxmlformats.org/officeDocument/2006/relationships/oleObject" Target="../embeddings/oleObject34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5.vml"/><Relationship Id="rId6" Type="http://schemas.openxmlformats.org/officeDocument/2006/relationships/image" Target="../media/image294.wmf"/><Relationship Id="rId5" Type="http://schemas.openxmlformats.org/officeDocument/2006/relationships/oleObject" Target="../embeddings/oleObject347.bin"/><Relationship Id="rId10" Type="http://schemas.openxmlformats.org/officeDocument/2006/relationships/image" Target="../media/image296.wmf"/><Relationship Id="rId4" Type="http://schemas.openxmlformats.org/officeDocument/2006/relationships/image" Target="../media/image253.wmf"/><Relationship Id="rId9" Type="http://schemas.openxmlformats.org/officeDocument/2006/relationships/oleObject" Target="../embeddings/oleObject349.bin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9.wmf"/><Relationship Id="rId3" Type="http://schemas.openxmlformats.org/officeDocument/2006/relationships/oleObject" Target="../embeddings/oleObject350.bin"/><Relationship Id="rId7" Type="http://schemas.openxmlformats.org/officeDocument/2006/relationships/oleObject" Target="../embeddings/oleObject352.bin"/><Relationship Id="rId12" Type="http://schemas.openxmlformats.org/officeDocument/2006/relationships/image" Target="../media/image30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6.vml"/><Relationship Id="rId6" Type="http://schemas.openxmlformats.org/officeDocument/2006/relationships/image" Target="../media/image298.wmf"/><Relationship Id="rId11" Type="http://schemas.openxmlformats.org/officeDocument/2006/relationships/oleObject" Target="../embeddings/oleObject354.bin"/><Relationship Id="rId5" Type="http://schemas.openxmlformats.org/officeDocument/2006/relationships/oleObject" Target="../embeddings/oleObject351.bin"/><Relationship Id="rId10" Type="http://schemas.openxmlformats.org/officeDocument/2006/relationships/image" Target="../media/image300.wmf"/><Relationship Id="rId4" Type="http://schemas.openxmlformats.org/officeDocument/2006/relationships/image" Target="../media/image297.wmf"/><Relationship Id="rId9" Type="http://schemas.openxmlformats.org/officeDocument/2006/relationships/oleObject" Target="../embeddings/oleObject353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4.wmf"/><Relationship Id="rId13" Type="http://schemas.openxmlformats.org/officeDocument/2006/relationships/oleObject" Target="../embeddings/oleObject360.bin"/><Relationship Id="rId3" Type="http://schemas.openxmlformats.org/officeDocument/2006/relationships/oleObject" Target="../embeddings/oleObject355.bin"/><Relationship Id="rId7" Type="http://schemas.openxmlformats.org/officeDocument/2006/relationships/oleObject" Target="../embeddings/oleObject357.bin"/><Relationship Id="rId12" Type="http://schemas.openxmlformats.org/officeDocument/2006/relationships/image" Target="../media/image30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7.vml"/><Relationship Id="rId6" Type="http://schemas.openxmlformats.org/officeDocument/2006/relationships/image" Target="../media/image303.wmf"/><Relationship Id="rId11" Type="http://schemas.openxmlformats.org/officeDocument/2006/relationships/oleObject" Target="../embeddings/oleObject359.bin"/><Relationship Id="rId5" Type="http://schemas.openxmlformats.org/officeDocument/2006/relationships/oleObject" Target="../embeddings/oleObject356.bin"/><Relationship Id="rId10" Type="http://schemas.openxmlformats.org/officeDocument/2006/relationships/image" Target="../media/image305.emf"/><Relationship Id="rId4" Type="http://schemas.openxmlformats.org/officeDocument/2006/relationships/image" Target="../media/image302.wmf"/><Relationship Id="rId9" Type="http://schemas.openxmlformats.org/officeDocument/2006/relationships/oleObject" Target="../embeddings/oleObject358.bin"/><Relationship Id="rId14" Type="http://schemas.openxmlformats.org/officeDocument/2006/relationships/image" Target="../media/image307.wmf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wmf"/><Relationship Id="rId13" Type="http://schemas.openxmlformats.org/officeDocument/2006/relationships/oleObject" Target="../embeddings/oleObject366.bin"/><Relationship Id="rId3" Type="http://schemas.openxmlformats.org/officeDocument/2006/relationships/oleObject" Target="../embeddings/oleObject361.bin"/><Relationship Id="rId7" Type="http://schemas.openxmlformats.org/officeDocument/2006/relationships/oleObject" Target="../embeddings/oleObject363.bin"/><Relationship Id="rId12" Type="http://schemas.openxmlformats.org/officeDocument/2006/relationships/image" Target="../media/image312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8.vml"/><Relationship Id="rId6" Type="http://schemas.openxmlformats.org/officeDocument/2006/relationships/image" Target="../media/image309.wmf"/><Relationship Id="rId11" Type="http://schemas.openxmlformats.org/officeDocument/2006/relationships/oleObject" Target="../embeddings/oleObject365.bin"/><Relationship Id="rId5" Type="http://schemas.openxmlformats.org/officeDocument/2006/relationships/oleObject" Target="../embeddings/oleObject362.bin"/><Relationship Id="rId10" Type="http://schemas.openxmlformats.org/officeDocument/2006/relationships/image" Target="../media/image311.wmf"/><Relationship Id="rId4" Type="http://schemas.openxmlformats.org/officeDocument/2006/relationships/image" Target="../media/image308.wmf"/><Relationship Id="rId9" Type="http://schemas.openxmlformats.org/officeDocument/2006/relationships/oleObject" Target="../embeddings/oleObject364.bin"/><Relationship Id="rId14" Type="http://schemas.openxmlformats.org/officeDocument/2006/relationships/image" Target="../media/image313.wmf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6.wmf"/><Relationship Id="rId13" Type="http://schemas.openxmlformats.org/officeDocument/2006/relationships/oleObject" Target="../embeddings/oleObject372.bin"/><Relationship Id="rId3" Type="http://schemas.openxmlformats.org/officeDocument/2006/relationships/oleObject" Target="../embeddings/oleObject367.bin"/><Relationship Id="rId7" Type="http://schemas.openxmlformats.org/officeDocument/2006/relationships/oleObject" Target="../embeddings/oleObject369.bin"/><Relationship Id="rId12" Type="http://schemas.openxmlformats.org/officeDocument/2006/relationships/image" Target="../media/image31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9.vml"/><Relationship Id="rId6" Type="http://schemas.openxmlformats.org/officeDocument/2006/relationships/image" Target="../media/image315.wmf"/><Relationship Id="rId11" Type="http://schemas.openxmlformats.org/officeDocument/2006/relationships/oleObject" Target="../embeddings/oleObject371.bin"/><Relationship Id="rId5" Type="http://schemas.openxmlformats.org/officeDocument/2006/relationships/oleObject" Target="../embeddings/oleObject368.bin"/><Relationship Id="rId10" Type="http://schemas.openxmlformats.org/officeDocument/2006/relationships/image" Target="../media/image317.wmf"/><Relationship Id="rId4" Type="http://schemas.openxmlformats.org/officeDocument/2006/relationships/image" Target="../media/image314.wmf"/><Relationship Id="rId9" Type="http://schemas.openxmlformats.org/officeDocument/2006/relationships/oleObject" Target="../embeddings/oleObject370.bin"/><Relationship Id="rId14" Type="http://schemas.openxmlformats.org/officeDocument/2006/relationships/image" Target="../media/image319.wmf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2.wmf"/><Relationship Id="rId3" Type="http://schemas.openxmlformats.org/officeDocument/2006/relationships/oleObject" Target="../embeddings/oleObject373.bin"/><Relationship Id="rId7" Type="http://schemas.openxmlformats.org/officeDocument/2006/relationships/oleObject" Target="../embeddings/oleObject37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0.vml"/><Relationship Id="rId6" Type="http://schemas.openxmlformats.org/officeDocument/2006/relationships/image" Target="../media/image321.wmf"/><Relationship Id="rId5" Type="http://schemas.openxmlformats.org/officeDocument/2006/relationships/oleObject" Target="../embeddings/oleObject374.bin"/><Relationship Id="rId10" Type="http://schemas.openxmlformats.org/officeDocument/2006/relationships/image" Target="../media/image323.wmf"/><Relationship Id="rId4" Type="http://schemas.openxmlformats.org/officeDocument/2006/relationships/image" Target="../media/image320.wmf"/><Relationship Id="rId9" Type="http://schemas.openxmlformats.org/officeDocument/2006/relationships/oleObject" Target="../embeddings/oleObject376.bin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4.wmf"/><Relationship Id="rId3" Type="http://schemas.openxmlformats.org/officeDocument/2006/relationships/oleObject" Target="../embeddings/oleObject377.bin"/><Relationship Id="rId7" Type="http://schemas.openxmlformats.org/officeDocument/2006/relationships/oleObject" Target="../embeddings/oleObject37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1.vml"/><Relationship Id="rId6" Type="http://schemas.openxmlformats.org/officeDocument/2006/relationships/image" Target="../media/image323.wmf"/><Relationship Id="rId5" Type="http://schemas.openxmlformats.org/officeDocument/2006/relationships/oleObject" Target="../embeddings/oleObject378.bin"/><Relationship Id="rId4" Type="http://schemas.openxmlformats.org/officeDocument/2006/relationships/image" Target="../media/image322.wmf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7.wmf"/><Relationship Id="rId13" Type="http://schemas.openxmlformats.org/officeDocument/2006/relationships/oleObject" Target="../embeddings/oleObject385.bin"/><Relationship Id="rId3" Type="http://schemas.openxmlformats.org/officeDocument/2006/relationships/oleObject" Target="../embeddings/oleObject380.bin"/><Relationship Id="rId7" Type="http://schemas.openxmlformats.org/officeDocument/2006/relationships/oleObject" Target="../embeddings/oleObject382.bin"/><Relationship Id="rId12" Type="http://schemas.openxmlformats.org/officeDocument/2006/relationships/image" Target="../media/image32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2.vml"/><Relationship Id="rId6" Type="http://schemas.openxmlformats.org/officeDocument/2006/relationships/image" Target="../media/image326.wmf"/><Relationship Id="rId11" Type="http://schemas.openxmlformats.org/officeDocument/2006/relationships/oleObject" Target="../embeddings/oleObject384.bin"/><Relationship Id="rId5" Type="http://schemas.openxmlformats.org/officeDocument/2006/relationships/oleObject" Target="../embeddings/oleObject381.bin"/><Relationship Id="rId10" Type="http://schemas.openxmlformats.org/officeDocument/2006/relationships/image" Target="../media/image328.wmf"/><Relationship Id="rId4" Type="http://schemas.openxmlformats.org/officeDocument/2006/relationships/image" Target="../media/image325.wmf"/><Relationship Id="rId9" Type="http://schemas.openxmlformats.org/officeDocument/2006/relationships/oleObject" Target="../embeddings/oleObject383.bin"/><Relationship Id="rId14" Type="http://schemas.openxmlformats.org/officeDocument/2006/relationships/image" Target="../media/image330.wmf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  <a:solidFill>
            <a:srgbClr val="590322"/>
          </a:solidFill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en-US" sz="6000" b="1" smtClean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电路理论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09650" y="4267200"/>
            <a:ext cx="7162800" cy="11430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zh-CN" altLang="en-US" b="1" smtClean="0">
                <a:solidFill>
                  <a:schemeClr val="tx2"/>
                </a:solidFill>
                <a:ea typeface="隶书" panose="02010509060101010101" pitchFamily="49" charset="-122"/>
              </a:rPr>
              <a:t>华中科技大学电气与电子工程学院</a:t>
            </a:r>
          </a:p>
          <a:p>
            <a:pPr>
              <a:spcBef>
                <a:spcPct val="0"/>
              </a:spcBef>
            </a:pPr>
            <a:r>
              <a:rPr lang="zh-CN" altLang="en-US" b="1" smtClean="0">
                <a:solidFill>
                  <a:schemeClr val="tx2"/>
                </a:solidFill>
                <a:ea typeface="隶书" panose="02010509060101010101" pitchFamily="49" charset="-122"/>
              </a:rPr>
              <a:t>何仁平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5181600" y="5715000"/>
            <a:ext cx="342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en-US" altLang="zh-CN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2015</a:t>
            </a:r>
            <a:r>
              <a:rPr lang="zh-CN" altLang="en-US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年</a:t>
            </a:r>
            <a:r>
              <a:rPr lang="en-US" altLang="zh-CN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9</a:t>
            </a:r>
            <a:r>
              <a:rPr lang="zh-CN" altLang="en-US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276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276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82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Text Box 2"/>
          <p:cNvSpPr txBox="1">
            <a:spLocks noChangeArrowheads="1"/>
          </p:cNvSpPr>
          <p:nvPr/>
        </p:nvSpPr>
        <p:spPr bwMode="auto">
          <a:xfrm>
            <a:off x="990600" y="990600"/>
            <a:ext cx="6038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u="sng">
                <a:solidFill>
                  <a:srgbClr val="0000FF"/>
                </a:solidFill>
                <a:ea typeface="宋体" panose="02010600030101010101" pitchFamily="2" charset="-122"/>
              </a:rPr>
              <a:t>换路</a:t>
            </a:r>
            <a:r>
              <a:rPr lang="en-US" altLang="zh-CN" sz="2800">
                <a:solidFill>
                  <a:schemeClr val="tx2"/>
                </a:solidFill>
                <a:ea typeface="宋体" panose="02010600030101010101" pitchFamily="2" charset="-122"/>
              </a:rPr>
              <a:t>: </a:t>
            </a:r>
            <a:r>
              <a:rPr lang="zh-CN" altLang="en-US" sz="2800">
                <a:solidFill>
                  <a:schemeClr val="tx2"/>
                </a:solidFill>
                <a:ea typeface="宋体" panose="02010600030101010101" pitchFamily="2" charset="-122"/>
              </a:rPr>
              <a:t>电路状态的改变。如：</a:t>
            </a:r>
          </a:p>
        </p:txBody>
      </p:sp>
      <p:sp>
        <p:nvSpPr>
          <p:cNvPr id="238596" name="Text Box 4"/>
          <p:cNvSpPr txBox="1">
            <a:spLocks noChangeArrowheads="1"/>
          </p:cNvSpPr>
          <p:nvPr/>
        </p:nvSpPr>
        <p:spPr bwMode="auto">
          <a:xfrm>
            <a:off x="1066800" y="1371600"/>
            <a:ext cx="5924550" cy="137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800">
                <a:solidFill>
                  <a:srgbClr val="0000FF"/>
                </a:solidFill>
                <a:ea typeface="宋体" panose="02010600030101010101" pitchFamily="2" charset="-122"/>
              </a:rPr>
              <a:t>1 . </a:t>
            </a:r>
            <a:r>
              <a:rPr lang="zh-CN" altLang="en-US" sz="2800">
                <a:solidFill>
                  <a:srgbClr val="0000FF"/>
                </a:solidFill>
                <a:ea typeface="宋体" panose="02010600030101010101" pitchFamily="2" charset="-122"/>
              </a:rPr>
              <a:t>电路结构改变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800">
                <a:solidFill>
                  <a:srgbClr val="0000FF"/>
                </a:solidFill>
                <a:ea typeface="宋体" panose="02010600030101010101" pitchFamily="2" charset="-122"/>
              </a:rPr>
              <a:t>2 . </a:t>
            </a:r>
            <a:r>
              <a:rPr lang="zh-CN" altLang="en-US" sz="2800">
                <a:solidFill>
                  <a:srgbClr val="0000FF"/>
                </a:solidFill>
                <a:ea typeface="宋体" panose="02010600030101010101" pitchFamily="2" charset="-122"/>
              </a:rPr>
              <a:t>电路中元件参数的改变</a:t>
            </a:r>
          </a:p>
        </p:txBody>
      </p:sp>
      <p:sp>
        <p:nvSpPr>
          <p:cNvPr id="238598" name="Rectangle 6"/>
          <p:cNvSpPr>
            <a:spLocks noChangeArrowheads="1"/>
          </p:cNvSpPr>
          <p:nvPr/>
        </p:nvSpPr>
        <p:spPr bwMode="auto">
          <a:xfrm>
            <a:off x="914400" y="252413"/>
            <a:ext cx="48275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zh-CN" altLang="en-US" sz="2800">
                <a:solidFill>
                  <a:srgbClr val="0000FF"/>
                </a:solidFill>
              </a:rPr>
              <a:t>二、换路定则及初始值的确定</a:t>
            </a:r>
          </a:p>
        </p:txBody>
      </p:sp>
      <p:sp>
        <p:nvSpPr>
          <p:cNvPr id="238599" name="Text Box 7"/>
          <p:cNvSpPr txBox="1">
            <a:spLocks noChangeArrowheads="1"/>
          </p:cNvSpPr>
          <p:nvPr/>
        </p:nvSpPr>
        <p:spPr bwMode="auto">
          <a:xfrm>
            <a:off x="457200" y="2667000"/>
            <a:ext cx="898525" cy="116046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bg1"/>
                </a:solidFill>
                <a:ea typeface="宋体" panose="02010600030101010101" pitchFamily="2" charset="-122"/>
              </a:rPr>
              <a:t>换路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bg1"/>
                </a:solidFill>
                <a:ea typeface="宋体" panose="02010600030101010101" pitchFamily="2" charset="-122"/>
              </a:rPr>
              <a:t>定则</a:t>
            </a:r>
            <a:r>
              <a:rPr lang="en-US" altLang="zh-CN" sz="2800">
                <a:solidFill>
                  <a:schemeClr val="bg1"/>
                </a:solidFill>
                <a:ea typeface="宋体" panose="02010600030101010101" pitchFamily="2" charset="-122"/>
              </a:rPr>
              <a:t>:</a:t>
            </a:r>
          </a:p>
        </p:txBody>
      </p:sp>
      <p:sp>
        <p:nvSpPr>
          <p:cNvPr id="238600" name="Text Box 8"/>
          <p:cNvSpPr txBox="1">
            <a:spLocks noChangeArrowheads="1"/>
          </p:cNvSpPr>
          <p:nvPr/>
        </p:nvSpPr>
        <p:spPr bwMode="auto">
          <a:xfrm>
            <a:off x="1355725" y="2647950"/>
            <a:ext cx="7315200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>
                <a:solidFill>
                  <a:srgbClr val="000099"/>
                </a:solidFill>
                <a:ea typeface="宋体" panose="02010600030101010101" pitchFamily="2" charset="-122"/>
              </a:rPr>
              <a:t>在换路瞬间，电容上的电压、电感中的电流不能突变。</a:t>
            </a:r>
          </a:p>
        </p:txBody>
      </p:sp>
      <p:sp>
        <p:nvSpPr>
          <p:cNvPr id="238603" name="Text Box 11"/>
          <p:cNvSpPr txBox="1">
            <a:spLocks noChangeArrowheads="1"/>
          </p:cNvSpPr>
          <p:nvPr/>
        </p:nvSpPr>
        <p:spPr bwMode="auto">
          <a:xfrm>
            <a:off x="841375" y="3840163"/>
            <a:ext cx="26273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2800">
                <a:ea typeface="宋体" panose="02010600030101010101" pitchFamily="2" charset="-122"/>
              </a:rPr>
              <a:t>设：</a:t>
            </a:r>
            <a:r>
              <a:rPr lang="en-US" altLang="zh-CN" sz="2800" i="1">
                <a:ea typeface="宋体" panose="02010600030101010101" pitchFamily="2" charset="-122"/>
              </a:rPr>
              <a:t>t</a:t>
            </a:r>
            <a:r>
              <a:rPr lang="en-US" altLang="zh-CN" sz="2800">
                <a:ea typeface="宋体" panose="02010600030101010101" pitchFamily="2" charset="-122"/>
              </a:rPr>
              <a:t>=0  </a:t>
            </a:r>
            <a:r>
              <a:rPr lang="zh-CN" altLang="en-US" sz="2800">
                <a:ea typeface="宋体" panose="02010600030101010101" pitchFamily="2" charset="-122"/>
              </a:rPr>
              <a:t>时换路</a:t>
            </a:r>
          </a:p>
        </p:txBody>
      </p:sp>
      <p:grpSp>
        <p:nvGrpSpPr>
          <p:cNvPr id="238614" name="Group 22"/>
          <p:cNvGrpSpPr>
            <a:grpSpLocks/>
          </p:cNvGrpSpPr>
          <p:nvPr/>
        </p:nvGrpSpPr>
        <p:grpSpPr bwMode="auto">
          <a:xfrm>
            <a:off x="3963988" y="3429000"/>
            <a:ext cx="3162300" cy="685800"/>
            <a:chOff x="2497" y="2160"/>
            <a:chExt cx="1992" cy="432"/>
          </a:xfrm>
        </p:grpSpPr>
        <p:graphicFrame>
          <p:nvGraphicFramePr>
            <p:cNvPr id="11282" name="Object 12"/>
            <p:cNvGraphicFramePr>
              <a:graphicFrameLocks noChangeAspect="1"/>
            </p:cNvGraphicFramePr>
            <p:nvPr/>
          </p:nvGraphicFramePr>
          <p:xfrm>
            <a:off x="2497" y="2160"/>
            <a:ext cx="417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4" name="公式" r:id="rId4" imgW="177569" imgH="202936" progId="Equation.3">
                    <p:embed/>
                  </p:oleObj>
                </mc:Choice>
                <mc:Fallback>
                  <p:oleObj name="公式" r:id="rId4" imgW="177569" imgH="202936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7" y="2160"/>
                          <a:ext cx="417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83" name="Text Box 14"/>
            <p:cNvSpPr txBox="1">
              <a:spLocks noChangeArrowheads="1"/>
            </p:cNvSpPr>
            <p:nvPr/>
          </p:nvSpPr>
          <p:spPr bwMode="auto">
            <a:xfrm>
              <a:off x="2821" y="2222"/>
              <a:ext cx="166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>
                  <a:solidFill>
                    <a:schemeClr val="tx2"/>
                  </a:solidFill>
                  <a:ea typeface="宋体" panose="02010600030101010101" pitchFamily="2" charset="-122"/>
                </a:rPr>
                <a:t>---  </a:t>
              </a:r>
              <a:r>
                <a:rPr lang="zh-CN" altLang="en-US" sz="2800">
                  <a:solidFill>
                    <a:srgbClr val="0000FF"/>
                  </a:solidFill>
                  <a:ea typeface="宋体" panose="02010600030101010101" pitchFamily="2" charset="-122"/>
                </a:rPr>
                <a:t>换路前瞬间</a:t>
              </a:r>
            </a:p>
          </p:txBody>
        </p:sp>
      </p:grpSp>
      <p:grpSp>
        <p:nvGrpSpPr>
          <p:cNvPr id="238615" name="Group 23"/>
          <p:cNvGrpSpPr>
            <a:grpSpLocks/>
          </p:cNvGrpSpPr>
          <p:nvPr/>
        </p:nvGrpSpPr>
        <p:grpSpPr bwMode="auto">
          <a:xfrm>
            <a:off x="3932238" y="4114800"/>
            <a:ext cx="3554412" cy="685800"/>
            <a:chOff x="2477" y="2592"/>
            <a:chExt cx="2239" cy="432"/>
          </a:xfrm>
        </p:grpSpPr>
        <p:graphicFrame>
          <p:nvGraphicFramePr>
            <p:cNvPr id="11280" name="Object 13"/>
            <p:cNvGraphicFramePr>
              <a:graphicFrameLocks noChangeAspect="1"/>
            </p:cNvGraphicFramePr>
            <p:nvPr/>
          </p:nvGraphicFramePr>
          <p:xfrm>
            <a:off x="2477" y="2592"/>
            <a:ext cx="463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5" name="公式" r:id="rId6" imgW="177569" imgH="202936" progId="Equation.3">
                    <p:embed/>
                  </p:oleObj>
                </mc:Choice>
                <mc:Fallback>
                  <p:oleObj name="公式" r:id="rId6" imgW="177569" imgH="202936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77" y="2592"/>
                          <a:ext cx="463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81" name="Text Box 15"/>
            <p:cNvSpPr txBox="1">
              <a:spLocks noChangeArrowheads="1"/>
            </p:cNvSpPr>
            <p:nvPr/>
          </p:nvSpPr>
          <p:spPr bwMode="auto">
            <a:xfrm>
              <a:off x="2832" y="2640"/>
              <a:ext cx="188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---</a:t>
              </a:r>
              <a:r>
                <a:rPr lang="en-US" altLang="zh-CN" sz="2800">
                  <a:solidFill>
                    <a:srgbClr val="0000FF"/>
                  </a:solidFill>
                  <a:ea typeface="宋体" panose="02010600030101010101" pitchFamily="2" charset="-122"/>
                </a:rPr>
                <a:t>  </a:t>
              </a:r>
              <a:r>
                <a:rPr lang="zh-CN" altLang="en-US" sz="2800">
                  <a:solidFill>
                    <a:srgbClr val="0000FF"/>
                  </a:solidFill>
                  <a:ea typeface="宋体" panose="02010600030101010101" pitchFamily="2" charset="-122"/>
                </a:rPr>
                <a:t>换路后瞬间</a:t>
              </a:r>
            </a:p>
          </p:txBody>
        </p:sp>
      </p:grpSp>
      <p:sp>
        <p:nvSpPr>
          <p:cNvPr id="238608" name="AutoShape 16"/>
          <p:cNvSpPr>
            <a:spLocks/>
          </p:cNvSpPr>
          <p:nvPr/>
        </p:nvSpPr>
        <p:spPr bwMode="auto">
          <a:xfrm>
            <a:off x="3697288" y="3700463"/>
            <a:ext cx="131762" cy="863600"/>
          </a:xfrm>
          <a:prstGeom prst="leftBrace">
            <a:avLst>
              <a:gd name="adj1" fmla="val 54619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grpSp>
        <p:nvGrpSpPr>
          <p:cNvPr id="238609" name="Group 17"/>
          <p:cNvGrpSpPr>
            <a:grpSpLocks/>
          </p:cNvGrpSpPr>
          <p:nvPr/>
        </p:nvGrpSpPr>
        <p:grpSpPr bwMode="auto">
          <a:xfrm>
            <a:off x="838200" y="4876800"/>
            <a:ext cx="6242050" cy="1524000"/>
            <a:chOff x="508" y="2400"/>
            <a:chExt cx="3932" cy="1644"/>
          </a:xfrm>
        </p:grpSpPr>
        <p:sp>
          <p:nvSpPr>
            <p:cNvPr id="11276" name="Rectangle 18"/>
            <p:cNvSpPr>
              <a:spLocks noChangeArrowheads="1"/>
            </p:cNvSpPr>
            <p:nvPr/>
          </p:nvSpPr>
          <p:spPr bwMode="auto">
            <a:xfrm>
              <a:off x="1164" y="2424"/>
              <a:ext cx="3276" cy="162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graphicFrame>
          <p:nvGraphicFramePr>
            <p:cNvPr id="11277" name="Object 19"/>
            <p:cNvGraphicFramePr>
              <a:graphicFrameLocks noChangeAspect="1"/>
            </p:cNvGraphicFramePr>
            <p:nvPr/>
          </p:nvGraphicFramePr>
          <p:xfrm>
            <a:off x="1356" y="2400"/>
            <a:ext cx="2736" cy="7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6" name="公式" r:id="rId8" imgW="1016000" imgH="241300" progId="Equation.3">
                    <p:embed/>
                  </p:oleObj>
                </mc:Choice>
                <mc:Fallback>
                  <p:oleObj name="公式" r:id="rId8" imgW="1016000" imgH="241300" progId="Equation.3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56" y="2400"/>
                          <a:ext cx="2736" cy="7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76200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78" name="Object 20"/>
            <p:cNvGraphicFramePr>
              <a:graphicFrameLocks noChangeAspect="1"/>
            </p:cNvGraphicFramePr>
            <p:nvPr/>
          </p:nvGraphicFramePr>
          <p:xfrm>
            <a:off x="1380" y="3192"/>
            <a:ext cx="2736" cy="7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7" name="公式" r:id="rId10" imgW="927100" imgH="228600" progId="Equation.3">
                    <p:embed/>
                  </p:oleObj>
                </mc:Choice>
                <mc:Fallback>
                  <p:oleObj name="公式" r:id="rId10" imgW="927100" imgH="228600" progId="Equation.3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0" y="3192"/>
                          <a:ext cx="2736" cy="72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76200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79" name="Text Box 21"/>
            <p:cNvSpPr txBox="1">
              <a:spLocks noChangeArrowheads="1"/>
            </p:cNvSpPr>
            <p:nvPr/>
          </p:nvSpPr>
          <p:spPr bwMode="auto">
            <a:xfrm>
              <a:off x="508" y="2446"/>
              <a:ext cx="568" cy="5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zh-CN" altLang="en-US" sz="2800">
                  <a:ea typeface="宋体" panose="02010600030101010101" pitchFamily="2" charset="-122"/>
                </a:rPr>
                <a:t>则：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8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" fill="hold"/>
                                        <p:tgtEl>
                                          <p:spTgt spid="238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" fill="hold"/>
                                        <p:tgtEl>
                                          <p:spTgt spid="238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" fill="hold"/>
                                        <p:tgtEl>
                                          <p:spTgt spid="2385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" fill="hold"/>
                                        <p:tgtEl>
                                          <p:spTgt spid="2385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85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85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85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85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86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38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38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86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86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86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86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5" dur="500"/>
                                        <p:tgtEl>
                                          <p:spTgt spid="238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4" grpId="0" autoUpdateAnimBg="0"/>
      <p:bldP spid="238596" grpId="0" build="p" autoUpdateAnimBg="0"/>
      <p:bldP spid="238598" grpId="0" autoUpdateAnimBg="0"/>
      <p:bldP spid="238599" grpId="0" animBg="1" autoUpdateAnimBg="0"/>
      <p:bldP spid="238600" grpId="0" build="p" autoUpdateAnimBg="0"/>
      <p:bldP spid="238603" grpId="0" build="p" autoUpdateAnimBg="0"/>
      <p:bldP spid="23860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Text Box 2"/>
          <p:cNvSpPr txBox="1">
            <a:spLocks noChangeArrowheads="1"/>
          </p:cNvSpPr>
          <p:nvPr/>
        </p:nvSpPr>
        <p:spPr bwMode="auto">
          <a:xfrm>
            <a:off x="555625" y="114300"/>
            <a:ext cx="8131175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 sz="2800">
                <a:solidFill>
                  <a:schemeClr val="tx2"/>
                </a:solidFill>
                <a:ea typeface="宋体" panose="02010600030101010101" pitchFamily="2" charset="-122"/>
              </a:rPr>
              <a:t>    </a:t>
            </a:r>
            <a:r>
              <a:rPr lang="zh-CN" altLang="en-US" sz="2800">
                <a:solidFill>
                  <a:schemeClr val="tx2"/>
                </a:solidFill>
                <a:ea typeface="宋体" panose="02010600030101010101" pitchFamily="2" charset="-122"/>
              </a:rPr>
              <a:t>换路瞬间，电容上的电压、电感中的电流不能突变的原因解释如下：</a:t>
            </a:r>
          </a:p>
        </p:txBody>
      </p:sp>
      <p:sp>
        <p:nvSpPr>
          <p:cNvPr id="239619" name="Text Box 3"/>
          <p:cNvSpPr txBox="1">
            <a:spLocks noChangeArrowheads="1"/>
          </p:cNvSpPr>
          <p:nvPr/>
        </p:nvSpPr>
        <p:spPr bwMode="auto">
          <a:xfrm>
            <a:off x="457200" y="1143000"/>
            <a:ext cx="8458200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 sz="2800">
                <a:solidFill>
                  <a:srgbClr val="993300"/>
                </a:solidFill>
                <a:ea typeface="宋体" panose="02010600030101010101" pitchFamily="2" charset="-122"/>
              </a:rPr>
              <a:t>   </a:t>
            </a:r>
            <a:r>
              <a:rPr lang="zh-CN" altLang="en-US" sz="2800">
                <a:solidFill>
                  <a:srgbClr val="0000FF"/>
                </a:solidFill>
                <a:ea typeface="宋体" panose="02010600030101010101" pitchFamily="2" charset="-122"/>
              </a:rPr>
              <a:t>自然界物体所具有的能量不能突变，</a:t>
            </a:r>
            <a:r>
              <a:rPr lang="zh-CN" altLang="en-US" sz="2800">
                <a:solidFill>
                  <a:srgbClr val="FF0000"/>
                </a:solidFill>
                <a:ea typeface="宋体" panose="02010600030101010101" pitchFamily="2" charset="-122"/>
              </a:rPr>
              <a:t>能量的积累或 释放</a:t>
            </a:r>
            <a:r>
              <a:rPr lang="zh-CN" altLang="en-US" sz="2800">
                <a:solidFill>
                  <a:srgbClr val="0000FF"/>
                </a:solidFill>
                <a:ea typeface="宋体" panose="02010600030101010101" pitchFamily="2" charset="-122"/>
              </a:rPr>
              <a:t>需要一定的时间。所以</a:t>
            </a:r>
          </a:p>
        </p:txBody>
      </p:sp>
      <p:sp>
        <p:nvSpPr>
          <p:cNvPr id="239621" name="Text Box 5"/>
          <p:cNvSpPr txBox="1">
            <a:spLocks noChangeArrowheads="1"/>
          </p:cNvSpPr>
          <p:nvPr/>
        </p:nvSpPr>
        <p:spPr bwMode="auto">
          <a:xfrm>
            <a:off x="838200" y="4552950"/>
            <a:ext cx="3829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99"/>
                </a:solidFill>
                <a:ea typeface="宋体" panose="02010600030101010101" pitchFamily="2" charset="-122"/>
              </a:rPr>
              <a:t>电感 </a:t>
            </a:r>
            <a:r>
              <a:rPr lang="en-US" altLang="zh-CN" sz="2800">
                <a:solidFill>
                  <a:srgbClr val="000099"/>
                </a:solidFill>
                <a:ea typeface="宋体" panose="02010600030101010101" pitchFamily="2" charset="-122"/>
              </a:rPr>
              <a:t>L </a:t>
            </a:r>
            <a:r>
              <a:rPr lang="zh-CN" altLang="en-US" sz="2800">
                <a:solidFill>
                  <a:srgbClr val="000099"/>
                </a:solidFill>
                <a:ea typeface="宋体" panose="02010600030101010101" pitchFamily="2" charset="-122"/>
              </a:rPr>
              <a:t>储存的磁场能量</a:t>
            </a:r>
          </a:p>
        </p:txBody>
      </p:sp>
      <p:graphicFrame>
        <p:nvGraphicFramePr>
          <p:cNvPr id="239622" name="Object 6"/>
          <p:cNvGraphicFramePr>
            <a:graphicFrameLocks noChangeAspect="1"/>
          </p:cNvGraphicFramePr>
          <p:nvPr/>
        </p:nvGraphicFramePr>
        <p:xfrm>
          <a:off x="4495800" y="4191000"/>
          <a:ext cx="3157538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6" name="公式" r:id="rId3" imgW="875920" imgH="393529" progId="Equation.3">
                  <p:embed/>
                </p:oleObj>
              </mc:Choice>
              <mc:Fallback>
                <p:oleObj name="公式" r:id="rId3" imgW="875920" imgH="393529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4191000"/>
                        <a:ext cx="3157538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9623" name="Object 7"/>
          <p:cNvGraphicFramePr>
            <a:graphicFrameLocks noChangeAspect="1"/>
          </p:cNvGraphicFramePr>
          <p:nvPr/>
        </p:nvGraphicFramePr>
        <p:xfrm>
          <a:off x="1447800" y="5314950"/>
          <a:ext cx="820738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7" name="公式" r:id="rId5" imgW="215619" imgH="215619" progId="Equation.3">
                  <p:embed/>
                </p:oleObj>
              </mc:Choice>
              <mc:Fallback>
                <p:oleObj name="公式" r:id="rId5" imgW="215619" imgH="215619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5314950"/>
                        <a:ext cx="820738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9624" name="Text Box 8"/>
          <p:cNvSpPr txBox="1">
            <a:spLocks noChangeArrowheads="1"/>
          </p:cNvSpPr>
          <p:nvPr/>
        </p:nvSpPr>
        <p:spPr bwMode="auto">
          <a:xfrm>
            <a:off x="2268538" y="5467350"/>
            <a:ext cx="18065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ea typeface="宋体" panose="02010600030101010101" pitchFamily="2" charset="-122"/>
              </a:rPr>
              <a:t>不能突变</a:t>
            </a:r>
          </a:p>
        </p:txBody>
      </p:sp>
      <p:graphicFrame>
        <p:nvGraphicFramePr>
          <p:cNvPr id="239625" name="Object 9"/>
          <p:cNvGraphicFramePr>
            <a:graphicFrameLocks noChangeAspect="1"/>
          </p:cNvGraphicFramePr>
          <p:nvPr/>
        </p:nvGraphicFramePr>
        <p:xfrm>
          <a:off x="5086350" y="5295900"/>
          <a:ext cx="858838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8" name="公式" r:id="rId7" imgW="139579" imgH="215713" progId="Equation.3">
                  <p:embed/>
                </p:oleObj>
              </mc:Choice>
              <mc:Fallback>
                <p:oleObj name="公式" r:id="rId7" imgW="139579" imgH="215713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6350" y="5295900"/>
                        <a:ext cx="858838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9626" name="Text Box 10"/>
          <p:cNvSpPr txBox="1">
            <a:spLocks noChangeArrowheads="1"/>
          </p:cNvSpPr>
          <p:nvPr/>
        </p:nvSpPr>
        <p:spPr bwMode="auto">
          <a:xfrm>
            <a:off x="5791200" y="5486400"/>
            <a:ext cx="17240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ea typeface="宋体" panose="02010600030101010101" pitchFamily="2" charset="-122"/>
              </a:rPr>
              <a:t>不能突变</a:t>
            </a:r>
          </a:p>
        </p:txBody>
      </p:sp>
      <p:sp>
        <p:nvSpPr>
          <p:cNvPr id="239627" name="AutoShape 11"/>
          <p:cNvSpPr>
            <a:spLocks noChangeArrowheads="1"/>
          </p:cNvSpPr>
          <p:nvPr/>
        </p:nvSpPr>
        <p:spPr bwMode="auto">
          <a:xfrm>
            <a:off x="4197350" y="5676900"/>
            <a:ext cx="739775" cy="228600"/>
          </a:xfrm>
          <a:prstGeom prst="rightArrow">
            <a:avLst>
              <a:gd name="adj1" fmla="val 50000"/>
              <a:gd name="adj2" fmla="val 80903"/>
            </a:avLst>
          </a:prstGeom>
          <a:solidFill>
            <a:srgbClr val="66FFFF"/>
          </a:solidFill>
          <a:ln w="12700">
            <a:solidFill>
              <a:srgbClr val="00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graphicFrame>
        <p:nvGraphicFramePr>
          <p:cNvPr id="239629" name="Object 13"/>
          <p:cNvGraphicFramePr>
            <a:graphicFrameLocks noChangeAspect="1"/>
          </p:cNvGraphicFramePr>
          <p:nvPr/>
        </p:nvGraphicFramePr>
        <p:xfrm>
          <a:off x="1162050" y="3352800"/>
          <a:ext cx="762000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9" name="公式" r:id="rId9" imgW="228600" imgH="228600" progId="Equation.3">
                  <p:embed/>
                </p:oleObj>
              </mc:Choice>
              <mc:Fallback>
                <p:oleObj name="公式" r:id="rId9" imgW="228600" imgH="228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2050" y="3352800"/>
                        <a:ext cx="762000" cy="763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9630" name="Text Box 14"/>
          <p:cNvSpPr txBox="1">
            <a:spLocks noChangeArrowheads="1"/>
          </p:cNvSpPr>
          <p:nvPr/>
        </p:nvSpPr>
        <p:spPr bwMode="auto">
          <a:xfrm>
            <a:off x="1924050" y="3429000"/>
            <a:ext cx="1695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ea typeface="宋体" panose="02010600030101010101" pitchFamily="2" charset="-122"/>
              </a:rPr>
              <a:t>不能突变</a:t>
            </a:r>
          </a:p>
        </p:txBody>
      </p:sp>
      <p:graphicFrame>
        <p:nvGraphicFramePr>
          <p:cNvPr id="239631" name="Object 15"/>
          <p:cNvGraphicFramePr>
            <a:graphicFrameLocks noChangeAspect="1"/>
          </p:cNvGraphicFramePr>
          <p:nvPr/>
        </p:nvGraphicFramePr>
        <p:xfrm>
          <a:off x="4654550" y="3124200"/>
          <a:ext cx="741363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0" name="公式" r:id="rId11" imgW="190500" imgH="228600" progId="Equation.3">
                  <p:embed/>
                </p:oleObj>
              </mc:Choice>
              <mc:Fallback>
                <p:oleObj name="公式" r:id="rId11" imgW="190500" imgH="228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4550" y="3124200"/>
                        <a:ext cx="741363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9632" name="Text Box 16"/>
          <p:cNvSpPr txBox="1">
            <a:spLocks noChangeArrowheads="1"/>
          </p:cNvSpPr>
          <p:nvPr/>
        </p:nvSpPr>
        <p:spPr bwMode="auto">
          <a:xfrm>
            <a:off x="5429250" y="3429000"/>
            <a:ext cx="1885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ea typeface="宋体" panose="02010600030101010101" pitchFamily="2" charset="-122"/>
              </a:rPr>
              <a:t>不能突变</a:t>
            </a:r>
          </a:p>
        </p:txBody>
      </p:sp>
      <p:sp>
        <p:nvSpPr>
          <p:cNvPr id="239633" name="AutoShape 17"/>
          <p:cNvSpPr>
            <a:spLocks noChangeArrowheads="1"/>
          </p:cNvSpPr>
          <p:nvPr/>
        </p:nvSpPr>
        <p:spPr bwMode="auto">
          <a:xfrm>
            <a:off x="3657600" y="3581400"/>
            <a:ext cx="685800" cy="2286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66FFFF"/>
          </a:solidFill>
          <a:ln w="12700">
            <a:solidFill>
              <a:srgbClr val="00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sp>
        <p:nvSpPr>
          <p:cNvPr id="239634" name="Text Box 18"/>
          <p:cNvSpPr txBox="1">
            <a:spLocks noChangeArrowheads="1"/>
          </p:cNvSpPr>
          <p:nvPr/>
        </p:nvSpPr>
        <p:spPr bwMode="auto">
          <a:xfrm>
            <a:off x="369888" y="2408238"/>
            <a:ext cx="36560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2800">
                <a:solidFill>
                  <a:srgbClr val="000099"/>
                </a:solidFill>
                <a:ea typeface="宋体" panose="02010600030101010101" pitchFamily="2" charset="-122"/>
              </a:rPr>
              <a:t>电容</a:t>
            </a:r>
            <a:r>
              <a:rPr lang="en-US" altLang="zh-CN" sz="2800">
                <a:solidFill>
                  <a:srgbClr val="000099"/>
                </a:solidFill>
                <a:ea typeface="宋体" panose="02010600030101010101" pitchFamily="2" charset="-122"/>
              </a:rPr>
              <a:t>C</a:t>
            </a:r>
            <a:r>
              <a:rPr lang="zh-CN" altLang="en-US" sz="2800">
                <a:solidFill>
                  <a:srgbClr val="000099"/>
                </a:solidFill>
                <a:ea typeface="宋体" panose="02010600030101010101" pitchFamily="2" charset="-122"/>
              </a:rPr>
              <a:t>存储的电场能量</a:t>
            </a:r>
          </a:p>
        </p:txBody>
      </p:sp>
      <p:graphicFrame>
        <p:nvGraphicFramePr>
          <p:cNvPr id="239635" name="Object 19"/>
          <p:cNvGraphicFramePr>
            <a:graphicFrameLocks noChangeAspect="1"/>
          </p:cNvGraphicFramePr>
          <p:nvPr/>
        </p:nvGraphicFramePr>
        <p:xfrm>
          <a:off x="4267200" y="2057400"/>
          <a:ext cx="3157538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1" name="Equation" r:id="rId13" imgW="914400" imgH="393700" progId="Equation.3">
                  <p:embed/>
                </p:oleObj>
              </mc:Choice>
              <mc:Fallback>
                <p:oleObj name="Equation" r:id="rId13" imgW="914400" imgH="3937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2057400"/>
                        <a:ext cx="3157538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9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3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39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39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9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9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39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39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39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9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9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18" grpId="0" autoUpdateAnimBg="0"/>
      <p:bldP spid="239619" grpId="0" build="p" autoUpdateAnimBg="0"/>
      <p:bldP spid="239621" grpId="0" autoUpdateAnimBg="0"/>
      <p:bldP spid="239624" grpId="0" autoUpdateAnimBg="0"/>
      <p:bldP spid="239626" grpId="0" autoUpdateAnimBg="0"/>
      <p:bldP spid="239627" grpId="0" animBg="1"/>
      <p:bldP spid="239630" grpId="0" autoUpdateAnimBg="0"/>
      <p:bldP spid="239632" grpId="0" autoUpdateAnimBg="0"/>
      <p:bldP spid="239633" grpId="0" animBg="1"/>
      <p:bldP spid="239634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642" name="Group 2"/>
          <p:cNvGrpSpPr>
            <a:grpSpLocks/>
          </p:cNvGrpSpPr>
          <p:nvPr/>
        </p:nvGrpSpPr>
        <p:grpSpPr bwMode="auto">
          <a:xfrm>
            <a:off x="5695950" y="1676400"/>
            <a:ext cx="3448050" cy="3200400"/>
            <a:chOff x="3588" y="936"/>
            <a:chExt cx="2172" cy="2244"/>
          </a:xfrm>
        </p:grpSpPr>
        <p:sp>
          <p:nvSpPr>
            <p:cNvPr id="13346" name="AutoShape 3"/>
            <p:cNvSpPr>
              <a:spLocks noChangeArrowheads="1"/>
            </p:cNvSpPr>
            <p:nvPr/>
          </p:nvSpPr>
          <p:spPr bwMode="auto">
            <a:xfrm>
              <a:off x="3588" y="936"/>
              <a:ext cx="2172" cy="2244"/>
            </a:xfrm>
            <a:prstGeom prst="cloudCallout">
              <a:avLst>
                <a:gd name="adj1" fmla="val -77255"/>
                <a:gd name="adj2" fmla="val 27718"/>
              </a:avLst>
            </a:prstGeom>
            <a:solidFill>
              <a:srgbClr val="FFFFFF"/>
            </a:solidFill>
            <a:ln w="381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 sz="2800">
                <a:solidFill>
                  <a:srgbClr val="0000FF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13347" name="Text Box 4"/>
            <p:cNvSpPr txBox="1">
              <a:spLocks noChangeArrowheads="1"/>
            </p:cNvSpPr>
            <p:nvPr/>
          </p:nvSpPr>
          <p:spPr bwMode="auto">
            <a:xfrm>
              <a:off x="3849" y="1153"/>
              <a:ext cx="342" cy="3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zh-CN" altLang="en-US" sz="2800">
                  <a:ea typeface="宋体" panose="02010600030101010101" pitchFamily="2" charset="-122"/>
                </a:rPr>
                <a:t>若</a:t>
              </a:r>
            </a:p>
          </p:txBody>
        </p:sp>
        <p:graphicFrame>
          <p:nvGraphicFramePr>
            <p:cNvPr id="13348" name="Object 5"/>
            <p:cNvGraphicFramePr>
              <a:graphicFrameLocks noChangeAspect="1"/>
            </p:cNvGraphicFramePr>
            <p:nvPr/>
          </p:nvGraphicFramePr>
          <p:xfrm>
            <a:off x="4179" y="1135"/>
            <a:ext cx="283" cy="3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55" name="Equation" r:id="rId3" imgW="190500" imgH="228600" progId="Equation.3">
                    <p:embed/>
                  </p:oleObj>
                </mc:Choice>
                <mc:Fallback>
                  <p:oleObj name="Equation" r:id="rId3" imgW="190500" imgH="22860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9" y="1135"/>
                          <a:ext cx="283" cy="3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49" name="Text Box 6"/>
            <p:cNvSpPr txBox="1">
              <a:spLocks noChangeArrowheads="1"/>
            </p:cNvSpPr>
            <p:nvPr/>
          </p:nvSpPr>
          <p:spPr bwMode="auto">
            <a:xfrm>
              <a:off x="4413" y="1140"/>
              <a:ext cx="1241" cy="3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 sz="2800">
                  <a:ea typeface="宋体" panose="02010600030101010101" pitchFamily="2" charset="-122"/>
                </a:rPr>
                <a:t>发生突变，</a:t>
              </a:r>
            </a:p>
          </p:txBody>
        </p:sp>
        <p:graphicFrame>
          <p:nvGraphicFramePr>
            <p:cNvPr id="13350" name="Object 7"/>
            <p:cNvGraphicFramePr>
              <a:graphicFrameLocks noChangeAspect="1"/>
            </p:cNvGraphicFramePr>
            <p:nvPr/>
          </p:nvGraphicFramePr>
          <p:xfrm>
            <a:off x="4061" y="1501"/>
            <a:ext cx="1396" cy="6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56" name="Equation" r:id="rId5" imgW="748975" imgH="393529" progId="Equation.3">
                    <p:embed/>
                  </p:oleObj>
                </mc:Choice>
                <mc:Fallback>
                  <p:oleObj name="Equation" r:id="rId5" imgW="748975" imgH="393529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61" y="1501"/>
                          <a:ext cx="1396" cy="6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351" name="Object 8"/>
            <p:cNvGraphicFramePr>
              <a:graphicFrameLocks noChangeAspect="1"/>
            </p:cNvGraphicFramePr>
            <p:nvPr/>
          </p:nvGraphicFramePr>
          <p:xfrm>
            <a:off x="3816" y="2242"/>
            <a:ext cx="680" cy="3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57" name="公式" r:id="rId7" imgW="355292" imgH="164957" progId="Equation.3">
                    <p:embed/>
                  </p:oleObj>
                </mc:Choice>
                <mc:Fallback>
                  <p:oleObj name="公式" r:id="rId7" imgW="355292" imgH="164957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6" y="2242"/>
                          <a:ext cx="680" cy="3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52" name="Text Box 9"/>
            <p:cNvSpPr txBox="1">
              <a:spLocks noChangeArrowheads="1"/>
            </p:cNvSpPr>
            <p:nvPr/>
          </p:nvSpPr>
          <p:spPr bwMode="auto">
            <a:xfrm>
              <a:off x="4077" y="2671"/>
              <a:ext cx="1016" cy="3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zh-CN" altLang="en-US" sz="2800">
                  <a:solidFill>
                    <a:srgbClr val="0000FF"/>
                  </a:solidFill>
                  <a:ea typeface="宋体" panose="02010600030101010101" pitchFamily="2" charset="-122"/>
                </a:rPr>
                <a:t>不可能！</a:t>
              </a:r>
            </a:p>
          </p:txBody>
        </p:sp>
        <p:sp>
          <p:nvSpPr>
            <p:cNvPr id="13353" name="Text Box 10"/>
            <p:cNvSpPr txBox="1">
              <a:spLocks noChangeArrowheads="1"/>
            </p:cNvSpPr>
            <p:nvPr/>
          </p:nvSpPr>
          <p:spPr bwMode="auto">
            <a:xfrm>
              <a:off x="4544" y="2248"/>
              <a:ext cx="1016" cy="3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0" lang="zh-CN" altLang="en-US" sz="2800">
                  <a:solidFill>
                    <a:srgbClr val="0000FF"/>
                  </a:solidFill>
                  <a:ea typeface="宋体" panose="02010600030101010101" pitchFamily="2" charset="-122"/>
                </a:rPr>
                <a:t>一般电路</a:t>
              </a:r>
            </a:p>
          </p:txBody>
        </p:sp>
        <p:sp>
          <p:nvSpPr>
            <p:cNvPr id="13354" name="Text Box 11"/>
            <p:cNvSpPr txBox="1">
              <a:spLocks noChangeArrowheads="1"/>
            </p:cNvSpPr>
            <p:nvPr/>
          </p:nvSpPr>
          <p:spPr bwMode="auto">
            <a:xfrm>
              <a:off x="3645" y="1702"/>
              <a:ext cx="341" cy="3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zh-CN" altLang="en-US" sz="2800">
                  <a:ea typeface="宋体" panose="02010600030101010101" pitchFamily="2" charset="-122"/>
                </a:rPr>
                <a:t>则</a:t>
              </a:r>
            </a:p>
          </p:txBody>
        </p:sp>
      </p:grpSp>
      <p:sp>
        <p:nvSpPr>
          <p:cNvPr id="240652" name="Text Box 12"/>
          <p:cNvSpPr txBox="1">
            <a:spLocks noChangeArrowheads="1"/>
          </p:cNvSpPr>
          <p:nvPr/>
        </p:nvSpPr>
        <p:spPr bwMode="auto">
          <a:xfrm>
            <a:off x="5762625" y="5192713"/>
            <a:ext cx="2346325" cy="955675"/>
          </a:xfrm>
          <a:prstGeom prst="rect">
            <a:avLst/>
          </a:prstGeom>
          <a:solidFill>
            <a:schemeClr val="tx2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2800">
                <a:solidFill>
                  <a:schemeClr val="bg1"/>
                </a:solidFill>
                <a:ea typeface="宋体" panose="02010600030101010101" pitchFamily="2" charset="-122"/>
              </a:rPr>
              <a:t>所以电容电压</a:t>
            </a:r>
          </a:p>
          <a:p>
            <a:pPr algn="ctr"/>
            <a:r>
              <a:rPr lang="zh-CN" altLang="en-US" sz="2800">
                <a:solidFill>
                  <a:schemeClr val="bg1"/>
                </a:solidFill>
                <a:ea typeface="宋体" panose="02010600030101010101" pitchFamily="2" charset="-122"/>
              </a:rPr>
              <a:t>不能突变</a:t>
            </a:r>
          </a:p>
        </p:txBody>
      </p:sp>
      <p:sp>
        <p:nvSpPr>
          <p:cNvPr id="240653" name="AutoShape 13"/>
          <p:cNvSpPr>
            <a:spLocks noChangeArrowheads="1"/>
          </p:cNvSpPr>
          <p:nvPr/>
        </p:nvSpPr>
        <p:spPr bwMode="auto">
          <a:xfrm rot="1328033">
            <a:off x="8369300" y="4833938"/>
            <a:ext cx="457200" cy="1131887"/>
          </a:xfrm>
          <a:prstGeom prst="curvedLeftArrow">
            <a:avLst>
              <a:gd name="adj1" fmla="val 49514"/>
              <a:gd name="adj2" fmla="val 99028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sp>
        <p:nvSpPr>
          <p:cNvPr id="240654" name="Text Box 14"/>
          <p:cNvSpPr txBox="1">
            <a:spLocks noChangeArrowheads="1"/>
          </p:cNvSpPr>
          <p:nvPr/>
        </p:nvSpPr>
        <p:spPr bwMode="auto">
          <a:xfrm>
            <a:off x="715963" y="152400"/>
            <a:ext cx="26844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zh-CN" altLang="en-US" sz="2800">
                <a:solidFill>
                  <a:srgbClr val="0000FF"/>
                </a:solidFill>
                <a:ea typeface="宋体" panose="02010600030101010101" pitchFamily="2" charset="-122"/>
              </a:rPr>
              <a:t>从电路关系分析</a:t>
            </a:r>
          </a:p>
        </p:txBody>
      </p:sp>
      <p:grpSp>
        <p:nvGrpSpPr>
          <p:cNvPr id="240655" name="Group 15"/>
          <p:cNvGrpSpPr>
            <a:grpSpLocks/>
          </p:cNvGrpSpPr>
          <p:nvPr/>
        </p:nvGrpSpPr>
        <p:grpSpPr bwMode="auto">
          <a:xfrm>
            <a:off x="1181100" y="704850"/>
            <a:ext cx="3662363" cy="2266950"/>
            <a:chOff x="744" y="444"/>
            <a:chExt cx="2307" cy="1428"/>
          </a:xfrm>
        </p:grpSpPr>
        <p:sp>
          <p:nvSpPr>
            <p:cNvPr id="13322" name="Text Box 16"/>
            <p:cNvSpPr txBox="1">
              <a:spLocks noChangeArrowheads="1"/>
            </p:cNvSpPr>
            <p:nvPr/>
          </p:nvSpPr>
          <p:spPr bwMode="auto">
            <a:xfrm>
              <a:off x="1068" y="444"/>
              <a:ext cx="2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K</a:t>
              </a:r>
            </a:p>
          </p:txBody>
        </p:sp>
        <p:sp>
          <p:nvSpPr>
            <p:cNvPr id="13323" name="Rectangle 17"/>
            <p:cNvSpPr>
              <a:spLocks noChangeArrowheads="1"/>
            </p:cNvSpPr>
            <p:nvPr/>
          </p:nvSpPr>
          <p:spPr bwMode="auto">
            <a:xfrm>
              <a:off x="1752" y="468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</a:p>
          </p:txBody>
        </p:sp>
        <p:sp>
          <p:nvSpPr>
            <p:cNvPr id="13324" name="Rectangle 18"/>
            <p:cNvSpPr>
              <a:spLocks noChangeArrowheads="1"/>
            </p:cNvSpPr>
            <p:nvPr/>
          </p:nvSpPr>
          <p:spPr bwMode="auto">
            <a:xfrm>
              <a:off x="1013" y="1281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E</a:t>
              </a:r>
            </a:p>
          </p:txBody>
        </p:sp>
        <p:sp>
          <p:nvSpPr>
            <p:cNvPr id="13325" name="Oval 19"/>
            <p:cNvSpPr>
              <a:spLocks noChangeArrowheads="1"/>
            </p:cNvSpPr>
            <p:nvPr/>
          </p:nvSpPr>
          <p:spPr bwMode="auto">
            <a:xfrm>
              <a:off x="744" y="1207"/>
              <a:ext cx="270" cy="28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326" name="Line 20"/>
            <p:cNvSpPr>
              <a:spLocks noChangeShapeType="1"/>
            </p:cNvSpPr>
            <p:nvPr/>
          </p:nvSpPr>
          <p:spPr bwMode="auto">
            <a:xfrm>
              <a:off x="879" y="841"/>
              <a:ext cx="0" cy="101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27" name="Rectangle 21"/>
            <p:cNvSpPr>
              <a:spLocks noChangeArrowheads="1"/>
            </p:cNvSpPr>
            <p:nvPr/>
          </p:nvSpPr>
          <p:spPr bwMode="auto">
            <a:xfrm>
              <a:off x="900" y="1008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13328" name="Rectangle 22"/>
            <p:cNvSpPr>
              <a:spLocks noChangeArrowheads="1"/>
            </p:cNvSpPr>
            <p:nvPr/>
          </p:nvSpPr>
          <p:spPr bwMode="auto">
            <a:xfrm>
              <a:off x="913" y="1367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_</a:t>
              </a:r>
            </a:p>
          </p:txBody>
        </p:sp>
        <p:sp>
          <p:nvSpPr>
            <p:cNvPr id="13329" name="Line 23"/>
            <p:cNvSpPr>
              <a:spLocks noChangeShapeType="1"/>
            </p:cNvSpPr>
            <p:nvPr/>
          </p:nvSpPr>
          <p:spPr bwMode="auto">
            <a:xfrm>
              <a:off x="1530" y="849"/>
              <a:ext cx="100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3330" name="Group 24"/>
            <p:cNvGrpSpPr>
              <a:grpSpLocks/>
            </p:cNvGrpSpPr>
            <p:nvPr/>
          </p:nvGrpSpPr>
          <p:grpSpPr bwMode="auto">
            <a:xfrm>
              <a:off x="2360" y="841"/>
              <a:ext cx="352" cy="1031"/>
              <a:chOff x="3072" y="1296"/>
              <a:chExt cx="192" cy="768"/>
            </a:xfrm>
          </p:grpSpPr>
          <p:sp>
            <p:nvSpPr>
              <p:cNvPr id="13342" name="Line 25"/>
              <p:cNvSpPr>
                <a:spLocks noChangeShapeType="1"/>
              </p:cNvSpPr>
              <p:nvPr/>
            </p:nvSpPr>
            <p:spPr bwMode="auto">
              <a:xfrm>
                <a:off x="3072" y="1632"/>
                <a:ext cx="1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343" name="Line 26"/>
              <p:cNvSpPr>
                <a:spLocks noChangeShapeType="1"/>
              </p:cNvSpPr>
              <p:nvPr/>
            </p:nvSpPr>
            <p:spPr bwMode="auto">
              <a:xfrm>
                <a:off x="3072" y="1728"/>
                <a:ext cx="1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344" name="Line 27"/>
              <p:cNvSpPr>
                <a:spLocks noChangeShapeType="1"/>
              </p:cNvSpPr>
              <p:nvPr/>
            </p:nvSpPr>
            <p:spPr bwMode="auto">
              <a:xfrm flipV="1">
                <a:off x="3168" y="1296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345" name="Line 28"/>
              <p:cNvSpPr>
                <a:spLocks noChangeShapeType="1"/>
              </p:cNvSpPr>
              <p:nvPr/>
            </p:nvSpPr>
            <p:spPr bwMode="auto">
              <a:xfrm flipV="1">
                <a:off x="3168" y="1728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331" name="Line 29"/>
            <p:cNvSpPr>
              <a:spLocks noChangeShapeType="1"/>
            </p:cNvSpPr>
            <p:nvPr/>
          </p:nvSpPr>
          <p:spPr bwMode="auto">
            <a:xfrm>
              <a:off x="873" y="1860"/>
              <a:ext cx="167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3332" name="Group 30"/>
            <p:cNvGrpSpPr>
              <a:grpSpLocks/>
            </p:cNvGrpSpPr>
            <p:nvPr/>
          </p:nvGrpSpPr>
          <p:grpSpPr bwMode="auto">
            <a:xfrm>
              <a:off x="873" y="651"/>
              <a:ext cx="611" cy="271"/>
              <a:chOff x="3120" y="1872"/>
              <a:chExt cx="384" cy="192"/>
            </a:xfrm>
          </p:grpSpPr>
          <p:sp>
            <p:nvSpPr>
              <p:cNvPr id="13339" name="Line 31"/>
              <p:cNvSpPr>
                <a:spLocks noChangeShapeType="1"/>
              </p:cNvSpPr>
              <p:nvPr/>
            </p:nvSpPr>
            <p:spPr bwMode="auto">
              <a:xfrm>
                <a:off x="3120" y="2016"/>
                <a:ext cx="1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340" name="Line 32"/>
              <p:cNvSpPr>
                <a:spLocks noChangeShapeType="1"/>
              </p:cNvSpPr>
              <p:nvPr/>
            </p:nvSpPr>
            <p:spPr bwMode="auto">
              <a:xfrm flipV="1">
                <a:off x="3312" y="1920"/>
                <a:ext cx="192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341" name="Line 33"/>
              <p:cNvSpPr>
                <a:spLocks noChangeShapeType="1"/>
              </p:cNvSpPr>
              <p:nvPr/>
            </p:nvSpPr>
            <p:spPr bwMode="auto">
              <a:xfrm>
                <a:off x="3408" y="1872"/>
                <a:ext cx="96" cy="1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333" name="Text Box 34"/>
            <p:cNvSpPr txBox="1">
              <a:spLocks noChangeArrowheads="1"/>
            </p:cNvSpPr>
            <p:nvPr/>
          </p:nvSpPr>
          <p:spPr bwMode="auto">
            <a:xfrm>
              <a:off x="2628" y="1428"/>
              <a:ext cx="42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C</a:t>
              </a:r>
            </a:p>
          </p:txBody>
        </p:sp>
        <p:sp>
          <p:nvSpPr>
            <p:cNvPr id="13334" name="Rectangle 35"/>
            <p:cNvSpPr>
              <a:spLocks noChangeArrowheads="1"/>
            </p:cNvSpPr>
            <p:nvPr/>
          </p:nvSpPr>
          <p:spPr bwMode="auto">
            <a:xfrm>
              <a:off x="1704" y="768"/>
              <a:ext cx="362" cy="14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335" name="Line 36"/>
            <p:cNvSpPr>
              <a:spLocks noChangeShapeType="1"/>
            </p:cNvSpPr>
            <p:nvPr/>
          </p:nvSpPr>
          <p:spPr bwMode="auto">
            <a:xfrm>
              <a:off x="2244" y="1092"/>
              <a:ext cx="0" cy="6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36" name="Line 37"/>
            <p:cNvSpPr>
              <a:spLocks noChangeShapeType="1"/>
            </p:cNvSpPr>
            <p:nvPr/>
          </p:nvSpPr>
          <p:spPr bwMode="auto">
            <a:xfrm>
              <a:off x="2016" y="684"/>
              <a:ext cx="3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37" name="Rectangle 38"/>
            <p:cNvSpPr>
              <a:spLocks noChangeArrowheads="1"/>
            </p:cNvSpPr>
            <p:nvPr/>
          </p:nvSpPr>
          <p:spPr bwMode="auto">
            <a:xfrm>
              <a:off x="2376" y="456"/>
              <a:ext cx="1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i</a:t>
              </a:r>
            </a:p>
          </p:txBody>
        </p:sp>
        <p:sp>
          <p:nvSpPr>
            <p:cNvPr id="13338" name="Rectangle 39"/>
            <p:cNvSpPr>
              <a:spLocks noChangeArrowheads="1"/>
            </p:cNvSpPr>
            <p:nvPr/>
          </p:nvSpPr>
          <p:spPr bwMode="auto">
            <a:xfrm>
              <a:off x="1896" y="1260"/>
              <a:ext cx="3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u</a:t>
              </a:r>
              <a:r>
                <a:rPr lang="en-US" altLang="zh-CN" sz="2800" i="1" baseline="-25000">
                  <a:ea typeface="宋体" panose="02010600030101010101" pitchFamily="2" charset="-122"/>
                </a:rPr>
                <a:t>C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</p:grpSp>
      <p:graphicFrame>
        <p:nvGraphicFramePr>
          <p:cNvPr id="240681" name="Object 41"/>
          <p:cNvGraphicFramePr>
            <a:graphicFrameLocks noChangeAspect="1"/>
          </p:cNvGraphicFramePr>
          <p:nvPr/>
        </p:nvGraphicFramePr>
        <p:xfrm>
          <a:off x="381000" y="4038600"/>
          <a:ext cx="5486400" cy="1223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8" name="Equation" r:id="rId9" imgW="1651000" imgH="393700" progId="Equation.3">
                  <p:embed/>
                </p:oleObj>
              </mc:Choice>
              <mc:Fallback>
                <p:oleObj name="Equation" r:id="rId9" imgW="1651000" imgH="39370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038600"/>
                        <a:ext cx="5486400" cy="1223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0682" name="Text Box 42"/>
          <p:cNvSpPr txBox="1">
            <a:spLocks noChangeArrowheads="1"/>
          </p:cNvSpPr>
          <p:nvPr/>
        </p:nvSpPr>
        <p:spPr bwMode="auto">
          <a:xfrm>
            <a:off x="484188" y="3400425"/>
            <a:ext cx="47958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800" i="1">
                <a:solidFill>
                  <a:srgbClr val="000099"/>
                </a:solidFill>
                <a:ea typeface="宋体" panose="02010600030101010101" pitchFamily="2" charset="-122"/>
              </a:rPr>
              <a:t>K</a:t>
            </a:r>
            <a:r>
              <a:rPr lang="en-US" altLang="zh-CN" sz="2800">
                <a:solidFill>
                  <a:srgbClr val="000099"/>
                </a:solidFill>
                <a:ea typeface="宋体" panose="02010600030101010101" pitchFamily="2" charset="-122"/>
              </a:rPr>
              <a:t> </a:t>
            </a:r>
            <a:r>
              <a:rPr lang="zh-CN" altLang="en-US" sz="2800">
                <a:solidFill>
                  <a:srgbClr val="000099"/>
                </a:solidFill>
                <a:ea typeface="宋体" panose="02010600030101010101" pitchFamily="2" charset="-122"/>
              </a:rPr>
              <a:t>闭合后，列回路电压方程：</a:t>
            </a:r>
          </a:p>
        </p:txBody>
      </p:sp>
      <p:graphicFrame>
        <p:nvGraphicFramePr>
          <p:cNvPr id="240683" name="Object 43"/>
          <p:cNvGraphicFramePr>
            <a:graphicFrameLocks noChangeAspect="1"/>
          </p:cNvGraphicFramePr>
          <p:nvPr/>
        </p:nvGraphicFramePr>
        <p:xfrm>
          <a:off x="381000" y="4953000"/>
          <a:ext cx="3341688" cy="1222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9" name="Equation" r:id="rId11" imgW="965200" imgH="393700" progId="Equation.3">
                  <p:embed/>
                </p:oleObj>
              </mc:Choice>
              <mc:Fallback>
                <p:oleObj name="Equation" r:id="rId11" imgW="965200" imgH="39370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953000"/>
                        <a:ext cx="3341688" cy="1222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0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0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0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06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06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06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06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0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0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0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0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0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0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0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52" grpId="0" animBg="1" autoUpdateAnimBg="0"/>
      <p:bldP spid="240653" grpId="0" animBg="1"/>
      <p:bldP spid="240654" grpId="0" autoUpdateAnimBg="0"/>
      <p:bldP spid="240682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Text Box 2"/>
          <p:cNvSpPr txBox="1">
            <a:spLocks noChangeArrowheads="1"/>
          </p:cNvSpPr>
          <p:nvPr/>
        </p:nvSpPr>
        <p:spPr bwMode="auto">
          <a:xfrm>
            <a:off x="457200" y="533400"/>
            <a:ext cx="3810000" cy="57943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chemeClr val="bg1"/>
                </a:solidFill>
                <a:ea typeface="宋体" panose="02010600030101010101" pitchFamily="2" charset="-122"/>
              </a:rPr>
              <a:t> </a:t>
            </a:r>
            <a:r>
              <a:rPr lang="zh-CN" altLang="en-US" sz="3200">
                <a:solidFill>
                  <a:schemeClr val="bg1"/>
                </a:solidFill>
                <a:ea typeface="宋体" panose="02010600030101010101" pitchFamily="2" charset="-122"/>
              </a:rPr>
              <a:t>初始值的确定</a:t>
            </a:r>
            <a:r>
              <a:rPr lang="en-US" altLang="zh-CN" sz="3200">
                <a:solidFill>
                  <a:schemeClr val="bg1"/>
                </a:solidFill>
                <a:ea typeface="宋体" panose="02010600030101010101" pitchFamily="2" charset="-122"/>
              </a:rPr>
              <a:t>:</a:t>
            </a:r>
          </a:p>
        </p:txBody>
      </p:sp>
      <p:sp>
        <p:nvSpPr>
          <p:cNvPr id="241667" name="Text Box 3"/>
          <p:cNvSpPr txBox="1">
            <a:spLocks noChangeArrowheads="1"/>
          </p:cNvSpPr>
          <p:nvPr/>
        </p:nvSpPr>
        <p:spPr bwMode="auto">
          <a:xfrm>
            <a:off x="409575" y="2005013"/>
            <a:ext cx="19700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2800" u="sng">
                <a:solidFill>
                  <a:srgbClr val="000099"/>
                </a:solidFill>
                <a:ea typeface="宋体" panose="02010600030101010101" pitchFamily="2" charset="-122"/>
              </a:rPr>
              <a:t>求解要点</a:t>
            </a:r>
            <a:r>
              <a:rPr lang="zh-CN" altLang="en-US" sz="2800">
                <a:solidFill>
                  <a:srgbClr val="000099"/>
                </a:solidFill>
                <a:ea typeface="宋体" panose="02010600030101010101" pitchFamily="2" charset="-122"/>
              </a:rPr>
              <a:t>：</a:t>
            </a:r>
            <a:endParaRPr lang="zh-CN" altLang="en-US" sz="2800" u="sng">
              <a:solidFill>
                <a:srgbClr val="000099"/>
              </a:solidFill>
              <a:ea typeface="宋体" panose="02010600030101010101" pitchFamily="2" charset="-122"/>
            </a:endParaRPr>
          </a:p>
        </p:txBody>
      </p:sp>
      <p:grpSp>
        <p:nvGrpSpPr>
          <p:cNvPr id="241668" name="Group 4"/>
          <p:cNvGrpSpPr>
            <a:grpSpLocks/>
          </p:cNvGrpSpPr>
          <p:nvPr/>
        </p:nvGrpSpPr>
        <p:grpSpPr bwMode="auto">
          <a:xfrm>
            <a:off x="1447800" y="2819400"/>
            <a:ext cx="4816475" cy="1143000"/>
            <a:chOff x="954" y="2018"/>
            <a:chExt cx="3034" cy="985"/>
          </a:xfrm>
        </p:grpSpPr>
        <p:sp>
          <p:nvSpPr>
            <p:cNvPr id="14345" name="Text Box 5"/>
            <p:cNvSpPr txBox="1">
              <a:spLocks noChangeArrowheads="1"/>
            </p:cNvSpPr>
            <p:nvPr/>
          </p:nvSpPr>
          <p:spPr bwMode="auto">
            <a:xfrm>
              <a:off x="954" y="2166"/>
              <a:ext cx="308" cy="4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3200">
                  <a:ea typeface="宋体" panose="02010600030101010101" pitchFamily="2" charset="-122"/>
                </a:rPr>
                <a:t>1.</a:t>
              </a:r>
            </a:p>
          </p:txBody>
        </p:sp>
        <p:graphicFrame>
          <p:nvGraphicFramePr>
            <p:cNvPr id="14346" name="Object 6"/>
            <p:cNvGraphicFramePr>
              <a:graphicFrameLocks noChangeAspect="1"/>
            </p:cNvGraphicFramePr>
            <p:nvPr/>
          </p:nvGraphicFramePr>
          <p:xfrm>
            <a:off x="1611" y="2018"/>
            <a:ext cx="2377" cy="9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8" name="公式" r:id="rId3" imgW="1079032" imgH="482391" progId="Equation.3">
                    <p:embed/>
                  </p:oleObj>
                </mc:Choice>
                <mc:Fallback>
                  <p:oleObj name="公式" r:id="rId3" imgW="1079032" imgH="482391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11" y="2018"/>
                          <a:ext cx="2377" cy="98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47" name="AutoShape 7"/>
            <p:cNvSpPr>
              <a:spLocks/>
            </p:cNvSpPr>
            <p:nvPr/>
          </p:nvSpPr>
          <p:spPr bwMode="auto">
            <a:xfrm>
              <a:off x="1368" y="2222"/>
              <a:ext cx="85" cy="591"/>
            </a:xfrm>
            <a:prstGeom prst="leftBrace">
              <a:avLst>
                <a:gd name="adj1" fmla="val 57941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241676" name="Group 12"/>
          <p:cNvGrpSpPr>
            <a:grpSpLocks/>
          </p:cNvGrpSpPr>
          <p:nvPr/>
        </p:nvGrpSpPr>
        <p:grpSpPr bwMode="auto">
          <a:xfrm>
            <a:off x="1371600" y="4267200"/>
            <a:ext cx="6442075" cy="952500"/>
            <a:chOff x="864" y="2688"/>
            <a:chExt cx="4058" cy="600"/>
          </a:xfrm>
        </p:grpSpPr>
        <p:sp>
          <p:nvSpPr>
            <p:cNvPr id="14343" name="Text Box 9"/>
            <p:cNvSpPr txBox="1">
              <a:spLocks noChangeArrowheads="1"/>
            </p:cNvSpPr>
            <p:nvPr/>
          </p:nvSpPr>
          <p:spPr bwMode="auto">
            <a:xfrm>
              <a:off x="864" y="2688"/>
              <a:ext cx="3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3200">
                  <a:ea typeface="宋体" panose="02010600030101010101" pitchFamily="2" charset="-122"/>
                </a:rPr>
                <a:t>2.</a:t>
              </a:r>
            </a:p>
          </p:txBody>
        </p:sp>
        <p:sp>
          <p:nvSpPr>
            <p:cNvPr id="14344" name="Text Box 10"/>
            <p:cNvSpPr txBox="1">
              <a:spLocks noChangeArrowheads="1"/>
            </p:cNvSpPr>
            <p:nvPr/>
          </p:nvSpPr>
          <p:spPr bwMode="auto">
            <a:xfrm>
              <a:off x="1190" y="2692"/>
              <a:ext cx="3732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 sz="2800">
                  <a:ea typeface="宋体" panose="02010600030101010101" pitchFamily="2" charset="-122"/>
                </a:rPr>
                <a:t>根据电路的基本定律和换路后的等效</a:t>
              </a:r>
            </a:p>
            <a:p>
              <a:r>
                <a:rPr lang="zh-CN" altLang="en-US" sz="2800">
                  <a:ea typeface="宋体" panose="02010600030101010101" pitchFamily="2" charset="-122"/>
                </a:rPr>
                <a:t>电路，确定其它电量的初始值。</a:t>
              </a:r>
            </a:p>
          </p:txBody>
        </p:sp>
      </p:grpSp>
      <p:sp>
        <p:nvSpPr>
          <p:cNvPr id="241675" name="Text Box 11"/>
          <p:cNvSpPr txBox="1">
            <a:spLocks noChangeArrowheads="1"/>
          </p:cNvSpPr>
          <p:nvPr/>
        </p:nvSpPr>
        <p:spPr bwMode="auto">
          <a:xfrm>
            <a:off x="381000" y="1371600"/>
            <a:ext cx="83518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zh-CN" altLang="en-US" sz="2800" u="sng">
                <a:solidFill>
                  <a:srgbClr val="000099"/>
                </a:solidFill>
                <a:ea typeface="宋体" panose="02010600030101010101" pitchFamily="2" charset="-122"/>
              </a:rPr>
              <a:t>初始值</a:t>
            </a:r>
            <a:r>
              <a:rPr lang="zh-CN" altLang="en-US" sz="2800">
                <a:solidFill>
                  <a:srgbClr val="000099"/>
                </a:solidFill>
                <a:ea typeface="宋体" panose="02010600030101010101" pitchFamily="2" charset="-122"/>
              </a:rPr>
              <a:t>（起始值）</a:t>
            </a:r>
            <a:r>
              <a:rPr lang="zh-CN" altLang="en-US" sz="2800">
                <a:solidFill>
                  <a:srgbClr val="0000FF"/>
                </a:solidFill>
                <a:ea typeface="宋体" panose="02010600030101010101" pitchFamily="2" charset="-122"/>
              </a:rPr>
              <a:t>：</a:t>
            </a:r>
            <a:r>
              <a:rPr lang="zh-CN" altLang="en-US" sz="2800">
                <a:solidFill>
                  <a:schemeClr val="tx2"/>
                </a:solidFill>
                <a:ea typeface="宋体" panose="02010600030101010101" pitchFamily="2" charset="-122"/>
              </a:rPr>
              <a:t>电路中 </a:t>
            </a:r>
            <a:r>
              <a:rPr lang="en-US" altLang="zh-CN" sz="2800" i="1">
                <a:solidFill>
                  <a:schemeClr val="tx2"/>
                </a:solidFill>
                <a:ea typeface="宋体" panose="02010600030101010101" pitchFamily="2" charset="-122"/>
              </a:rPr>
              <a:t>u</a:t>
            </a:r>
            <a:r>
              <a:rPr lang="zh-CN" altLang="en-US" sz="2800">
                <a:solidFill>
                  <a:schemeClr val="tx2"/>
                </a:solidFill>
                <a:ea typeface="宋体" panose="02010600030101010101" pitchFamily="2" charset="-122"/>
              </a:rPr>
              <a:t>、</a:t>
            </a:r>
            <a:r>
              <a:rPr lang="en-US" altLang="zh-CN" sz="2800" i="1">
                <a:solidFill>
                  <a:schemeClr val="tx2"/>
                </a:solidFill>
                <a:ea typeface="宋体" panose="02010600030101010101" pitchFamily="2" charset="-122"/>
              </a:rPr>
              <a:t>i</a:t>
            </a:r>
            <a:r>
              <a:rPr lang="en-US" altLang="zh-CN" sz="2800">
                <a:solidFill>
                  <a:schemeClr val="tx2"/>
                </a:solidFill>
                <a:ea typeface="宋体" panose="02010600030101010101" pitchFamily="2" charset="-122"/>
              </a:rPr>
              <a:t> </a:t>
            </a:r>
            <a:r>
              <a:rPr lang="zh-CN" altLang="en-US" sz="2800">
                <a:solidFill>
                  <a:srgbClr val="0000FF"/>
                </a:solidFill>
                <a:ea typeface="宋体" panose="02010600030101010101" pitchFamily="2" charset="-122"/>
              </a:rPr>
              <a:t>在 </a:t>
            </a:r>
            <a:r>
              <a:rPr lang="en-US" altLang="zh-CN" sz="2800" i="1">
                <a:solidFill>
                  <a:srgbClr val="0000FF"/>
                </a:solidFill>
                <a:ea typeface="宋体" panose="02010600030101010101" pitchFamily="2" charset="-122"/>
              </a:rPr>
              <a:t>t</a:t>
            </a:r>
            <a:r>
              <a:rPr lang="en-US" altLang="zh-CN" sz="2800">
                <a:solidFill>
                  <a:srgbClr val="0000FF"/>
                </a:solidFill>
                <a:ea typeface="宋体" panose="02010600030101010101" pitchFamily="2" charset="-122"/>
              </a:rPr>
              <a:t>=0</a:t>
            </a:r>
            <a:r>
              <a:rPr lang="en-US" altLang="zh-CN" sz="2800" baseline="26000">
                <a:solidFill>
                  <a:srgbClr val="0000FF"/>
                </a:solidFill>
                <a:ea typeface="宋体" panose="02010600030101010101" pitchFamily="2" charset="-122"/>
              </a:rPr>
              <a:t>+ </a:t>
            </a:r>
            <a:r>
              <a:rPr lang="zh-CN" altLang="en-US" sz="2800">
                <a:solidFill>
                  <a:srgbClr val="0000FF"/>
                </a:solidFill>
                <a:ea typeface="宋体" panose="02010600030101010101" pitchFamily="2" charset="-122"/>
              </a:rPr>
              <a:t>时</a:t>
            </a:r>
            <a:r>
              <a:rPr lang="zh-CN" altLang="en-US" sz="2800">
                <a:solidFill>
                  <a:schemeClr val="tx2"/>
                </a:solidFill>
                <a:ea typeface="宋体" panose="02010600030101010101" pitchFamily="2" charset="-122"/>
              </a:rPr>
              <a:t> 的大小。</a:t>
            </a:r>
            <a:endParaRPr lang="zh-CN" altLang="en-US" sz="280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1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1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1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41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241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1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241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41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66" grpId="0" animBg="1" autoUpdateAnimBg="0"/>
      <p:bldP spid="241667" grpId="0" build="p" autoUpdateAnimBg="0"/>
      <p:bldP spid="241675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Text Box 2"/>
          <p:cNvSpPr txBox="1">
            <a:spLocks noChangeArrowheads="1"/>
          </p:cNvSpPr>
          <p:nvPr/>
        </p:nvSpPr>
        <p:spPr bwMode="auto">
          <a:xfrm>
            <a:off x="152400" y="1524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ea typeface="宋体" panose="02010600030101010101" pitchFamily="2" charset="-122"/>
              </a:rPr>
              <a:t>例</a:t>
            </a:r>
            <a:r>
              <a:rPr lang="en-US" altLang="zh-CN" sz="2800">
                <a:solidFill>
                  <a:srgbClr val="FF0000"/>
                </a:solidFill>
                <a:ea typeface="隶书" panose="02010509060101010101" pitchFamily="49" charset="-122"/>
              </a:rPr>
              <a:t>1</a:t>
            </a:r>
          </a:p>
        </p:txBody>
      </p:sp>
      <p:sp>
        <p:nvSpPr>
          <p:cNvPr id="242692" name="Text Box 4"/>
          <p:cNvSpPr txBox="1">
            <a:spLocks noChangeArrowheads="1"/>
          </p:cNvSpPr>
          <p:nvPr/>
        </p:nvSpPr>
        <p:spPr bwMode="auto">
          <a:xfrm>
            <a:off x="4076700" y="2836863"/>
            <a:ext cx="32385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ea typeface="宋体" panose="02010600030101010101" pitchFamily="2" charset="-122"/>
              </a:rPr>
              <a:t>换路时电压方程 </a:t>
            </a:r>
            <a:r>
              <a:rPr lang="en-US" altLang="zh-CN" sz="2800">
                <a:ea typeface="宋体" panose="02010600030101010101" pitchFamily="2" charset="-122"/>
              </a:rPr>
              <a:t>:</a:t>
            </a:r>
            <a:endParaRPr lang="en-US" altLang="zh-CN" sz="2800">
              <a:solidFill>
                <a:schemeClr val="accent2"/>
              </a:solidFill>
              <a:ea typeface="宋体" panose="02010600030101010101" pitchFamily="2" charset="-122"/>
            </a:endParaRPr>
          </a:p>
        </p:txBody>
      </p:sp>
      <p:graphicFrame>
        <p:nvGraphicFramePr>
          <p:cNvPr id="242693" name="Object 5"/>
          <p:cNvGraphicFramePr>
            <a:graphicFrameLocks noChangeAspect="1"/>
          </p:cNvGraphicFramePr>
          <p:nvPr/>
        </p:nvGraphicFramePr>
        <p:xfrm>
          <a:off x="4191000" y="3200400"/>
          <a:ext cx="43434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3" name="公式" r:id="rId5" imgW="1257300" imgH="228600" progId="Equation.3">
                  <p:embed/>
                </p:oleObj>
              </mc:Choice>
              <mc:Fallback>
                <p:oleObj name="公式" r:id="rId5" imgW="12573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3200400"/>
                        <a:ext cx="43434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2694" name="Group 6"/>
          <p:cNvGrpSpPr>
            <a:grpSpLocks/>
          </p:cNvGrpSpPr>
          <p:nvPr/>
        </p:nvGrpSpPr>
        <p:grpSpPr bwMode="auto">
          <a:xfrm>
            <a:off x="6629400" y="1828800"/>
            <a:ext cx="2209800" cy="685800"/>
            <a:chOff x="4368" y="1308"/>
            <a:chExt cx="1392" cy="432"/>
          </a:xfrm>
        </p:grpSpPr>
        <p:grpSp>
          <p:nvGrpSpPr>
            <p:cNvPr id="15409" name="Group 7"/>
            <p:cNvGrpSpPr>
              <a:grpSpLocks/>
            </p:cNvGrpSpPr>
            <p:nvPr/>
          </p:nvGrpSpPr>
          <p:grpSpPr bwMode="auto">
            <a:xfrm>
              <a:off x="4368" y="1308"/>
              <a:ext cx="1392" cy="432"/>
              <a:chOff x="4368" y="1308"/>
              <a:chExt cx="1392" cy="432"/>
            </a:xfrm>
          </p:grpSpPr>
          <p:sp>
            <p:nvSpPr>
              <p:cNvPr id="15411" name="AutoShape 8"/>
              <p:cNvSpPr>
                <a:spLocks noChangeArrowheads="1"/>
              </p:cNvSpPr>
              <p:nvPr/>
            </p:nvSpPr>
            <p:spPr bwMode="auto">
              <a:xfrm>
                <a:off x="4368" y="1308"/>
                <a:ext cx="1392" cy="432"/>
              </a:xfrm>
              <a:prstGeom prst="wedgeRoundRectCallout">
                <a:avLst>
                  <a:gd name="adj1" fmla="val -35130"/>
                  <a:gd name="adj2" fmla="val -102315"/>
                  <a:gd name="adj3" fmla="val 16667"/>
                </a:avLst>
              </a:prstGeom>
              <a:solidFill>
                <a:srgbClr val="FFFFFF"/>
              </a:solidFill>
              <a:ln w="57150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/>
                <a:endParaRPr lang="zh-CN" altLang="zh-CN" sz="2800" b="0">
                  <a:solidFill>
                    <a:schemeClr val="accent2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15412" name="Text Box 9"/>
              <p:cNvSpPr txBox="1">
                <a:spLocks noChangeArrowheads="1"/>
              </p:cNvSpPr>
              <p:nvPr/>
            </p:nvSpPr>
            <p:spPr bwMode="auto">
              <a:xfrm>
                <a:off x="4624" y="1375"/>
                <a:ext cx="1016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CC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/>
                <a:r>
                  <a:rPr lang="zh-CN" altLang="en-US" sz="2800">
                    <a:solidFill>
                      <a:srgbClr val="0000FF"/>
                    </a:solidFill>
                    <a:ea typeface="宋体" panose="02010600030101010101" pitchFamily="2" charset="-122"/>
                  </a:rPr>
                  <a:t>不能突变</a:t>
                </a:r>
              </a:p>
            </p:txBody>
          </p:sp>
        </p:grpSp>
        <p:graphicFrame>
          <p:nvGraphicFramePr>
            <p:cNvPr id="15410" name="Object 10"/>
            <p:cNvGraphicFramePr>
              <a:graphicFrameLocks noChangeAspect="1"/>
            </p:cNvGraphicFramePr>
            <p:nvPr/>
          </p:nvGraphicFramePr>
          <p:xfrm>
            <a:off x="4416" y="1356"/>
            <a:ext cx="226" cy="3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14" name="公式" r:id="rId7" imgW="139579" imgH="215713" progId="Equation.3">
                    <p:embed/>
                  </p:oleObj>
                </mc:Choice>
                <mc:Fallback>
                  <p:oleObj name="公式" r:id="rId7" imgW="139579" imgH="215713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6" y="1356"/>
                          <a:ext cx="226" cy="3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2699" name="Group 11"/>
          <p:cNvGrpSpPr>
            <a:grpSpLocks/>
          </p:cNvGrpSpPr>
          <p:nvPr/>
        </p:nvGrpSpPr>
        <p:grpSpPr bwMode="auto">
          <a:xfrm>
            <a:off x="5715000" y="4419600"/>
            <a:ext cx="2667000" cy="676275"/>
            <a:chOff x="3792" y="2508"/>
            <a:chExt cx="1776" cy="522"/>
          </a:xfrm>
        </p:grpSpPr>
        <p:sp>
          <p:nvSpPr>
            <p:cNvPr id="15407" name="AutoShape 12"/>
            <p:cNvSpPr>
              <a:spLocks noChangeArrowheads="1"/>
            </p:cNvSpPr>
            <p:nvPr/>
          </p:nvSpPr>
          <p:spPr bwMode="auto">
            <a:xfrm>
              <a:off x="3792" y="2592"/>
              <a:ext cx="1776" cy="432"/>
            </a:xfrm>
            <a:prstGeom prst="wedgeRoundRectCallout">
              <a:avLst>
                <a:gd name="adj1" fmla="val -60306"/>
                <a:gd name="adj2" fmla="val 122685"/>
                <a:gd name="adj3" fmla="val 16667"/>
              </a:avLst>
            </a:prstGeom>
            <a:solidFill>
              <a:srgbClr val="FFFFFF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>
                  <a:solidFill>
                    <a:srgbClr val="FF0000"/>
                  </a:solidFill>
                  <a:ea typeface="宋体" panose="02010600030101010101" pitchFamily="2" charset="-122"/>
                </a:rPr>
                <a:t>    </a:t>
              </a:r>
              <a:r>
                <a:rPr lang="zh-CN" altLang="en-US" sz="2800">
                  <a:solidFill>
                    <a:srgbClr val="0000FF"/>
                  </a:solidFill>
                  <a:ea typeface="宋体" panose="02010600030101010101" pitchFamily="2" charset="-122"/>
                </a:rPr>
                <a:t>发生了突变</a:t>
              </a:r>
            </a:p>
          </p:txBody>
        </p:sp>
        <p:graphicFrame>
          <p:nvGraphicFramePr>
            <p:cNvPr id="15408" name="Object 13"/>
            <p:cNvGraphicFramePr>
              <a:graphicFrameLocks noChangeAspect="1"/>
            </p:cNvGraphicFramePr>
            <p:nvPr/>
          </p:nvGraphicFramePr>
          <p:xfrm>
            <a:off x="3822" y="2508"/>
            <a:ext cx="373" cy="5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15" name="公式" r:id="rId9" imgW="177569" imgH="215619" progId="Equation.3">
                    <p:embed/>
                  </p:oleObj>
                </mc:Choice>
                <mc:Fallback>
                  <p:oleObj name="公式" r:id="rId9" imgW="177569" imgH="215619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22" y="2508"/>
                          <a:ext cx="373" cy="5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2703" name="Text Box 15"/>
          <p:cNvSpPr txBox="1">
            <a:spLocks noChangeArrowheads="1"/>
          </p:cNvSpPr>
          <p:nvPr/>
        </p:nvSpPr>
        <p:spPr bwMode="auto">
          <a:xfrm>
            <a:off x="5095875" y="457200"/>
            <a:ext cx="2667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ea typeface="宋体" panose="02010600030101010101" pitchFamily="2" charset="-122"/>
              </a:rPr>
              <a:t>根据换路定理</a:t>
            </a:r>
          </a:p>
        </p:txBody>
      </p:sp>
      <p:graphicFrame>
        <p:nvGraphicFramePr>
          <p:cNvPr id="242704" name="Object 16"/>
          <p:cNvGraphicFramePr>
            <a:graphicFrameLocks noChangeAspect="1"/>
          </p:cNvGraphicFramePr>
          <p:nvPr/>
        </p:nvGraphicFramePr>
        <p:xfrm>
          <a:off x="4464050" y="1087438"/>
          <a:ext cx="4222750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6" name="公式" r:id="rId11" imgW="1371600" imgH="228600" progId="Equation.3">
                  <p:embed/>
                </p:oleObj>
              </mc:Choice>
              <mc:Fallback>
                <p:oleObj name="公式" r:id="rId11" imgW="1371600" imgH="228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4050" y="1087438"/>
                        <a:ext cx="4222750" cy="588962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2705" name="Rectangle 17"/>
          <p:cNvSpPr>
            <a:spLocks noChangeArrowheads="1"/>
          </p:cNvSpPr>
          <p:nvPr/>
        </p:nvSpPr>
        <p:spPr bwMode="auto">
          <a:xfrm>
            <a:off x="4233863" y="406400"/>
            <a:ext cx="660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2800">
                <a:ea typeface="宋体" panose="02010600030101010101" pitchFamily="2" charset="-122"/>
              </a:rPr>
              <a:t>解</a:t>
            </a:r>
            <a:r>
              <a:rPr lang="en-US" altLang="zh-CN" sz="2800">
                <a:ea typeface="宋体" panose="02010600030101010101" pitchFamily="2" charset="-122"/>
              </a:rPr>
              <a:t>:</a:t>
            </a:r>
          </a:p>
        </p:txBody>
      </p:sp>
      <p:graphicFrame>
        <p:nvGraphicFramePr>
          <p:cNvPr id="242707" name="Object 19"/>
          <p:cNvGraphicFramePr>
            <a:graphicFrameLocks noChangeAspect="1"/>
          </p:cNvGraphicFramePr>
          <p:nvPr/>
        </p:nvGraphicFramePr>
        <p:xfrm>
          <a:off x="4427538" y="5400675"/>
          <a:ext cx="4338637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7" name="公式" r:id="rId13" imgW="1384300" imgH="228600" progId="Equation.3">
                  <p:embed/>
                </p:oleObj>
              </mc:Choice>
              <mc:Fallback>
                <p:oleObj name="公式" r:id="rId13" imgW="1384300" imgH="2286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538" y="5400675"/>
                        <a:ext cx="4338637" cy="65246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2708" name="Text Box 20"/>
          <p:cNvSpPr txBox="1">
            <a:spLocks noChangeArrowheads="1"/>
          </p:cNvSpPr>
          <p:nvPr/>
        </p:nvSpPr>
        <p:spPr bwMode="auto">
          <a:xfrm>
            <a:off x="4191000" y="4572000"/>
            <a:ext cx="590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en-US" altLang="zh-CN" sz="2800">
                <a:ea typeface="宋体" panose="02010600030101010101" pitchFamily="2" charset="-122"/>
              </a:rPr>
              <a:t></a:t>
            </a:r>
          </a:p>
        </p:txBody>
      </p:sp>
      <p:sp>
        <p:nvSpPr>
          <p:cNvPr id="242709" name="Line 21"/>
          <p:cNvSpPr>
            <a:spLocks noChangeShapeType="1"/>
          </p:cNvSpPr>
          <p:nvPr/>
        </p:nvSpPr>
        <p:spPr bwMode="auto">
          <a:xfrm>
            <a:off x="3886200" y="0"/>
            <a:ext cx="0" cy="6858000"/>
          </a:xfrm>
          <a:prstGeom prst="lin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2712" name="Text Box 24"/>
          <p:cNvSpPr txBox="1">
            <a:spLocks noChangeArrowheads="1"/>
          </p:cNvSpPr>
          <p:nvPr/>
        </p:nvSpPr>
        <p:spPr bwMode="auto">
          <a:xfrm>
            <a:off x="365125" y="5397500"/>
            <a:ext cx="9525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tx2"/>
                </a:solidFill>
                <a:ea typeface="宋体" panose="02010600030101010101" pitchFamily="2" charset="-122"/>
              </a:rPr>
              <a:t>求 </a:t>
            </a:r>
            <a:r>
              <a:rPr lang="en-US" altLang="zh-CN" sz="2800">
                <a:solidFill>
                  <a:schemeClr val="tx2"/>
                </a:solidFill>
                <a:ea typeface="宋体" panose="02010600030101010101" pitchFamily="2" charset="-122"/>
              </a:rPr>
              <a:t>:</a:t>
            </a:r>
          </a:p>
        </p:txBody>
      </p:sp>
      <p:graphicFrame>
        <p:nvGraphicFramePr>
          <p:cNvPr id="242713" name="Object 25"/>
          <p:cNvGraphicFramePr>
            <a:graphicFrameLocks noChangeAspect="1"/>
          </p:cNvGraphicFramePr>
          <p:nvPr/>
        </p:nvGraphicFramePr>
        <p:xfrm>
          <a:off x="1243013" y="5283200"/>
          <a:ext cx="1719262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8" name="公式" r:id="rId15" imgW="444114" imgH="406048" progId="Equation.3">
                  <p:embed/>
                </p:oleObj>
              </mc:Choice>
              <mc:Fallback>
                <p:oleObj name="公式" r:id="rId15" imgW="444114" imgH="406048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3013" y="5283200"/>
                        <a:ext cx="1719262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2714" name="Text Box 26"/>
          <p:cNvSpPr txBox="1">
            <a:spLocks noChangeArrowheads="1"/>
          </p:cNvSpPr>
          <p:nvPr/>
        </p:nvSpPr>
        <p:spPr bwMode="auto">
          <a:xfrm>
            <a:off x="400050" y="2800350"/>
            <a:ext cx="3448050" cy="1119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50000"/>
              </a:spcBef>
            </a:pPr>
            <a:r>
              <a:rPr lang="zh-CN" altLang="en-US" sz="2800">
                <a:solidFill>
                  <a:schemeClr val="tx2"/>
                </a:solidFill>
                <a:ea typeface="宋体" panose="02010600030101010101" pitchFamily="2" charset="-122"/>
              </a:rPr>
              <a:t>已知</a:t>
            </a:r>
            <a:r>
              <a:rPr lang="en-US" altLang="zh-CN" sz="2800">
                <a:solidFill>
                  <a:schemeClr val="tx2"/>
                </a:solidFill>
                <a:ea typeface="宋体" panose="02010600030101010101" pitchFamily="2" charset="-122"/>
              </a:rPr>
              <a:t>:  </a:t>
            </a:r>
            <a:r>
              <a:rPr lang="en-US" altLang="zh-CN" sz="2800" i="1">
                <a:solidFill>
                  <a:schemeClr val="tx2"/>
                </a:solidFill>
                <a:ea typeface="宋体" panose="02010600030101010101" pitchFamily="2" charset="-122"/>
              </a:rPr>
              <a:t>R</a:t>
            </a:r>
            <a:r>
              <a:rPr lang="en-US" altLang="zh-CN" sz="2800">
                <a:solidFill>
                  <a:schemeClr val="tx2"/>
                </a:solidFill>
                <a:ea typeface="宋体" panose="02010600030101010101" pitchFamily="2" charset="-122"/>
              </a:rPr>
              <a:t>=1kΩ,</a:t>
            </a:r>
          </a:p>
          <a:p>
            <a:pPr eaLnBrk="1" hangingPunct="1">
              <a:lnSpc>
                <a:spcPct val="95000"/>
              </a:lnSpc>
              <a:spcBef>
                <a:spcPct val="50000"/>
              </a:spcBef>
            </a:pPr>
            <a:r>
              <a:rPr lang="en-US" altLang="zh-CN" sz="2800">
                <a:solidFill>
                  <a:schemeClr val="tx2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 i="1">
                <a:solidFill>
                  <a:schemeClr val="tx2"/>
                </a:solidFill>
                <a:ea typeface="宋体" panose="02010600030101010101" pitchFamily="2" charset="-122"/>
              </a:rPr>
              <a:t>L</a:t>
            </a:r>
            <a:r>
              <a:rPr lang="en-US" altLang="zh-CN" sz="2800">
                <a:solidFill>
                  <a:schemeClr val="tx2"/>
                </a:solidFill>
                <a:ea typeface="宋体" panose="02010600030101010101" pitchFamily="2" charset="-122"/>
              </a:rPr>
              <a:t>=1H , </a:t>
            </a:r>
            <a:r>
              <a:rPr lang="en-US" altLang="zh-CN" sz="2800" i="1">
                <a:solidFill>
                  <a:schemeClr val="tx2"/>
                </a:solidFill>
                <a:ea typeface="宋体" panose="02010600030101010101" pitchFamily="2" charset="-122"/>
              </a:rPr>
              <a:t>U</a:t>
            </a:r>
            <a:r>
              <a:rPr lang="en-US" altLang="zh-CN" sz="2800">
                <a:solidFill>
                  <a:schemeClr val="tx2"/>
                </a:solidFill>
                <a:ea typeface="宋体" panose="02010600030101010101" pitchFamily="2" charset="-122"/>
              </a:rPr>
              <a:t>=20 V</a:t>
            </a:r>
            <a:r>
              <a:rPr lang="zh-CN" altLang="en-US" sz="2800">
                <a:solidFill>
                  <a:schemeClr val="tx2"/>
                </a:solidFill>
                <a:ea typeface="宋体" panose="02010600030101010101" pitchFamily="2" charset="-122"/>
              </a:rPr>
              <a:t>、</a:t>
            </a:r>
          </a:p>
        </p:txBody>
      </p:sp>
      <p:graphicFrame>
        <p:nvGraphicFramePr>
          <p:cNvPr id="242715" name="Object 27"/>
          <p:cNvGraphicFramePr>
            <a:graphicFrameLocks noChangeAspect="1"/>
          </p:cNvGraphicFramePr>
          <p:nvPr/>
        </p:nvGraphicFramePr>
        <p:xfrm>
          <a:off x="2438400" y="3962400"/>
          <a:ext cx="1027113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9" name="公式" r:id="rId17" imgW="558558" imgH="215806" progId="Equation.3">
                  <p:embed/>
                </p:oleObj>
              </mc:Choice>
              <mc:Fallback>
                <p:oleObj name="公式" r:id="rId17" imgW="558558" imgH="215806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3962400"/>
                        <a:ext cx="1027113" cy="547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2743" name="Group 55"/>
          <p:cNvGrpSpPr>
            <a:grpSpLocks/>
          </p:cNvGrpSpPr>
          <p:nvPr/>
        </p:nvGrpSpPr>
        <p:grpSpPr bwMode="auto">
          <a:xfrm>
            <a:off x="400050" y="4648200"/>
            <a:ext cx="3333750" cy="519113"/>
            <a:chOff x="252" y="2928"/>
            <a:chExt cx="2100" cy="327"/>
          </a:xfrm>
        </p:grpSpPr>
        <p:sp>
          <p:nvSpPr>
            <p:cNvPr id="15405" name="Text Box 28"/>
            <p:cNvSpPr txBox="1">
              <a:spLocks noChangeArrowheads="1"/>
            </p:cNvSpPr>
            <p:nvPr/>
          </p:nvSpPr>
          <p:spPr bwMode="auto">
            <a:xfrm>
              <a:off x="252" y="2928"/>
              <a:ext cx="21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800">
                  <a:solidFill>
                    <a:schemeClr val="tx2"/>
                  </a:solidFill>
                  <a:ea typeface="宋体" panose="02010600030101010101" pitchFamily="2" charset="-122"/>
                </a:rPr>
                <a:t>设         时开关闭合</a:t>
              </a:r>
            </a:p>
          </p:txBody>
        </p:sp>
        <p:graphicFrame>
          <p:nvGraphicFramePr>
            <p:cNvPr id="15406" name="Object 29"/>
            <p:cNvGraphicFramePr>
              <a:graphicFrameLocks noChangeAspect="1"/>
            </p:cNvGraphicFramePr>
            <p:nvPr/>
          </p:nvGraphicFramePr>
          <p:xfrm>
            <a:off x="528" y="2928"/>
            <a:ext cx="357" cy="2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20" name="公式" r:id="rId19" imgW="317087" imgH="177569" progId="Equation.3">
                    <p:embed/>
                  </p:oleObj>
                </mc:Choice>
                <mc:Fallback>
                  <p:oleObj name="公式" r:id="rId19" imgW="317087" imgH="177569" progId="Equation.3">
                    <p:embed/>
                    <p:pic>
                      <p:nvPicPr>
                        <p:cNvPr id="0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2928"/>
                          <a:ext cx="357" cy="2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2718" name="Rectangle 30"/>
          <p:cNvSpPr>
            <a:spLocks noChangeArrowheads="1"/>
          </p:cNvSpPr>
          <p:nvPr/>
        </p:nvSpPr>
        <p:spPr bwMode="auto">
          <a:xfrm>
            <a:off x="420688" y="3987800"/>
            <a:ext cx="19780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tx2"/>
                </a:solidFill>
                <a:ea typeface="宋体" panose="02010600030101010101" pitchFamily="2" charset="-122"/>
              </a:rPr>
              <a:t>开关闭合前</a:t>
            </a:r>
          </a:p>
        </p:txBody>
      </p:sp>
      <p:sp>
        <p:nvSpPr>
          <p:cNvPr id="242742" name="Text Box 54"/>
          <p:cNvSpPr txBox="1">
            <a:spLocks noChangeArrowheads="1"/>
          </p:cNvSpPr>
          <p:nvPr/>
        </p:nvSpPr>
        <p:spPr bwMode="auto">
          <a:xfrm>
            <a:off x="4035425" y="3833813"/>
            <a:ext cx="37560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>
                <a:ea typeface="宋体" panose="02010600030101010101" pitchFamily="2" charset="-122"/>
              </a:rPr>
              <a:t>仍然满足基尔霍夫定律</a:t>
            </a:r>
          </a:p>
        </p:txBody>
      </p:sp>
      <p:grpSp>
        <p:nvGrpSpPr>
          <p:cNvPr id="242745" name="Group 57"/>
          <p:cNvGrpSpPr>
            <a:grpSpLocks/>
          </p:cNvGrpSpPr>
          <p:nvPr/>
        </p:nvGrpSpPr>
        <p:grpSpPr bwMode="auto">
          <a:xfrm>
            <a:off x="752475" y="488950"/>
            <a:ext cx="3275013" cy="2038350"/>
            <a:chOff x="474" y="308"/>
            <a:chExt cx="2063" cy="1284"/>
          </a:xfrm>
        </p:grpSpPr>
        <p:grpSp>
          <p:nvGrpSpPr>
            <p:cNvPr id="15381" name="Group 31"/>
            <p:cNvGrpSpPr>
              <a:grpSpLocks/>
            </p:cNvGrpSpPr>
            <p:nvPr/>
          </p:nvGrpSpPr>
          <p:grpSpPr bwMode="auto">
            <a:xfrm>
              <a:off x="474" y="308"/>
              <a:ext cx="2063" cy="1284"/>
              <a:chOff x="474" y="308"/>
              <a:chExt cx="2063" cy="1284"/>
            </a:xfrm>
          </p:grpSpPr>
          <p:sp>
            <p:nvSpPr>
              <p:cNvPr id="15383" name="Text Box 32"/>
              <p:cNvSpPr txBox="1">
                <a:spLocks noChangeArrowheads="1"/>
              </p:cNvSpPr>
              <p:nvPr/>
            </p:nvSpPr>
            <p:spPr bwMode="auto">
              <a:xfrm>
                <a:off x="2082" y="620"/>
                <a:ext cx="45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i</a:t>
                </a:r>
                <a:r>
                  <a:rPr lang="en-US" altLang="zh-CN" sz="2800" i="1" baseline="-25000">
                    <a:ea typeface="宋体" panose="02010600030101010101" pitchFamily="2" charset="-122"/>
                  </a:rPr>
                  <a:t>L</a:t>
                </a:r>
                <a:endParaRPr lang="en-US" altLang="zh-CN" sz="2800">
                  <a:ea typeface="宋体" panose="02010600030101010101" pitchFamily="2" charset="-122"/>
                </a:endParaRPr>
              </a:p>
            </p:txBody>
          </p:sp>
          <p:sp>
            <p:nvSpPr>
              <p:cNvPr id="15384" name="Line 33"/>
              <p:cNvSpPr>
                <a:spLocks noChangeShapeType="1"/>
              </p:cNvSpPr>
              <p:nvPr/>
            </p:nvSpPr>
            <p:spPr bwMode="auto">
              <a:xfrm>
                <a:off x="480" y="900"/>
                <a:ext cx="0" cy="43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385" name="Text Box 34"/>
              <p:cNvSpPr txBox="1">
                <a:spLocks noChangeArrowheads="1"/>
              </p:cNvSpPr>
              <p:nvPr/>
            </p:nvSpPr>
            <p:spPr bwMode="auto">
              <a:xfrm>
                <a:off x="474" y="872"/>
                <a:ext cx="267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U</a:t>
                </a:r>
                <a:endParaRPr lang="en-US" altLang="zh-CN" sz="2800">
                  <a:ea typeface="宋体" panose="02010600030101010101" pitchFamily="2" charset="-122"/>
                </a:endParaRPr>
              </a:p>
            </p:txBody>
          </p:sp>
          <p:sp>
            <p:nvSpPr>
              <p:cNvPr id="15386" name="Text Box 35"/>
              <p:cNvSpPr txBox="1">
                <a:spLocks noChangeArrowheads="1"/>
              </p:cNvSpPr>
              <p:nvPr/>
            </p:nvSpPr>
            <p:spPr bwMode="auto">
              <a:xfrm>
                <a:off x="654" y="308"/>
                <a:ext cx="29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K</a:t>
                </a:r>
                <a:endParaRPr lang="en-US" altLang="zh-CN" sz="2800">
                  <a:ea typeface="宋体" panose="02010600030101010101" pitchFamily="2" charset="-122"/>
                </a:endParaRPr>
              </a:p>
            </p:txBody>
          </p:sp>
          <p:sp>
            <p:nvSpPr>
              <p:cNvPr id="15387" name="Line 36"/>
              <p:cNvSpPr>
                <a:spLocks noChangeShapeType="1"/>
              </p:cNvSpPr>
              <p:nvPr/>
            </p:nvSpPr>
            <p:spPr bwMode="auto">
              <a:xfrm>
                <a:off x="1050" y="680"/>
                <a:ext cx="96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388" name="Rectangle 37"/>
              <p:cNvSpPr>
                <a:spLocks noChangeArrowheads="1"/>
              </p:cNvSpPr>
              <p:nvPr/>
            </p:nvSpPr>
            <p:spPr bwMode="auto">
              <a:xfrm>
                <a:off x="1280" y="630"/>
                <a:ext cx="308" cy="1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5389" name="Line 38"/>
              <p:cNvSpPr>
                <a:spLocks noChangeShapeType="1"/>
              </p:cNvSpPr>
              <p:nvPr/>
            </p:nvSpPr>
            <p:spPr bwMode="auto">
              <a:xfrm>
                <a:off x="497" y="1592"/>
                <a:ext cx="151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390" name="Line 39"/>
              <p:cNvSpPr>
                <a:spLocks noChangeShapeType="1"/>
              </p:cNvSpPr>
              <p:nvPr/>
            </p:nvSpPr>
            <p:spPr bwMode="auto">
              <a:xfrm>
                <a:off x="497" y="691"/>
                <a:ext cx="23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391" name="Line 40"/>
              <p:cNvSpPr>
                <a:spLocks noChangeShapeType="1"/>
              </p:cNvSpPr>
              <p:nvPr/>
            </p:nvSpPr>
            <p:spPr bwMode="auto">
              <a:xfrm flipV="1">
                <a:off x="736" y="571"/>
                <a:ext cx="239" cy="1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392" name="Line 41"/>
              <p:cNvSpPr>
                <a:spLocks noChangeShapeType="1"/>
              </p:cNvSpPr>
              <p:nvPr/>
            </p:nvSpPr>
            <p:spPr bwMode="auto">
              <a:xfrm>
                <a:off x="856" y="511"/>
                <a:ext cx="119" cy="24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15393" name="Group 42"/>
              <p:cNvGrpSpPr>
                <a:grpSpLocks/>
              </p:cNvGrpSpPr>
              <p:nvPr/>
            </p:nvGrpSpPr>
            <p:grpSpPr bwMode="auto">
              <a:xfrm>
                <a:off x="2004" y="936"/>
                <a:ext cx="103" cy="410"/>
                <a:chOff x="2160" y="1198"/>
                <a:chExt cx="97" cy="246"/>
              </a:xfrm>
            </p:grpSpPr>
            <p:sp>
              <p:nvSpPr>
                <p:cNvPr id="15402" name="Arc 43"/>
                <p:cNvSpPr>
                  <a:spLocks/>
                </p:cNvSpPr>
                <p:nvPr/>
              </p:nvSpPr>
              <p:spPr bwMode="auto">
                <a:xfrm>
                  <a:off x="2160" y="1198"/>
                  <a:ext cx="97" cy="82"/>
                </a:xfrm>
                <a:custGeom>
                  <a:avLst/>
                  <a:gdLst>
                    <a:gd name="T0" fmla="*/ 0 w 21825"/>
                    <a:gd name="T1" fmla="*/ 0 h 43200"/>
                    <a:gd name="T2" fmla="*/ 1 w 21825"/>
                    <a:gd name="T3" fmla="*/ 82 h 43200"/>
                    <a:gd name="T4" fmla="*/ 1 w 21825"/>
                    <a:gd name="T5" fmla="*/ 41 h 432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825" h="43200" fill="none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</a:path>
                    <a:path w="21825" h="43200" stroke="0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  <a:lnTo>
                        <a:pt x="225" y="2160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5403" name="Arc 44"/>
                <p:cNvSpPr>
                  <a:spLocks/>
                </p:cNvSpPr>
                <p:nvPr/>
              </p:nvSpPr>
              <p:spPr bwMode="auto">
                <a:xfrm>
                  <a:off x="2160" y="1280"/>
                  <a:ext cx="97" cy="82"/>
                </a:xfrm>
                <a:custGeom>
                  <a:avLst/>
                  <a:gdLst>
                    <a:gd name="T0" fmla="*/ 0 w 21825"/>
                    <a:gd name="T1" fmla="*/ 0 h 43200"/>
                    <a:gd name="T2" fmla="*/ 1 w 21825"/>
                    <a:gd name="T3" fmla="*/ 82 h 43200"/>
                    <a:gd name="T4" fmla="*/ 1 w 21825"/>
                    <a:gd name="T5" fmla="*/ 41 h 432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825" h="43200" fill="none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</a:path>
                    <a:path w="21825" h="43200" stroke="0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  <a:lnTo>
                        <a:pt x="225" y="2160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5404" name="Arc 45"/>
                <p:cNvSpPr>
                  <a:spLocks/>
                </p:cNvSpPr>
                <p:nvPr/>
              </p:nvSpPr>
              <p:spPr bwMode="auto">
                <a:xfrm>
                  <a:off x="2160" y="1362"/>
                  <a:ext cx="97" cy="82"/>
                </a:xfrm>
                <a:custGeom>
                  <a:avLst/>
                  <a:gdLst>
                    <a:gd name="T0" fmla="*/ 0 w 21825"/>
                    <a:gd name="T1" fmla="*/ 0 h 43200"/>
                    <a:gd name="T2" fmla="*/ 1 w 21825"/>
                    <a:gd name="T3" fmla="*/ 82 h 43200"/>
                    <a:gd name="T4" fmla="*/ 1 w 21825"/>
                    <a:gd name="T5" fmla="*/ 41 h 432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825" h="43200" fill="none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</a:path>
                    <a:path w="21825" h="43200" stroke="0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  <a:lnTo>
                        <a:pt x="225" y="2160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15394" name="Text Box 46"/>
              <p:cNvSpPr txBox="1">
                <a:spLocks noChangeArrowheads="1"/>
              </p:cNvSpPr>
              <p:nvPr/>
            </p:nvSpPr>
            <p:spPr bwMode="auto">
              <a:xfrm>
                <a:off x="841" y="661"/>
                <a:ext cx="41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CC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/>
                <a:r>
                  <a:rPr lang="en-US" altLang="zh-CN" sz="2800" i="1">
                    <a:ea typeface="宋体" panose="02010600030101010101" pitchFamily="2" charset="-122"/>
                  </a:rPr>
                  <a:t>t</a:t>
                </a:r>
                <a:r>
                  <a:rPr lang="en-US" altLang="zh-CN" sz="2800">
                    <a:ea typeface="宋体" panose="02010600030101010101" pitchFamily="2" charset="-122"/>
                  </a:rPr>
                  <a:t>=0</a:t>
                </a:r>
              </a:p>
            </p:txBody>
          </p:sp>
          <p:sp>
            <p:nvSpPr>
              <p:cNvPr id="15395" name="Line 47"/>
              <p:cNvSpPr>
                <a:spLocks noChangeShapeType="1"/>
              </p:cNvSpPr>
              <p:nvPr/>
            </p:nvSpPr>
            <p:spPr bwMode="auto">
              <a:xfrm>
                <a:off x="1296" y="516"/>
                <a:ext cx="33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396" name="Line 48"/>
              <p:cNvSpPr>
                <a:spLocks noChangeShapeType="1"/>
              </p:cNvSpPr>
              <p:nvPr/>
            </p:nvSpPr>
            <p:spPr bwMode="auto">
              <a:xfrm>
                <a:off x="1884" y="936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397" name="Line 49"/>
              <p:cNvSpPr>
                <a:spLocks noChangeShapeType="1"/>
              </p:cNvSpPr>
              <p:nvPr/>
            </p:nvSpPr>
            <p:spPr bwMode="auto">
              <a:xfrm>
                <a:off x="1992" y="672"/>
                <a:ext cx="0" cy="26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398" name="Line 50"/>
              <p:cNvSpPr>
                <a:spLocks noChangeShapeType="1"/>
              </p:cNvSpPr>
              <p:nvPr/>
            </p:nvSpPr>
            <p:spPr bwMode="auto">
              <a:xfrm>
                <a:off x="1992" y="1344"/>
                <a:ext cx="0" cy="24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399" name="Line 51"/>
              <p:cNvSpPr>
                <a:spLocks noChangeShapeType="1"/>
              </p:cNvSpPr>
              <p:nvPr/>
            </p:nvSpPr>
            <p:spPr bwMode="auto">
              <a:xfrm flipH="1">
                <a:off x="1992" y="732"/>
                <a:ext cx="0" cy="18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400" name="Text Box 52"/>
              <p:cNvSpPr txBox="1">
                <a:spLocks noChangeArrowheads="1"/>
              </p:cNvSpPr>
              <p:nvPr/>
            </p:nvSpPr>
            <p:spPr bwMode="auto">
              <a:xfrm>
                <a:off x="1458" y="980"/>
                <a:ext cx="45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u</a:t>
                </a:r>
                <a:r>
                  <a:rPr lang="en-US" altLang="zh-CN" sz="2800" i="1" baseline="-25000">
                    <a:ea typeface="宋体" panose="02010600030101010101" pitchFamily="2" charset="-122"/>
                  </a:rPr>
                  <a:t>L</a:t>
                </a:r>
                <a:endParaRPr lang="en-US" altLang="zh-CN" sz="2800">
                  <a:ea typeface="宋体" panose="02010600030101010101" pitchFamily="2" charset="-122"/>
                </a:endParaRPr>
              </a:p>
            </p:txBody>
          </p:sp>
          <p:sp>
            <p:nvSpPr>
              <p:cNvPr id="15401" name="Text Box 53"/>
              <p:cNvSpPr txBox="1">
                <a:spLocks noChangeArrowheads="1"/>
              </p:cNvSpPr>
              <p:nvPr/>
            </p:nvSpPr>
            <p:spPr bwMode="auto">
              <a:xfrm>
                <a:off x="1626" y="308"/>
                <a:ext cx="45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u</a:t>
                </a:r>
                <a:r>
                  <a:rPr lang="en-US" altLang="zh-CN" sz="2800" i="1" baseline="-25000">
                    <a:ea typeface="宋体" panose="02010600030101010101" pitchFamily="2" charset="-122"/>
                  </a:rPr>
                  <a:t>R</a:t>
                </a:r>
                <a:endParaRPr lang="en-US" altLang="zh-CN" sz="2800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5382" name="Text Box 56"/>
            <p:cNvSpPr txBox="1">
              <a:spLocks noChangeArrowheads="1"/>
            </p:cNvSpPr>
            <p:nvPr/>
          </p:nvSpPr>
          <p:spPr bwMode="auto">
            <a:xfrm>
              <a:off x="1344" y="720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/>
                <a:t>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42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2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27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27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2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2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2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27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27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2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2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27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27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4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2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42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242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426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42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42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42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42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42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42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42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2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242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9" dur="500"/>
                                        <p:tgtEl>
                                          <p:spTgt spid="2426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690" grpId="0" autoUpdateAnimBg="0"/>
      <p:bldP spid="242692" grpId="0" autoUpdateAnimBg="0"/>
      <p:bldP spid="242703" grpId="0" autoUpdateAnimBg="0"/>
      <p:bldP spid="242705" grpId="0" build="p" autoUpdateAnimBg="0"/>
      <p:bldP spid="242708" grpId="0" autoUpdateAnimBg="0"/>
      <p:bldP spid="242709" grpId="0" animBg="1"/>
      <p:bldP spid="242712" grpId="0" autoUpdateAnimBg="0"/>
      <p:bldP spid="242714" grpId="0" autoUpdateAnimBg="0"/>
      <p:bldP spid="242718" grpId="0" autoUpdateAnimBg="0"/>
      <p:bldP spid="242742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Text Box 1026"/>
          <p:cNvSpPr txBox="1">
            <a:spLocks noChangeArrowheads="1"/>
          </p:cNvSpPr>
          <p:nvPr/>
        </p:nvSpPr>
        <p:spPr bwMode="auto">
          <a:xfrm>
            <a:off x="4114800" y="152400"/>
            <a:ext cx="114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ea typeface="宋体" panose="02010600030101010101" pitchFamily="2" charset="-122"/>
              </a:rPr>
              <a:t>已知</a:t>
            </a:r>
            <a:r>
              <a:rPr lang="en-US" altLang="zh-CN" sz="2800">
                <a:ea typeface="宋体" panose="02010600030101010101" pitchFamily="2" charset="-122"/>
              </a:rPr>
              <a:t>:</a:t>
            </a:r>
          </a:p>
        </p:txBody>
      </p:sp>
      <p:sp>
        <p:nvSpPr>
          <p:cNvPr id="256003" name="Text Box 1027"/>
          <p:cNvSpPr txBox="1">
            <a:spLocks noChangeArrowheads="1"/>
          </p:cNvSpPr>
          <p:nvPr/>
        </p:nvSpPr>
        <p:spPr bwMode="auto">
          <a:xfrm>
            <a:off x="4248150" y="1192213"/>
            <a:ext cx="2076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ea typeface="宋体" panose="02010600030101010101" pitchFamily="2" charset="-122"/>
              </a:rPr>
              <a:t>电压表内阻</a:t>
            </a:r>
          </a:p>
        </p:txBody>
      </p:sp>
      <p:graphicFrame>
        <p:nvGraphicFramePr>
          <p:cNvPr id="256004" name="Object 1028"/>
          <p:cNvGraphicFramePr>
            <a:graphicFrameLocks noChangeAspect="1"/>
          </p:cNvGraphicFramePr>
          <p:nvPr/>
        </p:nvGraphicFramePr>
        <p:xfrm>
          <a:off x="4267200" y="779463"/>
          <a:ext cx="4876800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3" name="公式" r:id="rId3" imgW="1777229" imgH="177723" progId="Equation.3">
                  <p:embed/>
                </p:oleObj>
              </mc:Choice>
              <mc:Fallback>
                <p:oleObj name="公式" r:id="rId3" imgW="1777229" imgH="177723" progId="Equation.3">
                  <p:embed/>
                  <p:pic>
                    <p:nvPicPr>
                      <p:cNvPr id="0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779463"/>
                        <a:ext cx="4876800" cy="439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05" name="Object 1029"/>
          <p:cNvGraphicFramePr>
            <a:graphicFrameLocks noChangeAspect="1"/>
          </p:cNvGraphicFramePr>
          <p:nvPr/>
        </p:nvGraphicFramePr>
        <p:xfrm>
          <a:off x="6291263" y="1233488"/>
          <a:ext cx="2125662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4" name="公式" r:id="rId5" imgW="812447" imgH="228501" progId="Equation.3">
                  <p:embed/>
                </p:oleObj>
              </mc:Choice>
              <mc:Fallback>
                <p:oleObj name="公式" r:id="rId5" imgW="812447" imgH="228501" progId="Equation.3">
                  <p:embed/>
                  <p:pic>
                    <p:nvPicPr>
                      <p:cNvPr id="0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1263" y="1233488"/>
                        <a:ext cx="2125662" cy="595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06" name="Text Box 1030"/>
          <p:cNvSpPr txBox="1">
            <a:spLocks noChangeArrowheads="1"/>
          </p:cNvSpPr>
          <p:nvPr/>
        </p:nvSpPr>
        <p:spPr bwMode="auto">
          <a:xfrm>
            <a:off x="4267200" y="1798638"/>
            <a:ext cx="4876800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zh-CN" altLang="en-US" sz="2800">
                <a:ea typeface="宋体" panose="02010600030101010101" pitchFamily="2" charset="-122"/>
              </a:rPr>
              <a:t>设开关 </a:t>
            </a:r>
            <a:r>
              <a:rPr lang="en-US" altLang="zh-CN" sz="2800" i="1">
                <a:ea typeface="宋体" panose="02010600030101010101" pitchFamily="2" charset="-122"/>
              </a:rPr>
              <a:t>K </a:t>
            </a:r>
            <a:r>
              <a:rPr lang="zh-CN" altLang="en-US" sz="2800">
                <a:ea typeface="宋体" panose="02010600030101010101" pitchFamily="2" charset="-122"/>
              </a:rPr>
              <a:t>在 </a:t>
            </a:r>
            <a:r>
              <a:rPr lang="en-US" altLang="zh-CN" sz="2800" i="1">
                <a:ea typeface="宋体" panose="02010600030101010101" pitchFamily="2" charset="-122"/>
              </a:rPr>
              <a:t>t</a:t>
            </a:r>
            <a:r>
              <a:rPr lang="en-US" altLang="zh-CN" sz="2800">
                <a:ea typeface="宋体" panose="02010600030101010101" pitchFamily="2" charset="-122"/>
              </a:rPr>
              <a:t> = 0 </a:t>
            </a:r>
            <a:r>
              <a:rPr lang="zh-CN" altLang="en-US" sz="2800">
                <a:ea typeface="宋体" panose="02010600030101010101" pitchFamily="2" charset="-122"/>
              </a:rPr>
              <a:t>时打开。</a:t>
            </a:r>
          </a:p>
        </p:txBody>
      </p:sp>
      <p:sp>
        <p:nvSpPr>
          <p:cNvPr id="256007" name="Text Box 1031"/>
          <p:cNvSpPr txBox="1">
            <a:spLocks noChangeArrowheads="1"/>
          </p:cNvSpPr>
          <p:nvPr/>
        </p:nvSpPr>
        <p:spPr bwMode="auto">
          <a:xfrm>
            <a:off x="4191000" y="2590800"/>
            <a:ext cx="4953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zh-CN" altLang="en-US" sz="2800">
                <a:ea typeface="宋体" panose="02010600030101010101" pitchFamily="2" charset="-122"/>
              </a:rPr>
              <a:t>求</a:t>
            </a:r>
            <a:r>
              <a:rPr lang="en-US" altLang="zh-CN" sz="2800">
                <a:ea typeface="宋体" panose="02010600030101010101" pitchFamily="2" charset="-122"/>
              </a:rPr>
              <a:t>:  </a:t>
            </a:r>
            <a:r>
              <a:rPr lang="en-US" altLang="zh-CN" sz="2800" i="1">
                <a:ea typeface="宋体" panose="02010600030101010101" pitchFamily="2" charset="-122"/>
              </a:rPr>
              <a:t>K</a:t>
            </a:r>
            <a:r>
              <a:rPr lang="zh-CN" altLang="en-US" sz="2800">
                <a:ea typeface="宋体" panose="02010600030101010101" pitchFamily="2" charset="-122"/>
              </a:rPr>
              <a:t>打开的瞬间</a:t>
            </a:r>
            <a:r>
              <a:rPr lang="en-US" altLang="zh-CN" sz="2800">
                <a:ea typeface="宋体" panose="02010600030101010101" pitchFamily="2" charset="-122"/>
              </a:rPr>
              <a:t>,</a:t>
            </a:r>
            <a:r>
              <a:rPr lang="zh-CN" altLang="en-US" sz="2800">
                <a:ea typeface="宋体" panose="02010600030101010101" pitchFamily="2" charset="-122"/>
              </a:rPr>
              <a:t>电压表两端的电压。     </a:t>
            </a:r>
          </a:p>
        </p:txBody>
      </p:sp>
      <p:sp>
        <p:nvSpPr>
          <p:cNvPr id="256008" name="Text Box 1032"/>
          <p:cNvSpPr txBox="1">
            <a:spLocks noChangeArrowheads="1"/>
          </p:cNvSpPr>
          <p:nvPr/>
        </p:nvSpPr>
        <p:spPr bwMode="auto">
          <a:xfrm>
            <a:off x="228600" y="4038600"/>
            <a:ext cx="1009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ea typeface="宋体" panose="02010600030101010101" pitchFamily="2" charset="-122"/>
              </a:rPr>
              <a:t>解</a:t>
            </a:r>
            <a:r>
              <a:rPr lang="en-US" altLang="zh-CN" sz="2800">
                <a:ea typeface="宋体" panose="02010600030101010101" pitchFamily="2" charset="-122"/>
              </a:rPr>
              <a:t>:</a:t>
            </a:r>
          </a:p>
        </p:txBody>
      </p:sp>
      <p:sp>
        <p:nvSpPr>
          <p:cNvPr id="256010" name="Text Box 1034"/>
          <p:cNvSpPr txBox="1">
            <a:spLocks noChangeArrowheads="1"/>
          </p:cNvSpPr>
          <p:nvPr/>
        </p:nvSpPr>
        <p:spPr bwMode="auto">
          <a:xfrm>
            <a:off x="1066800" y="4038600"/>
            <a:ext cx="14779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ea typeface="宋体" panose="02010600030101010101" pitchFamily="2" charset="-122"/>
              </a:rPr>
              <a:t>换路前</a:t>
            </a:r>
          </a:p>
        </p:txBody>
      </p:sp>
      <p:graphicFrame>
        <p:nvGraphicFramePr>
          <p:cNvPr id="256011" name="Object 1035"/>
          <p:cNvGraphicFramePr>
            <a:graphicFrameLocks noChangeAspect="1"/>
          </p:cNvGraphicFramePr>
          <p:nvPr/>
        </p:nvGraphicFramePr>
        <p:xfrm>
          <a:off x="2286000" y="3810000"/>
          <a:ext cx="658812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5" name="公式" r:id="rId7" imgW="1701800" imgH="393700" progId="Equation.3">
                  <p:embed/>
                </p:oleObj>
              </mc:Choice>
              <mc:Fallback>
                <p:oleObj name="公式" r:id="rId7" imgW="1701800" imgH="393700" progId="Equation.3">
                  <p:embed/>
                  <p:pic>
                    <p:nvPicPr>
                      <p:cNvPr id="0" name="Object 10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810000"/>
                        <a:ext cx="6588125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13" name="Text Box 1037"/>
          <p:cNvSpPr txBox="1">
            <a:spLocks noChangeArrowheads="1"/>
          </p:cNvSpPr>
          <p:nvPr/>
        </p:nvSpPr>
        <p:spPr bwMode="auto">
          <a:xfrm>
            <a:off x="3962400" y="5715000"/>
            <a:ext cx="3657600" cy="5191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>
                <a:solidFill>
                  <a:schemeClr val="bg1"/>
                </a:solidFill>
                <a:ea typeface="宋体" panose="02010600030101010101" pitchFamily="2" charset="-122"/>
              </a:rPr>
              <a:t>(</a:t>
            </a:r>
            <a:r>
              <a:rPr lang="zh-CN" altLang="en-US" sz="2800">
                <a:solidFill>
                  <a:schemeClr val="bg1"/>
                </a:solidFill>
                <a:ea typeface="宋体" panose="02010600030101010101" pitchFamily="2" charset="-122"/>
              </a:rPr>
              <a:t>大小</a:t>
            </a:r>
            <a:r>
              <a:rPr lang="en-US" altLang="zh-CN" sz="2800">
                <a:solidFill>
                  <a:schemeClr val="bg1"/>
                </a:solidFill>
                <a:ea typeface="宋体" panose="02010600030101010101" pitchFamily="2" charset="-122"/>
              </a:rPr>
              <a:t>,</a:t>
            </a:r>
            <a:r>
              <a:rPr lang="zh-CN" altLang="en-US" sz="2800">
                <a:solidFill>
                  <a:schemeClr val="bg1"/>
                </a:solidFill>
                <a:ea typeface="宋体" panose="02010600030101010101" pitchFamily="2" charset="-122"/>
              </a:rPr>
              <a:t>方向都不变</a:t>
            </a:r>
            <a:r>
              <a:rPr lang="en-US" altLang="zh-CN" sz="2800">
                <a:solidFill>
                  <a:schemeClr val="bg1"/>
                </a:solidFill>
                <a:ea typeface="宋体" panose="02010600030101010101" pitchFamily="2" charset="-122"/>
              </a:rPr>
              <a:t>)</a:t>
            </a:r>
          </a:p>
        </p:txBody>
      </p:sp>
      <p:sp>
        <p:nvSpPr>
          <p:cNvPr id="256014" name="Text Box 1038"/>
          <p:cNvSpPr txBox="1">
            <a:spLocks noChangeArrowheads="1"/>
          </p:cNvSpPr>
          <p:nvPr/>
        </p:nvSpPr>
        <p:spPr bwMode="auto">
          <a:xfrm>
            <a:off x="1035050" y="5003800"/>
            <a:ext cx="19923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ea typeface="宋体" panose="02010600030101010101" pitchFamily="2" charset="-122"/>
              </a:rPr>
              <a:t>换路瞬间</a:t>
            </a:r>
          </a:p>
        </p:txBody>
      </p:sp>
      <p:graphicFrame>
        <p:nvGraphicFramePr>
          <p:cNvPr id="256015" name="Object 1039"/>
          <p:cNvGraphicFramePr>
            <a:graphicFrameLocks noChangeAspect="1"/>
          </p:cNvGraphicFramePr>
          <p:nvPr/>
        </p:nvGraphicFramePr>
        <p:xfrm>
          <a:off x="2819400" y="4876800"/>
          <a:ext cx="5759450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6" name="公式" r:id="rId9" imgW="1460500" imgH="228600" progId="Equation.3">
                  <p:embed/>
                </p:oleObj>
              </mc:Choice>
              <mc:Fallback>
                <p:oleObj name="公式" r:id="rId9" imgW="1460500" imgH="228600" progId="Equation.3">
                  <p:embed/>
                  <p:pic>
                    <p:nvPicPr>
                      <p:cNvPr id="0" name="Object 10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4876800"/>
                        <a:ext cx="5759450" cy="58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16" name="Text Box 1040"/>
          <p:cNvSpPr txBox="1">
            <a:spLocks noChangeArrowheads="1"/>
          </p:cNvSpPr>
          <p:nvPr/>
        </p:nvSpPr>
        <p:spPr bwMode="auto">
          <a:xfrm>
            <a:off x="247650" y="152400"/>
            <a:ext cx="1504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ea typeface="宋体" panose="02010600030101010101" pitchFamily="2" charset="-122"/>
              </a:rPr>
              <a:t>例</a:t>
            </a:r>
            <a:r>
              <a:rPr lang="en-US" altLang="zh-CN" sz="2800">
                <a:solidFill>
                  <a:srgbClr val="FF0000"/>
                </a:solidFill>
                <a:ea typeface="隶书" panose="02010509060101010101" pitchFamily="49" charset="-122"/>
              </a:rPr>
              <a:t>2</a:t>
            </a:r>
          </a:p>
        </p:txBody>
      </p:sp>
      <p:sp>
        <p:nvSpPr>
          <p:cNvPr id="256017" name="Line 1041"/>
          <p:cNvSpPr>
            <a:spLocks noChangeShapeType="1"/>
          </p:cNvSpPr>
          <p:nvPr/>
        </p:nvSpPr>
        <p:spPr bwMode="auto">
          <a:xfrm>
            <a:off x="4057650" y="38100"/>
            <a:ext cx="0" cy="3790950"/>
          </a:xfrm>
          <a:prstGeom prst="lin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18" name="Line 1042"/>
          <p:cNvSpPr>
            <a:spLocks noChangeShapeType="1"/>
          </p:cNvSpPr>
          <p:nvPr/>
        </p:nvSpPr>
        <p:spPr bwMode="auto">
          <a:xfrm>
            <a:off x="0" y="3810000"/>
            <a:ext cx="4076700" cy="0"/>
          </a:xfrm>
          <a:prstGeom prst="lin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40" name="Freeform 1064"/>
          <p:cNvSpPr>
            <a:spLocks/>
          </p:cNvSpPr>
          <p:nvPr/>
        </p:nvSpPr>
        <p:spPr bwMode="auto">
          <a:xfrm>
            <a:off x="1684338" y="1506538"/>
            <a:ext cx="1122362" cy="1733550"/>
          </a:xfrm>
          <a:custGeom>
            <a:avLst/>
            <a:gdLst>
              <a:gd name="T0" fmla="*/ 1122362 w 576"/>
              <a:gd name="T1" fmla="*/ 0 h 768"/>
              <a:gd name="T2" fmla="*/ 1122362 w 576"/>
              <a:gd name="T3" fmla="*/ 1733550 h 768"/>
              <a:gd name="T4" fmla="*/ 0 w 576"/>
              <a:gd name="T5" fmla="*/ 1733550 h 768"/>
              <a:gd name="T6" fmla="*/ 0 w 576"/>
              <a:gd name="T7" fmla="*/ 108347 h 768"/>
              <a:gd name="T8" fmla="*/ 748241 w 576"/>
              <a:gd name="T9" fmla="*/ 108347 h 7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" h="768">
                <a:moveTo>
                  <a:pt x="576" y="0"/>
                </a:moveTo>
                <a:lnTo>
                  <a:pt x="576" y="768"/>
                </a:lnTo>
                <a:lnTo>
                  <a:pt x="0" y="768"/>
                </a:lnTo>
                <a:lnTo>
                  <a:pt x="0" y="48"/>
                </a:lnTo>
                <a:lnTo>
                  <a:pt x="384" y="48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56053" name="Group 1077"/>
          <p:cNvGrpSpPr>
            <a:grpSpLocks/>
          </p:cNvGrpSpPr>
          <p:nvPr/>
        </p:nvGrpSpPr>
        <p:grpSpPr bwMode="auto">
          <a:xfrm>
            <a:off x="0" y="628650"/>
            <a:ext cx="3892550" cy="2990850"/>
            <a:chOff x="0" y="396"/>
            <a:chExt cx="2452" cy="1884"/>
          </a:xfrm>
        </p:grpSpPr>
        <p:sp>
          <p:nvSpPr>
            <p:cNvPr id="16403" name="Text Box 1045"/>
            <p:cNvSpPr txBox="1">
              <a:spLocks noChangeArrowheads="1"/>
            </p:cNvSpPr>
            <p:nvPr/>
          </p:nvSpPr>
          <p:spPr bwMode="auto">
            <a:xfrm>
              <a:off x="574" y="654"/>
              <a:ext cx="17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ea typeface="宋体" panose="02010600030101010101" pitchFamily="2" charset="-122"/>
                </a:rPr>
                <a:t>.</a:t>
              </a:r>
            </a:p>
          </p:txBody>
        </p:sp>
        <p:grpSp>
          <p:nvGrpSpPr>
            <p:cNvPr id="16404" name="Group 1076"/>
            <p:cNvGrpSpPr>
              <a:grpSpLocks/>
            </p:cNvGrpSpPr>
            <p:nvPr/>
          </p:nvGrpSpPr>
          <p:grpSpPr bwMode="auto">
            <a:xfrm>
              <a:off x="0" y="396"/>
              <a:ext cx="2452" cy="1884"/>
              <a:chOff x="0" y="396"/>
              <a:chExt cx="2452" cy="1884"/>
            </a:xfrm>
          </p:grpSpPr>
          <p:sp>
            <p:nvSpPr>
              <p:cNvPr id="16405" name="Text Box 1044"/>
              <p:cNvSpPr txBox="1">
                <a:spLocks noChangeArrowheads="1"/>
              </p:cNvSpPr>
              <p:nvPr/>
            </p:nvSpPr>
            <p:spPr bwMode="auto">
              <a:xfrm>
                <a:off x="933" y="396"/>
                <a:ext cx="28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i="1">
                    <a:solidFill>
                      <a:schemeClr val="tx2"/>
                    </a:solidFill>
                    <a:ea typeface="宋体" panose="02010600030101010101" pitchFamily="2" charset="-122"/>
                  </a:rPr>
                  <a:t>K</a:t>
                </a:r>
              </a:p>
            </p:txBody>
          </p:sp>
          <p:sp>
            <p:nvSpPr>
              <p:cNvPr id="16406" name="Line 1063"/>
              <p:cNvSpPr>
                <a:spLocks noChangeShapeType="1"/>
              </p:cNvSpPr>
              <p:nvPr/>
            </p:nvSpPr>
            <p:spPr bwMode="auto">
              <a:xfrm flipV="1">
                <a:off x="1885" y="841"/>
                <a:ext cx="0" cy="14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16407" name="Group 1075"/>
              <p:cNvGrpSpPr>
                <a:grpSpLocks/>
              </p:cNvGrpSpPr>
              <p:nvPr/>
            </p:nvGrpSpPr>
            <p:grpSpPr bwMode="auto">
              <a:xfrm>
                <a:off x="0" y="536"/>
                <a:ext cx="2452" cy="1744"/>
                <a:chOff x="0" y="536"/>
                <a:chExt cx="2452" cy="1744"/>
              </a:xfrm>
            </p:grpSpPr>
            <p:sp>
              <p:nvSpPr>
                <p:cNvPr id="16408" name="Text Box 1047"/>
                <p:cNvSpPr txBox="1">
                  <a:spLocks noChangeArrowheads="1"/>
                </p:cNvSpPr>
                <p:nvPr/>
              </p:nvSpPr>
              <p:spPr bwMode="auto">
                <a:xfrm>
                  <a:off x="192" y="1392"/>
                  <a:ext cx="381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2800" i="1">
                      <a:solidFill>
                        <a:schemeClr val="tx2"/>
                      </a:solidFill>
                      <a:ea typeface="宋体" panose="02010600030101010101" pitchFamily="2" charset="-122"/>
                    </a:rPr>
                    <a:t>U</a:t>
                  </a:r>
                </a:p>
              </p:txBody>
            </p:sp>
            <p:sp>
              <p:nvSpPr>
                <p:cNvPr id="16409" name="Text Box 1048"/>
                <p:cNvSpPr txBox="1">
                  <a:spLocks noChangeArrowheads="1"/>
                </p:cNvSpPr>
                <p:nvPr/>
              </p:nvSpPr>
              <p:spPr bwMode="auto">
                <a:xfrm>
                  <a:off x="1886" y="608"/>
                  <a:ext cx="338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2800" i="1">
                      <a:solidFill>
                        <a:schemeClr val="tx2"/>
                      </a:solidFill>
                      <a:ea typeface="宋体" panose="02010600030101010101" pitchFamily="2" charset="-122"/>
                    </a:rPr>
                    <a:t>L</a:t>
                  </a:r>
                </a:p>
              </p:txBody>
            </p:sp>
            <p:sp>
              <p:nvSpPr>
                <p:cNvPr id="16410" name="Line 1049"/>
                <p:cNvSpPr>
                  <a:spLocks noChangeShapeType="1"/>
                </p:cNvSpPr>
                <p:nvPr/>
              </p:nvSpPr>
              <p:spPr bwMode="auto">
                <a:xfrm>
                  <a:off x="153" y="866"/>
                  <a:ext cx="485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6411" name="Line 1050"/>
                <p:cNvSpPr>
                  <a:spLocks noChangeShapeType="1"/>
                </p:cNvSpPr>
                <p:nvPr/>
              </p:nvSpPr>
              <p:spPr bwMode="auto">
                <a:xfrm>
                  <a:off x="946" y="848"/>
                  <a:ext cx="95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6412" name="Line 1051"/>
                <p:cNvSpPr>
                  <a:spLocks noChangeShapeType="1"/>
                </p:cNvSpPr>
                <p:nvPr/>
              </p:nvSpPr>
              <p:spPr bwMode="auto">
                <a:xfrm flipV="1">
                  <a:off x="1891" y="1417"/>
                  <a:ext cx="0" cy="31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6413" name="Line 1052"/>
                <p:cNvSpPr>
                  <a:spLocks noChangeShapeType="1"/>
                </p:cNvSpPr>
                <p:nvPr/>
              </p:nvSpPr>
              <p:spPr bwMode="auto">
                <a:xfrm>
                  <a:off x="1344" y="841"/>
                  <a:ext cx="0" cy="51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6414" name="Oval 1053"/>
                <p:cNvSpPr>
                  <a:spLocks noChangeArrowheads="1"/>
                </p:cNvSpPr>
                <p:nvPr/>
              </p:nvSpPr>
              <p:spPr bwMode="auto">
                <a:xfrm>
                  <a:off x="1141" y="1359"/>
                  <a:ext cx="405" cy="421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 eaLnBrk="1" hangingPunct="1"/>
                  <a:r>
                    <a:rPr lang="en-US" altLang="zh-CN" sz="2800" i="1">
                      <a:solidFill>
                        <a:srgbClr val="FF0000"/>
                      </a:solidFill>
                      <a:ea typeface="宋体" panose="02010600030101010101" pitchFamily="2" charset="-122"/>
                    </a:rPr>
                    <a:t>V</a:t>
                  </a:r>
                  <a:endParaRPr lang="en-US" altLang="zh-CN" sz="2800" i="1">
                    <a:solidFill>
                      <a:schemeClr val="accent2"/>
                    </a:solidFill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6415" name="Line 1054"/>
                <p:cNvSpPr>
                  <a:spLocks noChangeShapeType="1"/>
                </p:cNvSpPr>
                <p:nvPr/>
              </p:nvSpPr>
              <p:spPr bwMode="auto">
                <a:xfrm>
                  <a:off x="1339" y="1767"/>
                  <a:ext cx="0" cy="479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6416" name="Line 1055"/>
                <p:cNvSpPr>
                  <a:spLocks noChangeShapeType="1"/>
                </p:cNvSpPr>
                <p:nvPr/>
              </p:nvSpPr>
              <p:spPr bwMode="auto">
                <a:xfrm>
                  <a:off x="126" y="2246"/>
                  <a:ext cx="1781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6417" name="Line 1056"/>
                <p:cNvSpPr>
                  <a:spLocks noChangeShapeType="1"/>
                </p:cNvSpPr>
                <p:nvPr/>
              </p:nvSpPr>
              <p:spPr bwMode="auto">
                <a:xfrm>
                  <a:off x="1896" y="1689"/>
                  <a:ext cx="0" cy="55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6418" name="Rectangle 1057"/>
                <p:cNvSpPr>
                  <a:spLocks noChangeArrowheads="1"/>
                </p:cNvSpPr>
                <p:nvPr/>
              </p:nvSpPr>
              <p:spPr bwMode="auto">
                <a:xfrm>
                  <a:off x="1830" y="1727"/>
                  <a:ext cx="123" cy="351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6419" name="Rectangle 1058"/>
                <p:cNvSpPr>
                  <a:spLocks noChangeArrowheads="1"/>
                </p:cNvSpPr>
                <p:nvPr/>
              </p:nvSpPr>
              <p:spPr bwMode="auto">
                <a:xfrm>
                  <a:off x="1953" y="1655"/>
                  <a:ext cx="265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r>
                    <a:rPr lang="en-US" altLang="zh-CN" sz="2800" i="1">
                      <a:solidFill>
                        <a:schemeClr val="tx2"/>
                      </a:solidFill>
                      <a:ea typeface="宋体" panose="02010600030101010101" pitchFamily="2" charset="-122"/>
                    </a:rPr>
                    <a:t>R</a:t>
                  </a:r>
                </a:p>
              </p:txBody>
            </p:sp>
            <p:grpSp>
              <p:nvGrpSpPr>
                <p:cNvPr id="16420" name="Group 1059"/>
                <p:cNvGrpSpPr>
                  <a:grpSpLocks/>
                </p:cNvGrpSpPr>
                <p:nvPr/>
              </p:nvGrpSpPr>
              <p:grpSpPr bwMode="auto">
                <a:xfrm>
                  <a:off x="1885" y="989"/>
                  <a:ext cx="135" cy="444"/>
                  <a:chOff x="2160" y="1198"/>
                  <a:chExt cx="97" cy="246"/>
                </a:xfrm>
              </p:grpSpPr>
              <p:sp>
                <p:nvSpPr>
                  <p:cNvPr id="16430" name="Arc 1060"/>
                  <p:cNvSpPr>
                    <a:spLocks/>
                  </p:cNvSpPr>
                  <p:nvPr/>
                </p:nvSpPr>
                <p:spPr bwMode="auto">
                  <a:xfrm>
                    <a:off x="2160" y="1198"/>
                    <a:ext cx="97" cy="82"/>
                  </a:xfrm>
                  <a:custGeom>
                    <a:avLst/>
                    <a:gdLst>
                      <a:gd name="T0" fmla="*/ 0 w 21825"/>
                      <a:gd name="T1" fmla="*/ 0 h 43200"/>
                      <a:gd name="T2" fmla="*/ 1 w 21825"/>
                      <a:gd name="T3" fmla="*/ 82 h 43200"/>
                      <a:gd name="T4" fmla="*/ 1 w 21825"/>
                      <a:gd name="T5" fmla="*/ 4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1825" h="43200" fill="none" extrusionOk="0">
                        <a:moveTo>
                          <a:pt x="0" y="1"/>
                        </a:moveTo>
                        <a:cubicBezTo>
                          <a:pt x="74" y="0"/>
                          <a:pt x="149" y="-1"/>
                          <a:pt x="225" y="0"/>
                        </a:cubicBezTo>
                        <a:cubicBezTo>
                          <a:pt x="12154" y="0"/>
                          <a:pt x="21825" y="9670"/>
                          <a:pt x="21825" y="21600"/>
                        </a:cubicBezTo>
                        <a:cubicBezTo>
                          <a:pt x="21825" y="33529"/>
                          <a:pt x="12154" y="43199"/>
                          <a:pt x="225" y="43200"/>
                        </a:cubicBezTo>
                      </a:path>
                      <a:path w="21825" h="43200" stroke="0" extrusionOk="0">
                        <a:moveTo>
                          <a:pt x="0" y="1"/>
                        </a:moveTo>
                        <a:cubicBezTo>
                          <a:pt x="74" y="0"/>
                          <a:pt x="149" y="-1"/>
                          <a:pt x="225" y="0"/>
                        </a:cubicBezTo>
                        <a:cubicBezTo>
                          <a:pt x="12154" y="0"/>
                          <a:pt x="21825" y="9670"/>
                          <a:pt x="21825" y="21600"/>
                        </a:cubicBezTo>
                        <a:cubicBezTo>
                          <a:pt x="21825" y="33529"/>
                          <a:pt x="12154" y="43199"/>
                          <a:pt x="225" y="43200"/>
                        </a:cubicBezTo>
                        <a:lnTo>
                          <a:pt x="225" y="21600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noFill/>
                  <a:ln w="38100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31" name="Arc 1061"/>
                  <p:cNvSpPr>
                    <a:spLocks/>
                  </p:cNvSpPr>
                  <p:nvPr/>
                </p:nvSpPr>
                <p:spPr bwMode="auto">
                  <a:xfrm>
                    <a:off x="2160" y="1280"/>
                    <a:ext cx="97" cy="82"/>
                  </a:xfrm>
                  <a:custGeom>
                    <a:avLst/>
                    <a:gdLst>
                      <a:gd name="T0" fmla="*/ 0 w 21825"/>
                      <a:gd name="T1" fmla="*/ 0 h 43200"/>
                      <a:gd name="T2" fmla="*/ 1 w 21825"/>
                      <a:gd name="T3" fmla="*/ 82 h 43200"/>
                      <a:gd name="T4" fmla="*/ 1 w 21825"/>
                      <a:gd name="T5" fmla="*/ 4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1825" h="43200" fill="none" extrusionOk="0">
                        <a:moveTo>
                          <a:pt x="0" y="1"/>
                        </a:moveTo>
                        <a:cubicBezTo>
                          <a:pt x="74" y="0"/>
                          <a:pt x="149" y="-1"/>
                          <a:pt x="225" y="0"/>
                        </a:cubicBezTo>
                        <a:cubicBezTo>
                          <a:pt x="12154" y="0"/>
                          <a:pt x="21825" y="9670"/>
                          <a:pt x="21825" y="21600"/>
                        </a:cubicBezTo>
                        <a:cubicBezTo>
                          <a:pt x="21825" y="33529"/>
                          <a:pt x="12154" y="43199"/>
                          <a:pt x="225" y="43200"/>
                        </a:cubicBezTo>
                      </a:path>
                      <a:path w="21825" h="43200" stroke="0" extrusionOk="0">
                        <a:moveTo>
                          <a:pt x="0" y="1"/>
                        </a:moveTo>
                        <a:cubicBezTo>
                          <a:pt x="74" y="0"/>
                          <a:pt x="149" y="-1"/>
                          <a:pt x="225" y="0"/>
                        </a:cubicBezTo>
                        <a:cubicBezTo>
                          <a:pt x="12154" y="0"/>
                          <a:pt x="21825" y="9670"/>
                          <a:pt x="21825" y="21600"/>
                        </a:cubicBezTo>
                        <a:cubicBezTo>
                          <a:pt x="21825" y="33529"/>
                          <a:pt x="12154" y="43199"/>
                          <a:pt x="225" y="43200"/>
                        </a:cubicBezTo>
                        <a:lnTo>
                          <a:pt x="225" y="21600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noFill/>
                  <a:ln w="38100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32" name="Arc 1062"/>
                  <p:cNvSpPr>
                    <a:spLocks/>
                  </p:cNvSpPr>
                  <p:nvPr/>
                </p:nvSpPr>
                <p:spPr bwMode="auto">
                  <a:xfrm>
                    <a:off x="2160" y="1362"/>
                    <a:ext cx="97" cy="82"/>
                  </a:xfrm>
                  <a:custGeom>
                    <a:avLst/>
                    <a:gdLst>
                      <a:gd name="T0" fmla="*/ 0 w 21825"/>
                      <a:gd name="T1" fmla="*/ 0 h 43200"/>
                      <a:gd name="T2" fmla="*/ 1 w 21825"/>
                      <a:gd name="T3" fmla="*/ 82 h 43200"/>
                      <a:gd name="T4" fmla="*/ 1 w 21825"/>
                      <a:gd name="T5" fmla="*/ 4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1825" h="43200" fill="none" extrusionOk="0">
                        <a:moveTo>
                          <a:pt x="0" y="1"/>
                        </a:moveTo>
                        <a:cubicBezTo>
                          <a:pt x="74" y="0"/>
                          <a:pt x="149" y="-1"/>
                          <a:pt x="225" y="0"/>
                        </a:cubicBezTo>
                        <a:cubicBezTo>
                          <a:pt x="12154" y="0"/>
                          <a:pt x="21825" y="9670"/>
                          <a:pt x="21825" y="21600"/>
                        </a:cubicBezTo>
                        <a:cubicBezTo>
                          <a:pt x="21825" y="33529"/>
                          <a:pt x="12154" y="43199"/>
                          <a:pt x="225" y="43200"/>
                        </a:cubicBezTo>
                      </a:path>
                      <a:path w="21825" h="43200" stroke="0" extrusionOk="0">
                        <a:moveTo>
                          <a:pt x="0" y="1"/>
                        </a:moveTo>
                        <a:cubicBezTo>
                          <a:pt x="74" y="0"/>
                          <a:pt x="149" y="-1"/>
                          <a:pt x="225" y="0"/>
                        </a:cubicBezTo>
                        <a:cubicBezTo>
                          <a:pt x="12154" y="0"/>
                          <a:pt x="21825" y="9670"/>
                          <a:pt x="21825" y="21600"/>
                        </a:cubicBezTo>
                        <a:cubicBezTo>
                          <a:pt x="21825" y="33529"/>
                          <a:pt x="12154" y="43199"/>
                          <a:pt x="225" y="43200"/>
                        </a:cubicBezTo>
                        <a:lnTo>
                          <a:pt x="225" y="21600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noFill/>
                  <a:ln w="38100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6421" name="Line 1065"/>
                <p:cNvSpPr>
                  <a:spLocks noChangeShapeType="1"/>
                </p:cNvSpPr>
                <p:nvPr/>
              </p:nvSpPr>
              <p:spPr bwMode="auto">
                <a:xfrm>
                  <a:off x="2122" y="1018"/>
                  <a:ext cx="0" cy="40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6422" name="Oval 1066"/>
                <p:cNvSpPr>
                  <a:spLocks noChangeArrowheads="1"/>
                </p:cNvSpPr>
                <p:nvPr/>
              </p:nvSpPr>
              <p:spPr bwMode="auto">
                <a:xfrm>
                  <a:off x="1304" y="2195"/>
                  <a:ext cx="74" cy="8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6423" name="Oval 1067"/>
                <p:cNvSpPr>
                  <a:spLocks noChangeArrowheads="1"/>
                </p:cNvSpPr>
                <p:nvPr/>
              </p:nvSpPr>
              <p:spPr bwMode="auto">
                <a:xfrm>
                  <a:off x="1316" y="801"/>
                  <a:ext cx="74" cy="8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6424" name="Line 1068"/>
                <p:cNvSpPr>
                  <a:spLocks noChangeShapeType="1"/>
                </p:cNvSpPr>
                <p:nvPr/>
              </p:nvSpPr>
              <p:spPr bwMode="auto">
                <a:xfrm flipV="1">
                  <a:off x="648" y="769"/>
                  <a:ext cx="372" cy="95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6425" name="Arc 1069"/>
                <p:cNvSpPr>
                  <a:spLocks/>
                </p:cNvSpPr>
                <p:nvPr/>
              </p:nvSpPr>
              <p:spPr bwMode="auto">
                <a:xfrm>
                  <a:off x="0" y="536"/>
                  <a:ext cx="825" cy="534"/>
                </a:xfrm>
                <a:custGeom>
                  <a:avLst/>
                  <a:gdLst>
                    <a:gd name="T0" fmla="*/ 625 w 21600"/>
                    <a:gd name="T1" fmla="*/ 0 h 14103"/>
                    <a:gd name="T2" fmla="*/ 825 w 21600"/>
                    <a:gd name="T3" fmla="*/ 534 h 14103"/>
                    <a:gd name="T4" fmla="*/ 0 w 21600"/>
                    <a:gd name="T5" fmla="*/ 534 h 14103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14103" fill="none" extrusionOk="0">
                      <a:moveTo>
                        <a:pt x="16360" y="-1"/>
                      </a:moveTo>
                      <a:cubicBezTo>
                        <a:pt x="19740" y="3921"/>
                        <a:pt x="21600" y="8925"/>
                        <a:pt x="21600" y="14103"/>
                      </a:cubicBezTo>
                    </a:path>
                    <a:path w="21600" h="14103" stroke="0" extrusionOk="0">
                      <a:moveTo>
                        <a:pt x="16360" y="-1"/>
                      </a:moveTo>
                      <a:cubicBezTo>
                        <a:pt x="19740" y="3921"/>
                        <a:pt x="21600" y="8925"/>
                        <a:pt x="21600" y="14103"/>
                      </a:cubicBezTo>
                      <a:lnTo>
                        <a:pt x="0" y="14103"/>
                      </a:lnTo>
                      <a:lnTo>
                        <a:pt x="16360" y="-1"/>
                      </a:lnTo>
                      <a:close/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 type="arrow" w="med" len="med"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6426" name="Oval 1070"/>
                <p:cNvSpPr>
                  <a:spLocks noChangeArrowheads="1"/>
                </p:cNvSpPr>
                <p:nvPr/>
              </p:nvSpPr>
              <p:spPr bwMode="auto">
                <a:xfrm>
                  <a:off x="936" y="816"/>
                  <a:ext cx="47" cy="48"/>
                </a:xfrm>
                <a:prstGeom prst="ellipse">
                  <a:avLst/>
                </a:prstGeom>
                <a:solidFill>
                  <a:schemeClr val="tx2"/>
                </a:solid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6427" name="Rectangle 1071"/>
                <p:cNvSpPr>
                  <a:spLocks noChangeArrowheads="1"/>
                </p:cNvSpPr>
                <p:nvPr/>
              </p:nvSpPr>
              <p:spPr bwMode="auto">
                <a:xfrm>
                  <a:off x="2181" y="1031"/>
                  <a:ext cx="271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r>
                    <a:rPr lang="en-US" altLang="zh-CN" sz="2800" i="1">
                      <a:solidFill>
                        <a:schemeClr val="tx2"/>
                      </a:solidFill>
                      <a:ea typeface="宋体" panose="02010600030101010101" pitchFamily="2" charset="-122"/>
                    </a:rPr>
                    <a:t>i</a:t>
                  </a:r>
                  <a:r>
                    <a:rPr lang="en-US" altLang="zh-CN" sz="2800" i="1" baseline="-25000">
                      <a:solidFill>
                        <a:schemeClr val="tx2"/>
                      </a:solidFill>
                      <a:ea typeface="宋体" panose="02010600030101010101" pitchFamily="2" charset="-122"/>
                    </a:rPr>
                    <a:t>L</a:t>
                  </a:r>
                  <a:endParaRPr lang="en-US" altLang="zh-CN" sz="2800" i="1">
                    <a:solidFill>
                      <a:schemeClr val="tx2"/>
                    </a:solidFill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6428" name="Text Box 1073"/>
                <p:cNvSpPr txBox="1">
                  <a:spLocks noChangeArrowheads="1"/>
                </p:cNvSpPr>
                <p:nvPr/>
              </p:nvSpPr>
              <p:spPr bwMode="auto">
                <a:xfrm>
                  <a:off x="240" y="976"/>
                  <a:ext cx="244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r>
                    <a:rPr lang="en-US" altLang="zh-CN" sz="2800"/>
                    <a:t>+</a:t>
                  </a:r>
                </a:p>
              </p:txBody>
            </p:sp>
            <p:sp>
              <p:nvSpPr>
                <p:cNvPr id="16429" name="Text Box 1074"/>
                <p:cNvSpPr txBox="1">
                  <a:spLocks noChangeArrowheads="1"/>
                </p:cNvSpPr>
                <p:nvPr/>
              </p:nvSpPr>
              <p:spPr bwMode="auto">
                <a:xfrm>
                  <a:off x="192" y="1791"/>
                  <a:ext cx="341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r>
                    <a:rPr lang="zh-CN" altLang="en-US" sz="2800"/>
                    <a:t>－</a:t>
                  </a: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56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56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56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6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6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6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6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6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6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6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56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56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256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1" dur="500"/>
                                        <p:tgtEl>
                                          <p:spTgt spid="256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56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56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56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256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2" grpId="0" autoUpdateAnimBg="0"/>
      <p:bldP spid="256003" grpId="0" autoUpdateAnimBg="0"/>
      <p:bldP spid="256006" grpId="0" autoUpdateAnimBg="0"/>
      <p:bldP spid="256007" grpId="0" autoUpdateAnimBg="0"/>
      <p:bldP spid="256008" grpId="0" autoUpdateAnimBg="0"/>
      <p:bldP spid="256010" grpId="0" autoUpdateAnimBg="0"/>
      <p:bldP spid="256013" grpId="0" animBg="1" autoUpdateAnimBg="0"/>
      <p:bldP spid="256014" grpId="0" build="p" autoUpdateAnimBg="0"/>
      <p:bldP spid="256016" grpId="0" autoUpdateAnimBg="0"/>
      <p:bldP spid="256017" grpId="0" animBg="1"/>
      <p:bldP spid="256018" grpId="0" animBg="1"/>
      <p:bldP spid="2560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050" name="Group 1026"/>
          <p:cNvGrpSpPr>
            <a:grpSpLocks/>
          </p:cNvGrpSpPr>
          <p:nvPr/>
        </p:nvGrpSpPr>
        <p:grpSpPr bwMode="auto">
          <a:xfrm>
            <a:off x="2895600" y="2514600"/>
            <a:ext cx="1428750" cy="1333500"/>
            <a:chOff x="1836" y="1464"/>
            <a:chExt cx="1104" cy="936"/>
          </a:xfrm>
        </p:grpSpPr>
        <p:sp>
          <p:nvSpPr>
            <p:cNvPr id="17470" name="AutoShape 1027"/>
            <p:cNvSpPr>
              <a:spLocks noChangeArrowheads="1"/>
            </p:cNvSpPr>
            <p:nvPr/>
          </p:nvSpPr>
          <p:spPr bwMode="auto">
            <a:xfrm>
              <a:off x="1836" y="1488"/>
              <a:ext cx="1104" cy="912"/>
            </a:xfrm>
            <a:prstGeom prst="wedgeEllipseCallout">
              <a:avLst>
                <a:gd name="adj1" fmla="val -75634"/>
                <a:gd name="adj2" fmla="val 63375"/>
              </a:avLst>
            </a:prstGeom>
            <a:solidFill>
              <a:srgbClr val="FFFFFF"/>
            </a:solidFill>
            <a:ln w="38100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>
                <a:solidFill>
                  <a:srgbClr val="0000FF"/>
                </a:solidFill>
                <a:ea typeface="宋体" panose="02010600030101010101" pitchFamily="2" charset="-122"/>
              </a:endParaRPr>
            </a:p>
          </p:txBody>
        </p:sp>
        <p:grpSp>
          <p:nvGrpSpPr>
            <p:cNvPr id="17471" name="Group 1028"/>
            <p:cNvGrpSpPr>
              <a:grpSpLocks/>
            </p:cNvGrpSpPr>
            <p:nvPr/>
          </p:nvGrpSpPr>
          <p:grpSpPr bwMode="auto">
            <a:xfrm>
              <a:off x="1974" y="1464"/>
              <a:ext cx="924" cy="835"/>
              <a:chOff x="738" y="1704"/>
              <a:chExt cx="864" cy="871"/>
            </a:xfrm>
          </p:grpSpPr>
          <p:sp>
            <p:nvSpPr>
              <p:cNvPr id="17472" name="Text Box 1029"/>
              <p:cNvSpPr txBox="1">
                <a:spLocks noChangeArrowheads="1"/>
              </p:cNvSpPr>
              <p:nvPr/>
            </p:nvSpPr>
            <p:spPr bwMode="auto">
              <a:xfrm>
                <a:off x="786" y="1704"/>
                <a:ext cx="638" cy="4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/>
                <a:r>
                  <a:rPr lang="en-US" altLang="zh-CN" sz="3200" i="1">
                    <a:solidFill>
                      <a:srgbClr val="008000"/>
                    </a:solidFill>
                    <a:ea typeface="宋体" panose="02010600030101010101" pitchFamily="2" charset="-122"/>
                  </a:rPr>
                  <a:t>t</a:t>
                </a:r>
                <a:r>
                  <a:rPr lang="en-US" altLang="zh-CN" sz="3200">
                    <a:solidFill>
                      <a:srgbClr val="008000"/>
                    </a:solidFill>
                    <a:ea typeface="宋体" panose="02010600030101010101" pitchFamily="2" charset="-122"/>
                  </a:rPr>
                  <a:t>=0</a:t>
                </a:r>
                <a:r>
                  <a:rPr lang="en-US" altLang="zh-CN" sz="3200" baseline="22000">
                    <a:solidFill>
                      <a:srgbClr val="008000"/>
                    </a:solidFill>
                    <a:ea typeface="宋体" panose="02010600030101010101" pitchFamily="2" charset="-122"/>
                  </a:rPr>
                  <a:t>+</a:t>
                </a:r>
                <a:endParaRPr lang="en-US" altLang="zh-CN" sz="3200">
                  <a:ea typeface="宋体" panose="02010600030101010101" pitchFamily="2" charset="-122"/>
                </a:endParaRPr>
              </a:p>
            </p:txBody>
          </p:sp>
          <p:sp>
            <p:nvSpPr>
              <p:cNvPr id="17473" name="Text Box 1030"/>
              <p:cNvSpPr txBox="1">
                <a:spLocks noChangeArrowheads="1"/>
              </p:cNvSpPr>
              <p:nvPr/>
            </p:nvSpPr>
            <p:spPr bwMode="auto">
              <a:xfrm>
                <a:off x="738" y="1972"/>
                <a:ext cx="864" cy="6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zh-CN" altLang="en-US">
                    <a:solidFill>
                      <a:srgbClr val="008000"/>
                    </a:solidFill>
                    <a:ea typeface="宋体" panose="02010600030101010101" pitchFamily="2" charset="-122"/>
                  </a:rPr>
                  <a:t>时的等</a:t>
                </a:r>
                <a:endParaRPr lang="zh-CN" altLang="en-US">
                  <a:ea typeface="宋体" panose="02010600030101010101" pitchFamily="2" charset="-122"/>
                </a:endParaRPr>
              </a:p>
              <a:p>
                <a:r>
                  <a:rPr lang="zh-CN" altLang="en-US">
                    <a:solidFill>
                      <a:srgbClr val="008000"/>
                    </a:solidFill>
                    <a:ea typeface="宋体" panose="02010600030101010101" pitchFamily="2" charset="-122"/>
                  </a:rPr>
                  <a:t>效电路</a:t>
                </a:r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</p:grpSp>
      <p:graphicFrame>
        <p:nvGraphicFramePr>
          <p:cNvPr id="258055" name="Object 1031"/>
          <p:cNvGraphicFramePr>
            <a:graphicFrameLocks noChangeAspect="1"/>
          </p:cNvGraphicFramePr>
          <p:nvPr/>
        </p:nvGraphicFramePr>
        <p:xfrm>
          <a:off x="4343400" y="990600"/>
          <a:ext cx="4470400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4" name="公式" r:id="rId4" imgW="1498600" imgH="228600" progId="Equation.3">
                  <p:embed/>
                </p:oleObj>
              </mc:Choice>
              <mc:Fallback>
                <p:oleObj name="公式" r:id="rId4" imgW="1498600" imgH="228600" progId="Equation.3">
                  <p:embed/>
                  <p:pic>
                    <p:nvPicPr>
                      <p:cNvPr id="0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990600"/>
                        <a:ext cx="4470400" cy="5365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8057" name="Object 1033"/>
          <p:cNvGraphicFramePr>
            <a:graphicFrameLocks noChangeAspect="1"/>
          </p:cNvGraphicFramePr>
          <p:nvPr/>
        </p:nvGraphicFramePr>
        <p:xfrm>
          <a:off x="4876800" y="2209800"/>
          <a:ext cx="3921125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5" name="公式" r:id="rId6" imgW="1206500" imgH="241300" progId="Equation.3">
                  <p:embed/>
                </p:oleObj>
              </mc:Choice>
              <mc:Fallback>
                <p:oleObj name="公式" r:id="rId6" imgW="1206500" imgH="241300" progId="Equation.3">
                  <p:embed/>
                  <p:pic>
                    <p:nvPicPr>
                      <p:cNvPr id="0" name="Object 10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2209800"/>
                        <a:ext cx="3921125" cy="655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8058" name="Object 1034"/>
          <p:cNvGraphicFramePr>
            <a:graphicFrameLocks noChangeAspect="1"/>
          </p:cNvGraphicFramePr>
          <p:nvPr/>
        </p:nvGraphicFramePr>
        <p:xfrm>
          <a:off x="4267200" y="3884613"/>
          <a:ext cx="4618038" cy="1144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6" name="公式" r:id="rId8" imgW="1473200" imgH="457200" progId="Equation.3">
                  <p:embed/>
                </p:oleObj>
              </mc:Choice>
              <mc:Fallback>
                <p:oleObj name="公式" r:id="rId8" imgW="1473200" imgH="457200" progId="Equation.3">
                  <p:embed/>
                  <p:pic>
                    <p:nvPicPr>
                      <p:cNvPr id="0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3884613"/>
                        <a:ext cx="4618038" cy="1144587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8059" name="AutoShape 1035"/>
          <p:cNvSpPr>
            <a:spLocks noChangeArrowheads="1"/>
          </p:cNvSpPr>
          <p:nvPr/>
        </p:nvSpPr>
        <p:spPr bwMode="auto">
          <a:xfrm>
            <a:off x="1409700" y="2743200"/>
            <a:ext cx="322263" cy="781050"/>
          </a:xfrm>
          <a:prstGeom prst="downArrow">
            <a:avLst>
              <a:gd name="adj1" fmla="val 50000"/>
              <a:gd name="adj2" fmla="val 60591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grpSp>
        <p:nvGrpSpPr>
          <p:cNvPr id="258060" name="Group 1036"/>
          <p:cNvGrpSpPr>
            <a:grpSpLocks/>
          </p:cNvGrpSpPr>
          <p:nvPr/>
        </p:nvGrpSpPr>
        <p:grpSpPr bwMode="auto">
          <a:xfrm>
            <a:off x="157163" y="3771900"/>
            <a:ext cx="3219450" cy="2633663"/>
            <a:chOff x="99" y="2376"/>
            <a:chExt cx="2028" cy="1659"/>
          </a:xfrm>
        </p:grpSpPr>
        <p:graphicFrame>
          <p:nvGraphicFramePr>
            <p:cNvPr id="17453" name="Object 1037"/>
            <p:cNvGraphicFramePr>
              <a:graphicFrameLocks noChangeAspect="1"/>
            </p:cNvGraphicFramePr>
            <p:nvPr/>
          </p:nvGraphicFramePr>
          <p:xfrm>
            <a:off x="99" y="3602"/>
            <a:ext cx="2028" cy="4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77" name="公式" r:id="rId10" imgW="1269449" imgH="241195" progId="Equation.3">
                    <p:embed/>
                  </p:oleObj>
                </mc:Choice>
                <mc:Fallback>
                  <p:oleObj name="公式" r:id="rId10" imgW="1269449" imgH="241195" progId="Equation.3">
                    <p:embed/>
                    <p:pic>
                      <p:nvPicPr>
                        <p:cNvPr id="0" name="Object 10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" y="3602"/>
                          <a:ext cx="2028" cy="4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7454" name="Group 1038"/>
            <p:cNvGrpSpPr>
              <a:grpSpLocks/>
            </p:cNvGrpSpPr>
            <p:nvPr/>
          </p:nvGrpSpPr>
          <p:grpSpPr bwMode="auto">
            <a:xfrm>
              <a:off x="348" y="2376"/>
              <a:ext cx="1698" cy="1157"/>
              <a:chOff x="468" y="2400"/>
              <a:chExt cx="1698" cy="1157"/>
            </a:xfrm>
          </p:grpSpPr>
          <p:sp>
            <p:nvSpPr>
              <p:cNvPr id="17455" name="Line 1039"/>
              <p:cNvSpPr>
                <a:spLocks noChangeShapeType="1"/>
              </p:cNvSpPr>
              <p:nvPr/>
            </p:nvSpPr>
            <p:spPr bwMode="auto">
              <a:xfrm>
                <a:off x="1036" y="2412"/>
                <a:ext cx="0" cy="38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56" name="Oval 1040"/>
              <p:cNvSpPr>
                <a:spLocks noChangeArrowheads="1"/>
              </p:cNvSpPr>
              <p:nvPr/>
            </p:nvSpPr>
            <p:spPr bwMode="auto">
              <a:xfrm>
                <a:off x="885" y="2808"/>
                <a:ext cx="298" cy="290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 eaLnBrk="1" hangingPunct="1"/>
                <a:r>
                  <a:rPr lang="en-US" altLang="zh-CN" i="1">
                    <a:solidFill>
                      <a:srgbClr val="FF0000"/>
                    </a:solidFill>
                    <a:ea typeface="宋体" panose="02010600030101010101" pitchFamily="2" charset="-122"/>
                  </a:rPr>
                  <a:t>V</a:t>
                </a:r>
                <a:endParaRPr lang="en-US" altLang="zh-CN">
                  <a:solidFill>
                    <a:schemeClr val="accent2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17457" name="Line 1041"/>
              <p:cNvSpPr>
                <a:spLocks noChangeShapeType="1"/>
              </p:cNvSpPr>
              <p:nvPr/>
            </p:nvSpPr>
            <p:spPr bwMode="auto">
              <a:xfrm>
                <a:off x="1025" y="3098"/>
                <a:ext cx="0" cy="35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17458" name="Group 1042"/>
              <p:cNvGrpSpPr>
                <a:grpSpLocks/>
              </p:cNvGrpSpPr>
              <p:nvPr/>
            </p:nvGrpSpPr>
            <p:grpSpPr bwMode="auto">
              <a:xfrm>
                <a:off x="1699" y="2424"/>
                <a:ext cx="238" cy="1032"/>
                <a:chOff x="2088" y="3036"/>
                <a:chExt cx="204" cy="1020"/>
              </a:xfrm>
            </p:grpSpPr>
            <p:sp>
              <p:nvSpPr>
                <p:cNvPr id="17467" name="Line 1043"/>
                <p:cNvSpPr>
                  <a:spLocks noChangeShapeType="1"/>
                </p:cNvSpPr>
                <p:nvPr/>
              </p:nvSpPr>
              <p:spPr bwMode="auto">
                <a:xfrm>
                  <a:off x="2184" y="3036"/>
                  <a:ext cx="0" cy="45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7468" name="Oval 1044"/>
                <p:cNvSpPr>
                  <a:spLocks noChangeArrowheads="1"/>
                </p:cNvSpPr>
                <p:nvPr/>
              </p:nvSpPr>
              <p:spPr bwMode="auto">
                <a:xfrm>
                  <a:off x="2088" y="3492"/>
                  <a:ext cx="204" cy="204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 eaLnBrk="1" hangingPunct="1"/>
                  <a:endParaRPr lang="zh-CN" altLang="zh-CN">
                    <a:solidFill>
                      <a:schemeClr val="accent2"/>
                    </a:solidFill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7469" name="Line 1045"/>
                <p:cNvSpPr>
                  <a:spLocks noChangeShapeType="1"/>
                </p:cNvSpPr>
                <p:nvPr/>
              </p:nvSpPr>
              <p:spPr bwMode="auto">
                <a:xfrm>
                  <a:off x="2184" y="3696"/>
                  <a:ext cx="0" cy="36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17459" name="Line 1046"/>
              <p:cNvSpPr>
                <a:spLocks noChangeShapeType="1"/>
              </p:cNvSpPr>
              <p:nvPr/>
            </p:nvSpPr>
            <p:spPr bwMode="auto">
              <a:xfrm>
                <a:off x="1687" y="2989"/>
                <a:ext cx="23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60" name="Line 1047"/>
              <p:cNvSpPr>
                <a:spLocks noChangeShapeType="1"/>
              </p:cNvSpPr>
              <p:nvPr/>
            </p:nvSpPr>
            <p:spPr bwMode="auto">
              <a:xfrm>
                <a:off x="468" y="2424"/>
                <a:ext cx="135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61" name="Line 1048"/>
              <p:cNvSpPr>
                <a:spLocks noChangeShapeType="1"/>
              </p:cNvSpPr>
              <p:nvPr/>
            </p:nvSpPr>
            <p:spPr bwMode="auto">
              <a:xfrm>
                <a:off x="487" y="3438"/>
                <a:ext cx="133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62" name="Line 1049"/>
              <p:cNvSpPr>
                <a:spLocks noChangeShapeType="1"/>
              </p:cNvSpPr>
              <p:nvPr/>
            </p:nvSpPr>
            <p:spPr bwMode="auto">
              <a:xfrm>
                <a:off x="2041" y="2560"/>
                <a:ext cx="0" cy="59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63" name="Freeform 1050"/>
              <p:cNvSpPr>
                <a:spLocks/>
              </p:cNvSpPr>
              <p:nvPr/>
            </p:nvSpPr>
            <p:spPr bwMode="auto">
              <a:xfrm>
                <a:off x="1242" y="2712"/>
                <a:ext cx="362" cy="576"/>
              </a:xfrm>
              <a:custGeom>
                <a:avLst/>
                <a:gdLst>
                  <a:gd name="T0" fmla="*/ 362 w 384"/>
                  <a:gd name="T1" fmla="*/ 0 h 576"/>
                  <a:gd name="T2" fmla="*/ 362 w 384"/>
                  <a:gd name="T3" fmla="*/ 576 h 576"/>
                  <a:gd name="T4" fmla="*/ 0 w 384"/>
                  <a:gd name="T5" fmla="*/ 576 h 576"/>
                  <a:gd name="T6" fmla="*/ 0 w 384"/>
                  <a:gd name="T7" fmla="*/ 0 h 57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84" h="576">
                    <a:moveTo>
                      <a:pt x="384" y="0"/>
                    </a:moveTo>
                    <a:lnTo>
                      <a:pt x="384" y="576"/>
                    </a:lnTo>
                    <a:lnTo>
                      <a:pt x="0" y="576"/>
                    </a:lnTo>
                    <a:lnTo>
                      <a:pt x="0" y="0"/>
                    </a:lnTo>
                  </a:path>
                </a:pathLst>
              </a:custGeom>
              <a:noFill/>
              <a:ln w="57150" cap="flat" cmpd="sng">
                <a:solidFill>
                  <a:srgbClr val="FF0000"/>
                </a:solidFill>
                <a:prstDash val="sysDot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64" name="Oval 1051"/>
              <p:cNvSpPr>
                <a:spLocks noChangeArrowheads="1"/>
              </p:cNvSpPr>
              <p:nvPr/>
            </p:nvSpPr>
            <p:spPr bwMode="auto">
              <a:xfrm>
                <a:off x="1008" y="2400"/>
                <a:ext cx="48" cy="48"/>
              </a:xfrm>
              <a:prstGeom prst="ellipse">
                <a:avLst/>
              </a:prstGeom>
              <a:solidFill>
                <a:schemeClr val="tx2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7465" name="Oval 1052"/>
              <p:cNvSpPr>
                <a:spLocks noChangeArrowheads="1"/>
              </p:cNvSpPr>
              <p:nvPr/>
            </p:nvSpPr>
            <p:spPr bwMode="auto">
              <a:xfrm>
                <a:off x="996" y="3420"/>
                <a:ext cx="48" cy="48"/>
              </a:xfrm>
              <a:prstGeom prst="ellipse">
                <a:avLst/>
              </a:prstGeom>
              <a:solidFill>
                <a:schemeClr val="tx2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graphicFrame>
            <p:nvGraphicFramePr>
              <p:cNvPr id="17466" name="Object 1053"/>
              <p:cNvGraphicFramePr>
                <a:graphicFrameLocks noChangeAspect="1"/>
              </p:cNvGraphicFramePr>
              <p:nvPr/>
            </p:nvGraphicFramePr>
            <p:xfrm>
              <a:off x="1905" y="3144"/>
              <a:ext cx="261" cy="4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478" name="公式" r:id="rId12" imgW="165028" imgH="228501" progId="Equation.3">
                      <p:embed/>
                    </p:oleObj>
                  </mc:Choice>
                  <mc:Fallback>
                    <p:oleObj name="公式" r:id="rId12" imgW="165028" imgH="228501" progId="Equation.3">
                      <p:embed/>
                      <p:pic>
                        <p:nvPicPr>
                          <p:cNvPr id="0" name="Object 105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05" y="3144"/>
                            <a:ext cx="261" cy="41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258082" name="Group 1058"/>
          <p:cNvGrpSpPr>
            <a:grpSpLocks/>
          </p:cNvGrpSpPr>
          <p:nvPr/>
        </p:nvGrpSpPr>
        <p:grpSpPr bwMode="auto">
          <a:xfrm>
            <a:off x="304800" y="0"/>
            <a:ext cx="3621088" cy="2667000"/>
            <a:chOff x="0" y="396"/>
            <a:chExt cx="2498" cy="1884"/>
          </a:xfrm>
        </p:grpSpPr>
        <p:sp>
          <p:nvSpPr>
            <p:cNvPr id="17423" name="Text Box 1059"/>
            <p:cNvSpPr txBox="1">
              <a:spLocks noChangeArrowheads="1"/>
            </p:cNvSpPr>
            <p:nvPr/>
          </p:nvSpPr>
          <p:spPr bwMode="auto">
            <a:xfrm>
              <a:off x="566" y="654"/>
              <a:ext cx="189" cy="3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ea typeface="宋体" panose="02010600030101010101" pitchFamily="2" charset="-122"/>
                </a:rPr>
                <a:t>.</a:t>
              </a:r>
            </a:p>
          </p:txBody>
        </p:sp>
        <p:grpSp>
          <p:nvGrpSpPr>
            <p:cNvPr id="17424" name="Group 1060"/>
            <p:cNvGrpSpPr>
              <a:grpSpLocks/>
            </p:cNvGrpSpPr>
            <p:nvPr/>
          </p:nvGrpSpPr>
          <p:grpSpPr bwMode="auto">
            <a:xfrm>
              <a:off x="0" y="396"/>
              <a:ext cx="2498" cy="1884"/>
              <a:chOff x="0" y="396"/>
              <a:chExt cx="2498" cy="1884"/>
            </a:xfrm>
          </p:grpSpPr>
          <p:sp>
            <p:nvSpPr>
              <p:cNvPr id="17425" name="Text Box 1061"/>
              <p:cNvSpPr txBox="1">
                <a:spLocks noChangeArrowheads="1"/>
              </p:cNvSpPr>
              <p:nvPr/>
            </p:nvSpPr>
            <p:spPr bwMode="auto">
              <a:xfrm>
                <a:off x="933" y="396"/>
                <a:ext cx="282" cy="3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i="1">
                    <a:solidFill>
                      <a:schemeClr val="tx2"/>
                    </a:solidFill>
                    <a:ea typeface="宋体" panose="02010600030101010101" pitchFamily="2" charset="-122"/>
                  </a:rPr>
                  <a:t>K</a:t>
                </a:r>
              </a:p>
            </p:txBody>
          </p:sp>
          <p:sp>
            <p:nvSpPr>
              <p:cNvPr id="17426" name="Line 1062"/>
              <p:cNvSpPr>
                <a:spLocks noChangeShapeType="1"/>
              </p:cNvSpPr>
              <p:nvPr/>
            </p:nvSpPr>
            <p:spPr bwMode="auto">
              <a:xfrm flipV="1">
                <a:off x="1885" y="841"/>
                <a:ext cx="0" cy="14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17427" name="Group 1063"/>
              <p:cNvGrpSpPr>
                <a:grpSpLocks/>
              </p:cNvGrpSpPr>
              <p:nvPr/>
            </p:nvGrpSpPr>
            <p:grpSpPr bwMode="auto">
              <a:xfrm>
                <a:off x="0" y="536"/>
                <a:ext cx="2498" cy="1744"/>
                <a:chOff x="0" y="536"/>
                <a:chExt cx="2498" cy="1744"/>
              </a:xfrm>
            </p:grpSpPr>
            <p:sp>
              <p:nvSpPr>
                <p:cNvPr id="17428" name="Text Box 1064"/>
                <p:cNvSpPr txBox="1">
                  <a:spLocks noChangeArrowheads="1"/>
                </p:cNvSpPr>
                <p:nvPr/>
              </p:nvSpPr>
              <p:spPr bwMode="auto">
                <a:xfrm>
                  <a:off x="192" y="1391"/>
                  <a:ext cx="381" cy="36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2800" i="1">
                      <a:solidFill>
                        <a:schemeClr val="tx2"/>
                      </a:solidFill>
                      <a:ea typeface="宋体" panose="02010600030101010101" pitchFamily="2" charset="-122"/>
                    </a:rPr>
                    <a:t>U</a:t>
                  </a:r>
                </a:p>
              </p:txBody>
            </p:sp>
            <p:sp>
              <p:nvSpPr>
                <p:cNvPr id="17429" name="Text Box 1065"/>
                <p:cNvSpPr txBox="1">
                  <a:spLocks noChangeArrowheads="1"/>
                </p:cNvSpPr>
                <p:nvPr/>
              </p:nvSpPr>
              <p:spPr bwMode="auto">
                <a:xfrm>
                  <a:off x="1886" y="608"/>
                  <a:ext cx="338" cy="36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2800" i="1">
                      <a:solidFill>
                        <a:schemeClr val="tx2"/>
                      </a:solidFill>
                      <a:ea typeface="宋体" panose="02010600030101010101" pitchFamily="2" charset="-122"/>
                    </a:rPr>
                    <a:t>L</a:t>
                  </a:r>
                </a:p>
              </p:txBody>
            </p:sp>
            <p:sp>
              <p:nvSpPr>
                <p:cNvPr id="17430" name="Line 1066"/>
                <p:cNvSpPr>
                  <a:spLocks noChangeShapeType="1"/>
                </p:cNvSpPr>
                <p:nvPr/>
              </p:nvSpPr>
              <p:spPr bwMode="auto">
                <a:xfrm>
                  <a:off x="153" y="866"/>
                  <a:ext cx="485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7431" name="Line 1067"/>
                <p:cNvSpPr>
                  <a:spLocks noChangeShapeType="1"/>
                </p:cNvSpPr>
                <p:nvPr/>
              </p:nvSpPr>
              <p:spPr bwMode="auto">
                <a:xfrm>
                  <a:off x="946" y="848"/>
                  <a:ext cx="95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7432" name="Line 1068"/>
                <p:cNvSpPr>
                  <a:spLocks noChangeShapeType="1"/>
                </p:cNvSpPr>
                <p:nvPr/>
              </p:nvSpPr>
              <p:spPr bwMode="auto">
                <a:xfrm flipV="1">
                  <a:off x="1891" y="1417"/>
                  <a:ext cx="0" cy="31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7433" name="Line 1069"/>
                <p:cNvSpPr>
                  <a:spLocks noChangeShapeType="1"/>
                </p:cNvSpPr>
                <p:nvPr/>
              </p:nvSpPr>
              <p:spPr bwMode="auto">
                <a:xfrm>
                  <a:off x="1344" y="841"/>
                  <a:ext cx="0" cy="51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7434" name="Oval 1070"/>
                <p:cNvSpPr>
                  <a:spLocks noChangeArrowheads="1"/>
                </p:cNvSpPr>
                <p:nvPr/>
              </p:nvSpPr>
              <p:spPr bwMode="auto">
                <a:xfrm>
                  <a:off x="1141" y="1359"/>
                  <a:ext cx="405" cy="421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 eaLnBrk="1" hangingPunct="1"/>
                  <a:r>
                    <a:rPr lang="en-US" altLang="zh-CN" sz="2800" i="1">
                      <a:solidFill>
                        <a:srgbClr val="FF0000"/>
                      </a:solidFill>
                      <a:ea typeface="宋体" panose="02010600030101010101" pitchFamily="2" charset="-122"/>
                    </a:rPr>
                    <a:t>V</a:t>
                  </a:r>
                  <a:endParaRPr lang="en-US" altLang="zh-CN" sz="2800" i="1">
                    <a:solidFill>
                      <a:schemeClr val="accent2"/>
                    </a:solidFill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7435" name="Line 1071"/>
                <p:cNvSpPr>
                  <a:spLocks noChangeShapeType="1"/>
                </p:cNvSpPr>
                <p:nvPr/>
              </p:nvSpPr>
              <p:spPr bwMode="auto">
                <a:xfrm>
                  <a:off x="1339" y="1767"/>
                  <a:ext cx="0" cy="479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7436" name="Line 1072"/>
                <p:cNvSpPr>
                  <a:spLocks noChangeShapeType="1"/>
                </p:cNvSpPr>
                <p:nvPr/>
              </p:nvSpPr>
              <p:spPr bwMode="auto">
                <a:xfrm>
                  <a:off x="126" y="2246"/>
                  <a:ext cx="1781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7437" name="Line 1073"/>
                <p:cNvSpPr>
                  <a:spLocks noChangeShapeType="1"/>
                </p:cNvSpPr>
                <p:nvPr/>
              </p:nvSpPr>
              <p:spPr bwMode="auto">
                <a:xfrm>
                  <a:off x="1896" y="1689"/>
                  <a:ext cx="0" cy="55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7438" name="Rectangle 1074"/>
                <p:cNvSpPr>
                  <a:spLocks noChangeArrowheads="1"/>
                </p:cNvSpPr>
                <p:nvPr/>
              </p:nvSpPr>
              <p:spPr bwMode="auto">
                <a:xfrm>
                  <a:off x="1830" y="1727"/>
                  <a:ext cx="123" cy="351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7439" name="Rectangle 1075"/>
                <p:cNvSpPr>
                  <a:spLocks noChangeArrowheads="1"/>
                </p:cNvSpPr>
                <p:nvPr/>
              </p:nvSpPr>
              <p:spPr bwMode="auto">
                <a:xfrm>
                  <a:off x="1953" y="1655"/>
                  <a:ext cx="290" cy="36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r>
                    <a:rPr lang="en-US" altLang="zh-CN" sz="2800" i="1">
                      <a:solidFill>
                        <a:schemeClr val="tx2"/>
                      </a:solidFill>
                      <a:ea typeface="宋体" panose="02010600030101010101" pitchFamily="2" charset="-122"/>
                    </a:rPr>
                    <a:t>R</a:t>
                  </a:r>
                </a:p>
              </p:txBody>
            </p:sp>
            <p:grpSp>
              <p:nvGrpSpPr>
                <p:cNvPr id="17440" name="Group 1076"/>
                <p:cNvGrpSpPr>
                  <a:grpSpLocks/>
                </p:cNvGrpSpPr>
                <p:nvPr/>
              </p:nvGrpSpPr>
              <p:grpSpPr bwMode="auto">
                <a:xfrm>
                  <a:off x="1885" y="989"/>
                  <a:ext cx="135" cy="444"/>
                  <a:chOff x="2160" y="1198"/>
                  <a:chExt cx="97" cy="246"/>
                </a:xfrm>
              </p:grpSpPr>
              <p:sp>
                <p:nvSpPr>
                  <p:cNvPr id="17450" name="Arc 1077"/>
                  <p:cNvSpPr>
                    <a:spLocks/>
                  </p:cNvSpPr>
                  <p:nvPr/>
                </p:nvSpPr>
                <p:spPr bwMode="auto">
                  <a:xfrm>
                    <a:off x="2160" y="1198"/>
                    <a:ext cx="97" cy="82"/>
                  </a:xfrm>
                  <a:custGeom>
                    <a:avLst/>
                    <a:gdLst>
                      <a:gd name="T0" fmla="*/ 0 w 21825"/>
                      <a:gd name="T1" fmla="*/ 0 h 43200"/>
                      <a:gd name="T2" fmla="*/ 1 w 21825"/>
                      <a:gd name="T3" fmla="*/ 82 h 43200"/>
                      <a:gd name="T4" fmla="*/ 1 w 21825"/>
                      <a:gd name="T5" fmla="*/ 4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1825" h="43200" fill="none" extrusionOk="0">
                        <a:moveTo>
                          <a:pt x="0" y="1"/>
                        </a:moveTo>
                        <a:cubicBezTo>
                          <a:pt x="74" y="0"/>
                          <a:pt x="149" y="-1"/>
                          <a:pt x="225" y="0"/>
                        </a:cubicBezTo>
                        <a:cubicBezTo>
                          <a:pt x="12154" y="0"/>
                          <a:pt x="21825" y="9670"/>
                          <a:pt x="21825" y="21600"/>
                        </a:cubicBezTo>
                        <a:cubicBezTo>
                          <a:pt x="21825" y="33529"/>
                          <a:pt x="12154" y="43199"/>
                          <a:pt x="225" y="43200"/>
                        </a:cubicBezTo>
                      </a:path>
                      <a:path w="21825" h="43200" stroke="0" extrusionOk="0">
                        <a:moveTo>
                          <a:pt x="0" y="1"/>
                        </a:moveTo>
                        <a:cubicBezTo>
                          <a:pt x="74" y="0"/>
                          <a:pt x="149" y="-1"/>
                          <a:pt x="225" y="0"/>
                        </a:cubicBezTo>
                        <a:cubicBezTo>
                          <a:pt x="12154" y="0"/>
                          <a:pt x="21825" y="9670"/>
                          <a:pt x="21825" y="21600"/>
                        </a:cubicBezTo>
                        <a:cubicBezTo>
                          <a:pt x="21825" y="33529"/>
                          <a:pt x="12154" y="43199"/>
                          <a:pt x="225" y="43200"/>
                        </a:cubicBezTo>
                        <a:lnTo>
                          <a:pt x="225" y="21600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noFill/>
                  <a:ln w="38100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451" name="Arc 1078"/>
                  <p:cNvSpPr>
                    <a:spLocks/>
                  </p:cNvSpPr>
                  <p:nvPr/>
                </p:nvSpPr>
                <p:spPr bwMode="auto">
                  <a:xfrm>
                    <a:off x="2160" y="1280"/>
                    <a:ext cx="97" cy="82"/>
                  </a:xfrm>
                  <a:custGeom>
                    <a:avLst/>
                    <a:gdLst>
                      <a:gd name="T0" fmla="*/ 0 w 21825"/>
                      <a:gd name="T1" fmla="*/ 0 h 43200"/>
                      <a:gd name="T2" fmla="*/ 1 w 21825"/>
                      <a:gd name="T3" fmla="*/ 82 h 43200"/>
                      <a:gd name="T4" fmla="*/ 1 w 21825"/>
                      <a:gd name="T5" fmla="*/ 4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1825" h="43200" fill="none" extrusionOk="0">
                        <a:moveTo>
                          <a:pt x="0" y="1"/>
                        </a:moveTo>
                        <a:cubicBezTo>
                          <a:pt x="74" y="0"/>
                          <a:pt x="149" y="-1"/>
                          <a:pt x="225" y="0"/>
                        </a:cubicBezTo>
                        <a:cubicBezTo>
                          <a:pt x="12154" y="0"/>
                          <a:pt x="21825" y="9670"/>
                          <a:pt x="21825" y="21600"/>
                        </a:cubicBezTo>
                        <a:cubicBezTo>
                          <a:pt x="21825" y="33529"/>
                          <a:pt x="12154" y="43199"/>
                          <a:pt x="225" y="43200"/>
                        </a:cubicBezTo>
                      </a:path>
                      <a:path w="21825" h="43200" stroke="0" extrusionOk="0">
                        <a:moveTo>
                          <a:pt x="0" y="1"/>
                        </a:moveTo>
                        <a:cubicBezTo>
                          <a:pt x="74" y="0"/>
                          <a:pt x="149" y="-1"/>
                          <a:pt x="225" y="0"/>
                        </a:cubicBezTo>
                        <a:cubicBezTo>
                          <a:pt x="12154" y="0"/>
                          <a:pt x="21825" y="9670"/>
                          <a:pt x="21825" y="21600"/>
                        </a:cubicBezTo>
                        <a:cubicBezTo>
                          <a:pt x="21825" y="33529"/>
                          <a:pt x="12154" y="43199"/>
                          <a:pt x="225" y="43200"/>
                        </a:cubicBezTo>
                        <a:lnTo>
                          <a:pt x="225" y="21600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noFill/>
                  <a:ln w="38100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452" name="Arc 1079"/>
                  <p:cNvSpPr>
                    <a:spLocks/>
                  </p:cNvSpPr>
                  <p:nvPr/>
                </p:nvSpPr>
                <p:spPr bwMode="auto">
                  <a:xfrm>
                    <a:off x="2160" y="1362"/>
                    <a:ext cx="97" cy="82"/>
                  </a:xfrm>
                  <a:custGeom>
                    <a:avLst/>
                    <a:gdLst>
                      <a:gd name="T0" fmla="*/ 0 w 21825"/>
                      <a:gd name="T1" fmla="*/ 0 h 43200"/>
                      <a:gd name="T2" fmla="*/ 1 w 21825"/>
                      <a:gd name="T3" fmla="*/ 82 h 43200"/>
                      <a:gd name="T4" fmla="*/ 1 w 21825"/>
                      <a:gd name="T5" fmla="*/ 4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1825" h="43200" fill="none" extrusionOk="0">
                        <a:moveTo>
                          <a:pt x="0" y="1"/>
                        </a:moveTo>
                        <a:cubicBezTo>
                          <a:pt x="74" y="0"/>
                          <a:pt x="149" y="-1"/>
                          <a:pt x="225" y="0"/>
                        </a:cubicBezTo>
                        <a:cubicBezTo>
                          <a:pt x="12154" y="0"/>
                          <a:pt x="21825" y="9670"/>
                          <a:pt x="21825" y="21600"/>
                        </a:cubicBezTo>
                        <a:cubicBezTo>
                          <a:pt x="21825" y="33529"/>
                          <a:pt x="12154" y="43199"/>
                          <a:pt x="225" y="43200"/>
                        </a:cubicBezTo>
                      </a:path>
                      <a:path w="21825" h="43200" stroke="0" extrusionOk="0">
                        <a:moveTo>
                          <a:pt x="0" y="1"/>
                        </a:moveTo>
                        <a:cubicBezTo>
                          <a:pt x="74" y="0"/>
                          <a:pt x="149" y="-1"/>
                          <a:pt x="225" y="0"/>
                        </a:cubicBezTo>
                        <a:cubicBezTo>
                          <a:pt x="12154" y="0"/>
                          <a:pt x="21825" y="9670"/>
                          <a:pt x="21825" y="21600"/>
                        </a:cubicBezTo>
                        <a:cubicBezTo>
                          <a:pt x="21825" y="33529"/>
                          <a:pt x="12154" y="43199"/>
                          <a:pt x="225" y="43200"/>
                        </a:cubicBezTo>
                        <a:lnTo>
                          <a:pt x="225" y="21600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noFill/>
                  <a:ln w="38100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7441" name="Line 1080"/>
                <p:cNvSpPr>
                  <a:spLocks noChangeShapeType="1"/>
                </p:cNvSpPr>
                <p:nvPr/>
              </p:nvSpPr>
              <p:spPr bwMode="auto">
                <a:xfrm>
                  <a:off x="2122" y="1018"/>
                  <a:ext cx="0" cy="40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7442" name="Oval 1081"/>
                <p:cNvSpPr>
                  <a:spLocks noChangeArrowheads="1"/>
                </p:cNvSpPr>
                <p:nvPr/>
              </p:nvSpPr>
              <p:spPr bwMode="auto">
                <a:xfrm>
                  <a:off x="1304" y="2195"/>
                  <a:ext cx="74" cy="8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7443" name="Oval 1082"/>
                <p:cNvSpPr>
                  <a:spLocks noChangeArrowheads="1"/>
                </p:cNvSpPr>
                <p:nvPr/>
              </p:nvSpPr>
              <p:spPr bwMode="auto">
                <a:xfrm>
                  <a:off x="1316" y="801"/>
                  <a:ext cx="74" cy="8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7444" name="Line 1083"/>
                <p:cNvSpPr>
                  <a:spLocks noChangeShapeType="1"/>
                </p:cNvSpPr>
                <p:nvPr/>
              </p:nvSpPr>
              <p:spPr bwMode="auto">
                <a:xfrm flipV="1">
                  <a:off x="648" y="769"/>
                  <a:ext cx="372" cy="95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7445" name="Arc 1084"/>
                <p:cNvSpPr>
                  <a:spLocks/>
                </p:cNvSpPr>
                <p:nvPr/>
              </p:nvSpPr>
              <p:spPr bwMode="auto">
                <a:xfrm>
                  <a:off x="0" y="536"/>
                  <a:ext cx="825" cy="534"/>
                </a:xfrm>
                <a:custGeom>
                  <a:avLst/>
                  <a:gdLst>
                    <a:gd name="T0" fmla="*/ 625 w 21600"/>
                    <a:gd name="T1" fmla="*/ 0 h 14103"/>
                    <a:gd name="T2" fmla="*/ 825 w 21600"/>
                    <a:gd name="T3" fmla="*/ 534 h 14103"/>
                    <a:gd name="T4" fmla="*/ 0 w 21600"/>
                    <a:gd name="T5" fmla="*/ 534 h 14103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14103" fill="none" extrusionOk="0">
                      <a:moveTo>
                        <a:pt x="16360" y="-1"/>
                      </a:moveTo>
                      <a:cubicBezTo>
                        <a:pt x="19740" y="3921"/>
                        <a:pt x="21600" y="8925"/>
                        <a:pt x="21600" y="14103"/>
                      </a:cubicBezTo>
                    </a:path>
                    <a:path w="21600" h="14103" stroke="0" extrusionOk="0">
                      <a:moveTo>
                        <a:pt x="16360" y="-1"/>
                      </a:moveTo>
                      <a:cubicBezTo>
                        <a:pt x="19740" y="3921"/>
                        <a:pt x="21600" y="8925"/>
                        <a:pt x="21600" y="14103"/>
                      </a:cubicBezTo>
                      <a:lnTo>
                        <a:pt x="0" y="14103"/>
                      </a:lnTo>
                      <a:lnTo>
                        <a:pt x="16360" y="-1"/>
                      </a:lnTo>
                      <a:close/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 type="arrow" w="med" len="med"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7446" name="Oval 1085"/>
                <p:cNvSpPr>
                  <a:spLocks noChangeArrowheads="1"/>
                </p:cNvSpPr>
                <p:nvPr/>
              </p:nvSpPr>
              <p:spPr bwMode="auto">
                <a:xfrm>
                  <a:off x="936" y="816"/>
                  <a:ext cx="47" cy="48"/>
                </a:xfrm>
                <a:prstGeom prst="ellipse">
                  <a:avLst/>
                </a:prstGeom>
                <a:solidFill>
                  <a:schemeClr val="tx2"/>
                </a:solid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7447" name="Rectangle 1086"/>
                <p:cNvSpPr>
                  <a:spLocks noChangeArrowheads="1"/>
                </p:cNvSpPr>
                <p:nvPr/>
              </p:nvSpPr>
              <p:spPr bwMode="auto">
                <a:xfrm>
                  <a:off x="2181" y="1031"/>
                  <a:ext cx="317" cy="4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r>
                    <a:rPr lang="en-US" altLang="zh-CN" sz="3200" i="1">
                      <a:solidFill>
                        <a:schemeClr val="tx2"/>
                      </a:solidFill>
                      <a:ea typeface="宋体" panose="02010600030101010101" pitchFamily="2" charset="-122"/>
                    </a:rPr>
                    <a:t>i</a:t>
                  </a:r>
                  <a:r>
                    <a:rPr lang="en-US" altLang="zh-CN" sz="3200" i="1" baseline="-25000">
                      <a:solidFill>
                        <a:schemeClr val="tx2"/>
                      </a:solidFill>
                      <a:ea typeface="宋体" panose="02010600030101010101" pitchFamily="2" charset="-122"/>
                    </a:rPr>
                    <a:t>L</a:t>
                  </a:r>
                  <a:endParaRPr lang="en-US" altLang="zh-CN" sz="2800" i="1">
                    <a:solidFill>
                      <a:schemeClr val="tx2"/>
                    </a:solidFill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7448" name="Text Box 1087"/>
                <p:cNvSpPr txBox="1">
                  <a:spLocks noChangeArrowheads="1"/>
                </p:cNvSpPr>
                <p:nvPr/>
              </p:nvSpPr>
              <p:spPr bwMode="auto">
                <a:xfrm>
                  <a:off x="240" y="1008"/>
                  <a:ext cx="246" cy="3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r>
                    <a:rPr lang="en-US" altLang="zh-CN"/>
                    <a:t>+</a:t>
                  </a:r>
                </a:p>
              </p:txBody>
            </p:sp>
            <p:sp>
              <p:nvSpPr>
                <p:cNvPr id="17449" name="Text Box 1088"/>
                <p:cNvSpPr txBox="1">
                  <a:spLocks noChangeArrowheads="1"/>
                </p:cNvSpPr>
                <p:nvPr/>
              </p:nvSpPr>
              <p:spPr bwMode="auto">
                <a:xfrm>
                  <a:off x="192" y="1824"/>
                  <a:ext cx="339" cy="3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r>
                    <a:rPr lang="zh-CN" altLang="en-US"/>
                    <a:t>－</a:t>
                  </a:r>
                </a:p>
              </p:txBody>
            </p:sp>
          </p:grpSp>
        </p:grpSp>
      </p:grpSp>
      <p:grpSp>
        <p:nvGrpSpPr>
          <p:cNvPr id="258115" name="Group 1091"/>
          <p:cNvGrpSpPr>
            <a:grpSpLocks/>
          </p:cNvGrpSpPr>
          <p:nvPr/>
        </p:nvGrpSpPr>
        <p:grpSpPr bwMode="auto">
          <a:xfrm>
            <a:off x="3733800" y="5638800"/>
            <a:ext cx="5410200" cy="590550"/>
            <a:chOff x="2352" y="3552"/>
            <a:chExt cx="3408" cy="372"/>
          </a:xfrm>
        </p:grpSpPr>
        <p:grpSp>
          <p:nvGrpSpPr>
            <p:cNvPr id="17418" name="Group 1090"/>
            <p:cNvGrpSpPr>
              <a:grpSpLocks/>
            </p:cNvGrpSpPr>
            <p:nvPr/>
          </p:nvGrpSpPr>
          <p:grpSpPr bwMode="auto">
            <a:xfrm>
              <a:off x="2364" y="3552"/>
              <a:ext cx="3396" cy="372"/>
              <a:chOff x="2364" y="3552"/>
              <a:chExt cx="3396" cy="372"/>
            </a:xfrm>
          </p:grpSpPr>
          <p:sp>
            <p:nvSpPr>
              <p:cNvPr id="17420" name="Text Box 1055"/>
              <p:cNvSpPr txBox="1">
                <a:spLocks noChangeArrowheads="1"/>
              </p:cNvSpPr>
              <p:nvPr/>
            </p:nvSpPr>
            <p:spPr bwMode="auto">
              <a:xfrm>
                <a:off x="2424" y="3585"/>
                <a:ext cx="3336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800">
                    <a:solidFill>
                      <a:srgbClr val="0000FF"/>
                    </a:solidFill>
                    <a:ea typeface="宋体" panose="02010600030101010101" pitchFamily="2" charset="-122"/>
                  </a:rPr>
                  <a:t>注意</a:t>
                </a:r>
                <a:r>
                  <a:rPr lang="en-US" altLang="zh-CN" sz="2800">
                    <a:solidFill>
                      <a:srgbClr val="0000FF"/>
                    </a:solidFill>
                    <a:ea typeface="宋体" panose="02010600030101010101" pitchFamily="2" charset="-122"/>
                  </a:rPr>
                  <a:t>:</a:t>
                </a:r>
                <a:r>
                  <a:rPr lang="zh-CN" altLang="en-US" sz="2800">
                    <a:solidFill>
                      <a:srgbClr val="0000FF"/>
                    </a:solidFill>
                    <a:ea typeface="宋体" panose="02010600030101010101" pitchFamily="2" charset="-122"/>
                  </a:rPr>
                  <a:t>实际使用中要加保护措施</a:t>
                </a:r>
              </a:p>
            </p:txBody>
          </p:sp>
          <p:sp>
            <p:nvSpPr>
              <p:cNvPr id="17421" name="Line 1056"/>
              <p:cNvSpPr>
                <a:spLocks noChangeShapeType="1"/>
              </p:cNvSpPr>
              <p:nvPr/>
            </p:nvSpPr>
            <p:spPr bwMode="auto">
              <a:xfrm>
                <a:off x="2364" y="3552"/>
                <a:ext cx="0" cy="37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22" name="Line 1057"/>
              <p:cNvSpPr>
                <a:spLocks noChangeShapeType="1"/>
              </p:cNvSpPr>
              <p:nvPr/>
            </p:nvSpPr>
            <p:spPr bwMode="auto">
              <a:xfrm>
                <a:off x="2412" y="3552"/>
                <a:ext cx="3348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7419" name="Line 1089"/>
            <p:cNvSpPr>
              <a:spLocks noChangeShapeType="1"/>
            </p:cNvSpPr>
            <p:nvPr/>
          </p:nvSpPr>
          <p:spPr bwMode="auto">
            <a:xfrm>
              <a:off x="2352" y="3888"/>
              <a:ext cx="3408" cy="0"/>
            </a:xfrm>
            <a:prstGeom prst="line">
              <a:avLst/>
            </a:prstGeom>
            <a:noFill/>
            <a:ln w="285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58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258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8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8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58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58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58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5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Text Box 2"/>
          <p:cNvSpPr txBox="1">
            <a:spLocks noChangeArrowheads="1"/>
          </p:cNvSpPr>
          <p:nvPr/>
        </p:nvSpPr>
        <p:spPr bwMode="auto">
          <a:xfrm>
            <a:off x="571500" y="3714750"/>
            <a:ext cx="807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>
                <a:ea typeface="宋体" panose="02010600030101010101" pitchFamily="2" charset="-122"/>
              </a:rPr>
              <a:t>已知</a:t>
            </a:r>
            <a:r>
              <a:rPr lang="en-US" altLang="zh-CN" sz="2800">
                <a:ea typeface="宋体" panose="02010600030101010101" pitchFamily="2" charset="-122"/>
              </a:rPr>
              <a:t>:  </a:t>
            </a:r>
            <a:r>
              <a:rPr lang="en-US" altLang="zh-CN" sz="2800" i="1">
                <a:ea typeface="宋体" panose="02010600030101010101" pitchFamily="2" charset="-122"/>
              </a:rPr>
              <a:t>K </a:t>
            </a:r>
            <a:r>
              <a:rPr lang="zh-CN" altLang="en-US" sz="2800">
                <a:ea typeface="宋体" panose="02010600030101010101" pitchFamily="2" charset="-122"/>
              </a:rPr>
              <a:t>在“</a:t>
            </a:r>
            <a:r>
              <a:rPr lang="en-US" altLang="zh-CN" sz="2800">
                <a:ea typeface="宋体" panose="02010600030101010101" pitchFamily="2" charset="-122"/>
              </a:rPr>
              <a:t>1”</a:t>
            </a:r>
            <a:r>
              <a:rPr lang="zh-CN" altLang="en-US" sz="2800">
                <a:ea typeface="宋体" panose="02010600030101010101" pitchFamily="2" charset="-122"/>
              </a:rPr>
              <a:t>处停留已久，在</a:t>
            </a:r>
            <a:r>
              <a:rPr lang="en-US" altLang="zh-CN" sz="2800" i="1">
                <a:ea typeface="宋体" panose="02010600030101010101" pitchFamily="2" charset="-122"/>
              </a:rPr>
              <a:t>t</a:t>
            </a:r>
            <a:r>
              <a:rPr lang="en-US" altLang="zh-CN" sz="2800">
                <a:ea typeface="宋体" panose="02010600030101010101" pitchFamily="2" charset="-122"/>
              </a:rPr>
              <a:t>=0</a:t>
            </a:r>
            <a:r>
              <a:rPr lang="zh-CN" altLang="en-US" sz="2800">
                <a:ea typeface="宋体" panose="02010600030101010101" pitchFamily="2" charset="-122"/>
              </a:rPr>
              <a:t>时合向“</a:t>
            </a:r>
            <a:r>
              <a:rPr lang="en-US" altLang="zh-CN" sz="2800">
                <a:ea typeface="宋体" panose="02010600030101010101" pitchFamily="2" charset="-122"/>
              </a:rPr>
              <a:t>2”</a:t>
            </a:r>
          </a:p>
        </p:txBody>
      </p:sp>
      <p:sp>
        <p:nvSpPr>
          <p:cNvPr id="259076" name="Text Box 4"/>
          <p:cNvSpPr txBox="1">
            <a:spLocks noChangeArrowheads="1"/>
          </p:cNvSpPr>
          <p:nvPr/>
        </p:nvSpPr>
        <p:spPr bwMode="auto">
          <a:xfrm>
            <a:off x="781050" y="4672013"/>
            <a:ext cx="660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>
                <a:ea typeface="宋体" panose="02010600030101010101" pitchFamily="2" charset="-122"/>
              </a:rPr>
              <a:t>求</a:t>
            </a:r>
            <a:r>
              <a:rPr lang="en-US" altLang="zh-CN" sz="2800">
                <a:ea typeface="宋体" panose="02010600030101010101" pitchFamily="2" charset="-122"/>
              </a:rPr>
              <a:t>:</a:t>
            </a:r>
          </a:p>
        </p:txBody>
      </p:sp>
      <p:graphicFrame>
        <p:nvGraphicFramePr>
          <p:cNvPr id="259077" name="Object 5"/>
          <p:cNvGraphicFramePr>
            <a:graphicFrameLocks noChangeAspect="1"/>
          </p:cNvGraphicFramePr>
          <p:nvPr/>
        </p:nvGraphicFramePr>
        <p:xfrm>
          <a:off x="1676400" y="4572000"/>
          <a:ext cx="4076700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95" name="公式" r:id="rId3" imgW="1104900" imgH="228600" progId="Equation.3">
                  <p:embed/>
                </p:oleObj>
              </mc:Choice>
              <mc:Fallback>
                <p:oleObj name="公式" r:id="rId3" imgW="11049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4572000"/>
                        <a:ext cx="4076700" cy="742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9078" name="Text Box 6"/>
          <p:cNvSpPr txBox="1">
            <a:spLocks noChangeArrowheads="1"/>
          </p:cNvSpPr>
          <p:nvPr/>
        </p:nvSpPr>
        <p:spPr bwMode="auto">
          <a:xfrm>
            <a:off x="1830388" y="5480050"/>
            <a:ext cx="5057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>
                <a:ea typeface="宋体" panose="02010600030101010101" pitchFamily="2" charset="-122"/>
              </a:rPr>
              <a:t>的初始值，即 </a:t>
            </a:r>
            <a:r>
              <a:rPr lang="en-US" altLang="zh-CN" sz="2800" i="1">
                <a:ea typeface="宋体" panose="02010600030101010101" pitchFamily="2" charset="-122"/>
              </a:rPr>
              <a:t>t</a:t>
            </a:r>
            <a:r>
              <a:rPr lang="en-US" altLang="zh-CN" sz="2800">
                <a:ea typeface="宋体" panose="02010600030101010101" pitchFamily="2" charset="-122"/>
              </a:rPr>
              <a:t>=(0</a:t>
            </a:r>
            <a:r>
              <a:rPr lang="en-US" altLang="zh-CN" sz="2800" baseline="40000">
                <a:ea typeface="宋体" panose="02010600030101010101" pitchFamily="2" charset="-122"/>
              </a:rPr>
              <a:t>+</a:t>
            </a:r>
            <a:r>
              <a:rPr lang="en-US" altLang="zh-CN" sz="2800">
                <a:ea typeface="宋体" panose="02010600030101010101" pitchFamily="2" charset="-122"/>
              </a:rPr>
              <a:t>)</a:t>
            </a:r>
            <a:r>
              <a:rPr lang="zh-CN" altLang="en-US" sz="2800">
                <a:ea typeface="宋体" panose="02010600030101010101" pitchFamily="2" charset="-122"/>
              </a:rPr>
              <a:t>时刻的值。</a:t>
            </a:r>
          </a:p>
        </p:txBody>
      </p:sp>
      <p:sp>
        <p:nvSpPr>
          <p:cNvPr id="259079" name="Text Box 7"/>
          <p:cNvSpPr txBox="1">
            <a:spLocks noChangeArrowheads="1"/>
          </p:cNvSpPr>
          <p:nvPr/>
        </p:nvSpPr>
        <p:spPr bwMode="auto">
          <a:xfrm>
            <a:off x="609600" y="304800"/>
            <a:ext cx="800100" cy="5191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bg1"/>
                </a:solidFill>
                <a:ea typeface="宋体" panose="02010600030101010101" pitchFamily="2" charset="-122"/>
              </a:rPr>
              <a:t>例</a:t>
            </a:r>
            <a:r>
              <a:rPr lang="en-US" altLang="zh-CN" sz="2800">
                <a:solidFill>
                  <a:schemeClr val="bg1"/>
                </a:solidFill>
                <a:ea typeface="宋体" panose="02010600030101010101" pitchFamily="2" charset="-122"/>
              </a:rPr>
              <a:t>3</a:t>
            </a:r>
            <a:r>
              <a:rPr kumimoji="0" lang="en-US" altLang="zh-CN" sz="2800" b="0">
                <a:solidFill>
                  <a:schemeClr val="bg1"/>
                </a:solidFill>
                <a:ea typeface="宋体" panose="02010600030101010101" pitchFamily="2" charset="-122"/>
              </a:rPr>
              <a:t> </a:t>
            </a:r>
            <a:endParaRPr lang="en-US" altLang="zh-CN" sz="2800">
              <a:solidFill>
                <a:schemeClr val="bg1"/>
              </a:solidFill>
              <a:ea typeface="隶书" panose="02010509060101010101" pitchFamily="49" charset="-122"/>
            </a:endParaRPr>
          </a:p>
        </p:txBody>
      </p:sp>
      <p:grpSp>
        <p:nvGrpSpPr>
          <p:cNvPr id="259138" name="Group 66"/>
          <p:cNvGrpSpPr>
            <a:grpSpLocks/>
          </p:cNvGrpSpPr>
          <p:nvPr/>
        </p:nvGrpSpPr>
        <p:grpSpPr bwMode="auto">
          <a:xfrm>
            <a:off x="2114550" y="38100"/>
            <a:ext cx="5438775" cy="3198813"/>
            <a:chOff x="1332" y="24"/>
            <a:chExt cx="3426" cy="2015"/>
          </a:xfrm>
        </p:grpSpPr>
        <p:grpSp>
          <p:nvGrpSpPr>
            <p:cNvPr id="18440" name="Group 65"/>
            <p:cNvGrpSpPr>
              <a:grpSpLocks/>
            </p:cNvGrpSpPr>
            <p:nvPr/>
          </p:nvGrpSpPr>
          <p:grpSpPr bwMode="auto">
            <a:xfrm>
              <a:off x="1332" y="24"/>
              <a:ext cx="3426" cy="2015"/>
              <a:chOff x="1332" y="24"/>
              <a:chExt cx="3426" cy="2015"/>
            </a:xfrm>
          </p:grpSpPr>
          <p:graphicFrame>
            <p:nvGraphicFramePr>
              <p:cNvPr id="18445" name="Object 9"/>
              <p:cNvGraphicFramePr>
                <a:graphicFrameLocks noChangeAspect="1"/>
              </p:cNvGraphicFramePr>
              <p:nvPr/>
            </p:nvGraphicFramePr>
            <p:xfrm>
              <a:off x="3233" y="336"/>
              <a:ext cx="341" cy="2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96" name="公式" r:id="rId5" imgW="76192" imgH="152512" progId="Equation.3">
                      <p:embed/>
                    </p:oleObj>
                  </mc:Choice>
                  <mc:Fallback>
                    <p:oleObj name="公式" r:id="rId5" imgW="76192" imgH="152512" progId="Equation.3">
                      <p:embed/>
                      <p:pic>
                        <p:nvPicPr>
                          <p:cNvPr id="0" name="Object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33" y="336"/>
                            <a:ext cx="341" cy="2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accent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8446" name="Rectangle 10"/>
              <p:cNvSpPr>
                <a:spLocks noChangeArrowheads="1"/>
              </p:cNvSpPr>
              <p:nvPr/>
            </p:nvSpPr>
            <p:spPr bwMode="auto">
              <a:xfrm>
                <a:off x="1667" y="1153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 i="1">
                    <a:ea typeface="宋体" panose="02010600030101010101" pitchFamily="2" charset="-122"/>
                  </a:rPr>
                  <a:t>E</a:t>
                </a:r>
              </a:p>
            </p:txBody>
          </p:sp>
          <p:sp>
            <p:nvSpPr>
              <p:cNvPr id="18447" name="Line 11"/>
              <p:cNvSpPr>
                <a:spLocks noChangeShapeType="1"/>
              </p:cNvSpPr>
              <p:nvPr/>
            </p:nvSpPr>
            <p:spPr bwMode="auto">
              <a:xfrm>
                <a:off x="2226" y="746"/>
                <a:ext cx="190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48" name="Rectangle 12"/>
              <p:cNvSpPr>
                <a:spLocks noChangeArrowheads="1"/>
              </p:cNvSpPr>
              <p:nvPr/>
            </p:nvSpPr>
            <p:spPr bwMode="auto">
              <a:xfrm>
                <a:off x="4215" y="1047"/>
                <a:ext cx="35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>
                    <a:ea typeface="宋体" panose="02010600030101010101" pitchFamily="2" charset="-122"/>
                  </a:rPr>
                  <a:t>1k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  <p:sp>
            <p:nvSpPr>
              <p:cNvPr id="18449" name="Rectangle 13"/>
              <p:cNvSpPr>
                <a:spLocks noChangeArrowheads="1"/>
              </p:cNvSpPr>
              <p:nvPr/>
            </p:nvSpPr>
            <p:spPr bwMode="auto">
              <a:xfrm>
                <a:off x="3666" y="1043"/>
                <a:ext cx="35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>
                    <a:ea typeface="宋体" panose="02010600030101010101" pitchFamily="2" charset="-122"/>
                  </a:rPr>
                  <a:t>2k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  <p:grpSp>
            <p:nvGrpSpPr>
              <p:cNvPr id="18450" name="Group 14"/>
              <p:cNvGrpSpPr>
                <a:grpSpLocks/>
              </p:cNvGrpSpPr>
              <p:nvPr/>
            </p:nvGrpSpPr>
            <p:grpSpPr bwMode="auto">
              <a:xfrm>
                <a:off x="3602" y="1503"/>
                <a:ext cx="82" cy="323"/>
                <a:chOff x="2160" y="1198"/>
                <a:chExt cx="97" cy="246"/>
              </a:xfrm>
            </p:grpSpPr>
            <p:sp>
              <p:nvSpPr>
                <p:cNvPr id="18492" name="Arc 15"/>
                <p:cNvSpPr>
                  <a:spLocks/>
                </p:cNvSpPr>
                <p:nvPr/>
              </p:nvSpPr>
              <p:spPr bwMode="auto">
                <a:xfrm>
                  <a:off x="2160" y="1198"/>
                  <a:ext cx="97" cy="82"/>
                </a:xfrm>
                <a:custGeom>
                  <a:avLst/>
                  <a:gdLst>
                    <a:gd name="T0" fmla="*/ 0 w 21825"/>
                    <a:gd name="T1" fmla="*/ 0 h 43200"/>
                    <a:gd name="T2" fmla="*/ 1 w 21825"/>
                    <a:gd name="T3" fmla="*/ 82 h 43200"/>
                    <a:gd name="T4" fmla="*/ 1 w 21825"/>
                    <a:gd name="T5" fmla="*/ 41 h 432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825" h="43200" fill="none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</a:path>
                    <a:path w="21825" h="43200" stroke="0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  <a:lnTo>
                        <a:pt x="225" y="2160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8493" name="Arc 16"/>
                <p:cNvSpPr>
                  <a:spLocks/>
                </p:cNvSpPr>
                <p:nvPr/>
              </p:nvSpPr>
              <p:spPr bwMode="auto">
                <a:xfrm>
                  <a:off x="2160" y="1280"/>
                  <a:ext cx="97" cy="82"/>
                </a:xfrm>
                <a:custGeom>
                  <a:avLst/>
                  <a:gdLst>
                    <a:gd name="T0" fmla="*/ 0 w 21825"/>
                    <a:gd name="T1" fmla="*/ 0 h 43200"/>
                    <a:gd name="T2" fmla="*/ 1 w 21825"/>
                    <a:gd name="T3" fmla="*/ 82 h 43200"/>
                    <a:gd name="T4" fmla="*/ 1 w 21825"/>
                    <a:gd name="T5" fmla="*/ 41 h 432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825" h="43200" fill="none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</a:path>
                    <a:path w="21825" h="43200" stroke="0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  <a:lnTo>
                        <a:pt x="225" y="2160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8494" name="Arc 17"/>
                <p:cNvSpPr>
                  <a:spLocks/>
                </p:cNvSpPr>
                <p:nvPr/>
              </p:nvSpPr>
              <p:spPr bwMode="auto">
                <a:xfrm>
                  <a:off x="2160" y="1362"/>
                  <a:ext cx="97" cy="82"/>
                </a:xfrm>
                <a:custGeom>
                  <a:avLst/>
                  <a:gdLst>
                    <a:gd name="T0" fmla="*/ 0 w 21825"/>
                    <a:gd name="T1" fmla="*/ 0 h 43200"/>
                    <a:gd name="T2" fmla="*/ 1 w 21825"/>
                    <a:gd name="T3" fmla="*/ 82 h 43200"/>
                    <a:gd name="T4" fmla="*/ 1 w 21825"/>
                    <a:gd name="T5" fmla="*/ 41 h 432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825" h="43200" fill="none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</a:path>
                    <a:path w="21825" h="43200" stroke="0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  <a:lnTo>
                        <a:pt x="225" y="2160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18451" name="Line 18"/>
              <p:cNvSpPr>
                <a:spLocks noChangeShapeType="1"/>
              </p:cNvSpPr>
              <p:nvPr/>
            </p:nvSpPr>
            <p:spPr bwMode="auto">
              <a:xfrm flipV="1">
                <a:off x="3624" y="746"/>
                <a:ext cx="0" cy="75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52" name="Line 19"/>
              <p:cNvSpPr>
                <a:spLocks noChangeShapeType="1"/>
              </p:cNvSpPr>
              <p:nvPr/>
            </p:nvSpPr>
            <p:spPr bwMode="auto">
              <a:xfrm flipV="1">
                <a:off x="3602" y="1825"/>
                <a:ext cx="0" cy="18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53" name="Oval 20"/>
              <p:cNvSpPr>
                <a:spLocks noChangeArrowheads="1"/>
              </p:cNvSpPr>
              <p:nvPr/>
            </p:nvSpPr>
            <p:spPr bwMode="auto">
              <a:xfrm>
                <a:off x="1332" y="1153"/>
                <a:ext cx="338" cy="362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8454" name="Line 21"/>
              <p:cNvSpPr>
                <a:spLocks noChangeShapeType="1"/>
              </p:cNvSpPr>
              <p:nvPr/>
            </p:nvSpPr>
            <p:spPr bwMode="auto">
              <a:xfrm>
                <a:off x="1500" y="586"/>
                <a:ext cx="0" cy="144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55" name="Rectangle 22"/>
              <p:cNvSpPr>
                <a:spLocks noChangeArrowheads="1"/>
              </p:cNvSpPr>
              <p:nvPr/>
            </p:nvSpPr>
            <p:spPr bwMode="auto">
              <a:xfrm>
                <a:off x="1500" y="921"/>
                <a:ext cx="24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 i="1">
                    <a:ea typeface="宋体" panose="02010600030101010101" pitchFamily="2" charset="-122"/>
                  </a:rPr>
                  <a:t>+</a:t>
                </a:r>
              </a:p>
            </p:txBody>
          </p:sp>
          <p:sp>
            <p:nvSpPr>
              <p:cNvPr id="18456" name="Rectangle 23"/>
              <p:cNvSpPr>
                <a:spLocks noChangeArrowheads="1"/>
              </p:cNvSpPr>
              <p:nvPr/>
            </p:nvSpPr>
            <p:spPr bwMode="auto">
              <a:xfrm>
                <a:off x="1500" y="1316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 i="1">
                    <a:ea typeface="宋体" panose="02010600030101010101" pitchFamily="2" charset="-122"/>
                  </a:rPr>
                  <a:t>_</a:t>
                </a:r>
              </a:p>
            </p:txBody>
          </p:sp>
          <p:sp>
            <p:nvSpPr>
              <p:cNvPr id="18457" name="Rectangle 24"/>
              <p:cNvSpPr>
                <a:spLocks noChangeArrowheads="1"/>
              </p:cNvSpPr>
              <p:nvPr/>
            </p:nvSpPr>
            <p:spPr bwMode="auto">
              <a:xfrm>
                <a:off x="2450" y="688"/>
                <a:ext cx="332" cy="11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8458" name="Rectangle 25"/>
              <p:cNvSpPr>
                <a:spLocks noChangeArrowheads="1"/>
              </p:cNvSpPr>
              <p:nvPr/>
            </p:nvSpPr>
            <p:spPr bwMode="auto">
              <a:xfrm>
                <a:off x="2576" y="353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</a:p>
            </p:txBody>
          </p:sp>
          <p:sp>
            <p:nvSpPr>
              <p:cNvPr id="18459" name="Line 26"/>
              <p:cNvSpPr>
                <a:spLocks noChangeShapeType="1"/>
              </p:cNvSpPr>
              <p:nvPr/>
            </p:nvSpPr>
            <p:spPr bwMode="auto">
              <a:xfrm flipV="1">
                <a:off x="4015" y="1553"/>
                <a:ext cx="219" cy="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60" name="Line 27"/>
              <p:cNvSpPr>
                <a:spLocks noChangeShapeType="1"/>
              </p:cNvSpPr>
              <p:nvPr/>
            </p:nvSpPr>
            <p:spPr bwMode="auto">
              <a:xfrm>
                <a:off x="4015" y="1619"/>
                <a:ext cx="22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61" name="Line 28"/>
              <p:cNvSpPr>
                <a:spLocks noChangeShapeType="1"/>
              </p:cNvSpPr>
              <p:nvPr/>
            </p:nvSpPr>
            <p:spPr bwMode="auto">
              <a:xfrm flipV="1">
                <a:off x="4127" y="746"/>
                <a:ext cx="0" cy="80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62" name="Line 29"/>
              <p:cNvSpPr>
                <a:spLocks noChangeShapeType="1"/>
              </p:cNvSpPr>
              <p:nvPr/>
            </p:nvSpPr>
            <p:spPr bwMode="auto">
              <a:xfrm flipV="1">
                <a:off x="4127" y="1619"/>
                <a:ext cx="0" cy="40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63" name="Line 30"/>
              <p:cNvSpPr>
                <a:spLocks noChangeShapeType="1"/>
              </p:cNvSpPr>
              <p:nvPr/>
            </p:nvSpPr>
            <p:spPr bwMode="auto">
              <a:xfrm>
                <a:off x="1512" y="2014"/>
                <a:ext cx="26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64" name="Line 31"/>
              <p:cNvSpPr>
                <a:spLocks noChangeShapeType="1"/>
              </p:cNvSpPr>
              <p:nvPr/>
            </p:nvSpPr>
            <p:spPr bwMode="auto">
              <a:xfrm>
                <a:off x="1494" y="584"/>
                <a:ext cx="53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65" name="Line 32"/>
              <p:cNvSpPr>
                <a:spLocks noChangeShapeType="1"/>
              </p:cNvSpPr>
              <p:nvPr/>
            </p:nvSpPr>
            <p:spPr bwMode="auto">
              <a:xfrm flipV="1">
                <a:off x="2003" y="443"/>
                <a:ext cx="335" cy="14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66" name="Line 33"/>
              <p:cNvSpPr>
                <a:spLocks noChangeShapeType="1"/>
              </p:cNvSpPr>
              <p:nvPr/>
            </p:nvSpPr>
            <p:spPr bwMode="auto">
              <a:xfrm>
                <a:off x="2282" y="339"/>
                <a:ext cx="78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67" name="Text Box 34"/>
              <p:cNvSpPr txBox="1">
                <a:spLocks noChangeArrowheads="1"/>
              </p:cNvSpPr>
              <p:nvPr/>
            </p:nvSpPr>
            <p:spPr bwMode="auto">
              <a:xfrm>
                <a:off x="1779" y="281"/>
                <a:ext cx="277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K</a:t>
                </a:r>
              </a:p>
            </p:txBody>
          </p:sp>
          <p:sp>
            <p:nvSpPr>
              <p:cNvPr id="18468" name="Rectangle 35"/>
              <p:cNvSpPr>
                <a:spLocks noChangeArrowheads="1"/>
              </p:cNvSpPr>
              <p:nvPr/>
            </p:nvSpPr>
            <p:spPr bwMode="auto">
              <a:xfrm>
                <a:off x="4071" y="862"/>
                <a:ext cx="128" cy="387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8469" name="Line 36"/>
              <p:cNvSpPr>
                <a:spLocks noChangeShapeType="1"/>
              </p:cNvSpPr>
              <p:nvPr/>
            </p:nvSpPr>
            <p:spPr bwMode="auto">
              <a:xfrm>
                <a:off x="3624" y="746"/>
                <a:ext cx="0" cy="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70" name="Line 37"/>
              <p:cNvSpPr>
                <a:spLocks noChangeShapeType="1"/>
              </p:cNvSpPr>
              <p:nvPr/>
            </p:nvSpPr>
            <p:spPr bwMode="auto">
              <a:xfrm flipH="1" flipV="1">
                <a:off x="2170" y="339"/>
                <a:ext cx="112" cy="29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71" name="Text Box 38"/>
              <p:cNvSpPr txBox="1">
                <a:spLocks noChangeArrowheads="1"/>
              </p:cNvSpPr>
              <p:nvPr/>
            </p:nvSpPr>
            <p:spPr bwMode="auto">
              <a:xfrm>
                <a:off x="2106" y="736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1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  <p:sp>
            <p:nvSpPr>
              <p:cNvPr id="18472" name="Text Box 39"/>
              <p:cNvSpPr txBox="1">
                <a:spLocks noChangeArrowheads="1"/>
              </p:cNvSpPr>
              <p:nvPr/>
            </p:nvSpPr>
            <p:spPr bwMode="auto">
              <a:xfrm>
                <a:off x="2226" y="24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2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  <p:sp>
            <p:nvSpPr>
              <p:cNvPr id="18473" name="Rectangle 40"/>
              <p:cNvSpPr>
                <a:spLocks noChangeArrowheads="1"/>
              </p:cNvSpPr>
              <p:nvPr/>
            </p:nvSpPr>
            <p:spPr bwMode="auto">
              <a:xfrm>
                <a:off x="4219" y="792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>
                    <a:ea typeface="宋体" panose="02010600030101010101" pitchFamily="2" charset="-122"/>
                  </a:rPr>
                  <a:t>2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  <p:sp>
            <p:nvSpPr>
              <p:cNvPr id="18474" name="Rectangle 41"/>
              <p:cNvSpPr>
                <a:spLocks noChangeArrowheads="1"/>
              </p:cNvSpPr>
              <p:nvPr/>
            </p:nvSpPr>
            <p:spPr bwMode="auto">
              <a:xfrm>
                <a:off x="3644" y="780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>
                    <a:ea typeface="宋体" panose="02010600030101010101" pitchFamily="2" charset="-122"/>
                  </a:rPr>
                  <a:t>1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  <p:sp>
            <p:nvSpPr>
              <p:cNvPr id="18475" name="Rectangle 42"/>
              <p:cNvSpPr>
                <a:spLocks noChangeArrowheads="1"/>
              </p:cNvSpPr>
              <p:nvPr/>
            </p:nvSpPr>
            <p:spPr bwMode="auto">
              <a:xfrm>
                <a:off x="3576" y="888"/>
                <a:ext cx="104" cy="323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8476" name="Line 43"/>
              <p:cNvSpPr>
                <a:spLocks noChangeShapeType="1"/>
              </p:cNvSpPr>
              <p:nvPr/>
            </p:nvSpPr>
            <p:spPr bwMode="auto">
              <a:xfrm>
                <a:off x="3512" y="921"/>
                <a:ext cx="0" cy="29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77" name="Line 44"/>
              <p:cNvSpPr>
                <a:spLocks noChangeShapeType="1"/>
              </p:cNvSpPr>
              <p:nvPr/>
            </p:nvSpPr>
            <p:spPr bwMode="auto">
              <a:xfrm>
                <a:off x="3903" y="630"/>
                <a:ext cx="28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78" name="Line 45"/>
              <p:cNvSpPr>
                <a:spLocks noChangeShapeType="1"/>
              </p:cNvSpPr>
              <p:nvPr/>
            </p:nvSpPr>
            <p:spPr bwMode="auto">
              <a:xfrm>
                <a:off x="3065" y="339"/>
                <a:ext cx="0" cy="40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79" name="Line 46"/>
              <p:cNvSpPr>
                <a:spLocks noChangeShapeType="1"/>
              </p:cNvSpPr>
              <p:nvPr/>
            </p:nvSpPr>
            <p:spPr bwMode="auto">
              <a:xfrm>
                <a:off x="3288" y="630"/>
                <a:ext cx="28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18480" name="Object 49"/>
              <p:cNvGraphicFramePr>
                <a:graphicFrameLocks noChangeAspect="1"/>
              </p:cNvGraphicFramePr>
              <p:nvPr/>
            </p:nvGraphicFramePr>
            <p:xfrm>
              <a:off x="3168" y="864"/>
              <a:ext cx="333" cy="45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97" name="公式" r:id="rId7" imgW="104831" imgH="209468" progId="Equation.3">
                      <p:embed/>
                    </p:oleObj>
                  </mc:Choice>
                  <mc:Fallback>
                    <p:oleObj name="公式" r:id="rId7" imgW="104831" imgH="209468" progId="Equation.3">
                      <p:embed/>
                      <p:pic>
                        <p:nvPicPr>
                          <p:cNvPr id="0" name="Object 4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68" y="864"/>
                            <a:ext cx="333" cy="45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accent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8481" name="Object 50"/>
              <p:cNvGraphicFramePr>
                <a:graphicFrameLocks noChangeAspect="1"/>
              </p:cNvGraphicFramePr>
              <p:nvPr/>
            </p:nvGraphicFramePr>
            <p:xfrm>
              <a:off x="3760" y="240"/>
              <a:ext cx="357" cy="41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98" name="公式" r:id="rId9" imgW="114287" imgH="209468" progId="Equation.3">
                      <p:embed/>
                    </p:oleObj>
                  </mc:Choice>
                  <mc:Fallback>
                    <p:oleObj name="公式" r:id="rId9" imgW="114287" imgH="209468" progId="Equation.3">
                      <p:embed/>
                      <p:pic>
                        <p:nvPicPr>
                          <p:cNvPr id="0" name="Object 5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60" y="240"/>
                            <a:ext cx="357" cy="41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accent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8482" name="Object 51"/>
              <p:cNvGraphicFramePr>
                <a:graphicFrameLocks noChangeAspect="1"/>
              </p:cNvGraphicFramePr>
              <p:nvPr/>
            </p:nvGraphicFramePr>
            <p:xfrm>
              <a:off x="4224" y="1396"/>
              <a:ext cx="534" cy="4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99" name="公式" r:id="rId11" imgW="181022" imgH="219186" progId="Equation.3">
                      <p:embed/>
                    </p:oleObj>
                  </mc:Choice>
                  <mc:Fallback>
                    <p:oleObj name="公式" r:id="rId11" imgW="181022" imgH="219186" progId="Equation.3">
                      <p:embed/>
                      <p:pic>
                        <p:nvPicPr>
                          <p:cNvPr id="0" name="Object 5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24" y="1396"/>
                            <a:ext cx="534" cy="47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accent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8483" name="Object 52"/>
              <p:cNvGraphicFramePr>
                <a:graphicFrameLocks noChangeAspect="1"/>
              </p:cNvGraphicFramePr>
              <p:nvPr/>
            </p:nvGraphicFramePr>
            <p:xfrm>
              <a:off x="3168" y="1392"/>
              <a:ext cx="385" cy="4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500" name="公式" r:id="rId13" imgW="171566" imgH="209468" progId="Equation.3">
                      <p:embed/>
                    </p:oleObj>
                  </mc:Choice>
                  <mc:Fallback>
                    <p:oleObj name="公式" r:id="rId13" imgW="171566" imgH="209468" progId="Equation.3">
                      <p:embed/>
                      <p:pic>
                        <p:nvPicPr>
                          <p:cNvPr id="0" name="Object 5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68" y="1392"/>
                            <a:ext cx="385" cy="44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accent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8484" name="Rectangle 53"/>
              <p:cNvSpPr>
                <a:spLocks noChangeArrowheads="1"/>
              </p:cNvSpPr>
              <p:nvPr/>
            </p:nvSpPr>
            <p:spPr bwMode="auto">
              <a:xfrm>
                <a:off x="1556" y="1619"/>
                <a:ext cx="39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>
                    <a:ea typeface="宋体" panose="02010600030101010101" pitchFamily="2" charset="-122"/>
                  </a:rPr>
                  <a:t>6V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  <p:sp>
            <p:nvSpPr>
              <p:cNvPr id="18485" name="Oval 54"/>
              <p:cNvSpPr>
                <a:spLocks noChangeArrowheads="1"/>
              </p:cNvSpPr>
              <p:nvPr/>
            </p:nvSpPr>
            <p:spPr bwMode="auto">
              <a:xfrm flipV="1">
                <a:off x="3037" y="717"/>
                <a:ext cx="55" cy="57"/>
              </a:xfrm>
              <a:prstGeom prst="ellipse">
                <a:avLst/>
              </a:prstGeom>
              <a:solidFill>
                <a:schemeClr val="tx2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8486" name="Oval 55"/>
              <p:cNvSpPr>
                <a:spLocks noChangeArrowheads="1"/>
              </p:cNvSpPr>
              <p:nvPr/>
            </p:nvSpPr>
            <p:spPr bwMode="auto">
              <a:xfrm flipV="1">
                <a:off x="3580" y="1982"/>
                <a:ext cx="55" cy="57"/>
              </a:xfrm>
              <a:prstGeom prst="ellipse">
                <a:avLst/>
              </a:prstGeom>
              <a:solidFill>
                <a:schemeClr val="tx2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8487" name="Oval 56"/>
              <p:cNvSpPr>
                <a:spLocks noChangeArrowheads="1"/>
              </p:cNvSpPr>
              <p:nvPr/>
            </p:nvSpPr>
            <p:spPr bwMode="auto">
              <a:xfrm flipV="1">
                <a:off x="3596" y="717"/>
                <a:ext cx="55" cy="57"/>
              </a:xfrm>
              <a:prstGeom prst="ellipse">
                <a:avLst/>
              </a:prstGeom>
              <a:solidFill>
                <a:schemeClr val="tx2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8488" name="Oval 57"/>
              <p:cNvSpPr>
                <a:spLocks noChangeArrowheads="1"/>
              </p:cNvSpPr>
              <p:nvPr/>
            </p:nvSpPr>
            <p:spPr bwMode="auto">
              <a:xfrm flipV="1">
                <a:off x="2224" y="702"/>
                <a:ext cx="47" cy="69"/>
              </a:xfrm>
              <a:prstGeom prst="ellipse">
                <a:avLst/>
              </a:prstGeom>
              <a:solidFill>
                <a:schemeClr val="tx2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8489" name="Oval 58"/>
              <p:cNvSpPr>
                <a:spLocks noChangeArrowheads="1"/>
              </p:cNvSpPr>
              <p:nvPr/>
            </p:nvSpPr>
            <p:spPr bwMode="auto">
              <a:xfrm flipV="1">
                <a:off x="2282" y="310"/>
                <a:ext cx="55" cy="57"/>
              </a:xfrm>
              <a:prstGeom prst="ellipse">
                <a:avLst/>
              </a:prstGeom>
              <a:solidFill>
                <a:schemeClr val="tx2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8490" name="Oval 59"/>
              <p:cNvSpPr>
                <a:spLocks noChangeArrowheads="1"/>
              </p:cNvSpPr>
              <p:nvPr/>
            </p:nvSpPr>
            <p:spPr bwMode="auto">
              <a:xfrm flipV="1">
                <a:off x="1989" y="569"/>
                <a:ext cx="55" cy="57"/>
              </a:xfrm>
              <a:prstGeom prst="ellipse">
                <a:avLst/>
              </a:prstGeom>
              <a:solidFill>
                <a:schemeClr val="tx2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8491" name="Rectangle 60"/>
              <p:cNvSpPr>
                <a:spLocks noChangeArrowheads="1"/>
              </p:cNvSpPr>
              <p:nvPr/>
            </p:nvSpPr>
            <p:spPr bwMode="auto">
              <a:xfrm>
                <a:off x="2526" y="770"/>
                <a:ext cx="35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2k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8441" name="Text Box 61"/>
            <p:cNvSpPr txBox="1">
              <a:spLocks noChangeArrowheads="1"/>
            </p:cNvSpPr>
            <p:nvPr/>
          </p:nvSpPr>
          <p:spPr bwMode="auto">
            <a:xfrm>
              <a:off x="3264" y="1312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18442" name="Text Box 62"/>
            <p:cNvSpPr txBox="1">
              <a:spLocks noChangeArrowheads="1"/>
            </p:cNvSpPr>
            <p:nvPr/>
          </p:nvSpPr>
          <p:spPr bwMode="auto">
            <a:xfrm>
              <a:off x="3254" y="1708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 sz="2800">
                  <a:solidFill>
                    <a:srgbClr val="FF0000"/>
                  </a:solidFill>
                </a:rPr>
                <a:t>－</a:t>
              </a:r>
            </a:p>
          </p:txBody>
        </p:sp>
        <p:sp>
          <p:nvSpPr>
            <p:cNvPr id="18443" name="Text Box 63"/>
            <p:cNvSpPr txBox="1">
              <a:spLocks noChangeArrowheads="1"/>
            </p:cNvSpPr>
            <p:nvPr/>
          </p:nvSpPr>
          <p:spPr bwMode="auto">
            <a:xfrm>
              <a:off x="4234" y="1251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18444" name="Text Box 64"/>
            <p:cNvSpPr txBox="1">
              <a:spLocks noChangeArrowheads="1"/>
            </p:cNvSpPr>
            <p:nvPr/>
          </p:nvSpPr>
          <p:spPr bwMode="auto">
            <a:xfrm>
              <a:off x="4224" y="1647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 sz="2800">
                  <a:solidFill>
                    <a:srgbClr val="FF0000"/>
                  </a:solidFill>
                </a:rPr>
                <a:t>－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9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9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9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9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9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59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9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074" grpId="0" build="p" autoUpdateAnimBg="0"/>
      <p:bldP spid="259076" grpId="0" autoUpdateAnimBg="0"/>
      <p:bldP spid="259078" grpId="0" autoUpdateAnimBg="0"/>
      <p:bldP spid="259079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098" name="Object 1026"/>
          <p:cNvGraphicFramePr>
            <a:graphicFrameLocks noChangeAspect="1"/>
          </p:cNvGraphicFramePr>
          <p:nvPr/>
        </p:nvGraphicFramePr>
        <p:xfrm>
          <a:off x="1143000" y="4343400"/>
          <a:ext cx="6719888" cy="1131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48" name="公式" r:id="rId3" imgW="2044700" imgH="431800" progId="Equation.3">
                  <p:embed/>
                </p:oleObj>
              </mc:Choice>
              <mc:Fallback>
                <p:oleObj name="公式" r:id="rId3" imgW="2044700" imgH="431800" progId="Equation.3">
                  <p:embed/>
                  <p:pic>
                    <p:nvPicPr>
                      <p:cNvPr id="0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4343400"/>
                        <a:ext cx="6719888" cy="1131888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0099" name="Object 1027"/>
          <p:cNvGraphicFramePr>
            <a:graphicFrameLocks noChangeAspect="1"/>
          </p:cNvGraphicFramePr>
          <p:nvPr/>
        </p:nvGraphicFramePr>
        <p:xfrm>
          <a:off x="1284288" y="5711825"/>
          <a:ext cx="6284912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49" name="公式" r:id="rId5" imgW="1574800" imgH="241300" progId="Equation.3">
                  <p:embed/>
                </p:oleObj>
              </mc:Choice>
              <mc:Fallback>
                <p:oleObj name="公式" r:id="rId5" imgW="1574800" imgH="241300" progId="Equation.3">
                  <p:embed/>
                  <p:pic>
                    <p:nvPicPr>
                      <p:cNvPr id="0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4288" y="5711825"/>
                        <a:ext cx="6284912" cy="612775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0100" name="Text Box 1028"/>
          <p:cNvSpPr txBox="1">
            <a:spLocks noChangeArrowheads="1"/>
          </p:cNvSpPr>
          <p:nvPr/>
        </p:nvSpPr>
        <p:spPr bwMode="auto">
          <a:xfrm>
            <a:off x="327025" y="147638"/>
            <a:ext cx="898525" cy="51911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zh-CN" altLang="en-US" sz="2800">
                <a:solidFill>
                  <a:schemeClr val="bg1"/>
                </a:solidFill>
                <a:ea typeface="宋体" panose="02010600030101010101" pitchFamily="2" charset="-122"/>
              </a:rPr>
              <a:t>解：</a:t>
            </a:r>
          </a:p>
        </p:txBody>
      </p:sp>
      <p:sp>
        <p:nvSpPr>
          <p:cNvPr id="260101" name="Line 1029"/>
          <p:cNvSpPr>
            <a:spLocks noChangeShapeType="1"/>
          </p:cNvSpPr>
          <p:nvPr/>
        </p:nvSpPr>
        <p:spPr bwMode="auto">
          <a:xfrm>
            <a:off x="5008563" y="169863"/>
            <a:ext cx="0" cy="3695700"/>
          </a:xfrm>
          <a:prstGeom prst="line">
            <a:avLst/>
          </a:prstGeom>
          <a:noFill/>
          <a:ln w="38100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0103" name="Text Box 1031"/>
          <p:cNvSpPr txBox="1">
            <a:spLocks noChangeArrowheads="1"/>
          </p:cNvSpPr>
          <p:nvPr/>
        </p:nvSpPr>
        <p:spPr bwMode="auto">
          <a:xfrm>
            <a:off x="5441950" y="596900"/>
            <a:ext cx="3022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zh-CN" altLang="en-US" sz="2800">
                <a:ea typeface="宋体" panose="02010600030101010101" pitchFamily="2" charset="-122"/>
              </a:rPr>
              <a:t>换路前的等效电路</a:t>
            </a:r>
          </a:p>
        </p:txBody>
      </p:sp>
      <p:grpSp>
        <p:nvGrpSpPr>
          <p:cNvPr id="260190" name="Group 1118"/>
          <p:cNvGrpSpPr>
            <a:grpSpLocks/>
          </p:cNvGrpSpPr>
          <p:nvPr/>
        </p:nvGrpSpPr>
        <p:grpSpPr bwMode="auto">
          <a:xfrm>
            <a:off x="228600" y="592138"/>
            <a:ext cx="4905375" cy="2989262"/>
            <a:chOff x="144" y="373"/>
            <a:chExt cx="3090" cy="1883"/>
          </a:xfrm>
        </p:grpSpPr>
        <p:grpSp>
          <p:nvGrpSpPr>
            <p:cNvPr id="19493" name="Group 1117"/>
            <p:cNvGrpSpPr>
              <a:grpSpLocks/>
            </p:cNvGrpSpPr>
            <p:nvPr/>
          </p:nvGrpSpPr>
          <p:grpSpPr bwMode="auto">
            <a:xfrm>
              <a:off x="144" y="373"/>
              <a:ext cx="3090" cy="1872"/>
              <a:chOff x="144" y="373"/>
              <a:chExt cx="3090" cy="1872"/>
            </a:xfrm>
          </p:grpSpPr>
          <p:graphicFrame>
            <p:nvGraphicFramePr>
              <p:cNvPr id="19498" name="Object 1059"/>
              <p:cNvGraphicFramePr>
                <a:graphicFrameLocks noChangeAspect="1"/>
              </p:cNvGraphicFramePr>
              <p:nvPr/>
            </p:nvGraphicFramePr>
            <p:xfrm>
              <a:off x="1859" y="663"/>
              <a:ext cx="307" cy="2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550" name="公式" r:id="rId7" imgW="76192" imgH="152512" progId="Equation.3">
                      <p:embed/>
                    </p:oleObj>
                  </mc:Choice>
                  <mc:Fallback>
                    <p:oleObj name="公式" r:id="rId7" imgW="76192" imgH="152512" progId="Equation.3">
                      <p:embed/>
                      <p:pic>
                        <p:nvPicPr>
                          <p:cNvPr id="0" name="Object 105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59" y="663"/>
                            <a:ext cx="307" cy="26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accent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9499" name="Rectangle 1060"/>
              <p:cNvSpPr>
                <a:spLocks noChangeArrowheads="1"/>
              </p:cNvSpPr>
              <p:nvPr/>
            </p:nvSpPr>
            <p:spPr bwMode="auto">
              <a:xfrm>
                <a:off x="446" y="1422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 i="1">
                    <a:ea typeface="宋体" panose="02010600030101010101" pitchFamily="2" charset="-122"/>
                  </a:rPr>
                  <a:t>E</a:t>
                </a:r>
              </a:p>
            </p:txBody>
          </p:sp>
          <p:sp>
            <p:nvSpPr>
              <p:cNvPr id="19500" name="Line 1061"/>
              <p:cNvSpPr>
                <a:spLocks noChangeShapeType="1"/>
              </p:cNvSpPr>
              <p:nvPr/>
            </p:nvSpPr>
            <p:spPr bwMode="auto">
              <a:xfrm>
                <a:off x="950" y="1044"/>
                <a:ext cx="1715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501" name="Rectangle 1062"/>
              <p:cNvSpPr>
                <a:spLocks noChangeArrowheads="1"/>
              </p:cNvSpPr>
              <p:nvPr/>
            </p:nvSpPr>
            <p:spPr bwMode="auto">
              <a:xfrm>
                <a:off x="2744" y="1323"/>
                <a:ext cx="35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>
                    <a:ea typeface="宋体" panose="02010600030101010101" pitchFamily="2" charset="-122"/>
                  </a:rPr>
                  <a:t>1k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  <p:sp>
            <p:nvSpPr>
              <p:cNvPr id="19502" name="Rectangle 1063"/>
              <p:cNvSpPr>
                <a:spLocks noChangeArrowheads="1"/>
              </p:cNvSpPr>
              <p:nvPr/>
            </p:nvSpPr>
            <p:spPr bwMode="auto">
              <a:xfrm>
                <a:off x="2249" y="1320"/>
                <a:ext cx="35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>
                    <a:ea typeface="宋体" panose="02010600030101010101" pitchFamily="2" charset="-122"/>
                  </a:rPr>
                  <a:t>2k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  <p:grpSp>
            <p:nvGrpSpPr>
              <p:cNvPr id="19503" name="Group 1064"/>
              <p:cNvGrpSpPr>
                <a:grpSpLocks/>
              </p:cNvGrpSpPr>
              <p:nvPr/>
            </p:nvGrpSpPr>
            <p:grpSpPr bwMode="auto">
              <a:xfrm>
                <a:off x="2191" y="1747"/>
                <a:ext cx="74" cy="300"/>
                <a:chOff x="2160" y="1198"/>
                <a:chExt cx="97" cy="246"/>
              </a:xfrm>
            </p:grpSpPr>
            <p:sp>
              <p:nvSpPr>
                <p:cNvPr id="19545" name="Arc 1065"/>
                <p:cNvSpPr>
                  <a:spLocks/>
                </p:cNvSpPr>
                <p:nvPr/>
              </p:nvSpPr>
              <p:spPr bwMode="auto">
                <a:xfrm>
                  <a:off x="2160" y="1198"/>
                  <a:ext cx="97" cy="82"/>
                </a:xfrm>
                <a:custGeom>
                  <a:avLst/>
                  <a:gdLst>
                    <a:gd name="T0" fmla="*/ 0 w 21825"/>
                    <a:gd name="T1" fmla="*/ 0 h 43200"/>
                    <a:gd name="T2" fmla="*/ 1 w 21825"/>
                    <a:gd name="T3" fmla="*/ 82 h 43200"/>
                    <a:gd name="T4" fmla="*/ 1 w 21825"/>
                    <a:gd name="T5" fmla="*/ 41 h 432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825" h="43200" fill="none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</a:path>
                    <a:path w="21825" h="43200" stroke="0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  <a:lnTo>
                        <a:pt x="225" y="2160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9546" name="Arc 1066"/>
                <p:cNvSpPr>
                  <a:spLocks/>
                </p:cNvSpPr>
                <p:nvPr/>
              </p:nvSpPr>
              <p:spPr bwMode="auto">
                <a:xfrm>
                  <a:off x="2160" y="1280"/>
                  <a:ext cx="97" cy="82"/>
                </a:xfrm>
                <a:custGeom>
                  <a:avLst/>
                  <a:gdLst>
                    <a:gd name="T0" fmla="*/ 0 w 21825"/>
                    <a:gd name="T1" fmla="*/ 0 h 43200"/>
                    <a:gd name="T2" fmla="*/ 1 w 21825"/>
                    <a:gd name="T3" fmla="*/ 82 h 43200"/>
                    <a:gd name="T4" fmla="*/ 1 w 21825"/>
                    <a:gd name="T5" fmla="*/ 41 h 432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825" h="43200" fill="none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</a:path>
                    <a:path w="21825" h="43200" stroke="0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  <a:lnTo>
                        <a:pt x="225" y="2160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9547" name="Arc 1067"/>
                <p:cNvSpPr>
                  <a:spLocks/>
                </p:cNvSpPr>
                <p:nvPr/>
              </p:nvSpPr>
              <p:spPr bwMode="auto">
                <a:xfrm>
                  <a:off x="2160" y="1362"/>
                  <a:ext cx="97" cy="82"/>
                </a:xfrm>
                <a:custGeom>
                  <a:avLst/>
                  <a:gdLst>
                    <a:gd name="T0" fmla="*/ 0 w 21825"/>
                    <a:gd name="T1" fmla="*/ 0 h 43200"/>
                    <a:gd name="T2" fmla="*/ 1 w 21825"/>
                    <a:gd name="T3" fmla="*/ 82 h 43200"/>
                    <a:gd name="T4" fmla="*/ 1 w 21825"/>
                    <a:gd name="T5" fmla="*/ 41 h 432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825" h="43200" fill="none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</a:path>
                    <a:path w="21825" h="43200" stroke="0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  <a:lnTo>
                        <a:pt x="225" y="2160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19504" name="Line 1068"/>
              <p:cNvSpPr>
                <a:spLocks noChangeShapeType="1"/>
              </p:cNvSpPr>
              <p:nvPr/>
            </p:nvSpPr>
            <p:spPr bwMode="auto">
              <a:xfrm flipV="1">
                <a:off x="2211" y="1044"/>
                <a:ext cx="0" cy="70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505" name="Line 1069"/>
              <p:cNvSpPr>
                <a:spLocks noChangeShapeType="1"/>
              </p:cNvSpPr>
              <p:nvPr/>
            </p:nvSpPr>
            <p:spPr bwMode="auto">
              <a:xfrm flipV="1">
                <a:off x="2191" y="2046"/>
                <a:ext cx="0" cy="17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506" name="Oval 1070"/>
              <p:cNvSpPr>
                <a:spLocks noChangeArrowheads="1"/>
              </p:cNvSpPr>
              <p:nvPr/>
            </p:nvSpPr>
            <p:spPr bwMode="auto">
              <a:xfrm>
                <a:off x="144" y="1422"/>
                <a:ext cx="305" cy="33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9507" name="Line 1071"/>
              <p:cNvSpPr>
                <a:spLocks noChangeShapeType="1"/>
              </p:cNvSpPr>
              <p:nvPr/>
            </p:nvSpPr>
            <p:spPr bwMode="auto">
              <a:xfrm>
                <a:off x="296" y="895"/>
                <a:ext cx="0" cy="133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508" name="Rectangle 1072"/>
              <p:cNvSpPr>
                <a:spLocks noChangeArrowheads="1"/>
              </p:cNvSpPr>
              <p:nvPr/>
            </p:nvSpPr>
            <p:spPr bwMode="auto">
              <a:xfrm>
                <a:off x="296" y="1206"/>
                <a:ext cx="24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 i="1">
                    <a:ea typeface="宋体" panose="02010600030101010101" pitchFamily="2" charset="-122"/>
                  </a:rPr>
                  <a:t>+</a:t>
                </a:r>
              </a:p>
            </p:txBody>
          </p:sp>
          <p:sp>
            <p:nvSpPr>
              <p:cNvPr id="19509" name="Rectangle 1073"/>
              <p:cNvSpPr>
                <a:spLocks noChangeArrowheads="1"/>
              </p:cNvSpPr>
              <p:nvPr/>
            </p:nvSpPr>
            <p:spPr bwMode="auto">
              <a:xfrm>
                <a:off x="296" y="1573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 i="1">
                    <a:ea typeface="宋体" panose="02010600030101010101" pitchFamily="2" charset="-122"/>
                  </a:rPr>
                  <a:t>_</a:t>
                </a:r>
              </a:p>
            </p:txBody>
          </p:sp>
          <p:sp>
            <p:nvSpPr>
              <p:cNvPr id="19510" name="Rectangle 1074"/>
              <p:cNvSpPr>
                <a:spLocks noChangeArrowheads="1"/>
              </p:cNvSpPr>
              <p:nvPr/>
            </p:nvSpPr>
            <p:spPr bwMode="auto">
              <a:xfrm>
                <a:off x="1152" y="990"/>
                <a:ext cx="300" cy="106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9511" name="Rectangle 1075"/>
              <p:cNvSpPr>
                <a:spLocks noChangeArrowheads="1"/>
              </p:cNvSpPr>
              <p:nvPr/>
            </p:nvSpPr>
            <p:spPr bwMode="auto">
              <a:xfrm>
                <a:off x="1266" y="679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</a:p>
            </p:txBody>
          </p:sp>
          <p:sp>
            <p:nvSpPr>
              <p:cNvPr id="19512" name="Line 1076"/>
              <p:cNvSpPr>
                <a:spLocks noChangeShapeType="1"/>
              </p:cNvSpPr>
              <p:nvPr/>
            </p:nvSpPr>
            <p:spPr bwMode="auto">
              <a:xfrm flipV="1">
                <a:off x="2564" y="1793"/>
                <a:ext cx="197" cy="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513" name="Line 1077"/>
              <p:cNvSpPr>
                <a:spLocks noChangeShapeType="1"/>
              </p:cNvSpPr>
              <p:nvPr/>
            </p:nvSpPr>
            <p:spPr bwMode="auto">
              <a:xfrm>
                <a:off x="2564" y="1855"/>
                <a:ext cx="20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514" name="Line 1078"/>
              <p:cNvSpPr>
                <a:spLocks noChangeShapeType="1"/>
              </p:cNvSpPr>
              <p:nvPr/>
            </p:nvSpPr>
            <p:spPr bwMode="auto">
              <a:xfrm flipV="1">
                <a:off x="2665" y="1044"/>
                <a:ext cx="0" cy="75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515" name="Line 1079"/>
              <p:cNvSpPr>
                <a:spLocks noChangeShapeType="1"/>
              </p:cNvSpPr>
              <p:nvPr/>
            </p:nvSpPr>
            <p:spPr bwMode="auto">
              <a:xfrm flipV="1">
                <a:off x="2665" y="1855"/>
                <a:ext cx="0" cy="37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516" name="Line 1080"/>
              <p:cNvSpPr>
                <a:spLocks noChangeShapeType="1"/>
              </p:cNvSpPr>
              <p:nvPr/>
            </p:nvSpPr>
            <p:spPr bwMode="auto">
              <a:xfrm>
                <a:off x="306" y="2222"/>
                <a:ext cx="237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517" name="Line 1081"/>
              <p:cNvSpPr>
                <a:spLocks noChangeShapeType="1"/>
              </p:cNvSpPr>
              <p:nvPr/>
            </p:nvSpPr>
            <p:spPr bwMode="auto">
              <a:xfrm>
                <a:off x="290" y="893"/>
                <a:ext cx="48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518" name="Line 1082"/>
              <p:cNvSpPr>
                <a:spLocks noChangeShapeType="1"/>
              </p:cNvSpPr>
              <p:nvPr/>
            </p:nvSpPr>
            <p:spPr bwMode="auto">
              <a:xfrm flipV="1">
                <a:off x="749" y="762"/>
                <a:ext cx="302" cy="13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519" name="Line 1083"/>
              <p:cNvSpPr>
                <a:spLocks noChangeShapeType="1"/>
              </p:cNvSpPr>
              <p:nvPr/>
            </p:nvSpPr>
            <p:spPr bwMode="auto">
              <a:xfrm>
                <a:off x="1001" y="666"/>
                <a:ext cx="70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520" name="Text Box 1084"/>
              <p:cNvSpPr txBox="1">
                <a:spLocks noChangeArrowheads="1"/>
              </p:cNvSpPr>
              <p:nvPr/>
            </p:nvSpPr>
            <p:spPr bwMode="auto">
              <a:xfrm>
                <a:off x="547" y="612"/>
                <a:ext cx="25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K</a:t>
                </a:r>
              </a:p>
            </p:txBody>
          </p:sp>
          <p:sp>
            <p:nvSpPr>
              <p:cNvPr id="19521" name="Rectangle 1085"/>
              <p:cNvSpPr>
                <a:spLocks noChangeArrowheads="1"/>
              </p:cNvSpPr>
              <p:nvPr/>
            </p:nvSpPr>
            <p:spPr bwMode="auto">
              <a:xfrm>
                <a:off x="2614" y="1152"/>
                <a:ext cx="116" cy="35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9522" name="Line 1086"/>
              <p:cNvSpPr>
                <a:spLocks noChangeShapeType="1"/>
              </p:cNvSpPr>
              <p:nvPr/>
            </p:nvSpPr>
            <p:spPr bwMode="auto">
              <a:xfrm>
                <a:off x="2211" y="1044"/>
                <a:ext cx="0" cy="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523" name="Line 1087"/>
              <p:cNvSpPr>
                <a:spLocks noChangeShapeType="1"/>
              </p:cNvSpPr>
              <p:nvPr/>
            </p:nvSpPr>
            <p:spPr bwMode="auto">
              <a:xfrm flipH="1" flipV="1">
                <a:off x="900" y="666"/>
                <a:ext cx="101" cy="2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524" name="Text Box 1088"/>
              <p:cNvSpPr txBox="1">
                <a:spLocks noChangeArrowheads="1"/>
              </p:cNvSpPr>
              <p:nvPr/>
            </p:nvSpPr>
            <p:spPr bwMode="auto">
              <a:xfrm>
                <a:off x="842" y="1034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1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  <p:sp>
            <p:nvSpPr>
              <p:cNvPr id="19525" name="Text Box 1089"/>
              <p:cNvSpPr txBox="1">
                <a:spLocks noChangeArrowheads="1"/>
              </p:cNvSpPr>
              <p:nvPr/>
            </p:nvSpPr>
            <p:spPr bwMode="auto">
              <a:xfrm>
                <a:off x="950" y="373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2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  <p:sp>
            <p:nvSpPr>
              <p:cNvPr id="19526" name="Rectangle 1090"/>
              <p:cNvSpPr>
                <a:spLocks noChangeArrowheads="1"/>
              </p:cNvSpPr>
              <p:nvPr/>
            </p:nvSpPr>
            <p:spPr bwMode="auto">
              <a:xfrm>
                <a:off x="2748" y="1086"/>
                <a:ext cx="341" cy="3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>
                    <a:ea typeface="宋体" panose="02010600030101010101" pitchFamily="2" charset="-122"/>
                  </a:rPr>
                  <a:t>2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  <p:sp>
            <p:nvSpPr>
              <p:cNvPr id="19527" name="Rectangle 1091"/>
              <p:cNvSpPr>
                <a:spLocks noChangeArrowheads="1"/>
              </p:cNvSpPr>
              <p:nvPr/>
            </p:nvSpPr>
            <p:spPr bwMode="auto">
              <a:xfrm>
                <a:off x="2229" y="1075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>
                    <a:ea typeface="宋体" panose="02010600030101010101" pitchFamily="2" charset="-122"/>
                  </a:rPr>
                  <a:t>1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  <p:sp>
            <p:nvSpPr>
              <p:cNvPr id="19528" name="Rectangle 1092"/>
              <p:cNvSpPr>
                <a:spLocks noChangeArrowheads="1"/>
              </p:cNvSpPr>
              <p:nvPr/>
            </p:nvSpPr>
            <p:spPr bwMode="auto">
              <a:xfrm>
                <a:off x="2168" y="1176"/>
                <a:ext cx="94" cy="30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9529" name="Line 1093"/>
              <p:cNvSpPr>
                <a:spLocks noChangeShapeType="1"/>
              </p:cNvSpPr>
              <p:nvPr/>
            </p:nvSpPr>
            <p:spPr bwMode="auto">
              <a:xfrm>
                <a:off x="2110" y="1206"/>
                <a:ext cx="0" cy="27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530" name="Line 1094"/>
              <p:cNvSpPr>
                <a:spLocks noChangeShapeType="1"/>
              </p:cNvSpPr>
              <p:nvPr/>
            </p:nvSpPr>
            <p:spPr bwMode="auto">
              <a:xfrm>
                <a:off x="2463" y="936"/>
                <a:ext cx="252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531" name="Line 1095"/>
              <p:cNvSpPr>
                <a:spLocks noChangeShapeType="1"/>
              </p:cNvSpPr>
              <p:nvPr/>
            </p:nvSpPr>
            <p:spPr bwMode="auto">
              <a:xfrm>
                <a:off x="1707" y="666"/>
                <a:ext cx="0" cy="37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532" name="Line 1096"/>
              <p:cNvSpPr>
                <a:spLocks noChangeShapeType="1"/>
              </p:cNvSpPr>
              <p:nvPr/>
            </p:nvSpPr>
            <p:spPr bwMode="auto">
              <a:xfrm>
                <a:off x="1908" y="936"/>
                <a:ext cx="253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19533" name="Object 1097"/>
              <p:cNvGraphicFramePr>
                <a:graphicFrameLocks noChangeAspect="1"/>
              </p:cNvGraphicFramePr>
              <p:nvPr/>
            </p:nvGraphicFramePr>
            <p:xfrm>
              <a:off x="1800" y="1153"/>
              <a:ext cx="300" cy="42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551" name="公式" r:id="rId9" imgW="104831" imgH="209468" progId="Equation.3">
                      <p:embed/>
                    </p:oleObj>
                  </mc:Choice>
                  <mc:Fallback>
                    <p:oleObj name="公式" r:id="rId9" imgW="104831" imgH="209468" progId="Equation.3">
                      <p:embed/>
                      <p:pic>
                        <p:nvPicPr>
                          <p:cNvPr id="0" name="Object 109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00" y="1153"/>
                            <a:ext cx="300" cy="42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accent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9534" name="Object 1098"/>
              <p:cNvGraphicFramePr>
                <a:graphicFrameLocks noChangeAspect="1"/>
              </p:cNvGraphicFramePr>
              <p:nvPr/>
            </p:nvGraphicFramePr>
            <p:xfrm>
              <a:off x="2334" y="574"/>
              <a:ext cx="322" cy="3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552" name="公式" r:id="rId11" imgW="114287" imgH="209468" progId="Equation.3">
                      <p:embed/>
                    </p:oleObj>
                  </mc:Choice>
                  <mc:Fallback>
                    <p:oleObj name="公式" r:id="rId11" imgW="114287" imgH="209468" progId="Equation.3">
                      <p:embed/>
                      <p:pic>
                        <p:nvPicPr>
                          <p:cNvPr id="0" name="Object 109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34" y="574"/>
                            <a:ext cx="322" cy="38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accent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9535" name="Object 1099"/>
              <p:cNvGraphicFramePr>
                <a:graphicFrameLocks noChangeAspect="1"/>
              </p:cNvGraphicFramePr>
              <p:nvPr/>
            </p:nvGraphicFramePr>
            <p:xfrm>
              <a:off x="2752" y="1648"/>
              <a:ext cx="482" cy="44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553" name="公式" r:id="rId13" imgW="181022" imgH="219186" progId="Equation.3">
                      <p:embed/>
                    </p:oleObj>
                  </mc:Choice>
                  <mc:Fallback>
                    <p:oleObj name="公式" r:id="rId13" imgW="181022" imgH="219186" progId="Equation.3">
                      <p:embed/>
                      <p:pic>
                        <p:nvPicPr>
                          <p:cNvPr id="0" name="Object 109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52" y="1648"/>
                            <a:ext cx="482" cy="44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accent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9536" name="Object 1100"/>
              <p:cNvGraphicFramePr>
                <a:graphicFrameLocks noChangeAspect="1"/>
              </p:cNvGraphicFramePr>
              <p:nvPr/>
            </p:nvGraphicFramePr>
            <p:xfrm>
              <a:off x="1800" y="1644"/>
              <a:ext cx="347" cy="40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554" name="公式" r:id="rId15" imgW="171566" imgH="209468" progId="Equation.3">
                      <p:embed/>
                    </p:oleObj>
                  </mc:Choice>
                  <mc:Fallback>
                    <p:oleObj name="公式" r:id="rId15" imgW="171566" imgH="209468" progId="Equation.3">
                      <p:embed/>
                      <p:pic>
                        <p:nvPicPr>
                          <p:cNvPr id="0" name="Object 110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00" y="1644"/>
                            <a:ext cx="347" cy="40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accent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9537" name="Rectangle 1101"/>
              <p:cNvSpPr>
                <a:spLocks noChangeArrowheads="1"/>
              </p:cNvSpPr>
              <p:nvPr/>
            </p:nvSpPr>
            <p:spPr bwMode="auto">
              <a:xfrm>
                <a:off x="346" y="1855"/>
                <a:ext cx="39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>
                    <a:ea typeface="宋体" panose="02010600030101010101" pitchFamily="2" charset="-122"/>
                  </a:rPr>
                  <a:t>6V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  <p:sp>
            <p:nvSpPr>
              <p:cNvPr id="19538" name="Oval 1102"/>
              <p:cNvSpPr>
                <a:spLocks noChangeArrowheads="1"/>
              </p:cNvSpPr>
              <p:nvPr/>
            </p:nvSpPr>
            <p:spPr bwMode="auto">
              <a:xfrm flipV="1">
                <a:off x="1682" y="1017"/>
                <a:ext cx="49" cy="53"/>
              </a:xfrm>
              <a:prstGeom prst="ellipse">
                <a:avLst/>
              </a:prstGeom>
              <a:solidFill>
                <a:schemeClr val="tx2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9539" name="Oval 1103"/>
              <p:cNvSpPr>
                <a:spLocks noChangeArrowheads="1"/>
              </p:cNvSpPr>
              <p:nvPr/>
            </p:nvSpPr>
            <p:spPr bwMode="auto">
              <a:xfrm flipV="1">
                <a:off x="2172" y="2192"/>
                <a:ext cx="49" cy="53"/>
              </a:xfrm>
              <a:prstGeom prst="ellipse">
                <a:avLst/>
              </a:prstGeom>
              <a:solidFill>
                <a:schemeClr val="tx2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9540" name="Oval 1104"/>
              <p:cNvSpPr>
                <a:spLocks noChangeArrowheads="1"/>
              </p:cNvSpPr>
              <p:nvPr/>
            </p:nvSpPr>
            <p:spPr bwMode="auto">
              <a:xfrm flipV="1">
                <a:off x="2186" y="1017"/>
                <a:ext cx="50" cy="53"/>
              </a:xfrm>
              <a:prstGeom prst="ellipse">
                <a:avLst/>
              </a:prstGeom>
              <a:solidFill>
                <a:schemeClr val="tx2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9541" name="Oval 1105"/>
              <p:cNvSpPr>
                <a:spLocks noChangeArrowheads="1"/>
              </p:cNvSpPr>
              <p:nvPr/>
            </p:nvSpPr>
            <p:spPr bwMode="auto">
              <a:xfrm flipV="1">
                <a:off x="949" y="1003"/>
                <a:ext cx="42" cy="64"/>
              </a:xfrm>
              <a:prstGeom prst="ellipse">
                <a:avLst/>
              </a:prstGeom>
              <a:solidFill>
                <a:schemeClr val="tx2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9542" name="Oval 1106"/>
              <p:cNvSpPr>
                <a:spLocks noChangeArrowheads="1"/>
              </p:cNvSpPr>
              <p:nvPr/>
            </p:nvSpPr>
            <p:spPr bwMode="auto">
              <a:xfrm flipV="1">
                <a:off x="1001" y="639"/>
                <a:ext cx="49" cy="53"/>
              </a:xfrm>
              <a:prstGeom prst="ellipse">
                <a:avLst/>
              </a:prstGeom>
              <a:solidFill>
                <a:schemeClr val="tx2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9543" name="Oval 1107"/>
              <p:cNvSpPr>
                <a:spLocks noChangeArrowheads="1"/>
              </p:cNvSpPr>
              <p:nvPr/>
            </p:nvSpPr>
            <p:spPr bwMode="auto">
              <a:xfrm flipV="1">
                <a:off x="737" y="879"/>
                <a:ext cx="49" cy="53"/>
              </a:xfrm>
              <a:prstGeom prst="ellipse">
                <a:avLst/>
              </a:prstGeom>
              <a:solidFill>
                <a:schemeClr val="tx2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9544" name="Rectangle 1108"/>
              <p:cNvSpPr>
                <a:spLocks noChangeArrowheads="1"/>
              </p:cNvSpPr>
              <p:nvPr/>
            </p:nvSpPr>
            <p:spPr bwMode="auto">
              <a:xfrm>
                <a:off x="1221" y="1066"/>
                <a:ext cx="35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2k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9494" name="Text Box 1109"/>
            <p:cNvSpPr txBox="1">
              <a:spLocks noChangeArrowheads="1"/>
            </p:cNvSpPr>
            <p:nvPr/>
          </p:nvSpPr>
          <p:spPr bwMode="auto">
            <a:xfrm>
              <a:off x="1887" y="1599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19495" name="Text Box 1110"/>
            <p:cNvSpPr txBox="1">
              <a:spLocks noChangeArrowheads="1"/>
            </p:cNvSpPr>
            <p:nvPr/>
          </p:nvSpPr>
          <p:spPr bwMode="auto">
            <a:xfrm>
              <a:off x="1878" y="1968"/>
              <a:ext cx="3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>
                  <a:solidFill>
                    <a:srgbClr val="FF0000"/>
                  </a:solidFill>
                </a:rPr>
                <a:t>－</a:t>
              </a:r>
            </a:p>
          </p:txBody>
        </p:sp>
        <p:sp>
          <p:nvSpPr>
            <p:cNvPr id="19496" name="Text Box 1111"/>
            <p:cNvSpPr txBox="1">
              <a:spLocks noChangeArrowheads="1"/>
            </p:cNvSpPr>
            <p:nvPr/>
          </p:nvSpPr>
          <p:spPr bwMode="auto">
            <a:xfrm>
              <a:off x="2761" y="1543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19497" name="Text Box 1112"/>
            <p:cNvSpPr txBox="1">
              <a:spLocks noChangeArrowheads="1"/>
            </p:cNvSpPr>
            <p:nvPr/>
          </p:nvSpPr>
          <p:spPr bwMode="auto">
            <a:xfrm>
              <a:off x="2752" y="1910"/>
              <a:ext cx="3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>
                  <a:solidFill>
                    <a:srgbClr val="FF0000"/>
                  </a:solidFill>
                </a:rPr>
                <a:t>－</a:t>
              </a:r>
            </a:p>
          </p:txBody>
        </p:sp>
      </p:grpSp>
      <p:grpSp>
        <p:nvGrpSpPr>
          <p:cNvPr id="260192" name="Group 1120"/>
          <p:cNvGrpSpPr>
            <a:grpSpLocks/>
          </p:cNvGrpSpPr>
          <p:nvPr/>
        </p:nvGrpSpPr>
        <p:grpSpPr bwMode="auto">
          <a:xfrm>
            <a:off x="5256213" y="1433513"/>
            <a:ext cx="3546475" cy="1995487"/>
            <a:chOff x="3311" y="903"/>
            <a:chExt cx="2234" cy="1257"/>
          </a:xfrm>
        </p:grpSpPr>
        <p:sp>
          <p:nvSpPr>
            <p:cNvPr id="19466" name="Text Box 1114"/>
            <p:cNvSpPr txBox="1">
              <a:spLocks noChangeArrowheads="1"/>
            </p:cNvSpPr>
            <p:nvPr/>
          </p:nvSpPr>
          <p:spPr bwMode="auto">
            <a:xfrm>
              <a:off x="5145" y="1505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19467" name="Text Box 1115"/>
            <p:cNvSpPr txBox="1">
              <a:spLocks noChangeArrowheads="1"/>
            </p:cNvSpPr>
            <p:nvPr/>
          </p:nvSpPr>
          <p:spPr bwMode="auto">
            <a:xfrm>
              <a:off x="5136" y="1872"/>
              <a:ext cx="3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>
                  <a:solidFill>
                    <a:srgbClr val="FF0000"/>
                  </a:solidFill>
                </a:rPr>
                <a:t>－</a:t>
              </a:r>
            </a:p>
          </p:txBody>
        </p:sp>
        <p:grpSp>
          <p:nvGrpSpPr>
            <p:cNvPr id="19468" name="Group 1119"/>
            <p:cNvGrpSpPr>
              <a:grpSpLocks/>
            </p:cNvGrpSpPr>
            <p:nvPr/>
          </p:nvGrpSpPr>
          <p:grpSpPr bwMode="auto">
            <a:xfrm>
              <a:off x="3311" y="903"/>
              <a:ext cx="2234" cy="1220"/>
              <a:chOff x="3311" y="903"/>
              <a:chExt cx="2234" cy="1220"/>
            </a:xfrm>
          </p:grpSpPr>
          <p:grpSp>
            <p:nvGrpSpPr>
              <p:cNvPr id="19469" name="Group 1113"/>
              <p:cNvGrpSpPr>
                <a:grpSpLocks/>
              </p:cNvGrpSpPr>
              <p:nvPr/>
            </p:nvGrpSpPr>
            <p:grpSpPr bwMode="auto">
              <a:xfrm>
                <a:off x="3311" y="903"/>
                <a:ext cx="2234" cy="1220"/>
                <a:chOff x="3311" y="903"/>
                <a:chExt cx="2234" cy="1220"/>
              </a:xfrm>
            </p:grpSpPr>
            <p:sp>
              <p:nvSpPr>
                <p:cNvPr id="19471" name="Rectangle 1033"/>
                <p:cNvSpPr>
                  <a:spLocks noChangeArrowheads="1"/>
                </p:cNvSpPr>
                <p:nvPr/>
              </p:nvSpPr>
              <p:spPr bwMode="auto">
                <a:xfrm>
                  <a:off x="3618" y="1452"/>
                  <a:ext cx="265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r>
                    <a:rPr lang="en-US" altLang="zh-CN" sz="2800" i="1">
                      <a:ea typeface="宋体" panose="02010600030101010101" pitchFamily="2" charset="-122"/>
                    </a:rPr>
                    <a:t>E</a:t>
                  </a:r>
                </a:p>
              </p:txBody>
            </p:sp>
            <p:grpSp>
              <p:nvGrpSpPr>
                <p:cNvPr id="19472" name="Group 1034"/>
                <p:cNvGrpSpPr>
                  <a:grpSpLocks/>
                </p:cNvGrpSpPr>
                <p:nvPr/>
              </p:nvGrpSpPr>
              <p:grpSpPr bwMode="auto">
                <a:xfrm>
                  <a:off x="4837" y="959"/>
                  <a:ext cx="123" cy="1127"/>
                  <a:chOff x="4871" y="675"/>
                  <a:chExt cx="108" cy="969"/>
                </a:xfrm>
              </p:grpSpPr>
              <p:sp>
                <p:nvSpPr>
                  <p:cNvPr id="19491" name="Line 103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915" y="675"/>
                    <a:ext cx="0" cy="969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9492" name="Rectangle 1036"/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4871" y="780"/>
                    <a:ext cx="108" cy="303"/>
                  </a:xfrm>
                  <a:prstGeom prst="rect">
                    <a:avLst/>
                  </a:prstGeom>
                  <a:solidFill>
                    <a:schemeClr val="bg1"/>
                  </a:solidFill>
                  <a:ln w="381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1pPr>
                    <a:lvl2pPr marL="742950" indent="-28575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2pPr>
                    <a:lvl3pPr marL="11430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3pPr>
                    <a:lvl4pPr marL="16002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4pPr>
                    <a:lvl5pPr marL="20574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9pPr>
                  </a:lstStyle>
                  <a:p>
                    <a:endParaRPr lang="zh-CN" altLang="en-US"/>
                  </a:p>
                </p:txBody>
              </p:sp>
            </p:grpSp>
            <p:sp>
              <p:nvSpPr>
                <p:cNvPr id="19473" name="Rectangle 1037"/>
                <p:cNvSpPr>
                  <a:spLocks noChangeArrowheads="1"/>
                </p:cNvSpPr>
                <p:nvPr/>
              </p:nvSpPr>
              <p:spPr bwMode="auto">
                <a:xfrm flipH="1">
                  <a:off x="4470" y="1081"/>
                  <a:ext cx="341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r>
                    <a:rPr lang="en-US" altLang="zh-CN" sz="2800" i="1">
                      <a:ea typeface="宋体" panose="02010600030101010101" pitchFamily="2" charset="-122"/>
                    </a:rPr>
                    <a:t>R</a:t>
                  </a:r>
                  <a:r>
                    <a:rPr lang="en-US" altLang="zh-CN" sz="2800" baseline="-25000">
                      <a:ea typeface="宋体" panose="02010600030101010101" pitchFamily="2" charset="-122"/>
                    </a:rPr>
                    <a:t>1</a:t>
                  </a:r>
                  <a:endParaRPr lang="en-US" altLang="zh-CN" sz="2800" i="1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9474" name="Oval 1038"/>
                <p:cNvSpPr>
                  <a:spLocks noChangeArrowheads="1"/>
                </p:cNvSpPr>
                <p:nvPr/>
              </p:nvSpPr>
              <p:spPr bwMode="auto">
                <a:xfrm>
                  <a:off x="3311" y="1366"/>
                  <a:ext cx="310" cy="322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9475" name="Line 1039"/>
                <p:cNvSpPr>
                  <a:spLocks noChangeShapeType="1"/>
                </p:cNvSpPr>
                <p:nvPr/>
              </p:nvSpPr>
              <p:spPr bwMode="auto">
                <a:xfrm>
                  <a:off x="3465" y="954"/>
                  <a:ext cx="0" cy="114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9476" name="Rectangle 1040"/>
                <p:cNvSpPr>
                  <a:spLocks noChangeArrowheads="1"/>
                </p:cNvSpPr>
                <p:nvPr/>
              </p:nvSpPr>
              <p:spPr bwMode="auto">
                <a:xfrm>
                  <a:off x="3474" y="1151"/>
                  <a:ext cx="244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r>
                    <a:rPr lang="en-US" altLang="zh-CN" sz="2800" i="1">
                      <a:ea typeface="宋体" panose="02010600030101010101" pitchFamily="2" charset="-122"/>
                    </a:rPr>
                    <a:t>+</a:t>
                  </a:r>
                </a:p>
              </p:txBody>
            </p:sp>
            <p:sp>
              <p:nvSpPr>
                <p:cNvPr id="19477" name="Rectangle 1041"/>
                <p:cNvSpPr>
                  <a:spLocks noChangeArrowheads="1"/>
                </p:cNvSpPr>
                <p:nvPr/>
              </p:nvSpPr>
              <p:spPr bwMode="auto">
                <a:xfrm>
                  <a:off x="3448" y="1545"/>
                  <a:ext cx="228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r>
                    <a:rPr lang="en-US" altLang="zh-CN" sz="2800" i="1">
                      <a:ea typeface="宋体" panose="02010600030101010101" pitchFamily="2" charset="-122"/>
                    </a:rPr>
                    <a:t>_</a:t>
                  </a:r>
                </a:p>
              </p:txBody>
            </p:sp>
            <p:sp>
              <p:nvSpPr>
                <p:cNvPr id="19478" name="Line 1042"/>
                <p:cNvSpPr>
                  <a:spLocks noChangeShapeType="1"/>
                </p:cNvSpPr>
                <p:nvPr/>
              </p:nvSpPr>
              <p:spPr bwMode="auto">
                <a:xfrm>
                  <a:off x="3472" y="961"/>
                  <a:ext cx="2019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9479" name="Rectangle 1043"/>
                <p:cNvSpPr>
                  <a:spLocks noChangeArrowheads="1"/>
                </p:cNvSpPr>
                <p:nvPr/>
              </p:nvSpPr>
              <p:spPr bwMode="auto">
                <a:xfrm>
                  <a:off x="4019" y="903"/>
                  <a:ext cx="341" cy="122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9480" name="Rectangle 1044"/>
                <p:cNvSpPr>
                  <a:spLocks noChangeArrowheads="1"/>
                </p:cNvSpPr>
                <p:nvPr/>
              </p:nvSpPr>
              <p:spPr bwMode="auto">
                <a:xfrm>
                  <a:off x="4033" y="1039"/>
                  <a:ext cx="265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r>
                    <a:rPr lang="en-US" altLang="zh-CN" sz="2800" i="1">
                      <a:ea typeface="宋体" panose="02010600030101010101" pitchFamily="2" charset="-122"/>
                    </a:rPr>
                    <a:t>R</a:t>
                  </a:r>
                </a:p>
              </p:txBody>
            </p:sp>
            <p:sp>
              <p:nvSpPr>
                <p:cNvPr id="19481" name="Line 1045"/>
                <p:cNvSpPr>
                  <a:spLocks noChangeShapeType="1"/>
                </p:cNvSpPr>
                <p:nvPr/>
              </p:nvSpPr>
              <p:spPr bwMode="auto">
                <a:xfrm flipV="1">
                  <a:off x="5491" y="1877"/>
                  <a:ext cx="0" cy="223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9482" name="Line 1046"/>
                <p:cNvSpPr>
                  <a:spLocks noChangeShapeType="1"/>
                </p:cNvSpPr>
                <p:nvPr/>
              </p:nvSpPr>
              <p:spPr bwMode="auto">
                <a:xfrm>
                  <a:off x="3472" y="2100"/>
                  <a:ext cx="2019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19483" name="Group 1047"/>
                <p:cNvGrpSpPr>
                  <a:grpSpLocks/>
                </p:cNvGrpSpPr>
                <p:nvPr/>
              </p:nvGrpSpPr>
              <p:grpSpPr bwMode="auto">
                <a:xfrm>
                  <a:off x="5423" y="954"/>
                  <a:ext cx="122" cy="811"/>
                  <a:chOff x="5231" y="659"/>
                  <a:chExt cx="108" cy="697"/>
                </a:xfrm>
              </p:grpSpPr>
              <p:sp>
                <p:nvSpPr>
                  <p:cNvPr id="19489" name="Line 104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291" y="659"/>
                    <a:ext cx="0" cy="697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9490" name="Rectangle 1049"/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5231" y="780"/>
                    <a:ext cx="108" cy="288"/>
                  </a:xfrm>
                  <a:prstGeom prst="rect">
                    <a:avLst/>
                  </a:prstGeom>
                  <a:solidFill>
                    <a:schemeClr val="bg1"/>
                  </a:solidFill>
                  <a:ln w="381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1pPr>
                    <a:lvl2pPr marL="742950" indent="-28575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2pPr>
                    <a:lvl3pPr marL="11430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3pPr>
                    <a:lvl4pPr marL="16002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4pPr>
                    <a:lvl5pPr marL="20574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9pPr>
                  </a:lstStyle>
                  <a:p>
                    <a:endParaRPr lang="zh-CN" altLang="en-US"/>
                  </a:p>
                </p:txBody>
              </p:sp>
            </p:grpSp>
            <p:sp>
              <p:nvSpPr>
                <p:cNvPr id="19484" name="Rectangle 1052"/>
                <p:cNvSpPr>
                  <a:spLocks noChangeArrowheads="1"/>
                </p:cNvSpPr>
                <p:nvPr/>
              </p:nvSpPr>
              <p:spPr bwMode="auto">
                <a:xfrm flipH="1">
                  <a:off x="5015" y="1095"/>
                  <a:ext cx="341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r>
                    <a:rPr lang="en-US" altLang="zh-CN" sz="2800" i="1">
                      <a:ea typeface="宋体" panose="02010600030101010101" pitchFamily="2" charset="-122"/>
                    </a:rPr>
                    <a:t>R</a:t>
                  </a:r>
                  <a:r>
                    <a:rPr lang="en-US" altLang="zh-CN" sz="2800" baseline="-25000">
                      <a:ea typeface="宋体" panose="02010600030101010101" pitchFamily="2" charset="-122"/>
                    </a:rPr>
                    <a:t>2</a:t>
                  </a:r>
                  <a:endParaRPr lang="en-US" altLang="zh-CN" sz="2800" i="1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9485" name="Oval 1053"/>
                <p:cNvSpPr>
                  <a:spLocks noChangeArrowheads="1"/>
                </p:cNvSpPr>
                <p:nvPr/>
              </p:nvSpPr>
              <p:spPr bwMode="auto">
                <a:xfrm>
                  <a:off x="4836" y="912"/>
                  <a:ext cx="71" cy="71"/>
                </a:xfrm>
                <a:prstGeom prst="ellipse">
                  <a:avLst/>
                </a:prstGeom>
                <a:solidFill>
                  <a:schemeClr val="tx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endParaRPr lang="zh-CN" altLang="en-US"/>
                </a:p>
              </p:txBody>
            </p:sp>
            <p:graphicFrame>
              <p:nvGraphicFramePr>
                <p:cNvPr id="19486" name="Object 1054"/>
                <p:cNvGraphicFramePr>
                  <a:graphicFrameLocks noChangeAspect="1"/>
                </p:cNvGraphicFramePr>
                <p:nvPr/>
              </p:nvGraphicFramePr>
              <p:xfrm>
                <a:off x="4516" y="1526"/>
                <a:ext cx="246" cy="48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9555" name="公式" r:id="rId17" imgW="104831" imgH="209468" progId="Equation.3">
                        <p:embed/>
                      </p:oleObj>
                    </mc:Choice>
                    <mc:Fallback>
                      <p:oleObj name="公式" r:id="rId17" imgW="104831" imgH="209468" progId="Equation.3">
                        <p:embed/>
                        <p:pic>
                          <p:nvPicPr>
                            <p:cNvPr id="0" name="Object 105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516" y="1526"/>
                              <a:ext cx="246" cy="48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9487" name="Line 1055"/>
                <p:cNvSpPr>
                  <a:spLocks noChangeShapeType="1"/>
                </p:cNvSpPr>
                <p:nvPr/>
              </p:nvSpPr>
              <p:spPr bwMode="auto">
                <a:xfrm>
                  <a:off x="4803" y="1631"/>
                  <a:ext cx="0" cy="27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9488" name="Oval 1056"/>
                <p:cNvSpPr>
                  <a:spLocks noChangeArrowheads="1"/>
                </p:cNvSpPr>
                <p:nvPr/>
              </p:nvSpPr>
              <p:spPr bwMode="auto">
                <a:xfrm>
                  <a:off x="4836" y="2052"/>
                  <a:ext cx="71" cy="71"/>
                </a:xfrm>
                <a:prstGeom prst="ellipse">
                  <a:avLst/>
                </a:prstGeom>
                <a:solidFill>
                  <a:schemeClr val="tx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graphicFrame>
            <p:nvGraphicFramePr>
              <p:cNvPr id="19470" name="Object 1116"/>
              <p:cNvGraphicFramePr>
                <a:graphicFrameLocks noChangeAspect="1"/>
              </p:cNvGraphicFramePr>
              <p:nvPr/>
            </p:nvGraphicFramePr>
            <p:xfrm>
              <a:off x="5040" y="1584"/>
              <a:ext cx="482" cy="44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556" name="公式" r:id="rId19" imgW="181022" imgH="219186" progId="Equation.3">
                      <p:embed/>
                    </p:oleObj>
                  </mc:Choice>
                  <mc:Fallback>
                    <p:oleObj name="公式" r:id="rId19" imgW="181022" imgH="219186" progId="Equation.3">
                      <p:embed/>
                      <p:pic>
                        <p:nvPicPr>
                          <p:cNvPr id="0" name="Object 111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40" y="1584"/>
                            <a:ext cx="482" cy="44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accent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60193" name="Line 1121"/>
          <p:cNvSpPr>
            <a:spLocks noChangeShapeType="1"/>
          </p:cNvSpPr>
          <p:nvPr/>
        </p:nvSpPr>
        <p:spPr bwMode="auto">
          <a:xfrm>
            <a:off x="0" y="3886200"/>
            <a:ext cx="9144000" cy="0"/>
          </a:xfrm>
          <a:prstGeom prst="line">
            <a:avLst/>
          </a:prstGeom>
          <a:noFill/>
          <a:ln w="38100" cap="rnd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0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0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0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60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60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0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0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0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0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0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100" grpId="0" animBg="1" autoUpdateAnimBg="0"/>
      <p:bldP spid="260101" grpId="0" animBg="1"/>
      <p:bldP spid="260103" grpId="0" autoUpdateAnimBg="0"/>
      <p:bldP spid="26019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122" name="Group 1026"/>
          <p:cNvGrpSpPr>
            <a:grpSpLocks/>
          </p:cNvGrpSpPr>
          <p:nvPr/>
        </p:nvGrpSpPr>
        <p:grpSpPr bwMode="auto">
          <a:xfrm>
            <a:off x="2362200" y="4032250"/>
            <a:ext cx="1485900" cy="615950"/>
            <a:chOff x="1404" y="2540"/>
            <a:chExt cx="1020" cy="520"/>
          </a:xfrm>
        </p:grpSpPr>
        <p:sp>
          <p:nvSpPr>
            <p:cNvPr id="20532" name="AutoShape 1027"/>
            <p:cNvSpPr>
              <a:spLocks noChangeArrowheads="1"/>
            </p:cNvSpPr>
            <p:nvPr/>
          </p:nvSpPr>
          <p:spPr bwMode="auto">
            <a:xfrm>
              <a:off x="1404" y="2543"/>
              <a:ext cx="1020" cy="494"/>
            </a:xfrm>
            <a:prstGeom prst="wedgeEllipseCallout">
              <a:avLst>
                <a:gd name="adj1" fmla="val 19806"/>
                <a:gd name="adj2" fmla="val -130366"/>
              </a:avLst>
            </a:prstGeom>
            <a:solidFill>
              <a:srgbClr val="FFFFFF"/>
            </a:solidFill>
            <a:ln w="38100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kumimoji="0" lang="zh-CN" altLang="zh-CN" sz="2800">
                <a:ea typeface="宋体" panose="02010600030101010101" pitchFamily="2" charset="-122"/>
              </a:endParaRPr>
            </a:p>
          </p:txBody>
        </p:sp>
        <p:graphicFrame>
          <p:nvGraphicFramePr>
            <p:cNvPr id="20533" name="Object 1028"/>
            <p:cNvGraphicFramePr>
              <a:graphicFrameLocks noChangeAspect="1"/>
            </p:cNvGraphicFramePr>
            <p:nvPr/>
          </p:nvGraphicFramePr>
          <p:xfrm>
            <a:off x="1519" y="2540"/>
            <a:ext cx="797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34" name="公式" r:id="rId4" imgW="444307" imgH="241195" progId="Equation.3">
                    <p:embed/>
                  </p:oleObj>
                </mc:Choice>
                <mc:Fallback>
                  <p:oleObj name="公式" r:id="rId4" imgW="444307" imgH="241195" progId="Equation.3">
                    <p:embed/>
                    <p:pic>
                      <p:nvPicPr>
                        <p:cNvPr id="0" name="Object 10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9" y="2540"/>
                          <a:ext cx="797" cy="5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1125" name="Text Box 1029"/>
          <p:cNvSpPr txBox="1">
            <a:spLocks noChangeArrowheads="1"/>
          </p:cNvSpPr>
          <p:nvPr/>
        </p:nvSpPr>
        <p:spPr bwMode="auto">
          <a:xfrm>
            <a:off x="381000" y="381000"/>
            <a:ext cx="3276600" cy="4333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kumimoji="0" lang="en-US" altLang="zh-CN" sz="2800" i="1">
                <a:solidFill>
                  <a:schemeClr val="bg1"/>
                </a:solidFill>
                <a:ea typeface="宋体" panose="02010600030101010101" pitchFamily="2" charset="-122"/>
              </a:rPr>
              <a:t>t</a:t>
            </a:r>
            <a:r>
              <a:rPr kumimoji="0" lang="en-US" altLang="zh-CN" sz="2800">
                <a:solidFill>
                  <a:schemeClr val="bg1"/>
                </a:solidFill>
                <a:ea typeface="宋体" panose="02010600030101010101" pitchFamily="2" charset="-122"/>
              </a:rPr>
              <a:t>=0 </a:t>
            </a:r>
            <a:r>
              <a:rPr kumimoji="0" lang="en-US" altLang="zh-CN" sz="2800" baseline="40000">
                <a:solidFill>
                  <a:schemeClr val="bg1"/>
                </a:solidFill>
                <a:ea typeface="宋体" panose="02010600030101010101" pitchFamily="2" charset="-122"/>
              </a:rPr>
              <a:t>+</a:t>
            </a:r>
            <a:r>
              <a:rPr kumimoji="0" lang="en-US" altLang="zh-CN" sz="2800">
                <a:solidFill>
                  <a:schemeClr val="bg1"/>
                </a:solidFill>
                <a:ea typeface="宋体" panose="02010600030101010101" pitchFamily="2" charset="-122"/>
              </a:rPr>
              <a:t> </a:t>
            </a:r>
            <a:r>
              <a:rPr kumimoji="0" lang="zh-CN" altLang="en-US" sz="2800">
                <a:solidFill>
                  <a:schemeClr val="bg1"/>
                </a:solidFill>
                <a:ea typeface="宋体" panose="02010600030101010101" pitchFamily="2" charset="-122"/>
              </a:rPr>
              <a:t>时的等效电路</a:t>
            </a:r>
          </a:p>
        </p:txBody>
      </p:sp>
      <p:graphicFrame>
        <p:nvGraphicFramePr>
          <p:cNvPr id="261126" name="Object 1030"/>
          <p:cNvGraphicFramePr>
            <a:graphicFrameLocks noChangeAspect="1"/>
          </p:cNvGraphicFramePr>
          <p:nvPr/>
        </p:nvGraphicFramePr>
        <p:xfrm>
          <a:off x="4341813" y="434975"/>
          <a:ext cx="4552950" cy="116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5" name="公式" r:id="rId6" imgW="1409700" imgH="457200" progId="Equation.3">
                  <p:embed/>
                </p:oleObj>
              </mc:Choice>
              <mc:Fallback>
                <p:oleObj name="公式" r:id="rId6" imgW="1409700" imgH="457200" progId="Equation.3">
                  <p:embed/>
                  <p:pic>
                    <p:nvPicPr>
                      <p:cNvPr id="0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1813" y="434975"/>
                        <a:ext cx="4552950" cy="1165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1127" name="Object 1031"/>
          <p:cNvGraphicFramePr>
            <a:graphicFrameLocks noChangeAspect="1"/>
          </p:cNvGraphicFramePr>
          <p:nvPr/>
        </p:nvGraphicFramePr>
        <p:xfrm>
          <a:off x="4305300" y="1911350"/>
          <a:ext cx="4321175" cy="167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6" name="公式" r:id="rId8" imgW="1231900" imgH="685800" progId="Equation.3">
                  <p:embed/>
                </p:oleObj>
              </mc:Choice>
              <mc:Fallback>
                <p:oleObj name="公式" r:id="rId8" imgW="1231900" imgH="685800" progId="Equation.3">
                  <p:embed/>
                  <p:pic>
                    <p:nvPicPr>
                      <p:cNvPr id="0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5300" y="1911350"/>
                        <a:ext cx="4321175" cy="167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1128" name="Object 1032"/>
          <p:cNvGraphicFramePr>
            <a:graphicFrameLocks noChangeAspect="1"/>
          </p:cNvGraphicFramePr>
          <p:nvPr/>
        </p:nvGraphicFramePr>
        <p:xfrm>
          <a:off x="4495800" y="3810000"/>
          <a:ext cx="4403725" cy="1173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7" name="公式" r:id="rId10" imgW="1320800" imgH="457200" progId="Equation.3">
                  <p:embed/>
                </p:oleObj>
              </mc:Choice>
              <mc:Fallback>
                <p:oleObj name="公式" r:id="rId10" imgW="1320800" imgH="457200" progId="Equation.3">
                  <p:embed/>
                  <p:pic>
                    <p:nvPicPr>
                      <p:cNvPr id="0" name="Object 10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3810000"/>
                        <a:ext cx="4403725" cy="1173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1129" name="Object 1033"/>
          <p:cNvGraphicFramePr>
            <a:graphicFrameLocks noChangeAspect="1"/>
          </p:cNvGraphicFramePr>
          <p:nvPr/>
        </p:nvGraphicFramePr>
        <p:xfrm>
          <a:off x="1524000" y="5486400"/>
          <a:ext cx="632301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8" name="公式" r:id="rId12" imgW="1803400" imgH="228600" progId="Equation.3">
                  <p:embed/>
                </p:oleObj>
              </mc:Choice>
              <mc:Fallback>
                <p:oleObj name="公式" r:id="rId12" imgW="1803400" imgH="228600" progId="Equation.3">
                  <p:embed/>
                  <p:pic>
                    <p:nvPicPr>
                      <p:cNvPr id="0" name="Object 10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486400"/>
                        <a:ext cx="6323013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61130" name="Group 1034"/>
          <p:cNvGrpSpPr>
            <a:grpSpLocks/>
          </p:cNvGrpSpPr>
          <p:nvPr/>
        </p:nvGrpSpPr>
        <p:grpSpPr bwMode="auto">
          <a:xfrm>
            <a:off x="838200" y="4019550"/>
            <a:ext cx="1181100" cy="781050"/>
            <a:chOff x="300" y="2532"/>
            <a:chExt cx="972" cy="612"/>
          </a:xfrm>
        </p:grpSpPr>
        <p:sp>
          <p:nvSpPr>
            <p:cNvPr id="20530" name="AutoShape 1035"/>
            <p:cNvSpPr>
              <a:spLocks noChangeArrowheads="1"/>
            </p:cNvSpPr>
            <p:nvPr/>
          </p:nvSpPr>
          <p:spPr bwMode="auto">
            <a:xfrm>
              <a:off x="300" y="2532"/>
              <a:ext cx="972" cy="612"/>
            </a:xfrm>
            <a:prstGeom prst="wedgeEllipseCallout">
              <a:avLst>
                <a:gd name="adj1" fmla="val 28806"/>
                <a:gd name="adj2" fmla="val -104903"/>
              </a:avLst>
            </a:prstGeom>
            <a:solidFill>
              <a:srgbClr val="FFFFFF"/>
            </a:solidFill>
            <a:ln w="38100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kumimoji="0" lang="zh-CN" altLang="zh-CN" sz="2800">
                <a:solidFill>
                  <a:srgbClr val="000099"/>
                </a:solidFill>
                <a:ea typeface="宋体" panose="02010600030101010101" pitchFamily="2" charset="-122"/>
              </a:endParaRPr>
            </a:p>
          </p:txBody>
        </p:sp>
        <p:graphicFrame>
          <p:nvGraphicFramePr>
            <p:cNvPr id="20531" name="Object 1036"/>
            <p:cNvGraphicFramePr>
              <a:graphicFrameLocks noChangeAspect="1"/>
            </p:cNvGraphicFramePr>
            <p:nvPr/>
          </p:nvGraphicFramePr>
          <p:xfrm>
            <a:off x="355" y="2601"/>
            <a:ext cx="775" cy="4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39" name="公式" r:id="rId14" imgW="406224" imgH="228501" progId="Equation.3">
                    <p:embed/>
                  </p:oleObj>
                </mc:Choice>
                <mc:Fallback>
                  <p:oleObj name="公式" r:id="rId14" imgW="406224" imgH="228501" progId="Equation.3">
                    <p:embed/>
                    <p:pic>
                      <p:nvPicPr>
                        <p:cNvPr id="0" name="Object 10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" y="2601"/>
                          <a:ext cx="775" cy="4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CC33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1133" name="Line 1037"/>
          <p:cNvSpPr>
            <a:spLocks noChangeShapeType="1"/>
          </p:cNvSpPr>
          <p:nvPr/>
        </p:nvSpPr>
        <p:spPr bwMode="auto">
          <a:xfrm>
            <a:off x="4171950" y="38100"/>
            <a:ext cx="0" cy="5162550"/>
          </a:xfrm>
          <a:prstGeom prst="line">
            <a:avLst/>
          </a:prstGeom>
          <a:noFill/>
          <a:ln w="38100" cap="rnd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1134" name="Line 1038"/>
          <p:cNvSpPr>
            <a:spLocks noChangeShapeType="1"/>
          </p:cNvSpPr>
          <p:nvPr/>
        </p:nvSpPr>
        <p:spPr bwMode="auto">
          <a:xfrm>
            <a:off x="0" y="5257800"/>
            <a:ext cx="4171950" cy="0"/>
          </a:xfrm>
          <a:prstGeom prst="line">
            <a:avLst/>
          </a:prstGeom>
          <a:noFill/>
          <a:ln w="38100" cap="rnd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61135" name="Group 1039"/>
          <p:cNvGrpSpPr>
            <a:grpSpLocks/>
          </p:cNvGrpSpPr>
          <p:nvPr/>
        </p:nvGrpSpPr>
        <p:grpSpPr bwMode="auto">
          <a:xfrm>
            <a:off x="303213" y="727075"/>
            <a:ext cx="3924300" cy="3062288"/>
            <a:chOff x="191" y="458"/>
            <a:chExt cx="2472" cy="1929"/>
          </a:xfrm>
        </p:grpSpPr>
        <p:sp>
          <p:nvSpPr>
            <p:cNvPr id="20495" name="Oval 1040"/>
            <p:cNvSpPr>
              <a:spLocks noChangeArrowheads="1"/>
            </p:cNvSpPr>
            <p:nvPr/>
          </p:nvSpPr>
          <p:spPr bwMode="auto">
            <a:xfrm>
              <a:off x="191" y="1626"/>
              <a:ext cx="272" cy="28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496" name="Line 1041"/>
            <p:cNvSpPr>
              <a:spLocks noChangeShapeType="1"/>
            </p:cNvSpPr>
            <p:nvPr/>
          </p:nvSpPr>
          <p:spPr bwMode="auto">
            <a:xfrm flipV="1">
              <a:off x="1520" y="937"/>
              <a:ext cx="0" cy="9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97" name="Line 1042"/>
            <p:cNvSpPr>
              <a:spLocks noChangeShapeType="1"/>
            </p:cNvSpPr>
            <p:nvPr/>
          </p:nvSpPr>
          <p:spPr bwMode="auto">
            <a:xfrm flipV="1">
              <a:off x="1520" y="2092"/>
              <a:ext cx="0" cy="24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98" name="Rectangle 1043"/>
            <p:cNvSpPr>
              <a:spLocks noChangeArrowheads="1"/>
            </p:cNvSpPr>
            <p:nvPr/>
          </p:nvSpPr>
          <p:spPr bwMode="auto">
            <a:xfrm>
              <a:off x="1474" y="1193"/>
              <a:ext cx="100" cy="32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499" name="Oval 1044"/>
            <p:cNvSpPr>
              <a:spLocks noChangeArrowheads="1"/>
            </p:cNvSpPr>
            <p:nvPr/>
          </p:nvSpPr>
          <p:spPr bwMode="auto">
            <a:xfrm>
              <a:off x="1358" y="1774"/>
              <a:ext cx="310" cy="318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500" name="Line 1045"/>
            <p:cNvSpPr>
              <a:spLocks noChangeShapeType="1"/>
            </p:cNvSpPr>
            <p:nvPr/>
          </p:nvSpPr>
          <p:spPr bwMode="auto">
            <a:xfrm>
              <a:off x="1345" y="1948"/>
              <a:ext cx="31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01" name="Rectangle 1046"/>
            <p:cNvSpPr>
              <a:spLocks noChangeArrowheads="1"/>
            </p:cNvSpPr>
            <p:nvPr/>
          </p:nvSpPr>
          <p:spPr bwMode="auto">
            <a:xfrm>
              <a:off x="493" y="1594"/>
              <a:ext cx="28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E</a:t>
              </a:r>
            </a:p>
          </p:txBody>
        </p:sp>
        <p:sp>
          <p:nvSpPr>
            <p:cNvPr id="20502" name="Line 1047"/>
            <p:cNvSpPr>
              <a:spLocks noChangeShapeType="1"/>
            </p:cNvSpPr>
            <p:nvPr/>
          </p:nvSpPr>
          <p:spPr bwMode="auto">
            <a:xfrm>
              <a:off x="325" y="961"/>
              <a:ext cx="18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03" name="Rectangle 1048"/>
            <p:cNvSpPr>
              <a:spLocks noChangeArrowheads="1"/>
            </p:cNvSpPr>
            <p:nvPr/>
          </p:nvSpPr>
          <p:spPr bwMode="auto">
            <a:xfrm>
              <a:off x="2207" y="1366"/>
              <a:ext cx="3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>
                  <a:ea typeface="宋体" panose="02010600030101010101" pitchFamily="2" charset="-122"/>
                </a:rPr>
                <a:t>1k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20504" name="Rectangle 1049"/>
            <p:cNvSpPr>
              <a:spLocks noChangeArrowheads="1"/>
            </p:cNvSpPr>
            <p:nvPr/>
          </p:nvSpPr>
          <p:spPr bwMode="auto">
            <a:xfrm>
              <a:off x="1562" y="1380"/>
              <a:ext cx="3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>
                  <a:ea typeface="宋体" panose="02010600030101010101" pitchFamily="2" charset="-122"/>
                </a:rPr>
                <a:t>2k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20505" name="Line 1050"/>
            <p:cNvSpPr>
              <a:spLocks noChangeShapeType="1"/>
            </p:cNvSpPr>
            <p:nvPr/>
          </p:nvSpPr>
          <p:spPr bwMode="auto">
            <a:xfrm>
              <a:off x="325" y="961"/>
              <a:ext cx="0" cy="138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06" name="Rectangle 1051"/>
            <p:cNvSpPr>
              <a:spLocks noChangeArrowheads="1"/>
            </p:cNvSpPr>
            <p:nvPr/>
          </p:nvSpPr>
          <p:spPr bwMode="auto">
            <a:xfrm>
              <a:off x="331" y="1356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20507" name="Rectangle 1052"/>
            <p:cNvSpPr>
              <a:spLocks noChangeArrowheads="1"/>
            </p:cNvSpPr>
            <p:nvPr/>
          </p:nvSpPr>
          <p:spPr bwMode="auto">
            <a:xfrm>
              <a:off x="325" y="1734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_</a:t>
              </a:r>
            </a:p>
          </p:txBody>
        </p:sp>
        <p:sp>
          <p:nvSpPr>
            <p:cNvPr id="20508" name="Line 1053"/>
            <p:cNvSpPr>
              <a:spLocks noChangeShapeType="1"/>
            </p:cNvSpPr>
            <p:nvPr/>
          </p:nvSpPr>
          <p:spPr bwMode="auto">
            <a:xfrm flipV="1">
              <a:off x="2153" y="961"/>
              <a:ext cx="0" cy="8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09" name="Line 1054"/>
            <p:cNvSpPr>
              <a:spLocks noChangeShapeType="1"/>
            </p:cNvSpPr>
            <p:nvPr/>
          </p:nvSpPr>
          <p:spPr bwMode="auto">
            <a:xfrm>
              <a:off x="325" y="2347"/>
              <a:ext cx="18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10" name="Rectangle 1055"/>
            <p:cNvSpPr>
              <a:spLocks noChangeArrowheads="1"/>
            </p:cNvSpPr>
            <p:nvPr/>
          </p:nvSpPr>
          <p:spPr bwMode="auto">
            <a:xfrm>
              <a:off x="2207" y="1135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2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20511" name="Rectangle 1056"/>
            <p:cNvSpPr>
              <a:spLocks noChangeArrowheads="1"/>
            </p:cNvSpPr>
            <p:nvPr/>
          </p:nvSpPr>
          <p:spPr bwMode="auto">
            <a:xfrm>
              <a:off x="1562" y="1135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1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20512" name="Line 1057"/>
            <p:cNvSpPr>
              <a:spLocks noChangeShapeType="1"/>
            </p:cNvSpPr>
            <p:nvPr/>
          </p:nvSpPr>
          <p:spPr bwMode="auto">
            <a:xfrm>
              <a:off x="1400" y="1216"/>
              <a:ext cx="0" cy="28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13" name="Line 1058"/>
            <p:cNvSpPr>
              <a:spLocks noChangeShapeType="1"/>
            </p:cNvSpPr>
            <p:nvPr/>
          </p:nvSpPr>
          <p:spPr bwMode="auto">
            <a:xfrm>
              <a:off x="702" y="846"/>
              <a:ext cx="26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14" name="Line 1059"/>
            <p:cNvSpPr>
              <a:spLocks noChangeShapeType="1"/>
            </p:cNvSpPr>
            <p:nvPr/>
          </p:nvSpPr>
          <p:spPr bwMode="auto">
            <a:xfrm>
              <a:off x="1831" y="846"/>
              <a:ext cx="26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15" name="Line 1060"/>
            <p:cNvSpPr>
              <a:spLocks noChangeShapeType="1"/>
            </p:cNvSpPr>
            <p:nvPr/>
          </p:nvSpPr>
          <p:spPr bwMode="auto">
            <a:xfrm>
              <a:off x="1231" y="1688"/>
              <a:ext cx="0" cy="28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0516" name="Object 1061"/>
            <p:cNvGraphicFramePr>
              <a:graphicFrameLocks noChangeAspect="1"/>
            </p:cNvGraphicFramePr>
            <p:nvPr/>
          </p:nvGraphicFramePr>
          <p:xfrm>
            <a:off x="959" y="536"/>
            <a:ext cx="226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40" name="公式" r:id="rId16" imgW="76192" imgH="152512" progId="Equation.3">
                    <p:embed/>
                  </p:oleObj>
                </mc:Choice>
                <mc:Fallback>
                  <p:oleObj name="公式" r:id="rId16" imgW="76192" imgH="152512" progId="Equation.3">
                    <p:embed/>
                    <p:pic>
                      <p:nvPicPr>
                        <p:cNvPr id="0" name="Object 10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59" y="536"/>
                          <a:ext cx="226" cy="4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17" name="Object 1062"/>
            <p:cNvGraphicFramePr>
              <a:graphicFrameLocks noChangeAspect="1"/>
            </p:cNvGraphicFramePr>
            <p:nvPr/>
          </p:nvGraphicFramePr>
          <p:xfrm>
            <a:off x="1089" y="981"/>
            <a:ext cx="271" cy="5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41" name="公式" r:id="rId18" imgW="104831" imgH="209468" progId="Equation.3">
                    <p:embed/>
                  </p:oleObj>
                </mc:Choice>
                <mc:Fallback>
                  <p:oleObj name="公式" r:id="rId18" imgW="104831" imgH="209468" progId="Equation.3">
                    <p:embed/>
                    <p:pic>
                      <p:nvPicPr>
                        <p:cNvPr id="0" name="Object 10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89" y="981"/>
                          <a:ext cx="271" cy="5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18" name="Object 1063"/>
            <p:cNvGraphicFramePr>
              <a:graphicFrameLocks noChangeAspect="1"/>
            </p:cNvGraphicFramePr>
            <p:nvPr/>
          </p:nvGraphicFramePr>
          <p:xfrm>
            <a:off x="1531" y="458"/>
            <a:ext cx="307" cy="5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42" name="公式" r:id="rId20" imgW="114287" imgH="209468" progId="Equation.3">
                    <p:embed/>
                  </p:oleObj>
                </mc:Choice>
                <mc:Fallback>
                  <p:oleObj name="公式" r:id="rId20" imgW="114287" imgH="209468" progId="Equation.3">
                    <p:embed/>
                    <p:pic>
                      <p:nvPicPr>
                        <p:cNvPr id="0" name="Object 10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31" y="458"/>
                          <a:ext cx="307" cy="5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19" name="Oval 1064"/>
            <p:cNvSpPr>
              <a:spLocks noChangeArrowheads="1"/>
            </p:cNvSpPr>
            <p:nvPr/>
          </p:nvSpPr>
          <p:spPr bwMode="auto">
            <a:xfrm>
              <a:off x="2020" y="1830"/>
              <a:ext cx="256" cy="274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520" name="Line 1065"/>
            <p:cNvSpPr>
              <a:spLocks noChangeShapeType="1"/>
            </p:cNvSpPr>
            <p:nvPr/>
          </p:nvSpPr>
          <p:spPr bwMode="auto">
            <a:xfrm flipV="1">
              <a:off x="2153" y="1813"/>
              <a:ext cx="0" cy="53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21" name="Text Box 1066"/>
            <p:cNvSpPr txBox="1">
              <a:spLocks noChangeArrowheads="1"/>
            </p:cNvSpPr>
            <p:nvPr/>
          </p:nvSpPr>
          <p:spPr bwMode="auto">
            <a:xfrm>
              <a:off x="2273" y="1901"/>
              <a:ext cx="3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>
                  <a:solidFill>
                    <a:srgbClr val="FF0000"/>
                  </a:solidFill>
                  <a:ea typeface="宋体" panose="02010600030101010101" pitchFamily="2" charset="-122"/>
                </a:rPr>
                <a:t>3V</a:t>
              </a:r>
              <a:endParaRPr lang="en-US" altLang="zh-CN" sz="2800" i="1">
                <a:solidFill>
                  <a:srgbClr val="FF0000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20522" name="Text Box 1067"/>
            <p:cNvSpPr txBox="1">
              <a:spLocks noChangeArrowheads="1"/>
            </p:cNvSpPr>
            <p:nvPr/>
          </p:nvSpPr>
          <p:spPr bwMode="auto">
            <a:xfrm>
              <a:off x="672" y="1945"/>
              <a:ext cx="74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>
                  <a:solidFill>
                    <a:srgbClr val="FF0000"/>
                  </a:solidFill>
                  <a:ea typeface="宋体" panose="02010600030101010101" pitchFamily="2" charset="-122"/>
                </a:rPr>
                <a:t>1.5mA</a:t>
              </a:r>
              <a:endParaRPr lang="en-US" altLang="zh-CN" sz="2800" i="1">
                <a:solidFill>
                  <a:srgbClr val="FF0000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20523" name="Text Box 1068"/>
            <p:cNvSpPr txBox="1">
              <a:spLocks noChangeArrowheads="1"/>
            </p:cNvSpPr>
            <p:nvPr/>
          </p:nvSpPr>
          <p:spPr bwMode="auto">
            <a:xfrm>
              <a:off x="1914" y="1517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CN" sz="2800" i="1">
                  <a:solidFill>
                    <a:srgbClr val="FF0000"/>
                  </a:solidFill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20524" name="Text Box 1069"/>
            <p:cNvSpPr txBox="1">
              <a:spLocks noChangeArrowheads="1"/>
            </p:cNvSpPr>
            <p:nvPr/>
          </p:nvSpPr>
          <p:spPr bwMode="auto">
            <a:xfrm>
              <a:off x="1942" y="1967"/>
              <a:ext cx="1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CN" sz="2800" i="1">
                  <a:solidFill>
                    <a:srgbClr val="FF0000"/>
                  </a:solidFill>
                  <a:ea typeface="宋体" panose="02010600030101010101" pitchFamily="2" charset="-122"/>
                </a:rPr>
                <a:t>-</a:t>
              </a:r>
            </a:p>
          </p:txBody>
        </p:sp>
        <p:sp>
          <p:nvSpPr>
            <p:cNvPr id="20525" name="Oval 1070"/>
            <p:cNvSpPr>
              <a:spLocks noChangeArrowheads="1"/>
            </p:cNvSpPr>
            <p:nvPr/>
          </p:nvSpPr>
          <p:spPr bwMode="auto">
            <a:xfrm flipV="1">
              <a:off x="1505" y="2318"/>
              <a:ext cx="47" cy="69"/>
            </a:xfrm>
            <a:prstGeom prst="ellipse">
              <a:avLst/>
            </a:prstGeom>
            <a:solidFill>
              <a:schemeClr val="tx2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526" name="Line 1071"/>
            <p:cNvSpPr>
              <a:spLocks noChangeShapeType="1"/>
            </p:cNvSpPr>
            <p:nvPr/>
          </p:nvSpPr>
          <p:spPr bwMode="auto">
            <a:xfrm>
              <a:off x="1740" y="1728"/>
              <a:ext cx="0" cy="27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0527" name="Object 1072"/>
            <p:cNvGraphicFramePr>
              <a:graphicFrameLocks noChangeAspect="1"/>
            </p:cNvGraphicFramePr>
            <p:nvPr/>
          </p:nvGraphicFramePr>
          <p:xfrm>
            <a:off x="1596" y="1892"/>
            <a:ext cx="389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43" name="公式" r:id="rId22" imgW="171566" imgH="209468" progId="Equation.3">
                    <p:embed/>
                  </p:oleObj>
                </mc:Choice>
                <mc:Fallback>
                  <p:oleObj name="公式" r:id="rId22" imgW="171566" imgH="209468" progId="Equation.3">
                    <p:embed/>
                    <p:pic>
                      <p:nvPicPr>
                        <p:cNvPr id="0" name="Object 10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6" y="1892"/>
                          <a:ext cx="389" cy="4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28" name="Oval 1073"/>
            <p:cNvSpPr>
              <a:spLocks noChangeArrowheads="1"/>
            </p:cNvSpPr>
            <p:nvPr/>
          </p:nvSpPr>
          <p:spPr bwMode="auto">
            <a:xfrm flipV="1">
              <a:off x="1505" y="926"/>
              <a:ext cx="47" cy="57"/>
            </a:xfrm>
            <a:prstGeom prst="ellipse">
              <a:avLst/>
            </a:prstGeom>
            <a:solidFill>
              <a:schemeClr val="tx2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529" name="Rectangle 1074"/>
            <p:cNvSpPr>
              <a:spLocks noChangeArrowheads="1"/>
            </p:cNvSpPr>
            <p:nvPr/>
          </p:nvSpPr>
          <p:spPr bwMode="auto">
            <a:xfrm>
              <a:off x="2098" y="1205"/>
              <a:ext cx="100" cy="32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261171" name="Freeform 1075"/>
          <p:cNvSpPr>
            <a:spLocks/>
          </p:cNvSpPr>
          <p:nvPr/>
        </p:nvSpPr>
        <p:spPr bwMode="auto">
          <a:xfrm>
            <a:off x="762000" y="1752600"/>
            <a:ext cx="2209800" cy="1588"/>
          </a:xfrm>
          <a:custGeom>
            <a:avLst/>
            <a:gdLst>
              <a:gd name="T0" fmla="*/ 0 w 1392"/>
              <a:gd name="T1" fmla="*/ 0 h 1"/>
              <a:gd name="T2" fmla="*/ 2209800 w 1392"/>
              <a:gd name="T3" fmla="*/ 0 h 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392" h="1">
                <a:moveTo>
                  <a:pt x="0" y="0"/>
                </a:moveTo>
                <a:lnTo>
                  <a:pt x="1392" y="0"/>
                </a:lnTo>
              </a:path>
            </a:pathLst>
          </a:custGeom>
          <a:noFill/>
          <a:ln w="28575" cap="flat" cmpd="sng">
            <a:solidFill>
              <a:srgbClr val="00008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1172" name="Line 1076"/>
          <p:cNvSpPr>
            <a:spLocks noChangeShapeType="1"/>
          </p:cNvSpPr>
          <p:nvPr/>
        </p:nvSpPr>
        <p:spPr bwMode="auto">
          <a:xfrm>
            <a:off x="2971800" y="1752600"/>
            <a:ext cx="0" cy="1676400"/>
          </a:xfrm>
          <a:prstGeom prst="line">
            <a:avLst/>
          </a:prstGeom>
          <a:noFill/>
          <a:ln w="28575">
            <a:solidFill>
              <a:srgbClr val="00008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1173" name="Line 1077"/>
          <p:cNvSpPr>
            <a:spLocks noChangeShapeType="1"/>
          </p:cNvSpPr>
          <p:nvPr/>
        </p:nvSpPr>
        <p:spPr bwMode="auto">
          <a:xfrm flipH="1">
            <a:off x="914400" y="3429000"/>
            <a:ext cx="2057400" cy="0"/>
          </a:xfrm>
          <a:prstGeom prst="line">
            <a:avLst/>
          </a:prstGeom>
          <a:noFill/>
          <a:ln w="28575">
            <a:solidFill>
              <a:srgbClr val="00008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1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1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261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61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61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61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61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61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1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61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61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61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61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5" dur="500"/>
                                        <p:tgtEl>
                                          <p:spTgt spid="261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125" grpId="0" animBg="1" autoUpdateAnimBg="0"/>
      <p:bldP spid="261133" grpId="0" animBg="1"/>
      <p:bldP spid="261134" grpId="0" animBg="1"/>
      <p:bldP spid="261171" grpId="0" animBg="1"/>
      <p:bldP spid="261172" grpId="0" animBg="1"/>
      <p:bldP spid="26117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286000"/>
            <a:ext cx="7848600" cy="1600200"/>
          </a:xfrm>
          <a:solidFill>
            <a:srgbClr val="590322"/>
          </a:solidFill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en-US" sz="4800" b="1" smtClean="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第</a:t>
            </a:r>
            <a:r>
              <a:rPr lang="en-US" altLang="zh-CN" sz="4800" b="1" smtClean="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5</a:t>
            </a:r>
            <a:r>
              <a:rPr lang="zh-CN" altLang="en-US" sz="4800" b="1" smtClean="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章 电路的动态分析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09650" y="4267200"/>
            <a:ext cx="7162800" cy="11430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zh-CN" altLang="en-US" b="1" smtClean="0">
                <a:solidFill>
                  <a:schemeClr val="tx2"/>
                </a:solidFill>
                <a:ea typeface="隶书" panose="02010509060101010101" pitchFamily="49" charset="-122"/>
              </a:rPr>
              <a:t>华中科技大学电气与电子工程学院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5181600" y="5715000"/>
            <a:ext cx="342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en-US" altLang="zh-CN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2013</a:t>
            </a:r>
            <a:r>
              <a:rPr lang="zh-CN" altLang="en-US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年</a:t>
            </a:r>
            <a:r>
              <a:rPr lang="en-US" altLang="zh-CN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9</a:t>
            </a:r>
            <a:r>
              <a:rPr lang="zh-CN" altLang="en-US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277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277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506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Text Box 1026"/>
          <p:cNvSpPr txBox="1">
            <a:spLocks noChangeArrowheads="1"/>
          </p:cNvSpPr>
          <p:nvPr/>
        </p:nvSpPr>
        <p:spPr bwMode="auto">
          <a:xfrm>
            <a:off x="438150" y="419100"/>
            <a:ext cx="1612900" cy="5191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u="sng">
                <a:solidFill>
                  <a:schemeClr val="bg1"/>
                </a:solidFill>
                <a:ea typeface="宋体" panose="02010600030101010101" pitchFamily="2" charset="-122"/>
              </a:rPr>
              <a:t>计算结果</a:t>
            </a:r>
          </a:p>
        </p:txBody>
      </p:sp>
      <p:sp>
        <p:nvSpPr>
          <p:cNvPr id="257027" name="Text Box 1027"/>
          <p:cNvSpPr txBox="1">
            <a:spLocks noChangeArrowheads="1"/>
          </p:cNvSpPr>
          <p:nvPr/>
        </p:nvSpPr>
        <p:spPr bwMode="auto">
          <a:xfrm>
            <a:off x="1004888" y="4014788"/>
            <a:ext cx="901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2800">
                <a:solidFill>
                  <a:schemeClr val="accent2"/>
                </a:solidFill>
                <a:ea typeface="宋体" panose="02010600030101010101" pitchFamily="2" charset="-122"/>
              </a:rPr>
              <a:t>电量</a:t>
            </a:r>
            <a:endParaRPr lang="zh-CN" altLang="en-US">
              <a:solidFill>
                <a:schemeClr val="accent2"/>
              </a:solidFill>
              <a:ea typeface="宋体" panose="02010600030101010101" pitchFamily="2" charset="-122"/>
            </a:endParaRPr>
          </a:p>
        </p:txBody>
      </p:sp>
      <p:sp>
        <p:nvSpPr>
          <p:cNvPr id="257028" name="Line 1028"/>
          <p:cNvSpPr>
            <a:spLocks noChangeShapeType="1"/>
          </p:cNvSpPr>
          <p:nvPr/>
        </p:nvSpPr>
        <p:spPr bwMode="auto">
          <a:xfrm>
            <a:off x="650875" y="4613275"/>
            <a:ext cx="7902575" cy="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7029" name="Line 1029"/>
          <p:cNvSpPr>
            <a:spLocks noChangeShapeType="1"/>
          </p:cNvSpPr>
          <p:nvPr/>
        </p:nvSpPr>
        <p:spPr bwMode="auto">
          <a:xfrm>
            <a:off x="628650" y="5303838"/>
            <a:ext cx="7902575" cy="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257030" name="Object 1030"/>
          <p:cNvGraphicFramePr>
            <a:graphicFrameLocks noChangeAspect="1"/>
          </p:cNvGraphicFramePr>
          <p:nvPr/>
        </p:nvGraphicFramePr>
        <p:xfrm>
          <a:off x="2446338" y="4010025"/>
          <a:ext cx="19367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8" name="公式" r:id="rId3" imgW="88707" imgH="164742" progId="Equation.3">
                  <p:embed/>
                </p:oleObj>
              </mc:Choice>
              <mc:Fallback>
                <p:oleObj name="公式" r:id="rId3" imgW="88707" imgH="164742" progId="Equation.3">
                  <p:embed/>
                  <p:pic>
                    <p:nvPicPr>
                      <p:cNvPr id="0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6338" y="4010025"/>
                        <a:ext cx="193675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031" name="Object 1031"/>
          <p:cNvGraphicFramePr>
            <a:graphicFrameLocks noChangeAspect="1"/>
          </p:cNvGraphicFramePr>
          <p:nvPr/>
        </p:nvGraphicFramePr>
        <p:xfrm>
          <a:off x="3794125" y="3924300"/>
          <a:ext cx="835025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9" name="公式" r:id="rId5" imgW="380835" imgH="215806" progId="Equation.3">
                  <p:embed/>
                </p:oleObj>
              </mc:Choice>
              <mc:Fallback>
                <p:oleObj name="公式" r:id="rId5" imgW="380835" imgH="215806" progId="Equation.3">
                  <p:embed/>
                  <p:pic>
                    <p:nvPicPr>
                      <p:cNvPr id="0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4125" y="3924300"/>
                        <a:ext cx="835025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032" name="Object 1032"/>
          <p:cNvGraphicFramePr>
            <a:graphicFrameLocks noChangeAspect="1"/>
          </p:cNvGraphicFramePr>
          <p:nvPr/>
        </p:nvGraphicFramePr>
        <p:xfrm>
          <a:off x="5689600" y="3924300"/>
          <a:ext cx="274638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0" name="公式" r:id="rId7" imgW="126780" imgH="215526" progId="Equation.3">
                  <p:embed/>
                </p:oleObj>
              </mc:Choice>
              <mc:Fallback>
                <p:oleObj name="公式" r:id="rId7" imgW="126780" imgH="215526" progId="Equation.3">
                  <p:embed/>
                  <p:pic>
                    <p:nvPicPr>
                      <p:cNvPr id="0" name="Object 10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9600" y="3924300"/>
                        <a:ext cx="274638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033" name="Object 1033"/>
          <p:cNvGraphicFramePr>
            <a:graphicFrameLocks noChangeAspect="1"/>
          </p:cNvGraphicFramePr>
          <p:nvPr/>
        </p:nvGraphicFramePr>
        <p:xfrm>
          <a:off x="6757988" y="3924300"/>
          <a:ext cx="528637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1" name="公式" r:id="rId9" imgW="190500" imgH="228600" progId="Equation.3">
                  <p:embed/>
                </p:oleObj>
              </mc:Choice>
              <mc:Fallback>
                <p:oleObj name="公式" r:id="rId9" imgW="190500" imgH="228600" progId="Equation.3">
                  <p:embed/>
                  <p:pic>
                    <p:nvPicPr>
                      <p:cNvPr id="0" name="Object 10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7988" y="3924300"/>
                        <a:ext cx="528637" cy="776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034" name="Object 1034"/>
          <p:cNvGraphicFramePr>
            <a:graphicFrameLocks noChangeAspect="1"/>
          </p:cNvGraphicFramePr>
          <p:nvPr/>
        </p:nvGraphicFramePr>
        <p:xfrm>
          <a:off x="7834313" y="3924300"/>
          <a:ext cx="500062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2" name="公式" r:id="rId11" imgW="177569" imgH="215619" progId="Equation.3">
                  <p:embed/>
                </p:oleObj>
              </mc:Choice>
              <mc:Fallback>
                <p:oleObj name="公式" r:id="rId11" imgW="177569" imgH="215619" progId="Equation.3">
                  <p:embed/>
                  <p:pic>
                    <p:nvPicPr>
                      <p:cNvPr id="0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34313" y="3924300"/>
                        <a:ext cx="500062" cy="741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035" name="Object 1035"/>
          <p:cNvGraphicFramePr>
            <a:graphicFrameLocks noChangeAspect="1"/>
          </p:cNvGraphicFramePr>
          <p:nvPr/>
        </p:nvGraphicFramePr>
        <p:xfrm>
          <a:off x="854075" y="5334000"/>
          <a:ext cx="985838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3" name="公式" r:id="rId13" imgW="419100" imgH="228600" progId="Equation.3">
                  <p:embed/>
                </p:oleObj>
              </mc:Choice>
              <mc:Fallback>
                <p:oleObj name="公式" r:id="rId13" imgW="419100" imgH="228600" progId="Equation.3">
                  <p:embed/>
                  <p:pic>
                    <p:nvPicPr>
                      <p:cNvPr id="0" name="Object 10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075" y="5334000"/>
                        <a:ext cx="985838" cy="773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036" name="Object 1036"/>
          <p:cNvGraphicFramePr>
            <a:graphicFrameLocks noChangeAspect="1"/>
          </p:cNvGraphicFramePr>
          <p:nvPr/>
        </p:nvGraphicFramePr>
        <p:xfrm>
          <a:off x="801688" y="4616450"/>
          <a:ext cx="1047750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4" name="公式" r:id="rId15" imgW="495085" imgH="228501" progId="Equation.3">
                  <p:embed/>
                </p:oleObj>
              </mc:Choice>
              <mc:Fallback>
                <p:oleObj name="公式" r:id="rId15" imgW="495085" imgH="228501" progId="Equation.3">
                  <p:embed/>
                  <p:pic>
                    <p:nvPicPr>
                      <p:cNvPr id="0" name="Object 10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688" y="4616450"/>
                        <a:ext cx="1047750" cy="69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037" name="Object 1037"/>
          <p:cNvGraphicFramePr>
            <a:graphicFrameLocks noChangeAspect="1"/>
          </p:cNvGraphicFramePr>
          <p:nvPr/>
        </p:nvGraphicFramePr>
        <p:xfrm>
          <a:off x="2003425" y="4678363"/>
          <a:ext cx="1477963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5" name="公式" r:id="rId17" imgW="457002" imgH="177723" progId="Equation.3">
                  <p:embed/>
                </p:oleObj>
              </mc:Choice>
              <mc:Fallback>
                <p:oleObj name="公式" r:id="rId17" imgW="457002" imgH="177723" progId="Equation.3">
                  <p:embed/>
                  <p:pic>
                    <p:nvPicPr>
                      <p:cNvPr id="0" name="Object 10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3425" y="4678363"/>
                        <a:ext cx="1477963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038" name="Object 1038"/>
          <p:cNvGraphicFramePr>
            <a:graphicFrameLocks noChangeAspect="1"/>
          </p:cNvGraphicFramePr>
          <p:nvPr/>
        </p:nvGraphicFramePr>
        <p:xfrm>
          <a:off x="1957388" y="5476875"/>
          <a:ext cx="15176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6" name="公式" r:id="rId19" imgW="469696" imgH="177723" progId="Equation.3">
                  <p:embed/>
                </p:oleObj>
              </mc:Choice>
              <mc:Fallback>
                <p:oleObj name="公式" r:id="rId19" imgW="469696" imgH="177723" progId="Equation.3">
                  <p:embed/>
                  <p:pic>
                    <p:nvPicPr>
                      <p:cNvPr id="0" name="Object 10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7388" y="5476875"/>
                        <a:ext cx="1517650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039" name="Object 1039"/>
          <p:cNvGraphicFramePr>
            <a:graphicFrameLocks noChangeAspect="1"/>
          </p:cNvGraphicFramePr>
          <p:nvPr/>
        </p:nvGraphicFramePr>
        <p:xfrm>
          <a:off x="3641725" y="4700588"/>
          <a:ext cx="1479550" cy="54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7" name="公式" r:id="rId21" imgW="457002" imgH="177723" progId="Equation.3">
                  <p:embed/>
                </p:oleObj>
              </mc:Choice>
              <mc:Fallback>
                <p:oleObj name="公式" r:id="rId21" imgW="457002" imgH="177723" progId="Equation.3">
                  <p:embed/>
                  <p:pic>
                    <p:nvPicPr>
                      <p:cNvPr id="0" name="Object 10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1725" y="4700588"/>
                        <a:ext cx="1479550" cy="541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040" name="Object 1040"/>
          <p:cNvGraphicFramePr>
            <a:graphicFrameLocks noChangeAspect="1"/>
          </p:cNvGraphicFramePr>
          <p:nvPr/>
        </p:nvGraphicFramePr>
        <p:xfrm>
          <a:off x="3641725" y="5389563"/>
          <a:ext cx="14795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8" name="公式" r:id="rId22" imgW="457002" imgH="177723" progId="Equation.3">
                  <p:embed/>
                </p:oleObj>
              </mc:Choice>
              <mc:Fallback>
                <p:oleObj name="公式" r:id="rId22" imgW="457002" imgH="177723" progId="Equation.3">
                  <p:embed/>
                  <p:pic>
                    <p:nvPicPr>
                      <p:cNvPr id="0" name="Object 10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1725" y="5389563"/>
                        <a:ext cx="1479550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041" name="Object 1041"/>
          <p:cNvGraphicFramePr>
            <a:graphicFrameLocks noChangeAspect="1"/>
          </p:cNvGraphicFramePr>
          <p:nvPr/>
        </p:nvGraphicFramePr>
        <p:xfrm>
          <a:off x="5680075" y="4678363"/>
          <a:ext cx="276225" cy="56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9" name="公式" r:id="rId23" imgW="126725" imgH="177415" progId="Equation.3">
                  <p:embed/>
                </p:oleObj>
              </mc:Choice>
              <mc:Fallback>
                <p:oleObj name="公式" r:id="rId23" imgW="126725" imgH="177415" progId="Equation.3">
                  <p:embed/>
                  <p:pic>
                    <p:nvPicPr>
                      <p:cNvPr id="0" name="Object 10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0075" y="4678363"/>
                        <a:ext cx="276225" cy="560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042" name="Object 1042"/>
          <p:cNvGraphicFramePr>
            <a:graphicFrameLocks noChangeAspect="1"/>
          </p:cNvGraphicFramePr>
          <p:nvPr/>
        </p:nvGraphicFramePr>
        <p:xfrm>
          <a:off x="5346700" y="5367338"/>
          <a:ext cx="1103313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0" name="公式" r:id="rId25" imgW="342603" imgH="177646" progId="Equation.3">
                  <p:embed/>
                </p:oleObj>
              </mc:Choice>
              <mc:Fallback>
                <p:oleObj name="公式" r:id="rId25" imgW="342603" imgH="177646" progId="Equation.3">
                  <p:embed/>
                  <p:pic>
                    <p:nvPicPr>
                      <p:cNvPr id="0" name="Object 10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6700" y="5367338"/>
                        <a:ext cx="1103313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043" name="Object 1043"/>
          <p:cNvGraphicFramePr>
            <a:graphicFrameLocks noChangeAspect="1"/>
          </p:cNvGraphicFramePr>
          <p:nvPr/>
        </p:nvGraphicFramePr>
        <p:xfrm>
          <a:off x="6753225" y="4700588"/>
          <a:ext cx="738188" cy="54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1" name="公式" r:id="rId27" imgW="228402" imgH="177646" progId="Equation.3">
                  <p:embed/>
                </p:oleObj>
              </mc:Choice>
              <mc:Fallback>
                <p:oleObj name="公式" r:id="rId27" imgW="228402" imgH="177646" progId="Equation.3">
                  <p:embed/>
                  <p:pic>
                    <p:nvPicPr>
                      <p:cNvPr id="0" name="Object 10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3225" y="4700588"/>
                        <a:ext cx="738188" cy="541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044" name="Object 1044"/>
          <p:cNvGraphicFramePr>
            <a:graphicFrameLocks noChangeAspect="1"/>
          </p:cNvGraphicFramePr>
          <p:nvPr/>
        </p:nvGraphicFramePr>
        <p:xfrm>
          <a:off x="6735763" y="5389563"/>
          <a:ext cx="738187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2" name="公式" r:id="rId29" imgW="228402" imgH="177646" progId="Equation.3">
                  <p:embed/>
                </p:oleObj>
              </mc:Choice>
              <mc:Fallback>
                <p:oleObj name="公式" r:id="rId29" imgW="228402" imgH="177646" progId="Equation.3">
                  <p:embed/>
                  <p:pic>
                    <p:nvPicPr>
                      <p:cNvPr id="0" name="Object 10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5763" y="5389563"/>
                        <a:ext cx="738187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045" name="Object 1045"/>
          <p:cNvGraphicFramePr>
            <a:graphicFrameLocks noChangeAspect="1"/>
          </p:cNvGraphicFramePr>
          <p:nvPr/>
        </p:nvGraphicFramePr>
        <p:xfrm>
          <a:off x="7812088" y="5346700"/>
          <a:ext cx="739775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3" name="公式" r:id="rId30" imgW="228402" imgH="177646" progId="Equation.3">
                  <p:embed/>
                </p:oleObj>
              </mc:Choice>
              <mc:Fallback>
                <p:oleObj name="公式" r:id="rId30" imgW="228402" imgH="177646" progId="Equation.3">
                  <p:embed/>
                  <p:pic>
                    <p:nvPicPr>
                      <p:cNvPr id="0" name="Object 10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2088" y="5346700"/>
                        <a:ext cx="739775" cy="54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046" name="Object 1046"/>
          <p:cNvGraphicFramePr>
            <a:graphicFrameLocks noChangeAspect="1"/>
          </p:cNvGraphicFramePr>
          <p:nvPr/>
        </p:nvGraphicFramePr>
        <p:xfrm>
          <a:off x="7924800" y="4678363"/>
          <a:ext cx="276225" cy="56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4" name="公式" r:id="rId31" imgW="126725" imgH="177415" progId="Equation.3">
                  <p:embed/>
                </p:oleObj>
              </mc:Choice>
              <mc:Fallback>
                <p:oleObj name="公式" r:id="rId31" imgW="126725" imgH="177415" progId="Equation.3">
                  <p:embed/>
                  <p:pic>
                    <p:nvPicPr>
                      <p:cNvPr id="0" name="Object 10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0" y="4678363"/>
                        <a:ext cx="276225" cy="560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7047" name="Line 1047"/>
          <p:cNvSpPr>
            <a:spLocks noChangeShapeType="1"/>
          </p:cNvSpPr>
          <p:nvPr/>
        </p:nvSpPr>
        <p:spPr bwMode="auto">
          <a:xfrm>
            <a:off x="1908175" y="4010025"/>
            <a:ext cx="0" cy="19827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7048" name="Line 1048"/>
          <p:cNvSpPr>
            <a:spLocks noChangeShapeType="1"/>
          </p:cNvSpPr>
          <p:nvPr/>
        </p:nvSpPr>
        <p:spPr bwMode="auto">
          <a:xfrm>
            <a:off x="3524250" y="4010025"/>
            <a:ext cx="0" cy="19827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7049" name="Line 1049"/>
          <p:cNvSpPr>
            <a:spLocks noChangeShapeType="1"/>
          </p:cNvSpPr>
          <p:nvPr/>
        </p:nvSpPr>
        <p:spPr bwMode="auto">
          <a:xfrm>
            <a:off x="5230813" y="4010025"/>
            <a:ext cx="0" cy="19827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7050" name="Line 1050"/>
          <p:cNvSpPr>
            <a:spLocks noChangeShapeType="1"/>
          </p:cNvSpPr>
          <p:nvPr/>
        </p:nvSpPr>
        <p:spPr bwMode="auto">
          <a:xfrm>
            <a:off x="6488113" y="4010025"/>
            <a:ext cx="0" cy="19827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7051" name="Line 1051"/>
          <p:cNvSpPr>
            <a:spLocks noChangeShapeType="1"/>
          </p:cNvSpPr>
          <p:nvPr/>
        </p:nvSpPr>
        <p:spPr bwMode="auto">
          <a:xfrm>
            <a:off x="7654925" y="4010025"/>
            <a:ext cx="0" cy="19827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57052" name="Group 1052"/>
          <p:cNvGrpSpPr>
            <a:grpSpLocks/>
          </p:cNvGrpSpPr>
          <p:nvPr/>
        </p:nvGrpSpPr>
        <p:grpSpPr bwMode="auto">
          <a:xfrm>
            <a:off x="1981200" y="457200"/>
            <a:ext cx="5438775" cy="3198813"/>
            <a:chOff x="1332" y="24"/>
            <a:chExt cx="3426" cy="2015"/>
          </a:xfrm>
        </p:grpSpPr>
        <p:grpSp>
          <p:nvGrpSpPr>
            <p:cNvPr id="21533" name="Group 1053"/>
            <p:cNvGrpSpPr>
              <a:grpSpLocks/>
            </p:cNvGrpSpPr>
            <p:nvPr/>
          </p:nvGrpSpPr>
          <p:grpSpPr bwMode="auto">
            <a:xfrm>
              <a:off x="1332" y="24"/>
              <a:ext cx="3426" cy="2015"/>
              <a:chOff x="1332" y="24"/>
              <a:chExt cx="3426" cy="2015"/>
            </a:xfrm>
          </p:grpSpPr>
          <p:graphicFrame>
            <p:nvGraphicFramePr>
              <p:cNvPr id="21538" name="Object 1054"/>
              <p:cNvGraphicFramePr>
                <a:graphicFrameLocks noChangeAspect="1"/>
              </p:cNvGraphicFramePr>
              <p:nvPr/>
            </p:nvGraphicFramePr>
            <p:xfrm>
              <a:off x="3233" y="336"/>
              <a:ext cx="341" cy="2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605" name="公式" r:id="rId32" imgW="76192" imgH="152512" progId="Equation.3">
                      <p:embed/>
                    </p:oleObj>
                  </mc:Choice>
                  <mc:Fallback>
                    <p:oleObj name="公式" r:id="rId32" imgW="76192" imgH="152512" progId="Equation.3">
                      <p:embed/>
                      <p:pic>
                        <p:nvPicPr>
                          <p:cNvPr id="0" name="Object 105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33" y="336"/>
                            <a:ext cx="341" cy="2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accent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1539" name="Rectangle 1055"/>
              <p:cNvSpPr>
                <a:spLocks noChangeArrowheads="1"/>
              </p:cNvSpPr>
              <p:nvPr/>
            </p:nvSpPr>
            <p:spPr bwMode="auto">
              <a:xfrm>
                <a:off x="1667" y="1153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 i="1">
                    <a:ea typeface="宋体" panose="02010600030101010101" pitchFamily="2" charset="-122"/>
                  </a:rPr>
                  <a:t>E</a:t>
                </a:r>
              </a:p>
            </p:txBody>
          </p:sp>
          <p:sp>
            <p:nvSpPr>
              <p:cNvPr id="21540" name="Line 1056"/>
              <p:cNvSpPr>
                <a:spLocks noChangeShapeType="1"/>
              </p:cNvSpPr>
              <p:nvPr/>
            </p:nvSpPr>
            <p:spPr bwMode="auto">
              <a:xfrm>
                <a:off x="2226" y="746"/>
                <a:ext cx="190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41" name="Rectangle 1057"/>
              <p:cNvSpPr>
                <a:spLocks noChangeArrowheads="1"/>
              </p:cNvSpPr>
              <p:nvPr/>
            </p:nvSpPr>
            <p:spPr bwMode="auto">
              <a:xfrm>
                <a:off x="4215" y="1047"/>
                <a:ext cx="35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>
                    <a:ea typeface="宋体" panose="02010600030101010101" pitchFamily="2" charset="-122"/>
                  </a:rPr>
                  <a:t>1k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  <p:sp>
            <p:nvSpPr>
              <p:cNvPr id="21542" name="Rectangle 1058"/>
              <p:cNvSpPr>
                <a:spLocks noChangeArrowheads="1"/>
              </p:cNvSpPr>
              <p:nvPr/>
            </p:nvSpPr>
            <p:spPr bwMode="auto">
              <a:xfrm>
                <a:off x="3666" y="1043"/>
                <a:ext cx="35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>
                    <a:ea typeface="宋体" panose="02010600030101010101" pitchFamily="2" charset="-122"/>
                  </a:rPr>
                  <a:t>2k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  <p:grpSp>
            <p:nvGrpSpPr>
              <p:cNvPr id="21543" name="Group 1059"/>
              <p:cNvGrpSpPr>
                <a:grpSpLocks/>
              </p:cNvGrpSpPr>
              <p:nvPr/>
            </p:nvGrpSpPr>
            <p:grpSpPr bwMode="auto">
              <a:xfrm>
                <a:off x="3602" y="1503"/>
                <a:ext cx="82" cy="323"/>
                <a:chOff x="2160" y="1198"/>
                <a:chExt cx="97" cy="246"/>
              </a:xfrm>
            </p:grpSpPr>
            <p:sp>
              <p:nvSpPr>
                <p:cNvPr id="21585" name="Arc 1060"/>
                <p:cNvSpPr>
                  <a:spLocks/>
                </p:cNvSpPr>
                <p:nvPr/>
              </p:nvSpPr>
              <p:spPr bwMode="auto">
                <a:xfrm>
                  <a:off x="2160" y="1198"/>
                  <a:ext cx="97" cy="82"/>
                </a:xfrm>
                <a:custGeom>
                  <a:avLst/>
                  <a:gdLst>
                    <a:gd name="T0" fmla="*/ 0 w 21825"/>
                    <a:gd name="T1" fmla="*/ 0 h 43200"/>
                    <a:gd name="T2" fmla="*/ 1 w 21825"/>
                    <a:gd name="T3" fmla="*/ 82 h 43200"/>
                    <a:gd name="T4" fmla="*/ 1 w 21825"/>
                    <a:gd name="T5" fmla="*/ 41 h 432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825" h="43200" fill="none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</a:path>
                    <a:path w="21825" h="43200" stroke="0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  <a:lnTo>
                        <a:pt x="225" y="2160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1586" name="Arc 1061"/>
                <p:cNvSpPr>
                  <a:spLocks/>
                </p:cNvSpPr>
                <p:nvPr/>
              </p:nvSpPr>
              <p:spPr bwMode="auto">
                <a:xfrm>
                  <a:off x="2160" y="1280"/>
                  <a:ext cx="97" cy="82"/>
                </a:xfrm>
                <a:custGeom>
                  <a:avLst/>
                  <a:gdLst>
                    <a:gd name="T0" fmla="*/ 0 w 21825"/>
                    <a:gd name="T1" fmla="*/ 0 h 43200"/>
                    <a:gd name="T2" fmla="*/ 1 w 21825"/>
                    <a:gd name="T3" fmla="*/ 82 h 43200"/>
                    <a:gd name="T4" fmla="*/ 1 w 21825"/>
                    <a:gd name="T5" fmla="*/ 41 h 432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825" h="43200" fill="none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</a:path>
                    <a:path w="21825" h="43200" stroke="0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  <a:lnTo>
                        <a:pt x="225" y="2160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1587" name="Arc 1062"/>
                <p:cNvSpPr>
                  <a:spLocks/>
                </p:cNvSpPr>
                <p:nvPr/>
              </p:nvSpPr>
              <p:spPr bwMode="auto">
                <a:xfrm>
                  <a:off x="2160" y="1362"/>
                  <a:ext cx="97" cy="82"/>
                </a:xfrm>
                <a:custGeom>
                  <a:avLst/>
                  <a:gdLst>
                    <a:gd name="T0" fmla="*/ 0 w 21825"/>
                    <a:gd name="T1" fmla="*/ 0 h 43200"/>
                    <a:gd name="T2" fmla="*/ 1 w 21825"/>
                    <a:gd name="T3" fmla="*/ 82 h 43200"/>
                    <a:gd name="T4" fmla="*/ 1 w 21825"/>
                    <a:gd name="T5" fmla="*/ 41 h 432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825" h="43200" fill="none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</a:path>
                    <a:path w="21825" h="43200" stroke="0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  <a:lnTo>
                        <a:pt x="225" y="2160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21544" name="Line 1063"/>
              <p:cNvSpPr>
                <a:spLocks noChangeShapeType="1"/>
              </p:cNvSpPr>
              <p:nvPr/>
            </p:nvSpPr>
            <p:spPr bwMode="auto">
              <a:xfrm flipV="1">
                <a:off x="3624" y="746"/>
                <a:ext cx="0" cy="75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45" name="Line 1064"/>
              <p:cNvSpPr>
                <a:spLocks noChangeShapeType="1"/>
              </p:cNvSpPr>
              <p:nvPr/>
            </p:nvSpPr>
            <p:spPr bwMode="auto">
              <a:xfrm flipV="1">
                <a:off x="3602" y="1825"/>
                <a:ext cx="0" cy="18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46" name="Oval 1065"/>
              <p:cNvSpPr>
                <a:spLocks noChangeArrowheads="1"/>
              </p:cNvSpPr>
              <p:nvPr/>
            </p:nvSpPr>
            <p:spPr bwMode="auto">
              <a:xfrm>
                <a:off x="1332" y="1153"/>
                <a:ext cx="338" cy="362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1547" name="Line 1066"/>
              <p:cNvSpPr>
                <a:spLocks noChangeShapeType="1"/>
              </p:cNvSpPr>
              <p:nvPr/>
            </p:nvSpPr>
            <p:spPr bwMode="auto">
              <a:xfrm>
                <a:off x="1500" y="586"/>
                <a:ext cx="0" cy="144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48" name="Rectangle 1067"/>
              <p:cNvSpPr>
                <a:spLocks noChangeArrowheads="1"/>
              </p:cNvSpPr>
              <p:nvPr/>
            </p:nvSpPr>
            <p:spPr bwMode="auto">
              <a:xfrm>
                <a:off x="1500" y="921"/>
                <a:ext cx="24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 i="1">
                    <a:ea typeface="宋体" panose="02010600030101010101" pitchFamily="2" charset="-122"/>
                  </a:rPr>
                  <a:t>+</a:t>
                </a:r>
              </a:p>
            </p:txBody>
          </p:sp>
          <p:sp>
            <p:nvSpPr>
              <p:cNvPr id="21549" name="Rectangle 1068"/>
              <p:cNvSpPr>
                <a:spLocks noChangeArrowheads="1"/>
              </p:cNvSpPr>
              <p:nvPr/>
            </p:nvSpPr>
            <p:spPr bwMode="auto">
              <a:xfrm>
                <a:off x="1500" y="1316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 i="1">
                    <a:ea typeface="宋体" panose="02010600030101010101" pitchFamily="2" charset="-122"/>
                  </a:rPr>
                  <a:t>_</a:t>
                </a:r>
              </a:p>
            </p:txBody>
          </p:sp>
          <p:sp>
            <p:nvSpPr>
              <p:cNvPr id="21550" name="Rectangle 1069"/>
              <p:cNvSpPr>
                <a:spLocks noChangeArrowheads="1"/>
              </p:cNvSpPr>
              <p:nvPr/>
            </p:nvSpPr>
            <p:spPr bwMode="auto">
              <a:xfrm>
                <a:off x="2450" y="688"/>
                <a:ext cx="332" cy="11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1551" name="Rectangle 1070"/>
              <p:cNvSpPr>
                <a:spLocks noChangeArrowheads="1"/>
              </p:cNvSpPr>
              <p:nvPr/>
            </p:nvSpPr>
            <p:spPr bwMode="auto">
              <a:xfrm>
                <a:off x="2576" y="353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</a:p>
            </p:txBody>
          </p:sp>
          <p:sp>
            <p:nvSpPr>
              <p:cNvPr id="21552" name="Line 1071"/>
              <p:cNvSpPr>
                <a:spLocks noChangeShapeType="1"/>
              </p:cNvSpPr>
              <p:nvPr/>
            </p:nvSpPr>
            <p:spPr bwMode="auto">
              <a:xfrm flipV="1">
                <a:off x="4015" y="1553"/>
                <a:ext cx="219" cy="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53" name="Line 1072"/>
              <p:cNvSpPr>
                <a:spLocks noChangeShapeType="1"/>
              </p:cNvSpPr>
              <p:nvPr/>
            </p:nvSpPr>
            <p:spPr bwMode="auto">
              <a:xfrm>
                <a:off x="4015" y="1619"/>
                <a:ext cx="22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54" name="Line 1073"/>
              <p:cNvSpPr>
                <a:spLocks noChangeShapeType="1"/>
              </p:cNvSpPr>
              <p:nvPr/>
            </p:nvSpPr>
            <p:spPr bwMode="auto">
              <a:xfrm flipV="1">
                <a:off x="4127" y="746"/>
                <a:ext cx="0" cy="80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55" name="Line 1074"/>
              <p:cNvSpPr>
                <a:spLocks noChangeShapeType="1"/>
              </p:cNvSpPr>
              <p:nvPr/>
            </p:nvSpPr>
            <p:spPr bwMode="auto">
              <a:xfrm flipV="1">
                <a:off x="4127" y="1619"/>
                <a:ext cx="0" cy="40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56" name="Line 1075"/>
              <p:cNvSpPr>
                <a:spLocks noChangeShapeType="1"/>
              </p:cNvSpPr>
              <p:nvPr/>
            </p:nvSpPr>
            <p:spPr bwMode="auto">
              <a:xfrm>
                <a:off x="1512" y="2014"/>
                <a:ext cx="26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57" name="Line 1076"/>
              <p:cNvSpPr>
                <a:spLocks noChangeShapeType="1"/>
              </p:cNvSpPr>
              <p:nvPr/>
            </p:nvSpPr>
            <p:spPr bwMode="auto">
              <a:xfrm>
                <a:off x="1494" y="584"/>
                <a:ext cx="53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58" name="Line 1077"/>
              <p:cNvSpPr>
                <a:spLocks noChangeShapeType="1"/>
              </p:cNvSpPr>
              <p:nvPr/>
            </p:nvSpPr>
            <p:spPr bwMode="auto">
              <a:xfrm flipV="1">
                <a:off x="2003" y="443"/>
                <a:ext cx="335" cy="14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59" name="Line 1078"/>
              <p:cNvSpPr>
                <a:spLocks noChangeShapeType="1"/>
              </p:cNvSpPr>
              <p:nvPr/>
            </p:nvSpPr>
            <p:spPr bwMode="auto">
              <a:xfrm>
                <a:off x="2282" y="339"/>
                <a:ext cx="78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60" name="Text Box 1079"/>
              <p:cNvSpPr txBox="1">
                <a:spLocks noChangeArrowheads="1"/>
              </p:cNvSpPr>
              <p:nvPr/>
            </p:nvSpPr>
            <p:spPr bwMode="auto">
              <a:xfrm>
                <a:off x="1779" y="281"/>
                <a:ext cx="277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K</a:t>
                </a:r>
              </a:p>
            </p:txBody>
          </p:sp>
          <p:sp>
            <p:nvSpPr>
              <p:cNvPr id="21561" name="Rectangle 1080"/>
              <p:cNvSpPr>
                <a:spLocks noChangeArrowheads="1"/>
              </p:cNvSpPr>
              <p:nvPr/>
            </p:nvSpPr>
            <p:spPr bwMode="auto">
              <a:xfrm>
                <a:off x="4071" y="862"/>
                <a:ext cx="128" cy="387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1562" name="Line 1081"/>
              <p:cNvSpPr>
                <a:spLocks noChangeShapeType="1"/>
              </p:cNvSpPr>
              <p:nvPr/>
            </p:nvSpPr>
            <p:spPr bwMode="auto">
              <a:xfrm>
                <a:off x="3624" y="746"/>
                <a:ext cx="0" cy="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63" name="Line 1082"/>
              <p:cNvSpPr>
                <a:spLocks noChangeShapeType="1"/>
              </p:cNvSpPr>
              <p:nvPr/>
            </p:nvSpPr>
            <p:spPr bwMode="auto">
              <a:xfrm flipH="1" flipV="1">
                <a:off x="2170" y="339"/>
                <a:ext cx="112" cy="29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64" name="Text Box 1083"/>
              <p:cNvSpPr txBox="1">
                <a:spLocks noChangeArrowheads="1"/>
              </p:cNvSpPr>
              <p:nvPr/>
            </p:nvSpPr>
            <p:spPr bwMode="auto">
              <a:xfrm>
                <a:off x="2106" y="736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1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  <p:sp>
            <p:nvSpPr>
              <p:cNvPr id="21565" name="Text Box 1084"/>
              <p:cNvSpPr txBox="1">
                <a:spLocks noChangeArrowheads="1"/>
              </p:cNvSpPr>
              <p:nvPr/>
            </p:nvSpPr>
            <p:spPr bwMode="auto">
              <a:xfrm>
                <a:off x="2226" y="24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2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  <p:sp>
            <p:nvSpPr>
              <p:cNvPr id="21566" name="Rectangle 1085"/>
              <p:cNvSpPr>
                <a:spLocks noChangeArrowheads="1"/>
              </p:cNvSpPr>
              <p:nvPr/>
            </p:nvSpPr>
            <p:spPr bwMode="auto">
              <a:xfrm>
                <a:off x="4219" y="792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>
                    <a:ea typeface="宋体" panose="02010600030101010101" pitchFamily="2" charset="-122"/>
                  </a:rPr>
                  <a:t>2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  <p:sp>
            <p:nvSpPr>
              <p:cNvPr id="21567" name="Rectangle 1086"/>
              <p:cNvSpPr>
                <a:spLocks noChangeArrowheads="1"/>
              </p:cNvSpPr>
              <p:nvPr/>
            </p:nvSpPr>
            <p:spPr bwMode="auto">
              <a:xfrm>
                <a:off x="3644" y="780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>
                    <a:ea typeface="宋体" panose="02010600030101010101" pitchFamily="2" charset="-122"/>
                  </a:rPr>
                  <a:t>1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  <p:sp>
            <p:nvSpPr>
              <p:cNvPr id="21568" name="Rectangle 1087"/>
              <p:cNvSpPr>
                <a:spLocks noChangeArrowheads="1"/>
              </p:cNvSpPr>
              <p:nvPr/>
            </p:nvSpPr>
            <p:spPr bwMode="auto">
              <a:xfrm>
                <a:off x="3576" y="888"/>
                <a:ext cx="104" cy="323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1569" name="Line 1088"/>
              <p:cNvSpPr>
                <a:spLocks noChangeShapeType="1"/>
              </p:cNvSpPr>
              <p:nvPr/>
            </p:nvSpPr>
            <p:spPr bwMode="auto">
              <a:xfrm>
                <a:off x="3512" y="921"/>
                <a:ext cx="0" cy="29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70" name="Line 1089"/>
              <p:cNvSpPr>
                <a:spLocks noChangeShapeType="1"/>
              </p:cNvSpPr>
              <p:nvPr/>
            </p:nvSpPr>
            <p:spPr bwMode="auto">
              <a:xfrm>
                <a:off x="3903" y="630"/>
                <a:ext cx="28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71" name="Line 1090"/>
              <p:cNvSpPr>
                <a:spLocks noChangeShapeType="1"/>
              </p:cNvSpPr>
              <p:nvPr/>
            </p:nvSpPr>
            <p:spPr bwMode="auto">
              <a:xfrm>
                <a:off x="3065" y="339"/>
                <a:ext cx="0" cy="40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72" name="Line 1091"/>
              <p:cNvSpPr>
                <a:spLocks noChangeShapeType="1"/>
              </p:cNvSpPr>
              <p:nvPr/>
            </p:nvSpPr>
            <p:spPr bwMode="auto">
              <a:xfrm>
                <a:off x="3288" y="630"/>
                <a:ext cx="28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21573" name="Object 1092"/>
              <p:cNvGraphicFramePr>
                <a:graphicFrameLocks noChangeAspect="1"/>
              </p:cNvGraphicFramePr>
              <p:nvPr/>
            </p:nvGraphicFramePr>
            <p:xfrm>
              <a:off x="3168" y="864"/>
              <a:ext cx="333" cy="45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606" name="公式" r:id="rId34" imgW="104831" imgH="209468" progId="Equation.3">
                      <p:embed/>
                    </p:oleObj>
                  </mc:Choice>
                  <mc:Fallback>
                    <p:oleObj name="公式" r:id="rId34" imgW="104831" imgH="209468" progId="Equation.3">
                      <p:embed/>
                      <p:pic>
                        <p:nvPicPr>
                          <p:cNvPr id="0" name="Object 109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68" y="864"/>
                            <a:ext cx="333" cy="45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accent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1574" name="Object 1093"/>
              <p:cNvGraphicFramePr>
                <a:graphicFrameLocks noChangeAspect="1"/>
              </p:cNvGraphicFramePr>
              <p:nvPr/>
            </p:nvGraphicFramePr>
            <p:xfrm>
              <a:off x="3760" y="240"/>
              <a:ext cx="357" cy="41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607" name="公式" r:id="rId36" imgW="114287" imgH="209468" progId="Equation.3">
                      <p:embed/>
                    </p:oleObj>
                  </mc:Choice>
                  <mc:Fallback>
                    <p:oleObj name="公式" r:id="rId36" imgW="114287" imgH="209468" progId="Equation.3">
                      <p:embed/>
                      <p:pic>
                        <p:nvPicPr>
                          <p:cNvPr id="0" name="Object 109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60" y="240"/>
                            <a:ext cx="357" cy="41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accent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1575" name="Object 1094"/>
              <p:cNvGraphicFramePr>
                <a:graphicFrameLocks noChangeAspect="1"/>
              </p:cNvGraphicFramePr>
              <p:nvPr/>
            </p:nvGraphicFramePr>
            <p:xfrm>
              <a:off x="4224" y="1396"/>
              <a:ext cx="534" cy="4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608" name="公式" r:id="rId38" imgW="181022" imgH="219186" progId="Equation.3">
                      <p:embed/>
                    </p:oleObj>
                  </mc:Choice>
                  <mc:Fallback>
                    <p:oleObj name="公式" r:id="rId38" imgW="181022" imgH="219186" progId="Equation.3">
                      <p:embed/>
                      <p:pic>
                        <p:nvPicPr>
                          <p:cNvPr id="0" name="Object 109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24" y="1396"/>
                            <a:ext cx="534" cy="47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accent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1576" name="Object 1095"/>
              <p:cNvGraphicFramePr>
                <a:graphicFrameLocks noChangeAspect="1"/>
              </p:cNvGraphicFramePr>
              <p:nvPr/>
            </p:nvGraphicFramePr>
            <p:xfrm>
              <a:off x="3168" y="1392"/>
              <a:ext cx="385" cy="4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609" name="公式" r:id="rId40" imgW="171566" imgH="209468" progId="Equation.3">
                      <p:embed/>
                    </p:oleObj>
                  </mc:Choice>
                  <mc:Fallback>
                    <p:oleObj name="公式" r:id="rId40" imgW="171566" imgH="209468" progId="Equation.3">
                      <p:embed/>
                      <p:pic>
                        <p:nvPicPr>
                          <p:cNvPr id="0" name="Object 109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68" y="1392"/>
                            <a:ext cx="385" cy="44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accent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1577" name="Rectangle 1096"/>
              <p:cNvSpPr>
                <a:spLocks noChangeArrowheads="1"/>
              </p:cNvSpPr>
              <p:nvPr/>
            </p:nvSpPr>
            <p:spPr bwMode="auto">
              <a:xfrm>
                <a:off x="1556" y="1619"/>
                <a:ext cx="39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>
                    <a:ea typeface="宋体" panose="02010600030101010101" pitchFamily="2" charset="-122"/>
                  </a:rPr>
                  <a:t>6V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  <p:sp>
            <p:nvSpPr>
              <p:cNvPr id="21578" name="Oval 1097"/>
              <p:cNvSpPr>
                <a:spLocks noChangeArrowheads="1"/>
              </p:cNvSpPr>
              <p:nvPr/>
            </p:nvSpPr>
            <p:spPr bwMode="auto">
              <a:xfrm flipV="1">
                <a:off x="3037" y="717"/>
                <a:ext cx="55" cy="57"/>
              </a:xfrm>
              <a:prstGeom prst="ellipse">
                <a:avLst/>
              </a:prstGeom>
              <a:solidFill>
                <a:schemeClr val="tx2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1579" name="Oval 1098"/>
              <p:cNvSpPr>
                <a:spLocks noChangeArrowheads="1"/>
              </p:cNvSpPr>
              <p:nvPr/>
            </p:nvSpPr>
            <p:spPr bwMode="auto">
              <a:xfrm flipV="1">
                <a:off x="3580" y="1982"/>
                <a:ext cx="55" cy="57"/>
              </a:xfrm>
              <a:prstGeom prst="ellipse">
                <a:avLst/>
              </a:prstGeom>
              <a:solidFill>
                <a:schemeClr val="tx2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1580" name="Oval 1099"/>
              <p:cNvSpPr>
                <a:spLocks noChangeArrowheads="1"/>
              </p:cNvSpPr>
              <p:nvPr/>
            </p:nvSpPr>
            <p:spPr bwMode="auto">
              <a:xfrm flipV="1">
                <a:off x="3596" y="717"/>
                <a:ext cx="55" cy="57"/>
              </a:xfrm>
              <a:prstGeom prst="ellipse">
                <a:avLst/>
              </a:prstGeom>
              <a:solidFill>
                <a:schemeClr val="tx2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1581" name="Oval 1100"/>
              <p:cNvSpPr>
                <a:spLocks noChangeArrowheads="1"/>
              </p:cNvSpPr>
              <p:nvPr/>
            </p:nvSpPr>
            <p:spPr bwMode="auto">
              <a:xfrm flipV="1">
                <a:off x="2224" y="702"/>
                <a:ext cx="47" cy="69"/>
              </a:xfrm>
              <a:prstGeom prst="ellipse">
                <a:avLst/>
              </a:prstGeom>
              <a:solidFill>
                <a:schemeClr val="tx2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1582" name="Oval 1101"/>
              <p:cNvSpPr>
                <a:spLocks noChangeArrowheads="1"/>
              </p:cNvSpPr>
              <p:nvPr/>
            </p:nvSpPr>
            <p:spPr bwMode="auto">
              <a:xfrm flipV="1">
                <a:off x="2282" y="310"/>
                <a:ext cx="55" cy="57"/>
              </a:xfrm>
              <a:prstGeom prst="ellipse">
                <a:avLst/>
              </a:prstGeom>
              <a:solidFill>
                <a:schemeClr val="tx2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1583" name="Oval 1102"/>
              <p:cNvSpPr>
                <a:spLocks noChangeArrowheads="1"/>
              </p:cNvSpPr>
              <p:nvPr/>
            </p:nvSpPr>
            <p:spPr bwMode="auto">
              <a:xfrm flipV="1">
                <a:off x="1989" y="569"/>
                <a:ext cx="55" cy="57"/>
              </a:xfrm>
              <a:prstGeom prst="ellipse">
                <a:avLst/>
              </a:prstGeom>
              <a:solidFill>
                <a:schemeClr val="tx2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1584" name="Rectangle 1103"/>
              <p:cNvSpPr>
                <a:spLocks noChangeArrowheads="1"/>
              </p:cNvSpPr>
              <p:nvPr/>
            </p:nvSpPr>
            <p:spPr bwMode="auto">
              <a:xfrm>
                <a:off x="2526" y="770"/>
                <a:ext cx="35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2k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1534" name="Text Box 1104"/>
            <p:cNvSpPr txBox="1">
              <a:spLocks noChangeArrowheads="1"/>
            </p:cNvSpPr>
            <p:nvPr/>
          </p:nvSpPr>
          <p:spPr bwMode="auto">
            <a:xfrm>
              <a:off x="3264" y="1344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21535" name="Text Box 1105"/>
            <p:cNvSpPr txBox="1">
              <a:spLocks noChangeArrowheads="1"/>
            </p:cNvSpPr>
            <p:nvPr/>
          </p:nvSpPr>
          <p:spPr bwMode="auto">
            <a:xfrm>
              <a:off x="3254" y="1741"/>
              <a:ext cx="3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>
                  <a:solidFill>
                    <a:srgbClr val="FF0000"/>
                  </a:solidFill>
                </a:rPr>
                <a:t>－</a:t>
              </a:r>
            </a:p>
          </p:txBody>
        </p:sp>
        <p:sp>
          <p:nvSpPr>
            <p:cNvPr id="21536" name="Text Box 1106"/>
            <p:cNvSpPr txBox="1">
              <a:spLocks noChangeArrowheads="1"/>
            </p:cNvSpPr>
            <p:nvPr/>
          </p:nvSpPr>
          <p:spPr bwMode="auto">
            <a:xfrm>
              <a:off x="4234" y="1283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21537" name="Text Box 1107"/>
            <p:cNvSpPr txBox="1">
              <a:spLocks noChangeArrowheads="1"/>
            </p:cNvSpPr>
            <p:nvPr/>
          </p:nvSpPr>
          <p:spPr bwMode="auto">
            <a:xfrm>
              <a:off x="4224" y="1680"/>
              <a:ext cx="3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>
                  <a:solidFill>
                    <a:srgbClr val="FF0000"/>
                  </a:solidFill>
                </a:rPr>
                <a:t>－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7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7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7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57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7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7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57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57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57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57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57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9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9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26" grpId="0" animBg="1" autoUpdateAnimBg="0"/>
      <p:bldP spid="257027" grpId="0" autoUpdateAnimBg="0"/>
      <p:bldP spid="257028" grpId="0" animBg="1"/>
      <p:bldP spid="257029" grpId="0" animBg="1"/>
      <p:bldP spid="257047" grpId="0" animBg="1"/>
      <p:bldP spid="257048" grpId="0" animBg="1"/>
      <p:bldP spid="257049" grpId="0" animBg="1"/>
      <p:bldP spid="257050" grpId="0" animBg="1"/>
      <p:bldP spid="25705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Text Box 1026"/>
          <p:cNvSpPr txBox="1">
            <a:spLocks noChangeArrowheads="1"/>
          </p:cNvSpPr>
          <p:nvPr/>
        </p:nvSpPr>
        <p:spPr bwMode="auto">
          <a:xfrm>
            <a:off x="381000" y="304800"/>
            <a:ext cx="1114425" cy="588963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rgbClr val="FF0000"/>
                </a:solidFill>
                <a:ea typeface="隶书" panose="02010509060101010101" pitchFamily="49" charset="-122"/>
              </a:rPr>
              <a:t>小结 </a:t>
            </a:r>
            <a:endParaRPr lang="zh-CN" altLang="en-US" sz="3200">
              <a:solidFill>
                <a:schemeClr val="accent2"/>
              </a:solidFill>
              <a:ea typeface="宋体" panose="02010600030101010101" pitchFamily="2" charset="-122"/>
            </a:endParaRPr>
          </a:p>
        </p:txBody>
      </p:sp>
      <p:grpSp>
        <p:nvGrpSpPr>
          <p:cNvPr id="262177" name="Group 1057"/>
          <p:cNvGrpSpPr>
            <a:grpSpLocks/>
          </p:cNvGrpSpPr>
          <p:nvPr/>
        </p:nvGrpSpPr>
        <p:grpSpPr bwMode="auto">
          <a:xfrm>
            <a:off x="695325" y="914400"/>
            <a:ext cx="7451725" cy="1255713"/>
            <a:chOff x="438" y="576"/>
            <a:chExt cx="4694" cy="791"/>
          </a:xfrm>
        </p:grpSpPr>
        <p:sp>
          <p:nvSpPr>
            <p:cNvPr id="22556" name="Text Box 1028"/>
            <p:cNvSpPr txBox="1">
              <a:spLocks noChangeArrowheads="1"/>
            </p:cNvSpPr>
            <p:nvPr/>
          </p:nvSpPr>
          <p:spPr bwMode="auto">
            <a:xfrm>
              <a:off x="438" y="704"/>
              <a:ext cx="13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CN">
                  <a:latin typeface="仿宋_GB2312" pitchFamily="49" charset="-122"/>
                </a:rPr>
                <a:t>1. </a:t>
              </a:r>
              <a:r>
                <a:rPr kumimoji="0" lang="zh-CN" altLang="en-US">
                  <a:latin typeface="仿宋_GB2312" pitchFamily="49" charset="-122"/>
                </a:rPr>
                <a:t>换路瞬间，</a:t>
              </a:r>
            </a:p>
          </p:txBody>
        </p:sp>
        <p:graphicFrame>
          <p:nvGraphicFramePr>
            <p:cNvPr id="22557" name="Object 1029"/>
            <p:cNvGraphicFramePr>
              <a:graphicFrameLocks noChangeAspect="1"/>
            </p:cNvGraphicFramePr>
            <p:nvPr/>
          </p:nvGraphicFramePr>
          <p:xfrm>
            <a:off x="1824" y="576"/>
            <a:ext cx="1155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60" name="公式" r:id="rId3" imgW="431613" imgH="228501" progId="Equation.3">
                    <p:embed/>
                  </p:oleObj>
                </mc:Choice>
                <mc:Fallback>
                  <p:oleObj name="公式" r:id="rId3" imgW="431613" imgH="228501" progId="Equation.3">
                    <p:embed/>
                    <p:pic>
                      <p:nvPicPr>
                        <p:cNvPr id="0" name="Object 10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4" y="576"/>
                          <a:ext cx="1155" cy="4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58" name="Text Box 1030"/>
            <p:cNvSpPr txBox="1">
              <a:spLocks noChangeArrowheads="1"/>
            </p:cNvSpPr>
            <p:nvPr/>
          </p:nvSpPr>
          <p:spPr bwMode="auto">
            <a:xfrm>
              <a:off x="2882" y="701"/>
              <a:ext cx="22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zh-CN" altLang="en-US"/>
                <a:t>不能突变。其它电量均可</a:t>
              </a:r>
            </a:p>
          </p:txBody>
        </p:sp>
        <p:sp>
          <p:nvSpPr>
            <p:cNvPr id="22559" name="Text Box 1031"/>
            <p:cNvSpPr txBox="1">
              <a:spLocks noChangeArrowheads="1"/>
            </p:cNvSpPr>
            <p:nvPr/>
          </p:nvSpPr>
          <p:spPr bwMode="auto">
            <a:xfrm>
              <a:off x="647" y="1079"/>
              <a:ext cx="30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zh-CN" altLang="en-US"/>
                <a:t>能突变，变不变由计算结果决定；</a:t>
              </a:r>
            </a:p>
          </p:txBody>
        </p:sp>
      </p:grpSp>
      <p:grpSp>
        <p:nvGrpSpPr>
          <p:cNvPr id="262178" name="Group 1058"/>
          <p:cNvGrpSpPr>
            <a:grpSpLocks/>
          </p:cNvGrpSpPr>
          <p:nvPr/>
        </p:nvGrpSpPr>
        <p:grpSpPr bwMode="auto">
          <a:xfrm>
            <a:off x="695325" y="2514600"/>
            <a:ext cx="8061325" cy="1719263"/>
            <a:chOff x="438" y="1584"/>
            <a:chExt cx="5078" cy="1083"/>
          </a:xfrm>
        </p:grpSpPr>
        <p:graphicFrame>
          <p:nvGraphicFramePr>
            <p:cNvPr id="22548" name="Object 1040"/>
            <p:cNvGraphicFramePr>
              <a:graphicFrameLocks noChangeAspect="1"/>
            </p:cNvGraphicFramePr>
            <p:nvPr/>
          </p:nvGraphicFramePr>
          <p:xfrm>
            <a:off x="2112" y="2044"/>
            <a:ext cx="423" cy="3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61" name="公式" r:id="rId5" imgW="279400" imgH="228600" progId="Equation.3">
                    <p:embed/>
                  </p:oleObj>
                </mc:Choice>
                <mc:Fallback>
                  <p:oleObj name="公式" r:id="rId5" imgW="279400" imgH="228600" progId="Equation.3">
                    <p:embed/>
                    <p:pic>
                      <p:nvPicPr>
                        <p:cNvPr id="0" name="Object 10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12" y="2044"/>
                          <a:ext cx="423" cy="3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49" name="Text Box 1041"/>
            <p:cNvSpPr txBox="1">
              <a:spLocks noChangeArrowheads="1"/>
            </p:cNvSpPr>
            <p:nvPr/>
          </p:nvSpPr>
          <p:spPr bwMode="auto">
            <a:xfrm>
              <a:off x="438" y="1625"/>
              <a:ext cx="13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CN">
                  <a:latin typeface="仿宋_GB2312" pitchFamily="49" charset="-122"/>
                </a:rPr>
                <a:t>2. </a:t>
              </a:r>
              <a:r>
                <a:rPr kumimoji="0" lang="zh-CN" altLang="en-US">
                  <a:latin typeface="仿宋_GB2312" pitchFamily="49" charset="-122"/>
                </a:rPr>
                <a:t>换路瞬间，</a:t>
              </a:r>
            </a:p>
          </p:txBody>
        </p:sp>
        <p:graphicFrame>
          <p:nvGraphicFramePr>
            <p:cNvPr id="22550" name="Object 1042"/>
            <p:cNvGraphicFramePr>
              <a:graphicFrameLocks noChangeAspect="1"/>
            </p:cNvGraphicFramePr>
            <p:nvPr/>
          </p:nvGraphicFramePr>
          <p:xfrm>
            <a:off x="1728" y="1584"/>
            <a:ext cx="2227" cy="3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62" name="公式" r:id="rId7" imgW="1040948" imgH="241195" progId="Equation.3">
                    <p:embed/>
                  </p:oleObj>
                </mc:Choice>
                <mc:Fallback>
                  <p:oleObj name="公式" r:id="rId7" imgW="1040948" imgH="241195" progId="Equation.3">
                    <p:embed/>
                    <p:pic>
                      <p:nvPicPr>
                        <p:cNvPr id="0" name="Object 10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1584"/>
                          <a:ext cx="2227" cy="3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51" name="Text Box 1043"/>
            <p:cNvSpPr txBox="1">
              <a:spLocks noChangeArrowheads="1"/>
            </p:cNvSpPr>
            <p:nvPr/>
          </p:nvSpPr>
          <p:spPr bwMode="auto">
            <a:xfrm>
              <a:off x="3848" y="1599"/>
              <a:ext cx="16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0" lang="zh-CN" altLang="en-US"/>
                <a:t>电容相当于理想电</a:t>
              </a:r>
            </a:p>
          </p:txBody>
        </p:sp>
        <p:sp>
          <p:nvSpPr>
            <p:cNvPr id="22552" name="Rectangle 1044"/>
            <p:cNvSpPr>
              <a:spLocks noChangeArrowheads="1"/>
            </p:cNvSpPr>
            <p:nvPr/>
          </p:nvSpPr>
          <p:spPr bwMode="auto">
            <a:xfrm>
              <a:off x="656" y="2032"/>
              <a:ext cx="14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zh-CN" altLang="en-US"/>
                <a:t>压源，其值等于</a:t>
              </a:r>
            </a:p>
          </p:txBody>
        </p:sp>
        <p:graphicFrame>
          <p:nvGraphicFramePr>
            <p:cNvPr id="22553" name="Object 1045"/>
            <p:cNvGraphicFramePr>
              <a:graphicFrameLocks noChangeAspect="1"/>
            </p:cNvGraphicFramePr>
            <p:nvPr/>
          </p:nvGraphicFramePr>
          <p:xfrm>
            <a:off x="2586" y="2016"/>
            <a:ext cx="1544" cy="3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63" name="公式" r:id="rId9" imgW="723586" imgH="241195" progId="Equation.3">
                    <p:embed/>
                  </p:oleObj>
                </mc:Choice>
                <mc:Fallback>
                  <p:oleObj name="公式" r:id="rId9" imgW="723586" imgH="241195" progId="Equation.3">
                    <p:embed/>
                    <p:pic>
                      <p:nvPicPr>
                        <p:cNvPr id="0" name="Object 10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86" y="2016"/>
                          <a:ext cx="1544" cy="3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54" name="Text Box 1046"/>
            <p:cNvSpPr txBox="1">
              <a:spLocks noChangeArrowheads="1"/>
            </p:cNvSpPr>
            <p:nvPr/>
          </p:nvSpPr>
          <p:spPr bwMode="auto">
            <a:xfrm>
              <a:off x="4169" y="2043"/>
              <a:ext cx="12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0" lang="zh-CN" altLang="en-US"/>
                <a:t>电容相当于短</a:t>
              </a:r>
            </a:p>
          </p:txBody>
        </p:sp>
        <p:sp>
          <p:nvSpPr>
            <p:cNvPr id="22555" name="Rectangle 1047"/>
            <p:cNvSpPr>
              <a:spLocks noChangeArrowheads="1"/>
            </p:cNvSpPr>
            <p:nvPr/>
          </p:nvSpPr>
          <p:spPr bwMode="auto">
            <a:xfrm>
              <a:off x="695" y="2379"/>
              <a:ext cx="5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0" lang="zh-CN" altLang="en-US"/>
                <a:t>路；</a:t>
              </a:r>
            </a:p>
          </p:txBody>
        </p:sp>
      </p:grpSp>
      <p:sp>
        <p:nvSpPr>
          <p:cNvPr id="262169" name="Line 1049"/>
          <p:cNvSpPr>
            <a:spLocks noChangeShapeType="1"/>
          </p:cNvSpPr>
          <p:nvPr/>
        </p:nvSpPr>
        <p:spPr bwMode="auto">
          <a:xfrm>
            <a:off x="4267200" y="3733800"/>
            <a:ext cx="43815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2170" name="Line 1050"/>
          <p:cNvSpPr>
            <a:spLocks noChangeShapeType="1"/>
          </p:cNvSpPr>
          <p:nvPr/>
        </p:nvSpPr>
        <p:spPr bwMode="auto">
          <a:xfrm>
            <a:off x="1104900" y="42291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2171" name="Line 1051"/>
          <p:cNvSpPr>
            <a:spLocks noChangeShapeType="1"/>
          </p:cNvSpPr>
          <p:nvPr/>
        </p:nvSpPr>
        <p:spPr bwMode="auto">
          <a:xfrm>
            <a:off x="2876550" y="3028950"/>
            <a:ext cx="57340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2172" name="Freeform 1052"/>
          <p:cNvSpPr>
            <a:spLocks/>
          </p:cNvSpPr>
          <p:nvPr/>
        </p:nvSpPr>
        <p:spPr bwMode="auto">
          <a:xfrm>
            <a:off x="1085850" y="3733800"/>
            <a:ext cx="3352800" cy="19050"/>
          </a:xfrm>
          <a:custGeom>
            <a:avLst/>
            <a:gdLst>
              <a:gd name="T0" fmla="*/ 0 w 2112"/>
              <a:gd name="T1" fmla="*/ 19050 h 12"/>
              <a:gd name="T2" fmla="*/ 3352800 w 2112"/>
              <a:gd name="T3" fmla="*/ 0 h 1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112" h="12">
                <a:moveTo>
                  <a:pt x="0" y="12"/>
                </a:moveTo>
                <a:lnTo>
                  <a:pt x="2112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2174" name="Line 1054"/>
          <p:cNvSpPr>
            <a:spLocks noChangeShapeType="1"/>
          </p:cNvSpPr>
          <p:nvPr/>
        </p:nvSpPr>
        <p:spPr bwMode="auto">
          <a:xfrm>
            <a:off x="3657600" y="5924550"/>
            <a:ext cx="43624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2175" name="Line 1055"/>
          <p:cNvSpPr>
            <a:spLocks noChangeShapeType="1"/>
          </p:cNvSpPr>
          <p:nvPr/>
        </p:nvSpPr>
        <p:spPr bwMode="auto">
          <a:xfrm>
            <a:off x="2933700" y="5124450"/>
            <a:ext cx="5486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2176" name="Freeform 1056"/>
          <p:cNvSpPr>
            <a:spLocks/>
          </p:cNvSpPr>
          <p:nvPr/>
        </p:nvSpPr>
        <p:spPr bwMode="auto">
          <a:xfrm>
            <a:off x="1104900" y="5924550"/>
            <a:ext cx="2724150" cy="19050"/>
          </a:xfrm>
          <a:custGeom>
            <a:avLst/>
            <a:gdLst>
              <a:gd name="T0" fmla="*/ 0 w 1716"/>
              <a:gd name="T1" fmla="*/ 19050 h 12"/>
              <a:gd name="T2" fmla="*/ 2724150 w 1716"/>
              <a:gd name="T3" fmla="*/ 0 h 1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716" h="12">
                <a:moveTo>
                  <a:pt x="0" y="12"/>
                </a:moveTo>
                <a:lnTo>
                  <a:pt x="1716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62180" name="Group 1060"/>
          <p:cNvGrpSpPr>
            <a:grpSpLocks/>
          </p:cNvGrpSpPr>
          <p:nvPr/>
        </p:nvGrpSpPr>
        <p:grpSpPr bwMode="auto">
          <a:xfrm>
            <a:off x="695325" y="4495800"/>
            <a:ext cx="8058150" cy="1550988"/>
            <a:chOff x="438" y="2832"/>
            <a:chExt cx="5076" cy="977"/>
          </a:xfrm>
        </p:grpSpPr>
        <p:graphicFrame>
          <p:nvGraphicFramePr>
            <p:cNvPr id="22541" name="Object 1033"/>
            <p:cNvGraphicFramePr>
              <a:graphicFrameLocks noChangeAspect="1"/>
            </p:cNvGraphicFramePr>
            <p:nvPr/>
          </p:nvGraphicFramePr>
          <p:xfrm>
            <a:off x="1872" y="2832"/>
            <a:ext cx="1413" cy="3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64" name="公式" r:id="rId11" imgW="914400" imgH="241300" progId="Equation.3">
                    <p:embed/>
                  </p:oleObj>
                </mc:Choice>
                <mc:Fallback>
                  <p:oleObj name="公式" r:id="rId11" imgW="914400" imgH="241300" progId="Equation.3">
                    <p:embed/>
                    <p:pic>
                      <p:nvPicPr>
                        <p:cNvPr id="0" name="Object 10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2" y="2832"/>
                          <a:ext cx="1413" cy="3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42" name="Text Box 1034"/>
            <p:cNvSpPr txBox="1">
              <a:spLocks noChangeArrowheads="1"/>
            </p:cNvSpPr>
            <p:nvPr/>
          </p:nvSpPr>
          <p:spPr bwMode="auto">
            <a:xfrm>
              <a:off x="438" y="2842"/>
              <a:ext cx="13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CN">
                  <a:latin typeface="仿宋_GB2312" pitchFamily="49" charset="-122"/>
                </a:rPr>
                <a:t>3. </a:t>
              </a:r>
              <a:r>
                <a:rPr kumimoji="0" lang="zh-CN" altLang="en-US">
                  <a:latin typeface="仿宋_GB2312" pitchFamily="49" charset="-122"/>
                </a:rPr>
                <a:t>换路瞬间，</a:t>
              </a:r>
            </a:p>
          </p:txBody>
        </p:sp>
        <p:sp>
          <p:nvSpPr>
            <p:cNvPr id="22543" name="Text Box 1035"/>
            <p:cNvSpPr txBox="1">
              <a:spLocks noChangeArrowheads="1"/>
            </p:cNvSpPr>
            <p:nvPr/>
          </p:nvSpPr>
          <p:spPr bwMode="auto">
            <a:xfrm>
              <a:off x="3264" y="2832"/>
              <a:ext cx="22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0" lang="zh-CN" altLang="en-US"/>
                <a:t>电感相当于理想电流源，</a:t>
              </a:r>
            </a:p>
          </p:txBody>
        </p:sp>
        <p:graphicFrame>
          <p:nvGraphicFramePr>
            <p:cNvPr id="22544" name="Object 1036"/>
            <p:cNvGraphicFramePr>
              <a:graphicFrameLocks noChangeAspect="1"/>
            </p:cNvGraphicFramePr>
            <p:nvPr/>
          </p:nvGraphicFramePr>
          <p:xfrm>
            <a:off x="1528" y="3408"/>
            <a:ext cx="491" cy="4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65" name="公式" r:id="rId13" imgW="241300" imgH="228600" progId="Equation.3">
                    <p:embed/>
                  </p:oleObj>
                </mc:Choice>
                <mc:Fallback>
                  <p:oleObj name="公式" r:id="rId13" imgW="241300" imgH="228600" progId="Equation.3">
                    <p:embed/>
                    <p:pic>
                      <p:nvPicPr>
                        <p:cNvPr id="0" name="Object 10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8" y="3408"/>
                          <a:ext cx="491" cy="4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45" name="Rectangle 1037"/>
            <p:cNvSpPr>
              <a:spLocks noChangeArrowheads="1"/>
            </p:cNvSpPr>
            <p:nvPr/>
          </p:nvSpPr>
          <p:spPr bwMode="auto">
            <a:xfrm>
              <a:off x="576" y="3408"/>
              <a:ext cx="102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0" lang="zh-CN" altLang="en-US"/>
                <a:t>其值等于</a:t>
              </a:r>
            </a:p>
          </p:txBody>
        </p:sp>
        <p:graphicFrame>
          <p:nvGraphicFramePr>
            <p:cNvPr id="22546" name="Object 1038"/>
            <p:cNvGraphicFramePr>
              <a:graphicFrameLocks noChangeAspect="1"/>
            </p:cNvGraphicFramePr>
            <p:nvPr/>
          </p:nvGraphicFramePr>
          <p:xfrm>
            <a:off x="2208" y="3360"/>
            <a:ext cx="1100" cy="3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66" name="公式" r:id="rId15" imgW="634725" imgH="228501" progId="Equation.3">
                    <p:embed/>
                  </p:oleObj>
                </mc:Choice>
                <mc:Fallback>
                  <p:oleObj name="公式" r:id="rId15" imgW="634725" imgH="228501" progId="Equation.3">
                    <p:embed/>
                    <p:pic>
                      <p:nvPicPr>
                        <p:cNvPr id="0" name="Object 10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8" y="3360"/>
                          <a:ext cx="1100" cy="3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47" name="Text Box 1059"/>
            <p:cNvSpPr txBox="1">
              <a:spLocks noChangeArrowheads="1"/>
            </p:cNvSpPr>
            <p:nvPr/>
          </p:nvSpPr>
          <p:spPr bwMode="auto">
            <a:xfrm>
              <a:off x="3200" y="3312"/>
              <a:ext cx="189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0" lang="zh-CN" altLang="en-US" sz="2800">
                  <a:ea typeface="宋体" panose="02010600030101010101" pitchFamily="2" charset="-122"/>
                </a:rPr>
                <a:t>，</a:t>
              </a:r>
              <a:r>
                <a:rPr kumimoji="0" lang="zh-CN" altLang="en-US"/>
                <a:t>电感相当于断路。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2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2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2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62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2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2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2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62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2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6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62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2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62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62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146" grpId="0" animBg="1" autoUpdateAnimBg="0"/>
      <p:bldP spid="262169" grpId="0" animBg="1"/>
      <p:bldP spid="262170" grpId="0" animBg="1"/>
      <p:bldP spid="262171" grpId="0" animBg="1"/>
      <p:bldP spid="262172" grpId="0" animBg="1"/>
      <p:bldP spid="262174" grpId="0" animBg="1"/>
      <p:bldP spid="262175" grpId="0" animBg="1"/>
      <p:bldP spid="26217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2" name="Text Box 4" descr="羊皮纸"/>
          <p:cNvSpPr txBox="1">
            <a:spLocks noChangeArrowheads="1"/>
          </p:cNvSpPr>
          <p:nvPr/>
        </p:nvSpPr>
        <p:spPr bwMode="auto">
          <a:xfrm>
            <a:off x="893763" y="354013"/>
            <a:ext cx="5715000" cy="519112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§5-2   </a:t>
            </a:r>
            <a:r>
              <a:rPr lang="zh-CN" altLang="en-US" sz="280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一阶电路的零输入响应</a:t>
            </a:r>
          </a:p>
        </p:txBody>
      </p:sp>
      <p:sp>
        <p:nvSpPr>
          <p:cNvPr id="171013" name="Text Box 5"/>
          <p:cNvSpPr txBox="1">
            <a:spLocks noChangeArrowheads="1"/>
          </p:cNvSpPr>
          <p:nvPr/>
        </p:nvSpPr>
        <p:spPr bwMode="auto">
          <a:xfrm>
            <a:off x="354013" y="1768475"/>
            <a:ext cx="825658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u="sng">
                <a:solidFill>
                  <a:srgbClr val="3366FF"/>
                </a:solidFill>
                <a:ea typeface="宋体" panose="02010600030101010101" pitchFamily="2" charset="-122"/>
              </a:rPr>
              <a:t>零输入响应</a:t>
            </a:r>
            <a:r>
              <a:rPr lang="en-US" altLang="zh-CN" sz="2800" u="sng">
                <a:solidFill>
                  <a:srgbClr val="3366FF"/>
                </a:solidFill>
                <a:ea typeface="宋体" panose="02010600030101010101" pitchFamily="2" charset="-122"/>
              </a:rPr>
              <a:t>(Zeroinput response )</a:t>
            </a:r>
            <a:r>
              <a:rPr lang="zh-CN" altLang="en-US" sz="2800">
                <a:ea typeface="宋体" panose="02010600030101010101" pitchFamily="2" charset="-122"/>
              </a:rPr>
              <a:t>：</a:t>
            </a:r>
            <a:r>
              <a:rPr lang="zh-CN" altLang="en-US" sz="2800">
                <a:latin typeface="仿宋_GB2312" pitchFamily="49" charset="-122"/>
              </a:rPr>
              <a:t>激励</a:t>
            </a:r>
            <a:r>
              <a:rPr lang="en-US" altLang="zh-CN" sz="2800">
                <a:latin typeface="仿宋_GB2312" pitchFamily="49" charset="-122"/>
              </a:rPr>
              <a:t>(</a:t>
            </a:r>
            <a:r>
              <a:rPr lang="zh-CN" altLang="en-US" sz="2800">
                <a:latin typeface="仿宋_GB2312" pitchFamily="49" charset="-122"/>
              </a:rPr>
              <a:t>独立电源</a:t>
            </a:r>
            <a:r>
              <a:rPr lang="en-US" altLang="zh-CN" sz="2800">
                <a:latin typeface="仿宋_GB2312" pitchFamily="49" charset="-122"/>
              </a:rPr>
              <a:t>)</a:t>
            </a:r>
            <a:r>
              <a:rPr lang="zh-CN" altLang="en-US" sz="2800">
                <a:latin typeface="仿宋_GB2312" pitchFamily="49" charset="-122"/>
              </a:rPr>
              <a:t>为零，仅由初始储能作用于电路产生的响应。</a:t>
            </a:r>
          </a:p>
        </p:txBody>
      </p:sp>
      <p:sp>
        <p:nvSpPr>
          <p:cNvPr id="171014" name="Text Box 6"/>
          <p:cNvSpPr txBox="1">
            <a:spLocks noChangeArrowheads="1"/>
          </p:cNvSpPr>
          <p:nvPr/>
        </p:nvSpPr>
        <p:spPr bwMode="auto">
          <a:xfrm>
            <a:off x="463550" y="1119188"/>
            <a:ext cx="8147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99999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zh-CN" altLang="en-US" sz="2800">
                <a:latin typeface="仿宋_GB2312" pitchFamily="49" charset="-122"/>
              </a:rPr>
              <a:t>一阶电路：一阶微分方程描述的电路</a:t>
            </a:r>
          </a:p>
        </p:txBody>
      </p:sp>
      <p:sp>
        <p:nvSpPr>
          <p:cNvPr id="171054" name="Text Box 46"/>
          <p:cNvSpPr txBox="1">
            <a:spLocks noChangeArrowheads="1"/>
          </p:cNvSpPr>
          <p:nvPr/>
        </p:nvSpPr>
        <p:spPr bwMode="auto">
          <a:xfrm>
            <a:off x="455613" y="2690813"/>
            <a:ext cx="51847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zh-CN" altLang="en-US" sz="2800"/>
              <a:t>一阶电路过渡过程的求解方法：</a:t>
            </a:r>
          </a:p>
        </p:txBody>
      </p:sp>
      <p:sp>
        <p:nvSpPr>
          <p:cNvPr id="171055" name="Text Box 47"/>
          <p:cNvSpPr txBox="1">
            <a:spLocks noChangeArrowheads="1"/>
          </p:cNvSpPr>
          <p:nvPr/>
        </p:nvSpPr>
        <p:spPr bwMode="auto">
          <a:xfrm>
            <a:off x="609600" y="3376613"/>
            <a:ext cx="71548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CN" sz="2800">
                <a:solidFill>
                  <a:srgbClr val="0000FF"/>
                </a:solidFill>
                <a:latin typeface="仿宋_GB2312" pitchFamily="49" charset="-122"/>
              </a:rPr>
              <a:t>(</a:t>
            </a:r>
            <a:r>
              <a:rPr kumimoji="0" lang="zh-CN" altLang="en-US" sz="2800">
                <a:solidFill>
                  <a:srgbClr val="0000FF"/>
                </a:solidFill>
                <a:latin typeface="仿宋_GB2312" pitchFamily="49" charset="-122"/>
              </a:rPr>
              <a:t>一</a:t>
            </a:r>
            <a:r>
              <a:rPr kumimoji="0" lang="en-US" altLang="zh-CN" sz="2800">
                <a:solidFill>
                  <a:srgbClr val="0000FF"/>
                </a:solidFill>
                <a:latin typeface="仿宋_GB2312" pitchFamily="49" charset="-122"/>
              </a:rPr>
              <a:t>)  </a:t>
            </a:r>
            <a:r>
              <a:rPr kumimoji="0" lang="zh-CN" altLang="en-US" sz="2800">
                <a:solidFill>
                  <a:srgbClr val="0000FF"/>
                </a:solidFill>
                <a:latin typeface="仿宋_GB2312" pitchFamily="49" charset="-122"/>
              </a:rPr>
              <a:t>经典法</a:t>
            </a:r>
            <a:r>
              <a:rPr kumimoji="0" lang="en-US" altLang="zh-CN" sz="2800">
                <a:solidFill>
                  <a:srgbClr val="0000FF"/>
                </a:solidFill>
                <a:latin typeface="仿宋_GB2312" pitchFamily="49" charset="-122"/>
              </a:rPr>
              <a:t>:  </a:t>
            </a:r>
            <a:r>
              <a:rPr kumimoji="0" lang="zh-CN" altLang="en-US" sz="2800">
                <a:latin typeface="仿宋_GB2312" pitchFamily="49" charset="-122"/>
              </a:rPr>
              <a:t>用数学方法求解微分方程；</a:t>
            </a:r>
            <a:endParaRPr kumimoji="0" lang="zh-CN" altLang="en-US" sz="2800">
              <a:solidFill>
                <a:srgbClr val="0000FF"/>
              </a:solidFill>
              <a:latin typeface="仿宋_GB2312" pitchFamily="49" charset="-122"/>
            </a:endParaRPr>
          </a:p>
        </p:txBody>
      </p:sp>
      <p:sp>
        <p:nvSpPr>
          <p:cNvPr id="171056" name="Text Box 48"/>
          <p:cNvSpPr txBox="1">
            <a:spLocks noChangeArrowheads="1"/>
          </p:cNvSpPr>
          <p:nvPr/>
        </p:nvSpPr>
        <p:spPr bwMode="auto">
          <a:xfrm>
            <a:off x="695325" y="4538663"/>
            <a:ext cx="294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CN">
                <a:solidFill>
                  <a:srgbClr val="0000FF"/>
                </a:solidFill>
                <a:latin typeface="仿宋_GB2312" pitchFamily="49" charset="-122"/>
              </a:rPr>
              <a:t>(</a:t>
            </a:r>
            <a:r>
              <a:rPr kumimoji="0" lang="zh-CN" altLang="en-US">
                <a:solidFill>
                  <a:srgbClr val="0000FF"/>
                </a:solidFill>
                <a:latin typeface="仿宋_GB2312" pitchFamily="49" charset="-122"/>
              </a:rPr>
              <a:t>二</a:t>
            </a:r>
            <a:r>
              <a:rPr kumimoji="0" lang="en-US" altLang="zh-CN">
                <a:solidFill>
                  <a:srgbClr val="0000FF"/>
                </a:solidFill>
                <a:latin typeface="仿宋_GB2312" pitchFamily="49" charset="-122"/>
              </a:rPr>
              <a:t>)  </a:t>
            </a:r>
            <a:r>
              <a:rPr kumimoji="0" lang="zh-CN" altLang="en-US">
                <a:solidFill>
                  <a:srgbClr val="0000FF"/>
                </a:solidFill>
                <a:latin typeface="仿宋_GB2312" pitchFamily="49" charset="-122"/>
              </a:rPr>
              <a:t>三要素法</a:t>
            </a:r>
            <a:r>
              <a:rPr kumimoji="0" lang="en-US" altLang="zh-CN">
                <a:solidFill>
                  <a:srgbClr val="0000FF"/>
                </a:solidFill>
                <a:latin typeface="仿宋_GB2312" pitchFamily="49" charset="-122"/>
              </a:rPr>
              <a:t>: </a:t>
            </a:r>
            <a:r>
              <a:rPr kumimoji="0" lang="zh-CN" altLang="en-US">
                <a:solidFill>
                  <a:schemeClr val="tx2"/>
                </a:solidFill>
                <a:latin typeface="仿宋_GB2312" pitchFamily="49" charset="-122"/>
              </a:rPr>
              <a:t>求</a:t>
            </a:r>
            <a:endParaRPr kumimoji="0" lang="zh-CN" altLang="en-US">
              <a:solidFill>
                <a:srgbClr val="0000FF"/>
              </a:solidFill>
              <a:latin typeface="仿宋_GB2312" pitchFamily="49" charset="-122"/>
            </a:endParaRPr>
          </a:p>
        </p:txBody>
      </p:sp>
      <p:sp>
        <p:nvSpPr>
          <p:cNvPr id="171057" name="Rectangle 49"/>
          <p:cNvSpPr>
            <a:spLocks noChangeArrowheads="1"/>
          </p:cNvSpPr>
          <p:nvPr/>
        </p:nvSpPr>
        <p:spPr bwMode="auto">
          <a:xfrm>
            <a:off x="3851275" y="4533900"/>
            <a:ext cx="11033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zh-CN" altLang="en-US"/>
              <a:t>初始值</a:t>
            </a:r>
          </a:p>
        </p:txBody>
      </p:sp>
      <p:sp>
        <p:nvSpPr>
          <p:cNvPr id="171058" name="Text Box 50"/>
          <p:cNvSpPr txBox="1">
            <a:spLocks noChangeArrowheads="1"/>
          </p:cNvSpPr>
          <p:nvPr/>
        </p:nvSpPr>
        <p:spPr bwMode="auto">
          <a:xfrm>
            <a:off x="3889375" y="5200650"/>
            <a:ext cx="11033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zh-CN" altLang="en-US"/>
              <a:t>稳态值</a:t>
            </a:r>
          </a:p>
        </p:txBody>
      </p:sp>
      <p:sp>
        <p:nvSpPr>
          <p:cNvPr id="171059" name="Text Box 51"/>
          <p:cNvSpPr txBox="1">
            <a:spLocks noChangeArrowheads="1"/>
          </p:cNvSpPr>
          <p:nvPr/>
        </p:nvSpPr>
        <p:spPr bwMode="auto">
          <a:xfrm>
            <a:off x="3889375" y="5867400"/>
            <a:ext cx="1409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zh-CN" altLang="en-US"/>
              <a:t>时间常数</a:t>
            </a:r>
          </a:p>
        </p:txBody>
      </p:sp>
      <p:sp>
        <p:nvSpPr>
          <p:cNvPr id="171060" name="AutoShape 52"/>
          <p:cNvSpPr>
            <a:spLocks/>
          </p:cNvSpPr>
          <p:nvPr/>
        </p:nvSpPr>
        <p:spPr bwMode="auto">
          <a:xfrm>
            <a:off x="3660775" y="4779963"/>
            <a:ext cx="131763" cy="1333500"/>
          </a:xfrm>
          <a:prstGeom prst="leftBrace">
            <a:avLst>
              <a:gd name="adj1" fmla="val 84337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sp>
        <p:nvSpPr>
          <p:cNvPr id="171061" name="Text Box 53"/>
          <p:cNvSpPr txBox="1">
            <a:spLocks noChangeArrowheads="1"/>
          </p:cNvSpPr>
          <p:nvPr/>
        </p:nvSpPr>
        <p:spPr bwMode="auto">
          <a:xfrm>
            <a:off x="381000" y="4038600"/>
            <a:ext cx="4635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n-US" altLang="zh-CN" sz="4400">
                <a:solidFill>
                  <a:srgbClr val="FF0000"/>
                </a:solidFill>
                <a:ea typeface="宋体" panose="02010600030101010101" pitchFamily="2" charset="-122"/>
              </a:rPr>
              <a:t>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1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71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7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71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7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7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2" grpId="0" animBg="1" autoUpdateAnimBg="0"/>
      <p:bldP spid="171013" grpId="0" autoUpdateAnimBg="0"/>
      <p:bldP spid="171014" grpId="0" autoUpdateAnimBg="0"/>
      <p:bldP spid="171054" grpId="0" autoUpdateAnimBg="0"/>
      <p:bldP spid="171055" grpId="0" autoUpdateAnimBg="0"/>
      <p:bldP spid="171056" grpId="0" autoUpdateAnimBg="0"/>
      <p:bldP spid="171057" grpId="0" autoUpdateAnimBg="0"/>
      <p:bldP spid="171058" grpId="0" autoUpdateAnimBg="0"/>
      <p:bldP spid="171059" grpId="0" autoUpdateAnimBg="0"/>
      <p:bldP spid="171060" grpId="0" animBg="1"/>
      <p:bldP spid="171061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Text Box 2"/>
          <p:cNvSpPr txBox="1">
            <a:spLocks noChangeArrowheads="1"/>
          </p:cNvSpPr>
          <p:nvPr/>
        </p:nvSpPr>
        <p:spPr bwMode="auto">
          <a:xfrm>
            <a:off x="503238" y="531813"/>
            <a:ext cx="4876800" cy="51911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chemeClr val="bg1"/>
                </a:solidFill>
                <a:latin typeface="仿宋_GB2312" pitchFamily="49" charset="-122"/>
              </a:rPr>
              <a:t>一 </a:t>
            </a:r>
            <a:r>
              <a:rPr lang="en-US" altLang="zh-CN" sz="2800">
                <a:solidFill>
                  <a:schemeClr val="bg1"/>
                </a:solidFill>
                <a:latin typeface="仿宋_GB2312" pitchFamily="49" charset="-122"/>
              </a:rPr>
              <a:t>RC</a:t>
            </a:r>
            <a:r>
              <a:rPr lang="zh-CN" altLang="en-US" sz="2800">
                <a:solidFill>
                  <a:schemeClr val="bg1"/>
                </a:solidFill>
                <a:latin typeface="仿宋_GB2312" pitchFamily="49" charset="-122"/>
              </a:rPr>
              <a:t>电路的零输入响应</a:t>
            </a:r>
          </a:p>
        </p:txBody>
      </p:sp>
      <p:sp>
        <p:nvSpPr>
          <p:cNvPr id="243715" name="Text Box 3"/>
          <p:cNvSpPr txBox="1">
            <a:spLocks noChangeArrowheads="1"/>
          </p:cNvSpPr>
          <p:nvPr/>
        </p:nvSpPr>
        <p:spPr bwMode="auto">
          <a:xfrm>
            <a:off x="838200" y="1143000"/>
            <a:ext cx="4741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/>
              <a:t>已知</a:t>
            </a:r>
            <a:r>
              <a:rPr lang="zh-CN" altLang="en-US" sz="2800">
                <a:ea typeface="宋体" panose="02010600030101010101" pitchFamily="2" charset="-122"/>
              </a:rPr>
              <a:t>   </a:t>
            </a:r>
            <a:r>
              <a:rPr lang="en-US" altLang="zh-CN" sz="2800" i="1">
                <a:ea typeface="宋体" panose="02010600030101010101" pitchFamily="2" charset="-122"/>
              </a:rPr>
              <a:t>u</a:t>
            </a:r>
            <a:r>
              <a:rPr lang="en-US" altLang="zh-CN" sz="2800" i="1" baseline="-25000">
                <a:ea typeface="宋体" panose="02010600030101010101" pitchFamily="2" charset="-122"/>
              </a:rPr>
              <a:t>C</a:t>
            </a:r>
            <a:r>
              <a:rPr lang="en-US" altLang="zh-CN" sz="2800" baseline="-25000">
                <a:ea typeface="宋体" panose="02010600030101010101" pitchFamily="2" charset="-122"/>
              </a:rPr>
              <a:t> </a:t>
            </a:r>
            <a:r>
              <a:rPr lang="en-US" altLang="zh-CN" sz="2800">
                <a:ea typeface="宋体" panose="02010600030101010101" pitchFamily="2" charset="-122"/>
              </a:rPr>
              <a:t>(0</a:t>
            </a:r>
            <a:r>
              <a:rPr lang="en-US" altLang="zh-CN" sz="2800" baseline="30000">
                <a:ea typeface="宋体" panose="02010600030101010101" pitchFamily="2" charset="-122"/>
              </a:rPr>
              <a:t>-</a:t>
            </a:r>
            <a:r>
              <a:rPr lang="en-US" altLang="zh-CN" sz="2800">
                <a:ea typeface="宋体" panose="02010600030101010101" pitchFamily="2" charset="-122"/>
              </a:rPr>
              <a:t>)=</a:t>
            </a:r>
            <a:r>
              <a:rPr lang="en-US" altLang="zh-CN" sz="2800" i="1">
                <a:ea typeface="宋体" panose="02010600030101010101" pitchFamily="2" charset="-122"/>
              </a:rPr>
              <a:t>U</a:t>
            </a:r>
            <a:r>
              <a:rPr lang="en-US" altLang="zh-CN" sz="2800" baseline="-25000">
                <a:ea typeface="宋体" panose="02010600030101010101" pitchFamily="2" charset="-122"/>
              </a:rPr>
              <a:t>0   </a:t>
            </a:r>
            <a:r>
              <a:rPr lang="zh-CN" altLang="zh-CN" sz="2800"/>
              <a:t>求</a:t>
            </a:r>
            <a:r>
              <a:rPr lang="zh-CN" altLang="zh-CN" sz="2800">
                <a:ea typeface="宋体" panose="02010600030101010101" pitchFamily="2" charset="-122"/>
              </a:rPr>
              <a:t> </a:t>
            </a:r>
            <a:r>
              <a:rPr lang="en-US" altLang="zh-CN" sz="2800" i="1">
                <a:ea typeface="宋体" panose="02010600030101010101" pitchFamily="2" charset="-122"/>
              </a:rPr>
              <a:t>u</a:t>
            </a:r>
            <a:r>
              <a:rPr lang="en-US" altLang="zh-CN" sz="2800" i="1" baseline="-25000">
                <a:ea typeface="宋体" panose="02010600030101010101" pitchFamily="2" charset="-122"/>
              </a:rPr>
              <a:t>C</a:t>
            </a:r>
            <a:r>
              <a:rPr lang="zh-CN" altLang="zh-CN" sz="2800"/>
              <a:t>和</a:t>
            </a:r>
            <a:r>
              <a:rPr lang="zh-CN" altLang="zh-CN" sz="2800">
                <a:ea typeface="宋体" panose="02010600030101010101" pitchFamily="2" charset="-122"/>
              </a:rPr>
              <a:t> </a:t>
            </a:r>
            <a:r>
              <a:rPr lang="en-US" altLang="zh-CN" sz="2800" i="1">
                <a:ea typeface="宋体" panose="02010600030101010101" pitchFamily="2" charset="-122"/>
              </a:rPr>
              <a:t>i .</a:t>
            </a:r>
            <a:endParaRPr lang="en-US" altLang="zh-CN" sz="2800">
              <a:ea typeface="宋体" panose="02010600030101010101" pitchFamily="2" charset="-122"/>
            </a:endParaRPr>
          </a:p>
        </p:txBody>
      </p:sp>
      <p:grpSp>
        <p:nvGrpSpPr>
          <p:cNvPr id="243716" name="Group 4"/>
          <p:cNvGrpSpPr>
            <a:grpSpLocks/>
          </p:cNvGrpSpPr>
          <p:nvPr/>
        </p:nvGrpSpPr>
        <p:grpSpPr bwMode="auto">
          <a:xfrm>
            <a:off x="839788" y="1573213"/>
            <a:ext cx="2273300" cy="720725"/>
            <a:chOff x="2496" y="1008"/>
            <a:chExt cx="1584" cy="622"/>
          </a:xfrm>
        </p:grpSpPr>
        <p:sp>
          <p:nvSpPr>
            <p:cNvPr id="24627" name="Text Box 5"/>
            <p:cNvSpPr txBox="1">
              <a:spLocks noChangeArrowheads="1"/>
            </p:cNvSpPr>
            <p:nvPr/>
          </p:nvSpPr>
          <p:spPr bwMode="auto">
            <a:xfrm>
              <a:off x="2496" y="1104"/>
              <a:ext cx="1488" cy="4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rgbClr val="FF0000"/>
                  </a:solidFill>
                </a:rPr>
                <a:t>解</a:t>
              </a:r>
              <a:r>
                <a:rPr lang="zh-CN" altLang="en-US" sz="2800">
                  <a:ea typeface="宋体" panose="02010600030101010101" pitchFamily="2" charset="-122"/>
                </a:rPr>
                <a:t>   </a:t>
              </a:r>
              <a:endParaRPr lang="zh-CN" altLang="en-US" sz="2800" baseline="-25000">
                <a:ea typeface="宋体" panose="02010600030101010101" pitchFamily="2" charset="-122"/>
              </a:endParaRPr>
            </a:p>
          </p:txBody>
        </p:sp>
        <p:graphicFrame>
          <p:nvGraphicFramePr>
            <p:cNvPr id="24628" name="Object 6"/>
            <p:cNvGraphicFramePr>
              <a:graphicFrameLocks noChangeAspect="1"/>
            </p:cNvGraphicFramePr>
            <p:nvPr/>
          </p:nvGraphicFramePr>
          <p:xfrm>
            <a:off x="3024" y="1008"/>
            <a:ext cx="1056" cy="6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29" name="公式" r:id="rId3" imgW="748975" imgH="406224" progId="Equation.3">
                    <p:embed/>
                  </p:oleObj>
                </mc:Choice>
                <mc:Fallback>
                  <p:oleObj name="公式" r:id="rId3" imgW="748975" imgH="406224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4" y="1008"/>
                          <a:ext cx="1056" cy="6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3719" name="Group 7"/>
          <p:cNvGrpSpPr>
            <a:grpSpLocks/>
          </p:cNvGrpSpPr>
          <p:nvPr/>
        </p:nvGrpSpPr>
        <p:grpSpPr bwMode="auto">
          <a:xfrm>
            <a:off x="5900738" y="439738"/>
            <a:ext cx="2798762" cy="1879600"/>
            <a:chOff x="467" y="741"/>
            <a:chExt cx="1763" cy="1184"/>
          </a:xfrm>
        </p:grpSpPr>
        <p:sp>
          <p:nvSpPr>
            <p:cNvPr id="24603" name="Line 8"/>
            <p:cNvSpPr>
              <a:spLocks noChangeShapeType="1"/>
            </p:cNvSpPr>
            <p:nvPr/>
          </p:nvSpPr>
          <p:spPr bwMode="auto">
            <a:xfrm>
              <a:off x="1541" y="1199"/>
              <a:ext cx="28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604" name="Text Box 9"/>
            <p:cNvSpPr txBox="1">
              <a:spLocks noChangeArrowheads="1"/>
            </p:cNvSpPr>
            <p:nvPr/>
          </p:nvSpPr>
          <p:spPr bwMode="auto">
            <a:xfrm>
              <a:off x="1555" y="893"/>
              <a:ext cx="1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i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24605" name="Line 10"/>
            <p:cNvSpPr>
              <a:spLocks noChangeShapeType="1"/>
            </p:cNvSpPr>
            <p:nvPr/>
          </p:nvSpPr>
          <p:spPr bwMode="auto">
            <a:xfrm flipH="1">
              <a:off x="1274" y="975"/>
              <a:ext cx="170" cy="16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606" name="Text Box 11"/>
            <p:cNvSpPr txBox="1">
              <a:spLocks noChangeArrowheads="1"/>
            </p:cNvSpPr>
            <p:nvPr/>
          </p:nvSpPr>
          <p:spPr bwMode="auto">
            <a:xfrm>
              <a:off x="815" y="741"/>
              <a:ext cx="7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K(</a:t>
              </a:r>
              <a:r>
                <a:rPr lang="en-US" altLang="zh-CN" sz="2800" i="1">
                  <a:ea typeface="宋体" panose="02010600030101010101" pitchFamily="2" charset="-122"/>
                </a:rPr>
                <a:t>t</a:t>
              </a:r>
              <a:r>
                <a:rPr lang="en-US" altLang="zh-CN" sz="2800">
                  <a:ea typeface="宋体" panose="02010600030101010101" pitchFamily="2" charset="-122"/>
                </a:rPr>
                <a:t>=0)</a:t>
              </a:r>
            </a:p>
          </p:txBody>
        </p:sp>
        <p:sp>
          <p:nvSpPr>
            <p:cNvPr id="24607" name="Text Box 12"/>
            <p:cNvSpPr txBox="1">
              <a:spLocks noChangeArrowheads="1"/>
            </p:cNvSpPr>
            <p:nvPr/>
          </p:nvSpPr>
          <p:spPr bwMode="auto">
            <a:xfrm>
              <a:off x="1883" y="1187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24608" name="Text Box 13"/>
            <p:cNvSpPr txBox="1">
              <a:spLocks noChangeArrowheads="1"/>
            </p:cNvSpPr>
            <p:nvPr/>
          </p:nvSpPr>
          <p:spPr bwMode="auto">
            <a:xfrm>
              <a:off x="1884" y="159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–</a:t>
              </a:r>
            </a:p>
          </p:txBody>
        </p:sp>
        <p:sp>
          <p:nvSpPr>
            <p:cNvPr id="24609" name="Text Box 14"/>
            <p:cNvSpPr txBox="1">
              <a:spLocks noChangeArrowheads="1"/>
            </p:cNvSpPr>
            <p:nvPr/>
          </p:nvSpPr>
          <p:spPr bwMode="auto">
            <a:xfrm>
              <a:off x="1888" y="1352"/>
              <a:ext cx="3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u</a:t>
              </a:r>
              <a:r>
                <a:rPr lang="en-US" altLang="zh-CN" sz="2800" i="1" baseline="-25000">
                  <a:ea typeface="宋体" panose="02010600030101010101" pitchFamily="2" charset="-122"/>
                </a:rPr>
                <a:t>R</a:t>
              </a:r>
              <a:endParaRPr lang="en-US" altLang="zh-CN" sz="2800" baseline="-25000">
                <a:ea typeface="宋体" panose="02010600030101010101" pitchFamily="2" charset="-122"/>
              </a:endParaRPr>
            </a:p>
          </p:txBody>
        </p:sp>
        <p:sp>
          <p:nvSpPr>
            <p:cNvPr id="24610" name="Line 15"/>
            <p:cNvSpPr>
              <a:spLocks noChangeShapeType="1"/>
            </p:cNvSpPr>
            <p:nvPr/>
          </p:nvSpPr>
          <p:spPr bwMode="auto">
            <a:xfrm>
              <a:off x="1395" y="1208"/>
              <a:ext cx="45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611" name="Line 16"/>
            <p:cNvSpPr>
              <a:spLocks noChangeShapeType="1"/>
            </p:cNvSpPr>
            <p:nvPr/>
          </p:nvSpPr>
          <p:spPr bwMode="auto">
            <a:xfrm>
              <a:off x="828" y="1208"/>
              <a:ext cx="39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612" name="Text Box 17"/>
            <p:cNvSpPr txBox="1">
              <a:spLocks noChangeArrowheads="1"/>
            </p:cNvSpPr>
            <p:nvPr/>
          </p:nvSpPr>
          <p:spPr bwMode="auto">
            <a:xfrm>
              <a:off x="467" y="1315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C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24613" name="Text Box 18"/>
            <p:cNvSpPr txBox="1">
              <a:spLocks noChangeArrowheads="1"/>
            </p:cNvSpPr>
            <p:nvPr/>
          </p:nvSpPr>
          <p:spPr bwMode="auto">
            <a:xfrm>
              <a:off x="1001" y="1185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24614" name="Text Box 19"/>
            <p:cNvSpPr txBox="1">
              <a:spLocks noChangeArrowheads="1"/>
            </p:cNvSpPr>
            <p:nvPr/>
          </p:nvSpPr>
          <p:spPr bwMode="auto">
            <a:xfrm>
              <a:off x="1010" y="153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–</a:t>
              </a:r>
            </a:p>
          </p:txBody>
        </p:sp>
        <p:sp>
          <p:nvSpPr>
            <p:cNvPr id="24615" name="Text Box 20"/>
            <p:cNvSpPr txBox="1">
              <a:spLocks noChangeArrowheads="1"/>
            </p:cNvSpPr>
            <p:nvPr/>
          </p:nvSpPr>
          <p:spPr bwMode="auto">
            <a:xfrm>
              <a:off x="908" y="1304"/>
              <a:ext cx="3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u</a:t>
              </a:r>
              <a:r>
                <a:rPr lang="en-US" altLang="zh-CN" sz="2800" i="1" baseline="-25000">
                  <a:ea typeface="宋体" panose="02010600030101010101" pitchFamily="2" charset="-122"/>
                </a:rPr>
                <a:t>C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grpSp>
          <p:nvGrpSpPr>
            <p:cNvPr id="24616" name="Group 21"/>
            <p:cNvGrpSpPr>
              <a:grpSpLocks/>
            </p:cNvGrpSpPr>
            <p:nvPr/>
          </p:nvGrpSpPr>
          <p:grpSpPr bwMode="auto">
            <a:xfrm>
              <a:off x="715" y="1426"/>
              <a:ext cx="227" cy="109"/>
              <a:chOff x="1824" y="1680"/>
              <a:chExt cx="192" cy="96"/>
            </a:xfrm>
          </p:grpSpPr>
          <p:sp>
            <p:nvSpPr>
              <p:cNvPr id="24625" name="Line 22"/>
              <p:cNvSpPr>
                <a:spLocks noChangeShapeType="1"/>
              </p:cNvSpPr>
              <p:nvPr/>
            </p:nvSpPr>
            <p:spPr bwMode="auto">
              <a:xfrm>
                <a:off x="1824" y="1680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4626" name="Line 23"/>
              <p:cNvSpPr>
                <a:spLocks noChangeShapeType="1"/>
              </p:cNvSpPr>
              <p:nvPr/>
            </p:nvSpPr>
            <p:spPr bwMode="auto">
              <a:xfrm>
                <a:off x="1824" y="1776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24617" name="Line 24"/>
            <p:cNvSpPr>
              <a:spLocks noChangeShapeType="1"/>
            </p:cNvSpPr>
            <p:nvPr/>
          </p:nvSpPr>
          <p:spPr bwMode="auto">
            <a:xfrm flipV="1">
              <a:off x="828" y="1535"/>
              <a:ext cx="0" cy="27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618" name="Line 25"/>
            <p:cNvSpPr>
              <a:spLocks noChangeShapeType="1"/>
            </p:cNvSpPr>
            <p:nvPr/>
          </p:nvSpPr>
          <p:spPr bwMode="auto">
            <a:xfrm flipV="1">
              <a:off x="828" y="1208"/>
              <a:ext cx="0" cy="21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619" name="Line 26"/>
            <p:cNvSpPr>
              <a:spLocks noChangeShapeType="1"/>
            </p:cNvSpPr>
            <p:nvPr/>
          </p:nvSpPr>
          <p:spPr bwMode="auto">
            <a:xfrm flipH="1" flipV="1">
              <a:off x="1225" y="1099"/>
              <a:ext cx="170" cy="10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620" name="Line 27"/>
            <p:cNvSpPr>
              <a:spLocks noChangeShapeType="1"/>
            </p:cNvSpPr>
            <p:nvPr/>
          </p:nvSpPr>
          <p:spPr bwMode="auto">
            <a:xfrm>
              <a:off x="828" y="1808"/>
              <a:ext cx="1021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621" name="Line 28"/>
            <p:cNvSpPr>
              <a:spLocks noChangeShapeType="1"/>
            </p:cNvSpPr>
            <p:nvPr/>
          </p:nvSpPr>
          <p:spPr bwMode="auto">
            <a:xfrm flipV="1">
              <a:off x="1849" y="1208"/>
              <a:ext cx="0" cy="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4622" name="Group 29"/>
            <p:cNvGrpSpPr>
              <a:grpSpLocks/>
            </p:cNvGrpSpPr>
            <p:nvPr/>
          </p:nvGrpSpPr>
          <p:grpSpPr bwMode="auto">
            <a:xfrm>
              <a:off x="1537" y="1404"/>
              <a:ext cx="385" cy="327"/>
              <a:chOff x="1114" y="2208"/>
              <a:chExt cx="326" cy="288"/>
            </a:xfrm>
          </p:grpSpPr>
          <p:sp>
            <p:nvSpPr>
              <p:cNvPr id="24623" name="Text Box 30"/>
              <p:cNvSpPr txBox="1">
                <a:spLocks noChangeArrowheads="1"/>
              </p:cNvSpPr>
              <p:nvPr/>
            </p:nvSpPr>
            <p:spPr bwMode="auto">
              <a:xfrm>
                <a:off x="1114" y="2208"/>
                <a:ext cx="22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endParaRPr lang="en-US" altLang="zh-CN" sz="2800">
                  <a:ea typeface="宋体" panose="02010600030101010101" pitchFamily="2" charset="-122"/>
                </a:endParaRPr>
              </a:p>
            </p:txBody>
          </p:sp>
          <p:sp>
            <p:nvSpPr>
              <p:cNvPr id="24624" name="Rectangle 31"/>
              <p:cNvSpPr>
                <a:spLocks noChangeArrowheads="1"/>
              </p:cNvSpPr>
              <p:nvPr/>
            </p:nvSpPr>
            <p:spPr bwMode="auto">
              <a:xfrm>
                <a:off x="1344" y="2256"/>
                <a:ext cx="96" cy="240"/>
              </a:xfrm>
              <a:prstGeom prst="rect">
                <a:avLst/>
              </a:prstGeom>
              <a:solidFill>
                <a:srgbClr val="66FF99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</p:grpSp>
      </p:grpSp>
      <p:grpSp>
        <p:nvGrpSpPr>
          <p:cNvPr id="243744" name="Group 32"/>
          <p:cNvGrpSpPr>
            <a:grpSpLocks/>
          </p:cNvGrpSpPr>
          <p:nvPr/>
        </p:nvGrpSpPr>
        <p:grpSpPr bwMode="auto">
          <a:xfrm>
            <a:off x="876300" y="2327275"/>
            <a:ext cx="2384425" cy="1143000"/>
            <a:chOff x="2592" y="1584"/>
            <a:chExt cx="1654" cy="952"/>
          </a:xfrm>
        </p:grpSpPr>
        <p:graphicFrame>
          <p:nvGraphicFramePr>
            <p:cNvPr id="24601" name="Object 33"/>
            <p:cNvGraphicFramePr>
              <a:graphicFrameLocks noChangeAspect="1"/>
            </p:cNvGraphicFramePr>
            <p:nvPr/>
          </p:nvGraphicFramePr>
          <p:xfrm>
            <a:off x="2784" y="1584"/>
            <a:ext cx="1462" cy="9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30" name="公式" r:id="rId5" imgW="1104900" imgH="660400" progId="Equation.3">
                    <p:embed/>
                  </p:oleObj>
                </mc:Choice>
                <mc:Fallback>
                  <p:oleObj name="公式" r:id="rId5" imgW="1104900" imgH="660400" progId="Equation.3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4" y="1584"/>
                          <a:ext cx="1462" cy="9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3746" name="AutoShape 34"/>
            <p:cNvSpPr>
              <a:spLocks/>
            </p:cNvSpPr>
            <p:nvPr/>
          </p:nvSpPr>
          <p:spPr bwMode="auto">
            <a:xfrm>
              <a:off x="2592" y="1825"/>
              <a:ext cx="96" cy="575"/>
            </a:xfrm>
            <a:prstGeom prst="leftBrace">
              <a:avLst>
                <a:gd name="adj1" fmla="val 500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>
                <a:defRPr/>
              </a:pPr>
              <a:endParaRPr lang="zh-CN" altLang="en-US"/>
            </a:p>
          </p:txBody>
        </p:sp>
      </p:grpSp>
      <p:graphicFrame>
        <p:nvGraphicFramePr>
          <p:cNvPr id="243747" name="Object 35"/>
          <p:cNvGraphicFramePr>
            <a:graphicFrameLocks noChangeAspect="1"/>
          </p:cNvGraphicFramePr>
          <p:nvPr/>
        </p:nvGraphicFramePr>
        <p:xfrm>
          <a:off x="6218238" y="2284413"/>
          <a:ext cx="1203325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1" name="公式" r:id="rId7" imgW="672808" imgH="406224" progId="Equation.3">
                  <p:embed/>
                </p:oleObj>
              </mc:Choice>
              <mc:Fallback>
                <p:oleObj name="公式" r:id="rId7" imgW="672808" imgH="406224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8238" y="2284413"/>
                        <a:ext cx="1203325" cy="725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66FF3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3748" name="Object 36"/>
          <p:cNvGraphicFramePr>
            <a:graphicFrameLocks noChangeAspect="1"/>
          </p:cNvGraphicFramePr>
          <p:nvPr/>
        </p:nvGraphicFramePr>
        <p:xfrm>
          <a:off x="6599238" y="2817813"/>
          <a:ext cx="1471612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2" name="公式" r:id="rId9" imgW="622030" imgH="317362" progId="Equation.3">
                  <p:embed/>
                </p:oleObj>
              </mc:Choice>
              <mc:Fallback>
                <p:oleObj name="公式" r:id="rId9" imgW="622030" imgH="317362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9238" y="2817813"/>
                        <a:ext cx="1471612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66FF3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3749" name="Text Box 37"/>
          <p:cNvSpPr txBox="1">
            <a:spLocks noChangeArrowheads="1"/>
          </p:cNvSpPr>
          <p:nvPr/>
        </p:nvSpPr>
        <p:spPr bwMode="auto">
          <a:xfrm>
            <a:off x="4214813" y="2406650"/>
            <a:ext cx="16097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99999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zh-CN" sz="2800"/>
              <a:t>特征方程</a:t>
            </a:r>
            <a:endParaRPr lang="zh-CN" altLang="en-US" sz="2800"/>
          </a:p>
        </p:txBody>
      </p:sp>
      <p:grpSp>
        <p:nvGrpSpPr>
          <p:cNvPr id="243750" name="Group 38"/>
          <p:cNvGrpSpPr>
            <a:grpSpLocks/>
          </p:cNvGrpSpPr>
          <p:nvPr/>
        </p:nvGrpSpPr>
        <p:grpSpPr bwMode="auto">
          <a:xfrm>
            <a:off x="4287838" y="3046413"/>
            <a:ext cx="2197100" cy="569912"/>
            <a:chOff x="2784" y="3405"/>
            <a:chExt cx="1384" cy="359"/>
          </a:xfrm>
        </p:grpSpPr>
        <p:graphicFrame>
          <p:nvGraphicFramePr>
            <p:cNvPr id="24599" name="Object 39"/>
            <p:cNvGraphicFramePr>
              <a:graphicFrameLocks noChangeAspect="1"/>
            </p:cNvGraphicFramePr>
            <p:nvPr/>
          </p:nvGraphicFramePr>
          <p:xfrm>
            <a:off x="3166" y="3405"/>
            <a:ext cx="1002" cy="3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33" name="公式" r:id="rId11" imgW="672808" imgH="241195" progId="Equation.3">
                    <p:embed/>
                  </p:oleObj>
                </mc:Choice>
                <mc:Fallback>
                  <p:oleObj name="公式" r:id="rId11" imgW="672808" imgH="241195" progId="Equation.3">
                    <p:embed/>
                    <p:pic>
                      <p:nvPicPr>
                        <p:cNvPr id="0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6" y="3405"/>
                          <a:ext cx="1002" cy="3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66FF33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600" name="Text Box 40"/>
            <p:cNvSpPr txBox="1">
              <a:spLocks noChangeArrowheads="1"/>
            </p:cNvSpPr>
            <p:nvPr/>
          </p:nvSpPr>
          <p:spPr bwMode="auto">
            <a:xfrm>
              <a:off x="2784" y="3437"/>
              <a:ext cx="339" cy="327"/>
            </a:xfrm>
            <a:prstGeom prst="rect">
              <a:avLst/>
            </a:prstGeom>
            <a:noFill/>
            <a:ln>
              <a:noFill/>
            </a:ln>
            <a:effectLst>
              <a:prstShdw prst="shdw17" dist="17961" dir="2700000">
                <a:srgbClr val="999999"/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zh-CN" altLang="en-US" sz="2800"/>
                <a:t>则</a:t>
              </a:r>
            </a:p>
          </p:txBody>
        </p:sp>
      </p:grpSp>
      <p:sp>
        <p:nvSpPr>
          <p:cNvPr id="243753" name="Text Box 41"/>
          <p:cNvSpPr txBox="1">
            <a:spLocks noChangeArrowheads="1"/>
          </p:cNvSpPr>
          <p:nvPr/>
        </p:nvSpPr>
        <p:spPr bwMode="auto">
          <a:xfrm>
            <a:off x="685800" y="3657600"/>
            <a:ext cx="441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/>
              <a:t>初始值</a:t>
            </a:r>
            <a:r>
              <a:rPr lang="zh-CN" altLang="en-US" sz="2800">
                <a:ea typeface="宋体" panose="02010600030101010101" pitchFamily="2" charset="-122"/>
              </a:rPr>
              <a:t>   </a:t>
            </a:r>
            <a:r>
              <a:rPr lang="en-US" altLang="zh-CN" sz="2800" i="1">
                <a:ea typeface="宋体" panose="02010600030101010101" pitchFamily="2" charset="-122"/>
              </a:rPr>
              <a:t>u</a:t>
            </a:r>
            <a:r>
              <a:rPr lang="en-US" altLang="zh-CN" sz="2800" i="1" baseline="-25000">
                <a:ea typeface="宋体" panose="02010600030101010101" pitchFamily="2" charset="-122"/>
              </a:rPr>
              <a:t>C</a:t>
            </a:r>
            <a:r>
              <a:rPr lang="en-US" altLang="zh-CN" sz="2800" baseline="-25000">
                <a:ea typeface="宋体" panose="02010600030101010101" pitchFamily="2" charset="-122"/>
              </a:rPr>
              <a:t> </a:t>
            </a:r>
            <a:r>
              <a:rPr lang="en-US" altLang="zh-CN" sz="2800">
                <a:ea typeface="宋体" panose="02010600030101010101" pitchFamily="2" charset="-122"/>
              </a:rPr>
              <a:t>(0</a:t>
            </a:r>
            <a:r>
              <a:rPr lang="en-US" altLang="zh-CN" sz="2800" baseline="30000">
                <a:ea typeface="宋体" panose="02010600030101010101" pitchFamily="2" charset="-122"/>
              </a:rPr>
              <a:t>+</a:t>
            </a:r>
            <a:r>
              <a:rPr lang="en-US" altLang="zh-CN" sz="2800">
                <a:ea typeface="宋体" panose="02010600030101010101" pitchFamily="2" charset="-122"/>
              </a:rPr>
              <a:t>)=</a:t>
            </a:r>
            <a:r>
              <a:rPr lang="en-US" altLang="zh-CN" sz="2800" i="1">
                <a:ea typeface="宋体" panose="02010600030101010101" pitchFamily="2" charset="-122"/>
              </a:rPr>
              <a:t>u</a:t>
            </a:r>
            <a:r>
              <a:rPr lang="en-US" altLang="zh-CN" sz="2800" i="1" baseline="-25000">
                <a:ea typeface="宋体" panose="02010600030101010101" pitchFamily="2" charset="-122"/>
              </a:rPr>
              <a:t>C</a:t>
            </a:r>
            <a:r>
              <a:rPr lang="en-US" altLang="zh-CN" sz="2800">
                <a:ea typeface="宋体" panose="02010600030101010101" pitchFamily="2" charset="-122"/>
              </a:rPr>
              <a:t>(0</a:t>
            </a:r>
            <a:r>
              <a:rPr lang="en-US" altLang="zh-CN" sz="2800" baseline="30000">
                <a:ea typeface="宋体" panose="02010600030101010101" pitchFamily="2" charset="-122"/>
              </a:rPr>
              <a:t>-</a:t>
            </a:r>
            <a:r>
              <a:rPr lang="en-US" altLang="zh-CN" sz="2800">
                <a:ea typeface="宋体" panose="02010600030101010101" pitchFamily="2" charset="-122"/>
              </a:rPr>
              <a:t>)=</a:t>
            </a:r>
            <a:r>
              <a:rPr lang="en-US" altLang="zh-CN" sz="2800" i="1">
                <a:ea typeface="宋体" panose="02010600030101010101" pitchFamily="2" charset="-122"/>
              </a:rPr>
              <a:t>U</a:t>
            </a:r>
            <a:r>
              <a:rPr lang="en-US" altLang="zh-CN" sz="2800" baseline="-25000">
                <a:ea typeface="宋体" panose="02010600030101010101" pitchFamily="2" charset="-122"/>
              </a:rPr>
              <a:t>0</a:t>
            </a:r>
            <a:endParaRPr lang="en-US" altLang="zh-CN" sz="2800">
              <a:ea typeface="宋体" panose="02010600030101010101" pitchFamily="2" charset="-122"/>
            </a:endParaRPr>
          </a:p>
        </p:txBody>
      </p:sp>
      <p:sp>
        <p:nvSpPr>
          <p:cNvPr id="243754" name="Text Box 42"/>
          <p:cNvSpPr txBox="1">
            <a:spLocks noChangeArrowheads="1"/>
          </p:cNvSpPr>
          <p:nvPr/>
        </p:nvSpPr>
        <p:spPr bwMode="auto">
          <a:xfrm>
            <a:off x="3657600" y="4419600"/>
            <a:ext cx="1079500" cy="5286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i="1">
                <a:ea typeface="宋体" panose="02010600030101010101" pitchFamily="2" charset="-122"/>
              </a:rPr>
              <a:t>A</a:t>
            </a:r>
            <a:r>
              <a:rPr lang="en-US" altLang="zh-CN" sz="2800">
                <a:ea typeface="宋体" panose="02010600030101010101" pitchFamily="2" charset="-122"/>
              </a:rPr>
              <a:t>=</a:t>
            </a:r>
            <a:r>
              <a:rPr lang="en-US" altLang="zh-CN" sz="2800" i="1">
                <a:ea typeface="宋体" panose="02010600030101010101" pitchFamily="2" charset="-122"/>
              </a:rPr>
              <a:t>U</a:t>
            </a:r>
            <a:r>
              <a:rPr lang="en-US" altLang="zh-CN" sz="2800" baseline="-25000">
                <a:ea typeface="宋体" panose="02010600030101010101" pitchFamily="2" charset="-122"/>
              </a:rPr>
              <a:t>0</a:t>
            </a:r>
          </a:p>
        </p:txBody>
      </p:sp>
      <p:graphicFrame>
        <p:nvGraphicFramePr>
          <p:cNvPr id="243755" name="Object 43"/>
          <p:cNvGraphicFramePr>
            <a:graphicFrameLocks noChangeAspect="1"/>
          </p:cNvGraphicFramePr>
          <p:nvPr/>
        </p:nvGraphicFramePr>
        <p:xfrm>
          <a:off x="596900" y="4203700"/>
          <a:ext cx="22352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4" name="公式" r:id="rId13" imgW="2235200" imgH="749300" progId="Equation.3">
                  <p:embed/>
                </p:oleObj>
              </mc:Choice>
              <mc:Fallback>
                <p:oleObj name="公式" r:id="rId13" imgW="2235200" imgH="74930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900" y="4203700"/>
                        <a:ext cx="22352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66FF3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3756" name="Group 44"/>
          <p:cNvGrpSpPr>
            <a:grpSpLocks/>
          </p:cNvGrpSpPr>
          <p:nvPr/>
        </p:nvGrpSpPr>
        <p:grpSpPr bwMode="auto">
          <a:xfrm>
            <a:off x="6337300" y="4116388"/>
            <a:ext cx="2424113" cy="1738312"/>
            <a:chOff x="3768" y="557"/>
            <a:chExt cx="1527" cy="1095"/>
          </a:xfrm>
        </p:grpSpPr>
        <p:sp>
          <p:nvSpPr>
            <p:cNvPr id="24592" name="Line 45"/>
            <p:cNvSpPr>
              <a:spLocks noChangeShapeType="1"/>
            </p:cNvSpPr>
            <p:nvPr/>
          </p:nvSpPr>
          <p:spPr bwMode="auto">
            <a:xfrm>
              <a:off x="3951" y="1392"/>
              <a:ext cx="134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593" name="Line 46"/>
            <p:cNvSpPr>
              <a:spLocks noChangeShapeType="1"/>
            </p:cNvSpPr>
            <p:nvPr/>
          </p:nvSpPr>
          <p:spPr bwMode="auto">
            <a:xfrm flipV="1">
              <a:off x="4143" y="672"/>
              <a:ext cx="0" cy="96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594" name="Freeform 47"/>
            <p:cNvSpPr>
              <a:spLocks/>
            </p:cNvSpPr>
            <p:nvPr/>
          </p:nvSpPr>
          <p:spPr bwMode="auto">
            <a:xfrm>
              <a:off x="4143" y="912"/>
              <a:ext cx="1008" cy="432"/>
            </a:xfrm>
            <a:custGeom>
              <a:avLst/>
              <a:gdLst>
                <a:gd name="T0" fmla="*/ 0 w 1008"/>
                <a:gd name="T1" fmla="*/ 0 h 432"/>
                <a:gd name="T2" fmla="*/ 240 w 1008"/>
                <a:gd name="T3" fmla="*/ 240 h 432"/>
                <a:gd name="T4" fmla="*/ 672 w 1008"/>
                <a:gd name="T5" fmla="*/ 384 h 432"/>
                <a:gd name="T6" fmla="*/ 1008 w 1008"/>
                <a:gd name="T7" fmla="*/ 432 h 4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8" h="432">
                  <a:moveTo>
                    <a:pt x="0" y="0"/>
                  </a:moveTo>
                  <a:cubicBezTo>
                    <a:pt x="64" y="88"/>
                    <a:pt x="128" y="176"/>
                    <a:pt x="240" y="240"/>
                  </a:cubicBezTo>
                  <a:cubicBezTo>
                    <a:pt x="352" y="304"/>
                    <a:pt x="544" y="352"/>
                    <a:pt x="672" y="384"/>
                  </a:cubicBezTo>
                  <a:cubicBezTo>
                    <a:pt x="800" y="416"/>
                    <a:pt x="952" y="424"/>
                    <a:pt x="1008" y="432"/>
                  </a:cubicBezTo>
                </a:path>
              </a:pathLst>
            </a:custGeom>
            <a:noFill/>
            <a:ln w="25400" cap="flat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33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595" name="Text Box 48"/>
            <p:cNvSpPr txBox="1">
              <a:spLocks noChangeArrowheads="1"/>
            </p:cNvSpPr>
            <p:nvPr/>
          </p:nvSpPr>
          <p:spPr bwMode="auto">
            <a:xfrm>
              <a:off x="3768" y="606"/>
              <a:ext cx="35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33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CC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solidFill>
                    <a:schemeClr val="accent2"/>
                  </a:solidFill>
                  <a:ea typeface="宋体" panose="02010600030101010101" pitchFamily="2" charset="-122"/>
                </a:rPr>
                <a:t>U</a:t>
              </a:r>
              <a:r>
                <a:rPr lang="en-US" altLang="zh-CN" sz="2800" baseline="-25000">
                  <a:solidFill>
                    <a:schemeClr val="accent2"/>
                  </a:solidFill>
                  <a:ea typeface="宋体" panose="02010600030101010101" pitchFamily="2" charset="-122"/>
                </a:rPr>
                <a:t>0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24596" name="Text Box 49"/>
            <p:cNvSpPr txBox="1">
              <a:spLocks noChangeArrowheads="1"/>
            </p:cNvSpPr>
            <p:nvPr/>
          </p:nvSpPr>
          <p:spPr bwMode="auto">
            <a:xfrm>
              <a:off x="4155" y="557"/>
              <a:ext cx="3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33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CC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u</a:t>
              </a:r>
              <a:r>
                <a:rPr lang="en-US" altLang="zh-CN" sz="2800" i="1" baseline="-25000">
                  <a:ea typeface="宋体" panose="02010600030101010101" pitchFamily="2" charset="-122"/>
                </a:rPr>
                <a:t>C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24597" name="Text Box 50"/>
            <p:cNvSpPr txBox="1">
              <a:spLocks noChangeArrowheads="1"/>
            </p:cNvSpPr>
            <p:nvPr/>
          </p:nvSpPr>
          <p:spPr bwMode="auto">
            <a:xfrm>
              <a:off x="3943" y="1325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33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CC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>
                  <a:ea typeface="宋体" panose="02010600030101010101" pitchFamily="2" charset="-122"/>
                </a:rPr>
                <a:t>0</a:t>
              </a:r>
            </a:p>
          </p:txBody>
        </p:sp>
        <p:sp>
          <p:nvSpPr>
            <p:cNvPr id="24598" name="Line 51"/>
            <p:cNvSpPr>
              <a:spLocks noChangeShapeType="1"/>
            </p:cNvSpPr>
            <p:nvPr/>
          </p:nvSpPr>
          <p:spPr bwMode="auto">
            <a:xfrm>
              <a:off x="3871" y="912"/>
              <a:ext cx="305" cy="0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aphicFrame>
        <p:nvGraphicFramePr>
          <p:cNvPr id="243764" name="Object 52"/>
          <p:cNvGraphicFramePr>
            <a:graphicFrameLocks noChangeAspect="1"/>
          </p:cNvGraphicFramePr>
          <p:nvPr/>
        </p:nvGraphicFramePr>
        <p:xfrm>
          <a:off x="1143000" y="5181600"/>
          <a:ext cx="2967038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5" name="公式" r:id="rId15" imgW="1285800" imgH="342816" progId="Equation.3">
                  <p:embed/>
                </p:oleObj>
              </mc:Choice>
              <mc:Fallback>
                <p:oleObj name="公式" r:id="rId15" imgW="1285800" imgH="342816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5181600"/>
                        <a:ext cx="2967038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66FF3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3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3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43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3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3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3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3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3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3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43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1" dur="500"/>
                                        <p:tgtEl>
                                          <p:spTgt spid="243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3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3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3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3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43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3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3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43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37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243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714" grpId="0" animBg="1" autoUpdateAnimBg="0"/>
      <p:bldP spid="243715" grpId="0" autoUpdateAnimBg="0"/>
      <p:bldP spid="243749" grpId="0" autoUpdateAnimBg="0"/>
      <p:bldP spid="243753" grpId="0" autoUpdateAnimBg="0"/>
      <p:bldP spid="243754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7" name="Text Box 5"/>
          <p:cNvSpPr txBox="1">
            <a:spLocks noChangeArrowheads="1"/>
          </p:cNvSpPr>
          <p:nvPr/>
        </p:nvSpPr>
        <p:spPr bwMode="auto">
          <a:xfrm>
            <a:off x="762000" y="4114800"/>
            <a:ext cx="6248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/>
              <a:t>令</a:t>
            </a:r>
            <a:r>
              <a:rPr lang="zh-CN" altLang="en-US" sz="2800">
                <a:ea typeface="宋体" panose="02010600030101010101" pitchFamily="2" charset="-122"/>
              </a:rPr>
              <a:t> </a:t>
            </a:r>
            <a:r>
              <a:rPr lang="zh-CN" altLang="en-US" sz="2800">
                <a:solidFill>
                  <a:srgbClr val="FF0000"/>
                </a:solidFill>
                <a:ea typeface="宋体" panose="02010600030101010101" pitchFamily="2" charset="-122"/>
              </a:rPr>
              <a:t>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=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RC</a:t>
            </a:r>
            <a:r>
              <a:rPr lang="en-US" altLang="zh-CN" sz="2800">
                <a:solidFill>
                  <a:srgbClr val="FF0066"/>
                </a:solidFill>
                <a:ea typeface="宋体" panose="02010600030101010101" pitchFamily="2" charset="-122"/>
              </a:rPr>
              <a:t>  </a:t>
            </a:r>
            <a:r>
              <a:rPr lang="en-US" altLang="zh-CN" sz="2800">
                <a:ea typeface="宋体" panose="02010600030101010101" pitchFamily="2" charset="-122"/>
              </a:rPr>
              <a:t>,   </a:t>
            </a:r>
            <a:r>
              <a:rPr lang="zh-CN" altLang="en-US" sz="2800"/>
              <a:t>称</a:t>
            </a:r>
            <a:r>
              <a:rPr lang="zh-CN" altLang="en-US" sz="2800">
                <a:solidFill>
                  <a:srgbClr val="FF0000"/>
                </a:solidFill>
                <a:ea typeface="宋体" panose="02010600030101010101" pitchFamily="2" charset="-122"/>
              </a:rPr>
              <a:t></a:t>
            </a:r>
            <a:r>
              <a:rPr lang="zh-CN" altLang="en-US" sz="2800"/>
              <a:t>为一阶电路的</a:t>
            </a:r>
            <a:r>
              <a:rPr lang="zh-CN" altLang="en-US" sz="2800">
                <a:solidFill>
                  <a:srgbClr val="FF0000"/>
                </a:solidFill>
              </a:rPr>
              <a:t>时间常数</a:t>
            </a:r>
          </a:p>
        </p:txBody>
      </p:sp>
      <p:graphicFrame>
        <p:nvGraphicFramePr>
          <p:cNvPr id="172047" name="Object 15"/>
          <p:cNvGraphicFramePr>
            <a:graphicFrameLocks noChangeAspect="1"/>
          </p:cNvGraphicFramePr>
          <p:nvPr/>
        </p:nvGraphicFramePr>
        <p:xfrm>
          <a:off x="798513" y="2844800"/>
          <a:ext cx="5072062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2" name="公式" r:id="rId3" imgW="2286017" imgH="419207" progId="Equation.3">
                  <p:embed/>
                </p:oleObj>
              </mc:Choice>
              <mc:Fallback>
                <p:oleObj name="公式" r:id="rId3" imgW="2286017" imgH="419207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8513" y="2844800"/>
                        <a:ext cx="5072062" cy="944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66FF3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48" name="Object 16"/>
          <p:cNvGraphicFramePr>
            <a:graphicFrameLocks noChangeAspect="1"/>
          </p:cNvGraphicFramePr>
          <p:nvPr/>
        </p:nvGraphicFramePr>
        <p:xfrm>
          <a:off x="838200" y="762000"/>
          <a:ext cx="2967038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3" name="公式" r:id="rId5" imgW="1285800" imgH="342816" progId="Equation.3">
                  <p:embed/>
                </p:oleObj>
              </mc:Choice>
              <mc:Fallback>
                <p:oleObj name="公式" r:id="rId5" imgW="1285800" imgH="342816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762000"/>
                        <a:ext cx="2967038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66FF3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50" name="Object 18"/>
          <p:cNvGraphicFramePr>
            <a:graphicFrameLocks noChangeAspect="1"/>
          </p:cNvGraphicFramePr>
          <p:nvPr/>
        </p:nvGraphicFramePr>
        <p:xfrm>
          <a:off x="990600" y="4800600"/>
          <a:ext cx="6502400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4" name="公式" r:id="rId7" imgW="3238500" imgH="457200" progId="Equation.3">
                  <p:embed/>
                </p:oleObj>
              </mc:Choice>
              <mc:Fallback>
                <p:oleObj name="公式" r:id="rId7" imgW="3238500" imgH="45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800600"/>
                        <a:ext cx="6502400" cy="91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2051" name="Group 19"/>
          <p:cNvGrpSpPr>
            <a:grpSpLocks/>
          </p:cNvGrpSpPr>
          <p:nvPr/>
        </p:nvGrpSpPr>
        <p:grpSpPr bwMode="auto">
          <a:xfrm>
            <a:off x="6153150" y="2560638"/>
            <a:ext cx="2325688" cy="1814512"/>
            <a:chOff x="3876" y="1613"/>
            <a:chExt cx="1465" cy="1143"/>
          </a:xfrm>
        </p:grpSpPr>
        <p:sp>
          <p:nvSpPr>
            <p:cNvPr id="25633" name="Line 20"/>
            <p:cNvSpPr>
              <a:spLocks noChangeShapeType="1"/>
            </p:cNvSpPr>
            <p:nvPr/>
          </p:nvSpPr>
          <p:spPr bwMode="auto">
            <a:xfrm>
              <a:off x="3967" y="2448"/>
              <a:ext cx="134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34" name="Line 21"/>
            <p:cNvSpPr>
              <a:spLocks noChangeShapeType="1"/>
            </p:cNvSpPr>
            <p:nvPr/>
          </p:nvSpPr>
          <p:spPr bwMode="auto">
            <a:xfrm flipV="1">
              <a:off x="4159" y="1728"/>
              <a:ext cx="0" cy="96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35" name="Freeform 22"/>
            <p:cNvSpPr>
              <a:spLocks/>
            </p:cNvSpPr>
            <p:nvPr/>
          </p:nvSpPr>
          <p:spPr bwMode="auto">
            <a:xfrm>
              <a:off x="4159" y="1968"/>
              <a:ext cx="1008" cy="432"/>
            </a:xfrm>
            <a:custGeom>
              <a:avLst/>
              <a:gdLst>
                <a:gd name="T0" fmla="*/ 0 w 1008"/>
                <a:gd name="T1" fmla="*/ 0 h 432"/>
                <a:gd name="T2" fmla="*/ 240 w 1008"/>
                <a:gd name="T3" fmla="*/ 240 h 432"/>
                <a:gd name="T4" fmla="*/ 672 w 1008"/>
                <a:gd name="T5" fmla="*/ 384 h 432"/>
                <a:gd name="T6" fmla="*/ 1008 w 1008"/>
                <a:gd name="T7" fmla="*/ 432 h 4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8" h="432">
                  <a:moveTo>
                    <a:pt x="0" y="0"/>
                  </a:moveTo>
                  <a:cubicBezTo>
                    <a:pt x="64" y="88"/>
                    <a:pt x="128" y="176"/>
                    <a:pt x="240" y="240"/>
                  </a:cubicBezTo>
                  <a:cubicBezTo>
                    <a:pt x="352" y="304"/>
                    <a:pt x="544" y="352"/>
                    <a:pt x="672" y="384"/>
                  </a:cubicBezTo>
                  <a:cubicBezTo>
                    <a:pt x="800" y="416"/>
                    <a:pt x="952" y="424"/>
                    <a:pt x="1008" y="432"/>
                  </a:cubicBezTo>
                </a:path>
              </a:pathLst>
            </a:custGeom>
            <a:noFill/>
            <a:ln w="25400" cap="flat" cmpd="sng">
              <a:solidFill>
                <a:srgbClr val="CC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33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36" name="Text Box 23"/>
            <p:cNvSpPr txBox="1">
              <a:spLocks noChangeArrowheads="1"/>
            </p:cNvSpPr>
            <p:nvPr/>
          </p:nvSpPr>
          <p:spPr bwMode="auto">
            <a:xfrm>
              <a:off x="3876" y="1780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33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solidFill>
                    <a:srgbClr val="CC0000"/>
                  </a:solidFill>
                  <a:ea typeface="宋体" panose="02010600030101010101" pitchFamily="2" charset="-122"/>
                </a:rPr>
                <a:t>I</a:t>
              </a:r>
              <a:r>
                <a:rPr lang="en-US" altLang="zh-CN" sz="2800" baseline="-25000">
                  <a:solidFill>
                    <a:srgbClr val="CC0000"/>
                  </a:solidFill>
                  <a:ea typeface="宋体" panose="02010600030101010101" pitchFamily="2" charset="-122"/>
                </a:rPr>
                <a:t>0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25637" name="Text Box 24"/>
            <p:cNvSpPr txBox="1">
              <a:spLocks noChangeArrowheads="1"/>
            </p:cNvSpPr>
            <p:nvPr/>
          </p:nvSpPr>
          <p:spPr bwMode="auto">
            <a:xfrm>
              <a:off x="5163" y="2429"/>
              <a:ext cx="1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33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ea typeface="宋体" panose="02010600030101010101" pitchFamily="2" charset="-122"/>
                </a:rPr>
                <a:t>t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25638" name="Text Box 25"/>
            <p:cNvSpPr txBox="1">
              <a:spLocks noChangeArrowheads="1"/>
            </p:cNvSpPr>
            <p:nvPr/>
          </p:nvSpPr>
          <p:spPr bwMode="auto">
            <a:xfrm>
              <a:off x="4252" y="1613"/>
              <a:ext cx="1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33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i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25639" name="Text Box 26"/>
            <p:cNvSpPr txBox="1">
              <a:spLocks noChangeArrowheads="1"/>
            </p:cNvSpPr>
            <p:nvPr/>
          </p:nvSpPr>
          <p:spPr bwMode="auto">
            <a:xfrm>
              <a:off x="3959" y="2381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33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>
                  <a:ea typeface="宋体" panose="02010600030101010101" pitchFamily="2" charset="-122"/>
                </a:rPr>
                <a:t>0</a:t>
              </a:r>
            </a:p>
          </p:txBody>
        </p:sp>
        <p:sp>
          <p:nvSpPr>
            <p:cNvPr id="25640" name="Line 27"/>
            <p:cNvSpPr>
              <a:spLocks noChangeShapeType="1"/>
            </p:cNvSpPr>
            <p:nvPr/>
          </p:nvSpPr>
          <p:spPr bwMode="auto">
            <a:xfrm flipV="1">
              <a:off x="4144" y="1968"/>
              <a:ext cx="0" cy="480"/>
            </a:xfrm>
            <a:prstGeom prst="line">
              <a:avLst/>
            </a:prstGeom>
            <a:noFill/>
            <a:ln w="2540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41" name="Line 28"/>
            <p:cNvSpPr>
              <a:spLocks noChangeShapeType="1"/>
            </p:cNvSpPr>
            <p:nvPr/>
          </p:nvSpPr>
          <p:spPr bwMode="auto">
            <a:xfrm flipH="1" flipV="1">
              <a:off x="3918" y="2427"/>
              <a:ext cx="218" cy="1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72061" name="Group 29"/>
          <p:cNvGrpSpPr>
            <a:grpSpLocks/>
          </p:cNvGrpSpPr>
          <p:nvPr/>
        </p:nvGrpSpPr>
        <p:grpSpPr bwMode="auto">
          <a:xfrm>
            <a:off x="5013325" y="350838"/>
            <a:ext cx="2798763" cy="1879600"/>
            <a:chOff x="467" y="741"/>
            <a:chExt cx="1763" cy="1184"/>
          </a:xfrm>
        </p:grpSpPr>
        <p:sp>
          <p:nvSpPr>
            <p:cNvPr id="25609" name="Line 30"/>
            <p:cNvSpPr>
              <a:spLocks noChangeShapeType="1"/>
            </p:cNvSpPr>
            <p:nvPr/>
          </p:nvSpPr>
          <p:spPr bwMode="auto">
            <a:xfrm>
              <a:off x="1541" y="1199"/>
              <a:ext cx="28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10" name="Text Box 31"/>
            <p:cNvSpPr txBox="1">
              <a:spLocks noChangeArrowheads="1"/>
            </p:cNvSpPr>
            <p:nvPr/>
          </p:nvSpPr>
          <p:spPr bwMode="auto">
            <a:xfrm>
              <a:off x="1555" y="893"/>
              <a:ext cx="1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i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25611" name="Line 32"/>
            <p:cNvSpPr>
              <a:spLocks noChangeShapeType="1"/>
            </p:cNvSpPr>
            <p:nvPr/>
          </p:nvSpPr>
          <p:spPr bwMode="auto">
            <a:xfrm flipH="1">
              <a:off x="1274" y="975"/>
              <a:ext cx="170" cy="16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12" name="Text Box 33"/>
            <p:cNvSpPr txBox="1">
              <a:spLocks noChangeArrowheads="1"/>
            </p:cNvSpPr>
            <p:nvPr/>
          </p:nvSpPr>
          <p:spPr bwMode="auto">
            <a:xfrm>
              <a:off x="815" y="741"/>
              <a:ext cx="7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K(</a:t>
              </a:r>
              <a:r>
                <a:rPr lang="en-US" altLang="zh-CN" sz="2800" i="1">
                  <a:ea typeface="宋体" panose="02010600030101010101" pitchFamily="2" charset="-122"/>
                </a:rPr>
                <a:t>t</a:t>
              </a:r>
              <a:r>
                <a:rPr lang="en-US" altLang="zh-CN" sz="2800">
                  <a:ea typeface="宋体" panose="02010600030101010101" pitchFamily="2" charset="-122"/>
                </a:rPr>
                <a:t>=0)</a:t>
              </a:r>
            </a:p>
          </p:txBody>
        </p:sp>
        <p:sp>
          <p:nvSpPr>
            <p:cNvPr id="25613" name="Text Box 34"/>
            <p:cNvSpPr txBox="1">
              <a:spLocks noChangeArrowheads="1"/>
            </p:cNvSpPr>
            <p:nvPr/>
          </p:nvSpPr>
          <p:spPr bwMode="auto">
            <a:xfrm>
              <a:off x="1883" y="1187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25614" name="Text Box 35"/>
            <p:cNvSpPr txBox="1">
              <a:spLocks noChangeArrowheads="1"/>
            </p:cNvSpPr>
            <p:nvPr/>
          </p:nvSpPr>
          <p:spPr bwMode="auto">
            <a:xfrm>
              <a:off x="1884" y="159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–</a:t>
              </a:r>
            </a:p>
          </p:txBody>
        </p:sp>
        <p:sp>
          <p:nvSpPr>
            <p:cNvPr id="25615" name="Text Box 36"/>
            <p:cNvSpPr txBox="1">
              <a:spLocks noChangeArrowheads="1"/>
            </p:cNvSpPr>
            <p:nvPr/>
          </p:nvSpPr>
          <p:spPr bwMode="auto">
            <a:xfrm>
              <a:off x="1888" y="1352"/>
              <a:ext cx="3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u</a:t>
              </a:r>
              <a:r>
                <a:rPr lang="en-US" altLang="zh-CN" sz="2800" i="1" baseline="-25000">
                  <a:ea typeface="宋体" panose="02010600030101010101" pitchFamily="2" charset="-122"/>
                </a:rPr>
                <a:t>R</a:t>
              </a:r>
              <a:endParaRPr lang="en-US" altLang="zh-CN" sz="2800" baseline="-25000">
                <a:ea typeface="宋体" panose="02010600030101010101" pitchFamily="2" charset="-122"/>
              </a:endParaRPr>
            </a:p>
          </p:txBody>
        </p:sp>
        <p:sp>
          <p:nvSpPr>
            <p:cNvPr id="25616" name="Line 37"/>
            <p:cNvSpPr>
              <a:spLocks noChangeShapeType="1"/>
            </p:cNvSpPr>
            <p:nvPr/>
          </p:nvSpPr>
          <p:spPr bwMode="auto">
            <a:xfrm>
              <a:off x="1395" y="1208"/>
              <a:ext cx="45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17" name="Line 38"/>
            <p:cNvSpPr>
              <a:spLocks noChangeShapeType="1"/>
            </p:cNvSpPr>
            <p:nvPr/>
          </p:nvSpPr>
          <p:spPr bwMode="auto">
            <a:xfrm>
              <a:off x="828" y="1208"/>
              <a:ext cx="39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18" name="Text Box 39"/>
            <p:cNvSpPr txBox="1">
              <a:spLocks noChangeArrowheads="1"/>
            </p:cNvSpPr>
            <p:nvPr/>
          </p:nvSpPr>
          <p:spPr bwMode="auto">
            <a:xfrm>
              <a:off x="467" y="1315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C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25619" name="Text Box 40"/>
            <p:cNvSpPr txBox="1">
              <a:spLocks noChangeArrowheads="1"/>
            </p:cNvSpPr>
            <p:nvPr/>
          </p:nvSpPr>
          <p:spPr bwMode="auto">
            <a:xfrm>
              <a:off x="1001" y="1185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25620" name="Text Box 41"/>
            <p:cNvSpPr txBox="1">
              <a:spLocks noChangeArrowheads="1"/>
            </p:cNvSpPr>
            <p:nvPr/>
          </p:nvSpPr>
          <p:spPr bwMode="auto">
            <a:xfrm>
              <a:off x="1010" y="153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–</a:t>
              </a:r>
            </a:p>
          </p:txBody>
        </p:sp>
        <p:sp>
          <p:nvSpPr>
            <p:cNvPr id="25621" name="Text Box 42"/>
            <p:cNvSpPr txBox="1">
              <a:spLocks noChangeArrowheads="1"/>
            </p:cNvSpPr>
            <p:nvPr/>
          </p:nvSpPr>
          <p:spPr bwMode="auto">
            <a:xfrm>
              <a:off x="908" y="1304"/>
              <a:ext cx="3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u</a:t>
              </a:r>
              <a:r>
                <a:rPr lang="en-US" altLang="zh-CN" sz="2800" i="1" baseline="-25000">
                  <a:ea typeface="宋体" panose="02010600030101010101" pitchFamily="2" charset="-122"/>
                </a:rPr>
                <a:t>C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grpSp>
          <p:nvGrpSpPr>
            <p:cNvPr id="25622" name="Group 43"/>
            <p:cNvGrpSpPr>
              <a:grpSpLocks/>
            </p:cNvGrpSpPr>
            <p:nvPr/>
          </p:nvGrpSpPr>
          <p:grpSpPr bwMode="auto">
            <a:xfrm>
              <a:off x="715" y="1426"/>
              <a:ext cx="227" cy="109"/>
              <a:chOff x="1824" y="1680"/>
              <a:chExt cx="192" cy="96"/>
            </a:xfrm>
          </p:grpSpPr>
          <p:sp>
            <p:nvSpPr>
              <p:cNvPr id="25631" name="Line 44"/>
              <p:cNvSpPr>
                <a:spLocks noChangeShapeType="1"/>
              </p:cNvSpPr>
              <p:nvPr/>
            </p:nvSpPr>
            <p:spPr bwMode="auto">
              <a:xfrm>
                <a:off x="1824" y="1680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5632" name="Line 45"/>
              <p:cNvSpPr>
                <a:spLocks noChangeShapeType="1"/>
              </p:cNvSpPr>
              <p:nvPr/>
            </p:nvSpPr>
            <p:spPr bwMode="auto">
              <a:xfrm>
                <a:off x="1824" y="1776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25623" name="Line 46"/>
            <p:cNvSpPr>
              <a:spLocks noChangeShapeType="1"/>
            </p:cNvSpPr>
            <p:nvPr/>
          </p:nvSpPr>
          <p:spPr bwMode="auto">
            <a:xfrm flipV="1">
              <a:off x="828" y="1535"/>
              <a:ext cx="0" cy="27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24" name="Line 47"/>
            <p:cNvSpPr>
              <a:spLocks noChangeShapeType="1"/>
            </p:cNvSpPr>
            <p:nvPr/>
          </p:nvSpPr>
          <p:spPr bwMode="auto">
            <a:xfrm flipV="1">
              <a:off x="828" y="1208"/>
              <a:ext cx="0" cy="21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25" name="Line 48"/>
            <p:cNvSpPr>
              <a:spLocks noChangeShapeType="1"/>
            </p:cNvSpPr>
            <p:nvPr/>
          </p:nvSpPr>
          <p:spPr bwMode="auto">
            <a:xfrm flipH="1" flipV="1">
              <a:off x="1225" y="1099"/>
              <a:ext cx="170" cy="10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26" name="Line 49"/>
            <p:cNvSpPr>
              <a:spLocks noChangeShapeType="1"/>
            </p:cNvSpPr>
            <p:nvPr/>
          </p:nvSpPr>
          <p:spPr bwMode="auto">
            <a:xfrm>
              <a:off x="828" y="1808"/>
              <a:ext cx="1021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27" name="Line 50"/>
            <p:cNvSpPr>
              <a:spLocks noChangeShapeType="1"/>
            </p:cNvSpPr>
            <p:nvPr/>
          </p:nvSpPr>
          <p:spPr bwMode="auto">
            <a:xfrm flipV="1">
              <a:off x="1849" y="1208"/>
              <a:ext cx="0" cy="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5628" name="Group 51"/>
            <p:cNvGrpSpPr>
              <a:grpSpLocks/>
            </p:cNvGrpSpPr>
            <p:nvPr/>
          </p:nvGrpSpPr>
          <p:grpSpPr bwMode="auto">
            <a:xfrm>
              <a:off x="1537" y="1404"/>
              <a:ext cx="385" cy="327"/>
              <a:chOff x="1114" y="2208"/>
              <a:chExt cx="326" cy="288"/>
            </a:xfrm>
          </p:grpSpPr>
          <p:sp>
            <p:nvSpPr>
              <p:cNvPr id="25629" name="Text Box 52"/>
              <p:cNvSpPr txBox="1">
                <a:spLocks noChangeArrowheads="1"/>
              </p:cNvSpPr>
              <p:nvPr/>
            </p:nvSpPr>
            <p:spPr bwMode="auto">
              <a:xfrm>
                <a:off x="1114" y="2208"/>
                <a:ext cx="22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endParaRPr lang="en-US" altLang="zh-CN" sz="2800">
                  <a:ea typeface="宋体" panose="02010600030101010101" pitchFamily="2" charset="-122"/>
                </a:endParaRPr>
              </a:p>
            </p:txBody>
          </p:sp>
          <p:sp>
            <p:nvSpPr>
              <p:cNvPr id="25630" name="Rectangle 53"/>
              <p:cNvSpPr>
                <a:spLocks noChangeArrowheads="1"/>
              </p:cNvSpPr>
              <p:nvPr/>
            </p:nvSpPr>
            <p:spPr bwMode="auto">
              <a:xfrm>
                <a:off x="1344" y="2256"/>
                <a:ext cx="96" cy="240"/>
              </a:xfrm>
              <a:prstGeom prst="rect">
                <a:avLst/>
              </a:prstGeom>
              <a:solidFill>
                <a:srgbClr val="66FF99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</p:grpSp>
      </p:grpSp>
      <p:sp>
        <p:nvSpPr>
          <p:cNvPr id="172086" name="Line 54"/>
          <p:cNvSpPr>
            <a:spLocks noChangeShapeType="1"/>
          </p:cNvSpPr>
          <p:nvPr/>
        </p:nvSpPr>
        <p:spPr bwMode="auto">
          <a:xfrm>
            <a:off x="0" y="2438400"/>
            <a:ext cx="9144000" cy="0"/>
          </a:xfrm>
          <a:prstGeom prst="lin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72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72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7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7" grpId="0" autoUpdateAnimBg="0"/>
      <p:bldP spid="17208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9" name="Rectangle 3"/>
          <p:cNvSpPr>
            <a:spLocks noChangeArrowheads="1"/>
          </p:cNvSpPr>
          <p:nvPr/>
        </p:nvSpPr>
        <p:spPr bwMode="auto">
          <a:xfrm>
            <a:off x="652463" y="1460500"/>
            <a:ext cx="80152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99999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zh-CN" altLang="en-US" sz="2800"/>
              <a:t>时间常数</a:t>
            </a:r>
            <a:r>
              <a:rPr lang="zh-CN" altLang="en-US" sz="2800">
                <a:ea typeface="宋体" panose="02010600030101010101" pitchFamily="2" charset="-122"/>
              </a:rPr>
              <a:t> </a:t>
            </a:r>
            <a:r>
              <a:rPr lang="zh-CN" altLang="en-US" sz="2800" i="1">
                <a:solidFill>
                  <a:srgbClr val="FF0000"/>
                </a:solidFill>
                <a:ea typeface="宋体" panose="02010600030101010101" pitchFamily="2" charset="-122"/>
              </a:rPr>
              <a:t></a:t>
            </a:r>
            <a:r>
              <a:rPr lang="zh-CN" altLang="en-US" sz="280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zh-CN" altLang="en-US" sz="2800"/>
              <a:t>的大小反映了电路过渡过程时间的长短</a:t>
            </a:r>
            <a:endParaRPr lang="zh-CN" altLang="en-US" sz="2800">
              <a:solidFill>
                <a:srgbClr val="FF0066"/>
              </a:solidFill>
            </a:endParaRPr>
          </a:p>
        </p:txBody>
      </p:sp>
      <p:sp>
        <p:nvSpPr>
          <p:cNvPr id="173060" name="Rectangle 4"/>
          <p:cNvSpPr>
            <a:spLocks noChangeArrowheads="1"/>
          </p:cNvSpPr>
          <p:nvPr/>
        </p:nvSpPr>
        <p:spPr bwMode="auto">
          <a:xfrm>
            <a:off x="2197100" y="727075"/>
            <a:ext cx="1377950" cy="5286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9000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en-US" altLang="zh-CN" sz="2800" i="1">
                <a:solidFill>
                  <a:schemeClr val="accent2"/>
                </a:solidFill>
                <a:ea typeface="宋体" panose="02010600030101010101" pitchFamily="2" charset="-122"/>
              </a:rPr>
              <a:t></a:t>
            </a:r>
            <a:r>
              <a:rPr lang="en-US" altLang="zh-CN" sz="2800">
                <a:solidFill>
                  <a:schemeClr val="accent2"/>
                </a:solidFill>
                <a:ea typeface="宋体" panose="02010600030101010101" pitchFamily="2" charset="-122"/>
              </a:rPr>
              <a:t>  = </a:t>
            </a:r>
            <a:r>
              <a:rPr lang="en-US" altLang="zh-CN" sz="2800" i="1">
                <a:solidFill>
                  <a:schemeClr val="accent2"/>
                </a:solidFill>
                <a:ea typeface="宋体" panose="02010600030101010101" pitchFamily="2" charset="-122"/>
              </a:rPr>
              <a:t>R C</a:t>
            </a:r>
            <a:endParaRPr lang="en-US" altLang="zh-CN" sz="2800" i="1">
              <a:ea typeface="宋体" panose="02010600030101010101" pitchFamily="2" charset="-122"/>
            </a:endParaRPr>
          </a:p>
        </p:txBody>
      </p:sp>
      <p:grpSp>
        <p:nvGrpSpPr>
          <p:cNvPr id="173061" name="Group 5"/>
          <p:cNvGrpSpPr>
            <a:grpSpLocks/>
          </p:cNvGrpSpPr>
          <p:nvPr/>
        </p:nvGrpSpPr>
        <p:grpSpPr bwMode="auto">
          <a:xfrm>
            <a:off x="990600" y="2513013"/>
            <a:ext cx="4178300" cy="1052512"/>
            <a:chOff x="624" y="1469"/>
            <a:chExt cx="2632" cy="663"/>
          </a:xfrm>
        </p:grpSpPr>
        <p:sp>
          <p:nvSpPr>
            <p:cNvPr id="26647" name="Text Box 6"/>
            <p:cNvSpPr txBox="1">
              <a:spLocks noChangeArrowheads="1"/>
            </p:cNvSpPr>
            <p:nvPr/>
          </p:nvSpPr>
          <p:spPr bwMode="auto">
            <a:xfrm>
              <a:off x="624" y="1469"/>
              <a:ext cx="26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999999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solidFill>
                    <a:srgbClr val="FF0066"/>
                  </a:solidFill>
                  <a:ea typeface="宋体" panose="02010600030101010101" pitchFamily="2" charset="-122"/>
                </a:rPr>
                <a:t></a:t>
              </a:r>
              <a:r>
                <a:rPr lang="en-US" altLang="zh-CN" sz="2800">
                  <a:ea typeface="宋体" panose="02010600030101010101" pitchFamily="2" charset="-122"/>
                </a:rPr>
                <a:t> </a:t>
              </a:r>
              <a:r>
                <a:rPr lang="zh-CN" altLang="en-US" sz="2800">
                  <a:solidFill>
                    <a:srgbClr val="FF0000"/>
                  </a:solidFill>
                  <a:latin typeface="仿宋_GB2312" pitchFamily="49" charset="-122"/>
                </a:rPr>
                <a:t>大</a:t>
              </a:r>
              <a:r>
                <a:rPr lang="zh-CN" altLang="en-US" sz="2800">
                  <a:latin typeface="仿宋_GB2312" pitchFamily="49" charset="-122"/>
                </a:rPr>
                <a:t>   过渡过程时间的</a:t>
              </a:r>
              <a:r>
                <a:rPr lang="zh-CN" altLang="en-US" sz="2800">
                  <a:solidFill>
                    <a:srgbClr val="FF0000"/>
                  </a:solidFill>
                  <a:latin typeface="仿宋_GB2312" pitchFamily="49" charset="-122"/>
                </a:rPr>
                <a:t>长</a:t>
              </a:r>
              <a:endParaRPr lang="zh-CN" altLang="en-US" sz="2800">
                <a:latin typeface="仿宋_GB2312" pitchFamily="49" charset="-122"/>
              </a:endParaRPr>
            </a:p>
          </p:txBody>
        </p:sp>
        <p:sp>
          <p:nvSpPr>
            <p:cNvPr id="26648" name="Text Box 7"/>
            <p:cNvSpPr txBox="1">
              <a:spLocks noChangeArrowheads="1"/>
            </p:cNvSpPr>
            <p:nvPr/>
          </p:nvSpPr>
          <p:spPr bwMode="auto">
            <a:xfrm>
              <a:off x="624" y="1805"/>
              <a:ext cx="26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999999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solidFill>
                    <a:srgbClr val="000099"/>
                  </a:solidFill>
                  <a:ea typeface="宋体" panose="02010600030101010101" pitchFamily="2" charset="-122"/>
                </a:rPr>
                <a:t></a:t>
              </a:r>
              <a:r>
                <a:rPr lang="en-US" altLang="zh-CN" sz="2800">
                  <a:solidFill>
                    <a:srgbClr val="000099"/>
                  </a:solidFill>
                  <a:ea typeface="宋体" panose="02010600030101010101" pitchFamily="2" charset="-122"/>
                </a:rPr>
                <a:t> </a:t>
              </a:r>
              <a:r>
                <a:rPr lang="zh-CN" altLang="en-US" sz="2800">
                  <a:solidFill>
                    <a:srgbClr val="000099"/>
                  </a:solidFill>
                  <a:latin typeface="仿宋_GB2312" pitchFamily="49" charset="-122"/>
                </a:rPr>
                <a:t>小</a:t>
              </a:r>
              <a:r>
                <a:rPr lang="zh-CN" altLang="en-US" sz="2800">
                  <a:solidFill>
                    <a:srgbClr val="0000FF"/>
                  </a:solidFill>
                  <a:latin typeface="仿宋_GB2312" pitchFamily="49" charset="-122"/>
                </a:rPr>
                <a:t> </a:t>
              </a:r>
              <a:r>
                <a:rPr lang="zh-CN" altLang="en-US" sz="2800">
                  <a:latin typeface="仿宋_GB2312" pitchFamily="49" charset="-122"/>
                </a:rPr>
                <a:t>  过渡过程时间的</a:t>
              </a:r>
              <a:r>
                <a:rPr lang="zh-CN" altLang="en-US" sz="2800">
                  <a:solidFill>
                    <a:srgbClr val="000099"/>
                  </a:solidFill>
                  <a:latin typeface="仿宋_GB2312" pitchFamily="49" charset="-122"/>
                </a:rPr>
                <a:t>短</a:t>
              </a:r>
            </a:p>
          </p:txBody>
        </p:sp>
      </p:grpSp>
      <p:sp>
        <p:nvSpPr>
          <p:cNvPr id="173064" name="Text Box 8"/>
          <p:cNvSpPr txBox="1">
            <a:spLocks noChangeArrowheads="1"/>
          </p:cNvSpPr>
          <p:nvPr/>
        </p:nvSpPr>
        <p:spPr bwMode="auto">
          <a:xfrm>
            <a:off x="533400" y="3732213"/>
            <a:ext cx="26812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99999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zh-CN" altLang="en-US" sz="2800"/>
              <a:t>电压初值一定：</a:t>
            </a:r>
          </a:p>
        </p:txBody>
      </p:sp>
      <p:sp>
        <p:nvSpPr>
          <p:cNvPr id="173065" name="Text Box 9"/>
          <p:cNvSpPr txBox="1">
            <a:spLocks noChangeArrowheads="1"/>
          </p:cNvSpPr>
          <p:nvPr/>
        </p:nvSpPr>
        <p:spPr bwMode="auto">
          <a:xfrm>
            <a:off x="685800" y="4418013"/>
            <a:ext cx="59055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99999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en-US" altLang="zh-CN">
              <a:ea typeface="宋体" panose="02010600030101010101" pitchFamily="2" charset="-122"/>
            </a:endParaRPr>
          </a:p>
          <a:p>
            <a:endParaRPr lang="en-US" altLang="zh-CN">
              <a:ea typeface="宋体" panose="02010600030101010101" pitchFamily="2" charset="-122"/>
            </a:endParaRPr>
          </a:p>
          <a:p>
            <a:r>
              <a:rPr lang="en-US" altLang="zh-CN" i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i="1">
                <a:ea typeface="宋体" panose="02010600030101010101" pitchFamily="2" charset="-122"/>
              </a:rPr>
              <a:t> 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大</a:t>
            </a:r>
            <a:r>
              <a:rPr lang="zh-CN" altLang="en-US">
                <a:ea typeface="宋体" panose="02010600030101010101" pitchFamily="2" charset="-122"/>
              </a:rPr>
              <a:t>（ </a:t>
            </a:r>
            <a:r>
              <a:rPr lang="en-US" altLang="zh-CN" i="1">
                <a:ea typeface="宋体" panose="02010600030101010101" pitchFamily="2" charset="-122"/>
              </a:rPr>
              <a:t>C</a:t>
            </a:r>
            <a:r>
              <a:rPr lang="zh-CN" altLang="en-US">
                <a:ea typeface="宋体" panose="02010600030101010101" pitchFamily="2" charset="-122"/>
              </a:rPr>
              <a:t>不变）         </a:t>
            </a:r>
            <a:r>
              <a:rPr lang="en-US" altLang="zh-CN" i="1">
                <a:ea typeface="宋体" panose="02010600030101010101" pitchFamily="2" charset="-122"/>
              </a:rPr>
              <a:t>i=u/R         </a:t>
            </a:r>
            <a:r>
              <a:rPr lang="zh-CN" altLang="en-US"/>
              <a:t>放电电流小</a:t>
            </a:r>
          </a:p>
        </p:txBody>
      </p:sp>
      <p:grpSp>
        <p:nvGrpSpPr>
          <p:cNvPr id="173066" name="Group 10"/>
          <p:cNvGrpSpPr>
            <a:grpSpLocks/>
          </p:cNvGrpSpPr>
          <p:nvPr/>
        </p:nvGrpSpPr>
        <p:grpSpPr bwMode="auto">
          <a:xfrm>
            <a:off x="6781800" y="4448175"/>
            <a:ext cx="1873250" cy="990600"/>
            <a:chOff x="4272" y="2688"/>
            <a:chExt cx="1180" cy="624"/>
          </a:xfrm>
        </p:grpSpPr>
        <p:sp>
          <p:nvSpPr>
            <p:cNvPr id="26645" name="AutoShape 11"/>
            <p:cNvSpPr>
              <a:spLocks/>
            </p:cNvSpPr>
            <p:nvPr/>
          </p:nvSpPr>
          <p:spPr bwMode="auto">
            <a:xfrm>
              <a:off x="4272" y="2688"/>
              <a:ext cx="48" cy="624"/>
            </a:xfrm>
            <a:prstGeom prst="rightBrace">
              <a:avLst>
                <a:gd name="adj1" fmla="val 108333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646" name="Text Box 12"/>
            <p:cNvSpPr txBox="1">
              <a:spLocks noChangeArrowheads="1"/>
            </p:cNvSpPr>
            <p:nvPr/>
          </p:nvSpPr>
          <p:spPr bwMode="auto">
            <a:xfrm>
              <a:off x="4368" y="2880"/>
              <a:ext cx="10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999999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zh-CN" altLang="en-US"/>
                <a:t>放电时间</a:t>
              </a:r>
              <a:r>
                <a:rPr lang="zh-CN" altLang="en-US">
                  <a:solidFill>
                    <a:srgbClr val="FF0000"/>
                  </a:solidFill>
                </a:rPr>
                <a:t>长</a:t>
              </a:r>
              <a:endParaRPr lang="zh-CN" altLang="en-US"/>
            </a:p>
          </p:txBody>
        </p:sp>
      </p:grpSp>
      <p:grpSp>
        <p:nvGrpSpPr>
          <p:cNvPr id="173083" name="Group 27"/>
          <p:cNvGrpSpPr>
            <a:grpSpLocks/>
          </p:cNvGrpSpPr>
          <p:nvPr/>
        </p:nvGrpSpPr>
        <p:grpSpPr bwMode="auto">
          <a:xfrm>
            <a:off x="5764213" y="1903413"/>
            <a:ext cx="2384425" cy="1814512"/>
            <a:chOff x="3631" y="1199"/>
            <a:chExt cx="1502" cy="1143"/>
          </a:xfrm>
        </p:grpSpPr>
        <p:sp>
          <p:nvSpPr>
            <p:cNvPr id="26634" name="Line 14"/>
            <p:cNvSpPr>
              <a:spLocks noChangeShapeType="1"/>
            </p:cNvSpPr>
            <p:nvPr/>
          </p:nvSpPr>
          <p:spPr bwMode="auto">
            <a:xfrm>
              <a:off x="3759" y="2034"/>
              <a:ext cx="134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635" name="Line 15"/>
            <p:cNvSpPr>
              <a:spLocks noChangeShapeType="1"/>
            </p:cNvSpPr>
            <p:nvPr/>
          </p:nvSpPr>
          <p:spPr bwMode="auto">
            <a:xfrm flipV="1">
              <a:off x="3951" y="1314"/>
              <a:ext cx="0" cy="96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636" name="Freeform 16"/>
            <p:cNvSpPr>
              <a:spLocks/>
            </p:cNvSpPr>
            <p:nvPr/>
          </p:nvSpPr>
          <p:spPr bwMode="auto">
            <a:xfrm>
              <a:off x="3936" y="1554"/>
              <a:ext cx="1041" cy="288"/>
            </a:xfrm>
            <a:custGeom>
              <a:avLst/>
              <a:gdLst>
                <a:gd name="T0" fmla="*/ 0 w 1008"/>
                <a:gd name="T1" fmla="*/ 0 h 432"/>
                <a:gd name="T2" fmla="*/ 248 w 1008"/>
                <a:gd name="T3" fmla="*/ 160 h 432"/>
                <a:gd name="T4" fmla="*/ 694 w 1008"/>
                <a:gd name="T5" fmla="*/ 256 h 432"/>
                <a:gd name="T6" fmla="*/ 1041 w 1008"/>
                <a:gd name="T7" fmla="*/ 288 h 4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8" h="432">
                  <a:moveTo>
                    <a:pt x="0" y="0"/>
                  </a:moveTo>
                  <a:cubicBezTo>
                    <a:pt x="64" y="88"/>
                    <a:pt x="128" y="176"/>
                    <a:pt x="240" y="240"/>
                  </a:cubicBezTo>
                  <a:cubicBezTo>
                    <a:pt x="352" y="304"/>
                    <a:pt x="544" y="352"/>
                    <a:pt x="672" y="384"/>
                  </a:cubicBezTo>
                  <a:cubicBezTo>
                    <a:pt x="800" y="416"/>
                    <a:pt x="952" y="424"/>
                    <a:pt x="1008" y="432"/>
                  </a:cubicBezTo>
                </a:path>
              </a:pathLst>
            </a:custGeom>
            <a:noFill/>
            <a:ln w="254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33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637" name="Text Box 17"/>
            <p:cNvSpPr txBox="1">
              <a:spLocks noChangeArrowheads="1"/>
            </p:cNvSpPr>
            <p:nvPr/>
          </p:nvSpPr>
          <p:spPr bwMode="auto">
            <a:xfrm>
              <a:off x="3631" y="1439"/>
              <a:ext cx="35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33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ea typeface="宋体" panose="02010600030101010101" pitchFamily="2" charset="-122"/>
                </a:rPr>
                <a:t>U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0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26638" name="Text Box 18"/>
            <p:cNvSpPr txBox="1">
              <a:spLocks noChangeArrowheads="1"/>
            </p:cNvSpPr>
            <p:nvPr/>
          </p:nvSpPr>
          <p:spPr bwMode="auto">
            <a:xfrm>
              <a:off x="4955" y="2015"/>
              <a:ext cx="1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33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ea typeface="宋体" panose="02010600030101010101" pitchFamily="2" charset="-122"/>
                </a:rPr>
                <a:t>t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26639" name="Text Box 19"/>
            <p:cNvSpPr txBox="1">
              <a:spLocks noChangeArrowheads="1"/>
            </p:cNvSpPr>
            <p:nvPr/>
          </p:nvSpPr>
          <p:spPr bwMode="auto">
            <a:xfrm>
              <a:off x="3980" y="1199"/>
              <a:ext cx="30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33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u</a:t>
              </a:r>
              <a:r>
                <a:rPr lang="en-US" altLang="zh-CN" sz="2800" i="1" baseline="-25000">
                  <a:ea typeface="宋体" panose="02010600030101010101" pitchFamily="2" charset="-122"/>
                </a:rPr>
                <a:t>c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26640" name="Text Box 20"/>
            <p:cNvSpPr txBox="1">
              <a:spLocks noChangeArrowheads="1"/>
            </p:cNvSpPr>
            <p:nvPr/>
          </p:nvSpPr>
          <p:spPr bwMode="auto">
            <a:xfrm>
              <a:off x="3751" y="1967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33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>
                  <a:ea typeface="宋体" panose="02010600030101010101" pitchFamily="2" charset="-122"/>
                </a:rPr>
                <a:t>0</a:t>
              </a:r>
            </a:p>
          </p:txBody>
        </p:sp>
        <p:sp>
          <p:nvSpPr>
            <p:cNvPr id="26641" name="Line 21"/>
            <p:cNvSpPr>
              <a:spLocks noChangeShapeType="1"/>
            </p:cNvSpPr>
            <p:nvPr/>
          </p:nvSpPr>
          <p:spPr bwMode="auto">
            <a:xfrm>
              <a:off x="3888" y="1554"/>
              <a:ext cx="96" cy="0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642" name="Freeform 22"/>
            <p:cNvSpPr>
              <a:spLocks/>
            </p:cNvSpPr>
            <p:nvPr/>
          </p:nvSpPr>
          <p:spPr bwMode="auto">
            <a:xfrm>
              <a:off x="3936" y="1536"/>
              <a:ext cx="768" cy="432"/>
            </a:xfrm>
            <a:custGeom>
              <a:avLst/>
              <a:gdLst>
                <a:gd name="T0" fmla="*/ 0 w 1008"/>
                <a:gd name="T1" fmla="*/ 0 h 432"/>
                <a:gd name="T2" fmla="*/ 183 w 1008"/>
                <a:gd name="T3" fmla="*/ 240 h 432"/>
                <a:gd name="T4" fmla="*/ 512 w 1008"/>
                <a:gd name="T5" fmla="*/ 384 h 432"/>
                <a:gd name="T6" fmla="*/ 768 w 1008"/>
                <a:gd name="T7" fmla="*/ 432 h 4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8" h="432">
                  <a:moveTo>
                    <a:pt x="0" y="0"/>
                  </a:moveTo>
                  <a:cubicBezTo>
                    <a:pt x="64" y="88"/>
                    <a:pt x="128" y="176"/>
                    <a:pt x="240" y="240"/>
                  </a:cubicBezTo>
                  <a:cubicBezTo>
                    <a:pt x="352" y="304"/>
                    <a:pt x="544" y="352"/>
                    <a:pt x="672" y="384"/>
                  </a:cubicBezTo>
                  <a:cubicBezTo>
                    <a:pt x="800" y="416"/>
                    <a:pt x="952" y="424"/>
                    <a:pt x="1008" y="432"/>
                  </a:cubicBezTo>
                </a:path>
              </a:pathLst>
            </a:custGeom>
            <a:noFill/>
            <a:ln w="25400" cap="flat" cmpd="sng">
              <a:solidFill>
                <a:srgbClr val="0000FF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33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643" name="Text Box 23"/>
            <p:cNvSpPr txBox="1">
              <a:spLocks noChangeArrowheads="1"/>
            </p:cNvSpPr>
            <p:nvPr/>
          </p:nvSpPr>
          <p:spPr bwMode="auto">
            <a:xfrm>
              <a:off x="4197" y="1967"/>
              <a:ext cx="49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999999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solidFill>
                    <a:srgbClr val="0000FF"/>
                  </a:solidFill>
                  <a:ea typeface="宋体" panose="02010600030101010101" pitchFamily="2" charset="-122"/>
                </a:rPr>
                <a:t></a:t>
              </a:r>
              <a:r>
                <a:rPr lang="en-US" altLang="zh-CN" sz="2800">
                  <a:solidFill>
                    <a:srgbClr val="0000FF"/>
                  </a:solidFill>
                  <a:ea typeface="宋体" panose="02010600030101010101" pitchFamily="2" charset="-122"/>
                </a:rPr>
                <a:t> </a:t>
              </a:r>
              <a:r>
                <a:rPr lang="zh-CN" altLang="en-US" sz="2800">
                  <a:solidFill>
                    <a:srgbClr val="0000FF"/>
                  </a:solidFill>
                  <a:ea typeface="宋体" panose="02010600030101010101" pitchFamily="2" charset="-122"/>
                </a:rPr>
                <a:t>小</a:t>
              </a:r>
            </a:p>
          </p:txBody>
        </p:sp>
        <p:sp>
          <p:nvSpPr>
            <p:cNvPr id="26644" name="Text Box 24"/>
            <p:cNvSpPr txBox="1">
              <a:spLocks noChangeArrowheads="1"/>
            </p:cNvSpPr>
            <p:nvPr/>
          </p:nvSpPr>
          <p:spPr bwMode="auto">
            <a:xfrm>
              <a:off x="4581" y="1487"/>
              <a:ext cx="49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999999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solidFill>
                    <a:srgbClr val="FF0066"/>
                  </a:solidFill>
                  <a:ea typeface="宋体" panose="02010600030101010101" pitchFamily="2" charset="-122"/>
                </a:rPr>
                <a:t></a:t>
              </a:r>
              <a:r>
                <a:rPr lang="en-US" altLang="zh-CN" sz="2800">
                  <a:ea typeface="宋体" panose="02010600030101010101" pitchFamily="2" charset="-122"/>
                </a:rPr>
                <a:t> </a:t>
              </a:r>
              <a:r>
                <a:rPr lang="zh-CN" altLang="en-US" sz="2800">
                  <a:solidFill>
                    <a:srgbClr val="FF0000"/>
                  </a:solidFill>
                  <a:ea typeface="宋体" panose="02010600030101010101" pitchFamily="2" charset="-122"/>
                </a:rPr>
                <a:t>大</a:t>
              </a:r>
              <a:endParaRPr lang="zh-CN" altLang="en-US" sz="2800">
                <a:ea typeface="宋体" panose="02010600030101010101" pitchFamily="2" charset="-122"/>
              </a:endParaRPr>
            </a:p>
          </p:txBody>
        </p:sp>
      </p:grpSp>
      <p:sp>
        <p:nvSpPr>
          <p:cNvPr id="173081" name="Text Box 25"/>
          <p:cNvSpPr txBox="1">
            <a:spLocks noChangeArrowheads="1"/>
          </p:cNvSpPr>
          <p:nvPr/>
        </p:nvSpPr>
        <p:spPr bwMode="auto">
          <a:xfrm>
            <a:off x="695325" y="4295775"/>
            <a:ext cx="5807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99999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i="1">
                <a:solidFill>
                  <a:srgbClr val="FF0000"/>
                </a:solidFill>
                <a:ea typeface="宋体" panose="02010600030101010101" pitchFamily="2" charset="-122"/>
              </a:rPr>
              <a:t>C</a:t>
            </a:r>
            <a:r>
              <a:rPr lang="en-US" altLang="zh-CN" i="1">
                <a:ea typeface="宋体" panose="02010600030101010101" pitchFamily="2" charset="-122"/>
              </a:rPr>
              <a:t> 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大</a:t>
            </a:r>
            <a:r>
              <a:rPr lang="zh-CN" altLang="en-US">
                <a:ea typeface="宋体" panose="02010600030101010101" pitchFamily="2" charset="-122"/>
              </a:rPr>
              <a:t>（</a:t>
            </a:r>
            <a:r>
              <a:rPr lang="en-US" altLang="zh-CN" i="1">
                <a:ea typeface="宋体" panose="02010600030101010101" pitchFamily="2" charset="-122"/>
              </a:rPr>
              <a:t>R</a:t>
            </a:r>
            <a:r>
              <a:rPr lang="zh-CN" altLang="en-US">
                <a:ea typeface="宋体" panose="02010600030101010101" pitchFamily="2" charset="-122"/>
              </a:rPr>
              <a:t>不变）          </a:t>
            </a:r>
            <a:r>
              <a:rPr lang="en-US" altLang="zh-CN" i="1">
                <a:ea typeface="宋体" panose="02010600030101010101" pitchFamily="2" charset="-122"/>
              </a:rPr>
              <a:t>w</a:t>
            </a:r>
            <a:r>
              <a:rPr lang="en-US" altLang="zh-CN">
                <a:ea typeface="宋体" panose="02010600030101010101" pitchFamily="2" charset="-122"/>
              </a:rPr>
              <a:t>=0.5</a:t>
            </a:r>
            <a:r>
              <a:rPr lang="en-US" altLang="zh-CN" i="1">
                <a:ea typeface="宋体" panose="02010600030101010101" pitchFamily="2" charset="-122"/>
              </a:rPr>
              <a:t>Cu</a:t>
            </a:r>
            <a:r>
              <a:rPr lang="en-US" altLang="zh-CN" baseline="30000">
                <a:ea typeface="宋体" panose="02010600030101010101" pitchFamily="2" charset="-122"/>
              </a:rPr>
              <a:t>2</a:t>
            </a:r>
            <a:r>
              <a:rPr lang="en-US" altLang="zh-CN" i="1">
                <a:ea typeface="宋体" panose="02010600030101010101" pitchFamily="2" charset="-122"/>
              </a:rPr>
              <a:t>    </a:t>
            </a:r>
            <a:r>
              <a:rPr lang="en-US" altLang="zh-CN">
                <a:ea typeface="宋体" panose="02010600030101010101" pitchFamily="2" charset="-122"/>
              </a:rPr>
              <a:t>     </a:t>
            </a:r>
            <a:r>
              <a:rPr lang="zh-CN" altLang="en-US"/>
              <a:t>储能大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3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3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3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3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3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3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7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3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3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59" grpId="0" autoUpdateAnimBg="0"/>
      <p:bldP spid="173060" grpId="0" animBg="1" autoUpdateAnimBg="0"/>
      <p:bldP spid="173064" grpId="0" autoUpdateAnimBg="0"/>
      <p:bldP spid="173065" grpId="0" autoUpdateAnimBg="0"/>
      <p:bldP spid="173081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2" name="Text Box 22"/>
          <p:cNvSpPr txBox="1">
            <a:spLocks noChangeArrowheads="1"/>
          </p:cNvSpPr>
          <p:nvPr/>
        </p:nvSpPr>
        <p:spPr bwMode="auto">
          <a:xfrm>
            <a:off x="2301875" y="1511300"/>
            <a:ext cx="6037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3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i="1">
                <a:ea typeface="宋体" panose="02010600030101010101" pitchFamily="2" charset="-122"/>
              </a:rPr>
              <a:t>U</a:t>
            </a:r>
            <a:r>
              <a:rPr lang="en-US" altLang="zh-CN" baseline="-25000">
                <a:ea typeface="宋体" panose="02010600030101010101" pitchFamily="2" charset="-122"/>
              </a:rPr>
              <a:t>0  </a:t>
            </a:r>
            <a:r>
              <a:rPr lang="en-US" altLang="zh-CN">
                <a:ea typeface="宋体" panose="02010600030101010101" pitchFamily="2" charset="-122"/>
              </a:rPr>
              <a:t> 0.368 </a:t>
            </a:r>
            <a:r>
              <a:rPr lang="en-US" altLang="zh-CN" i="1">
                <a:ea typeface="宋体" panose="02010600030101010101" pitchFamily="2" charset="-122"/>
              </a:rPr>
              <a:t>U</a:t>
            </a:r>
            <a:r>
              <a:rPr lang="en-US" altLang="zh-CN" baseline="-25000">
                <a:ea typeface="宋体" panose="02010600030101010101" pitchFamily="2" charset="-122"/>
              </a:rPr>
              <a:t>0      </a:t>
            </a:r>
            <a:r>
              <a:rPr lang="en-US" altLang="zh-CN">
                <a:ea typeface="宋体" panose="02010600030101010101" pitchFamily="2" charset="-122"/>
              </a:rPr>
              <a:t>0.135 </a:t>
            </a:r>
            <a:r>
              <a:rPr lang="en-US" altLang="zh-CN" i="1">
                <a:ea typeface="宋体" panose="02010600030101010101" pitchFamily="2" charset="-122"/>
              </a:rPr>
              <a:t>U</a:t>
            </a:r>
            <a:r>
              <a:rPr lang="en-US" altLang="zh-CN" baseline="-25000">
                <a:ea typeface="宋体" panose="02010600030101010101" pitchFamily="2" charset="-122"/>
              </a:rPr>
              <a:t>0     </a:t>
            </a:r>
            <a:r>
              <a:rPr lang="en-US" altLang="zh-CN">
                <a:ea typeface="宋体" panose="02010600030101010101" pitchFamily="2" charset="-122"/>
              </a:rPr>
              <a:t>0.05 </a:t>
            </a:r>
            <a:r>
              <a:rPr lang="en-US" altLang="zh-CN" i="1">
                <a:ea typeface="宋体" panose="02010600030101010101" pitchFamily="2" charset="-122"/>
              </a:rPr>
              <a:t>U</a:t>
            </a:r>
            <a:r>
              <a:rPr lang="en-US" altLang="zh-CN" baseline="-25000">
                <a:ea typeface="宋体" panose="02010600030101010101" pitchFamily="2" charset="-122"/>
              </a:rPr>
              <a:t>0           </a:t>
            </a:r>
            <a:r>
              <a:rPr lang="en-US" altLang="zh-CN">
                <a:ea typeface="宋体" panose="02010600030101010101" pitchFamily="2" charset="-122"/>
              </a:rPr>
              <a:t>0.007 </a:t>
            </a:r>
            <a:r>
              <a:rPr lang="en-US" altLang="zh-CN" i="1">
                <a:ea typeface="宋体" panose="02010600030101010101" pitchFamily="2" charset="-122"/>
              </a:rPr>
              <a:t>U</a:t>
            </a:r>
            <a:r>
              <a:rPr lang="en-US" altLang="zh-CN" baseline="-25000">
                <a:ea typeface="宋体" panose="02010600030101010101" pitchFamily="2" charset="-122"/>
              </a:rPr>
              <a:t>0 </a:t>
            </a:r>
          </a:p>
        </p:txBody>
      </p:sp>
      <p:sp>
        <p:nvSpPr>
          <p:cNvPr id="174103" name="Text Box 23"/>
          <p:cNvSpPr txBox="1">
            <a:spLocks noChangeArrowheads="1"/>
          </p:cNvSpPr>
          <p:nvPr/>
        </p:nvSpPr>
        <p:spPr bwMode="auto">
          <a:xfrm>
            <a:off x="2366963" y="841375"/>
            <a:ext cx="5757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3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i="1">
                <a:ea typeface="宋体" panose="02010600030101010101" pitchFamily="2" charset="-122"/>
              </a:rPr>
              <a:t>U</a:t>
            </a:r>
            <a:r>
              <a:rPr lang="en-US" altLang="zh-CN" baseline="-25000">
                <a:ea typeface="宋体" panose="02010600030101010101" pitchFamily="2" charset="-122"/>
              </a:rPr>
              <a:t>0    </a:t>
            </a: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en-US" altLang="zh-CN" i="1">
                <a:ea typeface="宋体" panose="02010600030101010101" pitchFamily="2" charset="-122"/>
              </a:rPr>
              <a:t>U</a:t>
            </a:r>
            <a:r>
              <a:rPr lang="en-US" altLang="zh-CN" baseline="-25000">
                <a:ea typeface="宋体" panose="02010600030101010101" pitchFamily="2" charset="-122"/>
              </a:rPr>
              <a:t>0 </a:t>
            </a:r>
            <a:r>
              <a:rPr lang="en-US" altLang="zh-CN" i="1">
                <a:ea typeface="宋体" panose="02010600030101010101" pitchFamily="2" charset="-122"/>
              </a:rPr>
              <a:t>e</a:t>
            </a:r>
            <a:r>
              <a:rPr lang="en-US" altLang="zh-CN" baseline="-25000">
                <a:ea typeface="宋体" panose="02010600030101010101" pitchFamily="2" charset="-122"/>
              </a:rPr>
              <a:t> </a:t>
            </a:r>
            <a:r>
              <a:rPr lang="en-US" altLang="zh-CN" baseline="30000">
                <a:ea typeface="宋体" panose="02010600030101010101" pitchFamily="2" charset="-122"/>
              </a:rPr>
              <a:t>-1</a:t>
            </a:r>
            <a:r>
              <a:rPr lang="en-US" altLang="zh-CN" baseline="-25000">
                <a:ea typeface="宋体" panose="02010600030101010101" pitchFamily="2" charset="-122"/>
              </a:rPr>
              <a:t>         </a:t>
            </a:r>
            <a:r>
              <a:rPr lang="en-US" altLang="zh-CN" i="1">
                <a:ea typeface="宋体" panose="02010600030101010101" pitchFamily="2" charset="-122"/>
              </a:rPr>
              <a:t>U</a:t>
            </a:r>
            <a:r>
              <a:rPr lang="en-US" altLang="zh-CN" baseline="-25000">
                <a:ea typeface="宋体" panose="02010600030101010101" pitchFamily="2" charset="-122"/>
              </a:rPr>
              <a:t>0 </a:t>
            </a:r>
            <a:r>
              <a:rPr lang="en-US" altLang="zh-CN" i="1">
                <a:ea typeface="宋体" panose="02010600030101010101" pitchFamily="2" charset="-122"/>
              </a:rPr>
              <a:t>e</a:t>
            </a:r>
            <a:r>
              <a:rPr lang="en-US" altLang="zh-CN" baseline="-25000">
                <a:ea typeface="宋体" panose="02010600030101010101" pitchFamily="2" charset="-122"/>
              </a:rPr>
              <a:t> </a:t>
            </a:r>
            <a:r>
              <a:rPr lang="en-US" altLang="zh-CN" baseline="30000">
                <a:ea typeface="宋体" panose="02010600030101010101" pitchFamily="2" charset="-122"/>
              </a:rPr>
              <a:t>-2</a:t>
            </a:r>
            <a:r>
              <a:rPr lang="en-US" altLang="zh-CN">
                <a:ea typeface="宋体" panose="02010600030101010101" pitchFamily="2" charset="-122"/>
              </a:rPr>
              <a:t>        </a:t>
            </a:r>
            <a:r>
              <a:rPr lang="en-US" altLang="zh-CN" i="1">
                <a:ea typeface="宋体" panose="02010600030101010101" pitchFamily="2" charset="-122"/>
              </a:rPr>
              <a:t>U</a:t>
            </a:r>
            <a:r>
              <a:rPr lang="en-US" altLang="zh-CN" baseline="-25000">
                <a:ea typeface="宋体" panose="02010600030101010101" pitchFamily="2" charset="-122"/>
              </a:rPr>
              <a:t>0 </a:t>
            </a:r>
            <a:r>
              <a:rPr lang="en-US" altLang="zh-CN" i="1">
                <a:ea typeface="宋体" panose="02010600030101010101" pitchFamily="2" charset="-122"/>
              </a:rPr>
              <a:t>e</a:t>
            </a:r>
            <a:r>
              <a:rPr lang="en-US" altLang="zh-CN" baseline="-25000">
                <a:ea typeface="宋体" panose="02010600030101010101" pitchFamily="2" charset="-122"/>
              </a:rPr>
              <a:t> </a:t>
            </a:r>
            <a:r>
              <a:rPr lang="en-US" altLang="zh-CN" baseline="30000">
                <a:ea typeface="宋体" panose="02010600030101010101" pitchFamily="2" charset="-122"/>
              </a:rPr>
              <a:t>-3</a:t>
            </a:r>
            <a:r>
              <a:rPr lang="en-US" altLang="zh-CN" baseline="-25000">
                <a:ea typeface="宋体" panose="02010600030101010101" pitchFamily="2" charset="-122"/>
              </a:rPr>
              <a:t>                 </a:t>
            </a: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en-US" altLang="zh-CN" i="1">
                <a:ea typeface="宋体" panose="02010600030101010101" pitchFamily="2" charset="-122"/>
              </a:rPr>
              <a:t>U</a:t>
            </a:r>
            <a:r>
              <a:rPr lang="en-US" altLang="zh-CN" baseline="-25000">
                <a:ea typeface="宋体" panose="02010600030101010101" pitchFamily="2" charset="-122"/>
              </a:rPr>
              <a:t>0 </a:t>
            </a:r>
            <a:r>
              <a:rPr lang="en-US" altLang="zh-CN" i="1">
                <a:ea typeface="宋体" panose="02010600030101010101" pitchFamily="2" charset="-122"/>
              </a:rPr>
              <a:t>e</a:t>
            </a:r>
            <a:r>
              <a:rPr lang="en-US" altLang="zh-CN" baseline="-25000">
                <a:ea typeface="宋体" panose="02010600030101010101" pitchFamily="2" charset="-122"/>
              </a:rPr>
              <a:t> </a:t>
            </a:r>
            <a:r>
              <a:rPr lang="en-US" altLang="zh-CN" baseline="30000">
                <a:ea typeface="宋体" panose="02010600030101010101" pitchFamily="2" charset="-122"/>
              </a:rPr>
              <a:t>-5</a:t>
            </a:r>
            <a:r>
              <a:rPr lang="en-US" altLang="zh-CN" baseline="-25000"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174105" name="Text Box 25"/>
          <p:cNvSpPr txBox="1">
            <a:spLocks noChangeArrowheads="1"/>
          </p:cNvSpPr>
          <p:nvPr/>
        </p:nvSpPr>
        <p:spPr bwMode="auto">
          <a:xfrm>
            <a:off x="457200" y="2057400"/>
            <a:ext cx="800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2800">
                <a:latin typeface="仿宋_GB2312" pitchFamily="49" charset="-122"/>
              </a:rPr>
              <a:t>工程上认为 </a:t>
            </a:r>
            <a:r>
              <a:rPr lang="en-US" altLang="zh-CN" sz="2800">
                <a:latin typeface="仿宋_GB2312" pitchFamily="49" charset="-122"/>
              </a:rPr>
              <a:t>, </a:t>
            </a:r>
            <a:r>
              <a:rPr lang="zh-CN" altLang="en-US" sz="2800">
                <a:latin typeface="仿宋_GB2312" pitchFamily="49" charset="-122"/>
              </a:rPr>
              <a:t>经过</a:t>
            </a:r>
            <a:r>
              <a:rPr lang="zh-CN" altLang="en-US" sz="2800">
                <a:ea typeface="宋体" panose="02010600030101010101" pitchFamily="2" charset="-122"/>
              </a:rPr>
              <a:t>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3 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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 - 5 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</a:t>
            </a:r>
            <a:r>
              <a:rPr lang="en-US" altLang="zh-CN" sz="2800">
                <a:ea typeface="宋体" panose="02010600030101010101" pitchFamily="2" charset="-122"/>
              </a:rPr>
              <a:t>  , </a:t>
            </a:r>
            <a:r>
              <a:rPr lang="zh-CN" altLang="en-US" sz="2800"/>
              <a:t>过渡过程结束</a:t>
            </a:r>
            <a:r>
              <a:rPr lang="zh-CN" altLang="en-US" sz="2800"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174106" name="Text Box 26"/>
          <p:cNvSpPr txBox="1">
            <a:spLocks noChangeArrowheads="1"/>
          </p:cNvSpPr>
          <p:nvPr/>
        </p:nvSpPr>
        <p:spPr bwMode="auto">
          <a:xfrm>
            <a:off x="638175" y="2560638"/>
            <a:ext cx="77438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99999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</a:t>
            </a:r>
            <a:r>
              <a:rPr lang="zh-CN" altLang="en-US" sz="2800">
                <a:ea typeface="宋体" panose="02010600030101010101" pitchFamily="2" charset="-122"/>
              </a:rPr>
              <a:t>：</a:t>
            </a:r>
            <a:r>
              <a:rPr lang="zh-CN" altLang="en-US" sz="2800"/>
              <a:t>电容电压</a:t>
            </a:r>
            <a:r>
              <a:rPr lang="zh-CN" altLang="en-US" sz="2800">
                <a:solidFill>
                  <a:srgbClr val="FF0000"/>
                </a:solidFill>
              </a:rPr>
              <a:t>衰减到</a:t>
            </a:r>
            <a:r>
              <a:rPr lang="zh-CN" altLang="en-US" sz="2800"/>
              <a:t>原来电压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36.8%</a:t>
            </a:r>
            <a:r>
              <a:rPr lang="zh-CN" altLang="en-US" sz="2800"/>
              <a:t>所需的时间</a:t>
            </a:r>
            <a:r>
              <a:rPr lang="zh-CN" altLang="en-US" sz="2800">
                <a:ea typeface="宋体" panose="02010600030101010101" pitchFamily="2" charset="-122"/>
              </a:rPr>
              <a:t>。</a:t>
            </a:r>
            <a:endParaRPr lang="zh-CN" altLang="en-US" sz="280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grpSp>
        <p:nvGrpSpPr>
          <p:cNvPr id="174107" name="Group 27"/>
          <p:cNvGrpSpPr>
            <a:grpSpLocks/>
          </p:cNvGrpSpPr>
          <p:nvPr/>
        </p:nvGrpSpPr>
        <p:grpSpPr bwMode="auto">
          <a:xfrm>
            <a:off x="619125" y="195263"/>
            <a:ext cx="7532688" cy="1817687"/>
            <a:chOff x="390" y="123"/>
            <a:chExt cx="4745" cy="1145"/>
          </a:xfrm>
        </p:grpSpPr>
        <p:sp>
          <p:nvSpPr>
            <p:cNvPr id="27690" name="Line 28"/>
            <p:cNvSpPr>
              <a:spLocks noChangeShapeType="1"/>
            </p:cNvSpPr>
            <p:nvPr/>
          </p:nvSpPr>
          <p:spPr bwMode="auto">
            <a:xfrm>
              <a:off x="414" y="411"/>
              <a:ext cx="47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91" name="Line 29"/>
            <p:cNvSpPr>
              <a:spLocks noChangeShapeType="1"/>
            </p:cNvSpPr>
            <p:nvPr/>
          </p:nvSpPr>
          <p:spPr bwMode="auto">
            <a:xfrm>
              <a:off x="1488" y="138"/>
              <a:ext cx="0" cy="11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92" name="Text Box 30"/>
            <p:cNvSpPr txBox="1">
              <a:spLocks noChangeArrowheads="1"/>
            </p:cNvSpPr>
            <p:nvPr/>
          </p:nvSpPr>
          <p:spPr bwMode="auto">
            <a:xfrm>
              <a:off x="1038" y="123"/>
              <a:ext cx="1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3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i="1">
                  <a:ea typeface="宋体" panose="02010600030101010101" pitchFamily="2" charset="-122"/>
                </a:rPr>
                <a:t>t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27693" name="Text Box 31"/>
            <p:cNvSpPr txBox="1">
              <a:spLocks noChangeArrowheads="1"/>
            </p:cNvSpPr>
            <p:nvPr/>
          </p:nvSpPr>
          <p:spPr bwMode="auto">
            <a:xfrm>
              <a:off x="1527" y="150"/>
              <a:ext cx="33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3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>
                  <a:ea typeface="宋体" panose="02010600030101010101" pitchFamily="2" charset="-122"/>
                </a:rPr>
                <a:t>0        </a:t>
              </a:r>
              <a:r>
                <a:rPr lang="en-US" altLang="zh-CN" i="1">
                  <a:ea typeface="宋体" panose="02010600030101010101" pitchFamily="2" charset="-122"/>
                </a:rPr>
                <a:t></a:t>
              </a:r>
              <a:r>
                <a:rPr lang="en-US" altLang="zh-CN">
                  <a:ea typeface="宋体" panose="02010600030101010101" pitchFamily="2" charset="-122"/>
                </a:rPr>
                <a:t>              2</a:t>
              </a:r>
              <a:r>
                <a:rPr lang="en-US" altLang="zh-CN" i="1">
                  <a:ea typeface="宋体" panose="02010600030101010101" pitchFamily="2" charset="-122"/>
                </a:rPr>
                <a:t></a:t>
              </a:r>
              <a:r>
                <a:rPr lang="en-US" altLang="zh-CN">
                  <a:ea typeface="宋体" panose="02010600030101010101" pitchFamily="2" charset="-122"/>
                </a:rPr>
                <a:t>             3</a:t>
              </a:r>
              <a:r>
                <a:rPr lang="en-US" altLang="zh-CN" i="1">
                  <a:ea typeface="宋体" panose="02010600030101010101" pitchFamily="2" charset="-122"/>
                </a:rPr>
                <a:t></a:t>
              </a:r>
              <a:r>
                <a:rPr lang="en-US" altLang="zh-CN">
                  <a:ea typeface="宋体" panose="02010600030101010101" pitchFamily="2" charset="-122"/>
                </a:rPr>
                <a:t>                  5</a:t>
              </a:r>
              <a:r>
                <a:rPr lang="en-US" altLang="zh-CN" i="1">
                  <a:ea typeface="宋体" panose="02010600030101010101" pitchFamily="2" charset="-122"/>
                </a:rPr>
                <a:t>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graphicFrame>
          <p:nvGraphicFramePr>
            <p:cNvPr id="27694" name="Object 32"/>
            <p:cNvGraphicFramePr>
              <a:graphicFrameLocks noChangeAspect="1"/>
            </p:cNvGraphicFramePr>
            <p:nvPr/>
          </p:nvGraphicFramePr>
          <p:xfrm>
            <a:off x="432" y="420"/>
            <a:ext cx="984" cy="4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96" name="公式" r:id="rId3" imgW="1562100" imgH="723900" progId="Equation.3">
                    <p:embed/>
                  </p:oleObj>
                </mc:Choice>
                <mc:Fallback>
                  <p:oleObj name="公式" r:id="rId3" imgW="1562100" imgH="723900" progId="Equation.3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" y="420"/>
                          <a:ext cx="984" cy="4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66FF33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695" name="Line 33"/>
            <p:cNvSpPr>
              <a:spLocks noChangeShapeType="1"/>
            </p:cNvSpPr>
            <p:nvPr/>
          </p:nvSpPr>
          <p:spPr bwMode="auto">
            <a:xfrm flipV="1">
              <a:off x="390" y="873"/>
              <a:ext cx="47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174114" name="Rectangle 34"/>
          <p:cNvSpPr>
            <a:spLocks noChangeArrowheads="1"/>
          </p:cNvSpPr>
          <p:nvPr/>
        </p:nvSpPr>
        <p:spPr bwMode="auto">
          <a:xfrm>
            <a:off x="839788" y="3578225"/>
            <a:ext cx="19700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3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2800">
                <a:solidFill>
                  <a:srgbClr val="CC3300"/>
                </a:solidFill>
              </a:rPr>
              <a:t>能量关系</a:t>
            </a:r>
            <a:r>
              <a:rPr lang="zh-CN" altLang="en-US" sz="2800">
                <a:ea typeface="宋体" panose="02010600030101010101" pitchFamily="2" charset="-122"/>
              </a:rPr>
              <a:t>：</a:t>
            </a:r>
          </a:p>
        </p:txBody>
      </p:sp>
      <p:sp>
        <p:nvSpPr>
          <p:cNvPr id="174116" name="Text Box 36"/>
          <p:cNvSpPr txBox="1">
            <a:spLocks noChangeArrowheads="1"/>
          </p:cNvSpPr>
          <p:nvPr/>
        </p:nvSpPr>
        <p:spPr bwMode="auto">
          <a:xfrm>
            <a:off x="2630488" y="3546475"/>
            <a:ext cx="203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99999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2800">
                <a:ea typeface="宋体" panose="02010600030101010101" pitchFamily="2" charset="-122"/>
              </a:rPr>
              <a:t>设</a:t>
            </a:r>
            <a:r>
              <a:rPr lang="en-US" altLang="zh-CN" sz="2800" i="1">
                <a:ea typeface="宋体" panose="02010600030101010101" pitchFamily="2" charset="-122"/>
              </a:rPr>
              <a:t>u</a:t>
            </a:r>
            <a:r>
              <a:rPr lang="en-US" altLang="zh-CN" sz="2800" i="1" baseline="-25000">
                <a:ea typeface="宋体" panose="02010600030101010101" pitchFamily="2" charset="-122"/>
              </a:rPr>
              <a:t>C</a:t>
            </a:r>
            <a:r>
              <a:rPr lang="en-US" altLang="zh-CN" sz="2800">
                <a:ea typeface="宋体" panose="02010600030101010101" pitchFamily="2" charset="-122"/>
              </a:rPr>
              <a:t>(0</a:t>
            </a:r>
            <a:r>
              <a:rPr lang="en-US" altLang="zh-CN" sz="2800" baseline="30000">
                <a:ea typeface="宋体" panose="02010600030101010101" pitchFamily="2" charset="-122"/>
              </a:rPr>
              <a:t>+</a:t>
            </a:r>
            <a:r>
              <a:rPr lang="en-US" altLang="zh-CN" sz="2800">
                <a:ea typeface="宋体" panose="02010600030101010101" pitchFamily="2" charset="-122"/>
              </a:rPr>
              <a:t>)=</a:t>
            </a:r>
            <a:r>
              <a:rPr lang="en-US" altLang="zh-CN" sz="2800" i="1">
                <a:ea typeface="宋体" panose="02010600030101010101" pitchFamily="2" charset="-122"/>
              </a:rPr>
              <a:t>U</a:t>
            </a:r>
            <a:r>
              <a:rPr lang="en-US" altLang="zh-CN" sz="2800" baseline="-25000">
                <a:ea typeface="宋体" panose="02010600030101010101" pitchFamily="2" charset="-122"/>
              </a:rPr>
              <a:t>0</a:t>
            </a:r>
            <a:endParaRPr lang="en-US" altLang="zh-CN" sz="2800" i="1" baseline="-25000">
              <a:ea typeface="宋体" panose="02010600030101010101" pitchFamily="2" charset="-122"/>
            </a:endParaRPr>
          </a:p>
        </p:txBody>
      </p:sp>
      <p:grpSp>
        <p:nvGrpSpPr>
          <p:cNvPr id="174117" name="Group 37"/>
          <p:cNvGrpSpPr>
            <a:grpSpLocks/>
          </p:cNvGrpSpPr>
          <p:nvPr/>
        </p:nvGrpSpPr>
        <p:grpSpPr bwMode="auto">
          <a:xfrm>
            <a:off x="919163" y="4095750"/>
            <a:ext cx="3479800" cy="757238"/>
            <a:chOff x="795" y="1491"/>
            <a:chExt cx="2350" cy="577"/>
          </a:xfrm>
        </p:grpSpPr>
        <p:sp>
          <p:nvSpPr>
            <p:cNvPr id="27688" name="Text Box 38"/>
            <p:cNvSpPr txBox="1">
              <a:spLocks noChangeArrowheads="1"/>
            </p:cNvSpPr>
            <p:nvPr/>
          </p:nvSpPr>
          <p:spPr bwMode="auto">
            <a:xfrm>
              <a:off x="795" y="1579"/>
              <a:ext cx="2350" cy="3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999999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 sz="2800"/>
                <a:t>电容放出能量</a:t>
              </a:r>
              <a:r>
                <a:rPr lang="zh-CN" altLang="en-US" sz="2800">
                  <a:ea typeface="宋体" panose="02010600030101010101" pitchFamily="2" charset="-122"/>
                </a:rPr>
                <a:t>             </a:t>
              </a:r>
            </a:p>
          </p:txBody>
        </p:sp>
        <p:graphicFrame>
          <p:nvGraphicFramePr>
            <p:cNvPr id="27689" name="Object 39"/>
            <p:cNvGraphicFramePr>
              <a:graphicFrameLocks noChangeAspect="1"/>
            </p:cNvGraphicFramePr>
            <p:nvPr/>
          </p:nvGraphicFramePr>
          <p:xfrm>
            <a:off x="2468" y="1491"/>
            <a:ext cx="631" cy="5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97" name="公式" r:id="rId5" imgW="444114" imgH="406048" progId="Equation.3">
                    <p:embed/>
                  </p:oleObj>
                </mc:Choice>
                <mc:Fallback>
                  <p:oleObj name="公式" r:id="rId5" imgW="444114" imgH="406048" progId="Equation.3">
                    <p:embed/>
                    <p:pic>
                      <p:nvPicPr>
                        <p:cNvPr id="0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68" y="1491"/>
                          <a:ext cx="631" cy="57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4120" name="Text Box 40"/>
          <p:cNvSpPr txBox="1">
            <a:spLocks noChangeArrowheads="1"/>
          </p:cNvSpPr>
          <p:nvPr/>
        </p:nvSpPr>
        <p:spPr bwMode="auto">
          <a:xfrm>
            <a:off x="931863" y="4829175"/>
            <a:ext cx="23241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99999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zh-CN" altLang="en-US" sz="2800"/>
              <a:t>电阻吸出能量</a:t>
            </a:r>
          </a:p>
        </p:txBody>
      </p:sp>
      <p:grpSp>
        <p:nvGrpSpPr>
          <p:cNvPr id="174148" name="Group 68"/>
          <p:cNvGrpSpPr>
            <a:grpSpLocks/>
          </p:cNvGrpSpPr>
          <p:nvPr/>
        </p:nvGrpSpPr>
        <p:grpSpPr bwMode="auto">
          <a:xfrm>
            <a:off x="1217613" y="5475288"/>
            <a:ext cx="5397500" cy="762000"/>
            <a:chOff x="767" y="3449"/>
            <a:chExt cx="3400" cy="480"/>
          </a:xfrm>
        </p:grpSpPr>
        <p:graphicFrame>
          <p:nvGraphicFramePr>
            <p:cNvPr id="27685" name="Object 35"/>
            <p:cNvGraphicFramePr>
              <a:graphicFrameLocks noChangeAspect="1"/>
            </p:cNvGraphicFramePr>
            <p:nvPr/>
          </p:nvGraphicFramePr>
          <p:xfrm>
            <a:off x="767" y="3492"/>
            <a:ext cx="1246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98" name="公式" r:id="rId7" imgW="952087" imgH="330057" progId="Equation.3">
                    <p:embed/>
                  </p:oleObj>
                </mc:Choice>
                <mc:Fallback>
                  <p:oleObj name="公式" r:id="rId7" imgW="952087" imgH="330057" progId="Equation.3">
                    <p:embed/>
                    <p:pic>
                      <p:nvPicPr>
                        <p:cNvPr id="0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7" y="3492"/>
                          <a:ext cx="1246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66FF33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686" name="Object 41"/>
            <p:cNvGraphicFramePr>
              <a:graphicFrameLocks noChangeAspect="1"/>
            </p:cNvGraphicFramePr>
            <p:nvPr/>
          </p:nvGraphicFramePr>
          <p:xfrm>
            <a:off x="2028" y="3449"/>
            <a:ext cx="1431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99" name="公式" r:id="rId9" imgW="1282700" imgH="431800" progId="Equation.3">
                    <p:embed/>
                  </p:oleObj>
                </mc:Choice>
                <mc:Fallback>
                  <p:oleObj name="公式" r:id="rId9" imgW="1282700" imgH="431800" progId="Equation.3">
                    <p:embed/>
                    <p:pic>
                      <p:nvPicPr>
                        <p:cNvPr id="0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28" y="3449"/>
                          <a:ext cx="1431" cy="4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66FF33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687" name="Object 42"/>
            <p:cNvGraphicFramePr>
              <a:graphicFrameLocks noChangeAspect="1"/>
            </p:cNvGraphicFramePr>
            <p:nvPr/>
          </p:nvGraphicFramePr>
          <p:xfrm>
            <a:off x="3475" y="3461"/>
            <a:ext cx="692" cy="4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700" name="公式" r:id="rId11" imgW="622030" imgH="406224" progId="Equation.3">
                    <p:embed/>
                  </p:oleObj>
                </mc:Choice>
                <mc:Fallback>
                  <p:oleObj name="公式" r:id="rId11" imgW="622030" imgH="406224" progId="Equation.3">
                    <p:embed/>
                    <p:pic>
                      <p:nvPicPr>
                        <p:cNvPr id="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75" y="3461"/>
                          <a:ext cx="692" cy="4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66FF33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4123" name="Group 43"/>
          <p:cNvGrpSpPr>
            <a:grpSpLocks/>
          </p:cNvGrpSpPr>
          <p:nvPr/>
        </p:nvGrpSpPr>
        <p:grpSpPr bwMode="auto">
          <a:xfrm>
            <a:off x="5394325" y="3170238"/>
            <a:ext cx="2798763" cy="1879600"/>
            <a:chOff x="467" y="741"/>
            <a:chExt cx="1763" cy="1184"/>
          </a:xfrm>
        </p:grpSpPr>
        <p:sp>
          <p:nvSpPr>
            <p:cNvPr id="27661" name="Line 44"/>
            <p:cNvSpPr>
              <a:spLocks noChangeShapeType="1"/>
            </p:cNvSpPr>
            <p:nvPr/>
          </p:nvSpPr>
          <p:spPr bwMode="auto">
            <a:xfrm>
              <a:off x="1541" y="1199"/>
              <a:ext cx="28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62" name="Text Box 45"/>
            <p:cNvSpPr txBox="1">
              <a:spLocks noChangeArrowheads="1"/>
            </p:cNvSpPr>
            <p:nvPr/>
          </p:nvSpPr>
          <p:spPr bwMode="auto">
            <a:xfrm>
              <a:off x="1555" y="893"/>
              <a:ext cx="1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i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27663" name="Line 46"/>
            <p:cNvSpPr>
              <a:spLocks noChangeShapeType="1"/>
            </p:cNvSpPr>
            <p:nvPr/>
          </p:nvSpPr>
          <p:spPr bwMode="auto">
            <a:xfrm flipH="1">
              <a:off x="1274" y="975"/>
              <a:ext cx="170" cy="16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64" name="Text Box 47"/>
            <p:cNvSpPr txBox="1">
              <a:spLocks noChangeArrowheads="1"/>
            </p:cNvSpPr>
            <p:nvPr/>
          </p:nvSpPr>
          <p:spPr bwMode="auto">
            <a:xfrm>
              <a:off x="815" y="741"/>
              <a:ext cx="7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K(</a:t>
              </a:r>
              <a:r>
                <a:rPr lang="en-US" altLang="zh-CN" sz="2800" i="1">
                  <a:ea typeface="宋体" panose="02010600030101010101" pitchFamily="2" charset="-122"/>
                </a:rPr>
                <a:t>t</a:t>
              </a:r>
              <a:r>
                <a:rPr lang="en-US" altLang="zh-CN" sz="2800">
                  <a:ea typeface="宋体" panose="02010600030101010101" pitchFamily="2" charset="-122"/>
                </a:rPr>
                <a:t>=0)</a:t>
              </a:r>
            </a:p>
          </p:txBody>
        </p:sp>
        <p:sp>
          <p:nvSpPr>
            <p:cNvPr id="27665" name="Text Box 48"/>
            <p:cNvSpPr txBox="1">
              <a:spLocks noChangeArrowheads="1"/>
            </p:cNvSpPr>
            <p:nvPr/>
          </p:nvSpPr>
          <p:spPr bwMode="auto">
            <a:xfrm>
              <a:off x="1883" y="1187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27666" name="Text Box 49"/>
            <p:cNvSpPr txBox="1">
              <a:spLocks noChangeArrowheads="1"/>
            </p:cNvSpPr>
            <p:nvPr/>
          </p:nvSpPr>
          <p:spPr bwMode="auto">
            <a:xfrm>
              <a:off x="1884" y="159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–</a:t>
              </a:r>
            </a:p>
          </p:txBody>
        </p:sp>
        <p:sp>
          <p:nvSpPr>
            <p:cNvPr id="27667" name="Text Box 50"/>
            <p:cNvSpPr txBox="1">
              <a:spLocks noChangeArrowheads="1"/>
            </p:cNvSpPr>
            <p:nvPr/>
          </p:nvSpPr>
          <p:spPr bwMode="auto">
            <a:xfrm>
              <a:off x="1888" y="1352"/>
              <a:ext cx="3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u</a:t>
              </a:r>
              <a:r>
                <a:rPr lang="en-US" altLang="zh-CN" sz="2800" i="1" baseline="-25000">
                  <a:ea typeface="宋体" panose="02010600030101010101" pitchFamily="2" charset="-122"/>
                </a:rPr>
                <a:t>R</a:t>
              </a:r>
              <a:endParaRPr lang="en-US" altLang="zh-CN" sz="2800" baseline="-25000">
                <a:ea typeface="宋体" panose="02010600030101010101" pitchFamily="2" charset="-122"/>
              </a:endParaRPr>
            </a:p>
          </p:txBody>
        </p:sp>
        <p:sp>
          <p:nvSpPr>
            <p:cNvPr id="27668" name="Line 51"/>
            <p:cNvSpPr>
              <a:spLocks noChangeShapeType="1"/>
            </p:cNvSpPr>
            <p:nvPr/>
          </p:nvSpPr>
          <p:spPr bwMode="auto">
            <a:xfrm>
              <a:off x="1395" y="1208"/>
              <a:ext cx="45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69" name="Line 52"/>
            <p:cNvSpPr>
              <a:spLocks noChangeShapeType="1"/>
            </p:cNvSpPr>
            <p:nvPr/>
          </p:nvSpPr>
          <p:spPr bwMode="auto">
            <a:xfrm>
              <a:off x="828" y="1208"/>
              <a:ext cx="39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70" name="Text Box 53"/>
            <p:cNvSpPr txBox="1">
              <a:spLocks noChangeArrowheads="1"/>
            </p:cNvSpPr>
            <p:nvPr/>
          </p:nvSpPr>
          <p:spPr bwMode="auto">
            <a:xfrm>
              <a:off x="467" y="1315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C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27671" name="Text Box 54"/>
            <p:cNvSpPr txBox="1">
              <a:spLocks noChangeArrowheads="1"/>
            </p:cNvSpPr>
            <p:nvPr/>
          </p:nvSpPr>
          <p:spPr bwMode="auto">
            <a:xfrm>
              <a:off x="1001" y="1185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27672" name="Text Box 55"/>
            <p:cNvSpPr txBox="1">
              <a:spLocks noChangeArrowheads="1"/>
            </p:cNvSpPr>
            <p:nvPr/>
          </p:nvSpPr>
          <p:spPr bwMode="auto">
            <a:xfrm>
              <a:off x="1010" y="153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–</a:t>
              </a:r>
            </a:p>
          </p:txBody>
        </p:sp>
        <p:sp>
          <p:nvSpPr>
            <p:cNvPr id="27673" name="Text Box 56"/>
            <p:cNvSpPr txBox="1">
              <a:spLocks noChangeArrowheads="1"/>
            </p:cNvSpPr>
            <p:nvPr/>
          </p:nvSpPr>
          <p:spPr bwMode="auto">
            <a:xfrm>
              <a:off x="908" y="1304"/>
              <a:ext cx="3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u</a:t>
              </a:r>
              <a:r>
                <a:rPr lang="en-US" altLang="zh-CN" sz="2800" i="1" baseline="-25000">
                  <a:ea typeface="宋体" panose="02010600030101010101" pitchFamily="2" charset="-122"/>
                </a:rPr>
                <a:t>C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grpSp>
          <p:nvGrpSpPr>
            <p:cNvPr id="27674" name="Group 57"/>
            <p:cNvGrpSpPr>
              <a:grpSpLocks/>
            </p:cNvGrpSpPr>
            <p:nvPr/>
          </p:nvGrpSpPr>
          <p:grpSpPr bwMode="auto">
            <a:xfrm>
              <a:off x="715" y="1426"/>
              <a:ext cx="227" cy="109"/>
              <a:chOff x="1824" y="1680"/>
              <a:chExt cx="192" cy="96"/>
            </a:xfrm>
          </p:grpSpPr>
          <p:sp>
            <p:nvSpPr>
              <p:cNvPr id="27683" name="Line 58"/>
              <p:cNvSpPr>
                <a:spLocks noChangeShapeType="1"/>
              </p:cNvSpPr>
              <p:nvPr/>
            </p:nvSpPr>
            <p:spPr bwMode="auto">
              <a:xfrm>
                <a:off x="1824" y="1680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7684" name="Line 59"/>
              <p:cNvSpPr>
                <a:spLocks noChangeShapeType="1"/>
              </p:cNvSpPr>
              <p:nvPr/>
            </p:nvSpPr>
            <p:spPr bwMode="auto">
              <a:xfrm>
                <a:off x="1824" y="1776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27675" name="Line 60"/>
            <p:cNvSpPr>
              <a:spLocks noChangeShapeType="1"/>
            </p:cNvSpPr>
            <p:nvPr/>
          </p:nvSpPr>
          <p:spPr bwMode="auto">
            <a:xfrm flipV="1">
              <a:off x="828" y="1535"/>
              <a:ext cx="0" cy="27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76" name="Line 61"/>
            <p:cNvSpPr>
              <a:spLocks noChangeShapeType="1"/>
            </p:cNvSpPr>
            <p:nvPr/>
          </p:nvSpPr>
          <p:spPr bwMode="auto">
            <a:xfrm flipV="1">
              <a:off x="828" y="1208"/>
              <a:ext cx="0" cy="21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77" name="Line 62"/>
            <p:cNvSpPr>
              <a:spLocks noChangeShapeType="1"/>
            </p:cNvSpPr>
            <p:nvPr/>
          </p:nvSpPr>
          <p:spPr bwMode="auto">
            <a:xfrm flipH="1" flipV="1">
              <a:off x="1225" y="1099"/>
              <a:ext cx="170" cy="10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78" name="Line 63"/>
            <p:cNvSpPr>
              <a:spLocks noChangeShapeType="1"/>
            </p:cNvSpPr>
            <p:nvPr/>
          </p:nvSpPr>
          <p:spPr bwMode="auto">
            <a:xfrm>
              <a:off x="828" y="1808"/>
              <a:ext cx="1021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79" name="Line 64"/>
            <p:cNvSpPr>
              <a:spLocks noChangeShapeType="1"/>
            </p:cNvSpPr>
            <p:nvPr/>
          </p:nvSpPr>
          <p:spPr bwMode="auto">
            <a:xfrm flipV="1">
              <a:off x="1849" y="1208"/>
              <a:ext cx="0" cy="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7680" name="Group 65"/>
            <p:cNvGrpSpPr>
              <a:grpSpLocks/>
            </p:cNvGrpSpPr>
            <p:nvPr/>
          </p:nvGrpSpPr>
          <p:grpSpPr bwMode="auto">
            <a:xfrm>
              <a:off x="1537" y="1404"/>
              <a:ext cx="385" cy="327"/>
              <a:chOff x="1114" y="2208"/>
              <a:chExt cx="326" cy="288"/>
            </a:xfrm>
          </p:grpSpPr>
          <p:sp>
            <p:nvSpPr>
              <p:cNvPr id="27681" name="Text Box 66"/>
              <p:cNvSpPr txBox="1">
                <a:spLocks noChangeArrowheads="1"/>
              </p:cNvSpPr>
              <p:nvPr/>
            </p:nvSpPr>
            <p:spPr bwMode="auto">
              <a:xfrm>
                <a:off x="1114" y="2208"/>
                <a:ext cx="22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endParaRPr lang="en-US" altLang="zh-CN" sz="2800">
                  <a:ea typeface="宋体" panose="02010600030101010101" pitchFamily="2" charset="-122"/>
                </a:endParaRPr>
              </a:p>
            </p:txBody>
          </p:sp>
          <p:sp>
            <p:nvSpPr>
              <p:cNvPr id="27682" name="Rectangle 67"/>
              <p:cNvSpPr>
                <a:spLocks noChangeArrowheads="1"/>
              </p:cNvSpPr>
              <p:nvPr/>
            </p:nvSpPr>
            <p:spPr bwMode="auto">
              <a:xfrm>
                <a:off x="1344" y="2256"/>
                <a:ext cx="96" cy="240"/>
              </a:xfrm>
              <a:prstGeom prst="rect">
                <a:avLst/>
              </a:prstGeom>
              <a:solidFill>
                <a:srgbClr val="66FF99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17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500"/>
                                        <p:tgtEl>
                                          <p:spTgt spid="17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7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7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4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4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9" dur="500"/>
                                        <p:tgtEl>
                                          <p:spTgt spid="17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2" grpId="0" autoUpdateAnimBg="0"/>
      <p:bldP spid="174103" grpId="0" autoUpdateAnimBg="0"/>
      <p:bldP spid="174105" grpId="0" autoUpdateAnimBg="0"/>
      <p:bldP spid="174106" grpId="0" autoUpdateAnimBg="0"/>
      <p:bldP spid="174114" grpId="0" autoUpdateAnimBg="0"/>
      <p:bldP spid="174116" grpId="0" autoUpdateAnimBg="0"/>
      <p:bldP spid="174120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7" name="Text Box 3"/>
          <p:cNvSpPr txBox="1">
            <a:spLocks noChangeArrowheads="1"/>
          </p:cNvSpPr>
          <p:nvPr/>
        </p:nvSpPr>
        <p:spPr bwMode="auto">
          <a:xfrm>
            <a:off x="609600" y="228600"/>
            <a:ext cx="449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仿宋_GB2312" pitchFamily="49" charset="-122"/>
              </a:rPr>
              <a:t>二</a:t>
            </a:r>
            <a:r>
              <a:rPr lang="en-US" altLang="zh-CN" sz="2800" i="1">
                <a:solidFill>
                  <a:srgbClr val="FF0000"/>
                </a:solidFill>
                <a:latin typeface="仿宋_GB2312" pitchFamily="49" charset="-122"/>
              </a:rPr>
              <a:t>.   RL</a:t>
            </a:r>
            <a:r>
              <a:rPr lang="zh-CN" altLang="zh-CN" sz="2800">
                <a:solidFill>
                  <a:srgbClr val="FF0000"/>
                </a:solidFill>
                <a:latin typeface="仿宋_GB2312" pitchFamily="49" charset="-122"/>
              </a:rPr>
              <a:t>电路的零输入响应</a:t>
            </a:r>
            <a:endParaRPr lang="zh-CN" altLang="en-US" sz="2800">
              <a:solidFill>
                <a:srgbClr val="FF0000"/>
              </a:solidFill>
              <a:latin typeface="仿宋_GB2312" pitchFamily="49" charset="-122"/>
            </a:endParaRPr>
          </a:p>
        </p:txBody>
      </p:sp>
      <p:sp>
        <p:nvSpPr>
          <p:cNvPr id="175108" name="Text Box 4"/>
          <p:cNvSpPr txBox="1">
            <a:spLocks noChangeArrowheads="1"/>
          </p:cNvSpPr>
          <p:nvPr/>
        </p:nvSpPr>
        <p:spPr bwMode="auto">
          <a:xfrm>
            <a:off x="863600" y="2844800"/>
            <a:ext cx="3276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zh-CN" sz="2800"/>
              <a:t>特征方程</a:t>
            </a:r>
            <a:r>
              <a:rPr lang="zh-CN" altLang="zh-CN" sz="2800">
                <a:ea typeface="宋体" panose="02010600030101010101" pitchFamily="2" charset="-122"/>
              </a:rPr>
              <a:t>   </a:t>
            </a:r>
            <a:r>
              <a:rPr lang="en-US" altLang="zh-CN" sz="2800" i="1">
                <a:ea typeface="宋体" panose="02010600030101010101" pitchFamily="2" charset="-122"/>
              </a:rPr>
              <a:t>Lp+R=</a:t>
            </a:r>
            <a:r>
              <a:rPr lang="en-US" altLang="zh-CN" sz="2800">
                <a:ea typeface="宋体" panose="02010600030101010101" pitchFamily="2" charset="-122"/>
              </a:rPr>
              <a:t>0</a:t>
            </a:r>
            <a:endParaRPr lang="en-US" altLang="zh-CN" sz="2800" i="1">
              <a:ea typeface="宋体" panose="02010600030101010101" pitchFamily="2" charset="-122"/>
            </a:endParaRPr>
          </a:p>
        </p:txBody>
      </p:sp>
      <p:grpSp>
        <p:nvGrpSpPr>
          <p:cNvPr id="175109" name="Group 5"/>
          <p:cNvGrpSpPr>
            <a:grpSpLocks/>
          </p:cNvGrpSpPr>
          <p:nvPr/>
        </p:nvGrpSpPr>
        <p:grpSpPr bwMode="auto">
          <a:xfrm>
            <a:off x="4716463" y="2708275"/>
            <a:ext cx="3024187" cy="785813"/>
            <a:chOff x="2664" y="1705"/>
            <a:chExt cx="1471" cy="495"/>
          </a:xfrm>
        </p:grpSpPr>
        <p:graphicFrame>
          <p:nvGraphicFramePr>
            <p:cNvPr id="28729" name="Object 6"/>
            <p:cNvGraphicFramePr>
              <a:graphicFrameLocks noChangeAspect="1"/>
            </p:cNvGraphicFramePr>
            <p:nvPr/>
          </p:nvGraphicFramePr>
          <p:xfrm>
            <a:off x="3712" y="1705"/>
            <a:ext cx="423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731" name="公式" r:id="rId3" imgW="304536" imgH="406048" progId="Equation.3">
                    <p:embed/>
                  </p:oleObj>
                </mc:Choice>
                <mc:Fallback>
                  <p:oleObj name="公式" r:id="rId3" imgW="304536" imgH="406048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12" y="1705"/>
                          <a:ext cx="423" cy="4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730" name="Text Box 7"/>
            <p:cNvSpPr txBox="1">
              <a:spLocks noChangeArrowheads="1"/>
            </p:cNvSpPr>
            <p:nvPr/>
          </p:nvSpPr>
          <p:spPr bwMode="auto">
            <a:xfrm>
              <a:off x="2664" y="1816"/>
              <a:ext cx="113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zh-CN" sz="2800"/>
                <a:t>特征根</a:t>
              </a:r>
              <a:r>
                <a:rPr lang="zh-CN" altLang="zh-CN" sz="2800">
                  <a:ea typeface="宋体" panose="02010600030101010101" pitchFamily="2" charset="-122"/>
                </a:rPr>
                <a:t>  </a:t>
              </a:r>
              <a:r>
                <a:rPr lang="en-US" altLang="zh-CN" sz="2800" i="1">
                  <a:ea typeface="宋体" panose="02010600030101010101" pitchFamily="2" charset="-122"/>
                </a:rPr>
                <a:t>p</a:t>
              </a:r>
              <a:r>
                <a:rPr lang="en-US" altLang="zh-CN" sz="2800">
                  <a:ea typeface="宋体" panose="02010600030101010101" pitchFamily="2" charset="-122"/>
                </a:rPr>
                <a:t> =</a:t>
              </a:r>
            </a:p>
          </p:txBody>
        </p:sp>
      </p:grpSp>
      <p:sp>
        <p:nvSpPr>
          <p:cNvPr id="175112" name="Text Box 8"/>
          <p:cNvSpPr txBox="1">
            <a:spLocks noChangeArrowheads="1"/>
          </p:cNvSpPr>
          <p:nvPr/>
        </p:nvSpPr>
        <p:spPr bwMode="auto">
          <a:xfrm>
            <a:off x="860425" y="4043363"/>
            <a:ext cx="50974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3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/>
              <a:t>由初始值</a:t>
            </a:r>
            <a:r>
              <a:rPr lang="zh-CN" altLang="en-US" sz="2800">
                <a:ea typeface="宋体" panose="02010600030101010101" pitchFamily="2" charset="-122"/>
              </a:rPr>
              <a:t>  </a:t>
            </a:r>
            <a:r>
              <a:rPr lang="en-US" altLang="zh-CN" sz="2800" i="1">
                <a:ea typeface="宋体" panose="02010600030101010101" pitchFamily="2" charset="-122"/>
              </a:rPr>
              <a:t>i</a:t>
            </a:r>
            <a:r>
              <a:rPr lang="en-US" altLang="zh-CN" sz="2800">
                <a:ea typeface="宋体" panose="02010600030101010101" pitchFamily="2" charset="-122"/>
              </a:rPr>
              <a:t>(0</a:t>
            </a:r>
            <a:r>
              <a:rPr lang="en-US" altLang="zh-CN" sz="2800" i="1" baseline="30000">
                <a:ea typeface="宋体" panose="02010600030101010101" pitchFamily="2" charset="-122"/>
              </a:rPr>
              <a:t>+</a:t>
            </a:r>
            <a:r>
              <a:rPr lang="en-US" altLang="zh-CN" sz="2800" i="1">
                <a:ea typeface="宋体" panose="02010600030101010101" pitchFamily="2" charset="-122"/>
              </a:rPr>
              <a:t>)</a:t>
            </a:r>
            <a:r>
              <a:rPr lang="en-US" altLang="zh-CN" sz="2800">
                <a:ea typeface="宋体" panose="02010600030101010101" pitchFamily="2" charset="-122"/>
              </a:rPr>
              <a:t>= </a:t>
            </a:r>
            <a:r>
              <a:rPr lang="en-US" altLang="zh-CN" sz="2800" i="1">
                <a:ea typeface="宋体" panose="02010600030101010101" pitchFamily="2" charset="-122"/>
              </a:rPr>
              <a:t>I</a:t>
            </a:r>
            <a:r>
              <a:rPr lang="en-US" altLang="zh-CN" sz="2800" baseline="-25000">
                <a:ea typeface="宋体" panose="02010600030101010101" pitchFamily="2" charset="-122"/>
              </a:rPr>
              <a:t>0 </a:t>
            </a:r>
            <a:r>
              <a:rPr lang="zh-CN" altLang="en-US" sz="2800"/>
              <a:t>定积分常数</a:t>
            </a:r>
            <a:r>
              <a:rPr lang="en-US" altLang="zh-CN" sz="2800">
                <a:ea typeface="宋体" panose="02010600030101010101" pitchFamily="2" charset="-122"/>
              </a:rPr>
              <a:t>A</a:t>
            </a:r>
          </a:p>
        </p:txBody>
      </p:sp>
      <p:sp>
        <p:nvSpPr>
          <p:cNvPr id="175113" name="Text Box 9"/>
          <p:cNvSpPr txBox="1">
            <a:spLocks noChangeArrowheads="1"/>
          </p:cNvSpPr>
          <p:nvPr/>
        </p:nvSpPr>
        <p:spPr bwMode="auto">
          <a:xfrm>
            <a:off x="1590675" y="4627563"/>
            <a:ext cx="1936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3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2800">
                <a:ea typeface="宋体" panose="02010600030101010101" pitchFamily="2" charset="-122"/>
              </a:rPr>
              <a:t>A= </a:t>
            </a:r>
            <a:r>
              <a:rPr lang="en-US" altLang="zh-CN" sz="2800" i="1">
                <a:ea typeface="宋体" panose="02010600030101010101" pitchFamily="2" charset="-122"/>
              </a:rPr>
              <a:t>i</a:t>
            </a:r>
            <a:r>
              <a:rPr lang="en-US" altLang="zh-CN" sz="2800">
                <a:ea typeface="宋体" panose="02010600030101010101" pitchFamily="2" charset="-122"/>
              </a:rPr>
              <a:t>(0</a:t>
            </a:r>
            <a:r>
              <a:rPr lang="en-US" altLang="zh-CN" sz="2800" baseline="30000">
                <a:ea typeface="宋体" panose="02010600030101010101" pitchFamily="2" charset="-122"/>
              </a:rPr>
              <a:t>+</a:t>
            </a:r>
            <a:r>
              <a:rPr lang="en-US" altLang="zh-CN" sz="2800">
                <a:ea typeface="宋体" panose="02010600030101010101" pitchFamily="2" charset="-122"/>
              </a:rPr>
              <a:t>)= </a:t>
            </a:r>
            <a:r>
              <a:rPr lang="en-US" altLang="zh-CN" sz="2800" i="1">
                <a:ea typeface="宋体" panose="02010600030101010101" pitchFamily="2" charset="-122"/>
              </a:rPr>
              <a:t>I</a:t>
            </a:r>
            <a:r>
              <a:rPr lang="en-US" altLang="zh-CN" sz="2800" baseline="-25000">
                <a:ea typeface="宋体" panose="02010600030101010101" pitchFamily="2" charset="-122"/>
              </a:rPr>
              <a:t>0</a:t>
            </a:r>
          </a:p>
        </p:txBody>
      </p:sp>
      <p:grpSp>
        <p:nvGrpSpPr>
          <p:cNvPr id="175114" name="Group 10"/>
          <p:cNvGrpSpPr>
            <a:grpSpLocks/>
          </p:cNvGrpSpPr>
          <p:nvPr/>
        </p:nvGrpSpPr>
        <p:grpSpPr bwMode="auto">
          <a:xfrm>
            <a:off x="4495800" y="812800"/>
            <a:ext cx="3584575" cy="811213"/>
            <a:chOff x="2832" y="512"/>
            <a:chExt cx="2258" cy="511"/>
          </a:xfrm>
        </p:grpSpPr>
        <p:sp>
          <p:nvSpPr>
            <p:cNvPr id="28727" name="Text Box 11"/>
            <p:cNvSpPr txBox="1">
              <a:spLocks noChangeArrowheads="1"/>
            </p:cNvSpPr>
            <p:nvPr/>
          </p:nvSpPr>
          <p:spPr bwMode="auto">
            <a:xfrm>
              <a:off x="2832" y="576"/>
              <a:ext cx="14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i</a:t>
              </a:r>
              <a:r>
                <a:rPr lang="en-US" altLang="zh-CN" sz="2800" i="1" baseline="-25000">
                  <a:ea typeface="宋体" panose="02010600030101010101" pitchFamily="2" charset="-122"/>
                </a:rPr>
                <a:t> </a:t>
              </a:r>
              <a:r>
                <a:rPr lang="en-US" altLang="zh-CN" sz="2800">
                  <a:ea typeface="宋体" panose="02010600030101010101" pitchFamily="2" charset="-122"/>
                </a:rPr>
                <a:t>(0</a:t>
              </a:r>
              <a:r>
                <a:rPr lang="en-US" altLang="zh-CN" sz="2800" baseline="30000">
                  <a:ea typeface="宋体" panose="02010600030101010101" pitchFamily="2" charset="-122"/>
                </a:rPr>
                <a:t>+</a:t>
              </a:r>
              <a:r>
                <a:rPr lang="en-US" altLang="zh-CN" sz="2800">
                  <a:ea typeface="宋体" panose="02010600030101010101" pitchFamily="2" charset="-122"/>
                </a:rPr>
                <a:t>) = </a:t>
              </a:r>
              <a:r>
                <a:rPr lang="en-US" altLang="zh-CN" sz="2800" i="1">
                  <a:ea typeface="宋体" panose="02010600030101010101" pitchFamily="2" charset="-122"/>
                </a:rPr>
                <a:t>i</a:t>
              </a:r>
              <a:r>
                <a:rPr lang="en-US" altLang="zh-CN" sz="2800" i="1" baseline="-25000">
                  <a:ea typeface="宋体" panose="02010600030101010101" pitchFamily="2" charset="-122"/>
                </a:rPr>
                <a:t> </a:t>
              </a:r>
              <a:r>
                <a:rPr lang="en-US" altLang="zh-CN" sz="2800">
                  <a:ea typeface="宋体" panose="02010600030101010101" pitchFamily="2" charset="-122"/>
                </a:rPr>
                <a:t>(0</a:t>
              </a:r>
              <a:r>
                <a:rPr lang="en-US" altLang="zh-CN" sz="2800" baseline="30000">
                  <a:ea typeface="宋体" panose="02010600030101010101" pitchFamily="2" charset="-122"/>
                </a:rPr>
                <a:t>-</a:t>
              </a:r>
              <a:r>
                <a:rPr lang="en-US" altLang="zh-CN" sz="2800">
                  <a:ea typeface="宋体" panose="02010600030101010101" pitchFamily="2" charset="-122"/>
                </a:rPr>
                <a:t>) =</a:t>
              </a:r>
            </a:p>
          </p:txBody>
        </p:sp>
        <p:graphicFrame>
          <p:nvGraphicFramePr>
            <p:cNvPr id="28728" name="Object 12"/>
            <p:cNvGraphicFramePr>
              <a:graphicFrameLocks noChangeAspect="1"/>
            </p:cNvGraphicFramePr>
            <p:nvPr/>
          </p:nvGraphicFramePr>
          <p:xfrm>
            <a:off x="4128" y="512"/>
            <a:ext cx="962" cy="5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732" name="公式" r:id="rId5" imgW="761669" imgH="406224" progId="Equation.3">
                    <p:embed/>
                  </p:oleObj>
                </mc:Choice>
                <mc:Fallback>
                  <p:oleObj name="公式" r:id="rId5" imgW="761669" imgH="406224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512"/>
                          <a:ext cx="962" cy="5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66FF33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75117" name="Object 13"/>
          <p:cNvGraphicFramePr>
            <a:graphicFrameLocks noChangeAspect="1"/>
          </p:cNvGraphicFramePr>
          <p:nvPr/>
        </p:nvGraphicFramePr>
        <p:xfrm>
          <a:off x="4413250" y="1770063"/>
          <a:ext cx="3192463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33" name="公式" r:id="rId7" imgW="1320227" imgH="406224" progId="Equation.3">
                  <p:embed/>
                </p:oleObj>
              </mc:Choice>
              <mc:Fallback>
                <p:oleObj name="公式" r:id="rId7" imgW="1320227" imgH="406224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250" y="1770063"/>
                        <a:ext cx="3192463" cy="831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5118" name="Group 14"/>
          <p:cNvGrpSpPr>
            <a:grpSpLocks/>
          </p:cNvGrpSpPr>
          <p:nvPr/>
        </p:nvGrpSpPr>
        <p:grpSpPr bwMode="auto">
          <a:xfrm>
            <a:off x="685800" y="639763"/>
            <a:ext cx="3435350" cy="1858962"/>
            <a:chOff x="432" y="403"/>
            <a:chExt cx="2164" cy="1171"/>
          </a:xfrm>
        </p:grpSpPr>
        <p:sp>
          <p:nvSpPr>
            <p:cNvPr id="28684" name="Line 15"/>
            <p:cNvSpPr>
              <a:spLocks noChangeShapeType="1"/>
            </p:cNvSpPr>
            <p:nvPr/>
          </p:nvSpPr>
          <p:spPr bwMode="auto">
            <a:xfrm>
              <a:off x="1667" y="816"/>
              <a:ext cx="39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85" name="Line 16"/>
            <p:cNvSpPr>
              <a:spLocks noChangeShapeType="1"/>
            </p:cNvSpPr>
            <p:nvPr/>
          </p:nvSpPr>
          <p:spPr bwMode="auto">
            <a:xfrm>
              <a:off x="1964" y="816"/>
              <a:ext cx="24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8686" name="Group 17"/>
            <p:cNvGrpSpPr>
              <a:grpSpLocks/>
            </p:cNvGrpSpPr>
            <p:nvPr/>
          </p:nvGrpSpPr>
          <p:grpSpPr bwMode="auto">
            <a:xfrm>
              <a:off x="2013" y="403"/>
              <a:ext cx="247" cy="354"/>
              <a:chOff x="1872" y="482"/>
              <a:chExt cx="240" cy="286"/>
            </a:xfrm>
          </p:grpSpPr>
          <p:sp>
            <p:nvSpPr>
              <p:cNvPr id="28725" name="Line 18"/>
              <p:cNvSpPr>
                <a:spLocks noChangeShapeType="1"/>
              </p:cNvSpPr>
              <p:nvPr/>
            </p:nvSpPr>
            <p:spPr bwMode="auto">
              <a:xfrm>
                <a:off x="1872" y="768"/>
                <a:ext cx="24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8726" name="Text Box 19"/>
              <p:cNvSpPr txBox="1">
                <a:spLocks noChangeArrowheads="1"/>
              </p:cNvSpPr>
              <p:nvPr/>
            </p:nvSpPr>
            <p:spPr bwMode="auto">
              <a:xfrm>
                <a:off x="1877" y="482"/>
                <a:ext cx="173" cy="2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i</a:t>
                </a:r>
                <a:endParaRPr lang="en-US" altLang="zh-CN" sz="2800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8687" name="Text Box 20"/>
            <p:cNvSpPr txBox="1">
              <a:spLocks noChangeArrowheads="1"/>
            </p:cNvSpPr>
            <p:nvPr/>
          </p:nvSpPr>
          <p:spPr bwMode="auto">
            <a:xfrm>
              <a:off x="1279" y="1068"/>
              <a:ext cx="7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K(</a:t>
              </a:r>
              <a:r>
                <a:rPr lang="en-US" altLang="zh-CN" sz="2800" i="1">
                  <a:ea typeface="宋体" panose="02010600030101010101" pitchFamily="2" charset="-122"/>
                </a:rPr>
                <a:t>t</a:t>
              </a:r>
              <a:r>
                <a:rPr lang="en-US" altLang="zh-CN" sz="2800">
                  <a:ea typeface="宋体" panose="02010600030101010101" pitchFamily="2" charset="-122"/>
                </a:rPr>
                <a:t>=0)</a:t>
              </a:r>
            </a:p>
          </p:txBody>
        </p:sp>
        <p:sp>
          <p:nvSpPr>
            <p:cNvPr id="28688" name="Text Box 21"/>
            <p:cNvSpPr txBox="1">
              <a:spLocks noChangeArrowheads="1"/>
            </p:cNvSpPr>
            <p:nvPr/>
          </p:nvSpPr>
          <p:spPr bwMode="auto">
            <a:xfrm>
              <a:off x="568" y="951"/>
              <a:ext cx="36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U</a:t>
              </a:r>
              <a:r>
                <a:rPr lang="en-US" altLang="zh-CN" sz="2800" i="1" baseline="-25000">
                  <a:ea typeface="宋体" panose="02010600030101010101" pitchFamily="2" charset="-122"/>
                </a:rPr>
                <a:t>S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grpSp>
          <p:nvGrpSpPr>
            <p:cNvPr id="28689" name="Group 22"/>
            <p:cNvGrpSpPr>
              <a:grpSpLocks/>
            </p:cNvGrpSpPr>
            <p:nvPr/>
          </p:nvGrpSpPr>
          <p:grpSpPr bwMode="auto">
            <a:xfrm>
              <a:off x="1576" y="772"/>
              <a:ext cx="506" cy="329"/>
              <a:chOff x="871" y="781"/>
              <a:chExt cx="492" cy="266"/>
            </a:xfrm>
          </p:grpSpPr>
          <p:grpSp>
            <p:nvGrpSpPr>
              <p:cNvPr id="28721" name="Group 23"/>
              <p:cNvGrpSpPr>
                <a:grpSpLocks/>
              </p:cNvGrpSpPr>
              <p:nvPr/>
            </p:nvGrpSpPr>
            <p:grpSpPr bwMode="auto">
              <a:xfrm>
                <a:off x="871" y="781"/>
                <a:ext cx="492" cy="264"/>
                <a:chOff x="871" y="781"/>
                <a:chExt cx="492" cy="264"/>
              </a:xfrm>
            </p:grpSpPr>
            <p:sp>
              <p:nvSpPr>
                <p:cNvPr id="28723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871" y="781"/>
                  <a:ext cx="113" cy="26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endParaRPr lang="zh-CN" altLang="zh-CN" sz="2800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72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1250" y="781"/>
                  <a:ext cx="113" cy="26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endParaRPr lang="zh-CN" altLang="zh-CN" sz="2800"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28722" name="Text Box 26"/>
              <p:cNvSpPr txBox="1">
                <a:spLocks noChangeArrowheads="1"/>
              </p:cNvSpPr>
              <p:nvPr/>
            </p:nvSpPr>
            <p:spPr bwMode="auto">
              <a:xfrm>
                <a:off x="1065" y="853"/>
                <a:ext cx="113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zh-CN" altLang="zh-CN" sz="2800" baseline="-25000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8690" name="Text Box 27"/>
            <p:cNvSpPr txBox="1">
              <a:spLocks noChangeArrowheads="1"/>
            </p:cNvSpPr>
            <p:nvPr/>
          </p:nvSpPr>
          <p:spPr bwMode="auto">
            <a:xfrm>
              <a:off x="2006" y="1010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L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grpSp>
          <p:nvGrpSpPr>
            <p:cNvPr id="28691" name="Group 28"/>
            <p:cNvGrpSpPr>
              <a:grpSpLocks/>
            </p:cNvGrpSpPr>
            <p:nvPr/>
          </p:nvGrpSpPr>
          <p:grpSpPr bwMode="auto">
            <a:xfrm>
              <a:off x="2258" y="772"/>
              <a:ext cx="338" cy="802"/>
              <a:chOff x="1969" y="733"/>
              <a:chExt cx="328" cy="647"/>
            </a:xfrm>
          </p:grpSpPr>
          <p:grpSp>
            <p:nvGrpSpPr>
              <p:cNvPr id="28717" name="Group 29"/>
              <p:cNvGrpSpPr>
                <a:grpSpLocks/>
              </p:cNvGrpSpPr>
              <p:nvPr/>
            </p:nvGrpSpPr>
            <p:grpSpPr bwMode="auto">
              <a:xfrm>
                <a:off x="2060" y="733"/>
                <a:ext cx="237" cy="647"/>
                <a:chOff x="1628" y="1261"/>
                <a:chExt cx="237" cy="647"/>
              </a:xfrm>
            </p:grpSpPr>
            <p:sp>
              <p:nvSpPr>
                <p:cNvPr id="28719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1628" y="1261"/>
                  <a:ext cx="237" cy="26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2800">
                      <a:ea typeface="宋体" panose="02010600030101010101" pitchFamily="2" charset="-122"/>
                    </a:rPr>
                    <a:t>+</a:t>
                  </a:r>
                </a:p>
              </p:txBody>
            </p:sp>
            <p:sp>
              <p:nvSpPr>
                <p:cNvPr id="28720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1630" y="1644"/>
                  <a:ext cx="221" cy="26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2800">
                      <a:ea typeface="宋体" panose="02010600030101010101" pitchFamily="2" charset="-122"/>
                    </a:rPr>
                    <a:t>–</a:t>
                  </a:r>
                </a:p>
              </p:txBody>
            </p:sp>
          </p:grpSp>
          <p:sp>
            <p:nvSpPr>
              <p:cNvPr id="28718" name="Text Box 32"/>
              <p:cNvSpPr txBox="1">
                <a:spLocks noChangeArrowheads="1"/>
              </p:cNvSpPr>
              <p:nvPr/>
            </p:nvSpPr>
            <p:spPr bwMode="auto">
              <a:xfrm>
                <a:off x="1969" y="915"/>
                <a:ext cx="324" cy="2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u</a:t>
                </a:r>
                <a:r>
                  <a:rPr lang="en-US" altLang="zh-CN" sz="2800" i="1" baseline="-25000">
                    <a:ea typeface="宋体" panose="02010600030101010101" pitchFamily="2" charset="-122"/>
                  </a:rPr>
                  <a:t>L</a:t>
                </a:r>
                <a:endParaRPr lang="en-US" altLang="zh-CN" sz="2800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8692" name="Line 33"/>
            <p:cNvSpPr>
              <a:spLocks noChangeShapeType="1"/>
            </p:cNvSpPr>
            <p:nvPr/>
          </p:nvSpPr>
          <p:spPr bwMode="auto">
            <a:xfrm>
              <a:off x="1025" y="816"/>
              <a:ext cx="69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93" name="Line 34"/>
            <p:cNvSpPr>
              <a:spLocks noChangeShapeType="1"/>
            </p:cNvSpPr>
            <p:nvPr/>
          </p:nvSpPr>
          <p:spPr bwMode="auto">
            <a:xfrm>
              <a:off x="531" y="816"/>
              <a:ext cx="34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94" name="Line 35"/>
            <p:cNvSpPr>
              <a:spLocks noChangeShapeType="1"/>
            </p:cNvSpPr>
            <p:nvPr/>
          </p:nvSpPr>
          <p:spPr bwMode="auto">
            <a:xfrm>
              <a:off x="531" y="816"/>
              <a:ext cx="0" cy="29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8695" name="Group 36"/>
            <p:cNvGrpSpPr>
              <a:grpSpLocks/>
            </p:cNvGrpSpPr>
            <p:nvPr/>
          </p:nvGrpSpPr>
          <p:grpSpPr bwMode="auto">
            <a:xfrm>
              <a:off x="432" y="1113"/>
              <a:ext cx="198" cy="60"/>
              <a:chOff x="528" y="1488"/>
              <a:chExt cx="192" cy="48"/>
            </a:xfrm>
          </p:grpSpPr>
          <p:sp>
            <p:nvSpPr>
              <p:cNvPr id="28715" name="Line 37"/>
              <p:cNvSpPr>
                <a:spLocks noChangeShapeType="1"/>
              </p:cNvSpPr>
              <p:nvPr/>
            </p:nvSpPr>
            <p:spPr bwMode="auto">
              <a:xfrm>
                <a:off x="528" y="1488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8716" name="Line 38"/>
              <p:cNvSpPr>
                <a:spLocks noChangeShapeType="1"/>
              </p:cNvSpPr>
              <p:nvPr/>
            </p:nvSpPr>
            <p:spPr bwMode="auto">
              <a:xfrm>
                <a:off x="576" y="1536"/>
                <a:ext cx="96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28696" name="Line 39"/>
            <p:cNvSpPr>
              <a:spLocks noChangeShapeType="1"/>
            </p:cNvSpPr>
            <p:nvPr/>
          </p:nvSpPr>
          <p:spPr bwMode="auto">
            <a:xfrm>
              <a:off x="531" y="1173"/>
              <a:ext cx="0" cy="29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97" name="Line 40"/>
            <p:cNvSpPr>
              <a:spLocks noChangeShapeType="1"/>
            </p:cNvSpPr>
            <p:nvPr/>
          </p:nvSpPr>
          <p:spPr bwMode="auto">
            <a:xfrm>
              <a:off x="531" y="1470"/>
              <a:ext cx="168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8698" name="Group 41"/>
            <p:cNvGrpSpPr>
              <a:grpSpLocks/>
            </p:cNvGrpSpPr>
            <p:nvPr/>
          </p:nvGrpSpPr>
          <p:grpSpPr bwMode="auto">
            <a:xfrm flipH="1" flipV="1">
              <a:off x="2211" y="994"/>
              <a:ext cx="73" cy="357"/>
              <a:chOff x="2586" y="847"/>
              <a:chExt cx="71" cy="654"/>
            </a:xfrm>
          </p:grpSpPr>
          <p:sp>
            <p:nvSpPr>
              <p:cNvPr id="28712" name="Line 42"/>
              <p:cNvSpPr>
                <a:spLocks noChangeShapeType="1"/>
              </p:cNvSpPr>
              <p:nvPr/>
            </p:nvSpPr>
            <p:spPr bwMode="auto">
              <a:xfrm flipV="1">
                <a:off x="2656" y="847"/>
                <a:ext cx="1" cy="6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13" name="Line 43"/>
              <p:cNvSpPr>
                <a:spLocks noChangeShapeType="1"/>
              </p:cNvSpPr>
              <p:nvPr/>
            </p:nvSpPr>
            <p:spPr bwMode="auto">
              <a:xfrm flipV="1">
                <a:off x="2656" y="1418"/>
                <a:ext cx="1" cy="83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14" name="Freeform 44"/>
              <p:cNvSpPr>
                <a:spLocks/>
              </p:cNvSpPr>
              <p:nvPr/>
            </p:nvSpPr>
            <p:spPr bwMode="auto">
              <a:xfrm>
                <a:off x="2586" y="916"/>
                <a:ext cx="70" cy="502"/>
              </a:xfrm>
              <a:custGeom>
                <a:avLst/>
                <a:gdLst>
                  <a:gd name="T0" fmla="*/ 70 w 70"/>
                  <a:gd name="T1" fmla="*/ 502 h 502"/>
                  <a:gd name="T2" fmla="*/ 28 w 70"/>
                  <a:gd name="T3" fmla="*/ 488 h 502"/>
                  <a:gd name="T4" fmla="*/ 0 w 70"/>
                  <a:gd name="T5" fmla="*/ 446 h 502"/>
                  <a:gd name="T6" fmla="*/ 28 w 70"/>
                  <a:gd name="T7" fmla="*/ 404 h 502"/>
                  <a:gd name="T8" fmla="*/ 70 w 70"/>
                  <a:gd name="T9" fmla="*/ 376 h 502"/>
                  <a:gd name="T10" fmla="*/ 28 w 70"/>
                  <a:gd name="T11" fmla="*/ 362 h 502"/>
                  <a:gd name="T12" fmla="*/ 0 w 70"/>
                  <a:gd name="T13" fmla="*/ 321 h 502"/>
                  <a:gd name="T14" fmla="*/ 28 w 70"/>
                  <a:gd name="T15" fmla="*/ 279 h 502"/>
                  <a:gd name="T16" fmla="*/ 70 w 70"/>
                  <a:gd name="T17" fmla="*/ 251 h 502"/>
                  <a:gd name="T18" fmla="*/ 28 w 70"/>
                  <a:gd name="T19" fmla="*/ 237 h 502"/>
                  <a:gd name="T20" fmla="*/ 0 w 70"/>
                  <a:gd name="T21" fmla="*/ 195 h 502"/>
                  <a:gd name="T22" fmla="*/ 28 w 70"/>
                  <a:gd name="T23" fmla="*/ 154 h 502"/>
                  <a:gd name="T24" fmla="*/ 70 w 70"/>
                  <a:gd name="T25" fmla="*/ 126 h 502"/>
                  <a:gd name="T26" fmla="*/ 28 w 70"/>
                  <a:gd name="T27" fmla="*/ 112 h 502"/>
                  <a:gd name="T28" fmla="*/ 0 w 70"/>
                  <a:gd name="T29" fmla="*/ 70 h 502"/>
                  <a:gd name="T30" fmla="*/ 28 w 70"/>
                  <a:gd name="T31" fmla="*/ 28 h 502"/>
                  <a:gd name="T32" fmla="*/ 70 w 70"/>
                  <a:gd name="T33" fmla="*/ 0 h 50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0" h="502">
                    <a:moveTo>
                      <a:pt x="70" y="502"/>
                    </a:moveTo>
                    <a:lnTo>
                      <a:pt x="28" y="488"/>
                    </a:lnTo>
                    <a:lnTo>
                      <a:pt x="0" y="446"/>
                    </a:lnTo>
                    <a:lnTo>
                      <a:pt x="28" y="404"/>
                    </a:lnTo>
                    <a:lnTo>
                      <a:pt x="70" y="376"/>
                    </a:lnTo>
                    <a:lnTo>
                      <a:pt x="28" y="362"/>
                    </a:lnTo>
                    <a:lnTo>
                      <a:pt x="0" y="321"/>
                    </a:lnTo>
                    <a:lnTo>
                      <a:pt x="28" y="279"/>
                    </a:lnTo>
                    <a:lnTo>
                      <a:pt x="70" y="251"/>
                    </a:lnTo>
                    <a:lnTo>
                      <a:pt x="28" y="237"/>
                    </a:lnTo>
                    <a:lnTo>
                      <a:pt x="0" y="195"/>
                    </a:lnTo>
                    <a:lnTo>
                      <a:pt x="28" y="154"/>
                    </a:lnTo>
                    <a:lnTo>
                      <a:pt x="70" y="126"/>
                    </a:lnTo>
                    <a:lnTo>
                      <a:pt x="28" y="112"/>
                    </a:lnTo>
                    <a:lnTo>
                      <a:pt x="0" y="70"/>
                    </a:lnTo>
                    <a:lnTo>
                      <a:pt x="28" y="28"/>
                    </a:lnTo>
                    <a:lnTo>
                      <a:pt x="70" y="0"/>
                    </a:lnTo>
                  </a:path>
                </a:pathLst>
              </a:custGeom>
              <a:noFill/>
              <a:ln w="25400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8699" name="Line 45"/>
            <p:cNvSpPr>
              <a:spLocks noChangeShapeType="1"/>
            </p:cNvSpPr>
            <p:nvPr/>
          </p:nvSpPr>
          <p:spPr bwMode="auto">
            <a:xfrm flipV="1">
              <a:off x="2211" y="1292"/>
              <a:ext cx="0" cy="17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00" name="Line 46"/>
            <p:cNvSpPr>
              <a:spLocks noChangeShapeType="1"/>
            </p:cNvSpPr>
            <p:nvPr/>
          </p:nvSpPr>
          <p:spPr bwMode="auto">
            <a:xfrm>
              <a:off x="2211" y="816"/>
              <a:ext cx="0" cy="17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01" name="Line 47"/>
            <p:cNvSpPr>
              <a:spLocks noChangeShapeType="1"/>
            </p:cNvSpPr>
            <p:nvPr/>
          </p:nvSpPr>
          <p:spPr bwMode="auto">
            <a:xfrm>
              <a:off x="778" y="816"/>
              <a:ext cx="39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02" name="Line 48"/>
            <p:cNvSpPr>
              <a:spLocks noChangeShapeType="1"/>
            </p:cNvSpPr>
            <p:nvPr/>
          </p:nvSpPr>
          <p:spPr bwMode="auto">
            <a:xfrm flipV="1">
              <a:off x="1321" y="1173"/>
              <a:ext cx="0" cy="29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03" name="Line 49"/>
            <p:cNvSpPr>
              <a:spLocks noChangeShapeType="1"/>
            </p:cNvSpPr>
            <p:nvPr/>
          </p:nvSpPr>
          <p:spPr bwMode="auto">
            <a:xfrm flipV="1">
              <a:off x="1321" y="935"/>
              <a:ext cx="149" cy="23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04" name="Line 50"/>
            <p:cNvSpPr>
              <a:spLocks noChangeShapeType="1"/>
            </p:cNvSpPr>
            <p:nvPr/>
          </p:nvSpPr>
          <p:spPr bwMode="auto">
            <a:xfrm flipH="1" flipV="1">
              <a:off x="1470" y="995"/>
              <a:ext cx="148" cy="11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8705" name="Group 51"/>
            <p:cNvGrpSpPr>
              <a:grpSpLocks/>
            </p:cNvGrpSpPr>
            <p:nvPr/>
          </p:nvGrpSpPr>
          <p:grpSpPr bwMode="auto">
            <a:xfrm>
              <a:off x="1667" y="475"/>
              <a:ext cx="359" cy="401"/>
              <a:chOff x="1008" y="541"/>
              <a:chExt cx="349" cy="323"/>
            </a:xfrm>
          </p:grpSpPr>
          <p:sp>
            <p:nvSpPr>
              <p:cNvPr id="28710" name="Text Box 52"/>
              <p:cNvSpPr txBox="1">
                <a:spLocks noChangeArrowheads="1"/>
              </p:cNvSpPr>
              <p:nvPr/>
            </p:nvSpPr>
            <p:spPr bwMode="auto">
              <a:xfrm>
                <a:off x="1099" y="541"/>
                <a:ext cx="258" cy="2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endParaRPr lang="en-US" altLang="zh-CN" sz="2800">
                  <a:ea typeface="宋体" panose="02010600030101010101" pitchFamily="2" charset="-122"/>
                </a:endParaRPr>
              </a:p>
            </p:txBody>
          </p:sp>
          <p:sp>
            <p:nvSpPr>
              <p:cNvPr id="28711" name="Rectangle 53"/>
              <p:cNvSpPr>
                <a:spLocks noChangeArrowheads="1"/>
              </p:cNvSpPr>
              <p:nvPr/>
            </p:nvSpPr>
            <p:spPr bwMode="auto">
              <a:xfrm>
                <a:off x="1008" y="768"/>
                <a:ext cx="288" cy="96"/>
              </a:xfrm>
              <a:prstGeom prst="rect">
                <a:avLst/>
              </a:prstGeom>
              <a:solidFill>
                <a:srgbClr val="99FF99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28706" name="Group 54"/>
            <p:cNvGrpSpPr>
              <a:grpSpLocks/>
            </p:cNvGrpSpPr>
            <p:nvPr/>
          </p:nvGrpSpPr>
          <p:grpSpPr bwMode="auto">
            <a:xfrm>
              <a:off x="778" y="475"/>
              <a:ext cx="396" cy="401"/>
              <a:chOff x="1008" y="541"/>
              <a:chExt cx="384" cy="323"/>
            </a:xfrm>
          </p:grpSpPr>
          <p:sp>
            <p:nvSpPr>
              <p:cNvPr id="28708" name="Text Box 55"/>
              <p:cNvSpPr txBox="1">
                <a:spLocks noChangeArrowheads="1"/>
              </p:cNvSpPr>
              <p:nvPr/>
            </p:nvSpPr>
            <p:spPr bwMode="auto">
              <a:xfrm>
                <a:off x="1060" y="541"/>
                <a:ext cx="332" cy="2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>
                    <a:ea typeface="宋体" panose="02010600030101010101" pitchFamily="2" charset="-122"/>
                  </a:rPr>
                  <a:t>1</a:t>
                </a:r>
                <a:endParaRPr lang="en-US" altLang="zh-CN" sz="2800">
                  <a:ea typeface="宋体" panose="02010600030101010101" pitchFamily="2" charset="-122"/>
                </a:endParaRPr>
              </a:p>
            </p:txBody>
          </p:sp>
          <p:sp>
            <p:nvSpPr>
              <p:cNvPr id="28709" name="Rectangle 56"/>
              <p:cNvSpPr>
                <a:spLocks noChangeArrowheads="1"/>
              </p:cNvSpPr>
              <p:nvPr/>
            </p:nvSpPr>
            <p:spPr bwMode="auto">
              <a:xfrm>
                <a:off x="1008" y="768"/>
                <a:ext cx="288" cy="96"/>
              </a:xfrm>
              <a:prstGeom prst="rect">
                <a:avLst/>
              </a:prstGeom>
              <a:solidFill>
                <a:srgbClr val="99FF99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28707" name="Line 57"/>
            <p:cNvSpPr>
              <a:spLocks noChangeShapeType="1"/>
            </p:cNvSpPr>
            <p:nvPr/>
          </p:nvSpPr>
          <p:spPr bwMode="auto">
            <a:xfrm>
              <a:off x="1304" y="800"/>
              <a:ext cx="0" cy="1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</p:grpSp>
      <p:graphicFrame>
        <p:nvGraphicFramePr>
          <p:cNvPr id="175162" name="Object 58"/>
          <p:cNvGraphicFramePr>
            <a:graphicFrameLocks noChangeAspect="1"/>
          </p:cNvGraphicFramePr>
          <p:nvPr/>
        </p:nvGraphicFramePr>
        <p:xfrm>
          <a:off x="1050925" y="3446463"/>
          <a:ext cx="160337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34" name="公式" r:id="rId9" imgW="723586" imgH="228501" progId="Equation.3">
                  <p:embed/>
                </p:oleObj>
              </mc:Choice>
              <mc:Fallback>
                <p:oleObj name="公式" r:id="rId9" imgW="723586" imgH="228501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0925" y="3446463"/>
                        <a:ext cx="1603375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163" name="Object 59"/>
          <p:cNvGraphicFramePr>
            <a:graphicFrameLocks noChangeAspect="1"/>
          </p:cNvGraphicFramePr>
          <p:nvPr/>
        </p:nvGraphicFramePr>
        <p:xfrm>
          <a:off x="1181100" y="5148263"/>
          <a:ext cx="4594225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35" name="公式" r:id="rId11" imgW="2070100" imgH="355600" progId="Equation.3">
                  <p:embed/>
                </p:oleObj>
              </mc:Choice>
              <mc:Fallback>
                <p:oleObj name="公式" r:id="rId11" imgW="2070100" imgH="355600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1100" y="5148263"/>
                        <a:ext cx="4594225" cy="785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5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5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75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75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75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75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9" dur="500"/>
                                        <p:tgtEl>
                                          <p:spTgt spid="175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07" grpId="0" autoUpdateAnimBg="0"/>
      <p:bldP spid="175108" grpId="0" autoUpdateAnimBg="0"/>
      <p:bldP spid="175112" grpId="0" autoUpdateAnimBg="0"/>
      <p:bldP spid="175113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6131" name="Object 3"/>
          <p:cNvGraphicFramePr>
            <a:graphicFrameLocks noChangeAspect="1"/>
          </p:cNvGraphicFramePr>
          <p:nvPr/>
        </p:nvGraphicFramePr>
        <p:xfrm>
          <a:off x="974725" y="2122488"/>
          <a:ext cx="1247775" cy="83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5" name="公式" r:id="rId3" imgW="647628" imgH="400042" progId="Equation.3">
                  <p:embed/>
                </p:oleObj>
              </mc:Choice>
              <mc:Fallback>
                <p:oleObj name="公式" r:id="rId3" imgW="647628" imgH="400042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4725" y="2122488"/>
                        <a:ext cx="1247775" cy="833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6132" name="Text Box 4"/>
          <p:cNvSpPr txBox="1">
            <a:spLocks noChangeArrowheads="1"/>
          </p:cNvSpPr>
          <p:nvPr/>
        </p:nvSpPr>
        <p:spPr bwMode="auto">
          <a:xfrm>
            <a:off x="76200" y="3151188"/>
            <a:ext cx="61007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3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2800">
                <a:ea typeface="宋体" panose="02010600030101010101" pitchFamily="2" charset="-122"/>
              </a:rPr>
              <a:t>令 </a:t>
            </a:r>
            <a:r>
              <a:rPr lang="zh-CN" altLang="en-US" sz="2800" i="1">
                <a:solidFill>
                  <a:srgbClr val="FF0066"/>
                </a:solidFill>
                <a:ea typeface="宋体" panose="02010600030101010101" pitchFamily="2" charset="-122"/>
              </a:rPr>
              <a:t> </a:t>
            </a:r>
            <a:r>
              <a:rPr lang="en-US" altLang="zh-CN" sz="2800">
                <a:solidFill>
                  <a:srgbClr val="FF0066"/>
                </a:solidFill>
                <a:ea typeface="宋体" panose="02010600030101010101" pitchFamily="2" charset="-122"/>
              </a:rPr>
              <a:t>= </a:t>
            </a:r>
            <a:r>
              <a:rPr lang="en-US" altLang="zh-CN" sz="2800" i="1">
                <a:solidFill>
                  <a:srgbClr val="FF0066"/>
                </a:solidFill>
                <a:ea typeface="宋体" panose="02010600030101010101" pitchFamily="2" charset="-122"/>
              </a:rPr>
              <a:t>L</a:t>
            </a:r>
            <a:r>
              <a:rPr lang="en-US" altLang="zh-CN" sz="2800">
                <a:solidFill>
                  <a:srgbClr val="FF0066"/>
                </a:solidFill>
                <a:ea typeface="宋体" panose="02010600030101010101" pitchFamily="2" charset="-122"/>
              </a:rPr>
              <a:t>/</a:t>
            </a:r>
            <a:r>
              <a:rPr lang="en-US" altLang="zh-CN" sz="2800" i="1">
                <a:solidFill>
                  <a:srgbClr val="FF0066"/>
                </a:solidFill>
                <a:ea typeface="宋体" panose="02010600030101010101" pitchFamily="2" charset="-122"/>
              </a:rPr>
              <a:t>R </a:t>
            </a:r>
            <a:r>
              <a:rPr lang="en-US" altLang="zh-CN" sz="2800">
                <a:ea typeface="宋体" panose="02010600030101010101" pitchFamily="2" charset="-122"/>
              </a:rPr>
              <a:t>,  </a:t>
            </a:r>
            <a:r>
              <a:rPr lang="zh-CN" altLang="en-US" sz="2800">
                <a:ea typeface="宋体" panose="02010600030101010101" pitchFamily="2" charset="-122"/>
              </a:rPr>
              <a:t>称为一阶</a:t>
            </a:r>
            <a:r>
              <a:rPr lang="en-US" altLang="zh-CN" sz="2800" i="1">
                <a:ea typeface="宋体" panose="02010600030101010101" pitchFamily="2" charset="-122"/>
              </a:rPr>
              <a:t>RL</a:t>
            </a:r>
            <a:r>
              <a:rPr lang="zh-CN" altLang="en-US" sz="2800">
                <a:ea typeface="宋体" panose="02010600030101010101" pitchFamily="2" charset="-122"/>
              </a:rPr>
              <a:t>电路时间常数</a:t>
            </a:r>
          </a:p>
        </p:txBody>
      </p:sp>
      <p:graphicFrame>
        <p:nvGraphicFramePr>
          <p:cNvPr id="176133" name="Object 5"/>
          <p:cNvGraphicFramePr>
            <a:graphicFrameLocks noChangeAspect="1"/>
          </p:cNvGraphicFramePr>
          <p:nvPr/>
        </p:nvGraphicFramePr>
        <p:xfrm>
          <a:off x="1014413" y="1004888"/>
          <a:ext cx="1828800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6" name="公式" r:id="rId5" imgW="1514375" imgH="800083" progId="Equation.3">
                  <p:embed/>
                </p:oleObj>
              </mc:Choice>
              <mc:Fallback>
                <p:oleObj name="公式" r:id="rId5" imgW="1514375" imgH="800083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4413" y="1004888"/>
                        <a:ext cx="1828800" cy="811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66FF3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134" name="Object 6"/>
          <p:cNvGraphicFramePr>
            <a:graphicFrameLocks noChangeAspect="1"/>
          </p:cNvGraphicFramePr>
          <p:nvPr/>
        </p:nvGraphicFramePr>
        <p:xfrm>
          <a:off x="2309813" y="1992313"/>
          <a:ext cx="3281362" cy="852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7" name="公式" r:id="rId7" imgW="1295527" imgH="342816" progId="Equation.3">
                  <p:embed/>
                </p:oleObj>
              </mc:Choice>
              <mc:Fallback>
                <p:oleObj name="公式" r:id="rId7" imgW="1295527" imgH="34281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9813" y="1992313"/>
                        <a:ext cx="3281362" cy="852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66FF3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135" name="Object 7"/>
          <p:cNvGraphicFramePr>
            <a:graphicFrameLocks noChangeAspect="1"/>
          </p:cNvGraphicFramePr>
          <p:nvPr/>
        </p:nvGraphicFramePr>
        <p:xfrm>
          <a:off x="2786063" y="1047750"/>
          <a:ext cx="2795587" cy="849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8" name="公式" r:id="rId9" imgW="1104778" imgH="342816" progId="Equation.3">
                  <p:embed/>
                </p:oleObj>
              </mc:Choice>
              <mc:Fallback>
                <p:oleObj name="公式" r:id="rId9" imgW="1104778" imgH="342816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6063" y="1047750"/>
                        <a:ext cx="2795587" cy="849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66FF3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6136" name="Text Box 8"/>
          <p:cNvSpPr txBox="1">
            <a:spLocks noChangeArrowheads="1"/>
          </p:cNvSpPr>
          <p:nvPr/>
        </p:nvSpPr>
        <p:spPr bwMode="auto">
          <a:xfrm>
            <a:off x="758825" y="4762500"/>
            <a:ext cx="54387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99999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i="1">
                <a:ea typeface="宋体" panose="02010600030101010101" pitchFamily="2" charset="-122"/>
              </a:rPr>
              <a:t>i</a:t>
            </a:r>
            <a:r>
              <a:rPr lang="en-US" altLang="zh-CN">
                <a:ea typeface="宋体" panose="02010600030101010101" pitchFamily="2" charset="-122"/>
              </a:rPr>
              <a:t>(0)</a:t>
            </a:r>
            <a:r>
              <a:rPr lang="zh-CN" altLang="zh-CN">
                <a:ea typeface="宋体" panose="02010600030101010101" pitchFamily="2" charset="-122"/>
              </a:rPr>
              <a:t>一定：  </a:t>
            </a:r>
            <a:r>
              <a:rPr lang="en-US" altLang="zh-CN" i="1">
                <a:ea typeface="宋体" panose="02010600030101010101" pitchFamily="2" charset="-122"/>
              </a:rPr>
              <a:t>L</a:t>
            </a:r>
            <a:r>
              <a:rPr lang="zh-CN" altLang="en-US">
                <a:ea typeface="宋体" panose="02010600030101010101" pitchFamily="2" charset="-122"/>
              </a:rPr>
              <a:t>大      起始能量大</a:t>
            </a:r>
          </a:p>
          <a:p>
            <a:r>
              <a:rPr lang="zh-CN" altLang="en-US">
                <a:ea typeface="宋体" panose="02010600030101010101" pitchFamily="2" charset="-122"/>
              </a:rPr>
              <a:t>                    </a:t>
            </a:r>
            <a:r>
              <a:rPr lang="en-US" altLang="zh-CN" i="1">
                <a:ea typeface="宋体" panose="02010600030101010101" pitchFamily="2" charset="-122"/>
              </a:rPr>
              <a:t>R</a:t>
            </a:r>
            <a:r>
              <a:rPr lang="zh-CN" altLang="en-US">
                <a:ea typeface="宋体" panose="02010600030101010101" pitchFamily="2" charset="-122"/>
              </a:rPr>
              <a:t>小      放电过程消耗能量小</a:t>
            </a:r>
            <a:endParaRPr lang="zh-CN" altLang="en-US" i="1">
              <a:ea typeface="宋体" panose="02010600030101010101" pitchFamily="2" charset="-122"/>
            </a:endParaRPr>
          </a:p>
        </p:txBody>
      </p:sp>
      <p:grpSp>
        <p:nvGrpSpPr>
          <p:cNvPr id="176137" name="Group 9"/>
          <p:cNvGrpSpPr>
            <a:grpSpLocks/>
          </p:cNvGrpSpPr>
          <p:nvPr/>
        </p:nvGrpSpPr>
        <p:grpSpPr bwMode="auto">
          <a:xfrm>
            <a:off x="6310313" y="4762500"/>
            <a:ext cx="1196975" cy="822325"/>
            <a:chOff x="4152" y="2701"/>
            <a:chExt cx="754" cy="518"/>
          </a:xfrm>
        </p:grpSpPr>
        <p:sp>
          <p:nvSpPr>
            <p:cNvPr id="29723" name="AutoShape 10"/>
            <p:cNvSpPr>
              <a:spLocks/>
            </p:cNvSpPr>
            <p:nvPr/>
          </p:nvSpPr>
          <p:spPr bwMode="auto">
            <a:xfrm>
              <a:off x="4152" y="2776"/>
              <a:ext cx="47" cy="400"/>
            </a:xfrm>
            <a:prstGeom prst="rightBrace">
              <a:avLst>
                <a:gd name="adj1" fmla="val 70922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724" name="Text Box 11"/>
            <p:cNvSpPr txBox="1">
              <a:spLocks noChangeArrowheads="1"/>
            </p:cNvSpPr>
            <p:nvPr/>
          </p:nvSpPr>
          <p:spPr bwMode="auto">
            <a:xfrm>
              <a:off x="4214" y="2701"/>
              <a:ext cx="692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999999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zh-CN" altLang="en-US">
                  <a:ea typeface="宋体" panose="02010600030101010101" pitchFamily="2" charset="-122"/>
                </a:rPr>
                <a:t>放电慢</a:t>
              </a:r>
            </a:p>
            <a:p>
              <a:pPr algn="ctr"/>
              <a:r>
                <a:rPr lang="zh-CN" altLang="en-US" i="1">
                  <a:solidFill>
                    <a:srgbClr val="FF0066"/>
                  </a:solidFill>
                  <a:ea typeface="宋体" panose="02010600030101010101" pitchFamily="2" charset="-122"/>
                </a:rPr>
                <a:t></a:t>
              </a:r>
              <a:r>
                <a:rPr lang="zh-CN" altLang="en-US">
                  <a:solidFill>
                    <a:srgbClr val="FF0066"/>
                  </a:solidFill>
                  <a:ea typeface="宋体" panose="02010600030101010101" pitchFamily="2" charset="-122"/>
                </a:rPr>
                <a:t>大</a:t>
              </a:r>
            </a:p>
          </p:txBody>
        </p:sp>
      </p:grpSp>
      <p:graphicFrame>
        <p:nvGraphicFramePr>
          <p:cNvPr id="176159" name="Object 31"/>
          <p:cNvGraphicFramePr>
            <a:graphicFrameLocks noChangeAspect="1"/>
          </p:cNvGraphicFramePr>
          <p:nvPr/>
        </p:nvGraphicFramePr>
        <p:xfrm>
          <a:off x="766763" y="3897313"/>
          <a:ext cx="4727575" cy="72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9" name="公式" r:id="rId11" imgW="2743200" imgH="419100" progId="Equation.3">
                  <p:embed/>
                </p:oleObj>
              </mc:Choice>
              <mc:Fallback>
                <p:oleObj name="公式" r:id="rId11" imgW="2743200" imgH="4191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3" y="3897313"/>
                        <a:ext cx="4727575" cy="722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6160" name="Group 32"/>
          <p:cNvGrpSpPr>
            <a:grpSpLocks noChangeAspect="1"/>
          </p:cNvGrpSpPr>
          <p:nvPr/>
        </p:nvGrpSpPr>
        <p:grpSpPr bwMode="auto">
          <a:xfrm>
            <a:off x="5743575" y="304800"/>
            <a:ext cx="3400425" cy="2647950"/>
            <a:chOff x="370" y="156"/>
            <a:chExt cx="2679" cy="2087"/>
          </a:xfrm>
        </p:grpSpPr>
        <p:sp>
          <p:nvSpPr>
            <p:cNvPr id="29707" name="Line 33"/>
            <p:cNvSpPr>
              <a:spLocks noChangeAspect="1" noChangeShapeType="1"/>
            </p:cNvSpPr>
            <p:nvPr/>
          </p:nvSpPr>
          <p:spPr bwMode="auto">
            <a:xfrm>
              <a:off x="804" y="1297"/>
              <a:ext cx="2041" cy="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9708" name="Line 34"/>
            <p:cNvSpPr>
              <a:spLocks noChangeAspect="1" noChangeShapeType="1"/>
            </p:cNvSpPr>
            <p:nvPr/>
          </p:nvSpPr>
          <p:spPr bwMode="auto">
            <a:xfrm flipV="1">
              <a:off x="1006" y="192"/>
              <a:ext cx="0" cy="1849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9709" name="Freeform 35"/>
            <p:cNvSpPr>
              <a:spLocks noChangeAspect="1"/>
            </p:cNvSpPr>
            <p:nvPr/>
          </p:nvSpPr>
          <p:spPr bwMode="auto">
            <a:xfrm>
              <a:off x="1006" y="401"/>
              <a:ext cx="1712" cy="824"/>
            </a:xfrm>
            <a:custGeom>
              <a:avLst/>
              <a:gdLst>
                <a:gd name="T0" fmla="*/ 0 w 1428"/>
                <a:gd name="T1" fmla="*/ 0 h 688"/>
                <a:gd name="T2" fmla="*/ 158 w 1428"/>
                <a:gd name="T3" fmla="*/ 316 h 688"/>
                <a:gd name="T4" fmla="*/ 345 w 1428"/>
                <a:gd name="T5" fmla="*/ 532 h 688"/>
                <a:gd name="T6" fmla="*/ 561 w 1428"/>
                <a:gd name="T7" fmla="*/ 675 h 688"/>
                <a:gd name="T8" fmla="*/ 791 w 1428"/>
                <a:gd name="T9" fmla="*/ 747 h 688"/>
                <a:gd name="T10" fmla="*/ 1007 w 1428"/>
                <a:gd name="T11" fmla="*/ 790 h 688"/>
                <a:gd name="T12" fmla="*/ 1252 w 1428"/>
                <a:gd name="T13" fmla="*/ 819 h 688"/>
                <a:gd name="T14" fmla="*/ 1583 w 1428"/>
                <a:gd name="T15" fmla="*/ 819 h 688"/>
                <a:gd name="T16" fmla="*/ 1712 w 1428"/>
                <a:gd name="T17" fmla="*/ 819 h 6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28" h="688">
                  <a:moveTo>
                    <a:pt x="0" y="0"/>
                  </a:moveTo>
                  <a:cubicBezTo>
                    <a:pt x="22" y="44"/>
                    <a:pt x="84" y="190"/>
                    <a:pt x="132" y="264"/>
                  </a:cubicBezTo>
                  <a:cubicBezTo>
                    <a:pt x="180" y="338"/>
                    <a:pt x="232" y="394"/>
                    <a:pt x="288" y="444"/>
                  </a:cubicBezTo>
                  <a:cubicBezTo>
                    <a:pt x="344" y="494"/>
                    <a:pt x="406" y="534"/>
                    <a:pt x="468" y="564"/>
                  </a:cubicBezTo>
                  <a:cubicBezTo>
                    <a:pt x="530" y="594"/>
                    <a:pt x="598" y="608"/>
                    <a:pt x="660" y="624"/>
                  </a:cubicBezTo>
                  <a:cubicBezTo>
                    <a:pt x="722" y="640"/>
                    <a:pt x="776" y="650"/>
                    <a:pt x="840" y="660"/>
                  </a:cubicBezTo>
                  <a:cubicBezTo>
                    <a:pt x="904" y="670"/>
                    <a:pt x="964" y="680"/>
                    <a:pt x="1044" y="684"/>
                  </a:cubicBezTo>
                  <a:cubicBezTo>
                    <a:pt x="1124" y="688"/>
                    <a:pt x="1256" y="684"/>
                    <a:pt x="1320" y="684"/>
                  </a:cubicBezTo>
                  <a:cubicBezTo>
                    <a:pt x="1384" y="684"/>
                    <a:pt x="1406" y="684"/>
                    <a:pt x="1428" y="684"/>
                  </a:cubicBezTo>
                </a:path>
              </a:pathLst>
            </a:custGeom>
            <a:noFill/>
            <a:ln w="28575" cap="sq" cmpd="sng">
              <a:solidFill>
                <a:srgbClr val="FF3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9710" name="Rectangle 36"/>
            <p:cNvSpPr>
              <a:spLocks noChangeAspect="1" noChangeArrowheads="1"/>
            </p:cNvSpPr>
            <p:nvPr/>
          </p:nvSpPr>
          <p:spPr bwMode="auto">
            <a:xfrm>
              <a:off x="1642" y="156"/>
              <a:ext cx="558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i="1">
                  <a:solidFill>
                    <a:srgbClr val="FF3300"/>
                  </a:solidFill>
                  <a:ea typeface="宋体" panose="02010600030101010101" pitchFamily="2" charset="-122"/>
                </a:rPr>
                <a:t>i</a:t>
              </a:r>
              <a:r>
                <a:rPr lang="en-US" altLang="zh-CN" baseline="-25000">
                  <a:solidFill>
                    <a:srgbClr val="FF3300"/>
                  </a:solidFill>
                  <a:ea typeface="宋体" panose="02010600030101010101" pitchFamily="2" charset="-122"/>
                </a:rPr>
                <a:t>L</a:t>
              </a:r>
              <a:r>
                <a:rPr lang="en-US" altLang="zh-CN">
                  <a:solidFill>
                    <a:srgbClr val="FF3300"/>
                  </a:solidFill>
                  <a:ea typeface="宋体" panose="02010600030101010101" pitchFamily="2" charset="-122"/>
                </a:rPr>
                <a:t>(t)</a:t>
              </a:r>
            </a:p>
          </p:txBody>
        </p:sp>
        <p:sp>
          <p:nvSpPr>
            <p:cNvPr id="29711" name="Rectangle 37"/>
            <p:cNvSpPr>
              <a:spLocks noChangeAspect="1" noChangeArrowheads="1"/>
            </p:cNvSpPr>
            <p:nvPr/>
          </p:nvSpPr>
          <p:spPr bwMode="auto">
            <a:xfrm>
              <a:off x="1720" y="1580"/>
              <a:ext cx="616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i="1">
                  <a:solidFill>
                    <a:srgbClr val="3333FF"/>
                  </a:solidFill>
                  <a:ea typeface="宋体" panose="02010600030101010101" pitchFamily="2" charset="-122"/>
                </a:rPr>
                <a:t>u</a:t>
              </a:r>
              <a:r>
                <a:rPr lang="en-US" altLang="zh-CN" i="1" baseline="-25000">
                  <a:solidFill>
                    <a:srgbClr val="3333FF"/>
                  </a:solidFill>
                  <a:ea typeface="宋体" panose="02010600030101010101" pitchFamily="2" charset="-122"/>
                </a:rPr>
                <a:t>L</a:t>
              </a:r>
              <a:r>
                <a:rPr lang="en-US" altLang="zh-CN">
                  <a:solidFill>
                    <a:srgbClr val="3333FF"/>
                  </a:solidFill>
                  <a:ea typeface="宋体" panose="02010600030101010101" pitchFamily="2" charset="-122"/>
                </a:rPr>
                <a:t>(t)</a:t>
              </a:r>
            </a:p>
          </p:txBody>
        </p:sp>
        <p:sp>
          <p:nvSpPr>
            <p:cNvPr id="29712" name="Line 38"/>
            <p:cNvSpPr>
              <a:spLocks noChangeAspect="1" noChangeShapeType="1"/>
            </p:cNvSpPr>
            <p:nvPr/>
          </p:nvSpPr>
          <p:spPr bwMode="auto">
            <a:xfrm flipH="1">
              <a:off x="1509" y="516"/>
              <a:ext cx="173" cy="352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9713" name="Text Box 39"/>
            <p:cNvSpPr txBox="1">
              <a:spLocks noChangeAspect="1" noChangeArrowheads="1"/>
            </p:cNvSpPr>
            <p:nvPr/>
          </p:nvSpPr>
          <p:spPr bwMode="auto">
            <a:xfrm>
              <a:off x="2492" y="1271"/>
              <a:ext cx="557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t</a:t>
              </a:r>
            </a:p>
          </p:txBody>
        </p:sp>
        <p:sp>
          <p:nvSpPr>
            <p:cNvPr id="29714" name="Text Box 40"/>
            <p:cNvSpPr txBox="1">
              <a:spLocks noChangeAspect="1" noChangeArrowheads="1"/>
            </p:cNvSpPr>
            <p:nvPr/>
          </p:nvSpPr>
          <p:spPr bwMode="auto">
            <a:xfrm>
              <a:off x="626" y="1240"/>
              <a:ext cx="557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0</a:t>
              </a:r>
            </a:p>
          </p:txBody>
        </p:sp>
        <p:sp>
          <p:nvSpPr>
            <p:cNvPr id="29715" name="Text Box 41"/>
            <p:cNvSpPr txBox="1">
              <a:spLocks noChangeAspect="1" noChangeArrowheads="1"/>
            </p:cNvSpPr>
            <p:nvPr/>
          </p:nvSpPr>
          <p:spPr bwMode="auto">
            <a:xfrm>
              <a:off x="526" y="156"/>
              <a:ext cx="556" cy="3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000">
                  <a:solidFill>
                    <a:schemeClr val="tx2"/>
                  </a:solidFill>
                  <a:ea typeface="宋体" panose="02010600030101010101" pitchFamily="2" charset="-122"/>
                </a:rPr>
                <a:t>I</a:t>
              </a:r>
              <a:r>
                <a:rPr lang="en-US" altLang="zh-CN" sz="2000" baseline="-25000">
                  <a:solidFill>
                    <a:schemeClr val="tx2"/>
                  </a:solidFill>
                  <a:ea typeface="宋体" panose="02010600030101010101" pitchFamily="2" charset="-122"/>
                </a:rPr>
                <a:t>0</a:t>
              </a:r>
              <a:endParaRPr lang="en-US" altLang="zh-CN" sz="2000">
                <a:solidFill>
                  <a:schemeClr val="tx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29716" name="Text Box 42"/>
            <p:cNvSpPr txBox="1">
              <a:spLocks noChangeAspect="1" noChangeArrowheads="1"/>
            </p:cNvSpPr>
            <p:nvPr/>
          </p:nvSpPr>
          <p:spPr bwMode="auto">
            <a:xfrm>
              <a:off x="370" y="1689"/>
              <a:ext cx="810" cy="3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000">
                  <a:solidFill>
                    <a:schemeClr val="tx2"/>
                  </a:solidFill>
                  <a:ea typeface="宋体" panose="02010600030101010101" pitchFamily="2" charset="-122"/>
                </a:rPr>
                <a:t>-RI</a:t>
              </a:r>
              <a:r>
                <a:rPr lang="en-US" altLang="zh-CN" sz="2000" baseline="-25000">
                  <a:solidFill>
                    <a:schemeClr val="tx2"/>
                  </a:solidFill>
                  <a:ea typeface="宋体" panose="02010600030101010101" pitchFamily="2" charset="-122"/>
                </a:rPr>
                <a:t>0</a:t>
              </a:r>
              <a:endParaRPr lang="en-US" altLang="zh-CN" sz="2000">
                <a:solidFill>
                  <a:schemeClr val="tx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29717" name="Line 43"/>
            <p:cNvSpPr>
              <a:spLocks noChangeAspect="1" noChangeShapeType="1"/>
            </p:cNvSpPr>
            <p:nvPr/>
          </p:nvSpPr>
          <p:spPr bwMode="auto">
            <a:xfrm>
              <a:off x="627" y="413"/>
              <a:ext cx="393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9718" name="Rectangle 44"/>
            <p:cNvSpPr>
              <a:spLocks noChangeAspect="1" noChangeArrowheads="1"/>
            </p:cNvSpPr>
            <p:nvPr/>
          </p:nvSpPr>
          <p:spPr bwMode="auto">
            <a:xfrm>
              <a:off x="1638" y="1882"/>
              <a:ext cx="439" cy="3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(b)</a:t>
              </a:r>
            </a:p>
          </p:txBody>
        </p:sp>
        <p:sp>
          <p:nvSpPr>
            <p:cNvPr id="29719" name="Freeform 45"/>
            <p:cNvSpPr>
              <a:spLocks noChangeAspect="1"/>
            </p:cNvSpPr>
            <p:nvPr/>
          </p:nvSpPr>
          <p:spPr bwMode="auto">
            <a:xfrm>
              <a:off x="1006" y="1321"/>
              <a:ext cx="1583" cy="518"/>
            </a:xfrm>
            <a:custGeom>
              <a:avLst/>
              <a:gdLst>
                <a:gd name="T0" fmla="*/ 0 w 1320"/>
                <a:gd name="T1" fmla="*/ 518 h 432"/>
                <a:gd name="T2" fmla="*/ 230 w 1320"/>
                <a:gd name="T3" fmla="*/ 345 h 432"/>
                <a:gd name="T4" fmla="*/ 547 w 1320"/>
                <a:gd name="T5" fmla="*/ 187 h 432"/>
                <a:gd name="T6" fmla="*/ 863 w 1320"/>
                <a:gd name="T7" fmla="*/ 101 h 432"/>
                <a:gd name="T8" fmla="*/ 1194 w 1320"/>
                <a:gd name="T9" fmla="*/ 43 h 432"/>
                <a:gd name="T10" fmla="*/ 1583 w 1320"/>
                <a:gd name="T11" fmla="*/ 0 h 4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0" h="432">
                  <a:moveTo>
                    <a:pt x="0" y="432"/>
                  </a:moveTo>
                  <a:cubicBezTo>
                    <a:pt x="58" y="383"/>
                    <a:pt x="116" y="334"/>
                    <a:pt x="192" y="288"/>
                  </a:cubicBezTo>
                  <a:cubicBezTo>
                    <a:pt x="268" y="242"/>
                    <a:pt x="368" y="190"/>
                    <a:pt x="456" y="156"/>
                  </a:cubicBezTo>
                  <a:cubicBezTo>
                    <a:pt x="544" y="122"/>
                    <a:pt x="630" y="104"/>
                    <a:pt x="720" y="84"/>
                  </a:cubicBezTo>
                  <a:cubicBezTo>
                    <a:pt x="810" y="64"/>
                    <a:pt x="896" y="50"/>
                    <a:pt x="996" y="36"/>
                  </a:cubicBezTo>
                  <a:cubicBezTo>
                    <a:pt x="1096" y="22"/>
                    <a:pt x="1266" y="6"/>
                    <a:pt x="1320" y="0"/>
                  </a:cubicBezTo>
                </a:path>
              </a:pathLst>
            </a:custGeom>
            <a:noFill/>
            <a:ln w="28575" cap="sq" cmpd="sng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29720" name="Line 46"/>
            <p:cNvSpPr>
              <a:spLocks noChangeAspect="1" noChangeShapeType="1"/>
            </p:cNvSpPr>
            <p:nvPr/>
          </p:nvSpPr>
          <p:spPr bwMode="auto">
            <a:xfrm>
              <a:off x="1418" y="1616"/>
              <a:ext cx="294" cy="115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29721" name="Line 47"/>
            <p:cNvSpPr>
              <a:spLocks noChangeAspect="1" noChangeShapeType="1"/>
            </p:cNvSpPr>
            <p:nvPr/>
          </p:nvSpPr>
          <p:spPr bwMode="auto">
            <a:xfrm>
              <a:off x="1006" y="1285"/>
              <a:ext cx="0" cy="571"/>
            </a:xfrm>
            <a:prstGeom prst="line">
              <a:avLst/>
            </a:prstGeom>
            <a:noFill/>
            <a:ln w="38100" cap="sq">
              <a:solidFill>
                <a:srgbClr val="3333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29722" name="Line 48"/>
            <p:cNvSpPr>
              <a:spLocks noChangeAspect="1" noChangeShapeType="1"/>
            </p:cNvSpPr>
            <p:nvPr/>
          </p:nvSpPr>
          <p:spPr bwMode="auto">
            <a:xfrm>
              <a:off x="804" y="1297"/>
              <a:ext cx="216" cy="0"/>
            </a:xfrm>
            <a:prstGeom prst="line">
              <a:avLst/>
            </a:prstGeom>
            <a:noFill/>
            <a:ln w="38100" cap="sq">
              <a:solidFill>
                <a:srgbClr val="3333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6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6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76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2" grpId="0" autoUpdateAnimBg="0"/>
      <p:bldP spid="176136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5" name="Text Box 3"/>
          <p:cNvSpPr txBox="1">
            <a:spLocks noChangeArrowheads="1"/>
          </p:cNvSpPr>
          <p:nvPr/>
        </p:nvSpPr>
        <p:spPr bwMode="auto">
          <a:xfrm>
            <a:off x="1465263" y="2743200"/>
            <a:ext cx="3259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i="1">
                <a:ea typeface="宋体" panose="02010600030101010101" pitchFamily="2" charset="-122"/>
              </a:rPr>
              <a:t>i</a:t>
            </a:r>
            <a:r>
              <a:rPr lang="en-US" altLang="zh-CN" sz="2800" i="1" baseline="-25000">
                <a:ea typeface="宋体" panose="02010600030101010101" pitchFamily="2" charset="-122"/>
              </a:rPr>
              <a:t>L</a:t>
            </a:r>
            <a:r>
              <a:rPr lang="en-US" altLang="zh-CN" sz="2800" baseline="-25000">
                <a:ea typeface="宋体" panose="02010600030101010101" pitchFamily="2" charset="-122"/>
              </a:rPr>
              <a:t> </a:t>
            </a:r>
            <a:r>
              <a:rPr lang="en-US" altLang="zh-CN" sz="2800">
                <a:ea typeface="宋体" panose="02010600030101010101" pitchFamily="2" charset="-122"/>
              </a:rPr>
              <a:t>(0</a:t>
            </a:r>
            <a:r>
              <a:rPr lang="en-US" altLang="zh-CN" sz="2800" baseline="30000">
                <a:ea typeface="宋体" panose="02010600030101010101" pitchFamily="2" charset="-122"/>
              </a:rPr>
              <a:t>+</a:t>
            </a:r>
            <a:r>
              <a:rPr lang="en-US" altLang="zh-CN" sz="2800">
                <a:ea typeface="宋体" panose="02010600030101010101" pitchFamily="2" charset="-122"/>
              </a:rPr>
              <a:t>) = </a:t>
            </a:r>
            <a:r>
              <a:rPr lang="en-US" altLang="zh-CN" sz="2800" i="1">
                <a:ea typeface="宋体" panose="02010600030101010101" pitchFamily="2" charset="-122"/>
              </a:rPr>
              <a:t>i</a:t>
            </a:r>
            <a:r>
              <a:rPr lang="en-US" altLang="zh-CN" sz="2800" i="1" baseline="-25000">
                <a:ea typeface="宋体" panose="02010600030101010101" pitchFamily="2" charset="-122"/>
              </a:rPr>
              <a:t>L</a:t>
            </a:r>
            <a:r>
              <a:rPr lang="en-US" altLang="zh-CN" sz="2800">
                <a:ea typeface="宋体" panose="02010600030101010101" pitchFamily="2" charset="-122"/>
              </a:rPr>
              <a:t>(0</a:t>
            </a:r>
            <a:r>
              <a:rPr lang="en-US" altLang="zh-CN" sz="2800" baseline="30000">
                <a:ea typeface="宋体" panose="02010600030101010101" pitchFamily="2" charset="-122"/>
              </a:rPr>
              <a:t>-</a:t>
            </a:r>
            <a:r>
              <a:rPr lang="en-US" altLang="zh-CN" sz="2800">
                <a:ea typeface="宋体" panose="02010600030101010101" pitchFamily="2" charset="-122"/>
              </a:rPr>
              <a:t>) = 1 A</a:t>
            </a:r>
          </a:p>
        </p:txBody>
      </p:sp>
      <p:grpSp>
        <p:nvGrpSpPr>
          <p:cNvPr id="177156" name="Group 4"/>
          <p:cNvGrpSpPr>
            <a:grpSpLocks/>
          </p:cNvGrpSpPr>
          <p:nvPr/>
        </p:nvGrpSpPr>
        <p:grpSpPr bwMode="auto">
          <a:xfrm>
            <a:off x="250825" y="5265738"/>
            <a:ext cx="5357813" cy="595312"/>
            <a:chOff x="424" y="3379"/>
            <a:chExt cx="2888" cy="375"/>
          </a:xfrm>
        </p:grpSpPr>
        <p:sp>
          <p:nvSpPr>
            <p:cNvPr id="30766" name="Text Box 5"/>
            <p:cNvSpPr txBox="1">
              <a:spLocks noChangeArrowheads="1"/>
            </p:cNvSpPr>
            <p:nvPr/>
          </p:nvSpPr>
          <p:spPr bwMode="auto">
            <a:xfrm>
              <a:off x="424" y="3379"/>
              <a:ext cx="199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3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ea typeface="宋体" panose="02010600030101010101" pitchFamily="2" charset="-122"/>
                </a:rPr>
                <a:t>u</a:t>
              </a:r>
              <a:r>
                <a:rPr lang="en-US" altLang="zh-CN" sz="2800" i="1" baseline="-25000">
                  <a:ea typeface="宋体" panose="02010600030101010101" pitchFamily="2" charset="-122"/>
                </a:rPr>
                <a:t>V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 </a:t>
              </a:r>
              <a:r>
                <a:rPr lang="en-US" altLang="zh-CN" sz="2800">
                  <a:ea typeface="宋体" panose="02010600030101010101" pitchFamily="2" charset="-122"/>
                </a:rPr>
                <a:t>(0</a:t>
              </a:r>
              <a:r>
                <a:rPr lang="en-US" altLang="zh-CN" sz="2800" baseline="30000">
                  <a:ea typeface="宋体" panose="02010600030101010101" pitchFamily="2" charset="-122"/>
                </a:rPr>
                <a:t>+</a:t>
              </a:r>
              <a:r>
                <a:rPr lang="en-US" altLang="zh-CN" sz="2800">
                  <a:ea typeface="宋体" panose="02010600030101010101" pitchFamily="2" charset="-122"/>
                </a:rPr>
                <a:t>)= - 10000V</a:t>
              </a:r>
              <a:r>
                <a:rPr lang="en-US" altLang="zh-CN" sz="2800">
                  <a:solidFill>
                    <a:srgbClr val="3366FF"/>
                  </a:solidFill>
                  <a:ea typeface="宋体" panose="02010600030101010101" pitchFamily="2" charset="-122"/>
                </a:rPr>
                <a:t>  </a:t>
              </a:r>
              <a:r>
                <a:rPr lang="zh-CN" altLang="en-US" sz="2800">
                  <a:ea typeface="宋体" panose="02010600030101010101" pitchFamily="2" charset="-122"/>
                </a:rPr>
                <a:t>造成</a:t>
              </a:r>
            </a:p>
          </p:txBody>
        </p:sp>
        <p:grpSp>
          <p:nvGrpSpPr>
            <p:cNvPr id="30767" name="Group 6"/>
            <p:cNvGrpSpPr>
              <a:grpSpLocks/>
            </p:cNvGrpSpPr>
            <p:nvPr/>
          </p:nvGrpSpPr>
          <p:grpSpPr bwMode="auto">
            <a:xfrm>
              <a:off x="2380" y="3427"/>
              <a:ext cx="255" cy="327"/>
              <a:chOff x="3264" y="3797"/>
              <a:chExt cx="255" cy="327"/>
            </a:xfrm>
          </p:grpSpPr>
          <p:sp>
            <p:nvSpPr>
              <p:cNvPr id="30769" name="Oval 7"/>
              <p:cNvSpPr>
                <a:spLocks noChangeArrowheads="1"/>
              </p:cNvSpPr>
              <p:nvPr/>
            </p:nvSpPr>
            <p:spPr bwMode="auto">
              <a:xfrm>
                <a:off x="3264" y="3840"/>
                <a:ext cx="240" cy="240"/>
              </a:xfrm>
              <a:prstGeom prst="ellipse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0770" name="Text Box 8"/>
              <p:cNvSpPr txBox="1">
                <a:spLocks noChangeArrowheads="1"/>
              </p:cNvSpPr>
              <p:nvPr/>
            </p:nvSpPr>
            <p:spPr bwMode="auto">
              <a:xfrm>
                <a:off x="3264" y="3797"/>
                <a:ext cx="25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66FF33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/>
                <a:r>
                  <a:rPr lang="en-US" altLang="zh-CN" sz="2800">
                    <a:ea typeface="宋体" panose="02010600030101010101" pitchFamily="2" charset="-122"/>
                  </a:rPr>
                  <a:t>V</a:t>
                </a:r>
              </a:p>
            </p:txBody>
          </p:sp>
        </p:grpSp>
        <p:sp>
          <p:nvSpPr>
            <p:cNvPr id="30768" name="Text Box 9"/>
            <p:cNvSpPr txBox="1">
              <a:spLocks noChangeArrowheads="1"/>
            </p:cNvSpPr>
            <p:nvPr/>
          </p:nvSpPr>
          <p:spPr bwMode="auto">
            <a:xfrm>
              <a:off x="2620" y="3403"/>
              <a:ext cx="69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3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zh-CN" altLang="en-US" sz="2800">
                  <a:ea typeface="宋体" panose="02010600030101010101" pitchFamily="2" charset="-122"/>
                </a:rPr>
                <a:t>损坏。</a:t>
              </a:r>
            </a:p>
          </p:txBody>
        </p:sp>
      </p:grpSp>
      <p:grpSp>
        <p:nvGrpSpPr>
          <p:cNvPr id="177196" name="Group 44"/>
          <p:cNvGrpSpPr>
            <a:grpSpLocks/>
          </p:cNvGrpSpPr>
          <p:nvPr/>
        </p:nvGrpSpPr>
        <p:grpSpPr bwMode="auto">
          <a:xfrm>
            <a:off x="5516563" y="1277938"/>
            <a:ext cx="3409950" cy="1128712"/>
            <a:chOff x="3424" y="749"/>
            <a:chExt cx="2148" cy="711"/>
          </a:xfrm>
        </p:grpSpPr>
        <p:sp>
          <p:nvSpPr>
            <p:cNvPr id="30764" name="Text Box 45"/>
            <p:cNvSpPr txBox="1">
              <a:spLocks noChangeArrowheads="1"/>
            </p:cNvSpPr>
            <p:nvPr/>
          </p:nvSpPr>
          <p:spPr bwMode="auto">
            <a:xfrm>
              <a:off x="3424" y="749"/>
              <a:ext cx="19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3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t</a:t>
              </a:r>
              <a:r>
                <a:rPr lang="en-US" altLang="zh-CN" sz="2800">
                  <a:ea typeface="宋体" panose="02010600030101010101" pitchFamily="2" charset="-122"/>
                </a:rPr>
                <a:t>=0</a:t>
              </a:r>
              <a:r>
                <a:rPr lang="zh-CN" altLang="zh-CN" sz="2800">
                  <a:ea typeface="宋体" panose="02010600030101010101" pitchFamily="2" charset="-122"/>
                </a:rPr>
                <a:t>时 </a:t>
              </a:r>
              <a:r>
                <a:rPr lang="en-US" altLang="zh-CN" sz="2800">
                  <a:ea typeface="宋体" panose="02010600030101010101" pitchFamily="2" charset="-122"/>
                </a:rPr>
                <a:t>, </a:t>
              </a:r>
              <a:r>
                <a:rPr lang="zh-CN" altLang="en-US" sz="2800">
                  <a:ea typeface="宋体" panose="02010600030101010101" pitchFamily="2" charset="-122"/>
                </a:rPr>
                <a:t>打开开关</a:t>
              </a:r>
              <a:r>
                <a:rPr lang="en-US" altLang="zh-CN" sz="2800">
                  <a:ea typeface="宋体" panose="02010600030101010101" pitchFamily="2" charset="-122"/>
                </a:rPr>
                <a:t>K,</a:t>
              </a:r>
            </a:p>
          </p:txBody>
        </p:sp>
        <p:sp>
          <p:nvSpPr>
            <p:cNvPr id="30765" name="Text Box 46"/>
            <p:cNvSpPr txBox="1">
              <a:spLocks noChangeArrowheads="1"/>
            </p:cNvSpPr>
            <p:nvPr/>
          </p:nvSpPr>
          <p:spPr bwMode="auto">
            <a:xfrm>
              <a:off x="3600" y="1133"/>
              <a:ext cx="197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3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 sz="2800">
                  <a:ea typeface="宋体" panose="02010600030101010101" pitchFamily="2" charset="-122"/>
                </a:rPr>
                <a:t>现象 ：</a:t>
              </a:r>
              <a:r>
                <a:rPr lang="zh-CN" altLang="en-US" sz="2800">
                  <a:solidFill>
                    <a:srgbClr val="FF0000"/>
                  </a:solidFill>
                  <a:ea typeface="宋体" panose="02010600030101010101" pitchFamily="2" charset="-122"/>
                </a:rPr>
                <a:t>电压表坏了</a:t>
              </a:r>
              <a:endParaRPr lang="zh-CN" altLang="en-US" sz="2800">
                <a:ea typeface="宋体" panose="02010600030101010101" pitchFamily="2" charset="-122"/>
              </a:endParaRPr>
            </a:p>
          </p:txBody>
        </p:sp>
      </p:grpSp>
      <p:graphicFrame>
        <p:nvGraphicFramePr>
          <p:cNvPr id="177199" name="Object 47"/>
          <p:cNvGraphicFramePr>
            <a:graphicFrameLocks noChangeAspect="1"/>
          </p:cNvGraphicFramePr>
          <p:nvPr/>
        </p:nvGraphicFramePr>
        <p:xfrm>
          <a:off x="4830763" y="2717800"/>
          <a:ext cx="1704975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1" name="公式" r:id="rId3" imgW="609600" imgH="228600" progId="Equation.3">
                  <p:embed/>
                </p:oleObj>
              </mc:Choice>
              <mc:Fallback>
                <p:oleObj name="公式" r:id="rId3" imgW="609600" imgH="22860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0763" y="2717800"/>
                        <a:ext cx="1704975" cy="639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66FF3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7200" name="Text Box 48"/>
          <p:cNvSpPr txBox="1">
            <a:spLocks noChangeArrowheads="1"/>
          </p:cNvSpPr>
          <p:nvPr/>
        </p:nvSpPr>
        <p:spPr bwMode="auto">
          <a:xfrm>
            <a:off x="5519738" y="668338"/>
            <a:ext cx="2940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3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2800">
                <a:ea typeface="宋体" panose="02010600030101010101" pitchFamily="2" charset="-122"/>
              </a:rPr>
              <a:t>电压表量程：</a:t>
            </a:r>
            <a:r>
              <a:rPr lang="en-US" altLang="zh-CN" sz="2800">
                <a:ea typeface="宋体" panose="02010600030101010101" pitchFamily="2" charset="-122"/>
              </a:rPr>
              <a:t>50V</a:t>
            </a:r>
            <a:endParaRPr lang="en-US" altLang="zh-CN" sz="2800" b="0">
              <a:ea typeface="宋体" panose="02010600030101010101" pitchFamily="2" charset="-122"/>
            </a:endParaRPr>
          </a:p>
        </p:txBody>
      </p:sp>
      <p:graphicFrame>
        <p:nvGraphicFramePr>
          <p:cNvPr id="177201" name="Object 49"/>
          <p:cNvGraphicFramePr>
            <a:graphicFrameLocks noChangeAspect="1"/>
          </p:cNvGraphicFramePr>
          <p:nvPr/>
        </p:nvGraphicFramePr>
        <p:xfrm>
          <a:off x="466725" y="3529013"/>
          <a:ext cx="3933825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2" name="公式" r:id="rId5" imgW="2057400" imgH="406400" progId="Equation.3">
                  <p:embed/>
                </p:oleObj>
              </mc:Choice>
              <mc:Fallback>
                <p:oleObj name="公式" r:id="rId5" imgW="2057400" imgH="40640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725" y="3529013"/>
                        <a:ext cx="3933825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66FF3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202" name="Object 50"/>
          <p:cNvGraphicFramePr>
            <a:graphicFrameLocks noChangeAspect="1"/>
          </p:cNvGraphicFramePr>
          <p:nvPr/>
        </p:nvGraphicFramePr>
        <p:xfrm>
          <a:off x="438150" y="4543425"/>
          <a:ext cx="5318125" cy="566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3" name="公式" r:id="rId7" imgW="2247900" imgH="241300" progId="Equation.3">
                  <p:embed/>
                </p:oleObj>
              </mc:Choice>
              <mc:Fallback>
                <p:oleObj name="公式" r:id="rId7" imgW="2247900" imgH="241300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50" y="4543425"/>
                        <a:ext cx="5318125" cy="566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66FF3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7203" name="Text Box 51"/>
          <p:cNvSpPr txBox="1">
            <a:spLocks noChangeArrowheads="1"/>
          </p:cNvSpPr>
          <p:nvPr/>
        </p:nvSpPr>
        <p:spPr bwMode="auto">
          <a:xfrm>
            <a:off x="255588" y="2751138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99999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2800"/>
              <a:t>分析</a:t>
            </a:r>
            <a:endParaRPr lang="zh-CN" altLang="en-US" sz="2800" i="1"/>
          </a:p>
        </p:txBody>
      </p:sp>
      <p:grpSp>
        <p:nvGrpSpPr>
          <p:cNvPr id="30730" name="Group 59"/>
          <p:cNvGrpSpPr>
            <a:grpSpLocks/>
          </p:cNvGrpSpPr>
          <p:nvPr/>
        </p:nvGrpSpPr>
        <p:grpSpPr bwMode="auto">
          <a:xfrm>
            <a:off x="533400" y="350838"/>
            <a:ext cx="4938713" cy="2200275"/>
            <a:chOff x="336" y="221"/>
            <a:chExt cx="3111" cy="1386"/>
          </a:xfrm>
        </p:grpSpPr>
        <p:grpSp>
          <p:nvGrpSpPr>
            <p:cNvPr id="30731" name="Group 57"/>
            <p:cNvGrpSpPr>
              <a:grpSpLocks/>
            </p:cNvGrpSpPr>
            <p:nvPr/>
          </p:nvGrpSpPr>
          <p:grpSpPr bwMode="auto">
            <a:xfrm>
              <a:off x="496" y="221"/>
              <a:ext cx="2951" cy="1364"/>
              <a:chOff x="496" y="221"/>
              <a:chExt cx="2951" cy="1364"/>
            </a:xfrm>
          </p:grpSpPr>
          <p:sp>
            <p:nvSpPr>
              <p:cNvPr id="30737" name="Text Box 11"/>
              <p:cNvSpPr txBox="1">
                <a:spLocks noChangeArrowheads="1"/>
              </p:cNvSpPr>
              <p:nvPr/>
            </p:nvSpPr>
            <p:spPr bwMode="auto">
              <a:xfrm>
                <a:off x="496" y="293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66FF33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zh-CN" altLang="en-US" sz="2800">
                    <a:solidFill>
                      <a:srgbClr val="FF0000"/>
                    </a:solidFill>
                  </a:rPr>
                  <a:t>例</a:t>
                </a:r>
                <a:endParaRPr lang="zh-CN" altLang="en-US" sz="2800">
                  <a:solidFill>
                    <a:srgbClr val="FF00FF"/>
                  </a:solidFill>
                </a:endParaRPr>
              </a:p>
            </p:txBody>
          </p:sp>
          <p:sp>
            <p:nvSpPr>
              <p:cNvPr id="30738" name="Line 12"/>
              <p:cNvSpPr>
                <a:spLocks noChangeShapeType="1"/>
              </p:cNvSpPr>
              <p:nvPr/>
            </p:nvSpPr>
            <p:spPr bwMode="auto">
              <a:xfrm>
                <a:off x="2302" y="672"/>
                <a:ext cx="24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0739" name="Text Box 13"/>
              <p:cNvSpPr txBox="1">
                <a:spLocks noChangeArrowheads="1"/>
              </p:cNvSpPr>
              <p:nvPr/>
            </p:nvSpPr>
            <p:spPr bwMode="auto">
              <a:xfrm>
                <a:off x="2260" y="355"/>
                <a:ext cx="27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i</a:t>
                </a:r>
                <a:r>
                  <a:rPr lang="en-US" altLang="zh-CN" sz="2800" i="1" baseline="-25000">
                    <a:ea typeface="宋体" panose="02010600030101010101" pitchFamily="2" charset="-122"/>
                  </a:rPr>
                  <a:t>L</a:t>
                </a:r>
                <a:endParaRPr lang="en-US" altLang="zh-CN" sz="2800">
                  <a:ea typeface="宋体" panose="02010600030101010101" pitchFamily="2" charset="-122"/>
                </a:endParaRPr>
              </a:p>
            </p:txBody>
          </p:sp>
          <p:sp>
            <p:nvSpPr>
              <p:cNvPr id="30740" name="Text Box 14"/>
              <p:cNvSpPr txBox="1">
                <a:spLocks noChangeArrowheads="1"/>
              </p:cNvSpPr>
              <p:nvPr/>
            </p:nvSpPr>
            <p:spPr bwMode="auto">
              <a:xfrm>
                <a:off x="904" y="221"/>
                <a:ext cx="74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K(</a:t>
                </a:r>
                <a:r>
                  <a:rPr lang="en-US" altLang="zh-CN" sz="2800" i="1">
                    <a:ea typeface="宋体" panose="02010600030101010101" pitchFamily="2" charset="-122"/>
                  </a:rPr>
                  <a:t>t</a:t>
                </a:r>
                <a:r>
                  <a:rPr lang="en-US" altLang="zh-CN" sz="2800">
                    <a:ea typeface="宋体" panose="02010600030101010101" pitchFamily="2" charset="-122"/>
                  </a:rPr>
                  <a:t>=0)</a:t>
                </a:r>
              </a:p>
            </p:txBody>
          </p:sp>
          <p:grpSp>
            <p:nvGrpSpPr>
              <p:cNvPr id="30741" name="Group 15"/>
              <p:cNvGrpSpPr>
                <a:grpSpLocks/>
              </p:cNvGrpSpPr>
              <p:nvPr/>
            </p:nvGrpSpPr>
            <p:grpSpPr bwMode="auto">
              <a:xfrm>
                <a:off x="1243" y="749"/>
                <a:ext cx="377" cy="826"/>
                <a:chOff x="1200" y="701"/>
                <a:chExt cx="377" cy="826"/>
              </a:xfrm>
            </p:grpSpPr>
            <p:sp>
              <p:nvSpPr>
                <p:cNvPr id="30761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311" y="701"/>
                  <a:ext cx="257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2800">
                      <a:ea typeface="宋体" panose="02010600030101010101" pitchFamily="2" charset="-122"/>
                    </a:rPr>
                    <a:t>+</a:t>
                  </a:r>
                </a:p>
              </p:txBody>
            </p:sp>
            <p:sp>
              <p:nvSpPr>
                <p:cNvPr id="30762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1313" y="1200"/>
                  <a:ext cx="243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2800">
                      <a:ea typeface="宋体" panose="02010600030101010101" pitchFamily="2" charset="-122"/>
                    </a:rPr>
                    <a:t>–</a:t>
                  </a:r>
                </a:p>
              </p:txBody>
            </p:sp>
            <p:sp>
              <p:nvSpPr>
                <p:cNvPr id="30763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200" y="943"/>
                  <a:ext cx="377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2800" i="1">
                      <a:ea typeface="宋体" panose="02010600030101010101" pitchFamily="2" charset="-122"/>
                    </a:rPr>
                    <a:t>u</a:t>
                  </a:r>
                  <a:r>
                    <a:rPr lang="en-US" altLang="zh-CN" sz="2800" baseline="-25000">
                      <a:ea typeface="宋体" panose="02010600030101010101" pitchFamily="2" charset="-122"/>
                    </a:rPr>
                    <a:t>V</a:t>
                  </a:r>
                </a:p>
              </p:txBody>
            </p:sp>
          </p:grpSp>
          <p:sp>
            <p:nvSpPr>
              <p:cNvPr id="30742" name="Text Box 19"/>
              <p:cNvSpPr txBox="1">
                <a:spLocks noChangeArrowheads="1"/>
              </p:cNvSpPr>
              <p:nvPr/>
            </p:nvSpPr>
            <p:spPr bwMode="auto">
              <a:xfrm>
                <a:off x="2709" y="1229"/>
                <a:ext cx="667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L</a:t>
                </a:r>
                <a:r>
                  <a:rPr lang="en-US" altLang="zh-CN" sz="2800">
                    <a:ea typeface="宋体" panose="02010600030101010101" pitchFamily="2" charset="-122"/>
                  </a:rPr>
                  <a:t>=4H</a:t>
                </a:r>
              </a:p>
            </p:txBody>
          </p:sp>
          <p:sp>
            <p:nvSpPr>
              <p:cNvPr id="30743" name="Text Box 20"/>
              <p:cNvSpPr txBox="1">
                <a:spLocks noChangeArrowheads="1"/>
              </p:cNvSpPr>
              <p:nvPr/>
            </p:nvSpPr>
            <p:spPr bwMode="auto">
              <a:xfrm>
                <a:off x="2658" y="845"/>
                <a:ext cx="78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r>
                  <a:rPr lang="en-US" altLang="zh-CN" sz="2800">
                    <a:ea typeface="宋体" panose="02010600030101010101" pitchFamily="2" charset="-122"/>
                  </a:rPr>
                  <a:t>=10</a:t>
                </a:r>
              </a:p>
            </p:txBody>
          </p:sp>
          <p:grpSp>
            <p:nvGrpSpPr>
              <p:cNvPr id="30744" name="Group 21"/>
              <p:cNvGrpSpPr>
                <a:grpSpLocks/>
              </p:cNvGrpSpPr>
              <p:nvPr/>
            </p:nvGrpSpPr>
            <p:grpSpPr bwMode="auto">
              <a:xfrm flipH="1" flipV="1">
                <a:off x="2587" y="1152"/>
                <a:ext cx="48" cy="288"/>
                <a:chOff x="2586" y="847"/>
                <a:chExt cx="71" cy="654"/>
              </a:xfrm>
            </p:grpSpPr>
            <p:sp>
              <p:nvSpPr>
                <p:cNvPr id="30758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2656" y="847"/>
                  <a:ext cx="1" cy="69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59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2656" y="1418"/>
                  <a:ext cx="1" cy="83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60" name="Freeform 24"/>
                <p:cNvSpPr>
                  <a:spLocks/>
                </p:cNvSpPr>
                <p:nvPr/>
              </p:nvSpPr>
              <p:spPr bwMode="auto">
                <a:xfrm>
                  <a:off x="2586" y="916"/>
                  <a:ext cx="70" cy="502"/>
                </a:xfrm>
                <a:custGeom>
                  <a:avLst/>
                  <a:gdLst>
                    <a:gd name="T0" fmla="*/ 70 w 70"/>
                    <a:gd name="T1" fmla="*/ 502 h 502"/>
                    <a:gd name="T2" fmla="*/ 28 w 70"/>
                    <a:gd name="T3" fmla="*/ 488 h 502"/>
                    <a:gd name="T4" fmla="*/ 0 w 70"/>
                    <a:gd name="T5" fmla="*/ 446 h 502"/>
                    <a:gd name="T6" fmla="*/ 28 w 70"/>
                    <a:gd name="T7" fmla="*/ 404 h 502"/>
                    <a:gd name="T8" fmla="*/ 70 w 70"/>
                    <a:gd name="T9" fmla="*/ 376 h 502"/>
                    <a:gd name="T10" fmla="*/ 28 w 70"/>
                    <a:gd name="T11" fmla="*/ 362 h 502"/>
                    <a:gd name="T12" fmla="*/ 0 w 70"/>
                    <a:gd name="T13" fmla="*/ 321 h 502"/>
                    <a:gd name="T14" fmla="*/ 28 w 70"/>
                    <a:gd name="T15" fmla="*/ 279 h 502"/>
                    <a:gd name="T16" fmla="*/ 70 w 70"/>
                    <a:gd name="T17" fmla="*/ 251 h 502"/>
                    <a:gd name="T18" fmla="*/ 28 w 70"/>
                    <a:gd name="T19" fmla="*/ 237 h 502"/>
                    <a:gd name="T20" fmla="*/ 0 w 70"/>
                    <a:gd name="T21" fmla="*/ 195 h 502"/>
                    <a:gd name="T22" fmla="*/ 28 w 70"/>
                    <a:gd name="T23" fmla="*/ 154 h 502"/>
                    <a:gd name="T24" fmla="*/ 70 w 70"/>
                    <a:gd name="T25" fmla="*/ 126 h 502"/>
                    <a:gd name="T26" fmla="*/ 28 w 70"/>
                    <a:gd name="T27" fmla="*/ 112 h 502"/>
                    <a:gd name="T28" fmla="*/ 0 w 70"/>
                    <a:gd name="T29" fmla="*/ 70 h 502"/>
                    <a:gd name="T30" fmla="*/ 28 w 70"/>
                    <a:gd name="T31" fmla="*/ 28 h 502"/>
                    <a:gd name="T32" fmla="*/ 70 w 70"/>
                    <a:gd name="T33" fmla="*/ 0 h 502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70" h="502">
                      <a:moveTo>
                        <a:pt x="70" y="502"/>
                      </a:moveTo>
                      <a:lnTo>
                        <a:pt x="28" y="488"/>
                      </a:lnTo>
                      <a:lnTo>
                        <a:pt x="0" y="446"/>
                      </a:lnTo>
                      <a:lnTo>
                        <a:pt x="28" y="404"/>
                      </a:lnTo>
                      <a:lnTo>
                        <a:pt x="70" y="376"/>
                      </a:lnTo>
                      <a:lnTo>
                        <a:pt x="28" y="362"/>
                      </a:lnTo>
                      <a:lnTo>
                        <a:pt x="0" y="321"/>
                      </a:lnTo>
                      <a:lnTo>
                        <a:pt x="28" y="279"/>
                      </a:lnTo>
                      <a:lnTo>
                        <a:pt x="70" y="251"/>
                      </a:lnTo>
                      <a:lnTo>
                        <a:pt x="28" y="237"/>
                      </a:lnTo>
                      <a:lnTo>
                        <a:pt x="0" y="195"/>
                      </a:lnTo>
                      <a:lnTo>
                        <a:pt x="28" y="154"/>
                      </a:lnTo>
                      <a:lnTo>
                        <a:pt x="70" y="126"/>
                      </a:lnTo>
                      <a:lnTo>
                        <a:pt x="28" y="112"/>
                      </a:lnTo>
                      <a:lnTo>
                        <a:pt x="0" y="70"/>
                      </a:lnTo>
                      <a:lnTo>
                        <a:pt x="28" y="28"/>
                      </a:lnTo>
                      <a:lnTo>
                        <a:pt x="70" y="0"/>
                      </a:lnTo>
                    </a:path>
                  </a:pathLst>
                </a:custGeom>
                <a:noFill/>
                <a:ln w="254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30745" name="Line 25"/>
              <p:cNvSpPr>
                <a:spLocks noChangeShapeType="1"/>
              </p:cNvSpPr>
              <p:nvPr/>
            </p:nvSpPr>
            <p:spPr bwMode="auto">
              <a:xfrm flipH="1">
                <a:off x="1487" y="726"/>
                <a:ext cx="1104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0746" name="Freeform 26"/>
              <p:cNvSpPr>
                <a:spLocks/>
              </p:cNvSpPr>
              <p:nvPr/>
            </p:nvSpPr>
            <p:spPr bwMode="auto">
              <a:xfrm>
                <a:off x="696" y="720"/>
                <a:ext cx="461" cy="1"/>
              </a:xfrm>
              <a:custGeom>
                <a:avLst/>
                <a:gdLst>
                  <a:gd name="T0" fmla="*/ 461 w 461"/>
                  <a:gd name="T1" fmla="*/ 0 h 1"/>
                  <a:gd name="T2" fmla="*/ 0 w 461"/>
                  <a:gd name="T3" fmla="*/ 0 h 1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61" h="1">
                    <a:moveTo>
                      <a:pt x="461" y="0"/>
                    </a:moveTo>
                    <a:lnTo>
                      <a:pt x="0" y="0"/>
                    </a:lnTo>
                  </a:path>
                </a:pathLst>
              </a:custGeom>
              <a:noFill/>
              <a:ln w="25400">
                <a:solidFill>
                  <a:schemeClr val="tx1"/>
                </a:solidFill>
                <a:round/>
                <a:headEnd type="oval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0747" name="Freeform 27"/>
              <p:cNvSpPr>
                <a:spLocks/>
              </p:cNvSpPr>
              <p:nvPr/>
            </p:nvSpPr>
            <p:spPr bwMode="auto">
              <a:xfrm>
                <a:off x="720" y="1584"/>
                <a:ext cx="1871" cy="1"/>
              </a:xfrm>
              <a:custGeom>
                <a:avLst/>
                <a:gdLst>
                  <a:gd name="T0" fmla="*/ 0 w 1871"/>
                  <a:gd name="T1" fmla="*/ 0 h 1"/>
                  <a:gd name="T2" fmla="*/ 1871 w 1871"/>
                  <a:gd name="T3" fmla="*/ 1 h 1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871" h="1">
                    <a:moveTo>
                      <a:pt x="0" y="0"/>
                    </a:moveTo>
                    <a:lnTo>
                      <a:pt x="1871" y="1"/>
                    </a:lnTo>
                  </a:path>
                </a:pathLst>
              </a:cu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0748" name="Line 28"/>
              <p:cNvSpPr>
                <a:spLocks noChangeShapeType="1"/>
              </p:cNvSpPr>
              <p:nvPr/>
            </p:nvSpPr>
            <p:spPr bwMode="auto">
              <a:xfrm flipV="1">
                <a:off x="2587" y="1440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0749" name="Line 29"/>
              <p:cNvSpPr>
                <a:spLocks noChangeShapeType="1"/>
              </p:cNvSpPr>
              <p:nvPr/>
            </p:nvSpPr>
            <p:spPr bwMode="auto">
              <a:xfrm>
                <a:off x="2587" y="720"/>
                <a:ext cx="0" cy="48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0750" name="Line 35"/>
              <p:cNvSpPr>
                <a:spLocks noChangeShapeType="1"/>
              </p:cNvSpPr>
              <p:nvPr/>
            </p:nvSpPr>
            <p:spPr bwMode="auto">
              <a:xfrm>
                <a:off x="1675" y="720"/>
                <a:ext cx="0" cy="86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0751" name="Rectangle 36"/>
              <p:cNvSpPr>
                <a:spLocks noChangeArrowheads="1"/>
              </p:cNvSpPr>
              <p:nvPr/>
            </p:nvSpPr>
            <p:spPr bwMode="auto">
              <a:xfrm>
                <a:off x="2539" y="864"/>
                <a:ext cx="96" cy="192"/>
              </a:xfrm>
              <a:prstGeom prst="rect">
                <a:avLst/>
              </a:prstGeom>
              <a:solidFill>
                <a:srgbClr val="66FF33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30752" name="Group 37"/>
              <p:cNvGrpSpPr>
                <a:grpSpLocks/>
              </p:cNvGrpSpPr>
              <p:nvPr/>
            </p:nvGrpSpPr>
            <p:grpSpPr bwMode="auto">
              <a:xfrm>
                <a:off x="1552" y="989"/>
                <a:ext cx="255" cy="327"/>
                <a:chOff x="2160" y="2357"/>
                <a:chExt cx="255" cy="327"/>
              </a:xfrm>
            </p:grpSpPr>
            <p:sp>
              <p:nvSpPr>
                <p:cNvPr id="30756" name="Oval 38"/>
                <p:cNvSpPr>
                  <a:spLocks noChangeArrowheads="1"/>
                </p:cNvSpPr>
                <p:nvPr/>
              </p:nvSpPr>
              <p:spPr bwMode="auto">
                <a:xfrm>
                  <a:off x="2160" y="2400"/>
                  <a:ext cx="240" cy="240"/>
                </a:xfrm>
                <a:prstGeom prst="ellipse">
                  <a:avLst/>
                </a:prstGeom>
                <a:solidFill>
                  <a:srgbClr val="00FFFF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0757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2160" y="2357"/>
                  <a:ext cx="255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66FF3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2800">
                      <a:ea typeface="宋体" panose="02010600030101010101" pitchFamily="2" charset="-122"/>
                    </a:rPr>
                    <a:t>V</a:t>
                  </a:r>
                </a:p>
              </p:txBody>
            </p:sp>
          </p:grpSp>
          <p:sp>
            <p:nvSpPr>
              <p:cNvPr id="30753" name="Text Box 40"/>
              <p:cNvSpPr txBox="1">
                <a:spLocks noChangeArrowheads="1"/>
              </p:cNvSpPr>
              <p:nvPr/>
            </p:nvSpPr>
            <p:spPr bwMode="auto">
              <a:xfrm>
                <a:off x="1633" y="815"/>
                <a:ext cx="637" cy="7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>
                    <a:ea typeface="宋体" panose="02010600030101010101" pitchFamily="2" charset="-122"/>
                  </a:rPr>
                  <a:t>V</a:t>
                </a:r>
                <a:endParaRPr lang="en-US" altLang="zh-CN" sz="2800">
                  <a:ea typeface="宋体" panose="02010600030101010101" pitchFamily="2" charset="-122"/>
                </a:endParaRPr>
              </a:p>
              <a:p>
                <a:pPr algn="ctr"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10k</a:t>
                </a:r>
              </a:p>
            </p:txBody>
          </p:sp>
          <p:sp>
            <p:nvSpPr>
              <p:cNvPr id="30754" name="Line 42"/>
              <p:cNvSpPr>
                <a:spLocks noChangeShapeType="1"/>
              </p:cNvSpPr>
              <p:nvPr/>
            </p:nvSpPr>
            <p:spPr bwMode="auto">
              <a:xfrm>
                <a:off x="1099" y="672"/>
                <a:ext cx="384" cy="4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0755" name="Line 43"/>
              <p:cNvSpPr>
                <a:spLocks noChangeShapeType="1"/>
              </p:cNvSpPr>
              <p:nvPr/>
            </p:nvSpPr>
            <p:spPr bwMode="auto">
              <a:xfrm flipV="1">
                <a:off x="1291" y="528"/>
                <a:ext cx="96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30732" name="Group 56"/>
            <p:cNvGrpSpPr>
              <a:grpSpLocks/>
            </p:cNvGrpSpPr>
            <p:nvPr/>
          </p:nvGrpSpPr>
          <p:grpSpPr bwMode="auto">
            <a:xfrm>
              <a:off x="336" y="720"/>
              <a:ext cx="907" cy="887"/>
              <a:chOff x="336" y="720"/>
              <a:chExt cx="907" cy="887"/>
            </a:xfrm>
          </p:grpSpPr>
          <p:sp>
            <p:nvSpPr>
              <p:cNvPr id="30733" name="Text Box 41"/>
              <p:cNvSpPr txBox="1">
                <a:spLocks noChangeArrowheads="1"/>
              </p:cNvSpPr>
              <p:nvPr/>
            </p:nvSpPr>
            <p:spPr bwMode="auto">
              <a:xfrm>
                <a:off x="741" y="1037"/>
                <a:ext cx="50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66FF33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10V</a:t>
                </a:r>
              </a:p>
            </p:txBody>
          </p:sp>
          <p:sp>
            <p:nvSpPr>
              <p:cNvPr id="30734" name="Oval 53"/>
              <p:cNvSpPr>
                <a:spLocks noChangeArrowheads="1"/>
              </p:cNvSpPr>
              <p:nvPr/>
            </p:nvSpPr>
            <p:spPr bwMode="auto">
              <a:xfrm>
                <a:off x="592" y="1092"/>
                <a:ext cx="224" cy="205"/>
              </a:xfrm>
              <a:prstGeom prst="ellipse">
                <a:avLst/>
              </a:prstGeom>
              <a:solidFill>
                <a:srgbClr val="99FF99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0735" name="Freeform 54"/>
              <p:cNvSpPr>
                <a:spLocks/>
              </p:cNvSpPr>
              <p:nvPr/>
            </p:nvSpPr>
            <p:spPr bwMode="auto">
              <a:xfrm>
                <a:off x="696" y="720"/>
                <a:ext cx="4" cy="887"/>
              </a:xfrm>
              <a:custGeom>
                <a:avLst/>
                <a:gdLst>
                  <a:gd name="T0" fmla="*/ 0 w 4"/>
                  <a:gd name="T1" fmla="*/ 0 h 887"/>
                  <a:gd name="T2" fmla="*/ 4 w 4"/>
                  <a:gd name="T3" fmla="*/ 887 h 887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" h="887">
                    <a:moveTo>
                      <a:pt x="0" y="0"/>
                    </a:moveTo>
                    <a:lnTo>
                      <a:pt x="4" y="887"/>
                    </a:lnTo>
                  </a:path>
                </a:pathLst>
              </a:cu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0736" name="Text Box 55"/>
              <p:cNvSpPr txBox="1">
                <a:spLocks noChangeArrowheads="1"/>
              </p:cNvSpPr>
              <p:nvPr/>
            </p:nvSpPr>
            <p:spPr bwMode="auto">
              <a:xfrm>
                <a:off x="336" y="938"/>
                <a:ext cx="263" cy="5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/>
                  <a:t>+</a:t>
                </a:r>
              </a:p>
              <a:p>
                <a:r>
                  <a:rPr lang="zh-CN" altLang="en-US" sz="2800"/>
                  <a:t>－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7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7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500"/>
                                        <p:tgtEl>
                                          <p:spTgt spid="177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7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7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7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7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7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5" dur="500"/>
                                        <p:tgtEl>
                                          <p:spTgt spid="177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5" grpId="0" autoUpdateAnimBg="0"/>
      <p:bldP spid="177200" grpId="0" autoUpdateAnimBg="0"/>
      <p:bldP spid="177203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Text Box 2"/>
          <p:cNvSpPr txBox="1">
            <a:spLocks noChangeArrowheads="1"/>
          </p:cNvSpPr>
          <p:nvPr/>
        </p:nvSpPr>
        <p:spPr bwMode="auto">
          <a:xfrm>
            <a:off x="228600" y="1196975"/>
            <a:ext cx="8710613" cy="557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zh-CN" sz="40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itchFamily="49" charset="-122"/>
              </a:rPr>
              <a:t>5.1 </a:t>
            </a:r>
            <a:r>
              <a:rPr lang="zh-CN" altLang="en-US" sz="40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itchFamily="49" charset="-122"/>
              </a:rPr>
              <a:t>电路动态响应基本概念及换路定则 </a:t>
            </a:r>
          </a:p>
          <a:p>
            <a:pPr eaLnBrk="1" hangingPunct="1">
              <a:defRPr/>
            </a:pPr>
            <a:r>
              <a:rPr lang="en-US" altLang="zh-CN" sz="40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itchFamily="49" charset="-122"/>
              </a:rPr>
              <a:t>5.2 </a:t>
            </a:r>
            <a:r>
              <a:rPr lang="zh-CN" altLang="en-US" sz="40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itchFamily="49" charset="-122"/>
              </a:rPr>
              <a:t>一阶电路的零输入响应</a:t>
            </a:r>
          </a:p>
          <a:p>
            <a:pPr eaLnBrk="1" hangingPunct="1">
              <a:defRPr/>
            </a:pPr>
            <a:r>
              <a:rPr lang="en-US" altLang="zh-CN" sz="40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itchFamily="49" charset="-122"/>
              </a:rPr>
              <a:t>5.3 </a:t>
            </a:r>
            <a:r>
              <a:rPr lang="zh-CN" altLang="en-US" sz="40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itchFamily="49" charset="-122"/>
              </a:rPr>
              <a:t>一阶电路的零状态响应</a:t>
            </a:r>
          </a:p>
          <a:p>
            <a:pPr eaLnBrk="1" hangingPunct="1">
              <a:defRPr/>
            </a:pPr>
            <a:r>
              <a:rPr lang="en-US" altLang="zh-CN" sz="40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itchFamily="49" charset="-122"/>
              </a:rPr>
              <a:t>5.4 </a:t>
            </a:r>
            <a:r>
              <a:rPr lang="zh-CN" altLang="en-US" sz="40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itchFamily="49" charset="-122"/>
              </a:rPr>
              <a:t>一阶电路的全响应</a:t>
            </a:r>
          </a:p>
          <a:p>
            <a:pPr eaLnBrk="1" hangingPunct="1">
              <a:defRPr/>
            </a:pPr>
            <a:r>
              <a:rPr lang="en-US" altLang="zh-CN" sz="40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itchFamily="49" charset="-122"/>
              </a:rPr>
              <a:t>5.5 </a:t>
            </a:r>
            <a:r>
              <a:rPr lang="zh-CN" altLang="en-US" sz="40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itchFamily="49" charset="-122"/>
              </a:rPr>
              <a:t>一阶电路分析的三要素法</a:t>
            </a:r>
          </a:p>
          <a:p>
            <a:pPr eaLnBrk="1" hangingPunct="1">
              <a:defRPr/>
            </a:pPr>
            <a:r>
              <a:rPr lang="en-US" altLang="zh-CN" sz="40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itchFamily="49" charset="-122"/>
              </a:rPr>
              <a:t>5.6 </a:t>
            </a:r>
            <a:r>
              <a:rPr lang="zh-CN" altLang="en-US" sz="40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itchFamily="49" charset="-122"/>
              </a:rPr>
              <a:t>阶跃函数与一阶电路的阶跃响应</a:t>
            </a:r>
          </a:p>
          <a:p>
            <a:pPr eaLnBrk="1" hangingPunct="1">
              <a:defRPr/>
            </a:pPr>
            <a:r>
              <a:rPr lang="en-US" altLang="zh-CN" sz="40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itchFamily="49" charset="-122"/>
              </a:rPr>
              <a:t>5.7 RC</a:t>
            </a:r>
            <a:r>
              <a:rPr lang="zh-CN" altLang="en-US" sz="40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itchFamily="49" charset="-122"/>
              </a:rPr>
              <a:t>电路对矩形脉冲的响应</a:t>
            </a:r>
          </a:p>
          <a:p>
            <a:pPr eaLnBrk="1" hangingPunct="1">
              <a:defRPr/>
            </a:pPr>
            <a:r>
              <a:rPr lang="en-US" altLang="zh-CN" sz="40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itchFamily="49" charset="-122"/>
              </a:rPr>
              <a:t>5.8 </a:t>
            </a:r>
            <a:r>
              <a:rPr lang="zh-CN" altLang="en-US" sz="40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itchFamily="49" charset="-122"/>
              </a:rPr>
              <a:t>冲激函数在电路分析中的应用</a:t>
            </a:r>
          </a:p>
          <a:p>
            <a:pPr eaLnBrk="1" hangingPunct="1">
              <a:defRPr/>
            </a:pPr>
            <a:r>
              <a:rPr lang="en-US" altLang="zh-CN" sz="40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itchFamily="49" charset="-122"/>
              </a:rPr>
              <a:t>5.10 </a:t>
            </a:r>
            <a:r>
              <a:rPr lang="zh-CN" altLang="en-US" sz="40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itchFamily="49" charset="-122"/>
              </a:rPr>
              <a:t>二阶电路的零输入响应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765175" y="4408488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zh-CN" altLang="zh-CN" sz="2800">
              <a:ea typeface="宋体" panose="02010600030101010101" pitchFamily="2" charset="-122"/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479550" y="5407025"/>
            <a:ext cx="184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zh-CN" altLang="zh-CN" sz="2800">
              <a:ea typeface="宋体" panose="02010600030101010101" pitchFamily="2" charset="-122"/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2895600" y="228600"/>
            <a:ext cx="3071813" cy="1006475"/>
          </a:xfrm>
          <a:prstGeom prst="rect">
            <a:avLst/>
          </a:prstGeom>
          <a:solidFill>
            <a:srgbClr val="5903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 eaLnBrk="1" hangingPunct="1"/>
            <a:r>
              <a:rPr lang="zh-CN" altLang="en-US" sz="480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目  录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9" name="Text Box 3"/>
          <p:cNvSpPr txBox="1">
            <a:spLocks noChangeArrowheads="1"/>
          </p:cNvSpPr>
          <p:nvPr/>
        </p:nvSpPr>
        <p:spPr bwMode="auto">
          <a:xfrm>
            <a:off x="304800" y="228600"/>
            <a:ext cx="1255713" cy="519113"/>
          </a:xfrm>
          <a:prstGeom prst="rect">
            <a:avLst/>
          </a:prstGeom>
          <a:solidFill>
            <a:srgbClr val="00FFFF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2800">
                <a:latin typeface="仿宋_GB2312" pitchFamily="49" charset="-122"/>
              </a:rPr>
              <a:t>小结：</a:t>
            </a:r>
          </a:p>
        </p:txBody>
      </p:sp>
      <p:sp>
        <p:nvSpPr>
          <p:cNvPr id="178180" name="Text Box 4"/>
          <p:cNvSpPr txBox="1">
            <a:spLocks noChangeArrowheads="1"/>
          </p:cNvSpPr>
          <p:nvPr/>
        </p:nvSpPr>
        <p:spPr bwMode="auto">
          <a:xfrm>
            <a:off x="411163" y="4652963"/>
            <a:ext cx="69723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3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800">
                <a:latin typeface="仿宋_GB2312" pitchFamily="49" charset="-122"/>
              </a:rPr>
              <a:t>4.</a:t>
            </a:r>
            <a:r>
              <a:rPr lang="zh-CN" altLang="en-US" sz="2800">
                <a:latin typeface="仿宋_GB2312" pitchFamily="49" charset="-122"/>
              </a:rPr>
              <a:t>一阶电路的零输入响应和初始值成正比，</a:t>
            </a:r>
          </a:p>
          <a:p>
            <a:r>
              <a:rPr lang="zh-CN" altLang="en-US" sz="2800">
                <a:latin typeface="仿宋_GB2312" pitchFamily="49" charset="-122"/>
              </a:rPr>
              <a:t>称为零输入线性。</a:t>
            </a:r>
          </a:p>
        </p:txBody>
      </p:sp>
      <p:sp>
        <p:nvSpPr>
          <p:cNvPr id="178181" name="Text Box 5"/>
          <p:cNvSpPr txBox="1">
            <a:spLocks noChangeArrowheads="1"/>
          </p:cNvSpPr>
          <p:nvPr/>
        </p:nvSpPr>
        <p:spPr bwMode="auto">
          <a:xfrm>
            <a:off x="411163" y="3048000"/>
            <a:ext cx="650557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3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800">
                <a:latin typeface="仿宋_GB2312" pitchFamily="49" charset="-122"/>
              </a:rPr>
              <a:t>2. </a:t>
            </a:r>
            <a:r>
              <a:rPr lang="zh-CN" altLang="zh-CN" sz="2800">
                <a:latin typeface="仿宋_GB2312" pitchFamily="49" charset="-122"/>
              </a:rPr>
              <a:t>衰减快慢取决于时间常数</a:t>
            </a:r>
            <a:r>
              <a:rPr lang="zh-CN" altLang="en-US" sz="2800" i="1">
                <a:ea typeface="宋体" panose="02010600030101010101" pitchFamily="2" charset="-122"/>
              </a:rPr>
              <a:t></a:t>
            </a:r>
            <a:endParaRPr lang="zh-CN" altLang="en-US" sz="2800">
              <a:ea typeface="宋体" panose="02010600030101010101" pitchFamily="2" charset="-122"/>
            </a:endParaRPr>
          </a:p>
          <a:p>
            <a:r>
              <a:rPr lang="zh-CN" altLang="en-US" sz="2800">
                <a:ea typeface="宋体" panose="02010600030101010101" pitchFamily="2" charset="-122"/>
              </a:rPr>
              <a:t>     </a:t>
            </a:r>
            <a:r>
              <a:rPr lang="en-US" altLang="zh-CN" sz="2800" i="1">
                <a:ea typeface="宋体" panose="02010600030101010101" pitchFamily="2" charset="-122"/>
              </a:rPr>
              <a:t>RC</a:t>
            </a:r>
            <a:r>
              <a:rPr lang="zh-CN" altLang="en-US" sz="2800"/>
              <a:t>电路</a:t>
            </a:r>
            <a:r>
              <a:rPr lang="zh-CN" altLang="en-US" sz="2800">
                <a:ea typeface="宋体" panose="02010600030101010101" pitchFamily="2" charset="-122"/>
              </a:rPr>
              <a:t>    </a:t>
            </a:r>
            <a:r>
              <a:rPr lang="zh-CN" altLang="en-US" sz="2800" i="1">
                <a:solidFill>
                  <a:srgbClr val="FF0000"/>
                </a:solidFill>
                <a:ea typeface="宋体" panose="02010600030101010101" pitchFamily="2" charset="-122"/>
              </a:rPr>
              <a:t></a:t>
            </a:r>
            <a:r>
              <a:rPr lang="zh-CN" altLang="en-US" sz="280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= 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RC</a:t>
            </a:r>
            <a:r>
              <a:rPr lang="en-US" altLang="zh-CN" sz="2800" i="1">
                <a:ea typeface="宋体" panose="02010600030101010101" pitchFamily="2" charset="-122"/>
              </a:rPr>
              <a:t>  </a:t>
            </a:r>
            <a:r>
              <a:rPr lang="en-US" altLang="zh-CN" sz="2800">
                <a:ea typeface="宋体" panose="02010600030101010101" pitchFamily="2" charset="-122"/>
              </a:rPr>
              <a:t>,     </a:t>
            </a:r>
            <a:r>
              <a:rPr lang="en-US" altLang="zh-CN" sz="2800" i="1">
                <a:ea typeface="宋体" panose="02010600030101010101" pitchFamily="2" charset="-122"/>
              </a:rPr>
              <a:t>RL</a:t>
            </a:r>
            <a:r>
              <a:rPr lang="zh-CN" altLang="en-US" sz="2800"/>
              <a:t>电路</a:t>
            </a:r>
            <a:r>
              <a:rPr lang="zh-CN" altLang="en-US" sz="2800">
                <a:ea typeface="宋体" panose="02010600030101010101" pitchFamily="2" charset="-122"/>
              </a:rPr>
              <a:t>    </a:t>
            </a:r>
            <a:r>
              <a:rPr lang="zh-CN" altLang="en-US" sz="2800" i="1">
                <a:solidFill>
                  <a:srgbClr val="FF0000"/>
                </a:solidFill>
                <a:ea typeface="宋体" panose="02010600030101010101" pitchFamily="2" charset="-122"/>
              </a:rPr>
              <a:t></a:t>
            </a:r>
            <a:r>
              <a:rPr lang="zh-CN" altLang="en-US" sz="280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= 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L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/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endParaRPr lang="en-US" altLang="zh-CN" sz="2800" b="0">
              <a:ea typeface="宋体" panose="02010600030101010101" pitchFamily="2" charset="-122"/>
            </a:endParaRPr>
          </a:p>
        </p:txBody>
      </p:sp>
      <p:sp>
        <p:nvSpPr>
          <p:cNvPr id="178182" name="Text Box 6"/>
          <p:cNvSpPr txBox="1">
            <a:spLocks noChangeArrowheads="1"/>
          </p:cNvSpPr>
          <p:nvPr/>
        </p:nvSpPr>
        <p:spPr bwMode="auto">
          <a:xfrm>
            <a:off x="411163" y="4090988"/>
            <a:ext cx="76882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3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800">
                <a:latin typeface="仿宋_GB2312" pitchFamily="49" charset="-122"/>
              </a:rPr>
              <a:t>3.  </a:t>
            </a:r>
            <a:r>
              <a:rPr lang="zh-CN" altLang="en-US" sz="2800">
                <a:latin typeface="仿宋_GB2312" pitchFamily="49" charset="-122"/>
              </a:rPr>
              <a:t>同一电路中所有响应具有相同的时间常数。</a:t>
            </a:r>
          </a:p>
        </p:txBody>
      </p: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411163" y="1071563"/>
            <a:ext cx="7981950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3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800">
                <a:latin typeface="仿宋_GB2312" pitchFamily="49" charset="-122"/>
              </a:rPr>
              <a:t>1. </a:t>
            </a:r>
            <a:r>
              <a:rPr lang="zh-CN" altLang="en-US" sz="2800">
                <a:latin typeface="仿宋_GB2312" pitchFamily="49" charset="-122"/>
              </a:rPr>
              <a:t>一阶电路的零输入响应是由储能元件的初值引起的响应 </a:t>
            </a:r>
            <a:r>
              <a:rPr lang="en-US" altLang="zh-CN" sz="2800">
                <a:latin typeface="仿宋_GB2312" pitchFamily="49" charset="-122"/>
              </a:rPr>
              <a:t>, </a:t>
            </a:r>
            <a:r>
              <a:rPr lang="zh-CN" altLang="en-US" sz="2800">
                <a:latin typeface="仿宋_GB2312" pitchFamily="49" charset="-122"/>
              </a:rPr>
              <a:t>都是由初始值衰减为零的指数衰减函数。</a:t>
            </a:r>
          </a:p>
        </p:txBody>
      </p:sp>
      <p:graphicFrame>
        <p:nvGraphicFramePr>
          <p:cNvPr id="178185" name="Object 9"/>
          <p:cNvGraphicFramePr>
            <a:graphicFrameLocks noChangeAspect="1"/>
          </p:cNvGraphicFramePr>
          <p:nvPr/>
        </p:nvGraphicFramePr>
        <p:xfrm>
          <a:off x="2819400" y="2133600"/>
          <a:ext cx="2139950" cy="70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2" name="公式" r:id="rId3" imgW="1028254" imgH="342751" progId="Equation.3">
                  <p:embed/>
                </p:oleObj>
              </mc:Choice>
              <mc:Fallback>
                <p:oleObj name="公式" r:id="rId3" imgW="1028254" imgH="342751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133600"/>
                        <a:ext cx="2139950" cy="70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8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8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"/>
                                        <p:tgtEl>
                                          <p:spTgt spid="178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8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8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79" grpId="0" animBg="1" autoUpdateAnimBg="0"/>
      <p:bldP spid="178180" grpId="0" autoUpdateAnimBg="0"/>
      <p:bldP spid="178181" grpId="0" autoUpdateAnimBg="0"/>
      <p:bldP spid="178182" grpId="0" autoUpdateAnimBg="0"/>
      <p:bldP spid="178184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3" name="Text Box 3"/>
          <p:cNvSpPr txBox="1">
            <a:spLocks noChangeArrowheads="1"/>
          </p:cNvSpPr>
          <p:nvPr/>
        </p:nvSpPr>
        <p:spPr bwMode="auto">
          <a:xfrm>
            <a:off x="533400" y="198438"/>
            <a:ext cx="39973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99999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zh-CN" altLang="en-US" sz="2800">
                <a:ea typeface="宋体" panose="02010600030101010101" pitchFamily="2" charset="-122"/>
              </a:rPr>
              <a:t>时间常数</a:t>
            </a:r>
            <a:r>
              <a:rPr lang="zh-CN" altLang="en-US" sz="2800" i="1">
                <a:solidFill>
                  <a:srgbClr val="FF0000"/>
                </a:solidFill>
                <a:ea typeface="宋体" panose="02010600030101010101" pitchFamily="2" charset="-122"/>
              </a:rPr>
              <a:t></a:t>
            </a:r>
            <a:r>
              <a:rPr lang="zh-CN" altLang="en-US" sz="2800">
                <a:ea typeface="宋体" panose="02010600030101010101" pitchFamily="2" charset="-122"/>
              </a:rPr>
              <a:t> 的简便计算：</a:t>
            </a:r>
            <a:endParaRPr lang="zh-CN" altLang="en-US" sz="280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grpSp>
        <p:nvGrpSpPr>
          <p:cNvPr id="179264" name="Group 64"/>
          <p:cNvGrpSpPr>
            <a:grpSpLocks/>
          </p:cNvGrpSpPr>
          <p:nvPr/>
        </p:nvGrpSpPr>
        <p:grpSpPr bwMode="auto">
          <a:xfrm>
            <a:off x="4940300" y="806450"/>
            <a:ext cx="2774950" cy="2152650"/>
            <a:chOff x="3112" y="508"/>
            <a:chExt cx="1748" cy="1356"/>
          </a:xfrm>
        </p:grpSpPr>
        <p:sp>
          <p:nvSpPr>
            <p:cNvPr id="32810" name="Line 5"/>
            <p:cNvSpPr>
              <a:spLocks noChangeShapeType="1"/>
            </p:cNvSpPr>
            <p:nvPr/>
          </p:nvSpPr>
          <p:spPr bwMode="auto">
            <a:xfrm flipH="1">
              <a:off x="4664" y="904"/>
              <a:ext cx="8" cy="9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2811" name="Line 6"/>
            <p:cNvSpPr>
              <a:spLocks noChangeShapeType="1"/>
            </p:cNvSpPr>
            <p:nvPr/>
          </p:nvSpPr>
          <p:spPr bwMode="auto">
            <a:xfrm flipH="1">
              <a:off x="4032" y="888"/>
              <a:ext cx="8" cy="9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2812" name="Rectangle 7"/>
            <p:cNvSpPr>
              <a:spLocks noChangeArrowheads="1"/>
            </p:cNvSpPr>
            <p:nvPr/>
          </p:nvSpPr>
          <p:spPr bwMode="auto">
            <a:xfrm rot="-5400000">
              <a:off x="3840" y="1272"/>
              <a:ext cx="384" cy="9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grpSp>
          <p:nvGrpSpPr>
            <p:cNvPr id="32813" name="Group 8"/>
            <p:cNvGrpSpPr>
              <a:grpSpLocks/>
            </p:cNvGrpSpPr>
            <p:nvPr/>
          </p:nvGrpSpPr>
          <p:grpSpPr bwMode="auto">
            <a:xfrm rot="2700371">
              <a:off x="4456" y="1112"/>
              <a:ext cx="408" cy="400"/>
              <a:chOff x="2112" y="1736"/>
              <a:chExt cx="408" cy="400"/>
            </a:xfrm>
          </p:grpSpPr>
          <p:sp>
            <p:nvSpPr>
              <p:cNvPr id="32824" name="Oval 9"/>
              <p:cNvSpPr>
                <a:spLocks noChangeArrowheads="1"/>
              </p:cNvSpPr>
              <p:nvPr/>
            </p:nvSpPr>
            <p:spPr bwMode="auto">
              <a:xfrm>
                <a:off x="2112" y="1736"/>
                <a:ext cx="120" cy="112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005C0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2825" name="Oval 10"/>
              <p:cNvSpPr>
                <a:spLocks noChangeArrowheads="1"/>
              </p:cNvSpPr>
              <p:nvPr/>
            </p:nvSpPr>
            <p:spPr bwMode="auto">
              <a:xfrm>
                <a:off x="2208" y="1832"/>
                <a:ext cx="120" cy="112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005C0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2826" name="Oval 11"/>
              <p:cNvSpPr>
                <a:spLocks noChangeArrowheads="1"/>
              </p:cNvSpPr>
              <p:nvPr/>
            </p:nvSpPr>
            <p:spPr bwMode="auto">
              <a:xfrm>
                <a:off x="2304" y="1928"/>
                <a:ext cx="120" cy="112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005C0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2827" name="Oval 12"/>
              <p:cNvSpPr>
                <a:spLocks noChangeArrowheads="1"/>
              </p:cNvSpPr>
              <p:nvPr/>
            </p:nvSpPr>
            <p:spPr bwMode="auto">
              <a:xfrm>
                <a:off x="2400" y="2024"/>
                <a:ext cx="120" cy="112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005C0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32814" name="Rectangle 13" descr="粉色砂纸"/>
            <p:cNvSpPr>
              <a:spLocks noChangeArrowheads="1"/>
            </p:cNvSpPr>
            <p:nvPr/>
          </p:nvSpPr>
          <p:spPr bwMode="auto">
            <a:xfrm>
              <a:off x="4552" y="992"/>
              <a:ext cx="96" cy="648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997A7A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815" name="Line 14"/>
            <p:cNvSpPr>
              <a:spLocks noChangeShapeType="1"/>
            </p:cNvSpPr>
            <p:nvPr/>
          </p:nvSpPr>
          <p:spPr bwMode="auto">
            <a:xfrm>
              <a:off x="3112" y="896"/>
              <a:ext cx="15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2816" name="Line 15"/>
            <p:cNvSpPr>
              <a:spLocks noChangeShapeType="1"/>
            </p:cNvSpPr>
            <p:nvPr/>
          </p:nvSpPr>
          <p:spPr bwMode="auto">
            <a:xfrm>
              <a:off x="3120" y="896"/>
              <a:ext cx="0" cy="9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2817" name="Line 16"/>
            <p:cNvSpPr>
              <a:spLocks noChangeShapeType="1"/>
            </p:cNvSpPr>
            <p:nvPr/>
          </p:nvSpPr>
          <p:spPr bwMode="auto">
            <a:xfrm>
              <a:off x="3128" y="1840"/>
              <a:ext cx="15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2818" name="Rectangle 17"/>
            <p:cNvSpPr>
              <a:spLocks noChangeArrowheads="1"/>
            </p:cNvSpPr>
            <p:nvPr/>
          </p:nvSpPr>
          <p:spPr bwMode="auto">
            <a:xfrm>
              <a:off x="3312" y="864"/>
              <a:ext cx="384" cy="9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819" name="Text Box 18"/>
            <p:cNvSpPr txBox="1">
              <a:spLocks noChangeArrowheads="1"/>
            </p:cNvSpPr>
            <p:nvPr/>
          </p:nvSpPr>
          <p:spPr bwMode="auto">
            <a:xfrm>
              <a:off x="3360" y="508"/>
              <a:ext cx="42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999999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1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32820" name="Text Box 19"/>
            <p:cNvSpPr txBox="1">
              <a:spLocks noChangeArrowheads="1"/>
            </p:cNvSpPr>
            <p:nvPr/>
          </p:nvSpPr>
          <p:spPr bwMode="auto">
            <a:xfrm>
              <a:off x="3600" y="1180"/>
              <a:ext cx="41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999999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2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32821" name="Text Box 20"/>
            <p:cNvSpPr txBox="1">
              <a:spLocks noChangeArrowheads="1"/>
            </p:cNvSpPr>
            <p:nvPr/>
          </p:nvSpPr>
          <p:spPr bwMode="auto">
            <a:xfrm>
              <a:off x="4338" y="1181"/>
              <a:ext cx="25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999999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ea typeface="宋体" panose="02010600030101010101" pitchFamily="2" charset="-122"/>
                </a:rPr>
                <a:t>L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32822" name="Oval 21"/>
            <p:cNvSpPr>
              <a:spLocks noChangeArrowheads="1"/>
            </p:cNvSpPr>
            <p:nvPr/>
          </p:nvSpPr>
          <p:spPr bwMode="auto">
            <a:xfrm>
              <a:off x="4328" y="872"/>
              <a:ext cx="48" cy="48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823" name="Oval 22"/>
            <p:cNvSpPr>
              <a:spLocks noChangeArrowheads="1"/>
            </p:cNvSpPr>
            <p:nvPr/>
          </p:nvSpPr>
          <p:spPr bwMode="auto">
            <a:xfrm>
              <a:off x="4288" y="1816"/>
              <a:ext cx="48" cy="48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179223" name="AutoShape 23"/>
          <p:cNvSpPr>
            <a:spLocks noChangeArrowheads="1"/>
          </p:cNvSpPr>
          <p:nvPr/>
        </p:nvSpPr>
        <p:spPr bwMode="auto">
          <a:xfrm>
            <a:off x="3810000" y="2133600"/>
            <a:ext cx="685800" cy="152400"/>
          </a:xfrm>
          <a:prstGeom prst="rightArrow">
            <a:avLst>
              <a:gd name="adj1" fmla="val 50000"/>
              <a:gd name="adj2" fmla="val 1125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sp>
        <p:nvSpPr>
          <p:cNvPr id="179224" name="Text Box 24"/>
          <p:cNvSpPr txBox="1">
            <a:spLocks noChangeArrowheads="1"/>
          </p:cNvSpPr>
          <p:nvPr/>
        </p:nvSpPr>
        <p:spPr bwMode="auto">
          <a:xfrm>
            <a:off x="1739900" y="3398838"/>
            <a:ext cx="38639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99999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en-US" altLang="zh-CN" sz="2800" i="1">
                <a:solidFill>
                  <a:srgbClr val="0000FF"/>
                </a:solidFill>
                <a:ea typeface="宋体" panose="02010600030101010101" pitchFamily="2" charset="-122"/>
              </a:rPr>
              <a:t></a:t>
            </a:r>
            <a:r>
              <a:rPr lang="en-US" altLang="zh-CN" sz="2800">
                <a:solidFill>
                  <a:srgbClr val="0000FF"/>
                </a:solidFill>
                <a:ea typeface="宋体" panose="02010600030101010101" pitchFamily="2" charset="-122"/>
              </a:rPr>
              <a:t> = </a:t>
            </a:r>
            <a:r>
              <a:rPr lang="en-US" altLang="zh-CN" sz="2800" i="1">
                <a:solidFill>
                  <a:srgbClr val="0000FF"/>
                </a:solidFill>
                <a:ea typeface="宋体" panose="02010600030101010101" pitchFamily="2" charset="-122"/>
              </a:rPr>
              <a:t>L</a:t>
            </a:r>
            <a:r>
              <a:rPr lang="en-US" altLang="zh-CN" sz="2800">
                <a:solidFill>
                  <a:srgbClr val="0000FF"/>
                </a:solidFill>
                <a:ea typeface="宋体" panose="02010600030101010101" pitchFamily="2" charset="-122"/>
              </a:rPr>
              <a:t> / </a:t>
            </a:r>
            <a:r>
              <a:rPr lang="en-US" altLang="zh-CN" sz="2800" i="1">
                <a:solidFill>
                  <a:srgbClr val="0000FF"/>
                </a:solidFill>
                <a:ea typeface="宋体" panose="02010600030101010101" pitchFamily="2" charset="-122"/>
              </a:rPr>
              <a:t>R</a:t>
            </a:r>
            <a:r>
              <a:rPr lang="zh-CN" altLang="zh-CN" sz="2800" baseline="-25000">
                <a:solidFill>
                  <a:srgbClr val="0000FF"/>
                </a:solidFill>
                <a:ea typeface="宋体" panose="02010600030101010101" pitchFamily="2" charset="-122"/>
              </a:rPr>
              <a:t>等</a:t>
            </a:r>
            <a:r>
              <a:rPr lang="zh-CN" altLang="zh-CN" sz="2800">
                <a:solidFill>
                  <a:srgbClr val="0000FF"/>
                </a:solidFill>
                <a:ea typeface="宋体" panose="02010600030101010101" pitchFamily="2" charset="-122"/>
              </a:rPr>
              <a:t> = </a:t>
            </a:r>
            <a:r>
              <a:rPr lang="en-US" altLang="zh-CN" sz="2800" i="1">
                <a:solidFill>
                  <a:srgbClr val="0000FF"/>
                </a:solidFill>
                <a:ea typeface="宋体" panose="02010600030101010101" pitchFamily="2" charset="-122"/>
              </a:rPr>
              <a:t>L </a:t>
            </a:r>
            <a:r>
              <a:rPr lang="en-US" altLang="zh-CN" sz="2800">
                <a:solidFill>
                  <a:srgbClr val="0000FF"/>
                </a:solidFill>
                <a:ea typeface="宋体" panose="02010600030101010101" pitchFamily="2" charset="-122"/>
              </a:rPr>
              <a:t>/ (</a:t>
            </a:r>
            <a:r>
              <a:rPr lang="en-US" altLang="zh-CN" sz="2800" i="1">
                <a:solidFill>
                  <a:srgbClr val="0000FF"/>
                </a:solidFill>
                <a:ea typeface="宋体" panose="02010600030101010101" pitchFamily="2" charset="-122"/>
              </a:rPr>
              <a:t>R</a:t>
            </a:r>
            <a:r>
              <a:rPr lang="en-US" altLang="zh-CN" sz="2800" baseline="-25000">
                <a:solidFill>
                  <a:srgbClr val="0000FF"/>
                </a:solidFill>
                <a:ea typeface="宋体" panose="02010600030101010101" pitchFamily="2" charset="-122"/>
              </a:rPr>
              <a:t>1</a:t>
            </a:r>
            <a:r>
              <a:rPr lang="en-US" altLang="zh-CN" sz="2800">
                <a:solidFill>
                  <a:srgbClr val="0000FF"/>
                </a:solidFill>
                <a:ea typeface="宋体" panose="02010600030101010101" pitchFamily="2" charset="-122"/>
              </a:rPr>
              <a:t>//</a:t>
            </a:r>
            <a:r>
              <a:rPr lang="en-US" altLang="zh-CN" sz="2800" baseline="-25000">
                <a:solidFill>
                  <a:srgbClr val="0000FF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 i="1">
                <a:solidFill>
                  <a:srgbClr val="0000FF"/>
                </a:solidFill>
                <a:ea typeface="宋体" panose="02010600030101010101" pitchFamily="2" charset="-122"/>
              </a:rPr>
              <a:t>R</a:t>
            </a:r>
            <a:r>
              <a:rPr lang="en-US" altLang="zh-CN" sz="2800" baseline="-25000">
                <a:solidFill>
                  <a:srgbClr val="0000FF"/>
                </a:solidFill>
                <a:ea typeface="宋体" panose="02010600030101010101" pitchFamily="2" charset="-122"/>
              </a:rPr>
              <a:t>2</a:t>
            </a:r>
            <a:r>
              <a:rPr lang="en-US" altLang="zh-CN" sz="2800">
                <a:solidFill>
                  <a:srgbClr val="0000FF"/>
                </a:solidFill>
                <a:ea typeface="宋体" panose="02010600030101010101" pitchFamily="2" charset="-122"/>
              </a:rPr>
              <a:t> )</a:t>
            </a:r>
            <a:endParaRPr lang="en-US" altLang="zh-CN" sz="280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grpSp>
        <p:nvGrpSpPr>
          <p:cNvPr id="179263" name="Group 63"/>
          <p:cNvGrpSpPr>
            <a:grpSpLocks/>
          </p:cNvGrpSpPr>
          <p:nvPr/>
        </p:nvGrpSpPr>
        <p:grpSpPr bwMode="auto">
          <a:xfrm>
            <a:off x="174625" y="882650"/>
            <a:ext cx="3425825" cy="2139950"/>
            <a:chOff x="110" y="556"/>
            <a:chExt cx="2158" cy="1348"/>
          </a:xfrm>
        </p:grpSpPr>
        <p:sp>
          <p:nvSpPr>
            <p:cNvPr id="32790" name="Line 26"/>
            <p:cNvSpPr>
              <a:spLocks noChangeShapeType="1"/>
            </p:cNvSpPr>
            <p:nvPr/>
          </p:nvSpPr>
          <p:spPr bwMode="auto">
            <a:xfrm flipH="1">
              <a:off x="2072" y="952"/>
              <a:ext cx="8" cy="9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2791" name="Line 27"/>
            <p:cNvSpPr>
              <a:spLocks noChangeShapeType="1"/>
            </p:cNvSpPr>
            <p:nvPr/>
          </p:nvSpPr>
          <p:spPr bwMode="auto">
            <a:xfrm flipH="1">
              <a:off x="1440" y="946"/>
              <a:ext cx="8" cy="9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2792" name="Rectangle 28"/>
            <p:cNvSpPr>
              <a:spLocks noChangeArrowheads="1"/>
            </p:cNvSpPr>
            <p:nvPr/>
          </p:nvSpPr>
          <p:spPr bwMode="auto">
            <a:xfrm rot="-5400000">
              <a:off x="1248" y="1320"/>
              <a:ext cx="384" cy="9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793" name="Oval 29"/>
            <p:cNvSpPr>
              <a:spLocks noChangeArrowheads="1"/>
            </p:cNvSpPr>
            <p:nvPr/>
          </p:nvSpPr>
          <p:spPr bwMode="auto">
            <a:xfrm>
              <a:off x="432" y="1296"/>
              <a:ext cx="192" cy="192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grpSp>
          <p:nvGrpSpPr>
            <p:cNvPr id="32794" name="Group 30"/>
            <p:cNvGrpSpPr>
              <a:grpSpLocks/>
            </p:cNvGrpSpPr>
            <p:nvPr/>
          </p:nvGrpSpPr>
          <p:grpSpPr bwMode="auto">
            <a:xfrm rot="2700371">
              <a:off x="1864" y="1160"/>
              <a:ext cx="408" cy="400"/>
              <a:chOff x="2112" y="1736"/>
              <a:chExt cx="408" cy="400"/>
            </a:xfrm>
          </p:grpSpPr>
          <p:sp>
            <p:nvSpPr>
              <p:cNvPr id="32806" name="Oval 31"/>
              <p:cNvSpPr>
                <a:spLocks noChangeArrowheads="1"/>
              </p:cNvSpPr>
              <p:nvPr/>
            </p:nvSpPr>
            <p:spPr bwMode="auto">
              <a:xfrm>
                <a:off x="2112" y="1736"/>
                <a:ext cx="120" cy="112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2807" name="Oval 32"/>
              <p:cNvSpPr>
                <a:spLocks noChangeArrowheads="1"/>
              </p:cNvSpPr>
              <p:nvPr/>
            </p:nvSpPr>
            <p:spPr bwMode="auto">
              <a:xfrm>
                <a:off x="2208" y="1832"/>
                <a:ext cx="120" cy="112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2808" name="Oval 33"/>
              <p:cNvSpPr>
                <a:spLocks noChangeArrowheads="1"/>
              </p:cNvSpPr>
              <p:nvPr/>
            </p:nvSpPr>
            <p:spPr bwMode="auto">
              <a:xfrm>
                <a:off x="2304" y="1928"/>
                <a:ext cx="120" cy="112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2809" name="Oval 34"/>
              <p:cNvSpPr>
                <a:spLocks noChangeArrowheads="1"/>
              </p:cNvSpPr>
              <p:nvPr/>
            </p:nvSpPr>
            <p:spPr bwMode="auto">
              <a:xfrm>
                <a:off x="2400" y="2024"/>
                <a:ext cx="120" cy="112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32795" name="Rectangle 35" descr="粉色砂纸"/>
            <p:cNvSpPr>
              <a:spLocks noChangeArrowheads="1"/>
            </p:cNvSpPr>
            <p:nvPr/>
          </p:nvSpPr>
          <p:spPr bwMode="auto">
            <a:xfrm>
              <a:off x="1959" y="1040"/>
              <a:ext cx="96" cy="648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997A7A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796" name="Line 36"/>
            <p:cNvSpPr>
              <a:spLocks noChangeShapeType="1"/>
            </p:cNvSpPr>
            <p:nvPr/>
          </p:nvSpPr>
          <p:spPr bwMode="auto">
            <a:xfrm>
              <a:off x="520" y="944"/>
              <a:ext cx="15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2797" name="Line 37"/>
            <p:cNvSpPr>
              <a:spLocks noChangeShapeType="1"/>
            </p:cNvSpPr>
            <p:nvPr/>
          </p:nvSpPr>
          <p:spPr bwMode="auto">
            <a:xfrm>
              <a:off x="528" y="944"/>
              <a:ext cx="0" cy="9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2798" name="Line 38"/>
            <p:cNvSpPr>
              <a:spLocks noChangeShapeType="1"/>
            </p:cNvSpPr>
            <p:nvPr/>
          </p:nvSpPr>
          <p:spPr bwMode="auto">
            <a:xfrm>
              <a:off x="536" y="1888"/>
              <a:ext cx="15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2799" name="Rectangle 39"/>
            <p:cNvSpPr>
              <a:spLocks noChangeArrowheads="1"/>
            </p:cNvSpPr>
            <p:nvPr/>
          </p:nvSpPr>
          <p:spPr bwMode="auto">
            <a:xfrm>
              <a:off x="720" y="912"/>
              <a:ext cx="384" cy="9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800" name="Text Box 40"/>
            <p:cNvSpPr txBox="1">
              <a:spLocks noChangeArrowheads="1"/>
            </p:cNvSpPr>
            <p:nvPr/>
          </p:nvSpPr>
          <p:spPr bwMode="auto">
            <a:xfrm>
              <a:off x="511" y="1037"/>
              <a:ext cx="22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999999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>
                  <a:latin typeface="宋体" panose="02010600030101010101" pitchFamily="2" charset="-122"/>
                  <a:ea typeface="宋体" panose="02010600030101010101" pitchFamily="2" charset="-122"/>
                </a:rPr>
                <a:t>+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32801" name="Text Box 41"/>
            <p:cNvSpPr txBox="1">
              <a:spLocks noChangeArrowheads="1"/>
            </p:cNvSpPr>
            <p:nvPr/>
          </p:nvSpPr>
          <p:spPr bwMode="auto">
            <a:xfrm>
              <a:off x="511" y="1421"/>
              <a:ext cx="22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999999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>
                  <a:latin typeface="宋体" panose="02010600030101010101" pitchFamily="2" charset="-122"/>
                  <a:ea typeface="宋体" panose="02010600030101010101" pitchFamily="2" charset="-122"/>
                </a:rPr>
                <a:t>-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32802" name="Text Box 42"/>
            <p:cNvSpPr txBox="1">
              <a:spLocks noChangeArrowheads="1"/>
            </p:cNvSpPr>
            <p:nvPr/>
          </p:nvSpPr>
          <p:spPr bwMode="auto">
            <a:xfrm>
              <a:off x="768" y="556"/>
              <a:ext cx="4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999999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1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32803" name="Text Box 43"/>
            <p:cNvSpPr txBox="1">
              <a:spLocks noChangeArrowheads="1"/>
            </p:cNvSpPr>
            <p:nvPr/>
          </p:nvSpPr>
          <p:spPr bwMode="auto">
            <a:xfrm>
              <a:off x="954" y="1228"/>
              <a:ext cx="47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999999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2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32804" name="Text Box 44"/>
            <p:cNvSpPr txBox="1">
              <a:spLocks noChangeArrowheads="1"/>
            </p:cNvSpPr>
            <p:nvPr/>
          </p:nvSpPr>
          <p:spPr bwMode="auto">
            <a:xfrm>
              <a:off x="1746" y="1229"/>
              <a:ext cx="25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999999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ea typeface="宋体" panose="02010600030101010101" pitchFamily="2" charset="-122"/>
                </a:rPr>
                <a:t>L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32805" name="Text Box 45"/>
            <p:cNvSpPr txBox="1">
              <a:spLocks noChangeArrowheads="1"/>
            </p:cNvSpPr>
            <p:nvPr/>
          </p:nvSpPr>
          <p:spPr bwMode="auto">
            <a:xfrm>
              <a:off x="110" y="557"/>
              <a:ext cx="45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999999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zh-CN" altLang="en-US" sz="2800">
                  <a:solidFill>
                    <a:srgbClr val="FF0066"/>
                  </a:solidFill>
                  <a:ea typeface="宋体" panose="02010600030101010101" pitchFamily="2" charset="-122"/>
                </a:rPr>
                <a:t>例</a:t>
              </a:r>
              <a:r>
                <a:rPr lang="en-US" altLang="zh-CN" sz="2800">
                  <a:solidFill>
                    <a:srgbClr val="FF0066"/>
                  </a:solidFill>
                  <a:ea typeface="宋体" panose="02010600030101010101" pitchFamily="2" charset="-122"/>
                </a:rPr>
                <a:t>1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</p:grpSp>
      <p:sp>
        <p:nvSpPr>
          <p:cNvPr id="179246" name="Text Box 46"/>
          <p:cNvSpPr txBox="1">
            <a:spLocks noChangeArrowheads="1"/>
          </p:cNvSpPr>
          <p:nvPr/>
        </p:nvSpPr>
        <p:spPr bwMode="auto">
          <a:xfrm>
            <a:off x="403225" y="4313238"/>
            <a:ext cx="7159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99999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2800">
                <a:solidFill>
                  <a:srgbClr val="FF0066"/>
                </a:solidFill>
                <a:ea typeface="宋体" panose="02010600030101010101" pitchFamily="2" charset="-122"/>
              </a:rPr>
              <a:t>例</a:t>
            </a:r>
            <a:r>
              <a:rPr lang="en-US" altLang="zh-CN" sz="2800">
                <a:solidFill>
                  <a:srgbClr val="FF0066"/>
                </a:solidFill>
                <a:ea typeface="宋体" panose="02010600030101010101" pitchFamily="2" charset="-122"/>
              </a:rPr>
              <a:t>2</a:t>
            </a:r>
          </a:p>
        </p:txBody>
      </p:sp>
      <p:grpSp>
        <p:nvGrpSpPr>
          <p:cNvPr id="179247" name="Group 47"/>
          <p:cNvGrpSpPr>
            <a:grpSpLocks/>
          </p:cNvGrpSpPr>
          <p:nvPr/>
        </p:nvGrpSpPr>
        <p:grpSpPr bwMode="auto">
          <a:xfrm>
            <a:off x="1727200" y="4381500"/>
            <a:ext cx="2559050" cy="1295400"/>
            <a:chOff x="1088" y="2760"/>
            <a:chExt cx="1612" cy="816"/>
          </a:xfrm>
        </p:grpSpPr>
        <p:sp>
          <p:nvSpPr>
            <p:cNvPr id="32778" name="Rectangle 48"/>
            <p:cNvSpPr>
              <a:spLocks noChangeArrowheads="1"/>
            </p:cNvSpPr>
            <p:nvPr/>
          </p:nvSpPr>
          <p:spPr bwMode="auto">
            <a:xfrm>
              <a:off x="1088" y="2760"/>
              <a:ext cx="480" cy="81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779" name="Line 49"/>
            <p:cNvSpPr>
              <a:spLocks noChangeShapeType="1"/>
            </p:cNvSpPr>
            <p:nvPr/>
          </p:nvSpPr>
          <p:spPr bwMode="auto">
            <a:xfrm>
              <a:off x="1568" y="2856"/>
              <a:ext cx="7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2780" name="Line 50"/>
            <p:cNvSpPr>
              <a:spLocks noChangeShapeType="1"/>
            </p:cNvSpPr>
            <p:nvPr/>
          </p:nvSpPr>
          <p:spPr bwMode="auto">
            <a:xfrm>
              <a:off x="1568" y="3480"/>
              <a:ext cx="7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2781" name="Line 51"/>
            <p:cNvSpPr>
              <a:spLocks noChangeShapeType="1"/>
            </p:cNvSpPr>
            <p:nvPr/>
          </p:nvSpPr>
          <p:spPr bwMode="auto">
            <a:xfrm>
              <a:off x="2336" y="2856"/>
              <a:ext cx="0" cy="3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2782" name="Line 52"/>
            <p:cNvSpPr>
              <a:spLocks noChangeShapeType="1"/>
            </p:cNvSpPr>
            <p:nvPr/>
          </p:nvSpPr>
          <p:spPr bwMode="auto">
            <a:xfrm flipV="1">
              <a:off x="2336" y="3240"/>
              <a:ext cx="0" cy="2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2783" name="Line 53"/>
            <p:cNvSpPr>
              <a:spLocks noChangeShapeType="1"/>
            </p:cNvSpPr>
            <p:nvPr/>
          </p:nvSpPr>
          <p:spPr bwMode="auto">
            <a:xfrm>
              <a:off x="2240" y="3144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2784" name="Line 54"/>
            <p:cNvSpPr>
              <a:spLocks noChangeShapeType="1"/>
            </p:cNvSpPr>
            <p:nvPr/>
          </p:nvSpPr>
          <p:spPr bwMode="auto">
            <a:xfrm>
              <a:off x="2240" y="3240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2785" name="Oval 55"/>
            <p:cNvSpPr>
              <a:spLocks noChangeArrowheads="1"/>
            </p:cNvSpPr>
            <p:nvPr/>
          </p:nvSpPr>
          <p:spPr bwMode="auto">
            <a:xfrm>
              <a:off x="2000" y="2840"/>
              <a:ext cx="48" cy="48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786" name="Oval 56"/>
            <p:cNvSpPr>
              <a:spLocks noChangeArrowheads="1"/>
            </p:cNvSpPr>
            <p:nvPr/>
          </p:nvSpPr>
          <p:spPr bwMode="auto">
            <a:xfrm>
              <a:off x="2000" y="3448"/>
              <a:ext cx="48" cy="48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787" name="AutoShape 57"/>
            <p:cNvSpPr>
              <a:spLocks noChangeArrowheads="1"/>
            </p:cNvSpPr>
            <p:nvPr/>
          </p:nvSpPr>
          <p:spPr bwMode="auto">
            <a:xfrm>
              <a:off x="1688" y="3272"/>
              <a:ext cx="288" cy="72"/>
            </a:xfrm>
            <a:prstGeom prst="leftArrow">
              <a:avLst>
                <a:gd name="adj1" fmla="val 50000"/>
                <a:gd name="adj2" fmla="val 10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788" name="Text Box 58"/>
            <p:cNvSpPr txBox="1">
              <a:spLocks noChangeArrowheads="1"/>
            </p:cNvSpPr>
            <p:nvPr/>
          </p:nvSpPr>
          <p:spPr bwMode="auto">
            <a:xfrm>
              <a:off x="1625" y="2909"/>
              <a:ext cx="4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999999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zh-CN" altLang="zh-CN" sz="2800" baseline="-25000">
                  <a:ea typeface="宋体" panose="02010600030101010101" pitchFamily="2" charset="-122"/>
                </a:rPr>
                <a:t>等</a:t>
              </a:r>
              <a:endParaRPr lang="zh-CN" altLang="en-US" sz="2800" baseline="-25000">
                <a:ea typeface="宋体" panose="02010600030101010101" pitchFamily="2" charset="-122"/>
              </a:endParaRPr>
            </a:p>
          </p:txBody>
        </p:sp>
        <p:sp>
          <p:nvSpPr>
            <p:cNvPr id="32789" name="Text Box 59"/>
            <p:cNvSpPr txBox="1">
              <a:spLocks noChangeArrowheads="1"/>
            </p:cNvSpPr>
            <p:nvPr/>
          </p:nvSpPr>
          <p:spPr bwMode="auto">
            <a:xfrm>
              <a:off x="2437" y="3029"/>
              <a:ext cx="26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999999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ea typeface="宋体" panose="02010600030101010101" pitchFamily="2" charset="-122"/>
                </a:rPr>
                <a:t>C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</p:grpSp>
      <p:sp>
        <p:nvSpPr>
          <p:cNvPr id="179260" name="Text Box 60"/>
          <p:cNvSpPr txBox="1">
            <a:spLocks noChangeArrowheads="1"/>
          </p:cNvSpPr>
          <p:nvPr/>
        </p:nvSpPr>
        <p:spPr bwMode="auto">
          <a:xfrm>
            <a:off x="4903788" y="4705350"/>
            <a:ext cx="18780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99999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en-US" altLang="zh-CN" sz="2800" i="1">
                <a:solidFill>
                  <a:srgbClr val="0000FF"/>
                </a:solidFill>
                <a:ea typeface="宋体" panose="02010600030101010101" pitchFamily="2" charset="-122"/>
              </a:rPr>
              <a:t></a:t>
            </a:r>
            <a:r>
              <a:rPr lang="en-US" altLang="zh-CN" sz="2800">
                <a:solidFill>
                  <a:srgbClr val="0000FF"/>
                </a:solidFill>
                <a:ea typeface="宋体" panose="02010600030101010101" pitchFamily="2" charset="-122"/>
              </a:rPr>
              <a:t> = </a:t>
            </a:r>
            <a:r>
              <a:rPr lang="en-US" altLang="zh-CN" sz="2800" i="1">
                <a:solidFill>
                  <a:srgbClr val="0000FF"/>
                </a:solidFill>
                <a:ea typeface="宋体" panose="02010600030101010101" pitchFamily="2" charset="-122"/>
              </a:rPr>
              <a:t>R</a:t>
            </a:r>
            <a:r>
              <a:rPr lang="zh-CN" altLang="zh-CN" sz="2800" baseline="-25000">
                <a:solidFill>
                  <a:srgbClr val="0000FF"/>
                </a:solidFill>
                <a:ea typeface="宋体" panose="02010600030101010101" pitchFamily="2" charset="-122"/>
              </a:rPr>
              <a:t>等</a:t>
            </a:r>
            <a:r>
              <a:rPr lang="en-US" altLang="zh-CN" sz="2800">
                <a:solidFill>
                  <a:srgbClr val="0000FF"/>
                </a:solidFill>
                <a:ea typeface="宋体" panose="02010600030101010101" pitchFamily="2" charset="-122"/>
              </a:rPr>
              <a:t>C</a:t>
            </a:r>
            <a:endParaRPr lang="en-US" altLang="zh-CN" sz="2800" baseline="-25000">
              <a:solidFill>
                <a:srgbClr val="0000FF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79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79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7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9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9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9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9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79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79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3" grpId="0" autoUpdateAnimBg="0"/>
      <p:bldP spid="179223" grpId="0" animBg="1"/>
      <p:bldP spid="179224" grpId="0" autoUpdateAnimBg="0"/>
      <p:bldP spid="179246" grpId="0" autoUpdateAnimBg="0"/>
      <p:bldP spid="179260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7" name="Text Box 3"/>
          <p:cNvSpPr txBox="1">
            <a:spLocks noChangeArrowheads="1"/>
          </p:cNvSpPr>
          <p:nvPr/>
        </p:nvSpPr>
        <p:spPr bwMode="auto">
          <a:xfrm>
            <a:off x="304800" y="1042988"/>
            <a:ext cx="8382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u="sng">
                <a:solidFill>
                  <a:srgbClr val="0000FF"/>
                </a:solidFill>
                <a:ea typeface="宋体" panose="02010600030101010101" pitchFamily="2" charset="-122"/>
              </a:rPr>
              <a:t>零状态响应</a:t>
            </a:r>
            <a:r>
              <a:rPr lang="en-US" altLang="zh-CN" sz="2800" u="sng">
                <a:solidFill>
                  <a:srgbClr val="0000FF"/>
                </a:solidFill>
                <a:ea typeface="宋体" panose="02010600030101010101" pitchFamily="2" charset="-122"/>
              </a:rPr>
              <a:t>(Zerostate response)</a:t>
            </a:r>
            <a:r>
              <a:rPr lang="zh-CN" altLang="en-US" sz="2800">
                <a:ea typeface="宋体" panose="02010600030101010101" pitchFamily="2" charset="-122"/>
              </a:rPr>
              <a:t>：</a:t>
            </a:r>
            <a:r>
              <a:rPr lang="zh-CN" altLang="en-US" sz="2800">
                <a:latin typeface="仿宋_GB2312" pitchFamily="49" charset="-122"/>
              </a:rPr>
              <a:t>储能元件初始能量为零，电路在输入激励作用下产生的响应</a:t>
            </a:r>
          </a:p>
        </p:txBody>
      </p:sp>
      <p:graphicFrame>
        <p:nvGraphicFramePr>
          <p:cNvPr id="180228" name="Object 4"/>
          <p:cNvGraphicFramePr>
            <a:graphicFrameLocks noChangeAspect="1"/>
          </p:cNvGraphicFramePr>
          <p:nvPr/>
        </p:nvGraphicFramePr>
        <p:xfrm>
          <a:off x="4697413" y="3359150"/>
          <a:ext cx="2344737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47" name="公式" r:id="rId3" imgW="1244060" imgH="406224" progId="Equation.3">
                  <p:embed/>
                </p:oleObj>
              </mc:Choice>
              <mc:Fallback>
                <p:oleObj name="公式" r:id="rId3" imgW="1244060" imgH="406224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7413" y="3359150"/>
                        <a:ext cx="2344737" cy="831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0229" name="Text Box 5"/>
          <p:cNvSpPr txBox="1">
            <a:spLocks noChangeArrowheads="1"/>
          </p:cNvSpPr>
          <p:nvPr/>
        </p:nvSpPr>
        <p:spPr bwMode="auto">
          <a:xfrm>
            <a:off x="4662488" y="2746375"/>
            <a:ext cx="1612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zh-CN" altLang="en-US" sz="2800"/>
              <a:t>列方程</a:t>
            </a:r>
            <a:r>
              <a:rPr lang="zh-CN" altLang="en-US" sz="2800">
                <a:ea typeface="宋体" panose="02010600030101010101" pitchFamily="2" charset="-122"/>
              </a:rPr>
              <a:t>：</a:t>
            </a:r>
          </a:p>
        </p:txBody>
      </p:sp>
      <p:grpSp>
        <p:nvGrpSpPr>
          <p:cNvPr id="180230" name="Group 6"/>
          <p:cNvGrpSpPr>
            <a:grpSpLocks/>
          </p:cNvGrpSpPr>
          <p:nvPr/>
        </p:nvGrpSpPr>
        <p:grpSpPr bwMode="auto">
          <a:xfrm>
            <a:off x="471488" y="2636838"/>
            <a:ext cx="3643312" cy="2103437"/>
            <a:chOff x="432" y="1325"/>
            <a:chExt cx="2295" cy="1325"/>
          </a:xfrm>
        </p:grpSpPr>
        <p:grpSp>
          <p:nvGrpSpPr>
            <p:cNvPr id="33805" name="Group 7"/>
            <p:cNvGrpSpPr>
              <a:grpSpLocks/>
            </p:cNvGrpSpPr>
            <p:nvPr/>
          </p:nvGrpSpPr>
          <p:grpSpPr bwMode="auto">
            <a:xfrm>
              <a:off x="432" y="1325"/>
              <a:ext cx="2295" cy="1116"/>
              <a:chOff x="3456" y="1867"/>
              <a:chExt cx="2097" cy="1018"/>
            </a:xfrm>
          </p:grpSpPr>
          <p:sp>
            <p:nvSpPr>
              <p:cNvPr id="33807" name="Line 8"/>
              <p:cNvSpPr>
                <a:spLocks noChangeShapeType="1"/>
              </p:cNvSpPr>
              <p:nvPr/>
            </p:nvSpPr>
            <p:spPr bwMode="auto">
              <a:xfrm>
                <a:off x="4656" y="2304"/>
                <a:ext cx="384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33808" name="Group 9"/>
              <p:cNvGrpSpPr>
                <a:grpSpLocks/>
              </p:cNvGrpSpPr>
              <p:nvPr/>
            </p:nvGrpSpPr>
            <p:grpSpPr bwMode="auto">
              <a:xfrm>
                <a:off x="3456" y="1867"/>
                <a:ext cx="2097" cy="1018"/>
                <a:chOff x="3456" y="1915"/>
                <a:chExt cx="2097" cy="1018"/>
              </a:xfrm>
            </p:grpSpPr>
            <p:grpSp>
              <p:nvGrpSpPr>
                <p:cNvPr id="33809" name="Group 10"/>
                <p:cNvGrpSpPr>
                  <a:grpSpLocks/>
                </p:cNvGrpSpPr>
                <p:nvPr/>
              </p:nvGrpSpPr>
              <p:grpSpPr bwMode="auto">
                <a:xfrm>
                  <a:off x="4992" y="2001"/>
                  <a:ext cx="240" cy="303"/>
                  <a:chOff x="1872" y="465"/>
                  <a:chExt cx="240" cy="303"/>
                </a:xfrm>
              </p:grpSpPr>
              <p:sp>
                <p:nvSpPr>
                  <p:cNvPr id="33845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768"/>
                    <a:ext cx="24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3846" name="Text Box 1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84" y="465"/>
                    <a:ext cx="163" cy="299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99FF99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1pPr>
                    <a:lvl2pPr marL="742950" indent="-28575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2pPr>
                    <a:lvl3pPr marL="11430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3pPr>
                    <a:lvl4pPr marL="16002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4pPr>
                    <a:lvl5pPr marL="20574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9pPr>
                  </a:lstStyle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zh-CN" sz="2800" i="1">
                        <a:ea typeface="宋体" panose="02010600030101010101" pitchFamily="2" charset="-122"/>
                      </a:rPr>
                      <a:t>i</a:t>
                    </a:r>
                    <a:endParaRPr lang="en-US" altLang="zh-CN" sz="2800"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33810" name="Group 13"/>
                <p:cNvGrpSpPr>
                  <a:grpSpLocks/>
                </p:cNvGrpSpPr>
                <p:nvPr/>
              </p:nvGrpSpPr>
              <p:grpSpPr bwMode="auto">
                <a:xfrm>
                  <a:off x="3822" y="1915"/>
                  <a:ext cx="678" cy="341"/>
                  <a:chOff x="1134" y="907"/>
                  <a:chExt cx="678" cy="341"/>
                </a:xfrm>
              </p:grpSpPr>
              <p:sp>
                <p:nvSpPr>
                  <p:cNvPr id="33843" name="Line 1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00" y="1104"/>
                    <a:ext cx="144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3844" name="Text Box 1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34" y="907"/>
                    <a:ext cx="678" cy="29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99FF99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1pPr>
                    <a:lvl2pPr marL="742950" indent="-28575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2pPr>
                    <a:lvl3pPr marL="11430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3pPr>
                    <a:lvl4pPr marL="16002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4pPr>
                    <a:lvl5pPr marL="20574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9pPr>
                  </a:lstStyle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zh-CN" sz="2800">
                        <a:ea typeface="宋体" panose="02010600030101010101" pitchFamily="2" charset="-122"/>
                      </a:rPr>
                      <a:t>K(</a:t>
                    </a:r>
                    <a:r>
                      <a:rPr lang="en-US" altLang="zh-CN" sz="2800" i="1">
                        <a:ea typeface="宋体" panose="02010600030101010101" pitchFamily="2" charset="-122"/>
                      </a:rPr>
                      <a:t>t</a:t>
                    </a:r>
                    <a:r>
                      <a:rPr lang="en-US" altLang="zh-CN" sz="2800">
                        <a:ea typeface="宋体" panose="02010600030101010101" pitchFamily="2" charset="-122"/>
                      </a:rPr>
                      <a:t>=0)</a:t>
                    </a:r>
                  </a:p>
                </p:txBody>
              </p:sp>
            </p:grpSp>
            <p:sp>
              <p:nvSpPr>
                <p:cNvPr id="33811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3598" y="2442"/>
                  <a:ext cx="331" cy="29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2800" i="1">
                      <a:ea typeface="宋体" panose="02010600030101010101" pitchFamily="2" charset="-122"/>
                    </a:rPr>
                    <a:t>U</a:t>
                  </a:r>
                  <a:r>
                    <a:rPr lang="en-US" altLang="zh-CN" sz="2800" i="1" baseline="-25000">
                      <a:ea typeface="宋体" panose="02010600030101010101" pitchFamily="2" charset="-122"/>
                    </a:rPr>
                    <a:t>S</a:t>
                  </a:r>
                  <a:endParaRPr lang="en-US" altLang="zh-CN" sz="2800">
                    <a:ea typeface="宋体" panose="02010600030101010101" pitchFamily="2" charset="-122"/>
                  </a:endParaRPr>
                </a:p>
              </p:txBody>
            </p:sp>
            <p:grpSp>
              <p:nvGrpSpPr>
                <p:cNvPr id="33812" name="Group 17"/>
                <p:cNvGrpSpPr>
                  <a:grpSpLocks/>
                </p:cNvGrpSpPr>
                <p:nvPr/>
              </p:nvGrpSpPr>
              <p:grpSpPr bwMode="auto">
                <a:xfrm>
                  <a:off x="4321" y="2299"/>
                  <a:ext cx="593" cy="337"/>
                  <a:chOff x="817" y="763"/>
                  <a:chExt cx="593" cy="337"/>
                </a:xfrm>
              </p:grpSpPr>
              <p:grpSp>
                <p:nvGrpSpPr>
                  <p:cNvPr id="33839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817" y="763"/>
                    <a:ext cx="593" cy="298"/>
                    <a:chOff x="817" y="763"/>
                    <a:chExt cx="593" cy="298"/>
                  </a:xfrm>
                </p:grpSpPr>
                <p:sp>
                  <p:nvSpPr>
                    <p:cNvPr id="33841" name="Text Box 1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17" y="763"/>
                      <a:ext cx="223" cy="29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99FF99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>
                      <a:spAutoFit/>
                    </a:bodyPr>
                    <a:lstStyle>
                      <a:lvl1pPr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1pPr>
                      <a:lvl2pPr marL="742950" indent="-28575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2pPr>
                      <a:lvl3pPr marL="1143000" indent="-22860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3pPr>
                      <a:lvl4pPr marL="1600200" indent="-22860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4pPr>
                      <a:lvl5pPr marL="2057400" indent="-22860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9pPr>
                    </a:lstStyle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CN" sz="2800">
                          <a:ea typeface="宋体" panose="02010600030101010101" pitchFamily="2" charset="-122"/>
                        </a:rPr>
                        <a:t>+</a:t>
                      </a:r>
                    </a:p>
                  </p:txBody>
                </p:sp>
                <p:sp>
                  <p:nvSpPr>
                    <p:cNvPr id="33842" name="Text Box 2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202" y="763"/>
                      <a:ext cx="208" cy="29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99FF99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>
                      <a:spAutoFit/>
                    </a:bodyPr>
                    <a:lstStyle>
                      <a:lvl1pPr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1pPr>
                      <a:lvl2pPr marL="742950" indent="-28575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2pPr>
                      <a:lvl3pPr marL="1143000" indent="-22860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3pPr>
                      <a:lvl4pPr marL="1600200" indent="-22860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4pPr>
                      <a:lvl5pPr marL="2057400" indent="-22860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9pPr>
                    </a:lstStyle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CN" sz="2800">
                          <a:ea typeface="宋体" panose="02010600030101010101" pitchFamily="2" charset="-122"/>
                        </a:rPr>
                        <a:t>–</a:t>
                      </a:r>
                    </a:p>
                  </p:txBody>
                </p:sp>
              </p:grpSp>
              <p:sp>
                <p:nvSpPr>
                  <p:cNvPr id="33840" name="Text Box 2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68" y="801"/>
                    <a:ext cx="313" cy="299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99FF99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1pPr>
                    <a:lvl2pPr marL="742950" indent="-28575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2pPr>
                    <a:lvl3pPr marL="11430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3pPr>
                    <a:lvl4pPr marL="16002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4pPr>
                    <a:lvl5pPr marL="20574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9pPr>
                  </a:lstStyle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zh-CN" sz="2800" i="1">
                        <a:ea typeface="宋体" panose="02010600030101010101" pitchFamily="2" charset="-122"/>
                      </a:rPr>
                      <a:t>u</a:t>
                    </a:r>
                    <a:r>
                      <a:rPr lang="en-US" altLang="zh-CN" sz="2800" i="1" baseline="-25000">
                        <a:ea typeface="宋体" panose="02010600030101010101" pitchFamily="2" charset="-122"/>
                      </a:rPr>
                      <a:t>R</a:t>
                    </a:r>
                    <a:endParaRPr lang="en-US" altLang="zh-CN" sz="2800" baseline="-25000"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33813" name="Group 22"/>
                <p:cNvGrpSpPr>
                  <a:grpSpLocks/>
                </p:cNvGrpSpPr>
                <p:nvPr/>
              </p:nvGrpSpPr>
              <p:grpSpPr bwMode="auto">
                <a:xfrm>
                  <a:off x="3456" y="2251"/>
                  <a:ext cx="2097" cy="682"/>
                  <a:chOff x="192" y="907"/>
                  <a:chExt cx="2097" cy="682"/>
                </a:xfrm>
              </p:grpSpPr>
              <p:sp>
                <p:nvSpPr>
                  <p:cNvPr id="33817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768" y="1008"/>
                    <a:ext cx="672" cy="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3818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288" y="1008"/>
                    <a:ext cx="336" cy="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3819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288" y="1008"/>
                    <a:ext cx="0" cy="24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33820" name="Group 26"/>
                  <p:cNvGrpSpPr>
                    <a:grpSpLocks/>
                  </p:cNvGrpSpPr>
                  <p:nvPr/>
                </p:nvGrpSpPr>
                <p:grpSpPr bwMode="auto">
                  <a:xfrm>
                    <a:off x="192" y="1248"/>
                    <a:ext cx="192" cy="48"/>
                    <a:chOff x="528" y="1488"/>
                    <a:chExt cx="192" cy="48"/>
                  </a:xfrm>
                </p:grpSpPr>
                <p:sp>
                  <p:nvSpPr>
                    <p:cNvPr id="33837" name="Line 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28" y="1488"/>
                      <a:ext cx="192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3838" name="Line 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76" y="1536"/>
                      <a:ext cx="96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33821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288" y="1296"/>
                    <a:ext cx="0" cy="24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33822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1681" y="907"/>
                    <a:ext cx="608" cy="682"/>
                    <a:chOff x="1681" y="715"/>
                    <a:chExt cx="608" cy="682"/>
                  </a:xfrm>
                </p:grpSpPr>
                <p:sp>
                  <p:nvSpPr>
                    <p:cNvPr id="33826" name="Text Box 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681" y="1003"/>
                      <a:ext cx="243" cy="29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99FF99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>
                      <a:spAutoFit/>
                    </a:bodyPr>
                    <a:lstStyle>
                      <a:lvl1pPr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1pPr>
                      <a:lvl2pPr marL="742950" indent="-28575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2pPr>
                      <a:lvl3pPr marL="1143000" indent="-22860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3pPr>
                      <a:lvl4pPr marL="1600200" indent="-22860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4pPr>
                      <a:lvl5pPr marL="2057400" indent="-22860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9pPr>
                    </a:lstStyle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CN" sz="2800" i="1">
                          <a:ea typeface="宋体" panose="02010600030101010101" pitchFamily="2" charset="-122"/>
                        </a:rPr>
                        <a:t>C</a:t>
                      </a:r>
                      <a:endParaRPr lang="en-US" altLang="zh-CN" sz="2800">
                        <a:ea typeface="宋体" panose="02010600030101010101" pitchFamily="2" charset="-122"/>
                      </a:endParaRPr>
                    </a:p>
                  </p:txBody>
                </p:sp>
                <p:grpSp>
                  <p:nvGrpSpPr>
                    <p:cNvPr id="33827" name="Group 3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77" y="715"/>
                      <a:ext cx="312" cy="682"/>
                      <a:chOff x="1977" y="715"/>
                      <a:chExt cx="312" cy="682"/>
                    </a:xfrm>
                  </p:grpSpPr>
                  <p:grpSp>
                    <p:nvGrpSpPr>
                      <p:cNvPr id="33833" name="Group 3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64" y="715"/>
                        <a:ext cx="223" cy="682"/>
                        <a:chOff x="1632" y="1243"/>
                        <a:chExt cx="223" cy="682"/>
                      </a:xfrm>
                    </p:grpSpPr>
                    <p:sp>
                      <p:nvSpPr>
                        <p:cNvPr id="33835" name="Text Box 34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632" y="1243"/>
                          <a:ext cx="223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99FF99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>
                          <a:spAutoFit/>
                        </a:bodyPr>
                        <a:lstStyle>
                          <a:lvl1pPr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1pPr>
                          <a:lvl2pPr marL="742950" indent="-28575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2pPr>
                          <a:lvl3pPr marL="1143000" indent="-22860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3pPr>
                          <a:lvl4pPr marL="1600200" indent="-22860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4pPr>
                          <a:lvl5pPr marL="2057400" indent="-22860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9pPr>
                        </a:lstStyle>
                        <a:p>
                          <a:pPr algn="ctr">
                            <a:spcBef>
                              <a:spcPct val="50000"/>
                            </a:spcBef>
                          </a:pPr>
                          <a:r>
                            <a:rPr lang="en-US" altLang="zh-CN" sz="2800">
                              <a:ea typeface="宋体" panose="02010600030101010101" pitchFamily="2" charset="-122"/>
                            </a:rPr>
                            <a:t>+</a:t>
                          </a:r>
                        </a:p>
                      </p:txBody>
                    </p:sp>
                    <p:sp>
                      <p:nvSpPr>
                        <p:cNvPr id="33836" name="Text Box 3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633" y="1627"/>
                          <a:ext cx="209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99FF99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>
                          <a:spAutoFit/>
                        </a:bodyPr>
                        <a:lstStyle>
                          <a:lvl1pPr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1pPr>
                          <a:lvl2pPr marL="742950" indent="-28575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2pPr>
                          <a:lvl3pPr marL="1143000" indent="-22860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3pPr>
                          <a:lvl4pPr marL="1600200" indent="-22860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4pPr>
                          <a:lvl5pPr marL="2057400" indent="-22860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9pPr>
                        </a:lstStyle>
                        <a:p>
                          <a:pPr algn="ctr">
                            <a:spcBef>
                              <a:spcPct val="50000"/>
                            </a:spcBef>
                          </a:pPr>
                          <a:r>
                            <a:rPr lang="en-US" altLang="zh-CN" sz="2800">
                              <a:ea typeface="宋体" panose="02010600030101010101" pitchFamily="2" charset="-122"/>
                            </a:rPr>
                            <a:t>–</a:t>
                          </a:r>
                        </a:p>
                      </p:txBody>
                    </p:sp>
                  </p:grpSp>
                  <p:sp>
                    <p:nvSpPr>
                      <p:cNvPr id="33834" name="Text Box 3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977" y="897"/>
                        <a:ext cx="312" cy="2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>
                        <a:spAutoFit/>
                      </a:bodyPr>
                      <a:lstStyle>
                        <a:lvl1pPr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1pPr>
                        <a:lvl2pPr marL="742950" indent="-28575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2pPr>
                        <a:lvl3pPr marL="11430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3pPr>
                        <a:lvl4pPr marL="16002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4pPr>
                        <a:lvl5pPr marL="20574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9pPr>
                      </a:lstStyle>
                      <a:p>
                        <a:pPr algn="ctr">
                          <a:spcBef>
                            <a:spcPct val="50000"/>
                          </a:spcBef>
                        </a:pPr>
                        <a:r>
                          <a:rPr lang="en-US" altLang="zh-CN" sz="2800" i="1">
                            <a:ea typeface="宋体" panose="02010600030101010101" pitchFamily="2" charset="-122"/>
                          </a:rPr>
                          <a:t>u</a:t>
                        </a:r>
                        <a:r>
                          <a:rPr lang="en-US" altLang="zh-CN" sz="2800" i="1" baseline="-25000">
                            <a:ea typeface="宋体" panose="02010600030101010101" pitchFamily="2" charset="-122"/>
                          </a:rPr>
                          <a:t>C</a:t>
                        </a:r>
                        <a:endParaRPr lang="en-US" altLang="zh-CN" sz="2800">
                          <a:ea typeface="宋体" panose="02010600030101010101" pitchFamily="2" charset="-122"/>
                        </a:endParaRPr>
                      </a:p>
                    </p:txBody>
                  </p:sp>
                </p:grpSp>
                <p:grpSp>
                  <p:nvGrpSpPr>
                    <p:cNvPr id="33828" name="Group 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824" y="1008"/>
                      <a:ext cx="192" cy="96"/>
                      <a:chOff x="1824" y="1680"/>
                      <a:chExt cx="192" cy="96"/>
                    </a:xfrm>
                  </p:grpSpPr>
                  <p:sp>
                    <p:nvSpPr>
                      <p:cNvPr id="33831" name="Line 3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824" y="1680"/>
                        <a:ext cx="192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3832" name="Line 3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824" y="1776"/>
                        <a:ext cx="192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33829" name="Line 4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920" y="1104"/>
                      <a:ext cx="0" cy="24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3830" name="Line 4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920" y="816"/>
                      <a:ext cx="0" cy="192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33823" name="Line 4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624" y="912"/>
                    <a:ext cx="144" cy="96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3824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1008"/>
                    <a:ext cx="240" cy="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3825" name="Line 44"/>
                  <p:cNvSpPr>
                    <a:spLocks noChangeShapeType="1"/>
                  </p:cNvSpPr>
                  <p:nvPr/>
                </p:nvSpPr>
                <p:spPr bwMode="auto">
                  <a:xfrm>
                    <a:off x="288" y="1536"/>
                    <a:ext cx="1632" cy="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33814" name="Group 45"/>
                <p:cNvGrpSpPr>
                  <a:grpSpLocks/>
                </p:cNvGrpSpPr>
                <p:nvPr/>
              </p:nvGrpSpPr>
              <p:grpSpPr bwMode="auto">
                <a:xfrm>
                  <a:off x="4416" y="2059"/>
                  <a:ext cx="338" cy="341"/>
                  <a:chOff x="1008" y="523"/>
                  <a:chExt cx="338" cy="341"/>
                </a:xfrm>
              </p:grpSpPr>
              <p:sp>
                <p:nvSpPr>
                  <p:cNvPr id="33815" name="Text Box 4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4" y="523"/>
                    <a:ext cx="242" cy="29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99FF99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1pPr>
                    <a:lvl2pPr marL="742950" indent="-28575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2pPr>
                    <a:lvl3pPr marL="11430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3pPr>
                    <a:lvl4pPr marL="16002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4pPr>
                    <a:lvl5pPr marL="20574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9pPr>
                  </a:lstStyle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zh-CN" sz="2800" i="1">
                        <a:ea typeface="宋体" panose="02010600030101010101" pitchFamily="2" charset="-122"/>
                      </a:rPr>
                      <a:t>R</a:t>
                    </a:r>
                    <a:endParaRPr lang="en-US" altLang="zh-CN" sz="2800"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3816" name="Rectangle 47"/>
                  <p:cNvSpPr>
                    <a:spLocks noChangeArrowheads="1"/>
                  </p:cNvSpPr>
                  <p:nvPr/>
                </p:nvSpPr>
                <p:spPr bwMode="auto">
                  <a:xfrm>
                    <a:off x="1008" y="768"/>
                    <a:ext cx="288" cy="96"/>
                  </a:xfrm>
                  <a:prstGeom prst="rect">
                    <a:avLst/>
                  </a:prstGeom>
                  <a:solidFill>
                    <a:srgbClr val="99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1pPr>
                    <a:lvl2pPr marL="742950" indent="-28575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2pPr>
                    <a:lvl3pPr marL="11430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3pPr>
                    <a:lvl4pPr marL="16002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4pPr>
                    <a:lvl5pPr marL="20574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9pPr>
                  </a:lstStyle>
                  <a:p>
                    <a:endParaRPr lang="zh-CN" altLang="en-US"/>
                  </a:p>
                </p:txBody>
              </p:sp>
            </p:grpSp>
          </p:grpSp>
        </p:grpSp>
        <p:sp>
          <p:nvSpPr>
            <p:cNvPr id="33806" name="Text Box 48"/>
            <p:cNvSpPr txBox="1">
              <a:spLocks noChangeArrowheads="1"/>
            </p:cNvSpPr>
            <p:nvPr/>
          </p:nvSpPr>
          <p:spPr bwMode="auto">
            <a:xfrm>
              <a:off x="718" y="2323"/>
              <a:ext cx="93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solidFill>
                    <a:srgbClr val="0000FF"/>
                  </a:solidFill>
                  <a:ea typeface="宋体" panose="02010600030101010101" pitchFamily="2" charset="-122"/>
                </a:rPr>
                <a:t>u</a:t>
              </a:r>
              <a:r>
                <a:rPr lang="en-US" altLang="zh-CN" sz="2800" i="1" baseline="-25000">
                  <a:solidFill>
                    <a:srgbClr val="0000FF"/>
                  </a:solidFill>
                  <a:ea typeface="宋体" panose="02010600030101010101" pitchFamily="2" charset="-122"/>
                </a:rPr>
                <a:t>C </a:t>
              </a:r>
              <a:r>
                <a:rPr lang="en-US" altLang="zh-CN" sz="2800">
                  <a:solidFill>
                    <a:srgbClr val="0000FF"/>
                  </a:solidFill>
                  <a:ea typeface="宋体" panose="02010600030101010101" pitchFamily="2" charset="-122"/>
                </a:rPr>
                <a:t>(0</a:t>
              </a:r>
              <a:r>
                <a:rPr lang="en-US" altLang="zh-CN" sz="2800" baseline="30000">
                  <a:solidFill>
                    <a:srgbClr val="0000FF"/>
                  </a:solidFill>
                  <a:ea typeface="宋体" panose="02010600030101010101" pitchFamily="2" charset="-122"/>
                </a:rPr>
                <a:t>-</a:t>
              </a:r>
              <a:r>
                <a:rPr lang="en-US" altLang="zh-CN" sz="2800">
                  <a:solidFill>
                    <a:srgbClr val="0000FF"/>
                  </a:solidFill>
                  <a:ea typeface="宋体" panose="02010600030101010101" pitchFamily="2" charset="-122"/>
                </a:rPr>
                <a:t>)=0</a:t>
              </a:r>
            </a:p>
          </p:txBody>
        </p:sp>
      </p:grpSp>
      <p:sp>
        <p:nvSpPr>
          <p:cNvPr id="180273" name="Rectangle 49"/>
          <p:cNvSpPr>
            <a:spLocks noChangeArrowheads="1"/>
          </p:cNvSpPr>
          <p:nvPr/>
        </p:nvSpPr>
        <p:spPr bwMode="auto">
          <a:xfrm>
            <a:off x="523875" y="457200"/>
            <a:ext cx="59896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80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§5-3   </a:t>
            </a:r>
            <a:r>
              <a:rPr lang="zh-CN" altLang="en-US" sz="280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一阶电路的零状态响应</a:t>
            </a:r>
            <a:r>
              <a:rPr lang="zh-CN" altLang="en-US" sz="2800">
                <a:solidFill>
                  <a:srgbClr val="FF00FF"/>
                </a:solidFill>
                <a:ea typeface="宋体" panose="02010600030101010101" pitchFamily="2" charset="-122"/>
              </a:rPr>
              <a:t>         </a:t>
            </a:r>
            <a:endParaRPr lang="zh-CN" altLang="en-US" sz="280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80274" name="Text Box 50"/>
          <p:cNvSpPr txBox="1">
            <a:spLocks noChangeArrowheads="1"/>
          </p:cNvSpPr>
          <p:nvPr/>
        </p:nvSpPr>
        <p:spPr bwMode="auto">
          <a:xfrm>
            <a:off x="4586288" y="4389438"/>
            <a:ext cx="37560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zh-CN" altLang="en-US" sz="2800"/>
              <a:t>非齐次线性常微分方程</a:t>
            </a:r>
          </a:p>
        </p:txBody>
      </p:sp>
      <p:sp>
        <p:nvSpPr>
          <p:cNvPr id="180275" name="Text Box 51"/>
          <p:cNvSpPr txBox="1">
            <a:spLocks noChangeArrowheads="1"/>
          </p:cNvSpPr>
          <p:nvPr/>
        </p:nvSpPr>
        <p:spPr bwMode="auto">
          <a:xfrm>
            <a:off x="476250" y="5227638"/>
            <a:ext cx="23272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2800"/>
              <a:t>解答形式为：</a:t>
            </a:r>
          </a:p>
        </p:txBody>
      </p:sp>
      <p:graphicFrame>
        <p:nvGraphicFramePr>
          <p:cNvPr id="180276" name="Object 52"/>
          <p:cNvGraphicFramePr>
            <a:graphicFrameLocks noChangeAspect="1"/>
          </p:cNvGraphicFramePr>
          <p:nvPr/>
        </p:nvGraphicFramePr>
        <p:xfrm>
          <a:off x="2757488" y="5257800"/>
          <a:ext cx="16764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48" name="公式" r:id="rId5" imgW="1676400" imgH="482600" progId="Equation.3">
                  <p:embed/>
                </p:oleObj>
              </mc:Choice>
              <mc:Fallback>
                <p:oleObj name="公式" r:id="rId5" imgW="1676400" imgH="482600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7488" y="5257800"/>
                        <a:ext cx="16764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0277" name="AutoShape 53"/>
          <p:cNvSpPr>
            <a:spLocks/>
          </p:cNvSpPr>
          <p:nvPr/>
        </p:nvSpPr>
        <p:spPr bwMode="auto">
          <a:xfrm>
            <a:off x="5386388" y="5124450"/>
            <a:ext cx="2919412" cy="528638"/>
          </a:xfrm>
          <a:prstGeom prst="callout2">
            <a:avLst>
              <a:gd name="adj1" fmla="val 11958"/>
              <a:gd name="adj2" fmla="val -2611"/>
              <a:gd name="adj3" fmla="val 11958"/>
              <a:gd name="adj4" fmla="val -16750"/>
              <a:gd name="adj5" fmla="val 81727"/>
              <a:gd name="adj6" fmla="val -31157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2800">
                <a:ea typeface="宋体" panose="02010600030101010101" pitchFamily="2" charset="-122"/>
              </a:rPr>
              <a:t>齐次方程的通解</a:t>
            </a:r>
          </a:p>
        </p:txBody>
      </p:sp>
      <p:sp>
        <p:nvSpPr>
          <p:cNvPr id="180278" name="AutoShape 54"/>
          <p:cNvSpPr>
            <a:spLocks/>
          </p:cNvSpPr>
          <p:nvPr/>
        </p:nvSpPr>
        <p:spPr bwMode="auto">
          <a:xfrm>
            <a:off x="4765675" y="5870575"/>
            <a:ext cx="3068638" cy="522288"/>
          </a:xfrm>
          <a:prstGeom prst="callout1">
            <a:avLst>
              <a:gd name="adj1" fmla="val 28125"/>
              <a:gd name="adj2" fmla="val -3843"/>
              <a:gd name="adj3" fmla="val -28907"/>
              <a:gd name="adj4" fmla="val -48759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2800">
                <a:ea typeface="宋体" panose="02010600030101010101" pitchFamily="2" charset="-122"/>
              </a:rPr>
              <a:t>非齐次方程的特解</a:t>
            </a:r>
          </a:p>
        </p:txBody>
      </p:sp>
      <p:sp>
        <p:nvSpPr>
          <p:cNvPr id="180279" name="Text Box 55"/>
          <p:cNvSpPr txBox="1">
            <a:spLocks noChangeArrowheads="1"/>
          </p:cNvSpPr>
          <p:nvPr/>
        </p:nvSpPr>
        <p:spPr bwMode="auto">
          <a:xfrm>
            <a:off x="354013" y="2020888"/>
            <a:ext cx="42957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zh-CN" altLang="en-US" sz="2800">
                <a:solidFill>
                  <a:srgbClr val="FF3399"/>
                </a:solidFill>
                <a:latin typeface="仿宋_GB2312" pitchFamily="49" charset="-122"/>
              </a:rPr>
              <a:t>一</a:t>
            </a:r>
            <a:r>
              <a:rPr lang="en-US" altLang="zh-CN" sz="2800">
                <a:solidFill>
                  <a:srgbClr val="FF3399"/>
                </a:solidFill>
                <a:latin typeface="仿宋_GB2312" pitchFamily="49" charset="-122"/>
              </a:rPr>
              <a:t>. </a:t>
            </a:r>
            <a:r>
              <a:rPr lang="en-US" altLang="zh-CN" sz="2800" i="1">
                <a:solidFill>
                  <a:srgbClr val="FF3399"/>
                </a:solidFill>
                <a:latin typeface="仿宋_GB2312" pitchFamily="49" charset="-122"/>
              </a:rPr>
              <a:t> </a:t>
            </a:r>
            <a:r>
              <a:rPr lang="en-US" altLang="zh-CN" sz="2800" i="1">
                <a:solidFill>
                  <a:srgbClr val="FF0066"/>
                </a:solidFill>
                <a:latin typeface="仿宋_GB2312" pitchFamily="49" charset="-122"/>
              </a:rPr>
              <a:t>RC</a:t>
            </a:r>
            <a:r>
              <a:rPr lang="zh-CN" altLang="zh-CN" sz="2800">
                <a:solidFill>
                  <a:srgbClr val="FF0066"/>
                </a:solidFill>
                <a:latin typeface="仿宋_GB2312" pitchFamily="49" charset="-122"/>
              </a:rPr>
              <a:t>电路的零状态响应</a:t>
            </a:r>
            <a:endParaRPr lang="zh-CN" altLang="en-US" sz="2800">
              <a:latin typeface="仿宋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75"/>
                                        <p:tgtEl>
                                          <p:spTgt spid="180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0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0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80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0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0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0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0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0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0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0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0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0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0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0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0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80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0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27" grpId="0" autoUpdateAnimBg="0"/>
      <p:bldP spid="180229" grpId="0" autoUpdateAnimBg="0"/>
      <p:bldP spid="180273" grpId="0" autoUpdateAnimBg="0"/>
      <p:bldP spid="180274" grpId="0" autoUpdateAnimBg="0"/>
      <p:bldP spid="180275" grpId="0" autoUpdateAnimBg="0"/>
      <p:bldP spid="180277" grpId="0" animBg="1" autoUpdateAnimBg="0"/>
      <p:bldP spid="180278" grpId="0" animBg="1" autoUpdateAnimBg="0"/>
      <p:bldP spid="180279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1" name="Text Box 3"/>
          <p:cNvSpPr txBox="1">
            <a:spLocks noChangeArrowheads="1"/>
          </p:cNvSpPr>
          <p:nvPr/>
        </p:nvSpPr>
        <p:spPr bwMode="auto">
          <a:xfrm>
            <a:off x="533400" y="609600"/>
            <a:ext cx="839946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zh-CN" altLang="en-US" sz="2800"/>
              <a:t>与输入激励的变化规律有关，某些激励时</a:t>
            </a:r>
            <a:r>
              <a:rPr lang="zh-CN" altLang="en-US" sz="2800">
                <a:solidFill>
                  <a:srgbClr val="0000FF"/>
                </a:solidFill>
              </a:rPr>
              <a:t>强制分量</a:t>
            </a:r>
            <a:r>
              <a:rPr lang="zh-CN" altLang="en-US" sz="2800"/>
              <a:t>为</a:t>
            </a:r>
          </a:p>
          <a:p>
            <a:r>
              <a:rPr lang="zh-CN" altLang="en-US" sz="2800"/>
              <a:t>电路的稳态解，此时强制分量称为</a:t>
            </a:r>
            <a:r>
              <a:rPr lang="zh-CN" altLang="en-US" sz="2800">
                <a:solidFill>
                  <a:srgbClr val="0000FF"/>
                </a:solidFill>
              </a:rPr>
              <a:t>稳态分量</a:t>
            </a:r>
          </a:p>
        </p:txBody>
      </p:sp>
      <p:graphicFrame>
        <p:nvGraphicFramePr>
          <p:cNvPr id="181252" name="Object 4"/>
          <p:cNvGraphicFramePr>
            <a:graphicFrameLocks noChangeAspect="1"/>
          </p:cNvGraphicFramePr>
          <p:nvPr/>
        </p:nvGraphicFramePr>
        <p:xfrm>
          <a:off x="1274763" y="3659188"/>
          <a:ext cx="2070100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8" name="公式" r:id="rId3" imgW="799753" imgH="355446" progId="Equation.3">
                  <p:embed/>
                </p:oleObj>
              </mc:Choice>
              <mc:Fallback>
                <p:oleObj name="公式" r:id="rId3" imgW="799753" imgH="35544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4763" y="3659188"/>
                        <a:ext cx="2070100" cy="839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1253" name="Text Box 5"/>
          <p:cNvSpPr txBox="1">
            <a:spLocks noChangeArrowheads="1"/>
          </p:cNvSpPr>
          <p:nvPr/>
        </p:nvSpPr>
        <p:spPr bwMode="auto">
          <a:xfrm>
            <a:off x="3762375" y="3859213"/>
            <a:ext cx="51847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zh-CN" altLang="en-US" sz="2800"/>
              <a:t>变化规律由电路参数和结构决定</a:t>
            </a:r>
          </a:p>
        </p:txBody>
      </p:sp>
      <p:sp>
        <p:nvSpPr>
          <p:cNvPr id="181254" name="Text Box 6"/>
          <p:cNvSpPr txBox="1">
            <a:spLocks noChangeArrowheads="1"/>
          </p:cNvSpPr>
          <p:nvPr/>
        </p:nvSpPr>
        <p:spPr bwMode="auto">
          <a:xfrm>
            <a:off x="493713" y="4433888"/>
            <a:ext cx="8985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zh-CN" altLang="en-US" sz="2800">
                <a:solidFill>
                  <a:srgbClr val="0000FF"/>
                </a:solidFill>
              </a:rPr>
              <a:t>全解</a:t>
            </a:r>
            <a:endParaRPr lang="zh-CN" altLang="en-US" sz="2800"/>
          </a:p>
        </p:txBody>
      </p:sp>
      <p:sp>
        <p:nvSpPr>
          <p:cNvPr id="181255" name="Text Box 7"/>
          <p:cNvSpPr txBox="1">
            <a:spLocks noChangeArrowheads="1"/>
          </p:cNvSpPr>
          <p:nvPr/>
        </p:nvSpPr>
        <p:spPr bwMode="auto">
          <a:xfrm>
            <a:off x="1338263" y="6110288"/>
            <a:ext cx="2743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i="1">
                <a:ea typeface="宋体" panose="02010600030101010101" pitchFamily="2" charset="-122"/>
              </a:rPr>
              <a:t>u</a:t>
            </a:r>
            <a:r>
              <a:rPr lang="en-US" altLang="zh-CN" sz="2800" i="1" baseline="-25000">
                <a:ea typeface="宋体" panose="02010600030101010101" pitchFamily="2" charset="-122"/>
              </a:rPr>
              <a:t>C</a:t>
            </a:r>
            <a:r>
              <a:rPr lang="en-US" altLang="zh-CN" sz="2800" baseline="-25000">
                <a:ea typeface="宋体" panose="02010600030101010101" pitchFamily="2" charset="-122"/>
              </a:rPr>
              <a:t> </a:t>
            </a:r>
            <a:r>
              <a:rPr lang="en-US" altLang="zh-CN" sz="2800">
                <a:ea typeface="宋体" panose="02010600030101010101" pitchFamily="2" charset="-122"/>
              </a:rPr>
              <a:t>(0</a:t>
            </a:r>
            <a:r>
              <a:rPr lang="en-US" altLang="zh-CN" sz="2800" baseline="30000">
                <a:ea typeface="宋体" panose="02010600030101010101" pitchFamily="2" charset="-122"/>
              </a:rPr>
              <a:t>+</a:t>
            </a:r>
            <a:r>
              <a:rPr lang="en-US" altLang="zh-CN" sz="2800">
                <a:ea typeface="宋体" panose="02010600030101010101" pitchFamily="2" charset="-122"/>
              </a:rPr>
              <a:t>)=A</a:t>
            </a:r>
            <a:r>
              <a:rPr lang="en-US" altLang="zh-CN" sz="2800" i="1">
                <a:ea typeface="宋体" panose="02010600030101010101" pitchFamily="2" charset="-122"/>
              </a:rPr>
              <a:t>+U</a:t>
            </a:r>
            <a:r>
              <a:rPr lang="en-US" altLang="zh-CN" sz="2800" i="1" baseline="-25000">
                <a:ea typeface="宋体" panose="02010600030101010101" pitchFamily="2" charset="-122"/>
              </a:rPr>
              <a:t>S</a:t>
            </a:r>
            <a:r>
              <a:rPr lang="en-US" altLang="zh-CN" sz="2800">
                <a:ea typeface="宋体" panose="02010600030101010101" pitchFamily="2" charset="-122"/>
              </a:rPr>
              <a:t>= 0</a:t>
            </a:r>
          </a:p>
        </p:txBody>
      </p:sp>
      <p:sp>
        <p:nvSpPr>
          <p:cNvPr id="181256" name="Text Box 8"/>
          <p:cNvSpPr txBox="1">
            <a:spLocks noChangeArrowheads="1"/>
          </p:cNvSpPr>
          <p:nvPr/>
        </p:nvSpPr>
        <p:spPr bwMode="auto">
          <a:xfrm>
            <a:off x="4462463" y="6262688"/>
            <a:ext cx="1752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ea typeface="宋体" panose="02010600030101010101" pitchFamily="2" charset="-122"/>
              </a:rPr>
              <a:t> A</a:t>
            </a:r>
            <a:r>
              <a:rPr lang="en-US" altLang="zh-CN" sz="2800" i="1">
                <a:ea typeface="宋体" panose="02010600030101010101" pitchFamily="2" charset="-122"/>
              </a:rPr>
              <a:t>= - U</a:t>
            </a:r>
            <a:r>
              <a:rPr lang="en-US" altLang="zh-CN" sz="2800" i="1" baseline="-25000">
                <a:ea typeface="宋体" panose="02010600030101010101" pitchFamily="2" charset="-122"/>
              </a:rPr>
              <a:t>S</a:t>
            </a:r>
            <a:endParaRPr lang="en-US" altLang="zh-CN" sz="2800" baseline="-25000">
              <a:ea typeface="宋体" panose="02010600030101010101" pitchFamily="2" charset="-122"/>
            </a:endParaRPr>
          </a:p>
        </p:txBody>
      </p:sp>
      <p:sp>
        <p:nvSpPr>
          <p:cNvPr id="181257" name="Text Box 9"/>
          <p:cNvSpPr txBox="1">
            <a:spLocks noChangeArrowheads="1"/>
          </p:cNvSpPr>
          <p:nvPr/>
        </p:nvSpPr>
        <p:spPr bwMode="auto">
          <a:xfrm>
            <a:off x="1338263" y="5378450"/>
            <a:ext cx="5791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zh-CN" altLang="en-US" sz="2800"/>
              <a:t>由起始条件</a:t>
            </a:r>
            <a:r>
              <a:rPr lang="zh-CN" altLang="en-US" sz="2800">
                <a:ea typeface="宋体" panose="02010600030101010101" pitchFamily="2" charset="-122"/>
              </a:rPr>
              <a:t> </a:t>
            </a:r>
            <a:r>
              <a:rPr lang="en-US" altLang="zh-CN" sz="2800" i="1">
                <a:ea typeface="宋体" panose="02010600030101010101" pitchFamily="2" charset="-122"/>
              </a:rPr>
              <a:t>u</a:t>
            </a:r>
            <a:r>
              <a:rPr lang="en-US" altLang="zh-CN" sz="2800" i="1" baseline="-25000">
                <a:ea typeface="宋体" panose="02010600030101010101" pitchFamily="2" charset="-122"/>
              </a:rPr>
              <a:t>C</a:t>
            </a:r>
            <a:r>
              <a:rPr lang="en-US" altLang="zh-CN" sz="2800" baseline="-25000">
                <a:ea typeface="宋体" panose="02010600030101010101" pitchFamily="2" charset="-122"/>
              </a:rPr>
              <a:t> </a:t>
            </a:r>
            <a:r>
              <a:rPr lang="en-US" altLang="zh-CN" sz="2800">
                <a:ea typeface="宋体" panose="02010600030101010101" pitchFamily="2" charset="-122"/>
              </a:rPr>
              <a:t>(0</a:t>
            </a:r>
            <a:r>
              <a:rPr lang="en-US" altLang="zh-CN" sz="2800" baseline="30000">
                <a:ea typeface="宋体" panose="02010600030101010101" pitchFamily="2" charset="-122"/>
              </a:rPr>
              <a:t>+</a:t>
            </a:r>
            <a:r>
              <a:rPr lang="en-US" altLang="zh-CN" sz="2800">
                <a:ea typeface="宋体" panose="02010600030101010101" pitchFamily="2" charset="-122"/>
              </a:rPr>
              <a:t>)=0  </a:t>
            </a:r>
            <a:r>
              <a:rPr lang="zh-CN" altLang="en-US" sz="2800"/>
              <a:t>定</a:t>
            </a:r>
            <a:r>
              <a:rPr lang="zh-CN" altLang="en-US" sz="2800">
                <a:solidFill>
                  <a:srgbClr val="0000FF"/>
                </a:solidFill>
              </a:rPr>
              <a:t>积分常数</a:t>
            </a:r>
            <a:r>
              <a:rPr lang="zh-CN" altLang="en-US" sz="2800">
                <a:solidFill>
                  <a:srgbClr val="0000FF"/>
                </a:solidFill>
                <a:ea typeface="宋体" panose="02010600030101010101" pitchFamily="2" charset="-122"/>
              </a:rPr>
              <a:t>  </a:t>
            </a:r>
            <a:r>
              <a:rPr lang="en-US" altLang="zh-CN" sz="2800" i="1">
                <a:ea typeface="宋体" panose="02010600030101010101" pitchFamily="2" charset="-122"/>
              </a:rPr>
              <a:t>A</a:t>
            </a:r>
          </a:p>
        </p:txBody>
      </p:sp>
      <p:grpSp>
        <p:nvGrpSpPr>
          <p:cNvPr id="181258" name="Group 10"/>
          <p:cNvGrpSpPr>
            <a:grpSpLocks/>
          </p:cNvGrpSpPr>
          <p:nvPr/>
        </p:nvGrpSpPr>
        <p:grpSpPr bwMode="auto">
          <a:xfrm>
            <a:off x="1157288" y="2889250"/>
            <a:ext cx="6400800" cy="831850"/>
            <a:chOff x="729" y="1444"/>
            <a:chExt cx="4032" cy="524"/>
          </a:xfrm>
        </p:grpSpPr>
        <p:sp>
          <p:nvSpPr>
            <p:cNvPr id="34836" name="Text Box 11"/>
            <p:cNvSpPr txBox="1">
              <a:spLocks noChangeArrowheads="1"/>
            </p:cNvSpPr>
            <p:nvPr/>
          </p:nvSpPr>
          <p:spPr bwMode="auto">
            <a:xfrm>
              <a:off x="729" y="1528"/>
              <a:ext cx="40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 sz="2800"/>
                <a:t>齐次方程</a:t>
              </a:r>
              <a:r>
                <a:rPr lang="zh-CN" altLang="en-US" sz="2800">
                  <a:ea typeface="宋体" panose="02010600030101010101" pitchFamily="2" charset="-122"/>
                </a:rPr>
                <a:t>                                 </a:t>
              </a:r>
              <a:r>
                <a:rPr lang="zh-CN" altLang="en-US" sz="2800"/>
                <a:t>的通解</a:t>
              </a:r>
              <a:endParaRPr lang="zh-CN" altLang="en-US" sz="2800" i="1"/>
            </a:p>
          </p:txBody>
        </p:sp>
        <p:graphicFrame>
          <p:nvGraphicFramePr>
            <p:cNvPr id="34837" name="Object 12"/>
            <p:cNvGraphicFramePr>
              <a:graphicFrameLocks noChangeAspect="1"/>
            </p:cNvGraphicFramePr>
            <p:nvPr/>
          </p:nvGraphicFramePr>
          <p:xfrm>
            <a:off x="1678" y="1444"/>
            <a:ext cx="1356" cy="5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39" name="公式" r:id="rId5" imgW="1143000" imgH="406400" progId="Equation.3">
                    <p:embed/>
                  </p:oleObj>
                </mc:Choice>
                <mc:Fallback>
                  <p:oleObj name="公式" r:id="rId5" imgW="1143000" imgH="406400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78" y="1444"/>
                          <a:ext cx="1356" cy="5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1261" name="Group 13"/>
          <p:cNvGrpSpPr>
            <a:grpSpLocks/>
          </p:cNvGrpSpPr>
          <p:nvPr/>
        </p:nvGrpSpPr>
        <p:grpSpPr bwMode="auto">
          <a:xfrm>
            <a:off x="501650" y="76200"/>
            <a:ext cx="3805238" cy="530225"/>
            <a:chOff x="316" y="199"/>
            <a:chExt cx="2397" cy="334"/>
          </a:xfrm>
        </p:grpSpPr>
        <p:sp>
          <p:nvSpPr>
            <p:cNvPr id="34834" name="Text Box 14"/>
            <p:cNvSpPr txBox="1">
              <a:spLocks noChangeArrowheads="1"/>
            </p:cNvSpPr>
            <p:nvPr/>
          </p:nvSpPr>
          <p:spPr bwMode="auto">
            <a:xfrm>
              <a:off x="572" y="199"/>
              <a:ext cx="21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800">
                  <a:ea typeface="宋体" panose="02010600030101010101" pitchFamily="2" charset="-122"/>
                </a:rPr>
                <a:t>：</a:t>
              </a:r>
              <a:r>
                <a:rPr lang="zh-CN" altLang="en-US" sz="2800">
                  <a:solidFill>
                    <a:srgbClr val="0000FF"/>
                  </a:solidFill>
                </a:rPr>
                <a:t>特解（强制分量）</a:t>
              </a:r>
              <a:endParaRPr lang="zh-CN" altLang="en-US" sz="2800"/>
            </a:p>
          </p:txBody>
        </p:sp>
        <p:graphicFrame>
          <p:nvGraphicFramePr>
            <p:cNvPr id="34835" name="Object 15"/>
            <p:cNvGraphicFramePr>
              <a:graphicFrameLocks noChangeAspect="1"/>
            </p:cNvGraphicFramePr>
            <p:nvPr/>
          </p:nvGraphicFramePr>
          <p:xfrm>
            <a:off x="316" y="208"/>
            <a:ext cx="286" cy="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40" name="公式" r:id="rId7" imgW="203112" imgH="228501" progId="Equation.3">
                    <p:embed/>
                  </p:oleObj>
                </mc:Choice>
                <mc:Fallback>
                  <p:oleObj name="公式" r:id="rId7" imgW="203112" imgH="228501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" y="208"/>
                          <a:ext cx="286" cy="3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1264" name="Group 16"/>
          <p:cNvGrpSpPr>
            <a:grpSpLocks/>
          </p:cNvGrpSpPr>
          <p:nvPr/>
        </p:nvGrpSpPr>
        <p:grpSpPr bwMode="auto">
          <a:xfrm>
            <a:off x="3981450" y="84138"/>
            <a:ext cx="1873250" cy="557212"/>
            <a:chOff x="2292" y="192"/>
            <a:chExt cx="1180" cy="351"/>
          </a:xfrm>
        </p:grpSpPr>
        <p:sp>
          <p:nvSpPr>
            <p:cNvPr id="34832" name="Text Box 17"/>
            <p:cNvSpPr txBox="1">
              <a:spLocks noChangeArrowheads="1"/>
            </p:cNvSpPr>
            <p:nvPr/>
          </p:nvSpPr>
          <p:spPr bwMode="auto">
            <a:xfrm>
              <a:off x="2608" y="216"/>
              <a:ext cx="86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= U</a:t>
              </a:r>
              <a:r>
                <a:rPr lang="en-US" altLang="zh-CN" sz="2800" i="1" baseline="-25000">
                  <a:ea typeface="宋体" panose="02010600030101010101" pitchFamily="2" charset="-122"/>
                </a:rPr>
                <a:t>S</a:t>
              </a:r>
            </a:p>
          </p:txBody>
        </p:sp>
        <p:graphicFrame>
          <p:nvGraphicFramePr>
            <p:cNvPr id="34833" name="Object 18"/>
            <p:cNvGraphicFramePr>
              <a:graphicFrameLocks noChangeAspect="1"/>
            </p:cNvGraphicFramePr>
            <p:nvPr/>
          </p:nvGraphicFramePr>
          <p:xfrm>
            <a:off x="2292" y="192"/>
            <a:ext cx="286" cy="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41" name="公式" r:id="rId9" imgW="203112" imgH="228501" progId="Equation.3">
                    <p:embed/>
                  </p:oleObj>
                </mc:Choice>
                <mc:Fallback>
                  <p:oleObj name="公式" r:id="rId9" imgW="203112" imgH="228501" progId="Equation.3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2" y="192"/>
                          <a:ext cx="286" cy="3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81268" name="Text Box 20"/>
          <p:cNvSpPr txBox="1">
            <a:spLocks noChangeArrowheads="1"/>
          </p:cNvSpPr>
          <p:nvPr/>
        </p:nvSpPr>
        <p:spPr bwMode="auto">
          <a:xfrm>
            <a:off x="1047750" y="2354263"/>
            <a:ext cx="5505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zh-CN" altLang="en-US" sz="2800">
                <a:ea typeface="宋体" panose="02010600030101010101" pitchFamily="2" charset="-122"/>
              </a:rPr>
              <a:t>：</a:t>
            </a:r>
            <a:r>
              <a:rPr lang="zh-CN" altLang="en-US" sz="2800">
                <a:solidFill>
                  <a:srgbClr val="0000FF"/>
                </a:solidFill>
              </a:rPr>
              <a:t>通解（自由分量，暂态分量）</a:t>
            </a:r>
            <a:endParaRPr lang="zh-CN" altLang="en-US" sz="2800"/>
          </a:p>
        </p:txBody>
      </p:sp>
      <p:graphicFrame>
        <p:nvGraphicFramePr>
          <p:cNvPr id="181269" name="Object 21"/>
          <p:cNvGraphicFramePr>
            <a:graphicFrameLocks noChangeAspect="1"/>
          </p:cNvGraphicFramePr>
          <p:nvPr/>
        </p:nvGraphicFramePr>
        <p:xfrm>
          <a:off x="514350" y="2349500"/>
          <a:ext cx="530225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2" name="公式" r:id="rId10" imgW="203112" imgH="228501" progId="Equation.3">
                  <p:embed/>
                </p:oleObj>
              </mc:Choice>
              <mc:Fallback>
                <p:oleObj name="公式" r:id="rId10" imgW="203112" imgH="228501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" y="2349500"/>
                        <a:ext cx="530225" cy="515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70" name="Object 22"/>
          <p:cNvGraphicFramePr>
            <a:graphicFrameLocks noChangeAspect="1"/>
          </p:cNvGraphicFramePr>
          <p:nvPr/>
        </p:nvGraphicFramePr>
        <p:xfrm>
          <a:off x="1384300" y="4484688"/>
          <a:ext cx="4379913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3" name="公式" r:id="rId12" imgW="1815312" imgH="355446" progId="Equation.3">
                  <p:embed/>
                </p:oleObj>
              </mc:Choice>
              <mc:Fallback>
                <p:oleObj name="公式" r:id="rId12" imgW="1815312" imgH="355446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4300" y="4484688"/>
                        <a:ext cx="4379913" cy="782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1271" name="Text Box 23"/>
          <p:cNvSpPr txBox="1">
            <a:spLocks noChangeArrowheads="1"/>
          </p:cNvSpPr>
          <p:nvPr/>
        </p:nvSpPr>
        <p:spPr bwMode="auto">
          <a:xfrm>
            <a:off x="152400" y="1614488"/>
            <a:ext cx="8763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chemeClr val="tx2"/>
                </a:solidFill>
                <a:ea typeface="宋体" panose="02010600030101010101" pitchFamily="2" charset="-122"/>
              </a:rPr>
              <a:t>可设为与输入激励相同的形式，或用稳态解作为特解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1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1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1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1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500"/>
                                        <p:tgtEl>
                                          <p:spTgt spid="18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8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1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1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1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1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1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1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1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1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81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81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1" grpId="0" autoUpdateAnimBg="0"/>
      <p:bldP spid="181253" grpId="0" autoUpdateAnimBg="0"/>
      <p:bldP spid="181254" grpId="0" autoUpdateAnimBg="0"/>
      <p:bldP spid="181255" grpId="0" autoUpdateAnimBg="0"/>
      <p:bldP spid="181256" grpId="0" autoUpdateAnimBg="0"/>
      <p:bldP spid="181257" grpId="0" autoUpdateAnimBg="0"/>
      <p:bldP spid="181268" grpId="0" autoUpdateAnimBg="0"/>
      <p:bldP spid="181271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2317" name="Object 45"/>
          <p:cNvGraphicFramePr>
            <a:graphicFrameLocks noChangeAspect="1"/>
          </p:cNvGraphicFramePr>
          <p:nvPr/>
        </p:nvGraphicFramePr>
        <p:xfrm>
          <a:off x="1198563" y="346075"/>
          <a:ext cx="7050087" cy="92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1" name="公式" r:id="rId3" imgW="2705100" imgH="355600" progId="Equation.3">
                  <p:embed/>
                </p:oleObj>
              </mc:Choice>
              <mc:Fallback>
                <p:oleObj name="公式" r:id="rId3" imgW="2705100" imgH="35560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8563" y="346075"/>
                        <a:ext cx="7050087" cy="922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2318" name="AutoShape 46"/>
          <p:cNvSpPr>
            <a:spLocks/>
          </p:cNvSpPr>
          <p:nvPr/>
        </p:nvSpPr>
        <p:spPr bwMode="auto">
          <a:xfrm>
            <a:off x="228600" y="1771650"/>
            <a:ext cx="1828800" cy="376238"/>
          </a:xfrm>
          <a:prstGeom prst="callout1">
            <a:avLst>
              <a:gd name="adj1" fmla="val 17560"/>
              <a:gd name="adj2" fmla="val 104167"/>
              <a:gd name="adj3" fmla="val -157806"/>
              <a:gd name="adj4" fmla="val 111023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1800">
                <a:ea typeface="宋体" panose="02010600030101010101" pitchFamily="2" charset="-122"/>
              </a:rPr>
              <a:t>强制分量</a:t>
            </a:r>
            <a:r>
              <a:rPr lang="en-US" altLang="zh-CN" sz="1800">
                <a:ea typeface="宋体" panose="02010600030101010101" pitchFamily="2" charset="-122"/>
              </a:rPr>
              <a:t>(</a:t>
            </a:r>
            <a:r>
              <a:rPr lang="zh-CN" altLang="en-US" sz="1800">
                <a:ea typeface="宋体" panose="02010600030101010101" pitchFamily="2" charset="-122"/>
              </a:rPr>
              <a:t>稳态</a:t>
            </a:r>
            <a:r>
              <a:rPr lang="en-US" altLang="zh-CN" sz="1800">
                <a:ea typeface="宋体" panose="02010600030101010101" pitchFamily="2" charset="-122"/>
              </a:rPr>
              <a:t>)</a:t>
            </a:r>
          </a:p>
        </p:txBody>
      </p:sp>
      <p:sp>
        <p:nvSpPr>
          <p:cNvPr id="182319" name="AutoShape 47"/>
          <p:cNvSpPr>
            <a:spLocks/>
          </p:cNvSpPr>
          <p:nvPr/>
        </p:nvSpPr>
        <p:spPr bwMode="auto">
          <a:xfrm>
            <a:off x="4273550" y="1728788"/>
            <a:ext cx="1795463" cy="376237"/>
          </a:xfrm>
          <a:prstGeom prst="callout1">
            <a:avLst>
              <a:gd name="adj1" fmla="val 33028"/>
              <a:gd name="adj2" fmla="val -4245"/>
              <a:gd name="adj3" fmla="val -132569"/>
              <a:gd name="adj4" fmla="val -43588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1800">
                <a:ea typeface="宋体" panose="02010600030101010101" pitchFamily="2" charset="-122"/>
              </a:rPr>
              <a:t>自由分量</a:t>
            </a:r>
            <a:r>
              <a:rPr lang="en-US" altLang="zh-CN" sz="1800">
                <a:ea typeface="宋体" panose="02010600030101010101" pitchFamily="2" charset="-122"/>
              </a:rPr>
              <a:t>(</a:t>
            </a:r>
            <a:r>
              <a:rPr lang="zh-CN" altLang="en-US" sz="1800">
                <a:ea typeface="宋体" panose="02010600030101010101" pitchFamily="2" charset="-122"/>
              </a:rPr>
              <a:t>暂态</a:t>
            </a:r>
            <a:r>
              <a:rPr lang="en-US" altLang="zh-CN" sz="1800">
                <a:ea typeface="宋体" panose="02010600030101010101" pitchFamily="2" charset="-122"/>
              </a:rPr>
              <a:t>)</a:t>
            </a:r>
          </a:p>
        </p:txBody>
      </p:sp>
      <p:graphicFrame>
        <p:nvGraphicFramePr>
          <p:cNvPr id="182320" name="Object 48"/>
          <p:cNvGraphicFramePr>
            <a:graphicFrameLocks noChangeAspect="1"/>
          </p:cNvGraphicFramePr>
          <p:nvPr/>
        </p:nvGraphicFramePr>
        <p:xfrm>
          <a:off x="4137025" y="5308600"/>
          <a:ext cx="4406900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2" name="Equation" r:id="rId5" imgW="1320227" imgH="418918" progId="Equation.3">
                  <p:embed/>
                </p:oleObj>
              </mc:Choice>
              <mc:Fallback>
                <p:oleObj name="Equation" r:id="rId5" imgW="1320227" imgH="418918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7025" y="5308600"/>
                        <a:ext cx="4406900" cy="152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2345" name="Group 73"/>
          <p:cNvGrpSpPr>
            <a:grpSpLocks/>
          </p:cNvGrpSpPr>
          <p:nvPr/>
        </p:nvGrpSpPr>
        <p:grpSpPr bwMode="auto">
          <a:xfrm>
            <a:off x="228600" y="2209800"/>
            <a:ext cx="5089525" cy="3429000"/>
            <a:chOff x="3395" y="180"/>
            <a:chExt cx="2326" cy="1224"/>
          </a:xfrm>
        </p:grpSpPr>
        <p:sp>
          <p:nvSpPr>
            <p:cNvPr id="35847" name="Line 74"/>
            <p:cNvSpPr>
              <a:spLocks noChangeShapeType="1"/>
            </p:cNvSpPr>
            <p:nvPr/>
          </p:nvSpPr>
          <p:spPr bwMode="auto">
            <a:xfrm>
              <a:off x="3568" y="1163"/>
              <a:ext cx="2010" cy="0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35848" name="Line 75"/>
            <p:cNvSpPr>
              <a:spLocks noChangeShapeType="1"/>
            </p:cNvSpPr>
            <p:nvPr/>
          </p:nvSpPr>
          <p:spPr bwMode="auto">
            <a:xfrm flipV="1">
              <a:off x="3880" y="263"/>
              <a:ext cx="0" cy="1141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35849" name="Freeform 76"/>
            <p:cNvSpPr>
              <a:spLocks/>
            </p:cNvSpPr>
            <p:nvPr/>
          </p:nvSpPr>
          <p:spPr bwMode="auto">
            <a:xfrm>
              <a:off x="3880" y="636"/>
              <a:ext cx="1428" cy="528"/>
            </a:xfrm>
            <a:custGeom>
              <a:avLst/>
              <a:gdLst>
                <a:gd name="T0" fmla="*/ 0 w 1428"/>
                <a:gd name="T1" fmla="*/ 528 h 528"/>
                <a:gd name="T2" fmla="*/ 264 w 1428"/>
                <a:gd name="T3" fmla="*/ 264 h 528"/>
                <a:gd name="T4" fmla="*/ 552 w 1428"/>
                <a:gd name="T5" fmla="*/ 108 h 528"/>
                <a:gd name="T6" fmla="*/ 840 w 1428"/>
                <a:gd name="T7" fmla="*/ 36 h 528"/>
                <a:gd name="T8" fmla="*/ 1008 w 1428"/>
                <a:gd name="T9" fmla="*/ 12 h 528"/>
                <a:gd name="T10" fmla="*/ 1428 w 1428"/>
                <a:gd name="T11" fmla="*/ 0 h 5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28" h="528">
                  <a:moveTo>
                    <a:pt x="0" y="528"/>
                  </a:moveTo>
                  <a:cubicBezTo>
                    <a:pt x="86" y="431"/>
                    <a:pt x="172" y="334"/>
                    <a:pt x="264" y="264"/>
                  </a:cubicBezTo>
                  <a:cubicBezTo>
                    <a:pt x="356" y="194"/>
                    <a:pt x="456" y="146"/>
                    <a:pt x="552" y="108"/>
                  </a:cubicBezTo>
                  <a:cubicBezTo>
                    <a:pt x="648" y="70"/>
                    <a:pt x="764" y="52"/>
                    <a:pt x="840" y="36"/>
                  </a:cubicBezTo>
                  <a:cubicBezTo>
                    <a:pt x="916" y="20"/>
                    <a:pt x="910" y="18"/>
                    <a:pt x="1008" y="12"/>
                  </a:cubicBezTo>
                  <a:cubicBezTo>
                    <a:pt x="1106" y="6"/>
                    <a:pt x="1341" y="2"/>
                    <a:pt x="1428" y="0"/>
                  </a:cubicBezTo>
                </a:path>
              </a:pathLst>
            </a:custGeom>
            <a:noFill/>
            <a:ln w="28575" cap="sq" cmpd="sng">
              <a:solidFill>
                <a:srgbClr val="FF3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35850" name="Freeform 77"/>
            <p:cNvSpPr>
              <a:spLocks/>
            </p:cNvSpPr>
            <p:nvPr/>
          </p:nvSpPr>
          <p:spPr bwMode="auto">
            <a:xfrm>
              <a:off x="3892" y="840"/>
              <a:ext cx="1428" cy="288"/>
            </a:xfrm>
            <a:custGeom>
              <a:avLst/>
              <a:gdLst>
                <a:gd name="T0" fmla="*/ 0 w 1428"/>
                <a:gd name="T1" fmla="*/ 0 h 288"/>
                <a:gd name="T2" fmla="*/ 132 w 1428"/>
                <a:gd name="T3" fmla="*/ 120 h 288"/>
                <a:gd name="T4" fmla="*/ 336 w 1428"/>
                <a:gd name="T5" fmla="*/ 204 h 288"/>
                <a:gd name="T6" fmla="*/ 660 w 1428"/>
                <a:gd name="T7" fmla="*/ 264 h 288"/>
                <a:gd name="T8" fmla="*/ 1428 w 1428"/>
                <a:gd name="T9" fmla="*/ 288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28" h="288">
                  <a:moveTo>
                    <a:pt x="0" y="0"/>
                  </a:moveTo>
                  <a:cubicBezTo>
                    <a:pt x="22" y="20"/>
                    <a:pt x="76" y="86"/>
                    <a:pt x="132" y="120"/>
                  </a:cubicBezTo>
                  <a:cubicBezTo>
                    <a:pt x="188" y="154"/>
                    <a:pt x="248" y="180"/>
                    <a:pt x="336" y="204"/>
                  </a:cubicBezTo>
                  <a:cubicBezTo>
                    <a:pt x="424" y="228"/>
                    <a:pt x="478" y="250"/>
                    <a:pt x="660" y="264"/>
                  </a:cubicBezTo>
                  <a:cubicBezTo>
                    <a:pt x="842" y="278"/>
                    <a:pt x="1268" y="283"/>
                    <a:pt x="1428" y="288"/>
                  </a:cubicBezTo>
                </a:path>
              </a:pathLst>
            </a:custGeom>
            <a:noFill/>
            <a:ln w="28575" cap="sq" cmpd="sng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35851" name="Line 78"/>
            <p:cNvSpPr>
              <a:spLocks noChangeShapeType="1"/>
            </p:cNvSpPr>
            <p:nvPr/>
          </p:nvSpPr>
          <p:spPr bwMode="auto">
            <a:xfrm>
              <a:off x="3880" y="611"/>
              <a:ext cx="1212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35852" name="Rectangle 79"/>
            <p:cNvSpPr>
              <a:spLocks noChangeArrowheads="1"/>
            </p:cNvSpPr>
            <p:nvPr/>
          </p:nvSpPr>
          <p:spPr bwMode="auto">
            <a:xfrm>
              <a:off x="3607" y="468"/>
              <a:ext cx="239" cy="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Us</a:t>
              </a:r>
            </a:p>
          </p:txBody>
        </p:sp>
        <p:sp>
          <p:nvSpPr>
            <p:cNvPr id="35853" name="Rectangle 80"/>
            <p:cNvSpPr>
              <a:spLocks noChangeArrowheads="1"/>
            </p:cNvSpPr>
            <p:nvPr/>
          </p:nvSpPr>
          <p:spPr bwMode="auto">
            <a:xfrm>
              <a:off x="3395" y="683"/>
              <a:ext cx="616" cy="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Us/R</a:t>
              </a:r>
            </a:p>
          </p:txBody>
        </p:sp>
        <p:sp>
          <p:nvSpPr>
            <p:cNvPr id="35854" name="Rectangle 81"/>
            <p:cNvSpPr>
              <a:spLocks noChangeArrowheads="1"/>
            </p:cNvSpPr>
            <p:nvPr/>
          </p:nvSpPr>
          <p:spPr bwMode="auto">
            <a:xfrm>
              <a:off x="5590" y="1115"/>
              <a:ext cx="131" cy="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t</a:t>
              </a:r>
            </a:p>
          </p:txBody>
        </p:sp>
        <p:sp>
          <p:nvSpPr>
            <p:cNvPr id="35855" name="Rectangle 82"/>
            <p:cNvSpPr>
              <a:spLocks noChangeArrowheads="1"/>
            </p:cNvSpPr>
            <p:nvPr/>
          </p:nvSpPr>
          <p:spPr bwMode="auto">
            <a:xfrm>
              <a:off x="5225" y="696"/>
              <a:ext cx="164" cy="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i="1">
                  <a:solidFill>
                    <a:srgbClr val="3333FF"/>
                  </a:solidFill>
                  <a:ea typeface="宋体" panose="02010600030101010101" pitchFamily="2" charset="-122"/>
                </a:rPr>
                <a:t>i</a:t>
              </a:r>
              <a:r>
                <a:rPr lang="en-US" altLang="zh-CN" baseline="-25000">
                  <a:solidFill>
                    <a:srgbClr val="3333FF"/>
                  </a:solidFill>
                  <a:ea typeface="宋体" panose="02010600030101010101" pitchFamily="2" charset="-122"/>
                </a:rPr>
                <a:t>c</a:t>
              </a:r>
            </a:p>
          </p:txBody>
        </p:sp>
        <p:sp>
          <p:nvSpPr>
            <p:cNvPr id="35856" name="Line 83"/>
            <p:cNvSpPr>
              <a:spLocks noChangeShapeType="1"/>
            </p:cNvSpPr>
            <p:nvPr/>
          </p:nvSpPr>
          <p:spPr bwMode="auto">
            <a:xfrm flipH="1">
              <a:off x="4863" y="899"/>
              <a:ext cx="290" cy="180"/>
            </a:xfrm>
            <a:prstGeom prst="line">
              <a:avLst/>
            </a:prstGeom>
            <a:noFill/>
            <a:ln w="6350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35857" name="Rectangle 84"/>
            <p:cNvSpPr>
              <a:spLocks noChangeArrowheads="1"/>
            </p:cNvSpPr>
            <p:nvPr/>
          </p:nvSpPr>
          <p:spPr bwMode="auto">
            <a:xfrm>
              <a:off x="4730" y="180"/>
              <a:ext cx="203" cy="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i="1">
                  <a:solidFill>
                    <a:srgbClr val="FF3300"/>
                  </a:solidFill>
                  <a:ea typeface="宋体" panose="02010600030101010101" pitchFamily="2" charset="-122"/>
                </a:rPr>
                <a:t>u</a:t>
              </a:r>
              <a:r>
                <a:rPr lang="en-US" altLang="zh-CN" baseline="-25000">
                  <a:solidFill>
                    <a:srgbClr val="FF3300"/>
                  </a:solidFill>
                  <a:ea typeface="宋体" panose="02010600030101010101" pitchFamily="2" charset="-122"/>
                </a:rPr>
                <a:t>c</a:t>
              </a:r>
            </a:p>
          </p:txBody>
        </p:sp>
        <p:sp>
          <p:nvSpPr>
            <p:cNvPr id="35858" name="Line 85"/>
            <p:cNvSpPr>
              <a:spLocks noChangeShapeType="1"/>
            </p:cNvSpPr>
            <p:nvPr/>
          </p:nvSpPr>
          <p:spPr bwMode="auto">
            <a:xfrm flipH="1">
              <a:off x="4714" y="503"/>
              <a:ext cx="77" cy="180"/>
            </a:xfrm>
            <a:prstGeom prst="line">
              <a:avLst/>
            </a:prstGeom>
            <a:noFill/>
            <a:ln w="6350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35859" name="Oval 86"/>
            <p:cNvSpPr>
              <a:spLocks noChangeAspect="1" noChangeArrowheads="1"/>
            </p:cNvSpPr>
            <p:nvPr/>
          </p:nvSpPr>
          <p:spPr bwMode="auto">
            <a:xfrm>
              <a:off x="5017" y="1148"/>
              <a:ext cx="36" cy="36"/>
            </a:xfrm>
            <a:prstGeom prst="ellipse">
              <a:avLst/>
            </a:prstGeom>
            <a:solidFill>
              <a:schemeClr val="tx1"/>
            </a:solidFill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860" name="Rectangle 87"/>
            <p:cNvSpPr>
              <a:spLocks noChangeArrowheads="1"/>
            </p:cNvSpPr>
            <p:nvPr/>
          </p:nvSpPr>
          <p:spPr bwMode="auto">
            <a:xfrm>
              <a:off x="3709" y="1124"/>
              <a:ext cx="154" cy="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2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2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2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5" dur="500"/>
                                        <p:tgtEl>
                                          <p:spTgt spid="182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318" grpId="0" animBg="1" autoUpdateAnimBg="0"/>
      <p:bldP spid="182319" grpId="0" animBg="1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9" name="Text Box 3"/>
          <p:cNvSpPr txBox="1">
            <a:spLocks noChangeArrowheads="1"/>
          </p:cNvSpPr>
          <p:nvPr/>
        </p:nvSpPr>
        <p:spPr bwMode="auto">
          <a:xfrm>
            <a:off x="304800" y="304800"/>
            <a:ext cx="5638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66"/>
                </a:solidFill>
                <a:latin typeface="仿宋_GB2312" pitchFamily="49" charset="-122"/>
              </a:rPr>
              <a:t>二</a:t>
            </a:r>
            <a:r>
              <a:rPr lang="en-US" altLang="zh-CN" sz="2800">
                <a:solidFill>
                  <a:srgbClr val="FF0066"/>
                </a:solidFill>
                <a:latin typeface="仿宋_GB2312" pitchFamily="49" charset="-122"/>
              </a:rPr>
              <a:t>.  </a:t>
            </a:r>
            <a:r>
              <a:rPr lang="en-US" altLang="zh-CN" sz="2800" i="1">
                <a:solidFill>
                  <a:srgbClr val="FF0066"/>
                </a:solidFill>
                <a:latin typeface="仿宋_GB2312" pitchFamily="49" charset="-122"/>
              </a:rPr>
              <a:t>RL</a:t>
            </a:r>
            <a:r>
              <a:rPr lang="zh-CN" altLang="zh-CN" sz="2800">
                <a:solidFill>
                  <a:srgbClr val="FF0066"/>
                </a:solidFill>
                <a:latin typeface="仿宋_GB2312" pitchFamily="49" charset="-122"/>
              </a:rPr>
              <a:t>电路的零状态响应</a:t>
            </a:r>
            <a:endParaRPr lang="zh-CN" altLang="en-US" sz="2800">
              <a:latin typeface="仿宋_GB2312" pitchFamily="49" charset="-122"/>
            </a:endParaRPr>
          </a:p>
        </p:txBody>
      </p:sp>
      <p:grpSp>
        <p:nvGrpSpPr>
          <p:cNvPr id="183300" name="Group 4"/>
          <p:cNvGrpSpPr>
            <a:grpSpLocks/>
          </p:cNvGrpSpPr>
          <p:nvPr/>
        </p:nvGrpSpPr>
        <p:grpSpPr bwMode="auto">
          <a:xfrm>
            <a:off x="1139825" y="2292350"/>
            <a:ext cx="2057400" cy="862013"/>
            <a:chOff x="2832" y="2736"/>
            <a:chExt cx="1296" cy="543"/>
          </a:xfrm>
        </p:grpSpPr>
        <p:sp>
          <p:nvSpPr>
            <p:cNvPr id="36971" name="Text Box 5"/>
            <p:cNvSpPr txBox="1">
              <a:spLocks noChangeArrowheads="1"/>
            </p:cNvSpPr>
            <p:nvPr/>
          </p:nvSpPr>
          <p:spPr bwMode="auto">
            <a:xfrm>
              <a:off x="2832" y="2880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L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36972" name="Text Box 6"/>
            <p:cNvSpPr txBox="1">
              <a:spLocks noChangeArrowheads="1"/>
            </p:cNvSpPr>
            <p:nvPr/>
          </p:nvSpPr>
          <p:spPr bwMode="auto">
            <a:xfrm>
              <a:off x="3216" y="2832"/>
              <a:ext cx="9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+</a:t>
              </a:r>
              <a:r>
                <a:rPr lang="en-US" altLang="zh-CN" i="1">
                  <a:ea typeface="宋体" panose="02010600030101010101" pitchFamily="2" charset="-122"/>
                </a:rPr>
                <a:t>Ri</a:t>
              </a:r>
              <a:r>
                <a:rPr lang="en-US" altLang="zh-CN" i="1" baseline="-25000">
                  <a:ea typeface="宋体" panose="02010600030101010101" pitchFamily="2" charset="-122"/>
                </a:rPr>
                <a:t>L</a:t>
              </a:r>
              <a:r>
                <a:rPr lang="en-US" altLang="zh-CN" i="1">
                  <a:ea typeface="宋体" panose="02010600030101010101" pitchFamily="2" charset="-122"/>
                </a:rPr>
                <a:t>= U</a:t>
              </a:r>
              <a:r>
                <a:rPr lang="en-US" altLang="zh-CN" i="1" baseline="-25000">
                  <a:ea typeface="宋体" panose="02010600030101010101" pitchFamily="2" charset="-122"/>
                </a:rPr>
                <a:t>S</a:t>
              </a:r>
              <a:endParaRPr lang="en-US" altLang="zh-CN" baseline="-25000">
                <a:ea typeface="宋体" panose="02010600030101010101" pitchFamily="2" charset="-122"/>
              </a:endParaRPr>
            </a:p>
          </p:txBody>
        </p:sp>
        <p:graphicFrame>
          <p:nvGraphicFramePr>
            <p:cNvPr id="36973" name="Object 7"/>
            <p:cNvGraphicFramePr>
              <a:graphicFrameLocks noChangeAspect="1"/>
            </p:cNvGraphicFramePr>
            <p:nvPr/>
          </p:nvGraphicFramePr>
          <p:xfrm>
            <a:off x="2994" y="2736"/>
            <a:ext cx="315" cy="5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974" name="公式" r:id="rId3" imgW="266584" imgH="418918" progId="Equation.3">
                    <p:embed/>
                  </p:oleObj>
                </mc:Choice>
                <mc:Fallback>
                  <p:oleObj name="公式" r:id="rId3" imgW="266584" imgH="418918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94" y="2736"/>
                          <a:ext cx="315" cy="54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54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3454" name="Group 158"/>
          <p:cNvGrpSpPr>
            <a:grpSpLocks/>
          </p:cNvGrpSpPr>
          <p:nvPr/>
        </p:nvGrpSpPr>
        <p:grpSpPr bwMode="auto">
          <a:xfrm>
            <a:off x="1035050" y="3937000"/>
            <a:ext cx="2187575" cy="855663"/>
            <a:chOff x="652" y="2480"/>
            <a:chExt cx="1378" cy="539"/>
          </a:xfrm>
        </p:grpSpPr>
        <p:sp>
          <p:nvSpPr>
            <p:cNvPr id="36954" name="Line 115"/>
            <p:cNvSpPr>
              <a:spLocks noChangeShapeType="1"/>
            </p:cNvSpPr>
            <p:nvPr/>
          </p:nvSpPr>
          <p:spPr bwMode="auto">
            <a:xfrm>
              <a:off x="997" y="2740"/>
              <a:ext cx="21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955" name="Line 116"/>
            <p:cNvSpPr>
              <a:spLocks noChangeShapeType="1"/>
            </p:cNvSpPr>
            <p:nvPr/>
          </p:nvSpPr>
          <p:spPr bwMode="auto">
            <a:xfrm>
              <a:off x="1720" y="2618"/>
              <a:ext cx="90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956" name="Rectangle 119"/>
            <p:cNvSpPr>
              <a:spLocks noChangeArrowheads="1"/>
            </p:cNvSpPr>
            <p:nvPr/>
          </p:nvSpPr>
          <p:spPr bwMode="auto">
            <a:xfrm>
              <a:off x="1884" y="2623"/>
              <a:ext cx="146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300">
                  <a:solidFill>
                    <a:srgbClr val="000000"/>
                  </a:solidFill>
                </a:rPr>
                <a:t>)</a:t>
              </a:r>
              <a:endParaRPr lang="en-US" altLang="zh-CN"/>
            </a:p>
          </p:txBody>
        </p:sp>
        <p:sp>
          <p:nvSpPr>
            <p:cNvPr id="36957" name="Rectangle 120"/>
            <p:cNvSpPr>
              <a:spLocks noChangeArrowheads="1"/>
            </p:cNvSpPr>
            <p:nvPr/>
          </p:nvSpPr>
          <p:spPr bwMode="auto">
            <a:xfrm>
              <a:off x="1297" y="2623"/>
              <a:ext cx="179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300">
                  <a:solidFill>
                    <a:srgbClr val="000000"/>
                  </a:solidFill>
                </a:rPr>
                <a:t>1</a:t>
              </a:r>
              <a:endParaRPr lang="en-US" altLang="zh-CN"/>
            </a:p>
          </p:txBody>
        </p:sp>
        <p:sp>
          <p:nvSpPr>
            <p:cNvPr id="36958" name="Rectangle 121"/>
            <p:cNvSpPr>
              <a:spLocks noChangeArrowheads="1"/>
            </p:cNvSpPr>
            <p:nvPr/>
          </p:nvSpPr>
          <p:spPr bwMode="auto">
            <a:xfrm>
              <a:off x="1239" y="2623"/>
              <a:ext cx="146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300">
                  <a:solidFill>
                    <a:srgbClr val="000000"/>
                  </a:solidFill>
                </a:rPr>
                <a:t>(</a:t>
              </a:r>
              <a:endParaRPr lang="en-US" altLang="zh-CN"/>
            </a:p>
          </p:txBody>
        </p:sp>
        <p:sp>
          <p:nvSpPr>
            <p:cNvPr id="36959" name="Rectangle 123"/>
            <p:cNvSpPr>
              <a:spLocks noChangeArrowheads="1"/>
            </p:cNvSpPr>
            <p:nvPr/>
          </p:nvSpPr>
          <p:spPr bwMode="auto">
            <a:xfrm>
              <a:off x="1551" y="2623"/>
              <a:ext cx="165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300" i="1">
                  <a:solidFill>
                    <a:srgbClr val="000000"/>
                  </a:solidFill>
                </a:rPr>
                <a:t>e</a:t>
              </a:r>
              <a:endParaRPr lang="en-US" altLang="zh-CN"/>
            </a:p>
          </p:txBody>
        </p:sp>
        <p:sp>
          <p:nvSpPr>
            <p:cNvPr id="36960" name="Rectangle 124"/>
            <p:cNvSpPr>
              <a:spLocks noChangeArrowheads="1"/>
            </p:cNvSpPr>
            <p:nvPr/>
          </p:nvSpPr>
          <p:spPr bwMode="auto">
            <a:xfrm>
              <a:off x="1048" y="2765"/>
              <a:ext cx="208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300" i="1">
                  <a:solidFill>
                    <a:srgbClr val="000000"/>
                  </a:solidFill>
                </a:rPr>
                <a:t>R</a:t>
              </a:r>
              <a:endParaRPr lang="en-US" altLang="zh-CN"/>
            </a:p>
          </p:txBody>
        </p:sp>
        <p:sp>
          <p:nvSpPr>
            <p:cNvPr id="36961" name="Rectangle 125"/>
            <p:cNvSpPr>
              <a:spLocks noChangeArrowheads="1"/>
            </p:cNvSpPr>
            <p:nvPr/>
          </p:nvSpPr>
          <p:spPr bwMode="auto">
            <a:xfrm>
              <a:off x="998" y="2503"/>
              <a:ext cx="218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300" i="1">
                  <a:solidFill>
                    <a:srgbClr val="000000"/>
                  </a:solidFill>
                </a:rPr>
                <a:t>U</a:t>
              </a:r>
              <a:endParaRPr lang="en-US" altLang="zh-CN"/>
            </a:p>
          </p:txBody>
        </p:sp>
        <p:sp>
          <p:nvSpPr>
            <p:cNvPr id="36962" name="Rectangle 126"/>
            <p:cNvSpPr>
              <a:spLocks noChangeArrowheads="1"/>
            </p:cNvSpPr>
            <p:nvPr/>
          </p:nvSpPr>
          <p:spPr bwMode="auto">
            <a:xfrm>
              <a:off x="652" y="2623"/>
              <a:ext cx="133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300" i="1">
                  <a:solidFill>
                    <a:srgbClr val="000000"/>
                  </a:solidFill>
                </a:rPr>
                <a:t>i</a:t>
              </a:r>
              <a:endParaRPr lang="en-US" altLang="zh-CN"/>
            </a:p>
          </p:txBody>
        </p:sp>
        <p:sp>
          <p:nvSpPr>
            <p:cNvPr id="36963" name="Rectangle 127"/>
            <p:cNvSpPr>
              <a:spLocks noChangeArrowheads="1"/>
            </p:cNvSpPr>
            <p:nvPr/>
          </p:nvSpPr>
          <p:spPr bwMode="auto">
            <a:xfrm>
              <a:off x="1821" y="2550"/>
              <a:ext cx="77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1400" i="1">
                  <a:solidFill>
                    <a:srgbClr val="000000"/>
                  </a:solidFill>
                </a:rPr>
                <a:t>t</a:t>
              </a:r>
              <a:endParaRPr lang="en-US" altLang="zh-CN"/>
            </a:p>
          </p:txBody>
        </p:sp>
        <p:sp>
          <p:nvSpPr>
            <p:cNvPr id="36964" name="Rectangle 128"/>
            <p:cNvSpPr>
              <a:spLocks noChangeArrowheads="1"/>
            </p:cNvSpPr>
            <p:nvPr/>
          </p:nvSpPr>
          <p:spPr bwMode="auto">
            <a:xfrm>
              <a:off x="1736" y="2632"/>
              <a:ext cx="115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1400" i="1">
                  <a:solidFill>
                    <a:srgbClr val="000000"/>
                  </a:solidFill>
                </a:rPr>
                <a:t>L</a:t>
              </a:r>
              <a:endParaRPr lang="en-US" altLang="zh-CN"/>
            </a:p>
          </p:txBody>
        </p:sp>
        <p:sp>
          <p:nvSpPr>
            <p:cNvPr id="36965" name="Rectangle 129"/>
            <p:cNvSpPr>
              <a:spLocks noChangeArrowheads="1"/>
            </p:cNvSpPr>
            <p:nvPr/>
          </p:nvSpPr>
          <p:spPr bwMode="auto">
            <a:xfrm>
              <a:off x="1732" y="2480"/>
              <a:ext cx="121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1400" i="1">
                  <a:solidFill>
                    <a:srgbClr val="000000"/>
                  </a:solidFill>
                </a:rPr>
                <a:t>R</a:t>
              </a:r>
              <a:endParaRPr lang="en-US" altLang="zh-CN"/>
            </a:p>
          </p:txBody>
        </p:sp>
        <p:sp>
          <p:nvSpPr>
            <p:cNvPr id="36966" name="Rectangle 130"/>
            <p:cNvSpPr>
              <a:spLocks noChangeArrowheads="1"/>
            </p:cNvSpPr>
            <p:nvPr/>
          </p:nvSpPr>
          <p:spPr bwMode="auto">
            <a:xfrm>
              <a:off x="1132" y="2572"/>
              <a:ext cx="108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1400" i="1">
                  <a:solidFill>
                    <a:srgbClr val="000000"/>
                  </a:solidFill>
                </a:rPr>
                <a:t>S</a:t>
              </a:r>
              <a:endParaRPr lang="en-US" altLang="zh-CN"/>
            </a:p>
          </p:txBody>
        </p:sp>
        <p:sp>
          <p:nvSpPr>
            <p:cNvPr id="36967" name="Rectangle 131"/>
            <p:cNvSpPr>
              <a:spLocks noChangeArrowheads="1"/>
            </p:cNvSpPr>
            <p:nvPr/>
          </p:nvSpPr>
          <p:spPr bwMode="auto">
            <a:xfrm>
              <a:off x="714" y="2739"/>
              <a:ext cx="115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1400" i="1">
                  <a:solidFill>
                    <a:srgbClr val="000000"/>
                  </a:solidFill>
                </a:rPr>
                <a:t>L</a:t>
              </a:r>
              <a:endParaRPr lang="en-US" altLang="zh-CN"/>
            </a:p>
          </p:txBody>
        </p:sp>
        <p:sp>
          <p:nvSpPr>
            <p:cNvPr id="36968" name="Rectangle 133"/>
            <p:cNvSpPr>
              <a:spLocks noChangeArrowheads="1"/>
            </p:cNvSpPr>
            <p:nvPr/>
          </p:nvSpPr>
          <p:spPr bwMode="auto">
            <a:xfrm>
              <a:off x="1649" y="2538"/>
              <a:ext cx="130" cy="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1400">
                  <a:solidFill>
                    <a:srgbClr val="000000"/>
                  </a:solidFill>
                  <a:latin typeface="Symbol" panose="05050102010706020507" pitchFamily="18" charset="2"/>
                </a:rPr>
                <a:t>-</a:t>
              </a:r>
              <a:endParaRPr lang="en-US" altLang="zh-CN"/>
            </a:p>
          </p:txBody>
        </p:sp>
        <p:sp>
          <p:nvSpPr>
            <p:cNvPr id="36969" name="Rectangle 134"/>
            <p:cNvSpPr>
              <a:spLocks noChangeArrowheads="1"/>
            </p:cNvSpPr>
            <p:nvPr/>
          </p:nvSpPr>
          <p:spPr bwMode="auto">
            <a:xfrm>
              <a:off x="1414" y="2602"/>
              <a:ext cx="222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300">
                  <a:solidFill>
                    <a:srgbClr val="000000"/>
                  </a:solidFill>
                  <a:latin typeface="Symbol" panose="05050102010706020507" pitchFamily="18" charset="2"/>
                </a:rPr>
                <a:t>-</a:t>
              </a:r>
              <a:endParaRPr lang="en-US" altLang="zh-CN"/>
            </a:p>
          </p:txBody>
        </p:sp>
        <p:sp>
          <p:nvSpPr>
            <p:cNvPr id="36970" name="Rectangle 135"/>
            <p:cNvSpPr>
              <a:spLocks noChangeArrowheads="1"/>
            </p:cNvSpPr>
            <p:nvPr/>
          </p:nvSpPr>
          <p:spPr bwMode="auto">
            <a:xfrm>
              <a:off x="842" y="2602"/>
              <a:ext cx="222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300">
                  <a:solidFill>
                    <a:srgbClr val="000000"/>
                  </a:solidFill>
                  <a:latin typeface="Symbol" panose="05050102010706020507" pitchFamily="18" charset="2"/>
                </a:rPr>
                <a:t>=</a:t>
              </a:r>
              <a:endParaRPr lang="en-US" altLang="zh-CN"/>
            </a:p>
          </p:txBody>
        </p:sp>
      </p:grpSp>
      <p:grpSp>
        <p:nvGrpSpPr>
          <p:cNvPr id="183455" name="Group 159"/>
          <p:cNvGrpSpPr>
            <a:grpSpLocks/>
          </p:cNvGrpSpPr>
          <p:nvPr/>
        </p:nvGrpSpPr>
        <p:grpSpPr bwMode="auto">
          <a:xfrm>
            <a:off x="1109663" y="4764088"/>
            <a:ext cx="2320925" cy="809625"/>
            <a:chOff x="699" y="3001"/>
            <a:chExt cx="1462" cy="510"/>
          </a:xfrm>
        </p:grpSpPr>
        <p:sp>
          <p:nvSpPr>
            <p:cNvPr id="36936" name="Line 136"/>
            <p:cNvSpPr>
              <a:spLocks noChangeShapeType="1"/>
            </p:cNvSpPr>
            <p:nvPr/>
          </p:nvSpPr>
          <p:spPr bwMode="auto">
            <a:xfrm>
              <a:off x="1230" y="3253"/>
              <a:ext cx="176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937" name="Line 137"/>
            <p:cNvSpPr>
              <a:spLocks noChangeShapeType="1"/>
            </p:cNvSpPr>
            <p:nvPr/>
          </p:nvSpPr>
          <p:spPr bwMode="auto">
            <a:xfrm>
              <a:off x="1993" y="3135"/>
              <a:ext cx="86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938" name="Rectangle 140"/>
            <p:cNvSpPr>
              <a:spLocks noChangeArrowheads="1"/>
            </p:cNvSpPr>
            <p:nvPr/>
          </p:nvSpPr>
          <p:spPr bwMode="auto">
            <a:xfrm>
              <a:off x="1236" y="3278"/>
              <a:ext cx="17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200">
                  <a:solidFill>
                    <a:srgbClr val="000000"/>
                  </a:solidFill>
                </a:rPr>
                <a:t>d</a:t>
              </a:r>
              <a:endParaRPr lang="en-US" altLang="zh-CN"/>
            </a:p>
          </p:txBody>
        </p:sp>
        <p:sp>
          <p:nvSpPr>
            <p:cNvPr id="36939" name="Rectangle 141"/>
            <p:cNvSpPr>
              <a:spLocks noChangeArrowheads="1"/>
            </p:cNvSpPr>
            <p:nvPr/>
          </p:nvSpPr>
          <p:spPr bwMode="auto">
            <a:xfrm>
              <a:off x="1238" y="3029"/>
              <a:ext cx="17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200">
                  <a:solidFill>
                    <a:srgbClr val="000000"/>
                  </a:solidFill>
                </a:rPr>
                <a:t>d</a:t>
              </a:r>
              <a:endParaRPr lang="en-US" altLang="zh-CN"/>
            </a:p>
          </p:txBody>
        </p:sp>
        <p:sp>
          <p:nvSpPr>
            <p:cNvPr id="36940" name="Rectangle 143"/>
            <p:cNvSpPr>
              <a:spLocks noChangeArrowheads="1"/>
            </p:cNvSpPr>
            <p:nvPr/>
          </p:nvSpPr>
          <p:spPr bwMode="auto">
            <a:xfrm>
              <a:off x="1827" y="3143"/>
              <a:ext cx="15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200" i="1">
                  <a:solidFill>
                    <a:srgbClr val="000000"/>
                  </a:solidFill>
                </a:rPr>
                <a:t>e</a:t>
              </a:r>
              <a:endParaRPr lang="en-US" altLang="zh-CN"/>
            </a:p>
          </p:txBody>
        </p:sp>
        <p:sp>
          <p:nvSpPr>
            <p:cNvPr id="36941" name="Rectangle 144"/>
            <p:cNvSpPr>
              <a:spLocks noChangeArrowheads="1"/>
            </p:cNvSpPr>
            <p:nvPr/>
          </p:nvSpPr>
          <p:spPr bwMode="auto">
            <a:xfrm>
              <a:off x="1597" y="3143"/>
              <a:ext cx="20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200" i="1">
                  <a:solidFill>
                    <a:srgbClr val="000000"/>
                  </a:solidFill>
                </a:rPr>
                <a:t>U</a:t>
              </a:r>
              <a:endParaRPr lang="en-US" altLang="zh-CN"/>
            </a:p>
          </p:txBody>
        </p:sp>
        <p:sp>
          <p:nvSpPr>
            <p:cNvPr id="36942" name="Rectangle 145"/>
            <p:cNvSpPr>
              <a:spLocks noChangeArrowheads="1"/>
            </p:cNvSpPr>
            <p:nvPr/>
          </p:nvSpPr>
          <p:spPr bwMode="auto">
            <a:xfrm>
              <a:off x="1336" y="3278"/>
              <a:ext cx="12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200" i="1">
                  <a:solidFill>
                    <a:srgbClr val="000000"/>
                  </a:solidFill>
                </a:rPr>
                <a:t>t</a:t>
              </a:r>
              <a:endParaRPr lang="en-US" altLang="zh-CN"/>
            </a:p>
          </p:txBody>
        </p:sp>
        <p:sp>
          <p:nvSpPr>
            <p:cNvPr id="36943" name="Rectangle 146"/>
            <p:cNvSpPr>
              <a:spLocks noChangeArrowheads="1"/>
            </p:cNvSpPr>
            <p:nvPr/>
          </p:nvSpPr>
          <p:spPr bwMode="auto">
            <a:xfrm>
              <a:off x="1337" y="3029"/>
              <a:ext cx="12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200" i="1">
                  <a:solidFill>
                    <a:srgbClr val="000000"/>
                  </a:solidFill>
                </a:rPr>
                <a:t>i</a:t>
              </a:r>
              <a:endParaRPr lang="en-US" altLang="zh-CN"/>
            </a:p>
          </p:txBody>
        </p:sp>
        <p:sp>
          <p:nvSpPr>
            <p:cNvPr id="36944" name="Rectangle 147"/>
            <p:cNvSpPr>
              <a:spLocks noChangeArrowheads="1"/>
            </p:cNvSpPr>
            <p:nvPr/>
          </p:nvSpPr>
          <p:spPr bwMode="auto">
            <a:xfrm>
              <a:off x="1097" y="3143"/>
              <a:ext cx="18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200" i="1">
                  <a:solidFill>
                    <a:srgbClr val="000000"/>
                  </a:solidFill>
                </a:rPr>
                <a:t>L</a:t>
              </a:r>
              <a:endParaRPr lang="en-US" altLang="zh-CN"/>
            </a:p>
          </p:txBody>
        </p:sp>
        <p:sp>
          <p:nvSpPr>
            <p:cNvPr id="36945" name="Rectangle 148"/>
            <p:cNvSpPr>
              <a:spLocks noChangeArrowheads="1"/>
            </p:cNvSpPr>
            <p:nvPr/>
          </p:nvSpPr>
          <p:spPr bwMode="auto">
            <a:xfrm>
              <a:off x="699" y="3143"/>
              <a:ext cx="17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200" i="1">
                  <a:solidFill>
                    <a:srgbClr val="000000"/>
                  </a:solidFill>
                </a:rPr>
                <a:t>u</a:t>
              </a:r>
              <a:endParaRPr lang="en-US" altLang="zh-CN"/>
            </a:p>
          </p:txBody>
        </p:sp>
        <p:sp>
          <p:nvSpPr>
            <p:cNvPr id="36946" name="Rectangle 149"/>
            <p:cNvSpPr>
              <a:spLocks noChangeArrowheads="1"/>
            </p:cNvSpPr>
            <p:nvPr/>
          </p:nvSpPr>
          <p:spPr bwMode="auto">
            <a:xfrm>
              <a:off x="2089" y="3070"/>
              <a:ext cx="72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1300" i="1">
                  <a:solidFill>
                    <a:srgbClr val="000000"/>
                  </a:solidFill>
                </a:rPr>
                <a:t>t</a:t>
              </a:r>
              <a:endParaRPr lang="en-US" altLang="zh-CN"/>
            </a:p>
          </p:txBody>
        </p:sp>
        <p:sp>
          <p:nvSpPr>
            <p:cNvPr id="36947" name="Rectangle 150"/>
            <p:cNvSpPr>
              <a:spLocks noChangeArrowheads="1"/>
            </p:cNvSpPr>
            <p:nvPr/>
          </p:nvSpPr>
          <p:spPr bwMode="auto">
            <a:xfrm>
              <a:off x="2009" y="3151"/>
              <a:ext cx="107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1300" i="1">
                  <a:solidFill>
                    <a:srgbClr val="000000"/>
                  </a:solidFill>
                </a:rPr>
                <a:t>L</a:t>
              </a:r>
              <a:endParaRPr lang="en-US" altLang="zh-CN"/>
            </a:p>
          </p:txBody>
        </p:sp>
        <p:sp>
          <p:nvSpPr>
            <p:cNvPr id="36948" name="Rectangle 151"/>
            <p:cNvSpPr>
              <a:spLocks noChangeArrowheads="1"/>
            </p:cNvSpPr>
            <p:nvPr/>
          </p:nvSpPr>
          <p:spPr bwMode="auto">
            <a:xfrm>
              <a:off x="2005" y="3001"/>
              <a:ext cx="113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1300" i="1">
                  <a:solidFill>
                    <a:srgbClr val="000000"/>
                  </a:solidFill>
                </a:rPr>
                <a:t>R</a:t>
              </a:r>
              <a:endParaRPr lang="en-US" altLang="zh-CN"/>
            </a:p>
          </p:txBody>
        </p:sp>
        <p:sp>
          <p:nvSpPr>
            <p:cNvPr id="36949" name="Rectangle 152"/>
            <p:cNvSpPr>
              <a:spLocks noChangeArrowheads="1"/>
            </p:cNvSpPr>
            <p:nvPr/>
          </p:nvSpPr>
          <p:spPr bwMode="auto">
            <a:xfrm>
              <a:off x="1750" y="3252"/>
              <a:ext cx="101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1300" i="1">
                  <a:solidFill>
                    <a:srgbClr val="000000"/>
                  </a:solidFill>
                </a:rPr>
                <a:t>S</a:t>
              </a:r>
              <a:endParaRPr lang="en-US" altLang="zh-CN"/>
            </a:p>
          </p:txBody>
        </p:sp>
        <p:sp>
          <p:nvSpPr>
            <p:cNvPr id="36950" name="Rectangle 153"/>
            <p:cNvSpPr>
              <a:spLocks noChangeArrowheads="1"/>
            </p:cNvSpPr>
            <p:nvPr/>
          </p:nvSpPr>
          <p:spPr bwMode="auto">
            <a:xfrm>
              <a:off x="806" y="3252"/>
              <a:ext cx="107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1300" i="1">
                  <a:solidFill>
                    <a:srgbClr val="000000"/>
                  </a:solidFill>
                </a:rPr>
                <a:t>L</a:t>
              </a:r>
              <a:endParaRPr lang="en-US" altLang="zh-CN"/>
            </a:p>
          </p:txBody>
        </p:sp>
        <p:sp>
          <p:nvSpPr>
            <p:cNvPr id="36951" name="Rectangle 155"/>
            <p:cNvSpPr>
              <a:spLocks noChangeArrowheads="1"/>
            </p:cNvSpPr>
            <p:nvPr/>
          </p:nvSpPr>
          <p:spPr bwMode="auto">
            <a:xfrm>
              <a:off x="1926" y="3059"/>
              <a:ext cx="121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1300">
                  <a:solidFill>
                    <a:srgbClr val="000000"/>
                  </a:solidFill>
                  <a:latin typeface="Symbol" panose="05050102010706020507" pitchFamily="18" charset="2"/>
                </a:rPr>
                <a:t>-</a:t>
              </a:r>
              <a:endParaRPr lang="en-US" altLang="zh-CN"/>
            </a:p>
          </p:txBody>
        </p:sp>
        <p:sp>
          <p:nvSpPr>
            <p:cNvPr id="36952" name="Rectangle 156"/>
            <p:cNvSpPr>
              <a:spLocks noChangeArrowheads="1"/>
            </p:cNvSpPr>
            <p:nvPr/>
          </p:nvSpPr>
          <p:spPr bwMode="auto">
            <a:xfrm>
              <a:off x="1458" y="3123"/>
              <a:ext cx="204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200">
                  <a:solidFill>
                    <a:srgbClr val="000000"/>
                  </a:solidFill>
                  <a:latin typeface="Symbol" panose="05050102010706020507" pitchFamily="18" charset="2"/>
                </a:rPr>
                <a:t>=</a:t>
              </a:r>
              <a:endParaRPr lang="en-US" altLang="zh-CN"/>
            </a:p>
          </p:txBody>
        </p:sp>
        <p:sp>
          <p:nvSpPr>
            <p:cNvPr id="36953" name="Rectangle 157"/>
            <p:cNvSpPr>
              <a:spLocks noChangeArrowheads="1"/>
            </p:cNvSpPr>
            <p:nvPr/>
          </p:nvSpPr>
          <p:spPr bwMode="auto">
            <a:xfrm>
              <a:off x="939" y="3123"/>
              <a:ext cx="204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200">
                  <a:solidFill>
                    <a:srgbClr val="000000"/>
                  </a:solidFill>
                  <a:latin typeface="Symbol" panose="05050102010706020507" pitchFamily="18" charset="2"/>
                </a:rPr>
                <a:t>=</a:t>
              </a:r>
              <a:endParaRPr lang="en-US" altLang="zh-CN"/>
            </a:p>
          </p:txBody>
        </p:sp>
      </p:grpSp>
      <p:grpSp>
        <p:nvGrpSpPr>
          <p:cNvPr id="183306" name="Group 10"/>
          <p:cNvGrpSpPr>
            <a:grpSpLocks/>
          </p:cNvGrpSpPr>
          <p:nvPr/>
        </p:nvGrpSpPr>
        <p:grpSpPr bwMode="auto">
          <a:xfrm>
            <a:off x="911225" y="814388"/>
            <a:ext cx="2495550" cy="1539875"/>
            <a:chOff x="522" y="2438"/>
            <a:chExt cx="1572" cy="970"/>
          </a:xfrm>
        </p:grpSpPr>
        <p:grpSp>
          <p:nvGrpSpPr>
            <p:cNvPr id="36899" name="Group 11"/>
            <p:cNvGrpSpPr>
              <a:grpSpLocks/>
            </p:cNvGrpSpPr>
            <p:nvPr/>
          </p:nvGrpSpPr>
          <p:grpSpPr bwMode="auto">
            <a:xfrm>
              <a:off x="1602" y="2438"/>
              <a:ext cx="270" cy="298"/>
              <a:chOff x="1842" y="470"/>
              <a:chExt cx="270" cy="298"/>
            </a:xfrm>
          </p:grpSpPr>
          <p:sp>
            <p:nvSpPr>
              <p:cNvPr id="36934" name="Line 12"/>
              <p:cNvSpPr>
                <a:spLocks noChangeShapeType="1"/>
              </p:cNvSpPr>
              <p:nvPr/>
            </p:nvSpPr>
            <p:spPr bwMode="auto">
              <a:xfrm>
                <a:off x="1872" y="768"/>
                <a:ext cx="24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6935" name="Text Box 13"/>
              <p:cNvSpPr txBox="1">
                <a:spLocks noChangeArrowheads="1"/>
              </p:cNvSpPr>
              <p:nvPr/>
            </p:nvSpPr>
            <p:spPr bwMode="auto">
              <a:xfrm>
                <a:off x="1842" y="470"/>
                <a:ext cx="24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i="1">
                    <a:ea typeface="宋体" panose="02010600030101010101" pitchFamily="2" charset="-122"/>
                  </a:rPr>
                  <a:t>i</a:t>
                </a:r>
                <a:r>
                  <a:rPr lang="en-US" altLang="zh-CN" i="1" baseline="-25000">
                    <a:ea typeface="宋体" panose="02010600030101010101" pitchFamily="2" charset="-122"/>
                  </a:rPr>
                  <a:t>L</a:t>
                </a:r>
                <a:endParaRPr lang="en-US" altLang="zh-CN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36900" name="Text Box 14"/>
            <p:cNvSpPr txBox="1">
              <a:spLocks noChangeArrowheads="1"/>
            </p:cNvSpPr>
            <p:nvPr/>
          </p:nvSpPr>
          <p:spPr bwMode="auto">
            <a:xfrm>
              <a:off x="522" y="2448"/>
              <a:ext cx="6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K(</a:t>
              </a:r>
              <a:r>
                <a:rPr lang="en-US" altLang="zh-CN" i="1">
                  <a:ea typeface="宋体" panose="02010600030101010101" pitchFamily="2" charset="-122"/>
                </a:rPr>
                <a:t>t=</a:t>
              </a:r>
              <a:r>
                <a:rPr lang="en-US" altLang="zh-CN">
                  <a:ea typeface="宋体" panose="02010600030101010101" pitchFamily="2" charset="-122"/>
                </a:rPr>
                <a:t>0)</a:t>
              </a:r>
            </a:p>
          </p:txBody>
        </p:sp>
        <p:sp>
          <p:nvSpPr>
            <p:cNvPr id="36901" name="Text Box 15"/>
            <p:cNvSpPr txBox="1">
              <a:spLocks noChangeArrowheads="1"/>
            </p:cNvSpPr>
            <p:nvPr/>
          </p:nvSpPr>
          <p:spPr bwMode="auto">
            <a:xfrm>
              <a:off x="720" y="2865"/>
              <a:ext cx="3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U</a:t>
              </a:r>
              <a:r>
                <a:rPr lang="en-US" altLang="zh-CN" i="1" baseline="-25000">
                  <a:ea typeface="宋体" panose="02010600030101010101" pitchFamily="2" charset="-122"/>
                </a:rPr>
                <a:t>S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grpSp>
          <p:nvGrpSpPr>
            <p:cNvPr id="36902" name="Group 16"/>
            <p:cNvGrpSpPr>
              <a:grpSpLocks/>
            </p:cNvGrpSpPr>
            <p:nvPr/>
          </p:nvGrpSpPr>
          <p:grpSpPr bwMode="auto">
            <a:xfrm>
              <a:off x="1152" y="2736"/>
              <a:ext cx="596" cy="326"/>
              <a:chOff x="816" y="768"/>
              <a:chExt cx="596" cy="326"/>
            </a:xfrm>
          </p:grpSpPr>
          <p:grpSp>
            <p:nvGrpSpPr>
              <p:cNvPr id="36930" name="Group 17"/>
              <p:cNvGrpSpPr>
                <a:grpSpLocks/>
              </p:cNvGrpSpPr>
              <p:nvPr/>
            </p:nvGrpSpPr>
            <p:grpSpPr bwMode="auto">
              <a:xfrm>
                <a:off x="816" y="768"/>
                <a:ext cx="596" cy="288"/>
                <a:chOff x="816" y="768"/>
                <a:chExt cx="596" cy="288"/>
              </a:xfrm>
            </p:grpSpPr>
            <p:sp>
              <p:nvSpPr>
                <p:cNvPr id="36932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816" y="768"/>
                  <a:ext cx="22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zh-CN">
                      <a:ea typeface="宋体" panose="02010600030101010101" pitchFamily="2" charset="-122"/>
                    </a:rPr>
                    <a:t>+</a:t>
                  </a:r>
                </a:p>
              </p:txBody>
            </p:sp>
            <p:sp>
              <p:nvSpPr>
                <p:cNvPr id="36933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200" y="768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zh-CN">
                      <a:ea typeface="宋体" panose="02010600030101010101" pitchFamily="2" charset="-122"/>
                    </a:rPr>
                    <a:t>–</a:t>
                  </a:r>
                </a:p>
              </p:txBody>
            </p:sp>
          </p:grpSp>
          <p:sp>
            <p:nvSpPr>
              <p:cNvPr id="36931" name="Text Box 20"/>
              <p:cNvSpPr txBox="1">
                <a:spLocks noChangeArrowheads="1"/>
              </p:cNvSpPr>
              <p:nvPr/>
            </p:nvSpPr>
            <p:spPr bwMode="auto">
              <a:xfrm>
                <a:off x="970" y="806"/>
                <a:ext cx="30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i="1">
                    <a:ea typeface="宋体" panose="02010600030101010101" pitchFamily="2" charset="-122"/>
                  </a:rPr>
                  <a:t>u</a:t>
                </a:r>
                <a:r>
                  <a:rPr lang="en-US" altLang="zh-CN" i="1" baseline="-25000">
                    <a:ea typeface="宋体" panose="02010600030101010101" pitchFamily="2" charset="-122"/>
                  </a:rPr>
                  <a:t>R</a:t>
                </a:r>
                <a:endParaRPr lang="en-US" altLang="zh-CN" baseline="-25000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36903" name="Text Box 21"/>
            <p:cNvSpPr txBox="1">
              <a:spLocks noChangeArrowheads="1"/>
            </p:cNvSpPr>
            <p:nvPr/>
          </p:nvSpPr>
          <p:spPr bwMode="auto">
            <a:xfrm>
              <a:off x="1536" y="2976"/>
              <a:ext cx="2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L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grpSp>
          <p:nvGrpSpPr>
            <p:cNvPr id="36904" name="Group 22"/>
            <p:cNvGrpSpPr>
              <a:grpSpLocks/>
            </p:cNvGrpSpPr>
            <p:nvPr/>
          </p:nvGrpSpPr>
          <p:grpSpPr bwMode="auto">
            <a:xfrm>
              <a:off x="1786" y="2736"/>
              <a:ext cx="308" cy="672"/>
              <a:chOff x="1981" y="720"/>
              <a:chExt cx="308" cy="672"/>
            </a:xfrm>
          </p:grpSpPr>
          <p:grpSp>
            <p:nvGrpSpPr>
              <p:cNvPr id="36926" name="Group 23"/>
              <p:cNvGrpSpPr>
                <a:grpSpLocks/>
              </p:cNvGrpSpPr>
              <p:nvPr/>
            </p:nvGrpSpPr>
            <p:grpSpPr bwMode="auto">
              <a:xfrm>
                <a:off x="2064" y="720"/>
                <a:ext cx="225" cy="672"/>
                <a:chOff x="1632" y="1248"/>
                <a:chExt cx="225" cy="672"/>
              </a:xfrm>
            </p:grpSpPr>
            <p:sp>
              <p:nvSpPr>
                <p:cNvPr id="36928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1632" y="1248"/>
                  <a:ext cx="22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zh-CN">
                      <a:ea typeface="宋体" panose="02010600030101010101" pitchFamily="2" charset="-122"/>
                    </a:rPr>
                    <a:t>+</a:t>
                  </a:r>
                </a:p>
              </p:txBody>
            </p:sp>
            <p:sp>
              <p:nvSpPr>
                <p:cNvPr id="36929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1632" y="1632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zh-CN">
                      <a:ea typeface="宋体" panose="02010600030101010101" pitchFamily="2" charset="-122"/>
                    </a:rPr>
                    <a:t>–</a:t>
                  </a:r>
                </a:p>
              </p:txBody>
            </p:sp>
          </p:grpSp>
          <p:sp>
            <p:nvSpPr>
              <p:cNvPr id="36927" name="Text Box 26"/>
              <p:cNvSpPr txBox="1">
                <a:spLocks noChangeArrowheads="1"/>
              </p:cNvSpPr>
              <p:nvPr/>
            </p:nvSpPr>
            <p:spPr bwMode="auto">
              <a:xfrm>
                <a:off x="1981" y="902"/>
                <a:ext cx="30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i="1">
                    <a:ea typeface="宋体" panose="02010600030101010101" pitchFamily="2" charset="-122"/>
                  </a:rPr>
                  <a:t>u</a:t>
                </a:r>
                <a:r>
                  <a:rPr lang="en-US" altLang="zh-CN" i="1" baseline="-25000">
                    <a:ea typeface="宋体" panose="02010600030101010101" pitchFamily="2" charset="-122"/>
                  </a:rPr>
                  <a:t>L</a:t>
                </a:r>
                <a:endParaRPr lang="en-US" altLang="zh-CN"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36905" name="Group 27"/>
            <p:cNvGrpSpPr>
              <a:grpSpLocks/>
            </p:cNvGrpSpPr>
            <p:nvPr/>
          </p:nvGrpSpPr>
          <p:grpSpPr bwMode="auto">
            <a:xfrm>
              <a:off x="576" y="2496"/>
              <a:ext cx="1226" cy="816"/>
              <a:chOff x="576" y="2496"/>
              <a:chExt cx="1226" cy="816"/>
            </a:xfrm>
          </p:grpSpPr>
          <p:sp>
            <p:nvSpPr>
              <p:cNvPr id="36907" name="Line 28"/>
              <p:cNvSpPr>
                <a:spLocks noChangeShapeType="1"/>
              </p:cNvSpPr>
              <p:nvPr/>
            </p:nvSpPr>
            <p:spPr bwMode="auto">
              <a:xfrm>
                <a:off x="1152" y="2784"/>
                <a:ext cx="576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6908" name="Line 29"/>
              <p:cNvSpPr>
                <a:spLocks noChangeShapeType="1"/>
              </p:cNvSpPr>
              <p:nvPr/>
            </p:nvSpPr>
            <p:spPr bwMode="auto">
              <a:xfrm>
                <a:off x="676" y="2784"/>
                <a:ext cx="35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6909" name="Line 30"/>
              <p:cNvSpPr>
                <a:spLocks noChangeShapeType="1"/>
              </p:cNvSpPr>
              <p:nvPr/>
            </p:nvSpPr>
            <p:spPr bwMode="auto">
              <a:xfrm>
                <a:off x="676" y="2784"/>
                <a:ext cx="0" cy="24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36910" name="Group 31"/>
              <p:cNvGrpSpPr>
                <a:grpSpLocks/>
              </p:cNvGrpSpPr>
              <p:nvPr/>
            </p:nvGrpSpPr>
            <p:grpSpPr bwMode="auto">
              <a:xfrm>
                <a:off x="576" y="3024"/>
                <a:ext cx="200" cy="48"/>
                <a:chOff x="528" y="1488"/>
                <a:chExt cx="192" cy="48"/>
              </a:xfrm>
            </p:grpSpPr>
            <p:sp>
              <p:nvSpPr>
                <p:cNvPr id="36924" name="Line 32"/>
                <p:cNvSpPr>
                  <a:spLocks noChangeShapeType="1"/>
                </p:cNvSpPr>
                <p:nvPr/>
              </p:nvSpPr>
              <p:spPr bwMode="auto">
                <a:xfrm>
                  <a:off x="528" y="1488"/>
                  <a:ext cx="19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36925" name="Line 33"/>
                <p:cNvSpPr>
                  <a:spLocks noChangeShapeType="1"/>
                </p:cNvSpPr>
                <p:nvPr/>
              </p:nvSpPr>
              <p:spPr bwMode="auto">
                <a:xfrm>
                  <a:off x="576" y="1536"/>
                  <a:ext cx="96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36911" name="Line 34"/>
              <p:cNvSpPr>
                <a:spLocks noChangeShapeType="1"/>
              </p:cNvSpPr>
              <p:nvPr/>
            </p:nvSpPr>
            <p:spPr bwMode="auto">
              <a:xfrm>
                <a:off x="676" y="3072"/>
                <a:ext cx="0" cy="24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6912" name="Line 35"/>
              <p:cNvSpPr>
                <a:spLocks noChangeShapeType="1"/>
              </p:cNvSpPr>
              <p:nvPr/>
            </p:nvSpPr>
            <p:spPr bwMode="auto">
              <a:xfrm>
                <a:off x="676" y="3312"/>
                <a:ext cx="105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36913" name="Group 36"/>
              <p:cNvGrpSpPr>
                <a:grpSpLocks/>
              </p:cNvGrpSpPr>
              <p:nvPr/>
            </p:nvGrpSpPr>
            <p:grpSpPr bwMode="auto">
              <a:xfrm>
                <a:off x="1728" y="2784"/>
                <a:ext cx="74" cy="528"/>
                <a:chOff x="2374" y="2784"/>
                <a:chExt cx="74" cy="528"/>
              </a:xfrm>
            </p:grpSpPr>
            <p:grpSp>
              <p:nvGrpSpPr>
                <p:cNvPr id="36918" name="Group 37"/>
                <p:cNvGrpSpPr>
                  <a:grpSpLocks/>
                </p:cNvGrpSpPr>
                <p:nvPr/>
              </p:nvGrpSpPr>
              <p:grpSpPr bwMode="auto">
                <a:xfrm flipH="1" flipV="1">
                  <a:off x="2374" y="2928"/>
                  <a:ext cx="74" cy="288"/>
                  <a:chOff x="2586" y="847"/>
                  <a:chExt cx="71" cy="654"/>
                </a:xfrm>
              </p:grpSpPr>
              <p:sp>
                <p:nvSpPr>
                  <p:cNvPr id="36921" name="Line 3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656" y="847"/>
                    <a:ext cx="1" cy="69"/>
                  </a:xfrm>
                  <a:prstGeom prst="lin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6922" name="Line 3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656" y="1418"/>
                    <a:ext cx="1" cy="83"/>
                  </a:xfrm>
                  <a:prstGeom prst="lin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6923" name="Freeform 40"/>
                  <p:cNvSpPr>
                    <a:spLocks/>
                  </p:cNvSpPr>
                  <p:nvPr/>
                </p:nvSpPr>
                <p:spPr bwMode="auto">
                  <a:xfrm>
                    <a:off x="2586" y="916"/>
                    <a:ext cx="70" cy="502"/>
                  </a:xfrm>
                  <a:custGeom>
                    <a:avLst/>
                    <a:gdLst>
                      <a:gd name="T0" fmla="*/ 70 w 70"/>
                      <a:gd name="T1" fmla="*/ 502 h 502"/>
                      <a:gd name="T2" fmla="*/ 28 w 70"/>
                      <a:gd name="T3" fmla="*/ 488 h 502"/>
                      <a:gd name="T4" fmla="*/ 0 w 70"/>
                      <a:gd name="T5" fmla="*/ 446 h 502"/>
                      <a:gd name="T6" fmla="*/ 28 w 70"/>
                      <a:gd name="T7" fmla="*/ 404 h 502"/>
                      <a:gd name="T8" fmla="*/ 70 w 70"/>
                      <a:gd name="T9" fmla="*/ 376 h 502"/>
                      <a:gd name="T10" fmla="*/ 28 w 70"/>
                      <a:gd name="T11" fmla="*/ 362 h 502"/>
                      <a:gd name="T12" fmla="*/ 0 w 70"/>
                      <a:gd name="T13" fmla="*/ 321 h 502"/>
                      <a:gd name="T14" fmla="*/ 28 w 70"/>
                      <a:gd name="T15" fmla="*/ 279 h 502"/>
                      <a:gd name="T16" fmla="*/ 70 w 70"/>
                      <a:gd name="T17" fmla="*/ 251 h 502"/>
                      <a:gd name="T18" fmla="*/ 28 w 70"/>
                      <a:gd name="T19" fmla="*/ 237 h 502"/>
                      <a:gd name="T20" fmla="*/ 0 w 70"/>
                      <a:gd name="T21" fmla="*/ 195 h 502"/>
                      <a:gd name="T22" fmla="*/ 28 w 70"/>
                      <a:gd name="T23" fmla="*/ 154 h 502"/>
                      <a:gd name="T24" fmla="*/ 70 w 70"/>
                      <a:gd name="T25" fmla="*/ 126 h 502"/>
                      <a:gd name="T26" fmla="*/ 28 w 70"/>
                      <a:gd name="T27" fmla="*/ 112 h 502"/>
                      <a:gd name="T28" fmla="*/ 0 w 70"/>
                      <a:gd name="T29" fmla="*/ 70 h 502"/>
                      <a:gd name="T30" fmla="*/ 28 w 70"/>
                      <a:gd name="T31" fmla="*/ 28 h 502"/>
                      <a:gd name="T32" fmla="*/ 70 w 70"/>
                      <a:gd name="T33" fmla="*/ 0 h 502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70" h="502">
                        <a:moveTo>
                          <a:pt x="70" y="502"/>
                        </a:moveTo>
                        <a:lnTo>
                          <a:pt x="28" y="488"/>
                        </a:lnTo>
                        <a:lnTo>
                          <a:pt x="0" y="446"/>
                        </a:lnTo>
                        <a:lnTo>
                          <a:pt x="28" y="404"/>
                        </a:lnTo>
                        <a:lnTo>
                          <a:pt x="70" y="376"/>
                        </a:lnTo>
                        <a:lnTo>
                          <a:pt x="28" y="362"/>
                        </a:lnTo>
                        <a:lnTo>
                          <a:pt x="0" y="321"/>
                        </a:lnTo>
                        <a:lnTo>
                          <a:pt x="28" y="279"/>
                        </a:lnTo>
                        <a:lnTo>
                          <a:pt x="70" y="251"/>
                        </a:lnTo>
                        <a:lnTo>
                          <a:pt x="28" y="237"/>
                        </a:lnTo>
                        <a:lnTo>
                          <a:pt x="0" y="195"/>
                        </a:lnTo>
                        <a:lnTo>
                          <a:pt x="28" y="154"/>
                        </a:lnTo>
                        <a:lnTo>
                          <a:pt x="70" y="126"/>
                        </a:lnTo>
                        <a:lnTo>
                          <a:pt x="28" y="112"/>
                        </a:lnTo>
                        <a:lnTo>
                          <a:pt x="0" y="70"/>
                        </a:lnTo>
                        <a:lnTo>
                          <a:pt x="28" y="28"/>
                        </a:lnTo>
                        <a:lnTo>
                          <a:pt x="70" y="0"/>
                        </a:lnTo>
                      </a:path>
                    </a:pathLst>
                  </a:custGeom>
                  <a:noFill/>
                  <a:ln w="254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36919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2374" y="3168"/>
                  <a:ext cx="0" cy="144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36920" name="Line 42"/>
                <p:cNvSpPr>
                  <a:spLocks noChangeShapeType="1"/>
                </p:cNvSpPr>
                <p:nvPr/>
              </p:nvSpPr>
              <p:spPr bwMode="auto">
                <a:xfrm>
                  <a:off x="2374" y="2784"/>
                  <a:ext cx="0" cy="144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36914" name="Group 43"/>
              <p:cNvGrpSpPr>
                <a:grpSpLocks/>
              </p:cNvGrpSpPr>
              <p:nvPr/>
            </p:nvGrpSpPr>
            <p:grpSpPr bwMode="auto">
              <a:xfrm>
                <a:off x="1296" y="2496"/>
                <a:ext cx="340" cy="336"/>
                <a:chOff x="1008" y="528"/>
                <a:chExt cx="340" cy="336"/>
              </a:xfrm>
            </p:grpSpPr>
            <p:sp>
              <p:nvSpPr>
                <p:cNvPr id="36916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104" y="528"/>
                  <a:ext cx="24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zh-CN" i="1">
                      <a:ea typeface="宋体" panose="02010600030101010101" pitchFamily="2" charset="-122"/>
                    </a:rPr>
                    <a:t>R</a:t>
                  </a:r>
                  <a:endParaRPr lang="en-US" altLang="zh-CN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6917" name="Rectangle 45"/>
                <p:cNvSpPr>
                  <a:spLocks noChangeArrowheads="1"/>
                </p:cNvSpPr>
                <p:nvPr/>
              </p:nvSpPr>
              <p:spPr bwMode="auto">
                <a:xfrm>
                  <a:off x="1008" y="768"/>
                  <a:ext cx="288" cy="96"/>
                </a:xfrm>
                <a:prstGeom prst="rect">
                  <a:avLst/>
                </a:prstGeom>
                <a:solidFill>
                  <a:srgbClr val="99FF99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sp>
            <p:nvSpPr>
              <p:cNvPr id="36915" name="Line 46"/>
              <p:cNvSpPr>
                <a:spLocks noChangeShapeType="1"/>
              </p:cNvSpPr>
              <p:nvPr/>
            </p:nvSpPr>
            <p:spPr bwMode="auto">
              <a:xfrm flipH="1" flipV="1">
                <a:off x="960" y="2640"/>
                <a:ext cx="192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36906" name="Line 47"/>
            <p:cNvSpPr>
              <a:spLocks noChangeShapeType="1"/>
            </p:cNvSpPr>
            <p:nvPr/>
          </p:nvSpPr>
          <p:spPr bwMode="auto">
            <a:xfrm flipH="1">
              <a:off x="1056" y="2544"/>
              <a:ext cx="144" cy="1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83344" name="Text Box 48"/>
          <p:cNvSpPr txBox="1">
            <a:spLocks noChangeArrowheads="1"/>
          </p:cNvSpPr>
          <p:nvPr/>
        </p:nvSpPr>
        <p:spPr bwMode="auto">
          <a:xfrm>
            <a:off x="473075" y="2397125"/>
            <a:ext cx="490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解</a:t>
            </a:r>
            <a:endParaRPr lang="zh-CN" altLang="en-US" b="0">
              <a:ea typeface="宋体" panose="02010600030101010101" pitchFamily="2" charset="-122"/>
            </a:endParaRPr>
          </a:p>
        </p:txBody>
      </p:sp>
      <p:grpSp>
        <p:nvGrpSpPr>
          <p:cNvPr id="183345" name="Group 49"/>
          <p:cNvGrpSpPr>
            <a:grpSpLocks/>
          </p:cNvGrpSpPr>
          <p:nvPr/>
        </p:nvGrpSpPr>
        <p:grpSpPr bwMode="auto">
          <a:xfrm>
            <a:off x="3605213" y="915988"/>
            <a:ext cx="5057775" cy="542925"/>
            <a:chOff x="2162" y="577"/>
            <a:chExt cx="3186" cy="342"/>
          </a:xfrm>
        </p:grpSpPr>
        <p:sp>
          <p:nvSpPr>
            <p:cNvPr id="36896" name="Rectangle 50"/>
            <p:cNvSpPr>
              <a:spLocks noChangeArrowheads="1"/>
            </p:cNvSpPr>
            <p:nvPr/>
          </p:nvSpPr>
          <p:spPr bwMode="auto">
            <a:xfrm>
              <a:off x="2702" y="577"/>
              <a:ext cx="82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ea typeface="宋体" panose="02010600030101010101" pitchFamily="2" charset="-122"/>
                </a:rPr>
                <a:t>i</a:t>
              </a:r>
              <a:r>
                <a:rPr lang="en-US" altLang="zh-CN" sz="2800" i="1" baseline="-25000">
                  <a:ea typeface="宋体" panose="02010600030101010101" pitchFamily="2" charset="-122"/>
                </a:rPr>
                <a:t>L</a:t>
              </a:r>
              <a:r>
                <a:rPr lang="en-US" altLang="zh-CN" sz="2800">
                  <a:ea typeface="宋体" panose="02010600030101010101" pitchFamily="2" charset="-122"/>
                </a:rPr>
                <a:t>(0</a:t>
              </a:r>
              <a:r>
                <a:rPr lang="en-US" altLang="zh-CN" sz="2800" baseline="30000">
                  <a:ea typeface="宋体" panose="02010600030101010101" pitchFamily="2" charset="-122"/>
                </a:rPr>
                <a:t>-</a:t>
              </a:r>
              <a:r>
                <a:rPr lang="en-US" altLang="zh-CN" sz="2800">
                  <a:ea typeface="宋体" panose="02010600030101010101" pitchFamily="2" charset="-122"/>
                </a:rPr>
                <a:t>)=0</a:t>
              </a:r>
              <a:endParaRPr lang="en-US" altLang="zh-CN" sz="2800">
                <a:solidFill>
                  <a:srgbClr val="0000FF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36897" name="Text Box 51"/>
            <p:cNvSpPr txBox="1">
              <a:spLocks noChangeArrowheads="1"/>
            </p:cNvSpPr>
            <p:nvPr/>
          </p:nvSpPr>
          <p:spPr bwMode="auto">
            <a:xfrm>
              <a:off x="3553" y="592"/>
              <a:ext cx="179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 sz="2800">
                  <a:ea typeface="宋体" panose="02010600030101010101" pitchFamily="2" charset="-122"/>
                </a:rPr>
                <a:t>求</a:t>
              </a:r>
              <a:r>
                <a:rPr lang="en-US" altLang="zh-CN" sz="2800">
                  <a:ea typeface="宋体" panose="02010600030101010101" pitchFamily="2" charset="-122"/>
                </a:rPr>
                <a:t>:  </a:t>
              </a:r>
              <a:r>
                <a:rPr lang="zh-CN" altLang="en-US" sz="2800">
                  <a:ea typeface="宋体" panose="02010600030101010101" pitchFamily="2" charset="-122"/>
                </a:rPr>
                <a:t>电感电流</a:t>
              </a:r>
              <a:r>
                <a:rPr lang="en-US" altLang="zh-CN" sz="2800" i="1">
                  <a:ea typeface="宋体" panose="02010600030101010101" pitchFamily="2" charset="-122"/>
                </a:rPr>
                <a:t>i</a:t>
              </a:r>
              <a:r>
                <a:rPr lang="en-US" altLang="zh-CN" sz="2800" i="1" baseline="-25000">
                  <a:ea typeface="宋体" panose="02010600030101010101" pitchFamily="2" charset="-122"/>
                </a:rPr>
                <a:t>L</a:t>
              </a:r>
              <a:r>
                <a:rPr lang="en-US" altLang="zh-CN" sz="2800">
                  <a:ea typeface="宋体" panose="02010600030101010101" pitchFamily="2" charset="-122"/>
                </a:rPr>
                <a:t>(</a:t>
              </a:r>
              <a:r>
                <a:rPr lang="en-US" altLang="zh-CN" sz="2800" i="1">
                  <a:ea typeface="宋体" panose="02010600030101010101" pitchFamily="2" charset="-122"/>
                </a:rPr>
                <a:t>t</a:t>
              </a:r>
              <a:r>
                <a:rPr lang="en-US" altLang="zh-CN" sz="2800">
                  <a:ea typeface="宋体" panose="02010600030101010101" pitchFamily="2" charset="-122"/>
                </a:rPr>
                <a:t>)</a:t>
              </a:r>
              <a:endParaRPr lang="en-US" altLang="zh-CN" sz="2800" b="0">
                <a:ea typeface="宋体" panose="02010600030101010101" pitchFamily="2" charset="-122"/>
              </a:endParaRPr>
            </a:p>
          </p:txBody>
        </p:sp>
        <p:sp>
          <p:nvSpPr>
            <p:cNvPr id="36898" name="Text Box 52"/>
            <p:cNvSpPr txBox="1">
              <a:spLocks noChangeArrowheads="1"/>
            </p:cNvSpPr>
            <p:nvPr/>
          </p:nvSpPr>
          <p:spPr bwMode="auto">
            <a:xfrm>
              <a:off x="2162" y="592"/>
              <a:ext cx="56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zh-CN" altLang="en-US" sz="2800">
                  <a:ea typeface="宋体" panose="02010600030101010101" pitchFamily="2" charset="-122"/>
                </a:rPr>
                <a:t>已知</a:t>
              </a:r>
              <a:endParaRPr lang="zh-CN" altLang="en-US" sz="2800" b="0">
                <a:ea typeface="宋体" panose="02010600030101010101" pitchFamily="2" charset="-122"/>
              </a:endParaRPr>
            </a:p>
          </p:txBody>
        </p:sp>
      </p:grpSp>
      <p:graphicFrame>
        <p:nvGraphicFramePr>
          <p:cNvPr id="183349" name="Object 53"/>
          <p:cNvGraphicFramePr>
            <a:graphicFrameLocks noChangeAspect="1"/>
          </p:cNvGraphicFramePr>
          <p:nvPr/>
        </p:nvGraphicFramePr>
        <p:xfrm>
          <a:off x="1017588" y="2997200"/>
          <a:ext cx="3251200" cy="1338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75" name="公式" r:id="rId5" imgW="1485900" imgH="647700" progId="Equation.3">
                  <p:embed/>
                </p:oleObj>
              </mc:Choice>
              <mc:Fallback>
                <p:oleObj name="公式" r:id="rId5" imgW="1485900" imgH="64770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7588" y="2997200"/>
                        <a:ext cx="3251200" cy="1338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3350" name="Group 54"/>
          <p:cNvGrpSpPr>
            <a:grpSpLocks/>
          </p:cNvGrpSpPr>
          <p:nvPr/>
        </p:nvGrpSpPr>
        <p:grpSpPr bwMode="auto">
          <a:xfrm>
            <a:off x="5064125" y="1457325"/>
            <a:ext cx="3522663" cy="3825875"/>
            <a:chOff x="3310" y="1134"/>
            <a:chExt cx="2219" cy="2410"/>
          </a:xfrm>
        </p:grpSpPr>
        <p:sp>
          <p:nvSpPr>
            <p:cNvPr id="36877" name="Line 55"/>
            <p:cNvSpPr>
              <a:spLocks noChangeShapeType="1"/>
            </p:cNvSpPr>
            <p:nvPr/>
          </p:nvSpPr>
          <p:spPr bwMode="auto">
            <a:xfrm>
              <a:off x="3387" y="1973"/>
              <a:ext cx="196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78" name="Line 56"/>
            <p:cNvSpPr>
              <a:spLocks noChangeShapeType="1"/>
            </p:cNvSpPr>
            <p:nvPr/>
          </p:nvSpPr>
          <p:spPr bwMode="auto">
            <a:xfrm flipV="1">
              <a:off x="3627" y="1349"/>
              <a:ext cx="0" cy="110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79" name="Freeform 57"/>
            <p:cNvSpPr>
              <a:spLocks/>
            </p:cNvSpPr>
            <p:nvPr/>
          </p:nvSpPr>
          <p:spPr bwMode="auto">
            <a:xfrm>
              <a:off x="3627" y="1637"/>
              <a:ext cx="1344" cy="344"/>
            </a:xfrm>
            <a:custGeom>
              <a:avLst/>
              <a:gdLst>
                <a:gd name="T0" fmla="*/ 0 w 1344"/>
                <a:gd name="T1" fmla="*/ 344 h 344"/>
                <a:gd name="T2" fmla="*/ 288 w 1344"/>
                <a:gd name="T3" fmla="*/ 152 h 344"/>
                <a:gd name="T4" fmla="*/ 624 w 1344"/>
                <a:gd name="T5" fmla="*/ 56 h 344"/>
                <a:gd name="T6" fmla="*/ 1104 w 1344"/>
                <a:gd name="T7" fmla="*/ 8 h 344"/>
                <a:gd name="T8" fmla="*/ 1344 w 1344"/>
                <a:gd name="T9" fmla="*/ 8 h 3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44" h="344">
                  <a:moveTo>
                    <a:pt x="0" y="344"/>
                  </a:moveTo>
                  <a:cubicBezTo>
                    <a:pt x="92" y="272"/>
                    <a:pt x="184" y="200"/>
                    <a:pt x="288" y="152"/>
                  </a:cubicBezTo>
                  <a:cubicBezTo>
                    <a:pt x="392" y="104"/>
                    <a:pt x="488" y="80"/>
                    <a:pt x="624" y="56"/>
                  </a:cubicBezTo>
                  <a:cubicBezTo>
                    <a:pt x="760" y="32"/>
                    <a:pt x="984" y="16"/>
                    <a:pt x="1104" y="8"/>
                  </a:cubicBezTo>
                  <a:cubicBezTo>
                    <a:pt x="1224" y="0"/>
                    <a:pt x="1304" y="8"/>
                    <a:pt x="1344" y="8"/>
                  </a:cubicBezTo>
                </a:path>
              </a:pathLst>
            </a:custGeom>
            <a:noFill/>
            <a:ln w="254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80" name="Text Box 58"/>
            <p:cNvSpPr txBox="1">
              <a:spLocks noChangeArrowheads="1"/>
            </p:cNvSpPr>
            <p:nvPr/>
          </p:nvSpPr>
          <p:spPr bwMode="auto">
            <a:xfrm>
              <a:off x="5351" y="1810"/>
              <a:ext cx="1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ea typeface="宋体" panose="02010600030101010101" pitchFamily="2" charset="-122"/>
                </a:rPr>
                <a:t>t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36881" name="Text Box 59"/>
            <p:cNvSpPr txBox="1">
              <a:spLocks noChangeArrowheads="1"/>
            </p:cNvSpPr>
            <p:nvPr/>
          </p:nvSpPr>
          <p:spPr bwMode="auto">
            <a:xfrm>
              <a:off x="3681" y="2433"/>
              <a:ext cx="33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ea typeface="宋体" panose="02010600030101010101" pitchFamily="2" charset="-122"/>
                </a:rPr>
                <a:t>u</a:t>
              </a:r>
              <a:r>
                <a:rPr lang="en-US" altLang="zh-CN" sz="2800" i="1" baseline="-25000">
                  <a:ea typeface="宋体" panose="02010600030101010101" pitchFamily="2" charset="-122"/>
                </a:rPr>
                <a:t>L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36882" name="Text Box 60"/>
            <p:cNvSpPr txBox="1">
              <a:spLocks noChangeArrowheads="1"/>
            </p:cNvSpPr>
            <p:nvPr/>
          </p:nvSpPr>
          <p:spPr bwMode="auto">
            <a:xfrm>
              <a:off x="3310" y="2644"/>
              <a:ext cx="36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ea typeface="宋体" panose="02010600030101010101" pitchFamily="2" charset="-122"/>
                </a:rPr>
                <a:t>U</a:t>
              </a:r>
              <a:r>
                <a:rPr lang="en-US" altLang="zh-CN" sz="2800" i="1" baseline="-25000">
                  <a:ea typeface="宋体" panose="02010600030101010101" pitchFamily="2" charset="-122"/>
                </a:rPr>
                <a:t>S</a:t>
              </a:r>
            </a:p>
          </p:txBody>
        </p:sp>
        <p:sp>
          <p:nvSpPr>
            <p:cNvPr id="36883" name="Line 61"/>
            <p:cNvSpPr>
              <a:spLocks noChangeShapeType="1"/>
            </p:cNvSpPr>
            <p:nvPr/>
          </p:nvSpPr>
          <p:spPr bwMode="auto">
            <a:xfrm>
              <a:off x="3355" y="1964"/>
              <a:ext cx="272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84" name="Line 62"/>
            <p:cNvSpPr>
              <a:spLocks noChangeShapeType="1"/>
            </p:cNvSpPr>
            <p:nvPr/>
          </p:nvSpPr>
          <p:spPr bwMode="auto">
            <a:xfrm>
              <a:off x="3502" y="3284"/>
              <a:ext cx="148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85" name="Line 63"/>
            <p:cNvSpPr>
              <a:spLocks noChangeShapeType="1"/>
            </p:cNvSpPr>
            <p:nvPr/>
          </p:nvSpPr>
          <p:spPr bwMode="auto">
            <a:xfrm flipV="1">
              <a:off x="3646" y="2612"/>
              <a:ext cx="0" cy="91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86" name="Freeform 64"/>
            <p:cNvSpPr>
              <a:spLocks/>
            </p:cNvSpPr>
            <p:nvPr/>
          </p:nvSpPr>
          <p:spPr bwMode="auto">
            <a:xfrm>
              <a:off x="3646" y="2804"/>
              <a:ext cx="1200" cy="450"/>
            </a:xfrm>
            <a:custGeom>
              <a:avLst/>
              <a:gdLst>
                <a:gd name="T0" fmla="*/ 0 w 1200"/>
                <a:gd name="T1" fmla="*/ 0 h 450"/>
                <a:gd name="T2" fmla="*/ 144 w 1200"/>
                <a:gd name="T3" fmla="*/ 192 h 450"/>
                <a:gd name="T4" fmla="*/ 384 w 1200"/>
                <a:gd name="T5" fmla="*/ 336 h 450"/>
                <a:gd name="T6" fmla="*/ 912 w 1200"/>
                <a:gd name="T7" fmla="*/ 432 h 450"/>
                <a:gd name="T8" fmla="*/ 1200 w 1200"/>
                <a:gd name="T9" fmla="*/ 442 h 4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0" h="450">
                  <a:moveTo>
                    <a:pt x="0" y="0"/>
                  </a:moveTo>
                  <a:cubicBezTo>
                    <a:pt x="40" y="68"/>
                    <a:pt x="80" y="136"/>
                    <a:pt x="144" y="192"/>
                  </a:cubicBezTo>
                  <a:cubicBezTo>
                    <a:pt x="208" y="248"/>
                    <a:pt x="256" y="296"/>
                    <a:pt x="384" y="336"/>
                  </a:cubicBezTo>
                  <a:cubicBezTo>
                    <a:pt x="512" y="376"/>
                    <a:pt x="776" y="414"/>
                    <a:pt x="912" y="432"/>
                  </a:cubicBezTo>
                  <a:cubicBezTo>
                    <a:pt x="1048" y="450"/>
                    <a:pt x="1140" y="440"/>
                    <a:pt x="1200" y="442"/>
                  </a:cubicBezTo>
                </a:path>
              </a:pathLst>
            </a:custGeom>
            <a:noFill/>
            <a:ln w="254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87" name="Text Box 65"/>
            <p:cNvSpPr txBox="1">
              <a:spLocks noChangeArrowheads="1"/>
            </p:cNvSpPr>
            <p:nvPr/>
          </p:nvSpPr>
          <p:spPr bwMode="auto">
            <a:xfrm>
              <a:off x="4998" y="3169"/>
              <a:ext cx="1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ea typeface="宋体" panose="02010600030101010101" pitchFamily="2" charset="-122"/>
                </a:rPr>
                <a:t>t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36888" name="Text Box 66"/>
            <p:cNvSpPr txBox="1">
              <a:spLocks noChangeArrowheads="1"/>
            </p:cNvSpPr>
            <p:nvPr/>
          </p:nvSpPr>
          <p:spPr bwMode="auto">
            <a:xfrm>
              <a:off x="3539" y="1134"/>
              <a:ext cx="45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ea typeface="宋体" panose="02010600030101010101" pitchFamily="2" charset="-122"/>
                </a:rPr>
                <a:t>i</a:t>
              </a:r>
              <a:r>
                <a:rPr lang="en-US" altLang="zh-CN" sz="2800" i="1" baseline="-25000">
                  <a:ea typeface="宋体" panose="02010600030101010101" pitchFamily="2" charset="-122"/>
                </a:rPr>
                <a:t>L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graphicFrame>
          <p:nvGraphicFramePr>
            <p:cNvPr id="36889" name="Object 67"/>
            <p:cNvGraphicFramePr>
              <a:graphicFrameLocks noChangeAspect="1"/>
            </p:cNvGraphicFramePr>
            <p:nvPr/>
          </p:nvGraphicFramePr>
          <p:xfrm>
            <a:off x="3340" y="1357"/>
            <a:ext cx="220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976" name="公式" r:id="rId7" imgW="482391" imgH="837836" progId="Equation.3">
                    <p:embed/>
                  </p:oleObj>
                </mc:Choice>
                <mc:Fallback>
                  <p:oleObj name="公式" r:id="rId7" imgW="482391" imgH="837836" progId="Equation.3">
                    <p:embed/>
                    <p:pic>
                      <p:nvPicPr>
                        <p:cNvPr id="0" name="Object 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40" y="1357"/>
                          <a:ext cx="220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00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54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6890" name="Text Box 68"/>
            <p:cNvSpPr txBox="1">
              <a:spLocks noChangeArrowheads="1"/>
            </p:cNvSpPr>
            <p:nvPr/>
          </p:nvSpPr>
          <p:spPr bwMode="auto">
            <a:xfrm>
              <a:off x="3398" y="3217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>
                  <a:ea typeface="宋体" panose="02010600030101010101" pitchFamily="2" charset="-122"/>
                </a:rPr>
                <a:t>0</a:t>
              </a:r>
            </a:p>
          </p:txBody>
        </p:sp>
        <p:sp>
          <p:nvSpPr>
            <p:cNvPr id="36891" name="Line 69"/>
            <p:cNvSpPr>
              <a:spLocks noChangeShapeType="1"/>
            </p:cNvSpPr>
            <p:nvPr/>
          </p:nvSpPr>
          <p:spPr bwMode="auto">
            <a:xfrm flipH="1">
              <a:off x="3427" y="3272"/>
              <a:ext cx="21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92" name="Line 70"/>
            <p:cNvSpPr>
              <a:spLocks noChangeShapeType="1"/>
            </p:cNvSpPr>
            <p:nvPr/>
          </p:nvSpPr>
          <p:spPr bwMode="auto">
            <a:xfrm flipV="1">
              <a:off x="3637" y="2817"/>
              <a:ext cx="0" cy="45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93" name="Text Box 71"/>
            <p:cNvSpPr txBox="1">
              <a:spLocks noChangeArrowheads="1"/>
            </p:cNvSpPr>
            <p:nvPr/>
          </p:nvSpPr>
          <p:spPr bwMode="auto">
            <a:xfrm>
              <a:off x="3376" y="1950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>
                  <a:ea typeface="宋体" panose="02010600030101010101" pitchFamily="2" charset="-122"/>
                </a:rPr>
                <a:t>0</a:t>
              </a:r>
            </a:p>
          </p:txBody>
        </p:sp>
        <p:sp>
          <p:nvSpPr>
            <p:cNvPr id="36894" name="Line 72"/>
            <p:cNvSpPr>
              <a:spLocks noChangeShapeType="1"/>
            </p:cNvSpPr>
            <p:nvPr/>
          </p:nvSpPr>
          <p:spPr bwMode="auto">
            <a:xfrm rot="-2533965">
              <a:off x="3635" y="2792"/>
              <a:ext cx="37" cy="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95" name="Line 73"/>
            <p:cNvSpPr>
              <a:spLocks noChangeShapeType="1"/>
            </p:cNvSpPr>
            <p:nvPr/>
          </p:nvSpPr>
          <p:spPr bwMode="auto">
            <a:xfrm flipH="1">
              <a:off x="3627" y="1618"/>
              <a:ext cx="13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83370" name="Text Box 74"/>
          <p:cNvSpPr txBox="1">
            <a:spLocks noChangeArrowheads="1"/>
          </p:cNvSpPr>
          <p:nvPr/>
        </p:nvSpPr>
        <p:spPr bwMode="auto">
          <a:xfrm>
            <a:off x="0" y="5434013"/>
            <a:ext cx="91138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zh-CN" altLang="en-US" sz="2800">
                <a:solidFill>
                  <a:srgbClr val="FF0000"/>
                </a:solidFill>
              </a:rPr>
              <a:t>小结</a:t>
            </a:r>
            <a:r>
              <a:rPr lang="zh-CN" altLang="en-US" sz="2800"/>
              <a:t>：由讨论得知，一阶电路零状态响应的通用表达式为</a:t>
            </a:r>
          </a:p>
        </p:txBody>
      </p:sp>
      <p:graphicFrame>
        <p:nvGraphicFramePr>
          <p:cNvPr id="183410" name="Object 114"/>
          <p:cNvGraphicFramePr>
            <a:graphicFrameLocks noChangeAspect="1"/>
          </p:cNvGraphicFramePr>
          <p:nvPr/>
        </p:nvGraphicFramePr>
        <p:xfrm>
          <a:off x="2286000" y="6019800"/>
          <a:ext cx="451167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77" name="Equation" r:id="rId9" imgW="1346200" imgH="279400" progId="Equation.3">
                  <p:embed/>
                </p:oleObj>
              </mc:Choice>
              <mc:Fallback>
                <p:oleObj name="Equation" r:id="rId9" imgW="1346200" imgH="279400" progId="Equation.3">
                  <p:embed/>
                  <p:pic>
                    <p:nvPicPr>
                      <p:cNvPr id="0" name="Object 1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6019800"/>
                        <a:ext cx="4511675" cy="685800"/>
                      </a:xfrm>
                      <a:prstGeom prst="rect">
                        <a:avLst/>
                      </a:prstGeom>
                      <a:noFill/>
                      <a:ln w="5715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3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3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3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3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3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3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83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83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3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83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833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299" grpId="0" autoUpdateAnimBg="0"/>
      <p:bldP spid="183344" grpId="0" autoUpdateAnimBg="0"/>
      <p:bldP spid="183370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4"/>
          <p:cNvSpPr>
            <a:spLocks noChangeArrowheads="1"/>
          </p:cNvSpPr>
          <p:nvPr/>
        </p:nvSpPr>
        <p:spPr bwMode="auto">
          <a:xfrm>
            <a:off x="6381750" y="2471738"/>
            <a:ext cx="322263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>
                <a:solidFill>
                  <a:srgbClr val="000000"/>
                </a:solidFill>
                <a:latin typeface="Symbol" panose="05050102010706020507" pitchFamily="18" charset="2"/>
              </a:rPr>
              <a:t>-</a:t>
            </a:r>
            <a:endParaRPr lang="en-US" altLang="zh-CN"/>
          </a:p>
        </p:txBody>
      </p:sp>
      <p:sp>
        <p:nvSpPr>
          <p:cNvPr id="37891" name="Freeform 45"/>
          <p:cNvSpPr>
            <a:spLocks/>
          </p:cNvSpPr>
          <p:nvPr/>
        </p:nvSpPr>
        <p:spPr bwMode="auto">
          <a:xfrm>
            <a:off x="6267450" y="1474788"/>
            <a:ext cx="477838" cy="158750"/>
          </a:xfrm>
          <a:custGeom>
            <a:avLst/>
            <a:gdLst>
              <a:gd name="T0" fmla="*/ 477838 w 301"/>
              <a:gd name="T1" fmla="*/ 0 h 100"/>
              <a:gd name="T2" fmla="*/ 0 w 301"/>
              <a:gd name="T3" fmla="*/ 0 h 100"/>
              <a:gd name="T4" fmla="*/ 0 w 301"/>
              <a:gd name="T5" fmla="*/ 158750 h 1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01" h="100">
                <a:moveTo>
                  <a:pt x="301" y="0"/>
                </a:moveTo>
                <a:lnTo>
                  <a:pt x="0" y="0"/>
                </a:lnTo>
                <a:lnTo>
                  <a:pt x="0" y="100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892" name="Rectangle 46"/>
          <p:cNvSpPr>
            <a:spLocks noChangeArrowheads="1"/>
          </p:cNvSpPr>
          <p:nvPr/>
        </p:nvSpPr>
        <p:spPr bwMode="auto">
          <a:xfrm>
            <a:off x="6202363" y="1633538"/>
            <a:ext cx="128587" cy="377825"/>
          </a:xfrm>
          <a:prstGeom prst="rect">
            <a:avLst/>
          </a:prstGeom>
          <a:noFill/>
          <a:ln w="26988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sp>
        <p:nvSpPr>
          <p:cNvPr id="37893" name="Freeform 47"/>
          <p:cNvSpPr>
            <a:spLocks/>
          </p:cNvSpPr>
          <p:nvPr/>
        </p:nvSpPr>
        <p:spPr bwMode="auto">
          <a:xfrm>
            <a:off x="6108700" y="2295525"/>
            <a:ext cx="319088" cy="315913"/>
          </a:xfrm>
          <a:custGeom>
            <a:avLst/>
            <a:gdLst>
              <a:gd name="T0" fmla="*/ 0 w 201"/>
              <a:gd name="T1" fmla="*/ 142875 h 199"/>
              <a:gd name="T2" fmla="*/ 6350 w 201"/>
              <a:gd name="T3" fmla="*/ 111125 h 199"/>
              <a:gd name="T4" fmla="*/ 17463 w 201"/>
              <a:gd name="T5" fmla="*/ 84138 h 199"/>
              <a:gd name="T6" fmla="*/ 36513 w 201"/>
              <a:gd name="T7" fmla="*/ 57150 h 199"/>
              <a:gd name="T8" fmla="*/ 57150 w 201"/>
              <a:gd name="T9" fmla="*/ 36513 h 199"/>
              <a:gd name="T10" fmla="*/ 82550 w 201"/>
              <a:gd name="T11" fmla="*/ 20638 h 199"/>
              <a:gd name="T12" fmla="*/ 111125 w 201"/>
              <a:gd name="T13" fmla="*/ 7938 h 199"/>
              <a:gd name="T14" fmla="*/ 142875 w 201"/>
              <a:gd name="T15" fmla="*/ 3175 h 199"/>
              <a:gd name="T16" fmla="*/ 174625 w 201"/>
              <a:gd name="T17" fmla="*/ 3175 h 199"/>
              <a:gd name="T18" fmla="*/ 207963 w 201"/>
              <a:gd name="T19" fmla="*/ 7938 h 199"/>
              <a:gd name="T20" fmla="*/ 233363 w 201"/>
              <a:gd name="T21" fmla="*/ 20638 h 199"/>
              <a:gd name="T22" fmla="*/ 260350 w 201"/>
              <a:gd name="T23" fmla="*/ 36513 h 199"/>
              <a:gd name="T24" fmla="*/ 280988 w 201"/>
              <a:gd name="T25" fmla="*/ 57150 h 199"/>
              <a:gd name="T26" fmla="*/ 300038 w 201"/>
              <a:gd name="T27" fmla="*/ 84138 h 199"/>
              <a:gd name="T28" fmla="*/ 312738 w 201"/>
              <a:gd name="T29" fmla="*/ 111125 h 199"/>
              <a:gd name="T30" fmla="*/ 319088 w 201"/>
              <a:gd name="T31" fmla="*/ 142875 h 199"/>
              <a:gd name="T32" fmla="*/ 319088 w 201"/>
              <a:gd name="T33" fmla="*/ 158750 h 199"/>
              <a:gd name="T34" fmla="*/ 314325 w 201"/>
              <a:gd name="T35" fmla="*/ 190500 h 199"/>
              <a:gd name="T36" fmla="*/ 306388 w 201"/>
              <a:gd name="T37" fmla="*/ 219075 h 199"/>
              <a:gd name="T38" fmla="*/ 292100 w 201"/>
              <a:gd name="T39" fmla="*/ 247650 h 199"/>
              <a:gd name="T40" fmla="*/ 271463 w 201"/>
              <a:gd name="T41" fmla="*/ 271463 h 199"/>
              <a:gd name="T42" fmla="*/ 249238 w 201"/>
              <a:gd name="T43" fmla="*/ 290513 h 199"/>
              <a:gd name="T44" fmla="*/ 222250 w 201"/>
              <a:gd name="T45" fmla="*/ 304800 h 199"/>
              <a:gd name="T46" fmla="*/ 190500 w 201"/>
              <a:gd name="T47" fmla="*/ 314325 h 199"/>
              <a:gd name="T48" fmla="*/ 158750 w 201"/>
              <a:gd name="T49" fmla="*/ 315913 h 199"/>
              <a:gd name="T50" fmla="*/ 127000 w 201"/>
              <a:gd name="T51" fmla="*/ 314325 h 199"/>
              <a:gd name="T52" fmla="*/ 96838 w 201"/>
              <a:gd name="T53" fmla="*/ 304800 h 199"/>
              <a:gd name="T54" fmla="*/ 69850 w 201"/>
              <a:gd name="T55" fmla="*/ 290513 h 199"/>
              <a:gd name="T56" fmla="*/ 47625 w 201"/>
              <a:gd name="T57" fmla="*/ 271463 h 199"/>
              <a:gd name="T58" fmla="*/ 26988 w 201"/>
              <a:gd name="T59" fmla="*/ 247650 h 199"/>
              <a:gd name="T60" fmla="*/ 12700 w 201"/>
              <a:gd name="T61" fmla="*/ 219075 h 199"/>
              <a:gd name="T62" fmla="*/ 1588 w 201"/>
              <a:gd name="T63" fmla="*/ 190500 h 199"/>
              <a:gd name="T64" fmla="*/ 0 w 201"/>
              <a:gd name="T65" fmla="*/ 158750 h 19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201" h="199">
                <a:moveTo>
                  <a:pt x="0" y="100"/>
                </a:moveTo>
                <a:lnTo>
                  <a:pt x="0" y="90"/>
                </a:lnTo>
                <a:lnTo>
                  <a:pt x="1" y="80"/>
                </a:lnTo>
                <a:lnTo>
                  <a:pt x="4" y="70"/>
                </a:lnTo>
                <a:lnTo>
                  <a:pt x="8" y="61"/>
                </a:lnTo>
                <a:lnTo>
                  <a:pt x="11" y="53"/>
                </a:lnTo>
                <a:lnTo>
                  <a:pt x="17" y="44"/>
                </a:lnTo>
                <a:lnTo>
                  <a:pt x="23" y="36"/>
                </a:lnTo>
                <a:lnTo>
                  <a:pt x="30" y="30"/>
                </a:lnTo>
                <a:lnTo>
                  <a:pt x="36" y="23"/>
                </a:lnTo>
                <a:lnTo>
                  <a:pt x="44" y="18"/>
                </a:lnTo>
                <a:lnTo>
                  <a:pt x="52" y="13"/>
                </a:lnTo>
                <a:lnTo>
                  <a:pt x="61" y="9"/>
                </a:lnTo>
                <a:lnTo>
                  <a:pt x="70" y="5"/>
                </a:lnTo>
                <a:lnTo>
                  <a:pt x="80" y="3"/>
                </a:lnTo>
                <a:lnTo>
                  <a:pt x="90" y="2"/>
                </a:lnTo>
                <a:lnTo>
                  <a:pt x="100" y="0"/>
                </a:lnTo>
                <a:lnTo>
                  <a:pt x="110" y="2"/>
                </a:lnTo>
                <a:lnTo>
                  <a:pt x="120" y="3"/>
                </a:lnTo>
                <a:lnTo>
                  <a:pt x="131" y="5"/>
                </a:lnTo>
                <a:lnTo>
                  <a:pt x="140" y="9"/>
                </a:lnTo>
                <a:lnTo>
                  <a:pt x="147" y="13"/>
                </a:lnTo>
                <a:lnTo>
                  <a:pt x="157" y="18"/>
                </a:lnTo>
                <a:lnTo>
                  <a:pt x="164" y="23"/>
                </a:lnTo>
                <a:lnTo>
                  <a:pt x="171" y="30"/>
                </a:lnTo>
                <a:lnTo>
                  <a:pt x="177" y="36"/>
                </a:lnTo>
                <a:lnTo>
                  <a:pt x="184" y="44"/>
                </a:lnTo>
                <a:lnTo>
                  <a:pt x="189" y="53"/>
                </a:lnTo>
                <a:lnTo>
                  <a:pt x="193" y="61"/>
                </a:lnTo>
                <a:lnTo>
                  <a:pt x="197" y="70"/>
                </a:lnTo>
                <a:lnTo>
                  <a:pt x="198" y="80"/>
                </a:lnTo>
                <a:lnTo>
                  <a:pt x="201" y="90"/>
                </a:lnTo>
                <a:lnTo>
                  <a:pt x="201" y="100"/>
                </a:lnTo>
                <a:lnTo>
                  <a:pt x="201" y="110"/>
                </a:lnTo>
                <a:lnTo>
                  <a:pt x="198" y="120"/>
                </a:lnTo>
                <a:lnTo>
                  <a:pt x="197" y="130"/>
                </a:lnTo>
                <a:lnTo>
                  <a:pt x="193" y="138"/>
                </a:lnTo>
                <a:lnTo>
                  <a:pt x="189" y="147"/>
                </a:lnTo>
                <a:lnTo>
                  <a:pt x="184" y="156"/>
                </a:lnTo>
                <a:lnTo>
                  <a:pt x="177" y="163"/>
                </a:lnTo>
                <a:lnTo>
                  <a:pt x="171" y="171"/>
                </a:lnTo>
                <a:lnTo>
                  <a:pt x="164" y="177"/>
                </a:lnTo>
                <a:lnTo>
                  <a:pt x="157" y="183"/>
                </a:lnTo>
                <a:lnTo>
                  <a:pt x="147" y="188"/>
                </a:lnTo>
                <a:lnTo>
                  <a:pt x="140" y="192"/>
                </a:lnTo>
                <a:lnTo>
                  <a:pt x="131" y="196"/>
                </a:lnTo>
                <a:lnTo>
                  <a:pt x="120" y="198"/>
                </a:lnTo>
                <a:lnTo>
                  <a:pt x="110" y="199"/>
                </a:lnTo>
                <a:lnTo>
                  <a:pt x="100" y="199"/>
                </a:lnTo>
                <a:lnTo>
                  <a:pt x="90" y="199"/>
                </a:lnTo>
                <a:lnTo>
                  <a:pt x="80" y="198"/>
                </a:lnTo>
                <a:lnTo>
                  <a:pt x="70" y="196"/>
                </a:lnTo>
                <a:lnTo>
                  <a:pt x="61" y="192"/>
                </a:lnTo>
                <a:lnTo>
                  <a:pt x="52" y="188"/>
                </a:lnTo>
                <a:lnTo>
                  <a:pt x="44" y="183"/>
                </a:lnTo>
                <a:lnTo>
                  <a:pt x="36" y="177"/>
                </a:lnTo>
                <a:lnTo>
                  <a:pt x="30" y="171"/>
                </a:lnTo>
                <a:lnTo>
                  <a:pt x="23" y="163"/>
                </a:lnTo>
                <a:lnTo>
                  <a:pt x="17" y="156"/>
                </a:lnTo>
                <a:lnTo>
                  <a:pt x="11" y="147"/>
                </a:lnTo>
                <a:lnTo>
                  <a:pt x="8" y="138"/>
                </a:lnTo>
                <a:lnTo>
                  <a:pt x="4" y="130"/>
                </a:lnTo>
                <a:lnTo>
                  <a:pt x="1" y="120"/>
                </a:lnTo>
                <a:lnTo>
                  <a:pt x="0" y="110"/>
                </a:lnTo>
                <a:lnTo>
                  <a:pt x="0" y="100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894" name="Line 48"/>
          <p:cNvSpPr>
            <a:spLocks noChangeShapeType="1"/>
          </p:cNvSpPr>
          <p:nvPr/>
        </p:nvSpPr>
        <p:spPr bwMode="auto">
          <a:xfrm>
            <a:off x="6267450" y="2011363"/>
            <a:ext cx="1588" cy="822325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895" name="Freeform 49"/>
          <p:cNvSpPr>
            <a:spLocks/>
          </p:cNvSpPr>
          <p:nvPr/>
        </p:nvSpPr>
        <p:spPr bwMode="auto">
          <a:xfrm>
            <a:off x="6267450" y="2454275"/>
            <a:ext cx="1914525" cy="441325"/>
          </a:xfrm>
          <a:custGeom>
            <a:avLst/>
            <a:gdLst>
              <a:gd name="T0" fmla="*/ 0 w 1206"/>
              <a:gd name="T1" fmla="*/ 352425 h 278"/>
              <a:gd name="T2" fmla="*/ 0 w 1206"/>
              <a:gd name="T3" fmla="*/ 441325 h 278"/>
              <a:gd name="T4" fmla="*/ 1914525 w 1206"/>
              <a:gd name="T5" fmla="*/ 441325 h 278"/>
              <a:gd name="T6" fmla="*/ 1914525 w 1206"/>
              <a:gd name="T7" fmla="*/ 0 h 27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06" h="278">
                <a:moveTo>
                  <a:pt x="0" y="222"/>
                </a:moveTo>
                <a:lnTo>
                  <a:pt x="0" y="278"/>
                </a:lnTo>
                <a:lnTo>
                  <a:pt x="1206" y="278"/>
                </a:lnTo>
                <a:lnTo>
                  <a:pt x="1206" y="0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896" name="Rectangle 50"/>
          <p:cNvSpPr>
            <a:spLocks noChangeArrowheads="1"/>
          </p:cNvSpPr>
          <p:nvPr/>
        </p:nvSpPr>
        <p:spPr bwMode="auto">
          <a:xfrm>
            <a:off x="6550025" y="1701800"/>
            <a:ext cx="3349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>
                <a:solidFill>
                  <a:srgbClr val="000000"/>
                </a:solidFill>
              </a:rPr>
              <a:t>K</a:t>
            </a:r>
            <a:endParaRPr lang="en-US" altLang="zh-CN"/>
          </a:p>
        </p:txBody>
      </p:sp>
      <p:sp>
        <p:nvSpPr>
          <p:cNvPr id="37897" name="Rectangle 51"/>
          <p:cNvSpPr>
            <a:spLocks noChangeArrowheads="1"/>
          </p:cNvSpPr>
          <p:nvPr/>
        </p:nvSpPr>
        <p:spPr bwMode="auto">
          <a:xfrm>
            <a:off x="6392863" y="1701800"/>
            <a:ext cx="258762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>
                <a:solidFill>
                  <a:srgbClr val="000000"/>
                </a:solidFill>
              </a:rPr>
              <a:t>3</a:t>
            </a:r>
            <a:endParaRPr lang="en-US" altLang="zh-CN"/>
          </a:p>
        </p:txBody>
      </p:sp>
      <p:sp>
        <p:nvSpPr>
          <p:cNvPr id="37898" name="Rectangle 52"/>
          <p:cNvSpPr>
            <a:spLocks noChangeArrowheads="1"/>
          </p:cNvSpPr>
          <p:nvPr/>
        </p:nvSpPr>
        <p:spPr bwMode="auto">
          <a:xfrm>
            <a:off x="6381750" y="2041525"/>
            <a:ext cx="322263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>
                <a:solidFill>
                  <a:srgbClr val="000000"/>
                </a:solidFill>
                <a:latin typeface="Symbol" panose="05050102010706020507" pitchFamily="18" charset="2"/>
              </a:rPr>
              <a:t>+</a:t>
            </a:r>
            <a:endParaRPr lang="en-US" altLang="zh-CN"/>
          </a:p>
        </p:txBody>
      </p:sp>
      <p:sp>
        <p:nvSpPr>
          <p:cNvPr id="37899" name="Rectangle 53"/>
          <p:cNvSpPr>
            <a:spLocks noChangeArrowheads="1"/>
          </p:cNvSpPr>
          <p:nvPr/>
        </p:nvSpPr>
        <p:spPr bwMode="auto">
          <a:xfrm>
            <a:off x="6626225" y="2328863"/>
            <a:ext cx="319088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>
                <a:solidFill>
                  <a:srgbClr val="000000"/>
                </a:solidFill>
              </a:rPr>
              <a:t>V</a:t>
            </a:r>
            <a:endParaRPr lang="en-US" altLang="zh-CN"/>
          </a:p>
        </p:txBody>
      </p:sp>
      <p:sp>
        <p:nvSpPr>
          <p:cNvPr id="37900" name="Rectangle 54"/>
          <p:cNvSpPr>
            <a:spLocks noChangeArrowheads="1"/>
          </p:cNvSpPr>
          <p:nvPr/>
        </p:nvSpPr>
        <p:spPr bwMode="auto">
          <a:xfrm>
            <a:off x="6464300" y="2328863"/>
            <a:ext cx="258763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>
                <a:solidFill>
                  <a:srgbClr val="000000"/>
                </a:solidFill>
              </a:rPr>
              <a:t>9</a:t>
            </a:r>
            <a:endParaRPr lang="en-US" altLang="zh-CN"/>
          </a:p>
        </p:txBody>
      </p:sp>
      <p:sp>
        <p:nvSpPr>
          <p:cNvPr id="37901" name="Rectangle 55"/>
          <p:cNvSpPr>
            <a:spLocks noChangeArrowheads="1"/>
          </p:cNvSpPr>
          <p:nvPr/>
        </p:nvSpPr>
        <p:spPr bwMode="auto">
          <a:xfrm>
            <a:off x="8288338" y="2325688"/>
            <a:ext cx="322262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>
                <a:solidFill>
                  <a:srgbClr val="000000"/>
                </a:solidFill>
                <a:latin typeface="Symbol" panose="05050102010706020507" pitchFamily="18" charset="2"/>
              </a:rPr>
              <a:t>-</a:t>
            </a:r>
            <a:endParaRPr lang="en-US" altLang="zh-CN"/>
          </a:p>
        </p:txBody>
      </p:sp>
      <p:sp>
        <p:nvSpPr>
          <p:cNvPr id="37902" name="Rectangle 56"/>
          <p:cNvSpPr>
            <a:spLocks noChangeArrowheads="1"/>
          </p:cNvSpPr>
          <p:nvPr/>
        </p:nvSpPr>
        <p:spPr bwMode="auto">
          <a:xfrm>
            <a:off x="8288338" y="1516063"/>
            <a:ext cx="322262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>
                <a:solidFill>
                  <a:srgbClr val="000000"/>
                </a:solidFill>
                <a:latin typeface="Symbol" panose="05050102010706020507" pitchFamily="18" charset="2"/>
              </a:rPr>
              <a:t>+</a:t>
            </a:r>
            <a:endParaRPr lang="en-US" altLang="zh-CN"/>
          </a:p>
        </p:txBody>
      </p:sp>
      <p:sp>
        <p:nvSpPr>
          <p:cNvPr id="37903" name="Rectangle 57"/>
          <p:cNvSpPr>
            <a:spLocks noChangeArrowheads="1"/>
          </p:cNvSpPr>
          <p:nvPr/>
        </p:nvSpPr>
        <p:spPr bwMode="auto">
          <a:xfrm>
            <a:off x="8580438" y="2073275"/>
            <a:ext cx="227012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1500" b="0" i="1">
                <a:solidFill>
                  <a:srgbClr val="000000"/>
                </a:solidFill>
              </a:rPr>
              <a:t>C</a:t>
            </a:r>
            <a:endParaRPr lang="en-US" altLang="zh-CN"/>
          </a:p>
        </p:txBody>
      </p:sp>
      <p:sp>
        <p:nvSpPr>
          <p:cNvPr id="37904" name="Rectangle 58"/>
          <p:cNvSpPr>
            <a:spLocks noChangeArrowheads="1"/>
          </p:cNvSpPr>
          <p:nvPr/>
        </p:nvSpPr>
        <p:spPr bwMode="auto">
          <a:xfrm>
            <a:off x="8445500" y="1863725"/>
            <a:ext cx="3222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600" b="0" i="1">
                <a:solidFill>
                  <a:srgbClr val="000000"/>
                </a:solidFill>
              </a:rPr>
              <a:t>u</a:t>
            </a:r>
            <a:endParaRPr lang="en-US" altLang="zh-CN"/>
          </a:p>
        </p:txBody>
      </p:sp>
      <p:sp>
        <p:nvSpPr>
          <p:cNvPr id="37905" name="Line 59"/>
          <p:cNvSpPr>
            <a:spLocks noChangeShapeType="1"/>
          </p:cNvSpPr>
          <p:nvPr/>
        </p:nvSpPr>
        <p:spPr bwMode="auto">
          <a:xfrm flipV="1">
            <a:off x="6745288" y="1222375"/>
            <a:ext cx="319087" cy="2524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06" name="Freeform 60"/>
          <p:cNvSpPr>
            <a:spLocks/>
          </p:cNvSpPr>
          <p:nvPr/>
        </p:nvSpPr>
        <p:spPr bwMode="auto">
          <a:xfrm>
            <a:off x="6810375" y="1158875"/>
            <a:ext cx="174625" cy="219075"/>
          </a:xfrm>
          <a:custGeom>
            <a:avLst/>
            <a:gdLst>
              <a:gd name="T0" fmla="*/ 0 w 110"/>
              <a:gd name="T1" fmla="*/ 0 h 138"/>
              <a:gd name="T2" fmla="*/ 7938 w 110"/>
              <a:gd name="T3" fmla="*/ 0 h 138"/>
              <a:gd name="T4" fmla="*/ 14288 w 110"/>
              <a:gd name="T5" fmla="*/ 3175 h 138"/>
              <a:gd name="T6" fmla="*/ 28575 w 110"/>
              <a:gd name="T7" fmla="*/ 4763 h 138"/>
              <a:gd name="T8" fmla="*/ 39688 w 110"/>
              <a:gd name="T9" fmla="*/ 11113 h 138"/>
              <a:gd name="T10" fmla="*/ 52388 w 110"/>
              <a:gd name="T11" fmla="*/ 15875 h 138"/>
              <a:gd name="T12" fmla="*/ 66675 w 110"/>
              <a:gd name="T13" fmla="*/ 23813 h 138"/>
              <a:gd name="T14" fmla="*/ 79375 w 110"/>
              <a:gd name="T15" fmla="*/ 34925 h 138"/>
              <a:gd name="T16" fmla="*/ 92075 w 110"/>
              <a:gd name="T17" fmla="*/ 46038 h 138"/>
              <a:gd name="T18" fmla="*/ 101600 w 110"/>
              <a:gd name="T19" fmla="*/ 60325 h 138"/>
              <a:gd name="T20" fmla="*/ 114300 w 110"/>
              <a:gd name="T21" fmla="*/ 76200 h 138"/>
              <a:gd name="T22" fmla="*/ 125413 w 110"/>
              <a:gd name="T23" fmla="*/ 92075 h 138"/>
              <a:gd name="T24" fmla="*/ 133350 w 110"/>
              <a:gd name="T25" fmla="*/ 109538 h 138"/>
              <a:gd name="T26" fmla="*/ 142875 w 110"/>
              <a:gd name="T27" fmla="*/ 128588 h 138"/>
              <a:gd name="T28" fmla="*/ 150813 w 110"/>
              <a:gd name="T29" fmla="*/ 150813 h 138"/>
              <a:gd name="T30" fmla="*/ 160338 w 110"/>
              <a:gd name="T31" fmla="*/ 173038 h 138"/>
              <a:gd name="T32" fmla="*/ 165100 w 110"/>
              <a:gd name="T33" fmla="*/ 193675 h 138"/>
              <a:gd name="T34" fmla="*/ 174625 w 110"/>
              <a:gd name="T35" fmla="*/ 219075 h 138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10" h="138">
                <a:moveTo>
                  <a:pt x="0" y="0"/>
                </a:moveTo>
                <a:lnTo>
                  <a:pt x="5" y="0"/>
                </a:lnTo>
                <a:lnTo>
                  <a:pt x="9" y="2"/>
                </a:lnTo>
                <a:lnTo>
                  <a:pt x="18" y="3"/>
                </a:lnTo>
                <a:lnTo>
                  <a:pt x="25" y="7"/>
                </a:lnTo>
                <a:lnTo>
                  <a:pt x="33" y="10"/>
                </a:lnTo>
                <a:lnTo>
                  <a:pt x="42" y="15"/>
                </a:lnTo>
                <a:lnTo>
                  <a:pt x="50" y="22"/>
                </a:lnTo>
                <a:lnTo>
                  <a:pt x="58" y="29"/>
                </a:lnTo>
                <a:lnTo>
                  <a:pt x="64" y="38"/>
                </a:lnTo>
                <a:lnTo>
                  <a:pt x="72" y="48"/>
                </a:lnTo>
                <a:lnTo>
                  <a:pt x="79" y="58"/>
                </a:lnTo>
                <a:lnTo>
                  <a:pt x="84" y="69"/>
                </a:lnTo>
                <a:lnTo>
                  <a:pt x="90" y="81"/>
                </a:lnTo>
                <a:lnTo>
                  <a:pt x="95" y="95"/>
                </a:lnTo>
                <a:lnTo>
                  <a:pt x="101" y="109"/>
                </a:lnTo>
                <a:lnTo>
                  <a:pt x="104" y="122"/>
                </a:lnTo>
                <a:lnTo>
                  <a:pt x="110" y="138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07" name="Freeform 61"/>
          <p:cNvSpPr>
            <a:spLocks/>
          </p:cNvSpPr>
          <p:nvPr/>
        </p:nvSpPr>
        <p:spPr bwMode="auto">
          <a:xfrm>
            <a:off x="6923088" y="1357313"/>
            <a:ext cx="117475" cy="180975"/>
          </a:xfrm>
          <a:custGeom>
            <a:avLst/>
            <a:gdLst>
              <a:gd name="T0" fmla="*/ 117475 w 74"/>
              <a:gd name="T1" fmla="*/ 0 h 114"/>
              <a:gd name="T2" fmla="*/ 77788 w 74"/>
              <a:gd name="T3" fmla="*/ 180975 h 114"/>
              <a:gd name="T4" fmla="*/ 0 w 74"/>
              <a:gd name="T5" fmla="*/ 12700 h 114"/>
              <a:gd name="T6" fmla="*/ 117475 w 74"/>
              <a:gd name="T7" fmla="*/ 0 h 1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4" h="114">
                <a:moveTo>
                  <a:pt x="74" y="0"/>
                </a:moveTo>
                <a:lnTo>
                  <a:pt x="49" y="114"/>
                </a:lnTo>
                <a:lnTo>
                  <a:pt x="0" y="8"/>
                </a:lnTo>
                <a:lnTo>
                  <a:pt x="7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08" name="Freeform 62"/>
          <p:cNvSpPr>
            <a:spLocks/>
          </p:cNvSpPr>
          <p:nvPr/>
        </p:nvSpPr>
        <p:spPr bwMode="auto">
          <a:xfrm>
            <a:off x="7704138" y="1474788"/>
            <a:ext cx="477837" cy="1587"/>
          </a:xfrm>
          <a:custGeom>
            <a:avLst/>
            <a:gdLst>
              <a:gd name="T0" fmla="*/ 477837 w 301"/>
              <a:gd name="T1" fmla="*/ 0 h 1587"/>
              <a:gd name="T2" fmla="*/ 0 w 301"/>
              <a:gd name="T3" fmla="*/ 0 h 1587"/>
              <a:gd name="T4" fmla="*/ 158750 w 301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01" h="1587">
                <a:moveTo>
                  <a:pt x="301" y="0"/>
                </a:moveTo>
                <a:lnTo>
                  <a:pt x="0" y="0"/>
                </a:lnTo>
                <a:lnTo>
                  <a:pt x="100" y="0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09" name="Freeform 63"/>
          <p:cNvSpPr>
            <a:spLocks/>
          </p:cNvSpPr>
          <p:nvPr/>
        </p:nvSpPr>
        <p:spPr bwMode="auto">
          <a:xfrm>
            <a:off x="7685088" y="1416050"/>
            <a:ext cx="177800" cy="119063"/>
          </a:xfrm>
          <a:custGeom>
            <a:avLst/>
            <a:gdLst>
              <a:gd name="T0" fmla="*/ 0 w 112"/>
              <a:gd name="T1" fmla="*/ 0 h 75"/>
              <a:gd name="T2" fmla="*/ 177800 w 112"/>
              <a:gd name="T3" fmla="*/ 58738 h 75"/>
              <a:gd name="T4" fmla="*/ 0 w 112"/>
              <a:gd name="T5" fmla="*/ 119063 h 75"/>
              <a:gd name="T6" fmla="*/ 0 w 112"/>
              <a:gd name="T7" fmla="*/ 0 h 7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2" h="75">
                <a:moveTo>
                  <a:pt x="0" y="0"/>
                </a:moveTo>
                <a:lnTo>
                  <a:pt x="112" y="37"/>
                </a:lnTo>
                <a:lnTo>
                  <a:pt x="0" y="7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10" name="Line 64"/>
          <p:cNvSpPr>
            <a:spLocks noChangeShapeType="1"/>
          </p:cNvSpPr>
          <p:nvPr/>
        </p:nvSpPr>
        <p:spPr bwMode="auto">
          <a:xfrm>
            <a:off x="7127875" y="1474788"/>
            <a:ext cx="639763" cy="1587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11" name="Line 65"/>
          <p:cNvSpPr>
            <a:spLocks noChangeShapeType="1"/>
          </p:cNvSpPr>
          <p:nvPr/>
        </p:nvSpPr>
        <p:spPr bwMode="auto">
          <a:xfrm>
            <a:off x="7543800" y="1474788"/>
            <a:ext cx="1588" cy="411162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12" name="Rectangle 66"/>
          <p:cNvSpPr>
            <a:spLocks noChangeArrowheads="1"/>
          </p:cNvSpPr>
          <p:nvPr/>
        </p:nvSpPr>
        <p:spPr bwMode="auto">
          <a:xfrm>
            <a:off x="7480300" y="1885950"/>
            <a:ext cx="127000" cy="379413"/>
          </a:xfrm>
          <a:prstGeom prst="rect">
            <a:avLst/>
          </a:prstGeom>
          <a:noFill/>
          <a:ln w="26988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sp>
        <p:nvSpPr>
          <p:cNvPr id="37913" name="Line 67"/>
          <p:cNvSpPr>
            <a:spLocks noChangeShapeType="1"/>
          </p:cNvSpPr>
          <p:nvPr/>
        </p:nvSpPr>
        <p:spPr bwMode="auto">
          <a:xfrm>
            <a:off x="7543800" y="2265363"/>
            <a:ext cx="1588" cy="630237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14" name="Rectangle 68"/>
          <p:cNvSpPr>
            <a:spLocks noChangeArrowheads="1"/>
          </p:cNvSpPr>
          <p:nvPr/>
        </p:nvSpPr>
        <p:spPr bwMode="auto">
          <a:xfrm>
            <a:off x="7186613" y="1954213"/>
            <a:ext cx="334962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>
                <a:solidFill>
                  <a:srgbClr val="000000"/>
                </a:solidFill>
              </a:rPr>
              <a:t>K</a:t>
            </a:r>
            <a:endParaRPr lang="en-US" altLang="zh-CN"/>
          </a:p>
        </p:txBody>
      </p:sp>
      <p:sp>
        <p:nvSpPr>
          <p:cNvPr id="37915" name="Rectangle 69"/>
          <p:cNvSpPr>
            <a:spLocks noChangeArrowheads="1"/>
          </p:cNvSpPr>
          <p:nvPr/>
        </p:nvSpPr>
        <p:spPr bwMode="auto">
          <a:xfrm>
            <a:off x="7027863" y="1954213"/>
            <a:ext cx="258762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>
                <a:solidFill>
                  <a:srgbClr val="000000"/>
                </a:solidFill>
              </a:rPr>
              <a:t>6</a:t>
            </a:r>
            <a:endParaRPr lang="en-US" altLang="zh-CN"/>
          </a:p>
        </p:txBody>
      </p:sp>
      <p:sp>
        <p:nvSpPr>
          <p:cNvPr id="37916" name="Rectangle 70"/>
          <p:cNvSpPr>
            <a:spLocks noChangeArrowheads="1"/>
          </p:cNvSpPr>
          <p:nvPr/>
        </p:nvSpPr>
        <p:spPr bwMode="auto">
          <a:xfrm>
            <a:off x="7864475" y="1309688"/>
            <a:ext cx="185738" cy="22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1200" b="0" i="1">
                <a:solidFill>
                  <a:srgbClr val="000000"/>
                </a:solidFill>
              </a:rPr>
              <a:t>C</a:t>
            </a:r>
            <a:endParaRPr lang="en-US" altLang="zh-CN"/>
          </a:p>
        </p:txBody>
      </p:sp>
      <p:sp>
        <p:nvSpPr>
          <p:cNvPr id="37917" name="Rectangle 71"/>
          <p:cNvSpPr>
            <a:spLocks noChangeArrowheads="1"/>
          </p:cNvSpPr>
          <p:nvPr/>
        </p:nvSpPr>
        <p:spPr bwMode="auto">
          <a:xfrm>
            <a:off x="7796213" y="1147763"/>
            <a:ext cx="1889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 b="0" i="1">
                <a:solidFill>
                  <a:srgbClr val="000000"/>
                </a:solidFill>
              </a:rPr>
              <a:t>i</a:t>
            </a:r>
            <a:endParaRPr lang="en-US" altLang="zh-CN"/>
          </a:p>
        </p:txBody>
      </p:sp>
      <p:sp>
        <p:nvSpPr>
          <p:cNvPr id="37918" name="Line 72"/>
          <p:cNvSpPr>
            <a:spLocks noChangeShapeType="1"/>
          </p:cNvSpPr>
          <p:nvPr/>
        </p:nvSpPr>
        <p:spPr bwMode="auto">
          <a:xfrm>
            <a:off x="8016875" y="2043113"/>
            <a:ext cx="331788" cy="1587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19" name="Line 73"/>
          <p:cNvSpPr>
            <a:spLocks noChangeShapeType="1"/>
          </p:cNvSpPr>
          <p:nvPr/>
        </p:nvSpPr>
        <p:spPr bwMode="auto">
          <a:xfrm>
            <a:off x="8016875" y="2144713"/>
            <a:ext cx="331788" cy="1587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20" name="Line 74"/>
          <p:cNvSpPr>
            <a:spLocks noChangeShapeType="1"/>
          </p:cNvSpPr>
          <p:nvPr/>
        </p:nvSpPr>
        <p:spPr bwMode="auto">
          <a:xfrm flipV="1">
            <a:off x="8181975" y="1854200"/>
            <a:ext cx="1588" cy="1889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21" name="Line 75"/>
          <p:cNvSpPr>
            <a:spLocks noChangeShapeType="1"/>
          </p:cNvSpPr>
          <p:nvPr/>
        </p:nvSpPr>
        <p:spPr bwMode="auto">
          <a:xfrm>
            <a:off x="8181975" y="2144713"/>
            <a:ext cx="1588" cy="214312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22" name="Line 76"/>
          <p:cNvSpPr>
            <a:spLocks noChangeShapeType="1"/>
          </p:cNvSpPr>
          <p:nvPr/>
        </p:nvSpPr>
        <p:spPr bwMode="auto">
          <a:xfrm>
            <a:off x="8181975" y="1474788"/>
            <a:ext cx="1588" cy="411162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23" name="Freeform 77"/>
          <p:cNvSpPr>
            <a:spLocks/>
          </p:cNvSpPr>
          <p:nvPr/>
        </p:nvSpPr>
        <p:spPr bwMode="auto">
          <a:xfrm>
            <a:off x="8086725" y="1474788"/>
            <a:ext cx="95250" cy="158750"/>
          </a:xfrm>
          <a:custGeom>
            <a:avLst/>
            <a:gdLst>
              <a:gd name="T0" fmla="*/ 0 w 60"/>
              <a:gd name="T1" fmla="*/ 0 h 100"/>
              <a:gd name="T2" fmla="*/ 95250 w 60"/>
              <a:gd name="T3" fmla="*/ 0 h 100"/>
              <a:gd name="T4" fmla="*/ 95250 w 60"/>
              <a:gd name="T5" fmla="*/ 158750 h 1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0" h="100">
                <a:moveTo>
                  <a:pt x="0" y="0"/>
                </a:moveTo>
                <a:lnTo>
                  <a:pt x="60" y="0"/>
                </a:lnTo>
                <a:lnTo>
                  <a:pt x="60" y="100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24" name="Line 78"/>
          <p:cNvSpPr>
            <a:spLocks noChangeShapeType="1"/>
          </p:cNvSpPr>
          <p:nvPr/>
        </p:nvSpPr>
        <p:spPr bwMode="auto">
          <a:xfrm flipV="1">
            <a:off x="8181975" y="2265363"/>
            <a:ext cx="1588" cy="409575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25" name="Line 79"/>
          <p:cNvSpPr>
            <a:spLocks noChangeShapeType="1"/>
          </p:cNvSpPr>
          <p:nvPr/>
        </p:nvSpPr>
        <p:spPr bwMode="auto">
          <a:xfrm flipH="1">
            <a:off x="7069138" y="2895600"/>
            <a:ext cx="314325" cy="1588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26" name="Freeform 80"/>
          <p:cNvSpPr>
            <a:spLocks/>
          </p:cNvSpPr>
          <p:nvPr/>
        </p:nvSpPr>
        <p:spPr bwMode="auto">
          <a:xfrm>
            <a:off x="6905625" y="2836863"/>
            <a:ext cx="177800" cy="119062"/>
          </a:xfrm>
          <a:custGeom>
            <a:avLst/>
            <a:gdLst>
              <a:gd name="T0" fmla="*/ 177800 w 112"/>
              <a:gd name="T1" fmla="*/ 119062 h 75"/>
              <a:gd name="T2" fmla="*/ 0 w 112"/>
              <a:gd name="T3" fmla="*/ 58737 h 75"/>
              <a:gd name="T4" fmla="*/ 177800 w 112"/>
              <a:gd name="T5" fmla="*/ 0 h 75"/>
              <a:gd name="T6" fmla="*/ 177800 w 112"/>
              <a:gd name="T7" fmla="*/ 119062 h 7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2" h="75">
                <a:moveTo>
                  <a:pt x="112" y="75"/>
                </a:moveTo>
                <a:lnTo>
                  <a:pt x="0" y="37"/>
                </a:lnTo>
                <a:lnTo>
                  <a:pt x="112" y="0"/>
                </a:lnTo>
                <a:lnTo>
                  <a:pt x="112" y="7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27" name="Rectangle 81"/>
          <p:cNvSpPr>
            <a:spLocks noChangeArrowheads="1"/>
          </p:cNvSpPr>
          <p:nvPr/>
        </p:nvSpPr>
        <p:spPr bwMode="auto">
          <a:xfrm>
            <a:off x="7019925" y="2438400"/>
            <a:ext cx="2619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800" b="0" i="1">
                <a:solidFill>
                  <a:srgbClr val="000000"/>
                </a:solidFill>
              </a:rPr>
              <a:t>i</a:t>
            </a:r>
            <a:endParaRPr lang="en-US" altLang="zh-CN"/>
          </a:p>
        </p:txBody>
      </p:sp>
      <p:sp>
        <p:nvSpPr>
          <p:cNvPr id="37928" name="Rectangle 82"/>
          <p:cNvSpPr>
            <a:spLocks noChangeArrowheads="1"/>
          </p:cNvSpPr>
          <p:nvPr/>
        </p:nvSpPr>
        <p:spPr bwMode="auto">
          <a:xfrm>
            <a:off x="8010525" y="2185988"/>
            <a:ext cx="234950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1700">
                <a:solidFill>
                  <a:srgbClr val="000000"/>
                </a:solidFill>
              </a:rPr>
              <a:t>F</a:t>
            </a:r>
            <a:endParaRPr lang="en-US" altLang="zh-CN"/>
          </a:p>
        </p:txBody>
      </p:sp>
      <p:sp>
        <p:nvSpPr>
          <p:cNvPr id="37929" name="Rectangle 83"/>
          <p:cNvSpPr>
            <a:spLocks noChangeArrowheads="1"/>
          </p:cNvSpPr>
          <p:nvPr/>
        </p:nvSpPr>
        <p:spPr bwMode="auto">
          <a:xfrm>
            <a:off x="7618413" y="2185988"/>
            <a:ext cx="322262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1700">
                <a:solidFill>
                  <a:srgbClr val="000000"/>
                </a:solidFill>
              </a:rPr>
              <a:t>50</a:t>
            </a:r>
            <a:endParaRPr lang="en-US" altLang="zh-CN"/>
          </a:p>
        </p:txBody>
      </p:sp>
      <p:sp>
        <p:nvSpPr>
          <p:cNvPr id="37930" name="Rectangle 84"/>
          <p:cNvSpPr>
            <a:spLocks noChangeArrowheads="1"/>
          </p:cNvSpPr>
          <p:nvPr/>
        </p:nvSpPr>
        <p:spPr bwMode="auto">
          <a:xfrm>
            <a:off x="7840663" y="2168525"/>
            <a:ext cx="263525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1700" i="1">
                <a:solidFill>
                  <a:srgbClr val="000000"/>
                </a:solidFill>
                <a:latin typeface="Symbol" panose="05050102010706020507" pitchFamily="18" charset="2"/>
              </a:rPr>
              <a:t>m</a:t>
            </a:r>
            <a:endParaRPr lang="en-US" altLang="zh-CN"/>
          </a:p>
        </p:txBody>
      </p:sp>
      <p:sp>
        <p:nvSpPr>
          <p:cNvPr id="37931" name="Rectangle 85"/>
          <p:cNvSpPr>
            <a:spLocks noChangeArrowheads="1"/>
          </p:cNvSpPr>
          <p:nvPr/>
        </p:nvSpPr>
        <p:spPr bwMode="auto">
          <a:xfrm>
            <a:off x="6780213" y="1152525"/>
            <a:ext cx="203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 b="0">
                <a:solidFill>
                  <a:srgbClr val="000000"/>
                </a:solidFill>
              </a:rPr>
              <a:t>)</a:t>
            </a:r>
            <a:endParaRPr lang="en-US" altLang="zh-CN"/>
          </a:p>
        </p:txBody>
      </p:sp>
      <p:sp>
        <p:nvSpPr>
          <p:cNvPr id="37932" name="Rectangle 86"/>
          <p:cNvSpPr>
            <a:spLocks noChangeArrowheads="1"/>
          </p:cNvSpPr>
          <p:nvPr/>
        </p:nvSpPr>
        <p:spPr bwMode="auto">
          <a:xfrm>
            <a:off x="6646863" y="1152525"/>
            <a:ext cx="250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 b="0">
                <a:solidFill>
                  <a:srgbClr val="000000"/>
                </a:solidFill>
              </a:rPr>
              <a:t>0</a:t>
            </a:r>
            <a:endParaRPr lang="en-US" altLang="zh-CN"/>
          </a:p>
        </p:txBody>
      </p:sp>
      <p:sp>
        <p:nvSpPr>
          <p:cNvPr id="37933" name="Rectangle 87"/>
          <p:cNvSpPr>
            <a:spLocks noChangeArrowheads="1"/>
          </p:cNvSpPr>
          <p:nvPr/>
        </p:nvSpPr>
        <p:spPr bwMode="auto">
          <a:xfrm>
            <a:off x="6200775" y="1152525"/>
            <a:ext cx="203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 b="0">
                <a:solidFill>
                  <a:srgbClr val="000000"/>
                </a:solidFill>
              </a:rPr>
              <a:t>(</a:t>
            </a:r>
            <a:endParaRPr lang="en-US" altLang="zh-CN"/>
          </a:p>
        </p:txBody>
      </p:sp>
      <p:sp>
        <p:nvSpPr>
          <p:cNvPr id="37934" name="Rectangle 88"/>
          <p:cNvSpPr>
            <a:spLocks noChangeArrowheads="1"/>
          </p:cNvSpPr>
          <p:nvPr/>
        </p:nvSpPr>
        <p:spPr bwMode="auto">
          <a:xfrm>
            <a:off x="6438900" y="1122363"/>
            <a:ext cx="319088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 b="0">
                <a:solidFill>
                  <a:srgbClr val="000000"/>
                </a:solidFill>
                <a:latin typeface="Symbol" panose="05050102010706020507" pitchFamily="18" charset="2"/>
              </a:rPr>
              <a:t>=</a:t>
            </a:r>
            <a:endParaRPr lang="en-US" altLang="zh-CN"/>
          </a:p>
        </p:txBody>
      </p:sp>
      <p:sp>
        <p:nvSpPr>
          <p:cNvPr id="37935" name="Rectangle 89"/>
          <p:cNvSpPr>
            <a:spLocks noChangeArrowheads="1"/>
          </p:cNvSpPr>
          <p:nvPr/>
        </p:nvSpPr>
        <p:spPr bwMode="auto">
          <a:xfrm>
            <a:off x="6289675" y="1152525"/>
            <a:ext cx="1889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 b="0" i="1">
                <a:solidFill>
                  <a:srgbClr val="000000"/>
                </a:solidFill>
              </a:rPr>
              <a:t>t</a:t>
            </a:r>
            <a:endParaRPr lang="en-US" altLang="zh-CN"/>
          </a:p>
        </p:txBody>
      </p:sp>
      <p:sp>
        <p:nvSpPr>
          <p:cNvPr id="37936" name="Rectangle 90"/>
          <p:cNvSpPr>
            <a:spLocks noChangeArrowheads="1"/>
          </p:cNvSpPr>
          <p:nvPr/>
        </p:nvSpPr>
        <p:spPr bwMode="auto">
          <a:xfrm>
            <a:off x="5991225" y="1152525"/>
            <a:ext cx="2968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 b="0" i="1">
                <a:solidFill>
                  <a:srgbClr val="000000"/>
                </a:solidFill>
              </a:rPr>
              <a:t>K</a:t>
            </a:r>
            <a:endParaRPr lang="en-US" altLang="zh-CN"/>
          </a:p>
        </p:txBody>
      </p:sp>
      <p:graphicFrame>
        <p:nvGraphicFramePr>
          <p:cNvPr id="279569" name="Object 17"/>
          <p:cNvGraphicFramePr>
            <a:graphicFrameLocks noChangeAspect="1"/>
          </p:cNvGraphicFramePr>
          <p:nvPr/>
        </p:nvGraphicFramePr>
        <p:xfrm>
          <a:off x="1447800" y="3352800"/>
          <a:ext cx="1008063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49" r:id="rId3" imgW="371501" imgH="152512" progId="Equation.3">
                  <p:embed/>
                </p:oleObj>
              </mc:Choice>
              <mc:Fallback>
                <p:oleObj r:id="rId3" imgW="371501" imgH="152512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352800"/>
                        <a:ext cx="1008063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9570" name="Object 18"/>
          <p:cNvGraphicFramePr>
            <a:graphicFrameLocks noChangeAspect="1"/>
          </p:cNvGraphicFramePr>
          <p:nvPr/>
        </p:nvGraphicFramePr>
        <p:xfrm>
          <a:off x="6142038" y="3505200"/>
          <a:ext cx="3001962" cy="169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50" name="Visio" r:id="rId5" imgW="1685941" imgH="962043" progId="Visio.Drawing.6">
                  <p:embed/>
                </p:oleObj>
              </mc:Choice>
              <mc:Fallback>
                <p:oleObj name="Visio" r:id="rId5" imgW="1685941" imgH="962043" progId="Visio.Drawing.6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2038" y="3505200"/>
                        <a:ext cx="3001962" cy="169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39" name="Object 19"/>
          <p:cNvGraphicFramePr>
            <a:graphicFrameLocks noChangeAspect="1"/>
          </p:cNvGraphicFramePr>
          <p:nvPr/>
        </p:nvGraphicFramePr>
        <p:xfrm>
          <a:off x="1371600" y="304800"/>
          <a:ext cx="2493963" cy="59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51" name="Equation" r:id="rId7" imgW="952394" imgH="219186" progId="Equation.3">
                  <p:embed/>
                </p:oleObj>
              </mc:Choice>
              <mc:Fallback>
                <p:oleObj name="Equation" r:id="rId7" imgW="952394" imgH="219186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304800"/>
                        <a:ext cx="2493963" cy="592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40" name="Object 20"/>
          <p:cNvGraphicFramePr>
            <a:graphicFrameLocks noChangeAspect="1"/>
          </p:cNvGraphicFramePr>
          <p:nvPr/>
        </p:nvGraphicFramePr>
        <p:xfrm>
          <a:off x="3870325" y="304800"/>
          <a:ext cx="3886200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52" name="Equation" r:id="rId9" imgW="1514375" imgH="219186" progId="Equation.3">
                  <p:embed/>
                </p:oleObj>
              </mc:Choice>
              <mc:Fallback>
                <p:oleObj name="Equation" r:id="rId9" imgW="1514375" imgH="219186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0325" y="304800"/>
                        <a:ext cx="3886200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9573" name="Text Box 21"/>
          <p:cNvSpPr txBox="1">
            <a:spLocks noChangeArrowheads="1"/>
          </p:cNvSpPr>
          <p:nvPr/>
        </p:nvSpPr>
        <p:spPr bwMode="auto">
          <a:xfrm>
            <a:off x="457200" y="1143000"/>
            <a:ext cx="11017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/>
            <a:r>
              <a:rPr lang="zh-CN" altLang="en-US" sz="3600">
                <a:solidFill>
                  <a:srgbClr val="FF00FF"/>
                </a:solidFill>
                <a:ea typeface="楷体_GB2312" pitchFamily="49" charset="-122"/>
              </a:rPr>
              <a:t>解：</a:t>
            </a:r>
          </a:p>
        </p:txBody>
      </p:sp>
      <p:graphicFrame>
        <p:nvGraphicFramePr>
          <p:cNvPr id="279574" name="Object 22"/>
          <p:cNvGraphicFramePr>
            <a:graphicFrameLocks noChangeAspect="1"/>
          </p:cNvGraphicFramePr>
          <p:nvPr/>
        </p:nvGraphicFramePr>
        <p:xfrm>
          <a:off x="1828800" y="4114800"/>
          <a:ext cx="3522663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53" name="Equation" r:id="rId11" imgW="1400087" imgH="476163" progId="Equation.3">
                  <p:embed/>
                </p:oleObj>
              </mc:Choice>
              <mc:Fallback>
                <p:oleObj name="Equation" r:id="rId11" imgW="1400087" imgH="476163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114800"/>
                        <a:ext cx="3522663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9575" name="Object 23"/>
          <p:cNvGraphicFramePr>
            <a:graphicFrameLocks noChangeAspect="1"/>
          </p:cNvGraphicFramePr>
          <p:nvPr/>
        </p:nvGraphicFramePr>
        <p:xfrm>
          <a:off x="1524000" y="2286000"/>
          <a:ext cx="161925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54" name="Equation" r:id="rId13" imgW="638172" imgH="171408" progId="Equation.3">
                  <p:embed/>
                </p:oleObj>
              </mc:Choice>
              <mc:Fallback>
                <p:oleObj name="Equation" r:id="rId13" imgW="638172" imgH="171408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2286000"/>
                        <a:ext cx="161925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9577" name="Object 25"/>
          <p:cNvGraphicFramePr>
            <a:graphicFrameLocks noChangeAspect="1"/>
          </p:cNvGraphicFramePr>
          <p:nvPr/>
        </p:nvGraphicFramePr>
        <p:xfrm>
          <a:off x="1828800" y="3810000"/>
          <a:ext cx="1903413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55" name="Equation" r:id="rId15" imgW="752459" imgH="219186" progId="Equation.3">
                  <p:embed/>
                </p:oleObj>
              </mc:Choice>
              <mc:Fallback>
                <p:oleObj name="Equation" r:id="rId15" imgW="752459" imgH="219186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810000"/>
                        <a:ext cx="1903413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9578" name="Object 26"/>
          <p:cNvGraphicFramePr>
            <a:graphicFrameLocks noChangeAspect="1"/>
          </p:cNvGraphicFramePr>
          <p:nvPr/>
        </p:nvGraphicFramePr>
        <p:xfrm>
          <a:off x="1676400" y="1676400"/>
          <a:ext cx="288766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56" name="Equation" r:id="rId17" imgW="1142873" imgH="171408" progId="Equation.3">
                  <p:embed/>
                </p:oleObj>
              </mc:Choice>
              <mc:Fallback>
                <p:oleObj name="Equation" r:id="rId17" imgW="1142873" imgH="171408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676400"/>
                        <a:ext cx="288766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9579" name="Object 27"/>
          <p:cNvGraphicFramePr>
            <a:graphicFrameLocks noChangeAspect="1"/>
          </p:cNvGraphicFramePr>
          <p:nvPr/>
        </p:nvGraphicFramePr>
        <p:xfrm>
          <a:off x="1371600" y="1219200"/>
          <a:ext cx="839788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57" name="Equation" r:id="rId19" imgW="304766" imgH="171408" progId="Equation.3">
                  <p:embed/>
                </p:oleObj>
              </mc:Choice>
              <mc:Fallback>
                <p:oleObj name="Equation" r:id="rId19" imgW="304766" imgH="171408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219200"/>
                        <a:ext cx="839788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9580" name="Object 28"/>
          <p:cNvGraphicFramePr>
            <a:graphicFrameLocks noChangeAspect="1"/>
          </p:cNvGraphicFramePr>
          <p:nvPr/>
        </p:nvGraphicFramePr>
        <p:xfrm>
          <a:off x="2057400" y="2819400"/>
          <a:ext cx="4000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58" name="Equation" r:id="rId21" imgW="1590566" imgH="190573" progId="Equation.3">
                  <p:embed/>
                </p:oleObj>
              </mc:Choice>
              <mc:Fallback>
                <p:oleObj name="Equation" r:id="rId21" imgW="1590566" imgH="190573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2819400"/>
                        <a:ext cx="4000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9581" name="Object 29"/>
          <p:cNvGraphicFramePr>
            <a:graphicFrameLocks noChangeAspect="1"/>
          </p:cNvGraphicFramePr>
          <p:nvPr/>
        </p:nvGraphicFramePr>
        <p:xfrm>
          <a:off x="2667000" y="5334000"/>
          <a:ext cx="352425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59" name="Equation" r:id="rId23" imgW="1400087" imgH="219186" progId="Equation.3">
                  <p:embed/>
                </p:oleObj>
              </mc:Choice>
              <mc:Fallback>
                <p:oleObj name="Equation" r:id="rId23" imgW="1400087" imgH="219186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5334000"/>
                        <a:ext cx="352425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9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79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9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9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9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79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573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2919413"/>
            <a:ext cx="914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447675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/>
            <a:r>
              <a:rPr lang="en-US" altLang="zh-CN" sz="1400">
                <a:ea typeface="楷体_GB2312" pitchFamily="49" charset="-122"/>
              </a:rPr>
              <a:t>       </a:t>
            </a:r>
            <a:r>
              <a:rPr lang="en-US" altLang="zh-CN" sz="1400" b="0">
                <a:ea typeface="楷体_GB2312" pitchFamily="49" charset="-122"/>
              </a:rPr>
              <a:t> </a:t>
            </a:r>
            <a:endParaRPr lang="en-US" altLang="zh-CN" b="0">
              <a:ea typeface="楷体_GB2312" pitchFamily="49" charset="-122"/>
            </a:endParaRPr>
          </a:p>
        </p:txBody>
      </p:sp>
      <p:graphicFrame>
        <p:nvGraphicFramePr>
          <p:cNvPr id="280579" name="Object 3"/>
          <p:cNvGraphicFramePr>
            <a:graphicFrameLocks noChangeAspect="1"/>
          </p:cNvGraphicFramePr>
          <p:nvPr/>
        </p:nvGraphicFramePr>
        <p:xfrm>
          <a:off x="1009650" y="1082675"/>
          <a:ext cx="5238750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3" name="Equation" r:id="rId3" imgW="2086082" imgH="380876" progId="Equation.3">
                  <p:embed/>
                </p:oleObj>
              </mc:Choice>
              <mc:Fallback>
                <p:oleObj name="Equation" r:id="rId3" imgW="2086082" imgH="380876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9650" y="1082675"/>
                        <a:ext cx="5238750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6" name="Line 27"/>
          <p:cNvSpPr>
            <a:spLocks noChangeShapeType="1"/>
          </p:cNvSpPr>
          <p:nvPr/>
        </p:nvSpPr>
        <p:spPr bwMode="auto">
          <a:xfrm>
            <a:off x="1687513" y="3778250"/>
            <a:ext cx="1905000" cy="1588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917" name="Freeform 28"/>
          <p:cNvSpPr>
            <a:spLocks/>
          </p:cNvSpPr>
          <p:nvPr/>
        </p:nvSpPr>
        <p:spPr bwMode="auto">
          <a:xfrm>
            <a:off x="3578225" y="3721100"/>
            <a:ext cx="179388" cy="115888"/>
          </a:xfrm>
          <a:custGeom>
            <a:avLst/>
            <a:gdLst>
              <a:gd name="T0" fmla="*/ 0 w 113"/>
              <a:gd name="T1" fmla="*/ 0 h 73"/>
              <a:gd name="T2" fmla="*/ 179388 w 113"/>
              <a:gd name="T3" fmla="*/ 57150 h 73"/>
              <a:gd name="T4" fmla="*/ 0 w 113"/>
              <a:gd name="T5" fmla="*/ 115888 h 73"/>
              <a:gd name="T6" fmla="*/ 0 w 113"/>
              <a:gd name="T7" fmla="*/ 0 h 7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3" h="73">
                <a:moveTo>
                  <a:pt x="0" y="0"/>
                </a:moveTo>
                <a:lnTo>
                  <a:pt x="113" y="36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918" name="Line 29"/>
          <p:cNvSpPr>
            <a:spLocks noChangeShapeType="1"/>
          </p:cNvSpPr>
          <p:nvPr/>
        </p:nvSpPr>
        <p:spPr bwMode="auto">
          <a:xfrm flipV="1">
            <a:off x="1687513" y="2679700"/>
            <a:ext cx="1587" cy="1098550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919" name="Freeform 30"/>
          <p:cNvSpPr>
            <a:spLocks/>
          </p:cNvSpPr>
          <p:nvPr/>
        </p:nvSpPr>
        <p:spPr bwMode="auto">
          <a:xfrm>
            <a:off x="1630363" y="2517775"/>
            <a:ext cx="115887" cy="177800"/>
          </a:xfrm>
          <a:custGeom>
            <a:avLst/>
            <a:gdLst>
              <a:gd name="T0" fmla="*/ 0 w 73"/>
              <a:gd name="T1" fmla="*/ 177800 h 112"/>
              <a:gd name="T2" fmla="*/ 57150 w 73"/>
              <a:gd name="T3" fmla="*/ 0 h 112"/>
              <a:gd name="T4" fmla="*/ 115887 w 73"/>
              <a:gd name="T5" fmla="*/ 177800 h 112"/>
              <a:gd name="T6" fmla="*/ 0 w 73"/>
              <a:gd name="T7" fmla="*/ 177800 h 11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3" h="112">
                <a:moveTo>
                  <a:pt x="0" y="112"/>
                </a:moveTo>
                <a:lnTo>
                  <a:pt x="36" y="0"/>
                </a:lnTo>
                <a:lnTo>
                  <a:pt x="73" y="112"/>
                </a:lnTo>
                <a:lnTo>
                  <a:pt x="0" y="11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920" name="Freeform 31"/>
          <p:cNvSpPr>
            <a:spLocks noEditPoints="1"/>
          </p:cNvSpPr>
          <p:nvPr/>
        </p:nvSpPr>
        <p:spPr bwMode="auto">
          <a:xfrm>
            <a:off x="1679575" y="2825750"/>
            <a:ext cx="1924050" cy="15875"/>
          </a:xfrm>
          <a:custGeom>
            <a:avLst/>
            <a:gdLst>
              <a:gd name="T0" fmla="*/ 3175 w 1212"/>
              <a:gd name="T1" fmla="*/ 14288 h 10"/>
              <a:gd name="T2" fmla="*/ 80963 w 1212"/>
              <a:gd name="T3" fmla="*/ 7938 h 10"/>
              <a:gd name="T4" fmla="*/ 57150 w 1212"/>
              <a:gd name="T5" fmla="*/ 0 h 10"/>
              <a:gd name="T6" fmla="*/ 101600 w 1212"/>
              <a:gd name="T7" fmla="*/ 15875 h 10"/>
              <a:gd name="T8" fmla="*/ 177800 w 1212"/>
              <a:gd name="T9" fmla="*/ 6350 h 10"/>
              <a:gd name="T10" fmla="*/ 150813 w 1212"/>
              <a:gd name="T11" fmla="*/ 1588 h 10"/>
              <a:gd name="T12" fmla="*/ 203200 w 1212"/>
              <a:gd name="T13" fmla="*/ 15875 h 10"/>
              <a:gd name="T14" fmla="*/ 271463 w 1212"/>
              <a:gd name="T15" fmla="*/ 3175 h 10"/>
              <a:gd name="T16" fmla="*/ 246063 w 1212"/>
              <a:gd name="T17" fmla="*/ 3175 h 10"/>
              <a:gd name="T18" fmla="*/ 315913 w 1212"/>
              <a:gd name="T19" fmla="*/ 15875 h 10"/>
              <a:gd name="T20" fmla="*/ 366713 w 1212"/>
              <a:gd name="T21" fmla="*/ 1588 h 10"/>
              <a:gd name="T22" fmla="*/ 339725 w 1212"/>
              <a:gd name="T23" fmla="*/ 6350 h 10"/>
              <a:gd name="T24" fmla="*/ 415925 w 1212"/>
              <a:gd name="T25" fmla="*/ 15875 h 10"/>
              <a:gd name="T26" fmla="*/ 460375 w 1212"/>
              <a:gd name="T27" fmla="*/ 0 h 10"/>
              <a:gd name="T28" fmla="*/ 436563 w 1212"/>
              <a:gd name="T29" fmla="*/ 7938 h 10"/>
              <a:gd name="T30" fmla="*/ 515938 w 1212"/>
              <a:gd name="T31" fmla="*/ 14288 h 10"/>
              <a:gd name="T32" fmla="*/ 542925 w 1212"/>
              <a:gd name="T33" fmla="*/ 0 h 10"/>
              <a:gd name="T34" fmla="*/ 534988 w 1212"/>
              <a:gd name="T35" fmla="*/ 11113 h 10"/>
              <a:gd name="T36" fmla="*/ 614363 w 1212"/>
              <a:gd name="T37" fmla="*/ 11113 h 10"/>
              <a:gd name="T38" fmla="*/ 590550 w 1212"/>
              <a:gd name="T39" fmla="*/ 0 h 10"/>
              <a:gd name="T40" fmla="*/ 633413 w 1212"/>
              <a:gd name="T41" fmla="*/ 14288 h 10"/>
              <a:gd name="T42" fmla="*/ 711200 w 1212"/>
              <a:gd name="T43" fmla="*/ 7938 h 10"/>
              <a:gd name="T44" fmla="*/ 687388 w 1212"/>
              <a:gd name="T45" fmla="*/ 0 h 10"/>
              <a:gd name="T46" fmla="*/ 733425 w 1212"/>
              <a:gd name="T47" fmla="*/ 15875 h 10"/>
              <a:gd name="T48" fmla="*/ 808038 w 1212"/>
              <a:gd name="T49" fmla="*/ 6350 h 10"/>
              <a:gd name="T50" fmla="*/ 781050 w 1212"/>
              <a:gd name="T51" fmla="*/ 1588 h 10"/>
              <a:gd name="T52" fmla="*/ 831850 w 1212"/>
              <a:gd name="T53" fmla="*/ 15875 h 10"/>
              <a:gd name="T54" fmla="*/ 903288 w 1212"/>
              <a:gd name="T55" fmla="*/ 3175 h 10"/>
              <a:gd name="T56" fmla="*/ 874713 w 1212"/>
              <a:gd name="T57" fmla="*/ 3175 h 10"/>
              <a:gd name="T58" fmla="*/ 947738 w 1212"/>
              <a:gd name="T59" fmla="*/ 15875 h 10"/>
              <a:gd name="T60" fmla="*/ 998538 w 1212"/>
              <a:gd name="T61" fmla="*/ 1588 h 10"/>
              <a:gd name="T62" fmla="*/ 971550 w 1212"/>
              <a:gd name="T63" fmla="*/ 6350 h 10"/>
              <a:gd name="T64" fmla="*/ 1046163 w 1212"/>
              <a:gd name="T65" fmla="*/ 15875 h 10"/>
              <a:gd name="T66" fmla="*/ 1090613 w 1212"/>
              <a:gd name="T67" fmla="*/ 0 h 10"/>
              <a:gd name="T68" fmla="*/ 1068388 w 1212"/>
              <a:gd name="T69" fmla="*/ 7938 h 10"/>
              <a:gd name="T70" fmla="*/ 1146175 w 1212"/>
              <a:gd name="T71" fmla="*/ 14288 h 10"/>
              <a:gd name="T72" fmla="*/ 1173163 w 1212"/>
              <a:gd name="T73" fmla="*/ 0 h 10"/>
              <a:gd name="T74" fmla="*/ 1165225 w 1212"/>
              <a:gd name="T75" fmla="*/ 11113 h 10"/>
              <a:gd name="T76" fmla="*/ 1244600 w 1212"/>
              <a:gd name="T77" fmla="*/ 11113 h 10"/>
              <a:gd name="T78" fmla="*/ 1222375 w 1212"/>
              <a:gd name="T79" fmla="*/ 0 h 10"/>
              <a:gd name="T80" fmla="*/ 1263650 w 1212"/>
              <a:gd name="T81" fmla="*/ 14288 h 10"/>
              <a:gd name="T82" fmla="*/ 1343025 w 1212"/>
              <a:gd name="T83" fmla="*/ 7938 h 10"/>
              <a:gd name="T84" fmla="*/ 1317625 w 1212"/>
              <a:gd name="T85" fmla="*/ 0 h 10"/>
              <a:gd name="T86" fmla="*/ 1363663 w 1212"/>
              <a:gd name="T87" fmla="*/ 15875 h 10"/>
              <a:gd name="T88" fmla="*/ 1439863 w 1212"/>
              <a:gd name="T89" fmla="*/ 6350 h 10"/>
              <a:gd name="T90" fmla="*/ 1412875 w 1212"/>
              <a:gd name="T91" fmla="*/ 1588 h 10"/>
              <a:gd name="T92" fmla="*/ 1463675 w 1212"/>
              <a:gd name="T93" fmla="*/ 15875 h 10"/>
              <a:gd name="T94" fmla="*/ 1533525 w 1212"/>
              <a:gd name="T95" fmla="*/ 3175 h 10"/>
              <a:gd name="T96" fmla="*/ 1506538 w 1212"/>
              <a:gd name="T97" fmla="*/ 3175 h 10"/>
              <a:gd name="T98" fmla="*/ 1576388 w 1212"/>
              <a:gd name="T99" fmla="*/ 15875 h 10"/>
              <a:gd name="T100" fmla="*/ 1628775 w 1212"/>
              <a:gd name="T101" fmla="*/ 1588 h 10"/>
              <a:gd name="T102" fmla="*/ 1601788 w 1212"/>
              <a:gd name="T103" fmla="*/ 6350 h 10"/>
              <a:gd name="T104" fmla="*/ 1677988 w 1212"/>
              <a:gd name="T105" fmla="*/ 15875 h 10"/>
              <a:gd name="T106" fmla="*/ 1722438 w 1212"/>
              <a:gd name="T107" fmla="*/ 0 h 10"/>
              <a:gd name="T108" fmla="*/ 1698625 w 1212"/>
              <a:gd name="T109" fmla="*/ 7938 h 10"/>
              <a:gd name="T110" fmla="*/ 1776413 w 1212"/>
              <a:gd name="T111" fmla="*/ 14288 h 10"/>
              <a:gd name="T112" fmla="*/ 1801813 w 1212"/>
              <a:gd name="T113" fmla="*/ 0 h 10"/>
              <a:gd name="T114" fmla="*/ 1797050 w 1212"/>
              <a:gd name="T115" fmla="*/ 11113 h 10"/>
              <a:gd name="T116" fmla="*/ 1874838 w 1212"/>
              <a:gd name="T117" fmla="*/ 11113 h 10"/>
              <a:gd name="T118" fmla="*/ 1851025 w 1212"/>
              <a:gd name="T119" fmla="*/ 0 h 10"/>
              <a:gd name="T120" fmla="*/ 1895475 w 1212"/>
              <a:gd name="T121" fmla="*/ 14288 h 1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212" h="10">
                <a:moveTo>
                  <a:pt x="5" y="0"/>
                </a:moveTo>
                <a:lnTo>
                  <a:pt x="15" y="0"/>
                </a:lnTo>
                <a:lnTo>
                  <a:pt x="18" y="1"/>
                </a:lnTo>
                <a:lnTo>
                  <a:pt x="19" y="2"/>
                </a:lnTo>
                <a:lnTo>
                  <a:pt x="20" y="4"/>
                </a:lnTo>
                <a:lnTo>
                  <a:pt x="20" y="5"/>
                </a:lnTo>
                <a:lnTo>
                  <a:pt x="20" y="7"/>
                </a:lnTo>
                <a:lnTo>
                  <a:pt x="19" y="9"/>
                </a:lnTo>
                <a:lnTo>
                  <a:pt x="18" y="10"/>
                </a:lnTo>
                <a:lnTo>
                  <a:pt x="15" y="10"/>
                </a:lnTo>
                <a:lnTo>
                  <a:pt x="5" y="10"/>
                </a:lnTo>
                <a:lnTo>
                  <a:pt x="4" y="10"/>
                </a:lnTo>
                <a:lnTo>
                  <a:pt x="2" y="9"/>
                </a:lnTo>
                <a:lnTo>
                  <a:pt x="1" y="7"/>
                </a:lnTo>
                <a:lnTo>
                  <a:pt x="0" y="5"/>
                </a:lnTo>
                <a:lnTo>
                  <a:pt x="1" y="4"/>
                </a:lnTo>
                <a:lnTo>
                  <a:pt x="2" y="2"/>
                </a:lnTo>
                <a:lnTo>
                  <a:pt x="4" y="1"/>
                </a:lnTo>
                <a:lnTo>
                  <a:pt x="5" y="0"/>
                </a:lnTo>
                <a:close/>
                <a:moveTo>
                  <a:pt x="36" y="0"/>
                </a:moveTo>
                <a:lnTo>
                  <a:pt x="46" y="0"/>
                </a:lnTo>
                <a:lnTo>
                  <a:pt x="47" y="1"/>
                </a:lnTo>
                <a:lnTo>
                  <a:pt x="50" y="2"/>
                </a:lnTo>
                <a:lnTo>
                  <a:pt x="51" y="4"/>
                </a:lnTo>
                <a:lnTo>
                  <a:pt x="51" y="5"/>
                </a:lnTo>
                <a:lnTo>
                  <a:pt x="51" y="7"/>
                </a:lnTo>
                <a:lnTo>
                  <a:pt x="50" y="9"/>
                </a:lnTo>
                <a:lnTo>
                  <a:pt x="47" y="10"/>
                </a:lnTo>
                <a:lnTo>
                  <a:pt x="46" y="10"/>
                </a:lnTo>
                <a:lnTo>
                  <a:pt x="36" y="10"/>
                </a:lnTo>
                <a:lnTo>
                  <a:pt x="35" y="10"/>
                </a:lnTo>
                <a:lnTo>
                  <a:pt x="32" y="9"/>
                </a:lnTo>
                <a:lnTo>
                  <a:pt x="31" y="7"/>
                </a:lnTo>
                <a:lnTo>
                  <a:pt x="31" y="5"/>
                </a:lnTo>
                <a:lnTo>
                  <a:pt x="31" y="4"/>
                </a:lnTo>
                <a:lnTo>
                  <a:pt x="32" y="2"/>
                </a:lnTo>
                <a:lnTo>
                  <a:pt x="35" y="1"/>
                </a:lnTo>
                <a:lnTo>
                  <a:pt x="36" y="0"/>
                </a:lnTo>
                <a:close/>
                <a:moveTo>
                  <a:pt x="67" y="0"/>
                </a:moveTo>
                <a:lnTo>
                  <a:pt x="77" y="0"/>
                </a:lnTo>
                <a:lnTo>
                  <a:pt x="78" y="1"/>
                </a:lnTo>
                <a:lnTo>
                  <a:pt x="80" y="2"/>
                </a:lnTo>
                <a:lnTo>
                  <a:pt x="81" y="4"/>
                </a:lnTo>
                <a:lnTo>
                  <a:pt x="82" y="5"/>
                </a:lnTo>
                <a:lnTo>
                  <a:pt x="81" y="7"/>
                </a:lnTo>
                <a:lnTo>
                  <a:pt x="80" y="9"/>
                </a:lnTo>
                <a:lnTo>
                  <a:pt x="78" y="10"/>
                </a:lnTo>
                <a:lnTo>
                  <a:pt x="77" y="10"/>
                </a:lnTo>
                <a:lnTo>
                  <a:pt x="67" y="10"/>
                </a:lnTo>
                <a:lnTo>
                  <a:pt x="64" y="10"/>
                </a:lnTo>
                <a:lnTo>
                  <a:pt x="63" y="9"/>
                </a:lnTo>
                <a:lnTo>
                  <a:pt x="62" y="7"/>
                </a:lnTo>
                <a:lnTo>
                  <a:pt x="62" y="5"/>
                </a:lnTo>
                <a:lnTo>
                  <a:pt x="62" y="4"/>
                </a:lnTo>
                <a:lnTo>
                  <a:pt x="63" y="2"/>
                </a:lnTo>
                <a:lnTo>
                  <a:pt x="64" y="1"/>
                </a:lnTo>
                <a:lnTo>
                  <a:pt x="67" y="0"/>
                </a:lnTo>
                <a:close/>
                <a:moveTo>
                  <a:pt x="97" y="0"/>
                </a:moveTo>
                <a:lnTo>
                  <a:pt x="107" y="0"/>
                </a:lnTo>
                <a:lnTo>
                  <a:pt x="109" y="1"/>
                </a:lnTo>
                <a:lnTo>
                  <a:pt x="111" y="2"/>
                </a:lnTo>
                <a:lnTo>
                  <a:pt x="112" y="4"/>
                </a:lnTo>
                <a:lnTo>
                  <a:pt x="112" y="5"/>
                </a:lnTo>
                <a:lnTo>
                  <a:pt x="112" y="7"/>
                </a:lnTo>
                <a:lnTo>
                  <a:pt x="111" y="9"/>
                </a:lnTo>
                <a:lnTo>
                  <a:pt x="109" y="10"/>
                </a:lnTo>
                <a:lnTo>
                  <a:pt x="107" y="10"/>
                </a:lnTo>
                <a:lnTo>
                  <a:pt x="97" y="10"/>
                </a:lnTo>
                <a:lnTo>
                  <a:pt x="95" y="10"/>
                </a:lnTo>
                <a:lnTo>
                  <a:pt x="94" y="9"/>
                </a:lnTo>
                <a:lnTo>
                  <a:pt x="93" y="7"/>
                </a:lnTo>
                <a:lnTo>
                  <a:pt x="91" y="5"/>
                </a:lnTo>
                <a:lnTo>
                  <a:pt x="93" y="4"/>
                </a:lnTo>
                <a:lnTo>
                  <a:pt x="94" y="2"/>
                </a:lnTo>
                <a:lnTo>
                  <a:pt x="95" y="1"/>
                </a:lnTo>
                <a:lnTo>
                  <a:pt x="97" y="0"/>
                </a:lnTo>
                <a:close/>
                <a:moveTo>
                  <a:pt x="128" y="0"/>
                </a:moveTo>
                <a:lnTo>
                  <a:pt x="138" y="0"/>
                </a:lnTo>
                <a:lnTo>
                  <a:pt x="139" y="1"/>
                </a:lnTo>
                <a:lnTo>
                  <a:pt x="142" y="2"/>
                </a:lnTo>
                <a:lnTo>
                  <a:pt x="143" y="4"/>
                </a:lnTo>
                <a:lnTo>
                  <a:pt x="143" y="5"/>
                </a:lnTo>
                <a:lnTo>
                  <a:pt x="143" y="7"/>
                </a:lnTo>
                <a:lnTo>
                  <a:pt x="142" y="9"/>
                </a:lnTo>
                <a:lnTo>
                  <a:pt x="139" y="10"/>
                </a:lnTo>
                <a:lnTo>
                  <a:pt x="138" y="10"/>
                </a:lnTo>
                <a:lnTo>
                  <a:pt x="128" y="10"/>
                </a:lnTo>
                <a:lnTo>
                  <a:pt x="125" y="10"/>
                </a:lnTo>
                <a:lnTo>
                  <a:pt x="124" y="9"/>
                </a:lnTo>
                <a:lnTo>
                  <a:pt x="122" y="7"/>
                </a:lnTo>
                <a:lnTo>
                  <a:pt x="122" y="5"/>
                </a:lnTo>
                <a:lnTo>
                  <a:pt x="122" y="4"/>
                </a:lnTo>
                <a:lnTo>
                  <a:pt x="124" y="2"/>
                </a:lnTo>
                <a:lnTo>
                  <a:pt x="125" y="1"/>
                </a:lnTo>
                <a:lnTo>
                  <a:pt x="128" y="0"/>
                </a:lnTo>
                <a:close/>
                <a:moveTo>
                  <a:pt x="159" y="0"/>
                </a:moveTo>
                <a:lnTo>
                  <a:pt x="169" y="0"/>
                </a:lnTo>
                <a:lnTo>
                  <a:pt x="170" y="1"/>
                </a:lnTo>
                <a:lnTo>
                  <a:pt x="171" y="2"/>
                </a:lnTo>
                <a:lnTo>
                  <a:pt x="173" y="4"/>
                </a:lnTo>
                <a:lnTo>
                  <a:pt x="173" y="5"/>
                </a:lnTo>
                <a:lnTo>
                  <a:pt x="173" y="7"/>
                </a:lnTo>
                <a:lnTo>
                  <a:pt x="171" y="9"/>
                </a:lnTo>
                <a:lnTo>
                  <a:pt x="170" y="10"/>
                </a:lnTo>
                <a:lnTo>
                  <a:pt x="169" y="10"/>
                </a:lnTo>
                <a:lnTo>
                  <a:pt x="159" y="10"/>
                </a:lnTo>
                <a:lnTo>
                  <a:pt x="156" y="10"/>
                </a:lnTo>
                <a:lnTo>
                  <a:pt x="155" y="9"/>
                </a:lnTo>
                <a:lnTo>
                  <a:pt x="153" y="7"/>
                </a:lnTo>
                <a:lnTo>
                  <a:pt x="153" y="5"/>
                </a:lnTo>
                <a:lnTo>
                  <a:pt x="153" y="4"/>
                </a:lnTo>
                <a:lnTo>
                  <a:pt x="155" y="2"/>
                </a:lnTo>
                <a:lnTo>
                  <a:pt x="156" y="1"/>
                </a:lnTo>
                <a:lnTo>
                  <a:pt x="159" y="0"/>
                </a:lnTo>
                <a:close/>
                <a:moveTo>
                  <a:pt x="188" y="0"/>
                </a:moveTo>
                <a:lnTo>
                  <a:pt x="199" y="0"/>
                </a:lnTo>
                <a:lnTo>
                  <a:pt x="201" y="1"/>
                </a:lnTo>
                <a:lnTo>
                  <a:pt x="202" y="2"/>
                </a:lnTo>
                <a:lnTo>
                  <a:pt x="204" y="4"/>
                </a:lnTo>
                <a:lnTo>
                  <a:pt x="204" y="5"/>
                </a:lnTo>
                <a:lnTo>
                  <a:pt x="204" y="7"/>
                </a:lnTo>
                <a:lnTo>
                  <a:pt x="202" y="9"/>
                </a:lnTo>
                <a:lnTo>
                  <a:pt x="201" y="10"/>
                </a:lnTo>
                <a:lnTo>
                  <a:pt x="199" y="10"/>
                </a:lnTo>
                <a:lnTo>
                  <a:pt x="188" y="10"/>
                </a:lnTo>
                <a:lnTo>
                  <a:pt x="187" y="10"/>
                </a:lnTo>
                <a:lnTo>
                  <a:pt x="186" y="9"/>
                </a:lnTo>
                <a:lnTo>
                  <a:pt x="184" y="7"/>
                </a:lnTo>
                <a:lnTo>
                  <a:pt x="183" y="5"/>
                </a:lnTo>
                <a:lnTo>
                  <a:pt x="184" y="4"/>
                </a:lnTo>
                <a:lnTo>
                  <a:pt x="186" y="2"/>
                </a:lnTo>
                <a:lnTo>
                  <a:pt x="187" y="1"/>
                </a:lnTo>
                <a:lnTo>
                  <a:pt x="188" y="0"/>
                </a:lnTo>
                <a:close/>
                <a:moveTo>
                  <a:pt x="219" y="0"/>
                </a:moveTo>
                <a:lnTo>
                  <a:pt x="230" y="0"/>
                </a:lnTo>
                <a:lnTo>
                  <a:pt x="231" y="1"/>
                </a:lnTo>
                <a:lnTo>
                  <a:pt x="234" y="2"/>
                </a:lnTo>
                <a:lnTo>
                  <a:pt x="234" y="4"/>
                </a:lnTo>
                <a:lnTo>
                  <a:pt x="235" y="5"/>
                </a:lnTo>
                <a:lnTo>
                  <a:pt x="234" y="7"/>
                </a:lnTo>
                <a:lnTo>
                  <a:pt x="234" y="9"/>
                </a:lnTo>
                <a:lnTo>
                  <a:pt x="231" y="10"/>
                </a:lnTo>
                <a:lnTo>
                  <a:pt x="230" y="10"/>
                </a:lnTo>
                <a:lnTo>
                  <a:pt x="219" y="10"/>
                </a:lnTo>
                <a:lnTo>
                  <a:pt x="217" y="10"/>
                </a:lnTo>
                <a:lnTo>
                  <a:pt x="215" y="9"/>
                </a:lnTo>
                <a:lnTo>
                  <a:pt x="214" y="7"/>
                </a:lnTo>
                <a:lnTo>
                  <a:pt x="214" y="5"/>
                </a:lnTo>
                <a:lnTo>
                  <a:pt x="214" y="4"/>
                </a:lnTo>
                <a:lnTo>
                  <a:pt x="215" y="2"/>
                </a:lnTo>
                <a:lnTo>
                  <a:pt x="217" y="1"/>
                </a:lnTo>
                <a:lnTo>
                  <a:pt x="219" y="0"/>
                </a:lnTo>
                <a:close/>
                <a:moveTo>
                  <a:pt x="250" y="0"/>
                </a:moveTo>
                <a:lnTo>
                  <a:pt x="259" y="0"/>
                </a:lnTo>
                <a:lnTo>
                  <a:pt x="262" y="1"/>
                </a:lnTo>
                <a:lnTo>
                  <a:pt x="263" y="2"/>
                </a:lnTo>
                <a:lnTo>
                  <a:pt x="265" y="4"/>
                </a:lnTo>
                <a:lnTo>
                  <a:pt x="265" y="5"/>
                </a:lnTo>
                <a:lnTo>
                  <a:pt x="265" y="7"/>
                </a:lnTo>
                <a:lnTo>
                  <a:pt x="263" y="9"/>
                </a:lnTo>
                <a:lnTo>
                  <a:pt x="262" y="10"/>
                </a:lnTo>
                <a:lnTo>
                  <a:pt x="259" y="10"/>
                </a:lnTo>
                <a:lnTo>
                  <a:pt x="250" y="10"/>
                </a:lnTo>
                <a:lnTo>
                  <a:pt x="248" y="10"/>
                </a:lnTo>
                <a:lnTo>
                  <a:pt x="246" y="9"/>
                </a:lnTo>
                <a:lnTo>
                  <a:pt x="245" y="7"/>
                </a:lnTo>
                <a:lnTo>
                  <a:pt x="245" y="5"/>
                </a:lnTo>
                <a:lnTo>
                  <a:pt x="245" y="4"/>
                </a:lnTo>
                <a:lnTo>
                  <a:pt x="246" y="2"/>
                </a:lnTo>
                <a:lnTo>
                  <a:pt x="248" y="1"/>
                </a:lnTo>
                <a:lnTo>
                  <a:pt x="250" y="0"/>
                </a:lnTo>
                <a:close/>
                <a:moveTo>
                  <a:pt x="280" y="0"/>
                </a:moveTo>
                <a:lnTo>
                  <a:pt x="290" y="0"/>
                </a:lnTo>
                <a:lnTo>
                  <a:pt x="293" y="1"/>
                </a:lnTo>
                <a:lnTo>
                  <a:pt x="294" y="2"/>
                </a:lnTo>
                <a:lnTo>
                  <a:pt x="296" y="4"/>
                </a:lnTo>
                <a:lnTo>
                  <a:pt x="296" y="5"/>
                </a:lnTo>
                <a:lnTo>
                  <a:pt x="296" y="7"/>
                </a:lnTo>
                <a:lnTo>
                  <a:pt x="294" y="9"/>
                </a:lnTo>
                <a:lnTo>
                  <a:pt x="293" y="10"/>
                </a:lnTo>
                <a:lnTo>
                  <a:pt x="290" y="10"/>
                </a:lnTo>
                <a:lnTo>
                  <a:pt x="280" y="10"/>
                </a:lnTo>
                <a:lnTo>
                  <a:pt x="279" y="10"/>
                </a:lnTo>
                <a:lnTo>
                  <a:pt x="276" y="9"/>
                </a:lnTo>
                <a:lnTo>
                  <a:pt x="276" y="7"/>
                </a:lnTo>
                <a:lnTo>
                  <a:pt x="275" y="5"/>
                </a:lnTo>
                <a:lnTo>
                  <a:pt x="276" y="4"/>
                </a:lnTo>
                <a:lnTo>
                  <a:pt x="276" y="2"/>
                </a:lnTo>
                <a:lnTo>
                  <a:pt x="279" y="1"/>
                </a:lnTo>
                <a:lnTo>
                  <a:pt x="280" y="0"/>
                </a:lnTo>
                <a:close/>
                <a:moveTo>
                  <a:pt x="311" y="0"/>
                </a:moveTo>
                <a:lnTo>
                  <a:pt x="321" y="0"/>
                </a:lnTo>
                <a:lnTo>
                  <a:pt x="323" y="1"/>
                </a:lnTo>
                <a:lnTo>
                  <a:pt x="325" y="2"/>
                </a:lnTo>
                <a:lnTo>
                  <a:pt x="325" y="4"/>
                </a:lnTo>
                <a:lnTo>
                  <a:pt x="327" y="5"/>
                </a:lnTo>
                <a:lnTo>
                  <a:pt x="325" y="7"/>
                </a:lnTo>
                <a:lnTo>
                  <a:pt x="325" y="9"/>
                </a:lnTo>
                <a:lnTo>
                  <a:pt x="323" y="10"/>
                </a:lnTo>
                <a:lnTo>
                  <a:pt x="321" y="10"/>
                </a:lnTo>
                <a:lnTo>
                  <a:pt x="311" y="10"/>
                </a:lnTo>
                <a:lnTo>
                  <a:pt x="308" y="10"/>
                </a:lnTo>
                <a:lnTo>
                  <a:pt x="307" y="9"/>
                </a:lnTo>
                <a:lnTo>
                  <a:pt x="306" y="7"/>
                </a:lnTo>
                <a:lnTo>
                  <a:pt x="306" y="5"/>
                </a:lnTo>
                <a:lnTo>
                  <a:pt x="306" y="4"/>
                </a:lnTo>
                <a:lnTo>
                  <a:pt x="307" y="2"/>
                </a:lnTo>
                <a:lnTo>
                  <a:pt x="308" y="1"/>
                </a:lnTo>
                <a:lnTo>
                  <a:pt x="311" y="0"/>
                </a:lnTo>
                <a:close/>
                <a:moveTo>
                  <a:pt x="342" y="0"/>
                </a:moveTo>
                <a:lnTo>
                  <a:pt x="351" y="0"/>
                </a:lnTo>
                <a:lnTo>
                  <a:pt x="354" y="1"/>
                </a:lnTo>
                <a:lnTo>
                  <a:pt x="355" y="2"/>
                </a:lnTo>
                <a:lnTo>
                  <a:pt x="356" y="4"/>
                </a:lnTo>
                <a:lnTo>
                  <a:pt x="356" y="5"/>
                </a:lnTo>
                <a:lnTo>
                  <a:pt x="356" y="7"/>
                </a:lnTo>
                <a:lnTo>
                  <a:pt x="355" y="9"/>
                </a:lnTo>
                <a:lnTo>
                  <a:pt x="354" y="10"/>
                </a:lnTo>
                <a:lnTo>
                  <a:pt x="351" y="10"/>
                </a:lnTo>
                <a:lnTo>
                  <a:pt x="342" y="10"/>
                </a:lnTo>
                <a:lnTo>
                  <a:pt x="339" y="10"/>
                </a:lnTo>
                <a:lnTo>
                  <a:pt x="338" y="9"/>
                </a:lnTo>
                <a:lnTo>
                  <a:pt x="337" y="7"/>
                </a:lnTo>
                <a:lnTo>
                  <a:pt x="337" y="5"/>
                </a:lnTo>
                <a:lnTo>
                  <a:pt x="337" y="4"/>
                </a:lnTo>
                <a:lnTo>
                  <a:pt x="338" y="2"/>
                </a:lnTo>
                <a:lnTo>
                  <a:pt x="339" y="1"/>
                </a:lnTo>
                <a:lnTo>
                  <a:pt x="342" y="0"/>
                </a:lnTo>
                <a:close/>
                <a:moveTo>
                  <a:pt x="372" y="0"/>
                </a:moveTo>
                <a:lnTo>
                  <a:pt x="382" y="0"/>
                </a:lnTo>
                <a:lnTo>
                  <a:pt x="385" y="1"/>
                </a:lnTo>
                <a:lnTo>
                  <a:pt x="386" y="2"/>
                </a:lnTo>
                <a:lnTo>
                  <a:pt x="387" y="4"/>
                </a:lnTo>
                <a:lnTo>
                  <a:pt x="387" y="5"/>
                </a:lnTo>
                <a:lnTo>
                  <a:pt x="387" y="7"/>
                </a:lnTo>
                <a:lnTo>
                  <a:pt x="386" y="9"/>
                </a:lnTo>
                <a:lnTo>
                  <a:pt x="385" y="10"/>
                </a:lnTo>
                <a:lnTo>
                  <a:pt x="382" y="10"/>
                </a:lnTo>
                <a:lnTo>
                  <a:pt x="372" y="10"/>
                </a:lnTo>
                <a:lnTo>
                  <a:pt x="370" y="10"/>
                </a:lnTo>
                <a:lnTo>
                  <a:pt x="368" y="9"/>
                </a:lnTo>
                <a:lnTo>
                  <a:pt x="368" y="7"/>
                </a:lnTo>
                <a:lnTo>
                  <a:pt x="367" y="5"/>
                </a:lnTo>
                <a:lnTo>
                  <a:pt x="368" y="4"/>
                </a:lnTo>
                <a:lnTo>
                  <a:pt x="368" y="2"/>
                </a:lnTo>
                <a:lnTo>
                  <a:pt x="370" y="1"/>
                </a:lnTo>
                <a:lnTo>
                  <a:pt x="372" y="0"/>
                </a:lnTo>
                <a:close/>
                <a:moveTo>
                  <a:pt x="403" y="0"/>
                </a:moveTo>
                <a:lnTo>
                  <a:pt x="413" y="0"/>
                </a:lnTo>
                <a:lnTo>
                  <a:pt x="414" y="1"/>
                </a:lnTo>
                <a:lnTo>
                  <a:pt x="416" y="2"/>
                </a:lnTo>
                <a:lnTo>
                  <a:pt x="417" y="4"/>
                </a:lnTo>
                <a:lnTo>
                  <a:pt x="418" y="5"/>
                </a:lnTo>
                <a:lnTo>
                  <a:pt x="417" y="7"/>
                </a:lnTo>
                <a:lnTo>
                  <a:pt x="416" y="9"/>
                </a:lnTo>
                <a:lnTo>
                  <a:pt x="414" y="10"/>
                </a:lnTo>
                <a:lnTo>
                  <a:pt x="413" y="10"/>
                </a:lnTo>
                <a:lnTo>
                  <a:pt x="403" y="10"/>
                </a:lnTo>
                <a:lnTo>
                  <a:pt x="400" y="10"/>
                </a:lnTo>
                <a:lnTo>
                  <a:pt x="399" y="9"/>
                </a:lnTo>
                <a:lnTo>
                  <a:pt x="398" y="7"/>
                </a:lnTo>
                <a:lnTo>
                  <a:pt x="398" y="5"/>
                </a:lnTo>
                <a:lnTo>
                  <a:pt x="398" y="4"/>
                </a:lnTo>
                <a:lnTo>
                  <a:pt x="399" y="2"/>
                </a:lnTo>
                <a:lnTo>
                  <a:pt x="400" y="1"/>
                </a:lnTo>
                <a:lnTo>
                  <a:pt x="403" y="0"/>
                </a:lnTo>
                <a:close/>
                <a:moveTo>
                  <a:pt x="433" y="0"/>
                </a:moveTo>
                <a:lnTo>
                  <a:pt x="443" y="0"/>
                </a:lnTo>
                <a:lnTo>
                  <a:pt x="445" y="1"/>
                </a:lnTo>
                <a:lnTo>
                  <a:pt x="447" y="2"/>
                </a:lnTo>
                <a:lnTo>
                  <a:pt x="448" y="4"/>
                </a:lnTo>
                <a:lnTo>
                  <a:pt x="448" y="5"/>
                </a:lnTo>
                <a:lnTo>
                  <a:pt x="448" y="7"/>
                </a:lnTo>
                <a:lnTo>
                  <a:pt x="447" y="9"/>
                </a:lnTo>
                <a:lnTo>
                  <a:pt x="445" y="10"/>
                </a:lnTo>
                <a:lnTo>
                  <a:pt x="443" y="10"/>
                </a:lnTo>
                <a:lnTo>
                  <a:pt x="433" y="10"/>
                </a:lnTo>
                <a:lnTo>
                  <a:pt x="431" y="10"/>
                </a:lnTo>
                <a:lnTo>
                  <a:pt x="430" y="9"/>
                </a:lnTo>
                <a:lnTo>
                  <a:pt x="429" y="7"/>
                </a:lnTo>
                <a:lnTo>
                  <a:pt x="429" y="5"/>
                </a:lnTo>
                <a:lnTo>
                  <a:pt x="429" y="4"/>
                </a:lnTo>
                <a:lnTo>
                  <a:pt x="430" y="2"/>
                </a:lnTo>
                <a:lnTo>
                  <a:pt x="431" y="1"/>
                </a:lnTo>
                <a:lnTo>
                  <a:pt x="433" y="0"/>
                </a:lnTo>
                <a:close/>
                <a:moveTo>
                  <a:pt x="464" y="0"/>
                </a:moveTo>
                <a:lnTo>
                  <a:pt x="474" y="0"/>
                </a:lnTo>
                <a:lnTo>
                  <a:pt x="476" y="1"/>
                </a:lnTo>
                <a:lnTo>
                  <a:pt x="478" y="2"/>
                </a:lnTo>
                <a:lnTo>
                  <a:pt x="479" y="4"/>
                </a:lnTo>
                <a:lnTo>
                  <a:pt x="479" y="5"/>
                </a:lnTo>
                <a:lnTo>
                  <a:pt x="479" y="7"/>
                </a:lnTo>
                <a:lnTo>
                  <a:pt x="478" y="9"/>
                </a:lnTo>
                <a:lnTo>
                  <a:pt x="476" y="10"/>
                </a:lnTo>
                <a:lnTo>
                  <a:pt x="474" y="10"/>
                </a:lnTo>
                <a:lnTo>
                  <a:pt x="464" y="10"/>
                </a:lnTo>
                <a:lnTo>
                  <a:pt x="462" y="10"/>
                </a:lnTo>
                <a:lnTo>
                  <a:pt x="460" y="9"/>
                </a:lnTo>
                <a:lnTo>
                  <a:pt x="458" y="7"/>
                </a:lnTo>
                <a:lnTo>
                  <a:pt x="458" y="5"/>
                </a:lnTo>
                <a:lnTo>
                  <a:pt x="458" y="4"/>
                </a:lnTo>
                <a:lnTo>
                  <a:pt x="460" y="2"/>
                </a:lnTo>
                <a:lnTo>
                  <a:pt x="462" y="1"/>
                </a:lnTo>
                <a:lnTo>
                  <a:pt x="464" y="0"/>
                </a:lnTo>
                <a:close/>
                <a:moveTo>
                  <a:pt x="495" y="0"/>
                </a:moveTo>
                <a:lnTo>
                  <a:pt x="505" y="0"/>
                </a:lnTo>
                <a:lnTo>
                  <a:pt x="506" y="1"/>
                </a:lnTo>
                <a:lnTo>
                  <a:pt x="507" y="2"/>
                </a:lnTo>
                <a:lnTo>
                  <a:pt x="509" y="4"/>
                </a:lnTo>
                <a:lnTo>
                  <a:pt x="510" y="5"/>
                </a:lnTo>
                <a:lnTo>
                  <a:pt x="509" y="7"/>
                </a:lnTo>
                <a:lnTo>
                  <a:pt x="507" y="9"/>
                </a:lnTo>
                <a:lnTo>
                  <a:pt x="506" y="10"/>
                </a:lnTo>
                <a:lnTo>
                  <a:pt x="505" y="10"/>
                </a:lnTo>
                <a:lnTo>
                  <a:pt x="495" y="10"/>
                </a:lnTo>
                <a:lnTo>
                  <a:pt x="492" y="10"/>
                </a:lnTo>
                <a:lnTo>
                  <a:pt x="491" y="9"/>
                </a:lnTo>
                <a:lnTo>
                  <a:pt x="489" y="7"/>
                </a:lnTo>
                <a:lnTo>
                  <a:pt x="489" y="5"/>
                </a:lnTo>
                <a:lnTo>
                  <a:pt x="489" y="4"/>
                </a:lnTo>
                <a:lnTo>
                  <a:pt x="491" y="2"/>
                </a:lnTo>
                <a:lnTo>
                  <a:pt x="492" y="1"/>
                </a:lnTo>
                <a:lnTo>
                  <a:pt x="495" y="0"/>
                </a:lnTo>
                <a:close/>
                <a:moveTo>
                  <a:pt x="524" y="0"/>
                </a:moveTo>
                <a:lnTo>
                  <a:pt x="535" y="0"/>
                </a:lnTo>
                <a:lnTo>
                  <a:pt x="537" y="1"/>
                </a:lnTo>
                <a:lnTo>
                  <a:pt x="538" y="2"/>
                </a:lnTo>
                <a:lnTo>
                  <a:pt x="540" y="4"/>
                </a:lnTo>
                <a:lnTo>
                  <a:pt x="540" y="5"/>
                </a:lnTo>
                <a:lnTo>
                  <a:pt x="540" y="7"/>
                </a:lnTo>
                <a:lnTo>
                  <a:pt x="538" y="9"/>
                </a:lnTo>
                <a:lnTo>
                  <a:pt x="537" y="10"/>
                </a:lnTo>
                <a:lnTo>
                  <a:pt x="535" y="10"/>
                </a:lnTo>
                <a:lnTo>
                  <a:pt x="524" y="10"/>
                </a:lnTo>
                <a:lnTo>
                  <a:pt x="523" y="10"/>
                </a:lnTo>
                <a:lnTo>
                  <a:pt x="522" y="9"/>
                </a:lnTo>
                <a:lnTo>
                  <a:pt x="520" y="7"/>
                </a:lnTo>
                <a:lnTo>
                  <a:pt x="519" y="5"/>
                </a:lnTo>
                <a:lnTo>
                  <a:pt x="520" y="4"/>
                </a:lnTo>
                <a:lnTo>
                  <a:pt x="522" y="2"/>
                </a:lnTo>
                <a:lnTo>
                  <a:pt x="523" y="1"/>
                </a:lnTo>
                <a:lnTo>
                  <a:pt x="524" y="0"/>
                </a:lnTo>
                <a:close/>
                <a:moveTo>
                  <a:pt x="555" y="0"/>
                </a:moveTo>
                <a:lnTo>
                  <a:pt x="566" y="0"/>
                </a:lnTo>
                <a:lnTo>
                  <a:pt x="567" y="1"/>
                </a:lnTo>
                <a:lnTo>
                  <a:pt x="569" y="2"/>
                </a:lnTo>
                <a:lnTo>
                  <a:pt x="571" y="4"/>
                </a:lnTo>
                <a:lnTo>
                  <a:pt x="571" y="5"/>
                </a:lnTo>
                <a:lnTo>
                  <a:pt x="571" y="7"/>
                </a:lnTo>
                <a:lnTo>
                  <a:pt x="569" y="9"/>
                </a:lnTo>
                <a:lnTo>
                  <a:pt x="567" y="10"/>
                </a:lnTo>
                <a:lnTo>
                  <a:pt x="566" y="10"/>
                </a:lnTo>
                <a:lnTo>
                  <a:pt x="555" y="10"/>
                </a:lnTo>
                <a:lnTo>
                  <a:pt x="553" y="10"/>
                </a:lnTo>
                <a:lnTo>
                  <a:pt x="551" y="9"/>
                </a:lnTo>
                <a:lnTo>
                  <a:pt x="550" y="7"/>
                </a:lnTo>
                <a:lnTo>
                  <a:pt x="550" y="5"/>
                </a:lnTo>
                <a:lnTo>
                  <a:pt x="550" y="4"/>
                </a:lnTo>
                <a:lnTo>
                  <a:pt x="551" y="2"/>
                </a:lnTo>
                <a:lnTo>
                  <a:pt x="553" y="1"/>
                </a:lnTo>
                <a:lnTo>
                  <a:pt x="555" y="0"/>
                </a:lnTo>
                <a:close/>
                <a:moveTo>
                  <a:pt x="586" y="0"/>
                </a:moveTo>
                <a:lnTo>
                  <a:pt x="597" y="0"/>
                </a:lnTo>
                <a:lnTo>
                  <a:pt x="598" y="1"/>
                </a:lnTo>
                <a:lnTo>
                  <a:pt x="599" y="2"/>
                </a:lnTo>
                <a:lnTo>
                  <a:pt x="600" y="4"/>
                </a:lnTo>
                <a:lnTo>
                  <a:pt x="600" y="5"/>
                </a:lnTo>
                <a:lnTo>
                  <a:pt x="600" y="7"/>
                </a:lnTo>
                <a:lnTo>
                  <a:pt x="599" y="9"/>
                </a:lnTo>
                <a:lnTo>
                  <a:pt x="598" y="10"/>
                </a:lnTo>
                <a:lnTo>
                  <a:pt x="597" y="10"/>
                </a:lnTo>
                <a:lnTo>
                  <a:pt x="586" y="10"/>
                </a:lnTo>
                <a:lnTo>
                  <a:pt x="584" y="10"/>
                </a:lnTo>
                <a:lnTo>
                  <a:pt x="582" y="9"/>
                </a:lnTo>
                <a:lnTo>
                  <a:pt x="581" y="7"/>
                </a:lnTo>
                <a:lnTo>
                  <a:pt x="581" y="5"/>
                </a:lnTo>
                <a:lnTo>
                  <a:pt x="581" y="4"/>
                </a:lnTo>
                <a:lnTo>
                  <a:pt x="582" y="2"/>
                </a:lnTo>
                <a:lnTo>
                  <a:pt x="584" y="1"/>
                </a:lnTo>
                <a:lnTo>
                  <a:pt x="586" y="0"/>
                </a:lnTo>
                <a:close/>
                <a:moveTo>
                  <a:pt x="616" y="0"/>
                </a:moveTo>
                <a:lnTo>
                  <a:pt x="626" y="0"/>
                </a:lnTo>
                <a:lnTo>
                  <a:pt x="629" y="1"/>
                </a:lnTo>
                <a:lnTo>
                  <a:pt x="630" y="2"/>
                </a:lnTo>
                <a:lnTo>
                  <a:pt x="631" y="4"/>
                </a:lnTo>
                <a:lnTo>
                  <a:pt x="631" y="5"/>
                </a:lnTo>
                <a:lnTo>
                  <a:pt x="631" y="7"/>
                </a:lnTo>
                <a:lnTo>
                  <a:pt x="630" y="9"/>
                </a:lnTo>
                <a:lnTo>
                  <a:pt x="629" y="10"/>
                </a:lnTo>
                <a:lnTo>
                  <a:pt x="626" y="10"/>
                </a:lnTo>
                <a:lnTo>
                  <a:pt x="616" y="10"/>
                </a:lnTo>
                <a:lnTo>
                  <a:pt x="615" y="10"/>
                </a:lnTo>
                <a:lnTo>
                  <a:pt x="613" y="9"/>
                </a:lnTo>
                <a:lnTo>
                  <a:pt x="612" y="7"/>
                </a:lnTo>
                <a:lnTo>
                  <a:pt x="611" y="5"/>
                </a:lnTo>
                <a:lnTo>
                  <a:pt x="612" y="4"/>
                </a:lnTo>
                <a:lnTo>
                  <a:pt x="613" y="2"/>
                </a:lnTo>
                <a:lnTo>
                  <a:pt x="615" y="1"/>
                </a:lnTo>
                <a:lnTo>
                  <a:pt x="616" y="0"/>
                </a:lnTo>
                <a:close/>
                <a:moveTo>
                  <a:pt x="647" y="0"/>
                </a:moveTo>
                <a:lnTo>
                  <a:pt x="657" y="0"/>
                </a:lnTo>
                <a:lnTo>
                  <a:pt x="659" y="1"/>
                </a:lnTo>
                <a:lnTo>
                  <a:pt x="661" y="2"/>
                </a:lnTo>
                <a:lnTo>
                  <a:pt x="661" y="4"/>
                </a:lnTo>
                <a:lnTo>
                  <a:pt x="663" y="5"/>
                </a:lnTo>
                <a:lnTo>
                  <a:pt x="661" y="7"/>
                </a:lnTo>
                <a:lnTo>
                  <a:pt x="661" y="9"/>
                </a:lnTo>
                <a:lnTo>
                  <a:pt x="659" y="10"/>
                </a:lnTo>
                <a:lnTo>
                  <a:pt x="657" y="10"/>
                </a:lnTo>
                <a:lnTo>
                  <a:pt x="647" y="10"/>
                </a:lnTo>
                <a:lnTo>
                  <a:pt x="644" y="10"/>
                </a:lnTo>
                <a:lnTo>
                  <a:pt x="643" y="9"/>
                </a:lnTo>
                <a:lnTo>
                  <a:pt x="642" y="7"/>
                </a:lnTo>
                <a:lnTo>
                  <a:pt x="642" y="5"/>
                </a:lnTo>
                <a:lnTo>
                  <a:pt x="642" y="4"/>
                </a:lnTo>
                <a:lnTo>
                  <a:pt x="643" y="2"/>
                </a:lnTo>
                <a:lnTo>
                  <a:pt x="644" y="1"/>
                </a:lnTo>
                <a:lnTo>
                  <a:pt x="647" y="0"/>
                </a:lnTo>
                <a:close/>
                <a:moveTo>
                  <a:pt x="678" y="0"/>
                </a:moveTo>
                <a:lnTo>
                  <a:pt x="687" y="0"/>
                </a:lnTo>
                <a:lnTo>
                  <a:pt x="690" y="1"/>
                </a:lnTo>
                <a:lnTo>
                  <a:pt x="691" y="2"/>
                </a:lnTo>
                <a:lnTo>
                  <a:pt x="692" y="4"/>
                </a:lnTo>
                <a:lnTo>
                  <a:pt x="692" y="5"/>
                </a:lnTo>
                <a:lnTo>
                  <a:pt x="692" y="7"/>
                </a:lnTo>
                <a:lnTo>
                  <a:pt x="691" y="9"/>
                </a:lnTo>
                <a:lnTo>
                  <a:pt x="690" y="10"/>
                </a:lnTo>
                <a:lnTo>
                  <a:pt x="687" y="10"/>
                </a:lnTo>
                <a:lnTo>
                  <a:pt x="678" y="10"/>
                </a:lnTo>
                <a:lnTo>
                  <a:pt x="675" y="10"/>
                </a:lnTo>
                <a:lnTo>
                  <a:pt x="674" y="9"/>
                </a:lnTo>
                <a:lnTo>
                  <a:pt x="673" y="7"/>
                </a:lnTo>
                <a:lnTo>
                  <a:pt x="673" y="5"/>
                </a:lnTo>
                <a:lnTo>
                  <a:pt x="673" y="4"/>
                </a:lnTo>
                <a:lnTo>
                  <a:pt x="674" y="2"/>
                </a:lnTo>
                <a:lnTo>
                  <a:pt x="675" y="1"/>
                </a:lnTo>
                <a:lnTo>
                  <a:pt x="678" y="0"/>
                </a:lnTo>
                <a:close/>
                <a:moveTo>
                  <a:pt x="708" y="0"/>
                </a:moveTo>
                <a:lnTo>
                  <a:pt x="718" y="0"/>
                </a:lnTo>
                <a:lnTo>
                  <a:pt x="721" y="1"/>
                </a:lnTo>
                <a:lnTo>
                  <a:pt x="722" y="2"/>
                </a:lnTo>
                <a:lnTo>
                  <a:pt x="723" y="4"/>
                </a:lnTo>
                <a:lnTo>
                  <a:pt x="723" y="5"/>
                </a:lnTo>
                <a:lnTo>
                  <a:pt x="723" y="7"/>
                </a:lnTo>
                <a:lnTo>
                  <a:pt x="722" y="9"/>
                </a:lnTo>
                <a:lnTo>
                  <a:pt x="721" y="10"/>
                </a:lnTo>
                <a:lnTo>
                  <a:pt x="718" y="10"/>
                </a:lnTo>
                <a:lnTo>
                  <a:pt x="708" y="10"/>
                </a:lnTo>
                <a:lnTo>
                  <a:pt x="706" y="10"/>
                </a:lnTo>
                <a:lnTo>
                  <a:pt x="704" y="9"/>
                </a:lnTo>
                <a:lnTo>
                  <a:pt x="704" y="7"/>
                </a:lnTo>
                <a:lnTo>
                  <a:pt x="703" y="5"/>
                </a:lnTo>
                <a:lnTo>
                  <a:pt x="704" y="4"/>
                </a:lnTo>
                <a:lnTo>
                  <a:pt x="704" y="2"/>
                </a:lnTo>
                <a:lnTo>
                  <a:pt x="706" y="1"/>
                </a:lnTo>
                <a:lnTo>
                  <a:pt x="708" y="0"/>
                </a:lnTo>
                <a:close/>
                <a:moveTo>
                  <a:pt x="739" y="0"/>
                </a:moveTo>
                <a:lnTo>
                  <a:pt x="749" y="0"/>
                </a:lnTo>
                <a:lnTo>
                  <a:pt x="750" y="1"/>
                </a:lnTo>
                <a:lnTo>
                  <a:pt x="753" y="2"/>
                </a:lnTo>
                <a:lnTo>
                  <a:pt x="753" y="4"/>
                </a:lnTo>
                <a:lnTo>
                  <a:pt x="754" y="5"/>
                </a:lnTo>
                <a:lnTo>
                  <a:pt x="753" y="7"/>
                </a:lnTo>
                <a:lnTo>
                  <a:pt x="753" y="9"/>
                </a:lnTo>
                <a:lnTo>
                  <a:pt x="750" y="10"/>
                </a:lnTo>
                <a:lnTo>
                  <a:pt x="749" y="10"/>
                </a:lnTo>
                <a:lnTo>
                  <a:pt x="739" y="10"/>
                </a:lnTo>
                <a:lnTo>
                  <a:pt x="736" y="10"/>
                </a:lnTo>
                <a:lnTo>
                  <a:pt x="735" y="9"/>
                </a:lnTo>
                <a:lnTo>
                  <a:pt x="734" y="7"/>
                </a:lnTo>
                <a:lnTo>
                  <a:pt x="734" y="5"/>
                </a:lnTo>
                <a:lnTo>
                  <a:pt x="734" y="4"/>
                </a:lnTo>
                <a:lnTo>
                  <a:pt x="735" y="2"/>
                </a:lnTo>
                <a:lnTo>
                  <a:pt x="736" y="1"/>
                </a:lnTo>
                <a:lnTo>
                  <a:pt x="739" y="0"/>
                </a:lnTo>
                <a:close/>
                <a:moveTo>
                  <a:pt x="770" y="0"/>
                </a:moveTo>
                <a:lnTo>
                  <a:pt x="779" y="0"/>
                </a:lnTo>
                <a:lnTo>
                  <a:pt x="781" y="1"/>
                </a:lnTo>
                <a:lnTo>
                  <a:pt x="783" y="2"/>
                </a:lnTo>
                <a:lnTo>
                  <a:pt x="784" y="4"/>
                </a:lnTo>
                <a:lnTo>
                  <a:pt x="784" y="5"/>
                </a:lnTo>
                <a:lnTo>
                  <a:pt x="784" y="7"/>
                </a:lnTo>
                <a:lnTo>
                  <a:pt x="783" y="9"/>
                </a:lnTo>
                <a:lnTo>
                  <a:pt x="781" y="10"/>
                </a:lnTo>
                <a:lnTo>
                  <a:pt x="779" y="10"/>
                </a:lnTo>
                <a:lnTo>
                  <a:pt x="770" y="10"/>
                </a:lnTo>
                <a:lnTo>
                  <a:pt x="767" y="10"/>
                </a:lnTo>
                <a:lnTo>
                  <a:pt x="766" y="9"/>
                </a:lnTo>
                <a:lnTo>
                  <a:pt x="765" y="7"/>
                </a:lnTo>
                <a:lnTo>
                  <a:pt x="765" y="5"/>
                </a:lnTo>
                <a:lnTo>
                  <a:pt x="765" y="4"/>
                </a:lnTo>
                <a:lnTo>
                  <a:pt x="766" y="2"/>
                </a:lnTo>
                <a:lnTo>
                  <a:pt x="767" y="1"/>
                </a:lnTo>
                <a:lnTo>
                  <a:pt x="770" y="0"/>
                </a:lnTo>
                <a:close/>
                <a:moveTo>
                  <a:pt x="799" y="0"/>
                </a:moveTo>
                <a:lnTo>
                  <a:pt x="810" y="0"/>
                </a:lnTo>
                <a:lnTo>
                  <a:pt x="812" y="1"/>
                </a:lnTo>
                <a:lnTo>
                  <a:pt x="814" y="2"/>
                </a:lnTo>
                <a:lnTo>
                  <a:pt x="815" y="4"/>
                </a:lnTo>
                <a:lnTo>
                  <a:pt x="815" y="5"/>
                </a:lnTo>
                <a:lnTo>
                  <a:pt x="815" y="7"/>
                </a:lnTo>
                <a:lnTo>
                  <a:pt x="814" y="9"/>
                </a:lnTo>
                <a:lnTo>
                  <a:pt x="812" y="10"/>
                </a:lnTo>
                <a:lnTo>
                  <a:pt x="810" y="10"/>
                </a:lnTo>
                <a:lnTo>
                  <a:pt x="799" y="10"/>
                </a:lnTo>
                <a:lnTo>
                  <a:pt x="798" y="10"/>
                </a:lnTo>
                <a:lnTo>
                  <a:pt x="796" y="9"/>
                </a:lnTo>
                <a:lnTo>
                  <a:pt x="796" y="7"/>
                </a:lnTo>
                <a:lnTo>
                  <a:pt x="794" y="5"/>
                </a:lnTo>
                <a:lnTo>
                  <a:pt x="796" y="4"/>
                </a:lnTo>
                <a:lnTo>
                  <a:pt x="796" y="2"/>
                </a:lnTo>
                <a:lnTo>
                  <a:pt x="798" y="1"/>
                </a:lnTo>
                <a:lnTo>
                  <a:pt x="799" y="0"/>
                </a:lnTo>
                <a:close/>
                <a:moveTo>
                  <a:pt x="830" y="0"/>
                </a:moveTo>
                <a:lnTo>
                  <a:pt x="841" y="0"/>
                </a:lnTo>
                <a:lnTo>
                  <a:pt x="842" y="1"/>
                </a:lnTo>
                <a:lnTo>
                  <a:pt x="845" y="2"/>
                </a:lnTo>
                <a:lnTo>
                  <a:pt x="845" y="4"/>
                </a:lnTo>
                <a:lnTo>
                  <a:pt x="846" y="5"/>
                </a:lnTo>
                <a:lnTo>
                  <a:pt x="845" y="7"/>
                </a:lnTo>
                <a:lnTo>
                  <a:pt x="845" y="9"/>
                </a:lnTo>
                <a:lnTo>
                  <a:pt x="842" y="10"/>
                </a:lnTo>
                <a:lnTo>
                  <a:pt x="841" y="10"/>
                </a:lnTo>
                <a:lnTo>
                  <a:pt x="830" y="10"/>
                </a:lnTo>
                <a:lnTo>
                  <a:pt x="828" y="10"/>
                </a:lnTo>
                <a:lnTo>
                  <a:pt x="827" y="9"/>
                </a:lnTo>
                <a:lnTo>
                  <a:pt x="825" y="7"/>
                </a:lnTo>
                <a:lnTo>
                  <a:pt x="825" y="5"/>
                </a:lnTo>
                <a:lnTo>
                  <a:pt x="825" y="4"/>
                </a:lnTo>
                <a:lnTo>
                  <a:pt x="827" y="2"/>
                </a:lnTo>
                <a:lnTo>
                  <a:pt x="828" y="1"/>
                </a:lnTo>
                <a:lnTo>
                  <a:pt x="830" y="0"/>
                </a:lnTo>
                <a:close/>
                <a:moveTo>
                  <a:pt x="860" y="0"/>
                </a:moveTo>
                <a:lnTo>
                  <a:pt x="871" y="0"/>
                </a:lnTo>
                <a:lnTo>
                  <a:pt x="873" y="1"/>
                </a:lnTo>
                <a:lnTo>
                  <a:pt x="874" y="2"/>
                </a:lnTo>
                <a:lnTo>
                  <a:pt x="876" y="4"/>
                </a:lnTo>
                <a:lnTo>
                  <a:pt x="876" y="5"/>
                </a:lnTo>
                <a:lnTo>
                  <a:pt x="876" y="7"/>
                </a:lnTo>
                <a:lnTo>
                  <a:pt x="874" y="9"/>
                </a:lnTo>
                <a:lnTo>
                  <a:pt x="873" y="10"/>
                </a:lnTo>
                <a:lnTo>
                  <a:pt x="871" y="10"/>
                </a:lnTo>
                <a:lnTo>
                  <a:pt x="860" y="10"/>
                </a:lnTo>
                <a:lnTo>
                  <a:pt x="859" y="10"/>
                </a:lnTo>
                <a:lnTo>
                  <a:pt x="858" y="9"/>
                </a:lnTo>
                <a:lnTo>
                  <a:pt x="856" y="7"/>
                </a:lnTo>
                <a:lnTo>
                  <a:pt x="856" y="5"/>
                </a:lnTo>
                <a:lnTo>
                  <a:pt x="856" y="4"/>
                </a:lnTo>
                <a:lnTo>
                  <a:pt x="858" y="2"/>
                </a:lnTo>
                <a:lnTo>
                  <a:pt x="859" y="1"/>
                </a:lnTo>
                <a:lnTo>
                  <a:pt x="860" y="0"/>
                </a:lnTo>
                <a:close/>
                <a:moveTo>
                  <a:pt x="891" y="0"/>
                </a:moveTo>
                <a:lnTo>
                  <a:pt x="902" y="0"/>
                </a:lnTo>
                <a:lnTo>
                  <a:pt x="904" y="1"/>
                </a:lnTo>
                <a:lnTo>
                  <a:pt x="905" y="2"/>
                </a:lnTo>
                <a:lnTo>
                  <a:pt x="907" y="4"/>
                </a:lnTo>
                <a:lnTo>
                  <a:pt x="907" y="5"/>
                </a:lnTo>
                <a:lnTo>
                  <a:pt x="907" y="7"/>
                </a:lnTo>
                <a:lnTo>
                  <a:pt x="905" y="9"/>
                </a:lnTo>
                <a:lnTo>
                  <a:pt x="904" y="10"/>
                </a:lnTo>
                <a:lnTo>
                  <a:pt x="902" y="10"/>
                </a:lnTo>
                <a:lnTo>
                  <a:pt x="891" y="10"/>
                </a:lnTo>
                <a:lnTo>
                  <a:pt x="890" y="10"/>
                </a:lnTo>
                <a:lnTo>
                  <a:pt x="887" y="9"/>
                </a:lnTo>
                <a:lnTo>
                  <a:pt x="886" y="7"/>
                </a:lnTo>
                <a:lnTo>
                  <a:pt x="886" y="5"/>
                </a:lnTo>
                <a:lnTo>
                  <a:pt x="886" y="4"/>
                </a:lnTo>
                <a:lnTo>
                  <a:pt x="887" y="2"/>
                </a:lnTo>
                <a:lnTo>
                  <a:pt x="890" y="1"/>
                </a:lnTo>
                <a:lnTo>
                  <a:pt x="891" y="0"/>
                </a:lnTo>
                <a:close/>
                <a:moveTo>
                  <a:pt x="922" y="0"/>
                </a:moveTo>
                <a:lnTo>
                  <a:pt x="933" y="0"/>
                </a:lnTo>
                <a:lnTo>
                  <a:pt x="934" y="1"/>
                </a:lnTo>
                <a:lnTo>
                  <a:pt x="935" y="2"/>
                </a:lnTo>
                <a:lnTo>
                  <a:pt x="936" y="4"/>
                </a:lnTo>
                <a:lnTo>
                  <a:pt x="938" y="5"/>
                </a:lnTo>
                <a:lnTo>
                  <a:pt x="936" y="7"/>
                </a:lnTo>
                <a:lnTo>
                  <a:pt x="935" y="9"/>
                </a:lnTo>
                <a:lnTo>
                  <a:pt x="934" y="10"/>
                </a:lnTo>
                <a:lnTo>
                  <a:pt x="933" y="10"/>
                </a:lnTo>
                <a:lnTo>
                  <a:pt x="922" y="10"/>
                </a:lnTo>
                <a:lnTo>
                  <a:pt x="920" y="10"/>
                </a:lnTo>
                <a:lnTo>
                  <a:pt x="918" y="9"/>
                </a:lnTo>
                <a:lnTo>
                  <a:pt x="917" y="7"/>
                </a:lnTo>
                <a:lnTo>
                  <a:pt x="917" y="5"/>
                </a:lnTo>
                <a:lnTo>
                  <a:pt x="917" y="4"/>
                </a:lnTo>
                <a:lnTo>
                  <a:pt x="918" y="2"/>
                </a:lnTo>
                <a:lnTo>
                  <a:pt x="920" y="1"/>
                </a:lnTo>
                <a:lnTo>
                  <a:pt x="922" y="0"/>
                </a:lnTo>
                <a:close/>
                <a:moveTo>
                  <a:pt x="952" y="0"/>
                </a:moveTo>
                <a:lnTo>
                  <a:pt x="962" y="0"/>
                </a:lnTo>
                <a:lnTo>
                  <a:pt x="965" y="1"/>
                </a:lnTo>
                <a:lnTo>
                  <a:pt x="966" y="2"/>
                </a:lnTo>
                <a:lnTo>
                  <a:pt x="967" y="4"/>
                </a:lnTo>
                <a:lnTo>
                  <a:pt x="967" y="5"/>
                </a:lnTo>
                <a:lnTo>
                  <a:pt x="967" y="7"/>
                </a:lnTo>
                <a:lnTo>
                  <a:pt x="966" y="9"/>
                </a:lnTo>
                <a:lnTo>
                  <a:pt x="965" y="10"/>
                </a:lnTo>
                <a:lnTo>
                  <a:pt x="962" y="10"/>
                </a:lnTo>
                <a:lnTo>
                  <a:pt x="952" y="10"/>
                </a:lnTo>
                <a:lnTo>
                  <a:pt x="951" y="10"/>
                </a:lnTo>
                <a:lnTo>
                  <a:pt x="949" y="9"/>
                </a:lnTo>
                <a:lnTo>
                  <a:pt x="948" y="7"/>
                </a:lnTo>
                <a:lnTo>
                  <a:pt x="947" y="5"/>
                </a:lnTo>
                <a:lnTo>
                  <a:pt x="948" y="4"/>
                </a:lnTo>
                <a:lnTo>
                  <a:pt x="949" y="2"/>
                </a:lnTo>
                <a:lnTo>
                  <a:pt x="951" y="1"/>
                </a:lnTo>
                <a:lnTo>
                  <a:pt x="952" y="0"/>
                </a:lnTo>
                <a:close/>
                <a:moveTo>
                  <a:pt x="983" y="0"/>
                </a:moveTo>
                <a:lnTo>
                  <a:pt x="993" y="0"/>
                </a:lnTo>
                <a:lnTo>
                  <a:pt x="995" y="1"/>
                </a:lnTo>
                <a:lnTo>
                  <a:pt x="997" y="2"/>
                </a:lnTo>
                <a:lnTo>
                  <a:pt x="998" y="4"/>
                </a:lnTo>
                <a:lnTo>
                  <a:pt x="998" y="5"/>
                </a:lnTo>
                <a:lnTo>
                  <a:pt x="998" y="7"/>
                </a:lnTo>
                <a:lnTo>
                  <a:pt x="997" y="9"/>
                </a:lnTo>
                <a:lnTo>
                  <a:pt x="995" y="10"/>
                </a:lnTo>
                <a:lnTo>
                  <a:pt x="993" y="10"/>
                </a:lnTo>
                <a:lnTo>
                  <a:pt x="983" y="10"/>
                </a:lnTo>
                <a:lnTo>
                  <a:pt x="982" y="10"/>
                </a:lnTo>
                <a:lnTo>
                  <a:pt x="979" y="9"/>
                </a:lnTo>
                <a:lnTo>
                  <a:pt x="978" y="7"/>
                </a:lnTo>
                <a:lnTo>
                  <a:pt x="978" y="5"/>
                </a:lnTo>
                <a:lnTo>
                  <a:pt x="978" y="4"/>
                </a:lnTo>
                <a:lnTo>
                  <a:pt x="979" y="2"/>
                </a:lnTo>
                <a:lnTo>
                  <a:pt x="982" y="1"/>
                </a:lnTo>
                <a:lnTo>
                  <a:pt x="983" y="0"/>
                </a:lnTo>
                <a:close/>
                <a:moveTo>
                  <a:pt x="1014" y="0"/>
                </a:moveTo>
                <a:lnTo>
                  <a:pt x="1024" y="0"/>
                </a:lnTo>
                <a:lnTo>
                  <a:pt x="1026" y="1"/>
                </a:lnTo>
                <a:lnTo>
                  <a:pt x="1027" y="2"/>
                </a:lnTo>
                <a:lnTo>
                  <a:pt x="1028" y="4"/>
                </a:lnTo>
                <a:lnTo>
                  <a:pt x="1029" y="5"/>
                </a:lnTo>
                <a:lnTo>
                  <a:pt x="1028" y="7"/>
                </a:lnTo>
                <a:lnTo>
                  <a:pt x="1027" y="9"/>
                </a:lnTo>
                <a:lnTo>
                  <a:pt x="1026" y="10"/>
                </a:lnTo>
                <a:lnTo>
                  <a:pt x="1024" y="10"/>
                </a:lnTo>
                <a:lnTo>
                  <a:pt x="1014" y="10"/>
                </a:lnTo>
                <a:lnTo>
                  <a:pt x="1011" y="10"/>
                </a:lnTo>
                <a:lnTo>
                  <a:pt x="1010" y="9"/>
                </a:lnTo>
                <a:lnTo>
                  <a:pt x="1009" y="7"/>
                </a:lnTo>
                <a:lnTo>
                  <a:pt x="1009" y="5"/>
                </a:lnTo>
                <a:lnTo>
                  <a:pt x="1009" y="4"/>
                </a:lnTo>
                <a:lnTo>
                  <a:pt x="1010" y="2"/>
                </a:lnTo>
                <a:lnTo>
                  <a:pt x="1011" y="1"/>
                </a:lnTo>
                <a:lnTo>
                  <a:pt x="1014" y="0"/>
                </a:lnTo>
                <a:close/>
                <a:moveTo>
                  <a:pt x="1044" y="0"/>
                </a:moveTo>
                <a:lnTo>
                  <a:pt x="1054" y="0"/>
                </a:lnTo>
                <a:lnTo>
                  <a:pt x="1057" y="1"/>
                </a:lnTo>
                <a:lnTo>
                  <a:pt x="1058" y="2"/>
                </a:lnTo>
                <a:lnTo>
                  <a:pt x="1059" y="4"/>
                </a:lnTo>
                <a:lnTo>
                  <a:pt x="1059" y="5"/>
                </a:lnTo>
                <a:lnTo>
                  <a:pt x="1059" y="7"/>
                </a:lnTo>
                <a:lnTo>
                  <a:pt x="1058" y="9"/>
                </a:lnTo>
                <a:lnTo>
                  <a:pt x="1057" y="10"/>
                </a:lnTo>
                <a:lnTo>
                  <a:pt x="1054" y="10"/>
                </a:lnTo>
                <a:lnTo>
                  <a:pt x="1044" y="10"/>
                </a:lnTo>
                <a:lnTo>
                  <a:pt x="1042" y="10"/>
                </a:lnTo>
                <a:lnTo>
                  <a:pt x="1041" y="9"/>
                </a:lnTo>
                <a:lnTo>
                  <a:pt x="1040" y="7"/>
                </a:lnTo>
                <a:lnTo>
                  <a:pt x="1039" y="5"/>
                </a:lnTo>
                <a:lnTo>
                  <a:pt x="1040" y="4"/>
                </a:lnTo>
                <a:lnTo>
                  <a:pt x="1041" y="2"/>
                </a:lnTo>
                <a:lnTo>
                  <a:pt x="1042" y="1"/>
                </a:lnTo>
                <a:lnTo>
                  <a:pt x="1044" y="0"/>
                </a:lnTo>
                <a:close/>
                <a:moveTo>
                  <a:pt x="1075" y="0"/>
                </a:moveTo>
                <a:lnTo>
                  <a:pt x="1085" y="0"/>
                </a:lnTo>
                <a:lnTo>
                  <a:pt x="1086" y="1"/>
                </a:lnTo>
                <a:lnTo>
                  <a:pt x="1089" y="2"/>
                </a:lnTo>
                <a:lnTo>
                  <a:pt x="1090" y="4"/>
                </a:lnTo>
                <a:lnTo>
                  <a:pt x="1090" y="5"/>
                </a:lnTo>
                <a:lnTo>
                  <a:pt x="1090" y="7"/>
                </a:lnTo>
                <a:lnTo>
                  <a:pt x="1089" y="9"/>
                </a:lnTo>
                <a:lnTo>
                  <a:pt x="1086" y="10"/>
                </a:lnTo>
                <a:lnTo>
                  <a:pt x="1085" y="10"/>
                </a:lnTo>
                <a:lnTo>
                  <a:pt x="1075" y="10"/>
                </a:lnTo>
                <a:lnTo>
                  <a:pt x="1072" y="10"/>
                </a:lnTo>
                <a:lnTo>
                  <a:pt x="1071" y="9"/>
                </a:lnTo>
                <a:lnTo>
                  <a:pt x="1070" y="7"/>
                </a:lnTo>
                <a:lnTo>
                  <a:pt x="1070" y="5"/>
                </a:lnTo>
                <a:lnTo>
                  <a:pt x="1070" y="4"/>
                </a:lnTo>
                <a:lnTo>
                  <a:pt x="1071" y="2"/>
                </a:lnTo>
                <a:lnTo>
                  <a:pt x="1072" y="1"/>
                </a:lnTo>
                <a:lnTo>
                  <a:pt x="1075" y="0"/>
                </a:lnTo>
                <a:close/>
                <a:moveTo>
                  <a:pt x="1106" y="0"/>
                </a:moveTo>
                <a:lnTo>
                  <a:pt x="1116" y="0"/>
                </a:lnTo>
                <a:lnTo>
                  <a:pt x="1117" y="1"/>
                </a:lnTo>
                <a:lnTo>
                  <a:pt x="1119" y="2"/>
                </a:lnTo>
                <a:lnTo>
                  <a:pt x="1120" y="4"/>
                </a:lnTo>
                <a:lnTo>
                  <a:pt x="1120" y="5"/>
                </a:lnTo>
                <a:lnTo>
                  <a:pt x="1120" y="7"/>
                </a:lnTo>
                <a:lnTo>
                  <a:pt x="1119" y="9"/>
                </a:lnTo>
                <a:lnTo>
                  <a:pt x="1117" y="10"/>
                </a:lnTo>
                <a:lnTo>
                  <a:pt x="1116" y="10"/>
                </a:lnTo>
                <a:lnTo>
                  <a:pt x="1106" y="10"/>
                </a:lnTo>
                <a:lnTo>
                  <a:pt x="1103" y="10"/>
                </a:lnTo>
                <a:lnTo>
                  <a:pt x="1102" y="9"/>
                </a:lnTo>
                <a:lnTo>
                  <a:pt x="1101" y="7"/>
                </a:lnTo>
                <a:lnTo>
                  <a:pt x="1101" y="5"/>
                </a:lnTo>
                <a:lnTo>
                  <a:pt x="1101" y="4"/>
                </a:lnTo>
                <a:lnTo>
                  <a:pt x="1102" y="2"/>
                </a:lnTo>
                <a:lnTo>
                  <a:pt x="1103" y="1"/>
                </a:lnTo>
                <a:lnTo>
                  <a:pt x="1106" y="0"/>
                </a:lnTo>
                <a:close/>
                <a:moveTo>
                  <a:pt x="1135" y="0"/>
                </a:moveTo>
                <a:lnTo>
                  <a:pt x="1146" y="0"/>
                </a:lnTo>
                <a:lnTo>
                  <a:pt x="1148" y="1"/>
                </a:lnTo>
                <a:lnTo>
                  <a:pt x="1150" y="2"/>
                </a:lnTo>
                <a:lnTo>
                  <a:pt x="1151" y="4"/>
                </a:lnTo>
                <a:lnTo>
                  <a:pt x="1151" y="5"/>
                </a:lnTo>
                <a:lnTo>
                  <a:pt x="1151" y="7"/>
                </a:lnTo>
                <a:lnTo>
                  <a:pt x="1150" y="9"/>
                </a:lnTo>
                <a:lnTo>
                  <a:pt x="1148" y="10"/>
                </a:lnTo>
                <a:lnTo>
                  <a:pt x="1146" y="10"/>
                </a:lnTo>
                <a:lnTo>
                  <a:pt x="1135" y="10"/>
                </a:lnTo>
                <a:lnTo>
                  <a:pt x="1134" y="10"/>
                </a:lnTo>
                <a:lnTo>
                  <a:pt x="1133" y="9"/>
                </a:lnTo>
                <a:lnTo>
                  <a:pt x="1132" y="7"/>
                </a:lnTo>
                <a:lnTo>
                  <a:pt x="1130" y="5"/>
                </a:lnTo>
                <a:lnTo>
                  <a:pt x="1132" y="4"/>
                </a:lnTo>
                <a:lnTo>
                  <a:pt x="1133" y="2"/>
                </a:lnTo>
                <a:lnTo>
                  <a:pt x="1134" y="1"/>
                </a:lnTo>
                <a:lnTo>
                  <a:pt x="1135" y="0"/>
                </a:lnTo>
                <a:close/>
                <a:moveTo>
                  <a:pt x="1166" y="0"/>
                </a:moveTo>
                <a:lnTo>
                  <a:pt x="1177" y="0"/>
                </a:lnTo>
                <a:lnTo>
                  <a:pt x="1178" y="1"/>
                </a:lnTo>
                <a:lnTo>
                  <a:pt x="1181" y="2"/>
                </a:lnTo>
                <a:lnTo>
                  <a:pt x="1181" y="4"/>
                </a:lnTo>
                <a:lnTo>
                  <a:pt x="1182" y="5"/>
                </a:lnTo>
                <a:lnTo>
                  <a:pt x="1181" y="7"/>
                </a:lnTo>
                <a:lnTo>
                  <a:pt x="1181" y="9"/>
                </a:lnTo>
                <a:lnTo>
                  <a:pt x="1178" y="10"/>
                </a:lnTo>
                <a:lnTo>
                  <a:pt x="1177" y="10"/>
                </a:lnTo>
                <a:lnTo>
                  <a:pt x="1166" y="10"/>
                </a:lnTo>
                <a:lnTo>
                  <a:pt x="1164" y="10"/>
                </a:lnTo>
                <a:lnTo>
                  <a:pt x="1163" y="9"/>
                </a:lnTo>
                <a:lnTo>
                  <a:pt x="1161" y="7"/>
                </a:lnTo>
                <a:lnTo>
                  <a:pt x="1161" y="5"/>
                </a:lnTo>
                <a:lnTo>
                  <a:pt x="1161" y="4"/>
                </a:lnTo>
                <a:lnTo>
                  <a:pt x="1163" y="2"/>
                </a:lnTo>
                <a:lnTo>
                  <a:pt x="1164" y="1"/>
                </a:lnTo>
                <a:lnTo>
                  <a:pt x="1166" y="0"/>
                </a:lnTo>
                <a:close/>
                <a:moveTo>
                  <a:pt x="1197" y="0"/>
                </a:moveTo>
                <a:lnTo>
                  <a:pt x="1207" y="0"/>
                </a:lnTo>
                <a:lnTo>
                  <a:pt x="1209" y="1"/>
                </a:lnTo>
                <a:lnTo>
                  <a:pt x="1210" y="2"/>
                </a:lnTo>
                <a:lnTo>
                  <a:pt x="1212" y="4"/>
                </a:lnTo>
                <a:lnTo>
                  <a:pt x="1212" y="5"/>
                </a:lnTo>
                <a:lnTo>
                  <a:pt x="1212" y="7"/>
                </a:lnTo>
                <a:lnTo>
                  <a:pt x="1210" y="9"/>
                </a:lnTo>
                <a:lnTo>
                  <a:pt x="1209" y="10"/>
                </a:lnTo>
                <a:lnTo>
                  <a:pt x="1207" y="10"/>
                </a:lnTo>
                <a:lnTo>
                  <a:pt x="1197" y="10"/>
                </a:lnTo>
                <a:lnTo>
                  <a:pt x="1195" y="10"/>
                </a:lnTo>
                <a:lnTo>
                  <a:pt x="1194" y="9"/>
                </a:lnTo>
                <a:lnTo>
                  <a:pt x="1192" y="7"/>
                </a:lnTo>
                <a:lnTo>
                  <a:pt x="1192" y="5"/>
                </a:lnTo>
                <a:lnTo>
                  <a:pt x="1192" y="4"/>
                </a:lnTo>
                <a:lnTo>
                  <a:pt x="1194" y="2"/>
                </a:lnTo>
                <a:lnTo>
                  <a:pt x="1195" y="1"/>
                </a:lnTo>
                <a:lnTo>
                  <a:pt x="1197" y="0"/>
                </a:lnTo>
                <a:close/>
              </a:path>
            </a:pathLst>
          </a:custGeom>
          <a:solidFill>
            <a:srgbClr val="000000"/>
          </a:solidFill>
          <a:ln w="15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8921" name="Freeform 32"/>
          <p:cNvSpPr>
            <a:spLocks/>
          </p:cNvSpPr>
          <p:nvPr/>
        </p:nvSpPr>
        <p:spPr bwMode="auto">
          <a:xfrm>
            <a:off x="1687513" y="2965450"/>
            <a:ext cx="1909762" cy="812800"/>
          </a:xfrm>
          <a:custGeom>
            <a:avLst/>
            <a:gdLst>
              <a:gd name="T0" fmla="*/ 0 w 1203"/>
              <a:gd name="T1" fmla="*/ 812800 h 512"/>
              <a:gd name="T2" fmla="*/ 6350 w 1203"/>
              <a:gd name="T3" fmla="*/ 787400 h 512"/>
              <a:gd name="T4" fmla="*/ 14287 w 1203"/>
              <a:gd name="T5" fmla="*/ 762000 h 512"/>
              <a:gd name="T6" fmla="*/ 20637 w 1203"/>
              <a:gd name="T7" fmla="*/ 736600 h 512"/>
              <a:gd name="T8" fmla="*/ 28575 w 1203"/>
              <a:gd name="T9" fmla="*/ 711200 h 512"/>
              <a:gd name="T10" fmla="*/ 38100 w 1203"/>
              <a:gd name="T11" fmla="*/ 687388 h 512"/>
              <a:gd name="T12" fmla="*/ 49212 w 1203"/>
              <a:gd name="T13" fmla="*/ 663575 h 512"/>
              <a:gd name="T14" fmla="*/ 58737 w 1203"/>
              <a:gd name="T15" fmla="*/ 639763 h 512"/>
              <a:gd name="T16" fmla="*/ 69850 w 1203"/>
              <a:gd name="T17" fmla="*/ 615950 h 512"/>
              <a:gd name="T18" fmla="*/ 80962 w 1203"/>
              <a:gd name="T19" fmla="*/ 595313 h 512"/>
              <a:gd name="T20" fmla="*/ 93662 w 1203"/>
              <a:gd name="T21" fmla="*/ 573088 h 512"/>
              <a:gd name="T22" fmla="*/ 107950 w 1203"/>
              <a:gd name="T23" fmla="*/ 550863 h 512"/>
              <a:gd name="T24" fmla="*/ 120650 w 1203"/>
              <a:gd name="T25" fmla="*/ 531813 h 512"/>
              <a:gd name="T26" fmla="*/ 134937 w 1203"/>
              <a:gd name="T27" fmla="*/ 509588 h 512"/>
              <a:gd name="T28" fmla="*/ 150812 w 1203"/>
              <a:gd name="T29" fmla="*/ 490538 h 512"/>
              <a:gd name="T30" fmla="*/ 165100 w 1203"/>
              <a:gd name="T31" fmla="*/ 473075 h 512"/>
              <a:gd name="T32" fmla="*/ 182562 w 1203"/>
              <a:gd name="T33" fmla="*/ 452438 h 512"/>
              <a:gd name="T34" fmla="*/ 198437 w 1203"/>
              <a:gd name="T35" fmla="*/ 434975 h 512"/>
              <a:gd name="T36" fmla="*/ 217487 w 1203"/>
              <a:gd name="T37" fmla="*/ 417513 h 512"/>
              <a:gd name="T38" fmla="*/ 252412 w 1203"/>
              <a:gd name="T39" fmla="*/ 382588 h 512"/>
              <a:gd name="T40" fmla="*/ 288925 w 1203"/>
              <a:gd name="T41" fmla="*/ 350838 h 512"/>
              <a:gd name="T42" fmla="*/ 328612 w 1203"/>
              <a:gd name="T43" fmla="*/ 319088 h 512"/>
              <a:gd name="T44" fmla="*/ 368300 w 1203"/>
              <a:gd name="T45" fmla="*/ 292100 h 512"/>
              <a:gd name="T46" fmla="*/ 409575 w 1203"/>
              <a:gd name="T47" fmla="*/ 263525 h 512"/>
              <a:gd name="T48" fmla="*/ 452437 w 1203"/>
              <a:gd name="T49" fmla="*/ 238125 h 512"/>
              <a:gd name="T50" fmla="*/ 496887 w 1203"/>
              <a:gd name="T51" fmla="*/ 214313 h 512"/>
              <a:gd name="T52" fmla="*/ 541337 w 1203"/>
              <a:gd name="T53" fmla="*/ 195263 h 512"/>
              <a:gd name="T54" fmla="*/ 584200 w 1203"/>
              <a:gd name="T55" fmla="*/ 173038 h 512"/>
              <a:gd name="T56" fmla="*/ 628650 w 1203"/>
              <a:gd name="T57" fmla="*/ 155575 h 512"/>
              <a:gd name="T58" fmla="*/ 676275 w 1203"/>
              <a:gd name="T59" fmla="*/ 139700 h 512"/>
              <a:gd name="T60" fmla="*/ 722312 w 1203"/>
              <a:gd name="T61" fmla="*/ 123825 h 512"/>
              <a:gd name="T62" fmla="*/ 768350 w 1203"/>
              <a:gd name="T63" fmla="*/ 107950 h 512"/>
              <a:gd name="T64" fmla="*/ 815975 w 1203"/>
              <a:gd name="T65" fmla="*/ 96838 h 512"/>
              <a:gd name="T66" fmla="*/ 863600 w 1203"/>
              <a:gd name="T67" fmla="*/ 84138 h 512"/>
              <a:gd name="T68" fmla="*/ 912812 w 1203"/>
              <a:gd name="T69" fmla="*/ 73025 h 512"/>
              <a:gd name="T70" fmla="*/ 960437 w 1203"/>
              <a:gd name="T71" fmla="*/ 63500 h 512"/>
              <a:gd name="T72" fmla="*/ 1009650 w 1203"/>
              <a:gd name="T73" fmla="*/ 55563 h 512"/>
              <a:gd name="T74" fmla="*/ 1060450 w 1203"/>
              <a:gd name="T75" fmla="*/ 44450 h 512"/>
              <a:gd name="T76" fmla="*/ 1109662 w 1203"/>
              <a:gd name="T77" fmla="*/ 39688 h 512"/>
              <a:gd name="T78" fmla="*/ 1158875 w 1203"/>
              <a:gd name="T79" fmla="*/ 31750 h 512"/>
              <a:gd name="T80" fmla="*/ 1209675 w 1203"/>
              <a:gd name="T81" fmla="*/ 25400 h 512"/>
              <a:gd name="T82" fmla="*/ 1260475 w 1203"/>
              <a:gd name="T83" fmla="*/ 19050 h 512"/>
              <a:gd name="T84" fmla="*/ 1339850 w 1203"/>
              <a:gd name="T85" fmla="*/ 11113 h 512"/>
              <a:gd name="T86" fmla="*/ 1379537 w 1203"/>
              <a:gd name="T87" fmla="*/ 9525 h 512"/>
              <a:gd name="T88" fmla="*/ 1419225 w 1203"/>
              <a:gd name="T89" fmla="*/ 6350 h 512"/>
              <a:gd name="T90" fmla="*/ 1460500 w 1203"/>
              <a:gd name="T91" fmla="*/ 3175 h 512"/>
              <a:gd name="T92" fmla="*/ 1498600 w 1203"/>
              <a:gd name="T93" fmla="*/ 1588 h 512"/>
              <a:gd name="T94" fmla="*/ 1539875 w 1203"/>
              <a:gd name="T95" fmla="*/ 1588 h 512"/>
              <a:gd name="T96" fmla="*/ 1581150 w 1203"/>
              <a:gd name="T97" fmla="*/ 0 h 512"/>
              <a:gd name="T98" fmla="*/ 1620837 w 1203"/>
              <a:gd name="T99" fmla="*/ 0 h 512"/>
              <a:gd name="T100" fmla="*/ 1660525 w 1203"/>
              <a:gd name="T101" fmla="*/ 1588 h 512"/>
              <a:gd name="T102" fmla="*/ 1701800 w 1203"/>
              <a:gd name="T103" fmla="*/ 3175 h 512"/>
              <a:gd name="T104" fmla="*/ 1743075 w 1203"/>
              <a:gd name="T105" fmla="*/ 6350 h 512"/>
              <a:gd name="T106" fmla="*/ 1785937 w 1203"/>
              <a:gd name="T107" fmla="*/ 9525 h 512"/>
              <a:gd name="T108" fmla="*/ 1827212 w 1203"/>
              <a:gd name="T109" fmla="*/ 14288 h 512"/>
              <a:gd name="T110" fmla="*/ 1868487 w 1203"/>
              <a:gd name="T111" fmla="*/ 19050 h 512"/>
              <a:gd name="T112" fmla="*/ 1909762 w 1203"/>
              <a:gd name="T113" fmla="*/ 25400 h 512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203" h="512">
                <a:moveTo>
                  <a:pt x="0" y="512"/>
                </a:moveTo>
                <a:lnTo>
                  <a:pt x="4" y="496"/>
                </a:lnTo>
                <a:lnTo>
                  <a:pt x="9" y="480"/>
                </a:lnTo>
                <a:lnTo>
                  <a:pt x="13" y="464"/>
                </a:lnTo>
                <a:lnTo>
                  <a:pt x="18" y="448"/>
                </a:lnTo>
                <a:lnTo>
                  <a:pt x="24" y="433"/>
                </a:lnTo>
                <a:lnTo>
                  <a:pt x="31" y="418"/>
                </a:lnTo>
                <a:lnTo>
                  <a:pt x="37" y="403"/>
                </a:lnTo>
                <a:lnTo>
                  <a:pt x="44" y="388"/>
                </a:lnTo>
                <a:lnTo>
                  <a:pt x="51" y="375"/>
                </a:lnTo>
                <a:lnTo>
                  <a:pt x="59" y="361"/>
                </a:lnTo>
                <a:lnTo>
                  <a:pt x="68" y="347"/>
                </a:lnTo>
                <a:lnTo>
                  <a:pt x="76" y="335"/>
                </a:lnTo>
                <a:lnTo>
                  <a:pt x="85" y="321"/>
                </a:lnTo>
                <a:lnTo>
                  <a:pt x="95" y="309"/>
                </a:lnTo>
                <a:lnTo>
                  <a:pt x="104" y="298"/>
                </a:lnTo>
                <a:lnTo>
                  <a:pt x="115" y="285"/>
                </a:lnTo>
                <a:lnTo>
                  <a:pt x="125" y="274"/>
                </a:lnTo>
                <a:lnTo>
                  <a:pt x="137" y="263"/>
                </a:lnTo>
                <a:lnTo>
                  <a:pt x="159" y="241"/>
                </a:lnTo>
                <a:lnTo>
                  <a:pt x="182" y="221"/>
                </a:lnTo>
                <a:lnTo>
                  <a:pt x="207" y="201"/>
                </a:lnTo>
                <a:lnTo>
                  <a:pt x="232" y="184"/>
                </a:lnTo>
                <a:lnTo>
                  <a:pt x="258" y="166"/>
                </a:lnTo>
                <a:lnTo>
                  <a:pt x="285" y="150"/>
                </a:lnTo>
                <a:lnTo>
                  <a:pt x="313" y="135"/>
                </a:lnTo>
                <a:lnTo>
                  <a:pt x="341" y="123"/>
                </a:lnTo>
                <a:lnTo>
                  <a:pt x="368" y="109"/>
                </a:lnTo>
                <a:lnTo>
                  <a:pt x="396" y="98"/>
                </a:lnTo>
                <a:lnTo>
                  <a:pt x="426" y="88"/>
                </a:lnTo>
                <a:lnTo>
                  <a:pt x="455" y="78"/>
                </a:lnTo>
                <a:lnTo>
                  <a:pt x="484" y="68"/>
                </a:lnTo>
                <a:lnTo>
                  <a:pt x="514" y="61"/>
                </a:lnTo>
                <a:lnTo>
                  <a:pt x="544" y="53"/>
                </a:lnTo>
                <a:lnTo>
                  <a:pt x="575" y="46"/>
                </a:lnTo>
                <a:lnTo>
                  <a:pt x="605" y="40"/>
                </a:lnTo>
                <a:lnTo>
                  <a:pt x="636" y="35"/>
                </a:lnTo>
                <a:lnTo>
                  <a:pt x="668" y="28"/>
                </a:lnTo>
                <a:lnTo>
                  <a:pt x="699" y="25"/>
                </a:lnTo>
                <a:lnTo>
                  <a:pt x="730" y="20"/>
                </a:lnTo>
                <a:lnTo>
                  <a:pt x="762" y="16"/>
                </a:lnTo>
                <a:lnTo>
                  <a:pt x="794" y="12"/>
                </a:lnTo>
                <a:lnTo>
                  <a:pt x="844" y="7"/>
                </a:lnTo>
                <a:lnTo>
                  <a:pt x="869" y="6"/>
                </a:lnTo>
                <a:lnTo>
                  <a:pt x="894" y="4"/>
                </a:lnTo>
                <a:lnTo>
                  <a:pt x="920" y="2"/>
                </a:lnTo>
                <a:lnTo>
                  <a:pt x="944" y="1"/>
                </a:lnTo>
                <a:lnTo>
                  <a:pt x="970" y="1"/>
                </a:lnTo>
                <a:lnTo>
                  <a:pt x="996" y="0"/>
                </a:lnTo>
                <a:lnTo>
                  <a:pt x="1021" y="0"/>
                </a:lnTo>
                <a:lnTo>
                  <a:pt x="1046" y="1"/>
                </a:lnTo>
                <a:lnTo>
                  <a:pt x="1072" y="2"/>
                </a:lnTo>
                <a:lnTo>
                  <a:pt x="1098" y="4"/>
                </a:lnTo>
                <a:lnTo>
                  <a:pt x="1125" y="6"/>
                </a:lnTo>
                <a:lnTo>
                  <a:pt x="1151" y="9"/>
                </a:lnTo>
                <a:lnTo>
                  <a:pt x="1177" y="12"/>
                </a:lnTo>
                <a:lnTo>
                  <a:pt x="1203" y="16"/>
                </a:lnTo>
              </a:path>
            </a:pathLst>
          </a:custGeom>
          <a:noFill/>
          <a:ln w="2698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922" name="Rectangle 33"/>
          <p:cNvSpPr>
            <a:spLocks noChangeArrowheads="1"/>
          </p:cNvSpPr>
          <p:nvPr/>
        </p:nvSpPr>
        <p:spPr bwMode="auto">
          <a:xfrm>
            <a:off x="2300288" y="2362200"/>
            <a:ext cx="5000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700" b="0">
                <a:solidFill>
                  <a:srgbClr val="000000"/>
                </a:solidFill>
              </a:rPr>
              <a:t>/V</a:t>
            </a:r>
            <a:endParaRPr lang="en-US" altLang="zh-CN"/>
          </a:p>
        </p:txBody>
      </p:sp>
      <p:sp>
        <p:nvSpPr>
          <p:cNvPr id="38923" name="Rectangle 34"/>
          <p:cNvSpPr>
            <a:spLocks noChangeArrowheads="1"/>
          </p:cNvSpPr>
          <p:nvPr/>
        </p:nvSpPr>
        <p:spPr bwMode="auto">
          <a:xfrm>
            <a:off x="2200275" y="2362200"/>
            <a:ext cx="2619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700" b="0">
                <a:solidFill>
                  <a:srgbClr val="000000"/>
                </a:solidFill>
              </a:rPr>
              <a:t>)</a:t>
            </a:r>
            <a:endParaRPr lang="en-US" altLang="zh-CN"/>
          </a:p>
        </p:txBody>
      </p:sp>
      <p:sp>
        <p:nvSpPr>
          <p:cNvPr id="38924" name="Rectangle 35"/>
          <p:cNvSpPr>
            <a:spLocks noChangeArrowheads="1"/>
          </p:cNvSpPr>
          <p:nvPr/>
        </p:nvSpPr>
        <p:spPr bwMode="auto">
          <a:xfrm>
            <a:off x="2019300" y="2362200"/>
            <a:ext cx="2619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700" b="0">
                <a:solidFill>
                  <a:srgbClr val="000000"/>
                </a:solidFill>
              </a:rPr>
              <a:t>(</a:t>
            </a:r>
            <a:endParaRPr lang="en-US" altLang="zh-CN"/>
          </a:p>
        </p:txBody>
      </p:sp>
      <p:sp>
        <p:nvSpPr>
          <p:cNvPr id="38925" name="Rectangle 36"/>
          <p:cNvSpPr>
            <a:spLocks noChangeArrowheads="1"/>
          </p:cNvSpPr>
          <p:nvPr/>
        </p:nvSpPr>
        <p:spPr bwMode="auto">
          <a:xfrm>
            <a:off x="2108200" y="2362200"/>
            <a:ext cx="2413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700" b="0" i="1">
                <a:solidFill>
                  <a:srgbClr val="000000"/>
                </a:solidFill>
              </a:rPr>
              <a:t>t</a:t>
            </a:r>
            <a:endParaRPr lang="en-US" altLang="zh-CN"/>
          </a:p>
        </p:txBody>
      </p:sp>
      <p:sp>
        <p:nvSpPr>
          <p:cNvPr id="38926" name="Rectangle 37"/>
          <p:cNvSpPr>
            <a:spLocks noChangeArrowheads="1"/>
          </p:cNvSpPr>
          <p:nvPr/>
        </p:nvSpPr>
        <p:spPr bwMode="auto">
          <a:xfrm>
            <a:off x="1736725" y="2362200"/>
            <a:ext cx="3222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700" b="0" i="1">
                <a:solidFill>
                  <a:srgbClr val="000000"/>
                </a:solidFill>
              </a:rPr>
              <a:t>u</a:t>
            </a:r>
            <a:endParaRPr lang="en-US" altLang="zh-CN"/>
          </a:p>
        </p:txBody>
      </p:sp>
      <p:sp>
        <p:nvSpPr>
          <p:cNvPr id="38927" name="Rectangle 38"/>
          <p:cNvSpPr>
            <a:spLocks noChangeArrowheads="1"/>
          </p:cNvSpPr>
          <p:nvPr/>
        </p:nvSpPr>
        <p:spPr bwMode="auto">
          <a:xfrm>
            <a:off x="1873250" y="2574925"/>
            <a:ext cx="225425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1600" b="0" i="1">
                <a:solidFill>
                  <a:srgbClr val="000000"/>
                </a:solidFill>
              </a:rPr>
              <a:t>C</a:t>
            </a:r>
            <a:endParaRPr lang="en-US" altLang="zh-CN"/>
          </a:p>
        </p:txBody>
      </p:sp>
      <p:sp>
        <p:nvSpPr>
          <p:cNvPr id="38928" name="Rectangle 39"/>
          <p:cNvSpPr>
            <a:spLocks noChangeArrowheads="1"/>
          </p:cNvSpPr>
          <p:nvPr/>
        </p:nvSpPr>
        <p:spPr bwMode="auto">
          <a:xfrm>
            <a:off x="1566863" y="3784600"/>
            <a:ext cx="258762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>
                <a:solidFill>
                  <a:srgbClr val="000000"/>
                </a:solidFill>
              </a:rPr>
              <a:t>0</a:t>
            </a:r>
            <a:endParaRPr lang="en-US" altLang="zh-CN"/>
          </a:p>
        </p:txBody>
      </p:sp>
      <p:sp>
        <p:nvSpPr>
          <p:cNvPr id="38929" name="Rectangle 40"/>
          <p:cNvSpPr>
            <a:spLocks noChangeArrowheads="1"/>
          </p:cNvSpPr>
          <p:nvPr/>
        </p:nvSpPr>
        <p:spPr bwMode="auto">
          <a:xfrm>
            <a:off x="3867150" y="3827463"/>
            <a:ext cx="2190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 b="0" i="1">
                <a:solidFill>
                  <a:srgbClr val="000000"/>
                </a:solidFill>
              </a:rPr>
              <a:t>s</a:t>
            </a:r>
            <a:endParaRPr lang="en-US" altLang="zh-CN"/>
          </a:p>
        </p:txBody>
      </p:sp>
      <p:sp>
        <p:nvSpPr>
          <p:cNvPr id="38930" name="Rectangle 41"/>
          <p:cNvSpPr>
            <a:spLocks noChangeArrowheads="1"/>
          </p:cNvSpPr>
          <p:nvPr/>
        </p:nvSpPr>
        <p:spPr bwMode="auto">
          <a:xfrm>
            <a:off x="3668713" y="3827463"/>
            <a:ext cx="1889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 b="0" i="1">
                <a:solidFill>
                  <a:srgbClr val="000000"/>
                </a:solidFill>
              </a:rPr>
              <a:t>t</a:t>
            </a:r>
            <a:endParaRPr lang="en-US" altLang="zh-CN"/>
          </a:p>
        </p:txBody>
      </p:sp>
      <p:sp>
        <p:nvSpPr>
          <p:cNvPr id="38931" name="Rectangle 42"/>
          <p:cNvSpPr>
            <a:spLocks noChangeArrowheads="1"/>
          </p:cNvSpPr>
          <p:nvPr/>
        </p:nvSpPr>
        <p:spPr bwMode="auto">
          <a:xfrm>
            <a:off x="3771900" y="3827463"/>
            <a:ext cx="1889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 b="0">
                <a:solidFill>
                  <a:srgbClr val="000000"/>
                </a:solidFill>
              </a:rPr>
              <a:t>/</a:t>
            </a:r>
            <a:endParaRPr lang="en-US" altLang="zh-CN"/>
          </a:p>
        </p:txBody>
      </p:sp>
      <p:sp>
        <p:nvSpPr>
          <p:cNvPr id="38932" name="Rectangle 43"/>
          <p:cNvSpPr>
            <a:spLocks noChangeArrowheads="1"/>
          </p:cNvSpPr>
          <p:nvPr/>
        </p:nvSpPr>
        <p:spPr bwMode="auto">
          <a:xfrm>
            <a:off x="1452563" y="2687638"/>
            <a:ext cx="258762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>
                <a:solidFill>
                  <a:srgbClr val="000000"/>
                </a:solidFill>
              </a:rPr>
              <a:t>6</a:t>
            </a:r>
            <a:endParaRPr lang="en-US" altLang="zh-CN"/>
          </a:p>
        </p:txBody>
      </p:sp>
      <p:sp>
        <p:nvSpPr>
          <p:cNvPr id="38933" name="Line 8"/>
          <p:cNvSpPr>
            <a:spLocks noChangeShapeType="1"/>
          </p:cNvSpPr>
          <p:nvPr/>
        </p:nvSpPr>
        <p:spPr bwMode="auto">
          <a:xfrm>
            <a:off x="4905375" y="3746500"/>
            <a:ext cx="1897063" cy="1588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934" name="Freeform 9"/>
          <p:cNvSpPr>
            <a:spLocks/>
          </p:cNvSpPr>
          <p:nvPr/>
        </p:nvSpPr>
        <p:spPr bwMode="auto">
          <a:xfrm>
            <a:off x="6786563" y="3687763"/>
            <a:ext cx="177800" cy="117475"/>
          </a:xfrm>
          <a:custGeom>
            <a:avLst/>
            <a:gdLst>
              <a:gd name="T0" fmla="*/ 0 w 112"/>
              <a:gd name="T1" fmla="*/ 0 h 74"/>
              <a:gd name="T2" fmla="*/ 177800 w 112"/>
              <a:gd name="T3" fmla="*/ 58738 h 74"/>
              <a:gd name="T4" fmla="*/ 0 w 112"/>
              <a:gd name="T5" fmla="*/ 117475 h 74"/>
              <a:gd name="T6" fmla="*/ 0 w 112"/>
              <a:gd name="T7" fmla="*/ 0 h 7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2" h="74">
                <a:moveTo>
                  <a:pt x="0" y="0"/>
                </a:moveTo>
                <a:lnTo>
                  <a:pt x="112" y="37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935" name="Line 10"/>
          <p:cNvSpPr>
            <a:spLocks noChangeShapeType="1"/>
          </p:cNvSpPr>
          <p:nvPr/>
        </p:nvSpPr>
        <p:spPr bwMode="auto">
          <a:xfrm flipV="1">
            <a:off x="4905375" y="2651125"/>
            <a:ext cx="1588" cy="1095375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936" name="Freeform 11"/>
          <p:cNvSpPr>
            <a:spLocks/>
          </p:cNvSpPr>
          <p:nvPr/>
        </p:nvSpPr>
        <p:spPr bwMode="auto">
          <a:xfrm>
            <a:off x="4846638" y="2489200"/>
            <a:ext cx="115887" cy="174625"/>
          </a:xfrm>
          <a:custGeom>
            <a:avLst/>
            <a:gdLst>
              <a:gd name="T0" fmla="*/ 0 w 73"/>
              <a:gd name="T1" fmla="*/ 174625 h 110"/>
              <a:gd name="T2" fmla="*/ 58737 w 73"/>
              <a:gd name="T3" fmla="*/ 0 h 110"/>
              <a:gd name="T4" fmla="*/ 115887 w 73"/>
              <a:gd name="T5" fmla="*/ 174625 h 110"/>
              <a:gd name="T6" fmla="*/ 0 w 73"/>
              <a:gd name="T7" fmla="*/ 174625 h 11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3" h="110">
                <a:moveTo>
                  <a:pt x="0" y="110"/>
                </a:moveTo>
                <a:lnTo>
                  <a:pt x="37" y="0"/>
                </a:lnTo>
                <a:lnTo>
                  <a:pt x="73" y="110"/>
                </a:lnTo>
                <a:lnTo>
                  <a:pt x="0" y="11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937" name="Rectangle 12"/>
          <p:cNvSpPr>
            <a:spLocks noChangeArrowheads="1"/>
          </p:cNvSpPr>
          <p:nvPr/>
        </p:nvSpPr>
        <p:spPr bwMode="auto">
          <a:xfrm>
            <a:off x="5570538" y="2384425"/>
            <a:ext cx="495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600" b="0">
                <a:solidFill>
                  <a:srgbClr val="000000"/>
                </a:solidFill>
              </a:rPr>
              <a:t>mA</a:t>
            </a:r>
            <a:endParaRPr lang="en-US" altLang="zh-CN"/>
          </a:p>
        </p:txBody>
      </p:sp>
      <p:sp>
        <p:nvSpPr>
          <p:cNvPr id="38938" name="Rectangle 13"/>
          <p:cNvSpPr>
            <a:spLocks noChangeArrowheads="1"/>
          </p:cNvSpPr>
          <p:nvPr/>
        </p:nvSpPr>
        <p:spPr bwMode="auto">
          <a:xfrm>
            <a:off x="5502275" y="2384425"/>
            <a:ext cx="2222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600" b="0">
                <a:solidFill>
                  <a:srgbClr val="000000"/>
                </a:solidFill>
              </a:rPr>
              <a:t> </a:t>
            </a:r>
            <a:endParaRPr lang="en-US" altLang="zh-CN"/>
          </a:p>
        </p:txBody>
      </p:sp>
      <p:sp>
        <p:nvSpPr>
          <p:cNvPr id="38939" name="Rectangle 14"/>
          <p:cNvSpPr>
            <a:spLocks noChangeArrowheads="1"/>
          </p:cNvSpPr>
          <p:nvPr/>
        </p:nvSpPr>
        <p:spPr bwMode="auto">
          <a:xfrm>
            <a:off x="5416550" y="2384425"/>
            <a:ext cx="233363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600" b="0">
                <a:solidFill>
                  <a:srgbClr val="000000"/>
                </a:solidFill>
              </a:rPr>
              <a:t>/</a:t>
            </a:r>
            <a:endParaRPr lang="en-US" altLang="zh-CN"/>
          </a:p>
        </p:txBody>
      </p:sp>
      <p:sp>
        <p:nvSpPr>
          <p:cNvPr id="38940" name="Rectangle 15"/>
          <p:cNvSpPr>
            <a:spLocks noChangeArrowheads="1"/>
          </p:cNvSpPr>
          <p:nvPr/>
        </p:nvSpPr>
        <p:spPr bwMode="auto">
          <a:xfrm>
            <a:off x="5270500" y="2384425"/>
            <a:ext cx="25082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600" b="0">
                <a:solidFill>
                  <a:srgbClr val="000000"/>
                </a:solidFill>
              </a:rPr>
              <a:t>)</a:t>
            </a:r>
            <a:endParaRPr lang="en-US" altLang="zh-CN"/>
          </a:p>
        </p:txBody>
      </p:sp>
      <p:sp>
        <p:nvSpPr>
          <p:cNvPr id="38941" name="Rectangle 16"/>
          <p:cNvSpPr>
            <a:spLocks noChangeArrowheads="1"/>
          </p:cNvSpPr>
          <p:nvPr/>
        </p:nvSpPr>
        <p:spPr bwMode="auto">
          <a:xfrm>
            <a:off x="5068888" y="2384425"/>
            <a:ext cx="25082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600" b="0">
                <a:solidFill>
                  <a:srgbClr val="000000"/>
                </a:solidFill>
              </a:rPr>
              <a:t>(</a:t>
            </a:r>
            <a:endParaRPr lang="en-US" altLang="zh-CN"/>
          </a:p>
        </p:txBody>
      </p:sp>
      <p:sp>
        <p:nvSpPr>
          <p:cNvPr id="38942" name="Rectangle 17"/>
          <p:cNvSpPr>
            <a:spLocks noChangeArrowheads="1"/>
          </p:cNvSpPr>
          <p:nvPr/>
        </p:nvSpPr>
        <p:spPr bwMode="auto">
          <a:xfrm>
            <a:off x="5168900" y="2384425"/>
            <a:ext cx="2349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600" b="0" i="1">
                <a:solidFill>
                  <a:srgbClr val="000000"/>
                </a:solidFill>
              </a:rPr>
              <a:t>t</a:t>
            </a:r>
            <a:endParaRPr lang="en-US" altLang="zh-CN"/>
          </a:p>
        </p:txBody>
      </p:sp>
      <p:sp>
        <p:nvSpPr>
          <p:cNvPr id="38943" name="Rectangle 18"/>
          <p:cNvSpPr>
            <a:spLocks noChangeArrowheads="1"/>
          </p:cNvSpPr>
          <p:nvPr/>
        </p:nvSpPr>
        <p:spPr bwMode="auto">
          <a:xfrm>
            <a:off x="4976813" y="2384425"/>
            <a:ext cx="2349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600" b="0" i="1">
                <a:solidFill>
                  <a:srgbClr val="000000"/>
                </a:solidFill>
              </a:rPr>
              <a:t>i</a:t>
            </a:r>
            <a:endParaRPr lang="en-US" altLang="zh-CN"/>
          </a:p>
        </p:txBody>
      </p:sp>
      <p:sp>
        <p:nvSpPr>
          <p:cNvPr id="38944" name="Rectangle 19"/>
          <p:cNvSpPr>
            <a:spLocks noChangeArrowheads="1"/>
          </p:cNvSpPr>
          <p:nvPr/>
        </p:nvSpPr>
        <p:spPr bwMode="auto">
          <a:xfrm>
            <a:off x="4783138" y="3749675"/>
            <a:ext cx="25717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>
                <a:solidFill>
                  <a:srgbClr val="000000"/>
                </a:solidFill>
              </a:rPr>
              <a:t>0</a:t>
            </a:r>
            <a:endParaRPr lang="en-US" altLang="zh-CN"/>
          </a:p>
        </p:txBody>
      </p:sp>
      <p:sp>
        <p:nvSpPr>
          <p:cNvPr id="38945" name="Rectangle 20"/>
          <p:cNvSpPr>
            <a:spLocks noChangeArrowheads="1"/>
          </p:cNvSpPr>
          <p:nvPr/>
        </p:nvSpPr>
        <p:spPr bwMode="auto">
          <a:xfrm>
            <a:off x="6889750" y="3767138"/>
            <a:ext cx="220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 b="0" i="1">
                <a:solidFill>
                  <a:srgbClr val="000000"/>
                </a:solidFill>
              </a:rPr>
              <a:t>s</a:t>
            </a:r>
            <a:endParaRPr lang="en-US" altLang="zh-CN"/>
          </a:p>
        </p:txBody>
      </p:sp>
      <p:sp>
        <p:nvSpPr>
          <p:cNvPr id="38946" name="Rectangle 21"/>
          <p:cNvSpPr>
            <a:spLocks noChangeArrowheads="1"/>
          </p:cNvSpPr>
          <p:nvPr/>
        </p:nvSpPr>
        <p:spPr bwMode="auto">
          <a:xfrm>
            <a:off x="6637338" y="3767138"/>
            <a:ext cx="190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 b="0" i="1">
                <a:solidFill>
                  <a:srgbClr val="000000"/>
                </a:solidFill>
              </a:rPr>
              <a:t>t</a:t>
            </a:r>
            <a:endParaRPr lang="en-US" altLang="zh-CN"/>
          </a:p>
        </p:txBody>
      </p:sp>
      <p:sp>
        <p:nvSpPr>
          <p:cNvPr id="38947" name="Rectangle 22"/>
          <p:cNvSpPr>
            <a:spLocks noChangeArrowheads="1"/>
          </p:cNvSpPr>
          <p:nvPr/>
        </p:nvSpPr>
        <p:spPr bwMode="auto">
          <a:xfrm>
            <a:off x="6765925" y="3767138"/>
            <a:ext cx="190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 b="0">
                <a:solidFill>
                  <a:srgbClr val="000000"/>
                </a:solidFill>
              </a:rPr>
              <a:t>/</a:t>
            </a:r>
            <a:endParaRPr lang="en-US" altLang="zh-CN"/>
          </a:p>
        </p:txBody>
      </p:sp>
      <p:sp>
        <p:nvSpPr>
          <p:cNvPr id="38948" name="Freeform 23"/>
          <p:cNvSpPr>
            <a:spLocks/>
          </p:cNvSpPr>
          <p:nvPr/>
        </p:nvSpPr>
        <p:spPr bwMode="auto">
          <a:xfrm>
            <a:off x="4905375" y="2803525"/>
            <a:ext cx="1741488" cy="585788"/>
          </a:xfrm>
          <a:custGeom>
            <a:avLst/>
            <a:gdLst>
              <a:gd name="T0" fmla="*/ 0 w 1097"/>
              <a:gd name="T1" fmla="*/ 0 h 369"/>
              <a:gd name="T2" fmla="*/ 28575 w 1097"/>
              <a:gd name="T3" fmla="*/ 30163 h 369"/>
              <a:gd name="T4" fmla="*/ 58738 w 1097"/>
              <a:gd name="T5" fmla="*/ 57150 h 369"/>
              <a:gd name="T6" fmla="*/ 92075 w 1097"/>
              <a:gd name="T7" fmla="*/ 84138 h 369"/>
              <a:gd name="T8" fmla="*/ 125413 w 1097"/>
              <a:gd name="T9" fmla="*/ 112713 h 369"/>
              <a:gd name="T10" fmla="*/ 157163 w 1097"/>
              <a:gd name="T11" fmla="*/ 138113 h 369"/>
              <a:gd name="T12" fmla="*/ 192088 w 1097"/>
              <a:gd name="T13" fmla="*/ 161925 h 369"/>
              <a:gd name="T14" fmla="*/ 225425 w 1097"/>
              <a:gd name="T15" fmla="*/ 185738 h 369"/>
              <a:gd name="T16" fmla="*/ 261938 w 1097"/>
              <a:gd name="T17" fmla="*/ 207963 h 369"/>
              <a:gd name="T18" fmla="*/ 296863 w 1097"/>
              <a:gd name="T19" fmla="*/ 230188 h 369"/>
              <a:gd name="T20" fmla="*/ 333375 w 1097"/>
              <a:gd name="T21" fmla="*/ 252413 h 369"/>
              <a:gd name="T22" fmla="*/ 369888 w 1097"/>
              <a:gd name="T23" fmla="*/ 271463 h 369"/>
              <a:gd name="T24" fmla="*/ 406400 w 1097"/>
              <a:gd name="T25" fmla="*/ 290513 h 369"/>
              <a:gd name="T26" fmla="*/ 444500 w 1097"/>
              <a:gd name="T27" fmla="*/ 311150 h 369"/>
              <a:gd name="T28" fmla="*/ 484188 w 1097"/>
              <a:gd name="T29" fmla="*/ 328613 h 369"/>
              <a:gd name="T30" fmla="*/ 522288 w 1097"/>
              <a:gd name="T31" fmla="*/ 346075 h 369"/>
              <a:gd name="T32" fmla="*/ 561975 w 1097"/>
              <a:gd name="T33" fmla="*/ 363538 h 369"/>
              <a:gd name="T34" fmla="*/ 601663 w 1097"/>
              <a:gd name="T35" fmla="*/ 379413 h 369"/>
              <a:gd name="T36" fmla="*/ 642938 w 1097"/>
              <a:gd name="T37" fmla="*/ 395288 h 369"/>
              <a:gd name="T38" fmla="*/ 684213 w 1097"/>
              <a:gd name="T39" fmla="*/ 407988 h 369"/>
              <a:gd name="T40" fmla="*/ 725488 w 1097"/>
              <a:gd name="T41" fmla="*/ 423863 h 369"/>
              <a:gd name="T42" fmla="*/ 765175 w 1097"/>
              <a:gd name="T43" fmla="*/ 438150 h 369"/>
              <a:gd name="T44" fmla="*/ 806450 w 1097"/>
              <a:gd name="T45" fmla="*/ 449263 h 369"/>
              <a:gd name="T46" fmla="*/ 849313 w 1097"/>
              <a:gd name="T47" fmla="*/ 461963 h 369"/>
              <a:gd name="T48" fmla="*/ 890588 w 1097"/>
              <a:gd name="T49" fmla="*/ 473075 h 369"/>
              <a:gd name="T50" fmla="*/ 933450 w 1097"/>
              <a:gd name="T51" fmla="*/ 485775 h 369"/>
              <a:gd name="T52" fmla="*/ 976313 w 1097"/>
              <a:gd name="T53" fmla="*/ 496888 h 369"/>
              <a:gd name="T54" fmla="*/ 1019175 w 1097"/>
              <a:gd name="T55" fmla="*/ 506413 h 369"/>
              <a:gd name="T56" fmla="*/ 1060450 w 1097"/>
              <a:gd name="T57" fmla="*/ 517525 h 369"/>
              <a:gd name="T58" fmla="*/ 1146175 w 1097"/>
              <a:gd name="T59" fmla="*/ 534988 h 369"/>
              <a:gd name="T60" fmla="*/ 1233488 w 1097"/>
              <a:gd name="T61" fmla="*/ 552450 h 369"/>
              <a:gd name="T62" fmla="*/ 1296988 w 1097"/>
              <a:gd name="T63" fmla="*/ 561975 h 369"/>
              <a:gd name="T64" fmla="*/ 1327150 w 1097"/>
              <a:gd name="T65" fmla="*/ 568325 h 369"/>
              <a:gd name="T66" fmla="*/ 1360488 w 1097"/>
              <a:gd name="T67" fmla="*/ 571500 h 369"/>
              <a:gd name="T68" fmla="*/ 1392238 w 1097"/>
              <a:gd name="T69" fmla="*/ 576263 h 369"/>
              <a:gd name="T70" fmla="*/ 1423988 w 1097"/>
              <a:gd name="T71" fmla="*/ 579438 h 369"/>
              <a:gd name="T72" fmla="*/ 1455738 w 1097"/>
              <a:gd name="T73" fmla="*/ 581025 h 369"/>
              <a:gd name="T74" fmla="*/ 1489075 w 1097"/>
              <a:gd name="T75" fmla="*/ 584200 h 369"/>
              <a:gd name="T76" fmla="*/ 1519238 w 1097"/>
              <a:gd name="T77" fmla="*/ 585788 h 369"/>
              <a:gd name="T78" fmla="*/ 1552575 w 1097"/>
              <a:gd name="T79" fmla="*/ 585788 h 369"/>
              <a:gd name="T80" fmla="*/ 1582738 w 1097"/>
              <a:gd name="T81" fmla="*/ 585788 h 369"/>
              <a:gd name="T82" fmla="*/ 1614488 w 1097"/>
              <a:gd name="T83" fmla="*/ 584200 h 369"/>
              <a:gd name="T84" fmla="*/ 1646238 w 1097"/>
              <a:gd name="T85" fmla="*/ 581025 h 369"/>
              <a:gd name="T86" fmla="*/ 1677988 w 1097"/>
              <a:gd name="T87" fmla="*/ 577850 h 369"/>
              <a:gd name="T88" fmla="*/ 1709738 w 1097"/>
              <a:gd name="T89" fmla="*/ 571500 h 369"/>
              <a:gd name="T90" fmla="*/ 1741488 w 1097"/>
              <a:gd name="T91" fmla="*/ 565150 h 36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97" h="369">
                <a:moveTo>
                  <a:pt x="0" y="0"/>
                </a:moveTo>
                <a:lnTo>
                  <a:pt x="18" y="19"/>
                </a:lnTo>
                <a:lnTo>
                  <a:pt x="37" y="36"/>
                </a:lnTo>
                <a:lnTo>
                  <a:pt x="58" y="53"/>
                </a:lnTo>
                <a:lnTo>
                  <a:pt x="79" y="71"/>
                </a:lnTo>
                <a:lnTo>
                  <a:pt x="99" y="87"/>
                </a:lnTo>
                <a:lnTo>
                  <a:pt x="121" y="102"/>
                </a:lnTo>
                <a:lnTo>
                  <a:pt x="142" y="117"/>
                </a:lnTo>
                <a:lnTo>
                  <a:pt x="165" y="131"/>
                </a:lnTo>
                <a:lnTo>
                  <a:pt x="187" y="145"/>
                </a:lnTo>
                <a:lnTo>
                  <a:pt x="210" y="159"/>
                </a:lnTo>
                <a:lnTo>
                  <a:pt x="233" y="171"/>
                </a:lnTo>
                <a:lnTo>
                  <a:pt x="256" y="183"/>
                </a:lnTo>
                <a:lnTo>
                  <a:pt x="280" y="196"/>
                </a:lnTo>
                <a:lnTo>
                  <a:pt x="305" y="207"/>
                </a:lnTo>
                <a:lnTo>
                  <a:pt x="329" y="218"/>
                </a:lnTo>
                <a:lnTo>
                  <a:pt x="354" y="229"/>
                </a:lnTo>
                <a:lnTo>
                  <a:pt x="379" y="239"/>
                </a:lnTo>
                <a:lnTo>
                  <a:pt x="405" y="249"/>
                </a:lnTo>
                <a:lnTo>
                  <a:pt x="431" y="257"/>
                </a:lnTo>
                <a:lnTo>
                  <a:pt x="457" y="267"/>
                </a:lnTo>
                <a:lnTo>
                  <a:pt x="482" y="276"/>
                </a:lnTo>
                <a:lnTo>
                  <a:pt x="508" y="283"/>
                </a:lnTo>
                <a:lnTo>
                  <a:pt x="535" y="291"/>
                </a:lnTo>
                <a:lnTo>
                  <a:pt x="561" y="298"/>
                </a:lnTo>
                <a:lnTo>
                  <a:pt x="588" y="306"/>
                </a:lnTo>
                <a:lnTo>
                  <a:pt x="615" y="313"/>
                </a:lnTo>
                <a:lnTo>
                  <a:pt x="642" y="319"/>
                </a:lnTo>
                <a:lnTo>
                  <a:pt x="668" y="326"/>
                </a:lnTo>
                <a:lnTo>
                  <a:pt x="722" y="337"/>
                </a:lnTo>
                <a:lnTo>
                  <a:pt x="777" y="348"/>
                </a:lnTo>
                <a:lnTo>
                  <a:pt x="817" y="354"/>
                </a:lnTo>
                <a:lnTo>
                  <a:pt x="836" y="358"/>
                </a:lnTo>
                <a:lnTo>
                  <a:pt x="857" y="360"/>
                </a:lnTo>
                <a:lnTo>
                  <a:pt x="877" y="363"/>
                </a:lnTo>
                <a:lnTo>
                  <a:pt x="897" y="365"/>
                </a:lnTo>
                <a:lnTo>
                  <a:pt x="917" y="366"/>
                </a:lnTo>
                <a:lnTo>
                  <a:pt x="938" y="368"/>
                </a:lnTo>
                <a:lnTo>
                  <a:pt x="957" y="369"/>
                </a:lnTo>
                <a:lnTo>
                  <a:pt x="978" y="369"/>
                </a:lnTo>
                <a:lnTo>
                  <a:pt x="997" y="369"/>
                </a:lnTo>
                <a:lnTo>
                  <a:pt x="1017" y="368"/>
                </a:lnTo>
                <a:lnTo>
                  <a:pt x="1037" y="366"/>
                </a:lnTo>
                <a:lnTo>
                  <a:pt x="1057" y="364"/>
                </a:lnTo>
                <a:lnTo>
                  <a:pt x="1077" y="360"/>
                </a:lnTo>
                <a:lnTo>
                  <a:pt x="1097" y="356"/>
                </a:lnTo>
              </a:path>
            </a:pathLst>
          </a:custGeom>
          <a:noFill/>
          <a:ln w="2698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949" name="Freeform 24"/>
          <p:cNvSpPr>
            <a:spLocks noEditPoints="1"/>
          </p:cNvSpPr>
          <p:nvPr/>
        </p:nvSpPr>
        <p:spPr bwMode="auto">
          <a:xfrm>
            <a:off x="4897438" y="3424238"/>
            <a:ext cx="1817687" cy="15875"/>
          </a:xfrm>
          <a:custGeom>
            <a:avLst/>
            <a:gdLst>
              <a:gd name="T0" fmla="*/ 3175 w 1145"/>
              <a:gd name="T1" fmla="*/ 14288 h 10"/>
              <a:gd name="T2" fmla="*/ 77787 w 1145"/>
              <a:gd name="T3" fmla="*/ 1588 h 10"/>
              <a:gd name="T4" fmla="*/ 49212 w 1145"/>
              <a:gd name="T5" fmla="*/ 4763 h 10"/>
              <a:gd name="T6" fmla="*/ 127000 w 1145"/>
              <a:gd name="T7" fmla="*/ 14288 h 10"/>
              <a:gd name="T8" fmla="*/ 104775 w 1145"/>
              <a:gd name="T9" fmla="*/ 0 h 10"/>
              <a:gd name="T10" fmla="*/ 149225 w 1145"/>
              <a:gd name="T11" fmla="*/ 14288 h 10"/>
              <a:gd name="T12" fmla="*/ 222250 w 1145"/>
              <a:gd name="T13" fmla="*/ 1588 h 10"/>
              <a:gd name="T14" fmla="*/ 192087 w 1145"/>
              <a:gd name="T15" fmla="*/ 4763 h 10"/>
              <a:gd name="T16" fmla="*/ 269875 w 1145"/>
              <a:gd name="T17" fmla="*/ 14288 h 10"/>
              <a:gd name="T18" fmla="*/ 249237 w 1145"/>
              <a:gd name="T19" fmla="*/ 0 h 10"/>
              <a:gd name="T20" fmla="*/ 293687 w 1145"/>
              <a:gd name="T21" fmla="*/ 14288 h 10"/>
              <a:gd name="T22" fmla="*/ 366712 w 1145"/>
              <a:gd name="T23" fmla="*/ 1588 h 10"/>
              <a:gd name="T24" fmla="*/ 336550 w 1145"/>
              <a:gd name="T25" fmla="*/ 4763 h 10"/>
              <a:gd name="T26" fmla="*/ 414337 w 1145"/>
              <a:gd name="T27" fmla="*/ 14288 h 10"/>
              <a:gd name="T28" fmla="*/ 393700 w 1145"/>
              <a:gd name="T29" fmla="*/ 0 h 10"/>
              <a:gd name="T30" fmla="*/ 438150 w 1145"/>
              <a:gd name="T31" fmla="*/ 14288 h 10"/>
              <a:gd name="T32" fmla="*/ 512762 w 1145"/>
              <a:gd name="T33" fmla="*/ 1588 h 10"/>
              <a:gd name="T34" fmla="*/ 481012 w 1145"/>
              <a:gd name="T35" fmla="*/ 4763 h 10"/>
              <a:gd name="T36" fmla="*/ 558800 w 1145"/>
              <a:gd name="T37" fmla="*/ 14288 h 10"/>
              <a:gd name="T38" fmla="*/ 538162 w 1145"/>
              <a:gd name="T39" fmla="*/ 0 h 10"/>
              <a:gd name="T40" fmla="*/ 584200 w 1145"/>
              <a:gd name="T41" fmla="*/ 14288 h 10"/>
              <a:gd name="T42" fmla="*/ 657225 w 1145"/>
              <a:gd name="T43" fmla="*/ 1588 h 10"/>
              <a:gd name="T44" fmla="*/ 627062 w 1145"/>
              <a:gd name="T45" fmla="*/ 4763 h 10"/>
              <a:gd name="T46" fmla="*/ 704850 w 1145"/>
              <a:gd name="T47" fmla="*/ 14288 h 10"/>
              <a:gd name="T48" fmla="*/ 684212 w 1145"/>
              <a:gd name="T49" fmla="*/ 0 h 10"/>
              <a:gd name="T50" fmla="*/ 728662 w 1145"/>
              <a:gd name="T51" fmla="*/ 14288 h 10"/>
              <a:gd name="T52" fmla="*/ 801687 w 1145"/>
              <a:gd name="T53" fmla="*/ 1588 h 10"/>
              <a:gd name="T54" fmla="*/ 771525 w 1145"/>
              <a:gd name="T55" fmla="*/ 4763 h 10"/>
              <a:gd name="T56" fmla="*/ 849312 w 1145"/>
              <a:gd name="T57" fmla="*/ 14288 h 10"/>
              <a:gd name="T58" fmla="*/ 828675 w 1145"/>
              <a:gd name="T59" fmla="*/ 0 h 10"/>
              <a:gd name="T60" fmla="*/ 873125 w 1145"/>
              <a:gd name="T61" fmla="*/ 14288 h 10"/>
              <a:gd name="T62" fmla="*/ 944562 w 1145"/>
              <a:gd name="T63" fmla="*/ 1588 h 10"/>
              <a:gd name="T64" fmla="*/ 915987 w 1145"/>
              <a:gd name="T65" fmla="*/ 4763 h 10"/>
              <a:gd name="T66" fmla="*/ 993775 w 1145"/>
              <a:gd name="T67" fmla="*/ 14288 h 10"/>
              <a:gd name="T68" fmla="*/ 971550 w 1145"/>
              <a:gd name="T69" fmla="*/ 0 h 10"/>
              <a:gd name="T70" fmla="*/ 1019175 w 1145"/>
              <a:gd name="T71" fmla="*/ 14288 h 10"/>
              <a:gd name="T72" fmla="*/ 1090612 w 1145"/>
              <a:gd name="T73" fmla="*/ 1588 h 10"/>
              <a:gd name="T74" fmla="*/ 1062037 w 1145"/>
              <a:gd name="T75" fmla="*/ 4763 h 10"/>
              <a:gd name="T76" fmla="*/ 1139825 w 1145"/>
              <a:gd name="T77" fmla="*/ 14288 h 10"/>
              <a:gd name="T78" fmla="*/ 1116012 w 1145"/>
              <a:gd name="T79" fmla="*/ 0 h 10"/>
              <a:gd name="T80" fmla="*/ 1162050 w 1145"/>
              <a:gd name="T81" fmla="*/ 14288 h 10"/>
              <a:gd name="T82" fmla="*/ 1235075 w 1145"/>
              <a:gd name="T83" fmla="*/ 1588 h 10"/>
              <a:gd name="T84" fmla="*/ 1206500 w 1145"/>
              <a:gd name="T85" fmla="*/ 4763 h 10"/>
              <a:gd name="T86" fmla="*/ 1284287 w 1145"/>
              <a:gd name="T87" fmla="*/ 14288 h 10"/>
              <a:gd name="T88" fmla="*/ 1262062 w 1145"/>
              <a:gd name="T89" fmla="*/ 0 h 10"/>
              <a:gd name="T90" fmla="*/ 1306512 w 1145"/>
              <a:gd name="T91" fmla="*/ 14288 h 10"/>
              <a:gd name="T92" fmla="*/ 1379537 w 1145"/>
              <a:gd name="T93" fmla="*/ 1588 h 10"/>
              <a:gd name="T94" fmla="*/ 1350962 w 1145"/>
              <a:gd name="T95" fmla="*/ 4763 h 10"/>
              <a:gd name="T96" fmla="*/ 1428750 w 1145"/>
              <a:gd name="T97" fmla="*/ 14288 h 10"/>
              <a:gd name="T98" fmla="*/ 1406525 w 1145"/>
              <a:gd name="T99" fmla="*/ 0 h 10"/>
              <a:gd name="T100" fmla="*/ 1450975 w 1145"/>
              <a:gd name="T101" fmla="*/ 14288 h 10"/>
              <a:gd name="T102" fmla="*/ 1525587 w 1145"/>
              <a:gd name="T103" fmla="*/ 1588 h 10"/>
              <a:gd name="T104" fmla="*/ 1497012 w 1145"/>
              <a:gd name="T105" fmla="*/ 4763 h 10"/>
              <a:gd name="T106" fmla="*/ 1574800 w 1145"/>
              <a:gd name="T107" fmla="*/ 14288 h 10"/>
              <a:gd name="T108" fmla="*/ 1550987 w 1145"/>
              <a:gd name="T109" fmla="*/ 0 h 10"/>
              <a:gd name="T110" fmla="*/ 1597025 w 1145"/>
              <a:gd name="T111" fmla="*/ 14288 h 10"/>
              <a:gd name="T112" fmla="*/ 1670050 w 1145"/>
              <a:gd name="T113" fmla="*/ 1588 h 10"/>
              <a:gd name="T114" fmla="*/ 1641475 w 1145"/>
              <a:gd name="T115" fmla="*/ 4763 h 10"/>
              <a:gd name="T116" fmla="*/ 1719262 w 1145"/>
              <a:gd name="T117" fmla="*/ 14288 h 10"/>
              <a:gd name="T118" fmla="*/ 1697037 w 1145"/>
              <a:gd name="T119" fmla="*/ 0 h 10"/>
              <a:gd name="T120" fmla="*/ 1741487 w 1145"/>
              <a:gd name="T121" fmla="*/ 14288 h 10"/>
              <a:gd name="T122" fmla="*/ 1814512 w 1145"/>
              <a:gd name="T123" fmla="*/ 1588 h 10"/>
              <a:gd name="T124" fmla="*/ 1785937 w 1145"/>
              <a:gd name="T125" fmla="*/ 4763 h 1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145" h="10">
                <a:moveTo>
                  <a:pt x="5" y="0"/>
                </a:moveTo>
                <a:lnTo>
                  <a:pt x="14" y="0"/>
                </a:lnTo>
                <a:lnTo>
                  <a:pt x="17" y="0"/>
                </a:lnTo>
                <a:lnTo>
                  <a:pt x="18" y="1"/>
                </a:lnTo>
                <a:lnTo>
                  <a:pt x="19" y="3"/>
                </a:lnTo>
                <a:lnTo>
                  <a:pt x="19" y="5"/>
                </a:lnTo>
                <a:lnTo>
                  <a:pt x="19" y="6"/>
                </a:lnTo>
                <a:lnTo>
                  <a:pt x="18" y="9"/>
                </a:lnTo>
                <a:lnTo>
                  <a:pt x="17" y="9"/>
                </a:lnTo>
                <a:lnTo>
                  <a:pt x="14" y="10"/>
                </a:lnTo>
                <a:lnTo>
                  <a:pt x="5" y="10"/>
                </a:lnTo>
                <a:lnTo>
                  <a:pt x="2" y="9"/>
                </a:lnTo>
                <a:lnTo>
                  <a:pt x="1" y="9"/>
                </a:lnTo>
                <a:lnTo>
                  <a:pt x="0" y="6"/>
                </a:lnTo>
                <a:lnTo>
                  <a:pt x="0" y="5"/>
                </a:lnTo>
                <a:lnTo>
                  <a:pt x="0" y="3"/>
                </a:lnTo>
                <a:lnTo>
                  <a:pt x="1" y="1"/>
                </a:lnTo>
                <a:lnTo>
                  <a:pt x="2" y="0"/>
                </a:lnTo>
                <a:lnTo>
                  <a:pt x="5" y="0"/>
                </a:lnTo>
                <a:close/>
                <a:moveTo>
                  <a:pt x="35" y="0"/>
                </a:moveTo>
                <a:lnTo>
                  <a:pt x="45" y="0"/>
                </a:lnTo>
                <a:lnTo>
                  <a:pt x="48" y="0"/>
                </a:lnTo>
                <a:lnTo>
                  <a:pt x="49" y="1"/>
                </a:lnTo>
                <a:lnTo>
                  <a:pt x="50" y="3"/>
                </a:lnTo>
                <a:lnTo>
                  <a:pt x="50" y="5"/>
                </a:lnTo>
                <a:lnTo>
                  <a:pt x="50" y="6"/>
                </a:lnTo>
                <a:lnTo>
                  <a:pt x="49" y="9"/>
                </a:lnTo>
                <a:lnTo>
                  <a:pt x="48" y="9"/>
                </a:lnTo>
                <a:lnTo>
                  <a:pt x="45" y="10"/>
                </a:lnTo>
                <a:lnTo>
                  <a:pt x="35" y="10"/>
                </a:lnTo>
                <a:lnTo>
                  <a:pt x="33" y="9"/>
                </a:lnTo>
                <a:lnTo>
                  <a:pt x="31" y="9"/>
                </a:lnTo>
                <a:lnTo>
                  <a:pt x="31" y="6"/>
                </a:lnTo>
                <a:lnTo>
                  <a:pt x="29" y="5"/>
                </a:lnTo>
                <a:lnTo>
                  <a:pt x="31" y="3"/>
                </a:lnTo>
                <a:lnTo>
                  <a:pt x="31" y="1"/>
                </a:lnTo>
                <a:lnTo>
                  <a:pt x="33" y="0"/>
                </a:lnTo>
                <a:lnTo>
                  <a:pt x="35" y="0"/>
                </a:lnTo>
                <a:close/>
                <a:moveTo>
                  <a:pt x="66" y="0"/>
                </a:moveTo>
                <a:lnTo>
                  <a:pt x="76" y="0"/>
                </a:lnTo>
                <a:lnTo>
                  <a:pt x="77" y="0"/>
                </a:lnTo>
                <a:lnTo>
                  <a:pt x="80" y="1"/>
                </a:lnTo>
                <a:lnTo>
                  <a:pt x="80" y="3"/>
                </a:lnTo>
                <a:lnTo>
                  <a:pt x="81" y="5"/>
                </a:lnTo>
                <a:lnTo>
                  <a:pt x="80" y="6"/>
                </a:lnTo>
                <a:lnTo>
                  <a:pt x="80" y="9"/>
                </a:lnTo>
                <a:lnTo>
                  <a:pt x="77" y="9"/>
                </a:lnTo>
                <a:lnTo>
                  <a:pt x="76" y="10"/>
                </a:lnTo>
                <a:lnTo>
                  <a:pt x="66" y="10"/>
                </a:lnTo>
                <a:lnTo>
                  <a:pt x="63" y="9"/>
                </a:lnTo>
                <a:lnTo>
                  <a:pt x="62" y="9"/>
                </a:lnTo>
                <a:lnTo>
                  <a:pt x="60" y="6"/>
                </a:lnTo>
                <a:lnTo>
                  <a:pt x="60" y="5"/>
                </a:lnTo>
                <a:lnTo>
                  <a:pt x="60" y="3"/>
                </a:lnTo>
                <a:lnTo>
                  <a:pt x="62" y="1"/>
                </a:lnTo>
                <a:lnTo>
                  <a:pt x="63" y="0"/>
                </a:lnTo>
                <a:lnTo>
                  <a:pt x="66" y="0"/>
                </a:lnTo>
                <a:close/>
                <a:moveTo>
                  <a:pt x="95" y="0"/>
                </a:moveTo>
                <a:lnTo>
                  <a:pt x="105" y="0"/>
                </a:lnTo>
                <a:lnTo>
                  <a:pt x="108" y="0"/>
                </a:lnTo>
                <a:lnTo>
                  <a:pt x="109" y="1"/>
                </a:lnTo>
                <a:lnTo>
                  <a:pt x="111" y="3"/>
                </a:lnTo>
                <a:lnTo>
                  <a:pt x="111" y="5"/>
                </a:lnTo>
                <a:lnTo>
                  <a:pt x="111" y="6"/>
                </a:lnTo>
                <a:lnTo>
                  <a:pt x="109" y="9"/>
                </a:lnTo>
                <a:lnTo>
                  <a:pt x="108" y="9"/>
                </a:lnTo>
                <a:lnTo>
                  <a:pt x="105" y="10"/>
                </a:lnTo>
                <a:lnTo>
                  <a:pt x="95" y="10"/>
                </a:lnTo>
                <a:lnTo>
                  <a:pt x="94" y="9"/>
                </a:lnTo>
                <a:lnTo>
                  <a:pt x="93" y="9"/>
                </a:lnTo>
                <a:lnTo>
                  <a:pt x="91" y="6"/>
                </a:lnTo>
                <a:lnTo>
                  <a:pt x="91" y="5"/>
                </a:lnTo>
                <a:lnTo>
                  <a:pt x="91" y="3"/>
                </a:lnTo>
                <a:lnTo>
                  <a:pt x="93" y="1"/>
                </a:lnTo>
                <a:lnTo>
                  <a:pt x="94" y="0"/>
                </a:lnTo>
                <a:lnTo>
                  <a:pt x="95" y="0"/>
                </a:lnTo>
                <a:close/>
                <a:moveTo>
                  <a:pt x="126" y="0"/>
                </a:moveTo>
                <a:lnTo>
                  <a:pt x="136" y="0"/>
                </a:lnTo>
                <a:lnTo>
                  <a:pt x="139" y="0"/>
                </a:lnTo>
                <a:lnTo>
                  <a:pt x="140" y="1"/>
                </a:lnTo>
                <a:lnTo>
                  <a:pt x="141" y="3"/>
                </a:lnTo>
                <a:lnTo>
                  <a:pt x="141" y="5"/>
                </a:lnTo>
                <a:lnTo>
                  <a:pt x="141" y="6"/>
                </a:lnTo>
                <a:lnTo>
                  <a:pt x="140" y="9"/>
                </a:lnTo>
                <a:lnTo>
                  <a:pt x="139" y="9"/>
                </a:lnTo>
                <a:lnTo>
                  <a:pt x="136" y="10"/>
                </a:lnTo>
                <a:lnTo>
                  <a:pt x="126" y="10"/>
                </a:lnTo>
                <a:lnTo>
                  <a:pt x="125" y="9"/>
                </a:lnTo>
                <a:lnTo>
                  <a:pt x="122" y="9"/>
                </a:lnTo>
                <a:lnTo>
                  <a:pt x="121" y="6"/>
                </a:lnTo>
                <a:lnTo>
                  <a:pt x="121" y="5"/>
                </a:lnTo>
                <a:lnTo>
                  <a:pt x="121" y="3"/>
                </a:lnTo>
                <a:lnTo>
                  <a:pt x="122" y="1"/>
                </a:lnTo>
                <a:lnTo>
                  <a:pt x="125" y="0"/>
                </a:lnTo>
                <a:lnTo>
                  <a:pt x="126" y="0"/>
                </a:lnTo>
                <a:close/>
                <a:moveTo>
                  <a:pt x="157" y="0"/>
                </a:moveTo>
                <a:lnTo>
                  <a:pt x="167" y="0"/>
                </a:lnTo>
                <a:lnTo>
                  <a:pt x="168" y="0"/>
                </a:lnTo>
                <a:lnTo>
                  <a:pt x="170" y="1"/>
                </a:lnTo>
                <a:lnTo>
                  <a:pt x="171" y="3"/>
                </a:lnTo>
                <a:lnTo>
                  <a:pt x="172" y="5"/>
                </a:lnTo>
                <a:lnTo>
                  <a:pt x="171" y="6"/>
                </a:lnTo>
                <a:lnTo>
                  <a:pt x="170" y="9"/>
                </a:lnTo>
                <a:lnTo>
                  <a:pt x="168" y="9"/>
                </a:lnTo>
                <a:lnTo>
                  <a:pt x="167" y="10"/>
                </a:lnTo>
                <a:lnTo>
                  <a:pt x="157" y="10"/>
                </a:lnTo>
                <a:lnTo>
                  <a:pt x="154" y="9"/>
                </a:lnTo>
                <a:lnTo>
                  <a:pt x="153" y="9"/>
                </a:lnTo>
                <a:lnTo>
                  <a:pt x="152" y="6"/>
                </a:lnTo>
                <a:lnTo>
                  <a:pt x="152" y="5"/>
                </a:lnTo>
                <a:lnTo>
                  <a:pt x="152" y="3"/>
                </a:lnTo>
                <a:lnTo>
                  <a:pt x="153" y="1"/>
                </a:lnTo>
                <a:lnTo>
                  <a:pt x="154" y="0"/>
                </a:lnTo>
                <a:lnTo>
                  <a:pt x="157" y="0"/>
                </a:lnTo>
                <a:close/>
                <a:moveTo>
                  <a:pt x="186" y="0"/>
                </a:moveTo>
                <a:lnTo>
                  <a:pt x="197" y="0"/>
                </a:lnTo>
                <a:lnTo>
                  <a:pt x="199" y="0"/>
                </a:lnTo>
                <a:lnTo>
                  <a:pt x="201" y="1"/>
                </a:lnTo>
                <a:lnTo>
                  <a:pt x="202" y="3"/>
                </a:lnTo>
                <a:lnTo>
                  <a:pt x="202" y="5"/>
                </a:lnTo>
                <a:lnTo>
                  <a:pt x="202" y="6"/>
                </a:lnTo>
                <a:lnTo>
                  <a:pt x="201" y="9"/>
                </a:lnTo>
                <a:lnTo>
                  <a:pt x="199" y="9"/>
                </a:lnTo>
                <a:lnTo>
                  <a:pt x="197" y="10"/>
                </a:lnTo>
                <a:lnTo>
                  <a:pt x="186" y="10"/>
                </a:lnTo>
                <a:lnTo>
                  <a:pt x="185" y="9"/>
                </a:lnTo>
                <a:lnTo>
                  <a:pt x="184" y="9"/>
                </a:lnTo>
                <a:lnTo>
                  <a:pt x="183" y="6"/>
                </a:lnTo>
                <a:lnTo>
                  <a:pt x="181" y="5"/>
                </a:lnTo>
                <a:lnTo>
                  <a:pt x="183" y="3"/>
                </a:lnTo>
                <a:lnTo>
                  <a:pt x="184" y="1"/>
                </a:lnTo>
                <a:lnTo>
                  <a:pt x="185" y="0"/>
                </a:lnTo>
                <a:lnTo>
                  <a:pt x="186" y="0"/>
                </a:lnTo>
                <a:close/>
                <a:moveTo>
                  <a:pt x="217" y="0"/>
                </a:moveTo>
                <a:lnTo>
                  <a:pt x="228" y="0"/>
                </a:lnTo>
                <a:lnTo>
                  <a:pt x="229" y="0"/>
                </a:lnTo>
                <a:lnTo>
                  <a:pt x="231" y="1"/>
                </a:lnTo>
                <a:lnTo>
                  <a:pt x="233" y="3"/>
                </a:lnTo>
                <a:lnTo>
                  <a:pt x="233" y="5"/>
                </a:lnTo>
                <a:lnTo>
                  <a:pt x="233" y="6"/>
                </a:lnTo>
                <a:lnTo>
                  <a:pt x="231" y="9"/>
                </a:lnTo>
                <a:lnTo>
                  <a:pt x="229" y="9"/>
                </a:lnTo>
                <a:lnTo>
                  <a:pt x="228" y="10"/>
                </a:lnTo>
                <a:lnTo>
                  <a:pt x="217" y="10"/>
                </a:lnTo>
                <a:lnTo>
                  <a:pt x="216" y="9"/>
                </a:lnTo>
                <a:lnTo>
                  <a:pt x="213" y="9"/>
                </a:lnTo>
                <a:lnTo>
                  <a:pt x="212" y="6"/>
                </a:lnTo>
                <a:lnTo>
                  <a:pt x="212" y="5"/>
                </a:lnTo>
                <a:lnTo>
                  <a:pt x="212" y="3"/>
                </a:lnTo>
                <a:lnTo>
                  <a:pt x="213" y="1"/>
                </a:lnTo>
                <a:lnTo>
                  <a:pt x="216" y="0"/>
                </a:lnTo>
                <a:lnTo>
                  <a:pt x="217" y="0"/>
                </a:lnTo>
                <a:close/>
                <a:moveTo>
                  <a:pt x="248" y="0"/>
                </a:moveTo>
                <a:lnTo>
                  <a:pt x="258" y="0"/>
                </a:lnTo>
                <a:lnTo>
                  <a:pt x="260" y="0"/>
                </a:lnTo>
                <a:lnTo>
                  <a:pt x="261" y="1"/>
                </a:lnTo>
                <a:lnTo>
                  <a:pt x="262" y="3"/>
                </a:lnTo>
                <a:lnTo>
                  <a:pt x="264" y="5"/>
                </a:lnTo>
                <a:lnTo>
                  <a:pt x="262" y="6"/>
                </a:lnTo>
                <a:lnTo>
                  <a:pt x="261" y="9"/>
                </a:lnTo>
                <a:lnTo>
                  <a:pt x="260" y="9"/>
                </a:lnTo>
                <a:lnTo>
                  <a:pt x="258" y="10"/>
                </a:lnTo>
                <a:lnTo>
                  <a:pt x="248" y="10"/>
                </a:lnTo>
                <a:lnTo>
                  <a:pt x="246" y="9"/>
                </a:lnTo>
                <a:lnTo>
                  <a:pt x="244" y="9"/>
                </a:lnTo>
                <a:lnTo>
                  <a:pt x="243" y="6"/>
                </a:lnTo>
                <a:lnTo>
                  <a:pt x="243" y="5"/>
                </a:lnTo>
                <a:lnTo>
                  <a:pt x="243" y="3"/>
                </a:lnTo>
                <a:lnTo>
                  <a:pt x="244" y="1"/>
                </a:lnTo>
                <a:lnTo>
                  <a:pt x="246" y="0"/>
                </a:lnTo>
                <a:lnTo>
                  <a:pt x="248" y="0"/>
                </a:lnTo>
                <a:close/>
                <a:moveTo>
                  <a:pt x="278" y="0"/>
                </a:moveTo>
                <a:lnTo>
                  <a:pt x="288" y="0"/>
                </a:lnTo>
                <a:lnTo>
                  <a:pt x="291" y="0"/>
                </a:lnTo>
                <a:lnTo>
                  <a:pt x="292" y="1"/>
                </a:lnTo>
                <a:lnTo>
                  <a:pt x="293" y="3"/>
                </a:lnTo>
                <a:lnTo>
                  <a:pt x="293" y="5"/>
                </a:lnTo>
                <a:lnTo>
                  <a:pt x="293" y="6"/>
                </a:lnTo>
                <a:lnTo>
                  <a:pt x="292" y="9"/>
                </a:lnTo>
                <a:lnTo>
                  <a:pt x="291" y="9"/>
                </a:lnTo>
                <a:lnTo>
                  <a:pt x="288" y="10"/>
                </a:lnTo>
                <a:lnTo>
                  <a:pt x="278" y="10"/>
                </a:lnTo>
                <a:lnTo>
                  <a:pt x="276" y="9"/>
                </a:lnTo>
                <a:lnTo>
                  <a:pt x="275" y="9"/>
                </a:lnTo>
                <a:lnTo>
                  <a:pt x="274" y="6"/>
                </a:lnTo>
                <a:lnTo>
                  <a:pt x="273" y="5"/>
                </a:lnTo>
                <a:lnTo>
                  <a:pt x="274" y="3"/>
                </a:lnTo>
                <a:lnTo>
                  <a:pt x="275" y="1"/>
                </a:lnTo>
                <a:lnTo>
                  <a:pt x="276" y="0"/>
                </a:lnTo>
                <a:lnTo>
                  <a:pt x="278" y="0"/>
                </a:lnTo>
                <a:close/>
                <a:moveTo>
                  <a:pt x="309" y="0"/>
                </a:moveTo>
                <a:lnTo>
                  <a:pt x="319" y="0"/>
                </a:lnTo>
                <a:lnTo>
                  <a:pt x="320" y="0"/>
                </a:lnTo>
                <a:lnTo>
                  <a:pt x="323" y="1"/>
                </a:lnTo>
                <a:lnTo>
                  <a:pt x="324" y="3"/>
                </a:lnTo>
                <a:lnTo>
                  <a:pt x="324" y="5"/>
                </a:lnTo>
                <a:lnTo>
                  <a:pt x="324" y="6"/>
                </a:lnTo>
                <a:lnTo>
                  <a:pt x="323" y="9"/>
                </a:lnTo>
                <a:lnTo>
                  <a:pt x="320" y="9"/>
                </a:lnTo>
                <a:lnTo>
                  <a:pt x="319" y="10"/>
                </a:lnTo>
                <a:lnTo>
                  <a:pt x="309" y="10"/>
                </a:lnTo>
                <a:lnTo>
                  <a:pt x="306" y="9"/>
                </a:lnTo>
                <a:lnTo>
                  <a:pt x="305" y="9"/>
                </a:lnTo>
                <a:lnTo>
                  <a:pt x="303" y="6"/>
                </a:lnTo>
                <a:lnTo>
                  <a:pt x="303" y="5"/>
                </a:lnTo>
                <a:lnTo>
                  <a:pt x="303" y="3"/>
                </a:lnTo>
                <a:lnTo>
                  <a:pt x="305" y="1"/>
                </a:lnTo>
                <a:lnTo>
                  <a:pt x="306" y="0"/>
                </a:lnTo>
                <a:lnTo>
                  <a:pt x="309" y="0"/>
                </a:lnTo>
                <a:close/>
                <a:moveTo>
                  <a:pt x="339" y="0"/>
                </a:moveTo>
                <a:lnTo>
                  <a:pt x="350" y="0"/>
                </a:lnTo>
                <a:lnTo>
                  <a:pt x="351" y="0"/>
                </a:lnTo>
                <a:lnTo>
                  <a:pt x="352" y="1"/>
                </a:lnTo>
                <a:lnTo>
                  <a:pt x="354" y="3"/>
                </a:lnTo>
                <a:lnTo>
                  <a:pt x="354" y="5"/>
                </a:lnTo>
                <a:lnTo>
                  <a:pt x="354" y="6"/>
                </a:lnTo>
                <a:lnTo>
                  <a:pt x="352" y="9"/>
                </a:lnTo>
                <a:lnTo>
                  <a:pt x="351" y="9"/>
                </a:lnTo>
                <a:lnTo>
                  <a:pt x="350" y="10"/>
                </a:lnTo>
                <a:lnTo>
                  <a:pt x="339" y="10"/>
                </a:lnTo>
                <a:lnTo>
                  <a:pt x="337" y="9"/>
                </a:lnTo>
                <a:lnTo>
                  <a:pt x="336" y="9"/>
                </a:lnTo>
                <a:lnTo>
                  <a:pt x="334" y="6"/>
                </a:lnTo>
                <a:lnTo>
                  <a:pt x="334" y="5"/>
                </a:lnTo>
                <a:lnTo>
                  <a:pt x="334" y="3"/>
                </a:lnTo>
                <a:lnTo>
                  <a:pt x="336" y="1"/>
                </a:lnTo>
                <a:lnTo>
                  <a:pt x="337" y="0"/>
                </a:lnTo>
                <a:lnTo>
                  <a:pt x="339" y="0"/>
                </a:lnTo>
                <a:close/>
                <a:moveTo>
                  <a:pt x="369" y="0"/>
                </a:moveTo>
                <a:lnTo>
                  <a:pt x="379" y="0"/>
                </a:lnTo>
                <a:lnTo>
                  <a:pt x="382" y="0"/>
                </a:lnTo>
                <a:lnTo>
                  <a:pt x="383" y="1"/>
                </a:lnTo>
                <a:lnTo>
                  <a:pt x="384" y="3"/>
                </a:lnTo>
                <a:lnTo>
                  <a:pt x="384" y="5"/>
                </a:lnTo>
                <a:lnTo>
                  <a:pt x="384" y="6"/>
                </a:lnTo>
                <a:lnTo>
                  <a:pt x="383" y="9"/>
                </a:lnTo>
                <a:lnTo>
                  <a:pt x="382" y="9"/>
                </a:lnTo>
                <a:lnTo>
                  <a:pt x="379" y="10"/>
                </a:lnTo>
                <a:lnTo>
                  <a:pt x="369" y="10"/>
                </a:lnTo>
                <a:lnTo>
                  <a:pt x="368" y="9"/>
                </a:lnTo>
                <a:lnTo>
                  <a:pt x="366" y="9"/>
                </a:lnTo>
                <a:lnTo>
                  <a:pt x="365" y="6"/>
                </a:lnTo>
                <a:lnTo>
                  <a:pt x="364" y="5"/>
                </a:lnTo>
                <a:lnTo>
                  <a:pt x="365" y="3"/>
                </a:lnTo>
                <a:lnTo>
                  <a:pt x="366" y="1"/>
                </a:lnTo>
                <a:lnTo>
                  <a:pt x="368" y="0"/>
                </a:lnTo>
                <a:lnTo>
                  <a:pt x="369" y="0"/>
                </a:lnTo>
                <a:close/>
                <a:moveTo>
                  <a:pt x="400" y="0"/>
                </a:moveTo>
                <a:lnTo>
                  <a:pt x="410" y="0"/>
                </a:lnTo>
                <a:lnTo>
                  <a:pt x="411" y="0"/>
                </a:lnTo>
                <a:lnTo>
                  <a:pt x="414" y="1"/>
                </a:lnTo>
                <a:lnTo>
                  <a:pt x="414" y="3"/>
                </a:lnTo>
                <a:lnTo>
                  <a:pt x="415" y="5"/>
                </a:lnTo>
                <a:lnTo>
                  <a:pt x="414" y="6"/>
                </a:lnTo>
                <a:lnTo>
                  <a:pt x="414" y="9"/>
                </a:lnTo>
                <a:lnTo>
                  <a:pt x="411" y="9"/>
                </a:lnTo>
                <a:lnTo>
                  <a:pt x="410" y="10"/>
                </a:lnTo>
                <a:lnTo>
                  <a:pt x="400" y="10"/>
                </a:lnTo>
                <a:lnTo>
                  <a:pt x="397" y="9"/>
                </a:lnTo>
                <a:lnTo>
                  <a:pt x="396" y="9"/>
                </a:lnTo>
                <a:lnTo>
                  <a:pt x="395" y="6"/>
                </a:lnTo>
                <a:lnTo>
                  <a:pt x="395" y="5"/>
                </a:lnTo>
                <a:lnTo>
                  <a:pt x="395" y="3"/>
                </a:lnTo>
                <a:lnTo>
                  <a:pt x="396" y="1"/>
                </a:lnTo>
                <a:lnTo>
                  <a:pt x="397" y="0"/>
                </a:lnTo>
                <a:lnTo>
                  <a:pt x="400" y="0"/>
                </a:lnTo>
                <a:close/>
                <a:moveTo>
                  <a:pt x="431" y="0"/>
                </a:moveTo>
                <a:lnTo>
                  <a:pt x="440" y="0"/>
                </a:lnTo>
                <a:lnTo>
                  <a:pt x="442" y="0"/>
                </a:lnTo>
                <a:lnTo>
                  <a:pt x="444" y="1"/>
                </a:lnTo>
                <a:lnTo>
                  <a:pt x="445" y="3"/>
                </a:lnTo>
                <a:lnTo>
                  <a:pt x="445" y="5"/>
                </a:lnTo>
                <a:lnTo>
                  <a:pt x="445" y="6"/>
                </a:lnTo>
                <a:lnTo>
                  <a:pt x="444" y="9"/>
                </a:lnTo>
                <a:lnTo>
                  <a:pt x="442" y="9"/>
                </a:lnTo>
                <a:lnTo>
                  <a:pt x="440" y="10"/>
                </a:lnTo>
                <a:lnTo>
                  <a:pt x="431" y="10"/>
                </a:lnTo>
                <a:lnTo>
                  <a:pt x="428" y="9"/>
                </a:lnTo>
                <a:lnTo>
                  <a:pt x="427" y="9"/>
                </a:lnTo>
                <a:lnTo>
                  <a:pt x="426" y="6"/>
                </a:lnTo>
                <a:lnTo>
                  <a:pt x="426" y="5"/>
                </a:lnTo>
                <a:lnTo>
                  <a:pt x="426" y="3"/>
                </a:lnTo>
                <a:lnTo>
                  <a:pt x="427" y="1"/>
                </a:lnTo>
                <a:lnTo>
                  <a:pt x="428" y="0"/>
                </a:lnTo>
                <a:lnTo>
                  <a:pt x="431" y="0"/>
                </a:lnTo>
                <a:close/>
                <a:moveTo>
                  <a:pt x="460" y="0"/>
                </a:moveTo>
                <a:lnTo>
                  <a:pt x="471" y="0"/>
                </a:lnTo>
                <a:lnTo>
                  <a:pt x="473" y="0"/>
                </a:lnTo>
                <a:lnTo>
                  <a:pt x="475" y="1"/>
                </a:lnTo>
                <a:lnTo>
                  <a:pt x="476" y="3"/>
                </a:lnTo>
                <a:lnTo>
                  <a:pt x="476" y="5"/>
                </a:lnTo>
                <a:lnTo>
                  <a:pt x="476" y="6"/>
                </a:lnTo>
                <a:lnTo>
                  <a:pt x="475" y="9"/>
                </a:lnTo>
                <a:lnTo>
                  <a:pt x="473" y="9"/>
                </a:lnTo>
                <a:lnTo>
                  <a:pt x="471" y="10"/>
                </a:lnTo>
                <a:lnTo>
                  <a:pt x="460" y="10"/>
                </a:lnTo>
                <a:lnTo>
                  <a:pt x="459" y="9"/>
                </a:lnTo>
                <a:lnTo>
                  <a:pt x="457" y="9"/>
                </a:lnTo>
                <a:lnTo>
                  <a:pt x="457" y="6"/>
                </a:lnTo>
                <a:lnTo>
                  <a:pt x="455" y="5"/>
                </a:lnTo>
                <a:lnTo>
                  <a:pt x="457" y="3"/>
                </a:lnTo>
                <a:lnTo>
                  <a:pt x="457" y="1"/>
                </a:lnTo>
                <a:lnTo>
                  <a:pt x="459" y="0"/>
                </a:lnTo>
                <a:lnTo>
                  <a:pt x="460" y="0"/>
                </a:lnTo>
                <a:close/>
                <a:moveTo>
                  <a:pt x="491" y="0"/>
                </a:moveTo>
                <a:lnTo>
                  <a:pt x="502" y="0"/>
                </a:lnTo>
                <a:lnTo>
                  <a:pt x="503" y="0"/>
                </a:lnTo>
                <a:lnTo>
                  <a:pt x="505" y="1"/>
                </a:lnTo>
                <a:lnTo>
                  <a:pt x="505" y="3"/>
                </a:lnTo>
                <a:lnTo>
                  <a:pt x="507" y="5"/>
                </a:lnTo>
                <a:lnTo>
                  <a:pt x="505" y="6"/>
                </a:lnTo>
                <a:lnTo>
                  <a:pt x="505" y="9"/>
                </a:lnTo>
                <a:lnTo>
                  <a:pt x="503" y="9"/>
                </a:lnTo>
                <a:lnTo>
                  <a:pt x="502" y="10"/>
                </a:lnTo>
                <a:lnTo>
                  <a:pt x="491" y="10"/>
                </a:lnTo>
                <a:lnTo>
                  <a:pt x="489" y="9"/>
                </a:lnTo>
                <a:lnTo>
                  <a:pt x="487" y="9"/>
                </a:lnTo>
                <a:lnTo>
                  <a:pt x="486" y="6"/>
                </a:lnTo>
                <a:lnTo>
                  <a:pt x="486" y="5"/>
                </a:lnTo>
                <a:lnTo>
                  <a:pt x="486" y="3"/>
                </a:lnTo>
                <a:lnTo>
                  <a:pt x="487" y="1"/>
                </a:lnTo>
                <a:lnTo>
                  <a:pt x="489" y="0"/>
                </a:lnTo>
                <a:lnTo>
                  <a:pt x="491" y="0"/>
                </a:lnTo>
                <a:close/>
                <a:moveTo>
                  <a:pt x="522" y="0"/>
                </a:moveTo>
                <a:lnTo>
                  <a:pt x="531" y="0"/>
                </a:lnTo>
                <a:lnTo>
                  <a:pt x="534" y="0"/>
                </a:lnTo>
                <a:lnTo>
                  <a:pt x="535" y="1"/>
                </a:lnTo>
                <a:lnTo>
                  <a:pt x="536" y="3"/>
                </a:lnTo>
                <a:lnTo>
                  <a:pt x="536" y="5"/>
                </a:lnTo>
                <a:lnTo>
                  <a:pt x="536" y="6"/>
                </a:lnTo>
                <a:lnTo>
                  <a:pt x="535" y="9"/>
                </a:lnTo>
                <a:lnTo>
                  <a:pt x="534" y="9"/>
                </a:lnTo>
                <a:lnTo>
                  <a:pt x="531" y="10"/>
                </a:lnTo>
                <a:lnTo>
                  <a:pt x="522" y="10"/>
                </a:lnTo>
                <a:lnTo>
                  <a:pt x="520" y="9"/>
                </a:lnTo>
                <a:lnTo>
                  <a:pt x="518" y="9"/>
                </a:lnTo>
                <a:lnTo>
                  <a:pt x="517" y="6"/>
                </a:lnTo>
                <a:lnTo>
                  <a:pt x="517" y="5"/>
                </a:lnTo>
                <a:lnTo>
                  <a:pt x="517" y="3"/>
                </a:lnTo>
                <a:lnTo>
                  <a:pt x="518" y="1"/>
                </a:lnTo>
                <a:lnTo>
                  <a:pt x="520" y="0"/>
                </a:lnTo>
                <a:lnTo>
                  <a:pt x="522" y="0"/>
                </a:lnTo>
                <a:close/>
                <a:moveTo>
                  <a:pt x="552" y="0"/>
                </a:moveTo>
                <a:lnTo>
                  <a:pt x="562" y="0"/>
                </a:lnTo>
                <a:lnTo>
                  <a:pt x="565" y="0"/>
                </a:lnTo>
                <a:lnTo>
                  <a:pt x="566" y="1"/>
                </a:lnTo>
                <a:lnTo>
                  <a:pt x="567" y="3"/>
                </a:lnTo>
                <a:lnTo>
                  <a:pt x="567" y="5"/>
                </a:lnTo>
                <a:lnTo>
                  <a:pt x="567" y="6"/>
                </a:lnTo>
                <a:lnTo>
                  <a:pt x="566" y="9"/>
                </a:lnTo>
                <a:lnTo>
                  <a:pt x="565" y="9"/>
                </a:lnTo>
                <a:lnTo>
                  <a:pt x="562" y="10"/>
                </a:lnTo>
                <a:lnTo>
                  <a:pt x="552" y="10"/>
                </a:lnTo>
                <a:lnTo>
                  <a:pt x="550" y="9"/>
                </a:lnTo>
                <a:lnTo>
                  <a:pt x="548" y="9"/>
                </a:lnTo>
                <a:lnTo>
                  <a:pt x="548" y="6"/>
                </a:lnTo>
                <a:lnTo>
                  <a:pt x="547" y="5"/>
                </a:lnTo>
                <a:lnTo>
                  <a:pt x="548" y="3"/>
                </a:lnTo>
                <a:lnTo>
                  <a:pt x="548" y="1"/>
                </a:lnTo>
                <a:lnTo>
                  <a:pt x="550" y="0"/>
                </a:lnTo>
                <a:lnTo>
                  <a:pt x="552" y="0"/>
                </a:lnTo>
                <a:close/>
                <a:moveTo>
                  <a:pt x="583" y="0"/>
                </a:moveTo>
                <a:lnTo>
                  <a:pt x="593" y="0"/>
                </a:lnTo>
                <a:lnTo>
                  <a:pt x="594" y="0"/>
                </a:lnTo>
                <a:lnTo>
                  <a:pt x="595" y="1"/>
                </a:lnTo>
                <a:lnTo>
                  <a:pt x="597" y="3"/>
                </a:lnTo>
                <a:lnTo>
                  <a:pt x="598" y="5"/>
                </a:lnTo>
                <a:lnTo>
                  <a:pt x="597" y="6"/>
                </a:lnTo>
                <a:lnTo>
                  <a:pt x="595" y="9"/>
                </a:lnTo>
                <a:lnTo>
                  <a:pt x="594" y="9"/>
                </a:lnTo>
                <a:lnTo>
                  <a:pt x="593" y="10"/>
                </a:lnTo>
                <a:lnTo>
                  <a:pt x="583" y="10"/>
                </a:lnTo>
                <a:lnTo>
                  <a:pt x="580" y="9"/>
                </a:lnTo>
                <a:lnTo>
                  <a:pt x="579" y="9"/>
                </a:lnTo>
                <a:lnTo>
                  <a:pt x="577" y="6"/>
                </a:lnTo>
                <a:lnTo>
                  <a:pt x="577" y="5"/>
                </a:lnTo>
                <a:lnTo>
                  <a:pt x="577" y="3"/>
                </a:lnTo>
                <a:lnTo>
                  <a:pt x="579" y="1"/>
                </a:lnTo>
                <a:lnTo>
                  <a:pt x="580" y="0"/>
                </a:lnTo>
                <a:lnTo>
                  <a:pt x="583" y="0"/>
                </a:lnTo>
                <a:close/>
                <a:moveTo>
                  <a:pt x="612" y="0"/>
                </a:moveTo>
                <a:lnTo>
                  <a:pt x="622" y="0"/>
                </a:lnTo>
                <a:lnTo>
                  <a:pt x="625" y="0"/>
                </a:lnTo>
                <a:lnTo>
                  <a:pt x="626" y="1"/>
                </a:lnTo>
                <a:lnTo>
                  <a:pt x="628" y="3"/>
                </a:lnTo>
                <a:lnTo>
                  <a:pt x="628" y="5"/>
                </a:lnTo>
                <a:lnTo>
                  <a:pt x="628" y="6"/>
                </a:lnTo>
                <a:lnTo>
                  <a:pt x="626" y="9"/>
                </a:lnTo>
                <a:lnTo>
                  <a:pt x="625" y="9"/>
                </a:lnTo>
                <a:lnTo>
                  <a:pt x="622" y="10"/>
                </a:lnTo>
                <a:lnTo>
                  <a:pt x="612" y="10"/>
                </a:lnTo>
                <a:lnTo>
                  <a:pt x="611" y="9"/>
                </a:lnTo>
                <a:lnTo>
                  <a:pt x="610" y="9"/>
                </a:lnTo>
                <a:lnTo>
                  <a:pt x="608" y="6"/>
                </a:lnTo>
                <a:lnTo>
                  <a:pt x="608" y="5"/>
                </a:lnTo>
                <a:lnTo>
                  <a:pt x="608" y="3"/>
                </a:lnTo>
                <a:lnTo>
                  <a:pt x="610" y="1"/>
                </a:lnTo>
                <a:lnTo>
                  <a:pt x="611" y="0"/>
                </a:lnTo>
                <a:lnTo>
                  <a:pt x="612" y="0"/>
                </a:lnTo>
                <a:close/>
                <a:moveTo>
                  <a:pt x="643" y="0"/>
                </a:moveTo>
                <a:lnTo>
                  <a:pt x="653" y="0"/>
                </a:lnTo>
                <a:lnTo>
                  <a:pt x="656" y="0"/>
                </a:lnTo>
                <a:lnTo>
                  <a:pt x="657" y="1"/>
                </a:lnTo>
                <a:lnTo>
                  <a:pt x="658" y="3"/>
                </a:lnTo>
                <a:lnTo>
                  <a:pt x="658" y="5"/>
                </a:lnTo>
                <a:lnTo>
                  <a:pt x="658" y="6"/>
                </a:lnTo>
                <a:lnTo>
                  <a:pt x="657" y="9"/>
                </a:lnTo>
                <a:lnTo>
                  <a:pt x="656" y="9"/>
                </a:lnTo>
                <a:lnTo>
                  <a:pt x="653" y="10"/>
                </a:lnTo>
                <a:lnTo>
                  <a:pt x="643" y="10"/>
                </a:lnTo>
                <a:lnTo>
                  <a:pt x="642" y="9"/>
                </a:lnTo>
                <a:lnTo>
                  <a:pt x="639" y="9"/>
                </a:lnTo>
                <a:lnTo>
                  <a:pt x="638" y="6"/>
                </a:lnTo>
                <a:lnTo>
                  <a:pt x="638" y="5"/>
                </a:lnTo>
                <a:lnTo>
                  <a:pt x="638" y="3"/>
                </a:lnTo>
                <a:lnTo>
                  <a:pt x="639" y="1"/>
                </a:lnTo>
                <a:lnTo>
                  <a:pt x="642" y="0"/>
                </a:lnTo>
                <a:lnTo>
                  <a:pt x="643" y="0"/>
                </a:lnTo>
                <a:close/>
                <a:moveTo>
                  <a:pt x="674" y="0"/>
                </a:moveTo>
                <a:lnTo>
                  <a:pt x="684" y="0"/>
                </a:lnTo>
                <a:lnTo>
                  <a:pt x="685" y="0"/>
                </a:lnTo>
                <a:lnTo>
                  <a:pt x="687" y="1"/>
                </a:lnTo>
                <a:lnTo>
                  <a:pt x="688" y="3"/>
                </a:lnTo>
                <a:lnTo>
                  <a:pt x="689" y="5"/>
                </a:lnTo>
                <a:lnTo>
                  <a:pt x="688" y="6"/>
                </a:lnTo>
                <a:lnTo>
                  <a:pt x="687" y="9"/>
                </a:lnTo>
                <a:lnTo>
                  <a:pt x="685" y="9"/>
                </a:lnTo>
                <a:lnTo>
                  <a:pt x="684" y="10"/>
                </a:lnTo>
                <a:lnTo>
                  <a:pt x="674" y="10"/>
                </a:lnTo>
                <a:lnTo>
                  <a:pt x="671" y="9"/>
                </a:lnTo>
                <a:lnTo>
                  <a:pt x="670" y="9"/>
                </a:lnTo>
                <a:lnTo>
                  <a:pt x="669" y="6"/>
                </a:lnTo>
                <a:lnTo>
                  <a:pt x="669" y="5"/>
                </a:lnTo>
                <a:lnTo>
                  <a:pt x="669" y="3"/>
                </a:lnTo>
                <a:lnTo>
                  <a:pt x="670" y="1"/>
                </a:lnTo>
                <a:lnTo>
                  <a:pt x="671" y="0"/>
                </a:lnTo>
                <a:lnTo>
                  <a:pt x="674" y="0"/>
                </a:lnTo>
                <a:close/>
                <a:moveTo>
                  <a:pt x="703" y="0"/>
                </a:moveTo>
                <a:lnTo>
                  <a:pt x="714" y="0"/>
                </a:lnTo>
                <a:lnTo>
                  <a:pt x="716" y="0"/>
                </a:lnTo>
                <a:lnTo>
                  <a:pt x="718" y="1"/>
                </a:lnTo>
                <a:lnTo>
                  <a:pt x="719" y="3"/>
                </a:lnTo>
                <a:lnTo>
                  <a:pt x="719" y="5"/>
                </a:lnTo>
                <a:lnTo>
                  <a:pt x="719" y="6"/>
                </a:lnTo>
                <a:lnTo>
                  <a:pt x="718" y="9"/>
                </a:lnTo>
                <a:lnTo>
                  <a:pt x="716" y="9"/>
                </a:lnTo>
                <a:lnTo>
                  <a:pt x="714" y="10"/>
                </a:lnTo>
                <a:lnTo>
                  <a:pt x="703" y="10"/>
                </a:lnTo>
                <a:lnTo>
                  <a:pt x="702" y="9"/>
                </a:lnTo>
                <a:lnTo>
                  <a:pt x="701" y="9"/>
                </a:lnTo>
                <a:lnTo>
                  <a:pt x="700" y="6"/>
                </a:lnTo>
                <a:lnTo>
                  <a:pt x="698" y="5"/>
                </a:lnTo>
                <a:lnTo>
                  <a:pt x="700" y="3"/>
                </a:lnTo>
                <a:lnTo>
                  <a:pt x="701" y="1"/>
                </a:lnTo>
                <a:lnTo>
                  <a:pt x="702" y="0"/>
                </a:lnTo>
                <a:lnTo>
                  <a:pt x="703" y="0"/>
                </a:lnTo>
                <a:close/>
                <a:moveTo>
                  <a:pt x="734" y="0"/>
                </a:moveTo>
                <a:lnTo>
                  <a:pt x="745" y="0"/>
                </a:lnTo>
                <a:lnTo>
                  <a:pt x="746" y="0"/>
                </a:lnTo>
                <a:lnTo>
                  <a:pt x="748" y="1"/>
                </a:lnTo>
                <a:lnTo>
                  <a:pt x="750" y="3"/>
                </a:lnTo>
                <a:lnTo>
                  <a:pt x="750" y="5"/>
                </a:lnTo>
                <a:lnTo>
                  <a:pt x="750" y="6"/>
                </a:lnTo>
                <a:lnTo>
                  <a:pt x="748" y="9"/>
                </a:lnTo>
                <a:lnTo>
                  <a:pt x="746" y="9"/>
                </a:lnTo>
                <a:lnTo>
                  <a:pt x="745" y="10"/>
                </a:lnTo>
                <a:lnTo>
                  <a:pt x="734" y="10"/>
                </a:lnTo>
                <a:lnTo>
                  <a:pt x="732" y="9"/>
                </a:lnTo>
                <a:lnTo>
                  <a:pt x="730" y="9"/>
                </a:lnTo>
                <a:lnTo>
                  <a:pt x="729" y="6"/>
                </a:lnTo>
                <a:lnTo>
                  <a:pt x="729" y="5"/>
                </a:lnTo>
                <a:lnTo>
                  <a:pt x="729" y="3"/>
                </a:lnTo>
                <a:lnTo>
                  <a:pt x="730" y="1"/>
                </a:lnTo>
                <a:lnTo>
                  <a:pt x="732" y="0"/>
                </a:lnTo>
                <a:lnTo>
                  <a:pt x="734" y="0"/>
                </a:lnTo>
                <a:close/>
                <a:moveTo>
                  <a:pt x="765" y="0"/>
                </a:moveTo>
                <a:lnTo>
                  <a:pt x="775" y="0"/>
                </a:lnTo>
                <a:lnTo>
                  <a:pt x="777" y="0"/>
                </a:lnTo>
                <a:lnTo>
                  <a:pt x="778" y="1"/>
                </a:lnTo>
                <a:lnTo>
                  <a:pt x="779" y="3"/>
                </a:lnTo>
                <a:lnTo>
                  <a:pt x="779" y="5"/>
                </a:lnTo>
                <a:lnTo>
                  <a:pt x="779" y="6"/>
                </a:lnTo>
                <a:lnTo>
                  <a:pt x="778" y="9"/>
                </a:lnTo>
                <a:lnTo>
                  <a:pt x="777" y="9"/>
                </a:lnTo>
                <a:lnTo>
                  <a:pt x="775" y="10"/>
                </a:lnTo>
                <a:lnTo>
                  <a:pt x="765" y="10"/>
                </a:lnTo>
                <a:lnTo>
                  <a:pt x="763" y="9"/>
                </a:lnTo>
                <a:lnTo>
                  <a:pt x="761" y="9"/>
                </a:lnTo>
                <a:lnTo>
                  <a:pt x="760" y="6"/>
                </a:lnTo>
                <a:lnTo>
                  <a:pt x="760" y="5"/>
                </a:lnTo>
                <a:lnTo>
                  <a:pt x="760" y="3"/>
                </a:lnTo>
                <a:lnTo>
                  <a:pt x="761" y="1"/>
                </a:lnTo>
                <a:lnTo>
                  <a:pt x="763" y="0"/>
                </a:lnTo>
                <a:lnTo>
                  <a:pt x="765" y="0"/>
                </a:lnTo>
                <a:close/>
                <a:moveTo>
                  <a:pt x="795" y="0"/>
                </a:moveTo>
                <a:lnTo>
                  <a:pt x="805" y="0"/>
                </a:lnTo>
                <a:lnTo>
                  <a:pt x="808" y="0"/>
                </a:lnTo>
                <a:lnTo>
                  <a:pt x="809" y="1"/>
                </a:lnTo>
                <a:lnTo>
                  <a:pt x="810" y="3"/>
                </a:lnTo>
                <a:lnTo>
                  <a:pt x="810" y="5"/>
                </a:lnTo>
                <a:lnTo>
                  <a:pt x="810" y="6"/>
                </a:lnTo>
                <a:lnTo>
                  <a:pt x="809" y="9"/>
                </a:lnTo>
                <a:lnTo>
                  <a:pt x="808" y="9"/>
                </a:lnTo>
                <a:lnTo>
                  <a:pt x="805" y="10"/>
                </a:lnTo>
                <a:lnTo>
                  <a:pt x="795" y="10"/>
                </a:lnTo>
                <a:lnTo>
                  <a:pt x="793" y="9"/>
                </a:lnTo>
                <a:lnTo>
                  <a:pt x="792" y="9"/>
                </a:lnTo>
                <a:lnTo>
                  <a:pt x="791" y="6"/>
                </a:lnTo>
                <a:lnTo>
                  <a:pt x="790" y="5"/>
                </a:lnTo>
                <a:lnTo>
                  <a:pt x="791" y="3"/>
                </a:lnTo>
                <a:lnTo>
                  <a:pt x="792" y="1"/>
                </a:lnTo>
                <a:lnTo>
                  <a:pt x="793" y="0"/>
                </a:lnTo>
                <a:lnTo>
                  <a:pt x="795" y="0"/>
                </a:lnTo>
                <a:close/>
                <a:moveTo>
                  <a:pt x="826" y="0"/>
                </a:moveTo>
                <a:lnTo>
                  <a:pt x="836" y="0"/>
                </a:lnTo>
                <a:lnTo>
                  <a:pt x="837" y="0"/>
                </a:lnTo>
                <a:lnTo>
                  <a:pt x="840" y="1"/>
                </a:lnTo>
                <a:lnTo>
                  <a:pt x="840" y="3"/>
                </a:lnTo>
                <a:lnTo>
                  <a:pt x="841" y="5"/>
                </a:lnTo>
                <a:lnTo>
                  <a:pt x="840" y="6"/>
                </a:lnTo>
                <a:lnTo>
                  <a:pt x="840" y="9"/>
                </a:lnTo>
                <a:lnTo>
                  <a:pt x="837" y="9"/>
                </a:lnTo>
                <a:lnTo>
                  <a:pt x="836" y="10"/>
                </a:lnTo>
                <a:lnTo>
                  <a:pt x="826" y="10"/>
                </a:lnTo>
                <a:lnTo>
                  <a:pt x="823" y="9"/>
                </a:lnTo>
                <a:lnTo>
                  <a:pt x="822" y="9"/>
                </a:lnTo>
                <a:lnTo>
                  <a:pt x="821" y="6"/>
                </a:lnTo>
                <a:lnTo>
                  <a:pt x="821" y="5"/>
                </a:lnTo>
                <a:lnTo>
                  <a:pt x="821" y="3"/>
                </a:lnTo>
                <a:lnTo>
                  <a:pt x="822" y="1"/>
                </a:lnTo>
                <a:lnTo>
                  <a:pt x="823" y="0"/>
                </a:lnTo>
                <a:lnTo>
                  <a:pt x="826" y="0"/>
                </a:lnTo>
                <a:close/>
                <a:moveTo>
                  <a:pt x="857" y="0"/>
                </a:moveTo>
                <a:lnTo>
                  <a:pt x="866" y="0"/>
                </a:lnTo>
                <a:lnTo>
                  <a:pt x="868" y="0"/>
                </a:lnTo>
                <a:lnTo>
                  <a:pt x="869" y="1"/>
                </a:lnTo>
                <a:lnTo>
                  <a:pt x="871" y="3"/>
                </a:lnTo>
                <a:lnTo>
                  <a:pt x="871" y="5"/>
                </a:lnTo>
                <a:lnTo>
                  <a:pt x="871" y="6"/>
                </a:lnTo>
                <a:lnTo>
                  <a:pt x="869" y="9"/>
                </a:lnTo>
                <a:lnTo>
                  <a:pt x="868" y="9"/>
                </a:lnTo>
                <a:lnTo>
                  <a:pt x="866" y="10"/>
                </a:lnTo>
                <a:lnTo>
                  <a:pt x="857" y="10"/>
                </a:lnTo>
                <a:lnTo>
                  <a:pt x="854" y="9"/>
                </a:lnTo>
                <a:lnTo>
                  <a:pt x="853" y="9"/>
                </a:lnTo>
                <a:lnTo>
                  <a:pt x="851" y="6"/>
                </a:lnTo>
                <a:lnTo>
                  <a:pt x="851" y="5"/>
                </a:lnTo>
                <a:lnTo>
                  <a:pt x="851" y="3"/>
                </a:lnTo>
                <a:lnTo>
                  <a:pt x="853" y="1"/>
                </a:lnTo>
                <a:lnTo>
                  <a:pt x="854" y="0"/>
                </a:lnTo>
                <a:lnTo>
                  <a:pt x="857" y="0"/>
                </a:lnTo>
                <a:close/>
                <a:moveTo>
                  <a:pt x="886" y="0"/>
                </a:moveTo>
                <a:lnTo>
                  <a:pt x="896" y="0"/>
                </a:lnTo>
                <a:lnTo>
                  <a:pt x="899" y="0"/>
                </a:lnTo>
                <a:lnTo>
                  <a:pt x="900" y="1"/>
                </a:lnTo>
                <a:lnTo>
                  <a:pt x="902" y="3"/>
                </a:lnTo>
                <a:lnTo>
                  <a:pt x="902" y="5"/>
                </a:lnTo>
                <a:lnTo>
                  <a:pt x="902" y="6"/>
                </a:lnTo>
                <a:lnTo>
                  <a:pt x="900" y="9"/>
                </a:lnTo>
                <a:lnTo>
                  <a:pt x="899" y="9"/>
                </a:lnTo>
                <a:lnTo>
                  <a:pt x="896" y="10"/>
                </a:lnTo>
                <a:lnTo>
                  <a:pt x="886" y="10"/>
                </a:lnTo>
                <a:lnTo>
                  <a:pt x="885" y="9"/>
                </a:lnTo>
                <a:lnTo>
                  <a:pt x="882" y="9"/>
                </a:lnTo>
                <a:lnTo>
                  <a:pt x="882" y="6"/>
                </a:lnTo>
                <a:lnTo>
                  <a:pt x="881" y="5"/>
                </a:lnTo>
                <a:lnTo>
                  <a:pt x="882" y="3"/>
                </a:lnTo>
                <a:lnTo>
                  <a:pt x="882" y="1"/>
                </a:lnTo>
                <a:lnTo>
                  <a:pt x="885" y="0"/>
                </a:lnTo>
                <a:lnTo>
                  <a:pt x="886" y="0"/>
                </a:lnTo>
                <a:close/>
                <a:moveTo>
                  <a:pt x="917" y="0"/>
                </a:moveTo>
                <a:lnTo>
                  <a:pt x="927" y="0"/>
                </a:lnTo>
                <a:lnTo>
                  <a:pt x="929" y="0"/>
                </a:lnTo>
                <a:lnTo>
                  <a:pt x="931" y="1"/>
                </a:lnTo>
                <a:lnTo>
                  <a:pt x="931" y="3"/>
                </a:lnTo>
                <a:lnTo>
                  <a:pt x="932" y="5"/>
                </a:lnTo>
                <a:lnTo>
                  <a:pt x="931" y="6"/>
                </a:lnTo>
                <a:lnTo>
                  <a:pt x="931" y="9"/>
                </a:lnTo>
                <a:lnTo>
                  <a:pt x="929" y="9"/>
                </a:lnTo>
                <a:lnTo>
                  <a:pt x="927" y="10"/>
                </a:lnTo>
                <a:lnTo>
                  <a:pt x="917" y="10"/>
                </a:lnTo>
                <a:lnTo>
                  <a:pt x="914" y="9"/>
                </a:lnTo>
                <a:lnTo>
                  <a:pt x="913" y="9"/>
                </a:lnTo>
                <a:lnTo>
                  <a:pt x="912" y="6"/>
                </a:lnTo>
                <a:lnTo>
                  <a:pt x="912" y="5"/>
                </a:lnTo>
                <a:lnTo>
                  <a:pt x="912" y="3"/>
                </a:lnTo>
                <a:lnTo>
                  <a:pt x="913" y="1"/>
                </a:lnTo>
                <a:lnTo>
                  <a:pt x="914" y="0"/>
                </a:lnTo>
                <a:lnTo>
                  <a:pt x="917" y="0"/>
                </a:lnTo>
                <a:close/>
                <a:moveTo>
                  <a:pt x="948" y="0"/>
                </a:moveTo>
                <a:lnTo>
                  <a:pt x="957" y="0"/>
                </a:lnTo>
                <a:lnTo>
                  <a:pt x="959" y="0"/>
                </a:lnTo>
                <a:lnTo>
                  <a:pt x="961" y="1"/>
                </a:lnTo>
                <a:lnTo>
                  <a:pt x="962" y="3"/>
                </a:lnTo>
                <a:lnTo>
                  <a:pt x="962" y="5"/>
                </a:lnTo>
                <a:lnTo>
                  <a:pt x="962" y="6"/>
                </a:lnTo>
                <a:lnTo>
                  <a:pt x="961" y="9"/>
                </a:lnTo>
                <a:lnTo>
                  <a:pt x="959" y="9"/>
                </a:lnTo>
                <a:lnTo>
                  <a:pt x="957" y="10"/>
                </a:lnTo>
                <a:lnTo>
                  <a:pt x="948" y="10"/>
                </a:lnTo>
                <a:lnTo>
                  <a:pt x="945" y="9"/>
                </a:lnTo>
                <a:lnTo>
                  <a:pt x="944" y="9"/>
                </a:lnTo>
                <a:lnTo>
                  <a:pt x="943" y="6"/>
                </a:lnTo>
                <a:lnTo>
                  <a:pt x="943" y="5"/>
                </a:lnTo>
                <a:lnTo>
                  <a:pt x="943" y="3"/>
                </a:lnTo>
                <a:lnTo>
                  <a:pt x="944" y="1"/>
                </a:lnTo>
                <a:lnTo>
                  <a:pt x="945" y="0"/>
                </a:lnTo>
                <a:lnTo>
                  <a:pt x="948" y="0"/>
                </a:lnTo>
                <a:close/>
                <a:moveTo>
                  <a:pt x="977" y="0"/>
                </a:moveTo>
                <a:lnTo>
                  <a:pt x="988" y="0"/>
                </a:lnTo>
                <a:lnTo>
                  <a:pt x="990" y="0"/>
                </a:lnTo>
                <a:lnTo>
                  <a:pt x="992" y="1"/>
                </a:lnTo>
                <a:lnTo>
                  <a:pt x="993" y="3"/>
                </a:lnTo>
                <a:lnTo>
                  <a:pt x="993" y="5"/>
                </a:lnTo>
                <a:lnTo>
                  <a:pt x="993" y="6"/>
                </a:lnTo>
                <a:lnTo>
                  <a:pt x="992" y="9"/>
                </a:lnTo>
                <a:lnTo>
                  <a:pt x="990" y="9"/>
                </a:lnTo>
                <a:lnTo>
                  <a:pt x="988" y="10"/>
                </a:lnTo>
                <a:lnTo>
                  <a:pt x="977" y="10"/>
                </a:lnTo>
                <a:lnTo>
                  <a:pt x="976" y="9"/>
                </a:lnTo>
                <a:lnTo>
                  <a:pt x="974" y="9"/>
                </a:lnTo>
                <a:lnTo>
                  <a:pt x="974" y="6"/>
                </a:lnTo>
                <a:lnTo>
                  <a:pt x="972" y="5"/>
                </a:lnTo>
                <a:lnTo>
                  <a:pt x="974" y="3"/>
                </a:lnTo>
                <a:lnTo>
                  <a:pt x="974" y="1"/>
                </a:lnTo>
                <a:lnTo>
                  <a:pt x="976" y="0"/>
                </a:lnTo>
                <a:lnTo>
                  <a:pt x="977" y="0"/>
                </a:lnTo>
                <a:close/>
                <a:moveTo>
                  <a:pt x="1008" y="0"/>
                </a:moveTo>
                <a:lnTo>
                  <a:pt x="1019" y="0"/>
                </a:lnTo>
                <a:lnTo>
                  <a:pt x="1020" y="0"/>
                </a:lnTo>
                <a:lnTo>
                  <a:pt x="1022" y="1"/>
                </a:lnTo>
                <a:lnTo>
                  <a:pt x="1022" y="3"/>
                </a:lnTo>
                <a:lnTo>
                  <a:pt x="1024" y="5"/>
                </a:lnTo>
                <a:lnTo>
                  <a:pt x="1022" y="6"/>
                </a:lnTo>
                <a:lnTo>
                  <a:pt x="1022" y="9"/>
                </a:lnTo>
                <a:lnTo>
                  <a:pt x="1020" y="9"/>
                </a:lnTo>
                <a:lnTo>
                  <a:pt x="1019" y="10"/>
                </a:lnTo>
                <a:lnTo>
                  <a:pt x="1008" y="10"/>
                </a:lnTo>
                <a:lnTo>
                  <a:pt x="1006" y="9"/>
                </a:lnTo>
                <a:lnTo>
                  <a:pt x="1004" y="9"/>
                </a:lnTo>
                <a:lnTo>
                  <a:pt x="1003" y="6"/>
                </a:lnTo>
                <a:lnTo>
                  <a:pt x="1003" y="5"/>
                </a:lnTo>
                <a:lnTo>
                  <a:pt x="1003" y="3"/>
                </a:lnTo>
                <a:lnTo>
                  <a:pt x="1004" y="1"/>
                </a:lnTo>
                <a:lnTo>
                  <a:pt x="1006" y="0"/>
                </a:lnTo>
                <a:lnTo>
                  <a:pt x="1008" y="0"/>
                </a:lnTo>
                <a:close/>
                <a:moveTo>
                  <a:pt x="1038" y="0"/>
                </a:moveTo>
                <a:lnTo>
                  <a:pt x="1048" y="0"/>
                </a:lnTo>
                <a:lnTo>
                  <a:pt x="1051" y="0"/>
                </a:lnTo>
                <a:lnTo>
                  <a:pt x="1052" y="1"/>
                </a:lnTo>
                <a:lnTo>
                  <a:pt x="1053" y="3"/>
                </a:lnTo>
                <a:lnTo>
                  <a:pt x="1053" y="5"/>
                </a:lnTo>
                <a:lnTo>
                  <a:pt x="1053" y="6"/>
                </a:lnTo>
                <a:lnTo>
                  <a:pt x="1052" y="9"/>
                </a:lnTo>
                <a:lnTo>
                  <a:pt x="1051" y="9"/>
                </a:lnTo>
                <a:lnTo>
                  <a:pt x="1048" y="10"/>
                </a:lnTo>
                <a:lnTo>
                  <a:pt x="1038" y="10"/>
                </a:lnTo>
                <a:lnTo>
                  <a:pt x="1037" y="9"/>
                </a:lnTo>
                <a:lnTo>
                  <a:pt x="1035" y="9"/>
                </a:lnTo>
                <a:lnTo>
                  <a:pt x="1034" y="6"/>
                </a:lnTo>
                <a:lnTo>
                  <a:pt x="1034" y="5"/>
                </a:lnTo>
                <a:lnTo>
                  <a:pt x="1034" y="3"/>
                </a:lnTo>
                <a:lnTo>
                  <a:pt x="1035" y="1"/>
                </a:lnTo>
                <a:lnTo>
                  <a:pt x="1037" y="0"/>
                </a:lnTo>
                <a:lnTo>
                  <a:pt x="1038" y="0"/>
                </a:lnTo>
                <a:close/>
                <a:moveTo>
                  <a:pt x="1069" y="0"/>
                </a:moveTo>
                <a:lnTo>
                  <a:pt x="1079" y="0"/>
                </a:lnTo>
                <a:lnTo>
                  <a:pt x="1082" y="0"/>
                </a:lnTo>
                <a:lnTo>
                  <a:pt x="1083" y="1"/>
                </a:lnTo>
                <a:lnTo>
                  <a:pt x="1084" y="3"/>
                </a:lnTo>
                <a:lnTo>
                  <a:pt x="1084" y="5"/>
                </a:lnTo>
                <a:lnTo>
                  <a:pt x="1084" y="6"/>
                </a:lnTo>
                <a:lnTo>
                  <a:pt x="1083" y="9"/>
                </a:lnTo>
                <a:lnTo>
                  <a:pt x="1082" y="9"/>
                </a:lnTo>
                <a:lnTo>
                  <a:pt x="1079" y="10"/>
                </a:lnTo>
                <a:lnTo>
                  <a:pt x="1069" y="10"/>
                </a:lnTo>
                <a:lnTo>
                  <a:pt x="1067" y="9"/>
                </a:lnTo>
                <a:lnTo>
                  <a:pt x="1065" y="9"/>
                </a:lnTo>
                <a:lnTo>
                  <a:pt x="1064" y="6"/>
                </a:lnTo>
                <a:lnTo>
                  <a:pt x="1064" y="5"/>
                </a:lnTo>
                <a:lnTo>
                  <a:pt x="1064" y="3"/>
                </a:lnTo>
                <a:lnTo>
                  <a:pt x="1065" y="1"/>
                </a:lnTo>
                <a:lnTo>
                  <a:pt x="1067" y="0"/>
                </a:lnTo>
                <a:lnTo>
                  <a:pt x="1069" y="0"/>
                </a:lnTo>
                <a:close/>
                <a:moveTo>
                  <a:pt x="1100" y="0"/>
                </a:moveTo>
                <a:lnTo>
                  <a:pt x="1110" y="0"/>
                </a:lnTo>
                <a:lnTo>
                  <a:pt x="1111" y="0"/>
                </a:lnTo>
                <a:lnTo>
                  <a:pt x="1112" y="1"/>
                </a:lnTo>
                <a:lnTo>
                  <a:pt x="1114" y="3"/>
                </a:lnTo>
                <a:lnTo>
                  <a:pt x="1115" y="5"/>
                </a:lnTo>
                <a:lnTo>
                  <a:pt x="1114" y="6"/>
                </a:lnTo>
                <a:lnTo>
                  <a:pt x="1112" y="9"/>
                </a:lnTo>
                <a:lnTo>
                  <a:pt x="1111" y="9"/>
                </a:lnTo>
                <a:lnTo>
                  <a:pt x="1110" y="10"/>
                </a:lnTo>
                <a:lnTo>
                  <a:pt x="1100" y="10"/>
                </a:lnTo>
                <a:lnTo>
                  <a:pt x="1097" y="9"/>
                </a:lnTo>
                <a:lnTo>
                  <a:pt x="1096" y="9"/>
                </a:lnTo>
                <a:lnTo>
                  <a:pt x="1094" y="6"/>
                </a:lnTo>
                <a:lnTo>
                  <a:pt x="1094" y="5"/>
                </a:lnTo>
                <a:lnTo>
                  <a:pt x="1094" y="3"/>
                </a:lnTo>
                <a:lnTo>
                  <a:pt x="1096" y="1"/>
                </a:lnTo>
                <a:lnTo>
                  <a:pt x="1097" y="0"/>
                </a:lnTo>
                <a:lnTo>
                  <a:pt x="1100" y="0"/>
                </a:lnTo>
                <a:close/>
                <a:moveTo>
                  <a:pt x="1129" y="0"/>
                </a:moveTo>
                <a:lnTo>
                  <a:pt x="1139" y="0"/>
                </a:lnTo>
                <a:lnTo>
                  <a:pt x="1142" y="0"/>
                </a:lnTo>
                <a:lnTo>
                  <a:pt x="1143" y="1"/>
                </a:lnTo>
                <a:lnTo>
                  <a:pt x="1145" y="3"/>
                </a:lnTo>
                <a:lnTo>
                  <a:pt x="1145" y="5"/>
                </a:lnTo>
                <a:lnTo>
                  <a:pt x="1145" y="6"/>
                </a:lnTo>
                <a:lnTo>
                  <a:pt x="1143" y="9"/>
                </a:lnTo>
                <a:lnTo>
                  <a:pt x="1142" y="9"/>
                </a:lnTo>
                <a:lnTo>
                  <a:pt x="1139" y="10"/>
                </a:lnTo>
                <a:lnTo>
                  <a:pt x="1129" y="10"/>
                </a:lnTo>
                <a:lnTo>
                  <a:pt x="1128" y="9"/>
                </a:lnTo>
                <a:lnTo>
                  <a:pt x="1127" y="9"/>
                </a:lnTo>
                <a:lnTo>
                  <a:pt x="1125" y="6"/>
                </a:lnTo>
                <a:lnTo>
                  <a:pt x="1124" y="5"/>
                </a:lnTo>
                <a:lnTo>
                  <a:pt x="1125" y="3"/>
                </a:lnTo>
                <a:lnTo>
                  <a:pt x="1127" y="1"/>
                </a:lnTo>
                <a:lnTo>
                  <a:pt x="1128" y="0"/>
                </a:lnTo>
                <a:lnTo>
                  <a:pt x="1129" y="0"/>
                </a:lnTo>
                <a:close/>
              </a:path>
            </a:pathLst>
          </a:custGeom>
          <a:solidFill>
            <a:srgbClr val="000000"/>
          </a:solidFill>
          <a:ln w="15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8950" name="Rectangle 25"/>
          <p:cNvSpPr>
            <a:spLocks noChangeArrowheads="1"/>
          </p:cNvSpPr>
          <p:nvPr/>
        </p:nvSpPr>
        <p:spPr bwMode="auto">
          <a:xfrm>
            <a:off x="4727575" y="3275013"/>
            <a:ext cx="257175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>
                <a:solidFill>
                  <a:srgbClr val="000000"/>
                </a:solidFill>
              </a:rPr>
              <a:t>1</a:t>
            </a:r>
            <a:endParaRPr lang="en-US" altLang="zh-CN"/>
          </a:p>
        </p:txBody>
      </p:sp>
      <p:sp>
        <p:nvSpPr>
          <p:cNvPr id="38951" name="Rectangle 26"/>
          <p:cNvSpPr>
            <a:spLocks noChangeArrowheads="1"/>
          </p:cNvSpPr>
          <p:nvPr/>
        </p:nvSpPr>
        <p:spPr bwMode="auto">
          <a:xfrm>
            <a:off x="4724400" y="2709863"/>
            <a:ext cx="257175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100">
                <a:solidFill>
                  <a:srgbClr val="000000"/>
                </a:solidFill>
              </a:rPr>
              <a:t>3</a:t>
            </a:r>
            <a:endParaRPr lang="en-US" altLang="zh-CN"/>
          </a:p>
        </p:txBody>
      </p:sp>
      <p:sp>
        <p:nvSpPr>
          <p:cNvPr id="38952" name="Rectangle 7"/>
          <p:cNvSpPr>
            <a:spLocks noChangeArrowheads="1"/>
          </p:cNvSpPr>
          <p:nvPr/>
        </p:nvSpPr>
        <p:spPr bwMode="auto">
          <a:xfrm>
            <a:off x="228600" y="304800"/>
            <a:ext cx="20193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/>
            <a:r>
              <a:rPr lang="zh-CN" altLang="en-US" sz="3600">
                <a:ea typeface="楷体_GB2312" pitchFamily="49" charset="-122"/>
              </a:rPr>
              <a:t>解（续）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7" name="Rectangle 3" descr="粉色砂纸"/>
          <p:cNvSpPr>
            <a:spLocks noChangeArrowheads="1"/>
          </p:cNvSpPr>
          <p:nvPr/>
        </p:nvSpPr>
        <p:spPr bwMode="auto">
          <a:xfrm>
            <a:off x="1752600" y="228600"/>
            <a:ext cx="4876800" cy="457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/>
            <a:r>
              <a:rPr lang="en-US" altLang="zh-CN" sz="280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§5-4   </a:t>
            </a:r>
            <a:r>
              <a:rPr lang="zh-CN" altLang="en-US" sz="280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一阶电路的全响应</a:t>
            </a:r>
          </a:p>
        </p:txBody>
      </p:sp>
      <p:sp>
        <p:nvSpPr>
          <p:cNvPr id="185348" name="Text Box 4"/>
          <p:cNvSpPr txBox="1">
            <a:spLocks noChangeArrowheads="1"/>
          </p:cNvSpPr>
          <p:nvPr/>
        </p:nvSpPr>
        <p:spPr bwMode="auto">
          <a:xfrm>
            <a:off x="533400" y="889000"/>
            <a:ext cx="8191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全响应</a:t>
            </a:r>
            <a:r>
              <a:rPr lang="zh-CN" altLang="en-US"/>
              <a:t>：非零初始状态的电路受到激励时电路中产生的响应</a:t>
            </a:r>
          </a:p>
        </p:txBody>
      </p:sp>
      <p:sp>
        <p:nvSpPr>
          <p:cNvPr id="185349" name="Text Box 5"/>
          <p:cNvSpPr txBox="1">
            <a:spLocks noChangeArrowheads="1"/>
          </p:cNvSpPr>
          <p:nvPr/>
        </p:nvSpPr>
        <p:spPr bwMode="auto">
          <a:xfrm>
            <a:off x="685800" y="1295400"/>
            <a:ext cx="5730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/>
            <a:r>
              <a:rPr lang="zh-CN" altLang="en-US">
                <a:solidFill>
                  <a:srgbClr val="FF3300"/>
                </a:solidFill>
                <a:latin typeface="仿宋_GB2312" pitchFamily="49" charset="-122"/>
              </a:rPr>
              <a:t>一</a:t>
            </a:r>
            <a:r>
              <a:rPr lang="en-US" altLang="zh-CN">
                <a:solidFill>
                  <a:srgbClr val="FF3300"/>
                </a:solidFill>
                <a:latin typeface="仿宋_GB2312" pitchFamily="49" charset="-122"/>
              </a:rPr>
              <a:t>. </a:t>
            </a:r>
            <a:r>
              <a:rPr lang="zh-CN" altLang="en-US">
                <a:solidFill>
                  <a:srgbClr val="FF3300"/>
                </a:solidFill>
                <a:latin typeface="仿宋_GB2312" pitchFamily="49" charset="-122"/>
              </a:rPr>
              <a:t>一阶电路的全响应及其两种分解方式</a:t>
            </a:r>
            <a:endParaRPr lang="zh-CN" altLang="en-US">
              <a:solidFill>
                <a:srgbClr val="CC0000"/>
              </a:solidFill>
              <a:latin typeface="仿宋_GB2312" pitchFamily="49" charset="-122"/>
            </a:endParaRPr>
          </a:p>
        </p:txBody>
      </p:sp>
      <p:grpSp>
        <p:nvGrpSpPr>
          <p:cNvPr id="185350" name="Group 6"/>
          <p:cNvGrpSpPr>
            <a:grpSpLocks/>
          </p:cNvGrpSpPr>
          <p:nvPr/>
        </p:nvGrpSpPr>
        <p:grpSpPr bwMode="auto">
          <a:xfrm>
            <a:off x="609600" y="2120900"/>
            <a:ext cx="3352800" cy="1600200"/>
            <a:chOff x="3456" y="1872"/>
            <a:chExt cx="2112" cy="1008"/>
          </a:xfrm>
        </p:grpSpPr>
        <p:sp>
          <p:nvSpPr>
            <p:cNvPr id="39955" name="Line 7"/>
            <p:cNvSpPr>
              <a:spLocks noChangeShapeType="1"/>
            </p:cNvSpPr>
            <p:nvPr/>
          </p:nvSpPr>
          <p:spPr bwMode="auto">
            <a:xfrm>
              <a:off x="4656" y="2304"/>
              <a:ext cx="38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39956" name="Group 8"/>
            <p:cNvGrpSpPr>
              <a:grpSpLocks/>
            </p:cNvGrpSpPr>
            <p:nvPr/>
          </p:nvGrpSpPr>
          <p:grpSpPr bwMode="auto">
            <a:xfrm>
              <a:off x="3456" y="1872"/>
              <a:ext cx="2112" cy="1008"/>
              <a:chOff x="3456" y="1920"/>
              <a:chExt cx="2112" cy="1008"/>
            </a:xfrm>
          </p:grpSpPr>
          <p:grpSp>
            <p:nvGrpSpPr>
              <p:cNvPr id="39957" name="Group 9"/>
              <p:cNvGrpSpPr>
                <a:grpSpLocks/>
              </p:cNvGrpSpPr>
              <p:nvPr/>
            </p:nvGrpSpPr>
            <p:grpSpPr bwMode="auto">
              <a:xfrm>
                <a:off x="4992" y="1968"/>
                <a:ext cx="240" cy="365"/>
                <a:chOff x="1872" y="432"/>
                <a:chExt cx="240" cy="365"/>
              </a:xfrm>
            </p:grpSpPr>
            <p:sp>
              <p:nvSpPr>
                <p:cNvPr id="39993" name="Line 10"/>
                <p:cNvSpPr>
                  <a:spLocks noChangeShapeType="1"/>
                </p:cNvSpPr>
                <p:nvPr/>
              </p:nvSpPr>
              <p:spPr bwMode="auto">
                <a:xfrm>
                  <a:off x="1872" y="768"/>
                  <a:ext cx="240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39994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872" y="432"/>
                  <a:ext cx="187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US" altLang="zh-CN" sz="3200" i="1">
                      <a:ea typeface="宋体" panose="02010600030101010101" pitchFamily="2" charset="-122"/>
                    </a:rPr>
                    <a:t>i</a:t>
                  </a:r>
                  <a:endParaRPr lang="en-US" altLang="zh-CN"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39958" name="Group 12"/>
              <p:cNvGrpSpPr>
                <a:grpSpLocks/>
              </p:cNvGrpSpPr>
              <p:nvPr/>
            </p:nvGrpSpPr>
            <p:grpSpPr bwMode="auto">
              <a:xfrm>
                <a:off x="3834" y="1920"/>
                <a:ext cx="651" cy="336"/>
                <a:chOff x="1146" y="912"/>
                <a:chExt cx="651" cy="336"/>
              </a:xfrm>
            </p:grpSpPr>
            <p:sp>
              <p:nvSpPr>
                <p:cNvPr id="39991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1200" y="1104"/>
                  <a:ext cx="144" cy="144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39992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46" y="912"/>
                  <a:ext cx="651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US" altLang="zh-CN">
                      <a:ea typeface="宋体" panose="02010600030101010101" pitchFamily="2" charset="-122"/>
                    </a:rPr>
                    <a:t>K(</a:t>
                  </a:r>
                  <a:r>
                    <a:rPr lang="en-US" altLang="zh-CN" i="1">
                      <a:ea typeface="宋体" panose="02010600030101010101" pitchFamily="2" charset="-122"/>
                    </a:rPr>
                    <a:t>t</a:t>
                  </a:r>
                  <a:r>
                    <a:rPr lang="en-US" altLang="zh-CN">
                      <a:ea typeface="宋体" panose="02010600030101010101" pitchFamily="2" charset="-122"/>
                    </a:rPr>
                    <a:t>=0)</a:t>
                  </a:r>
                </a:p>
              </p:txBody>
            </p:sp>
          </p:grpSp>
          <p:sp>
            <p:nvSpPr>
              <p:cNvPr id="39959" name="Text Box 15"/>
              <p:cNvSpPr txBox="1">
                <a:spLocks noChangeArrowheads="1"/>
              </p:cNvSpPr>
              <p:nvPr/>
            </p:nvSpPr>
            <p:spPr bwMode="auto">
              <a:xfrm>
                <a:off x="3600" y="2448"/>
                <a:ext cx="32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zh-CN" i="1">
                    <a:ea typeface="宋体" panose="02010600030101010101" pitchFamily="2" charset="-122"/>
                  </a:rPr>
                  <a:t>U</a:t>
                </a:r>
                <a:r>
                  <a:rPr lang="en-US" altLang="zh-CN" i="1" baseline="-25000">
                    <a:ea typeface="宋体" panose="02010600030101010101" pitchFamily="2" charset="-122"/>
                  </a:rPr>
                  <a:t>S</a:t>
                </a:r>
                <a:endParaRPr lang="en-US" altLang="zh-CN">
                  <a:ea typeface="宋体" panose="02010600030101010101" pitchFamily="2" charset="-122"/>
                </a:endParaRPr>
              </a:p>
            </p:txBody>
          </p:sp>
          <p:grpSp>
            <p:nvGrpSpPr>
              <p:cNvPr id="39960" name="Group 16"/>
              <p:cNvGrpSpPr>
                <a:grpSpLocks/>
              </p:cNvGrpSpPr>
              <p:nvPr/>
            </p:nvGrpSpPr>
            <p:grpSpPr bwMode="auto">
              <a:xfrm>
                <a:off x="4320" y="2304"/>
                <a:ext cx="596" cy="365"/>
                <a:chOff x="816" y="768"/>
                <a:chExt cx="596" cy="365"/>
              </a:xfrm>
            </p:grpSpPr>
            <p:grpSp>
              <p:nvGrpSpPr>
                <p:cNvPr id="39987" name="Group 17"/>
                <p:cNvGrpSpPr>
                  <a:grpSpLocks/>
                </p:cNvGrpSpPr>
                <p:nvPr/>
              </p:nvGrpSpPr>
              <p:grpSpPr bwMode="auto">
                <a:xfrm>
                  <a:off x="816" y="768"/>
                  <a:ext cx="596" cy="288"/>
                  <a:chOff x="816" y="768"/>
                  <a:chExt cx="596" cy="288"/>
                </a:xfrm>
              </p:grpSpPr>
              <p:sp>
                <p:nvSpPr>
                  <p:cNvPr id="39989" name="Text Box 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16" y="768"/>
                    <a:ext cx="225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99FF99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254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1pPr>
                    <a:lvl2pPr marL="742950" indent="-28575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2pPr>
                    <a:lvl3pPr marL="11430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3pPr>
                    <a:lvl4pPr marL="16002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4pPr>
                    <a:lvl5pPr marL="20574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</a:pPr>
                    <a:r>
                      <a:rPr lang="en-US" altLang="zh-CN">
                        <a:ea typeface="宋体" panose="02010600030101010101" pitchFamily="2" charset="-122"/>
                      </a:rPr>
                      <a:t>+</a:t>
                    </a:r>
                  </a:p>
                </p:txBody>
              </p:sp>
              <p:sp>
                <p:nvSpPr>
                  <p:cNvPr id="39990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00" y="768"/>
                    <a:ext cx="212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99FF99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254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1pPr>
                    <a:lvl2pPr marL="742950" indent="-28575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2pPr>
                    <a:lvl3pPr marL="11430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3pPr>
                    <a:lvl4pPr marL="16002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4pPr>
                    <a:lvl5pPr marL="20574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</a:pPr>
                    <a:r>
                      <a:rPr lang="en-US" altLang="zh-CN">
                        <a:ea typeface="宋体" panose="02010600030101010101" pitchFamily="2" charset="-122"/>
                      </a:rPr>
                      <a:t>–</a:t>
                    </a:r>
                  </a:p>
                </p:txBody>
              </p:sp>
            </p:grpSp>
            <p:sp>
              <p:nvSpPr>
                <p:cNvPr id="39988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953" y="768"/>
                  <a:ext cx="343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US" altLang="zh-CN" sz="3200" i="1">
                      <a:ea typeface="宋体" panose="02010600030101010101" pitchFamily="2" charset="-122"/>
                    </a:rPr>
                    <a:t>u</a:t>
                  </a:r>
                  <a:r>
                    <a:rPr lang="en-US" altLang="zh-CN" i="1" baseline="-25000">
                      <a:ea typeface="宋体" panose="02010600030101010101" pitchFamily="2" charset="-122"/>
                    </a:rPr>
                    <a:t>R</a:t>
                  </a:r>
                  <a:endParaRPr lang="en-US" altLang="zh-CN" baseline="-25000"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39961" name="Group 21"/>
              <p:cNvGrpSpPr>
                <a:grpSpLocks/>
              </p:cNvGrpSpPr>
              <p:nvPr/>
            </p:nvGrpSpPr>
            <p:grpSpPr bwMode="auto">
              <a:xfrm>
                <a:off x="3456" y="2256"/>
                <a:ext cx="2112" cy="672"/>
                <a:chOff x="192" y="912"/>
                <a:chExt cx="2112" cy="672"/>
              </a:xfrm>
            </p:grpSpPr>
            <p:sp>
              <p:nvSpPr>
                <p:cNvPr id="39965" name="Line 22"/>
                <p:cNvSpPr>
                  <a:spLocks noChangeShapeType="1"/>
                </p:cNvSpPr>
                <p:nvPr/>
              </p:nvSpPr>
              <p:spPr bwMode="auto">
                <a:xfrm>
                  <a:off x="768" y="1008"/>
                  <a:ext cx="67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39966" name="Line 23"/>
                <p:cNvSpPr>
                  <a:spLocks noChangeShapeType="1"/>
                </p:cNvSpPr>
                <p:nvPr/>
              </p:nvSpPr>
              <p:spPr bwMode="auto">
                <a:xfrm>
                  <a:off x="288" y="1008"/>
                  <a:ext cx="336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39967" name="Line 24"/>
                <p:cNvSpPr>
                  <a:spLocks noChangeShapeType="1"/>
                </p:cNvSpPr>
                <p:nvPr/>
              </p:nvSpPr>
              <p:spPr bwMode="auto">
                <a:xfrm>
                  <a:off x="288" y="1008"/>
                  <a:ext cx="0" cy="24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39968" name="Group 25"/>
                <p:cNvGrpSpPr>
                  <a:grpSpLocks/>
                </p:cNvGrpSpPr>
                <p:nvPr/>
              </p:nvGrpSpPr>
              <p:grpSpPr bwMode="auto">
                <a:xfrm>
                  <a:off x="192" y="1248"/>
                  <a:ext cx="192" cy="48"/>
                  <a:chOff x="528" y="1488"/>
                  <a:chExt cx="192" cy="48"/>
                </a:xfrm>
              </p:grpSpPr>
              <p:sp>
                <p:nvSpPr>
                  <p:cNvPr id="39985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1488"/>
                    <a:ext cx="192" cy="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86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576" y="1536"/>
                    <a:ext cx="96" cy="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39969" name="Line 28"/>
                <p:cNvSpPr>
                  <a:spLocks noChangeShapeType="1"/>
                </p:cNvSpPr>
                <p:nvPr/>
              </p:nvSpPr>
              <p:spPr bwMode="auto">
                <a:xfrm>
                  <a:off x="288" y="1296"/>
                  <a:ext cx="0" cy="24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39970" name="Group 29"/>
                <p:cNvGrpSpPr>
                  <a:grpSpLocks/>
                </p:cNvGrpSpPr>
                <p:nvPr/>
              </p:nvGrpSpPr>
              <p:grpSpPr bwMode="auto">
                <a:xfrm>
                  <a:off x="1675" y="912"/>
                  <a:ext cx="629" cy="672"/>
                  <a:chOff x="1675" y="720"/>
                  <a:chExt cx="629" cy="672"/>
                </a:xfrm>
              </p:grpSpPr>
              <p:sp>
                <p:nvSpPr>
                  <p:cNvPr id="39974" name="Text Box 3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75" y="1008"/>
                    <a:ext cx="255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99FF99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254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1pPr>
                    <a:lvl2pPr marL="742950" indent="-28575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2pPr>
                    <a:lvl3pPr marL="11430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3pPr>
                    <a:lvl4pPr marL="16002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4pPr>
                    <a:lvl5pPr marL="20574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</a:pPr>
                    <a:r>
                      <a:rPr lang="en-US" altLang="zh-CN">
                        <a:ea typeface="宋体" panose="02010600030101010101" pitchFamily="2" charset="-122"/>
                      </a:rPr>
                      <a:t>C</a:t>
                    </a:r>
                  </a:p>
                </p:txBody>
              </p:sp>
              <p:grpSp>
                <p:nvGrpSpPr>
                  <p:cNvPr id="39975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961" y="720"/>
                    <a:ext cx="343" cy="672"/>
                    <a:chOff x="1961" y="720"/>
                    <a:chExt cx="343" cy="672"/>
                  </a:xfrm>
                </p:grpSpPr>
                <p:grpSp>
                  <p:nvGrpSpPr>
                    <p:cNvPr id="39981" name="Group 3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64" y="720"/>
                      <a:ext cx="225" cy="672"/>
                      <a:chOff x="1632" y="1248"/>
                      <a:chExt cx="225" cy="672"/>
                    </a:xfrm>
                  </p:grpSpPr>
                  <p:sp>
                    <p:nvSpPr>
                      <p:cNvPr id="39983" name="Text Box 3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632" y="1248"/>
                        <a:ext cx="225" cy="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>
                        <a:spAutoFit/>
                      </a:bodyPr>
                      <a:lstStyle>
                        <a:lvl1pPr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1pPr>
                        <a:lvl2pPr marL="742950" indent="-28575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2pPr>
                        <a:lvl3pPr marL="11430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3pPr>
                        <a:lvl4pPr marL="16002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4pPr>
                        <a:lvl5pPr marL="20574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9pPr>
                      </a:lstStyle>
                      <a:p>
                        <a:pPr algn="ctr" eaLnBrk="1" hangingPunct="1">
                          <a:spcBef>
                            <a:spcPct val="50000"/>
                          </a:spcBef>
                        </a:pPr>
                        <a:r>
                          <a:rPr lang="en-US" altLang="zh-CN">
                            <a:ea typeface="宋体" panose="02010600030101010101" pitchFamily="2" charset="-122"/>
                          </a:rPr>
                          <a:t>+</a:t>
                        </a:r>
                      </a:p>
                    </p:txBody>
                  </p:sp>
                  <p:sp>
                    <p:nvSpPr>
                      <p:cNvPr id="39984" name="Text Box 3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632" y="1632"/>
                        <a:ext cx="212" cy="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>
                        <a:spAutoFit/>
                      </a:bodyPr>
                      <a:lstStyle>
                        <a:lvl1pPr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1pPr>
                        <a:lvl2pPr marL="742950" indent="-28575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2pPr>
                        <a:lvl3pPr marL="11430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3pPr>
                        <a:lvl4pPr marL="16002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4pPr>
                        <a:lvl5pPr marL="20574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9pPr>
                      </a:lstStyle>
                      <a:p>
                        <a:pPr algn="ctr" eaLnBrk="1" hangingPunct="1">
                          <a:spcBef>
                            <a:spcPct val="50000"/>
                          </a:spcBef>
                        </a:pPr>
                        <a:r>
                          <a:rPr lang="en-US" altLang="zh-CN">
                            <a:ea typeface="宋体" panose="02010600030101010101" pitchFamily="2" charset="-122"/>
                          </a:rPr>
                          <a:t>–</a:t>
                        </a:r>
                      </a:p>
                    </p:txBody>
                  </p:sp>
                </p:grpSp>
                <p:sp>
                  <p:nvSpPr>
                    <p:cNvPr id="39982" name="Text Box 3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961" y="864"/>
                      <a:ext cx="343" cy="36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99FF99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25400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>
                      <a:spAutoFit/>
                    </a:bodyPr>
                    <a:lstStyle>
                      <a:lvl1pPr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1pPr>
                      <a:lvl2pPr marL="742950" indent="-28575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2pPr>
                      <a:lvl3pPr marL="1143000" indent="-22860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3pPr>
                      <a:lvl4pPr marL="1600200" indent="-22860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4pPr>
                      <a:lvl5pPr marL="2057400" indent="-22860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50000"/>
                        </a:spcBef>
                      </a:pPr>
                      <a:r>
                        <a:rPr lang="en-US" altLang="zh-CN" sz="3200" i="1">
                          <a:ea typeface="宋体" panose="02010600030101010101" pitchFamily="2" charset="-122"/>
                        </a:rPr>
                        <a:t>u</a:t>
                      </a:r>
                      <a:r>
                        <a:rPr lang="en-US" altLang="zh-CN" i="1" baseline="-25000">
                          <a:ea typeface="宋体" panose="02010600030101010101" pitchFamily="2" charset="-122"/>
                        </a:rPr>
                        <a:t>C</a:t>
                      </a:r>
                      <a:endParaRPr lang="en-US" altLang="zh-CN">
                        <a:ea typeface="宋体" panose="02010600030101010101" pitchFamily="2" charset="-122"/>
                      </a:endParaRPr>
                    </a:p>
                  </p:txBody>
                </p:sp>
              </p:grpSp>
              <p:grpSp>
                <p:nvGrpSpPr>
                  <p:cNvPr id="39976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1824" y="1008"/>
                    <a:ext cx="192" cy="96"/>
                    <a:chOff x="1824" y="1680"/>
                    <a:chExt cx="192" cy="96"/>
                  </a:xfrm>
                </p:grpSpPr>
                <p:sp>
                  <p:nvSpPr>
                    <p:cNvPr id="39979" name="Line 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24" y="1680"/>
                      <a:ext cx="192" cy="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9980" name="Line 3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24" y="1776"/>
                      <a:ext cx="192" cy="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39977" name="Line 3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920" y="1104"/>
                    <a:ext cx="0" cy="24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78" name="Line 4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920" y="816"/>
                    <a:ext cx="0" cy="192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39971" name="Line 41"/>
                <p:cNvSpPr>
                  <a:spLocks noChangeShapeType="1"/>
                </p:cNvSpPr>
                <p:nvPr/>
              </p:nvSpPr>
              <p:spPr bwMode="auto">
                <a:xfrm flipH="1" flipV="1">
                  <a:off x="624" y="912"/>
                  <a:ext cx="144" cy="96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39972" name="Line 42"/>
                <p:cNvSpPr>
                  <a:spLocks noChangeShapeType="1"/>
                </p:cNvSpPr>
                <p:nvPr/>
              </p:nvSpPr>
              <p:spPr bwMode="auto">
                <a:xfrm>
                  <a:off x="1680" y="1008"/>
                  <a:ext cx="240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39973" name="Line 43"/>
                <p:cNvSpPr>
                  <a:spLocks noChangeShapeType="1"/>
                </p:cNvSpPr>
                <p:nvPr/>
              </p:nvSpPr>
              <p:spPr bwMode="auto">
                <a:xfrm>
                  <a:off x="288" y="1536"/>
                  <a:ext cx="163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39962" name="Group 44"/>
              <p:cNvGrpSpPr>
                <a:grpSpLocks/>
              </p:cNvGrpSpPr>
              <p:nvPr/>
            </p:nvGrpSpPr>
            <p:grpSpPr bwMode="auto">
              <a:xfrm>
                <a:off x="4416" y="2064"/>
                <a:ext cx="340" cy="336"/>
                <a:chOff x="1008" y="528"/>
                <a:chExt cx="340" cy="336"/>
              </a:xfrm>
            </p:grpSpPr>
            <p:sp>
              <p:nvSpPr>
                <p:cNvPr id="39963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1104" y="528"/>
                  <a:ext cx="24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US" altLang="zh-CN" i="1">
                      <a:ea typeface="宋体" panose="02010600030101010101" pitchFamily="2" charset="-122"/>
                    </a:rPr>
                    <a:t>R</a:t>
                  </a:r>
                  <a:endParaRPr lang="en-US" altLang="zh-CN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9964" name="Rectangle 46"/>
                <p:cNvSpPr>
                  <a:spLocks noChangeArrowheads="1"/>
                </p:cNvSpPr>
                <p:nvPr/>
              </p:nvSpPr>
              <p:spPr bwMode="auto">
                <a:xfrm>
                  <a:off x="1008" y="768"/>
                  <a:ext cx="288" cy="96"/>
                </a:xfrm>
                <a:prstGeom prst="rect">
                  <a:avLst/>
                </a:prstGeom>
                <a:solidFill>
                  <a:srgbClr val="99FF99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</p:grpSp>
      <p:graphicFrame>
        <p:nvGraphicFramePr>
          <p:cNvPr id="185391" name="Object 47"/>
          <p:cNvGraphicFramePr>
            <a:graphicFrameLocks noChangeAspect="1"/>
          </p:cNvGraphicFramePr>
          <p:nvPr/>
        </p:nvGraphicFramePr>
        <p:xfrm>
          <a:off x="4038600" y="2120900"/>
          <a:ext cx="2668588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95" name="公式" r:id="rId4" imgW="1244060" imgH="406224" progId="Equation.3">
                  <p:embed/>
                </p:oleObj>
              </mc:Choice>
              <mc:Fallback>
                <p:oleObj name="公式" r:id="rId4" imgW="1244060" imgH="406224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2120900"/>
                        <a:ext cx="2668588" cy="831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5392" name="Text Box 48"/>
          <p:cNvSpPr txBox="1">
            <a:spLocks noChangeArrowheads="1"/>
          </p:cNvSpPr>
          <p:nvPr/>
        </p:nvSpPr>
        <p:spPr bwMode="auto">
          <a:xfrm>
            <a:off x="3276600" y="3873500"/>
            <a:ext cx="2438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zh-CN"/>
              <a:t>稳态解</a:t>
            </a:r>
            <a:r>
              <a:rPr lang="zh-CN" altLang="zh-CN">
                <a:ea typeface="宋体" panose="02010600030101010101" pitchFamily="2" charset="-122"/>
              </a:rPr>
              <a:t>  </a:t>
            </a:r>
            <a:r>
              <a:rPr lang="en-US" altLang="zh-CN" sz="3200" i="1">
                <a:ea typeface="宋体" panose="02010600030101010101" pitchFamily="2" charset="-122"/>
              </a:rPr>
              <a:t>u</a:t>
            </a:r>
            <a:r>
              <a:rPr lang="en-US" altLang="zh-CN" i="1" baseline="-25000">
                <a:ea typeface="宋体" panose="02010600030101010101" pitchFamily="2" charset="-122"/>
              </a:rPr>
              <a:t>C</a:t>
            </a:r>
            <a:r>
              <a:rPr lang="en-US" altLang="zh-CN" i="1" baseline="30000">
                <a:ea typeface="宋体" panose="02010600030101010101" pitchFamily="2" charset="-122"/>
              </a:rPr>
              <a:t>'  </a:t>
            </a:r>
            <a:r>
              <a:rPr lang="en-US" altLang="zh-CN" i="1">
                <a:ea typeface="宋体" panose="02010600030101010101" pitchFamily="2" charset="-122"/>
              </a:rPr>
              <a:t>= U</a:t>
            </a:r>
            <a:r>
              <a:rPr lang="en-US" altLang="zh-CN" i="1" baseline="-25000">
                <a:ea typeface="宋体" panose="02010600030101010101" pitchFamily="2" charset="-122"/>
              </a:rPr>
              <a:t>S</a:t>
            </a:r>
          </a:p>
        </p:txBody>
      </p:sp>
      <p:sp>
        <p:nvSpPr>
          <p:cNvPr id="185393" name="Text Box 49"/>
          <p:cNvSpPr txBox="1">
            <a:spLocks noChangeArrowheads="1"/>
          </p:cNvSpPr>
          <p:nvPr/>
        </p:nvSpPr>
        <p:spPr bwMode="auto">
          <a:xfrm>
            <a:off x="4191000" y="3035300"/>
            <a:ext cx="3810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FF"/>
                </a:solidFill>
              </a:rPr>
              <a:t>解答为</a:t>
            </a:r>
            <a:r>
              <a:rPr lang="zh-CN" altLang="en-US">
                <a:ea typeface="宋体" panose="02010600030101010101" pitchFamily="2" charset="-122"/>
              </a:rPr>
              <a:t>    </a:t>
            </a:r>
            <a:r>
              <a:rPr lang="en-US" altLang="zh-CN" sz="3200" i="1">
                <a:ea typeface="宋体" panose="02010600030101010101" pitchFamily="2" charset="-122"/>
              </a:rPr>
              <a:t>u</a:t>
            </a:r>
            <a:r>
              <a:rPr lang="en-US" altLang="zh-CN" i="1" baseline="-25000">
                <a:ea typeface="宋体" panose="02010600030101010101" pitchFamily="2" charset="-122"/>
              </a:rPr>
              <a:t>C</a:t>
            </a:r>
            <a:r>
              <a:rPr lang="en-US" altLang="zh-CN">
                <a:ea typeface="宋体" panose="02010600030101010101" pitchFamily="2" charset="-122"/>
              </a:rPr>
              <a:t>(</a:t>
            </a:r>
            <a:r>
              <a:rPr lang="en-US" altLang="zh-CN" i="1">
                <a:ea typeface="宋体" panose="02010600030101010101" pitchFamily="2" charset="-122"/>
              </a:rPr>
              <a:t>t</a:t>
            </a:r>
            <a:r>
              <a:rPr lang="en-US" altLang="zh-CN">
                <a:ea typeface="宋体" panose="02010600030101010101" pitchFamily="2" charset="-122"/>
              </a:rPr>
              <a:t>) =  </a:t>
            </a:r>
            <a:r>
              <a:rPr lang="en-US" altLang="zh-CN" sz="3200" i="1">
                <a:ea typeface="宋体" panose="02010600030101010101" pitchFamily="2" charset="-122"/>
              </a:rPr>
              <a:t>u</a:t>
            </a:r>
            <a:r>
              <a:rPr lang="en-US" altLang="zh-CN" i="1" baseline="-25000">
                <a:ea typeface="宋体" panose="02010600030101010101" pitchFamily="2" charset="-122"/>
              </a:rPr>
              <a:t>C</a:t>
            </a:r>
            <a:r>
              <a:rPr lang="en-US" altLang="zh-CN" i="1" baseline="30000">
                <a:ea typeface="宋体" panose="02010600030101010101" pitchFamily="2" charset="-122"/>
              </a:rPr>
              <a:t>' </a:t>
            </a:r>
            <a:r>
              <a:rPr lang="en-US" altLang="zh-CN" i="1">
                <a:ea typeface="宋体" panose="02010600030101010101" pitchFamily="2" charset="-122"/>
              </a:rPr>
              <a:t>+  </a:t>
            </a:r>
            <a:r>
              <a:rPr lang="en-US" altLang="zh-CN" sz="3200" i="1">
                <a:ea typeface="宋体" panose="02010600030101010101" pitchFamily="2" charset="-122"/>
              </a:rPr>
              <a:t>u</a:t>
            </a:r>
            <a:r>
              <a:rPr lang="en-US" altLang="zh-CN" i="1" baseline="-25000">
                <a:ea typeface="宋体" panose="02010600030101010101" pitchFamily="2" charset="-122"/>
              </a:rPr>
              <a:t>C</a:t>
            </a:r>
            <a:r>
              <a:rPr lang="en-US" altLang="zh-CN" i="1" baseline="30000">
                <a:ea typeface="宋体" panose="02010600030101010101" pitchFamily="2" charset="-122"/>
              </a:rPr>
              <a:t>"</a:t>
            </a:r>
          </a:p>
        </p:txBody>
      </p:sp>
      <p:sp>
        <p:nvSpPr>
          <p:cNvPr id="185394" name="Text Box 50"/>
          <p:cNvSpPr txBox="1">
            <a:spLocks noChangeArrowheads="1"/>
          </p:cNvSpPr>
          <p:nvPr/>
        </p:nvSpPr>
        <p:spPr bwMode="auto">
          <a:xfrm>
            <a:off x="6781800" y="2349500"/>
            <a:ext cx="1724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非齐次方程</a:t>
            </a:r>
          </a:p>
        </p:txBody>
      </p:sp>
      <p:sp>
        <p:nvSpPr>
          <p:cNvPr id="185395" name="Text Box 51"/>
          <p:cNvSpPr txBox="1">
            <a:spLocks noChangeArrowheads="1"/>
          </p:cNvSpPr>
          <p:nvPr/>
        </p:nvSpPr>
        <p:spPr bwMode="auto">
          <a:xfrm>
            <a:off x="1295400" y="4787900"/>
            <a:ext cx="896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/>
            <a:r>
              <a:rPr lang="en-US" altLang="zh-CN" i="1">
                <a:ea typeface="宋体" panose="02010600030101010101" pitchFamily="2" charset="-122"/>
              </a:rPr>
              <a:t></a:t>
            </a:r>
            <a:r>
              <a:rPr lang="en-US" altLang="zh-CN">
                <a:ea typeface="宋体" panose="02010600030101010101" pitchFamily="2" charset="-122"/>
              </a:rPr>
              <a:t>=</a:t>
            </a:r>
            <a:r>
              <a:rPr lang="en-US" altLang="zh-CN" i="1">
                <a:ea typeface="宋体" panose="02010600030101010101" pitchFamily="2" charset="-122"/>
              </a:rPr>
              <a:t>RC</a:t>
            </a:r>
            <a:endParaRPr lang="en-US" altLang="zh-CN">
              <a:ea typeface="宋体" panose="02010600030101010101" pitchFamily="2" charset="-122"/>
            </a:endParaRPr>
          </a:p>
        </p:txBody>
      </p:sp>
      <p:graphicFrame>
        <p:nvGraphicFramePr>
          <p:cNvPr id="185396" name="Object 52"/>
          <p:cNvGraphicFramePr>
            <a:graphicFrameLocks noChangeAspect="1"/>
          </p:cNvGraphicFramePr>
          <p:nvPr/>
        </p:nvGraphicFramePr>
        <p:xfrm>
          <a:off x="3124200" y="4406900"/>
          <a:ext cx="2541588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96" name="公式" r:id="rId6" imgW="1066337" imgH="355446" progId="Equation.3">
                  <p:embed/>
                </p:oleObj>
              </mc:Choice>
              <mc:Fallback>
                <p:oleObj name="公式" r:id="rId6" imgW="1066337" imgH="355446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4406900"/>
                        <a:ext cx="2541588" cy="842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5397" name="Text Box 53"/>
          <p:cNvSpPr txBox="1">
            <a:spLocks noChangeArrowheads="1"/>
          </p:cNvSpPr>
          <p:nvPr/>
        </p:nvSpPr>
        <p:spPr bwMode="auto">
          <a:xfrm>
            <a:off x="1066800" y="1727200"/>
            <a:ext cx="6667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/>
            <a:r>
              <a:rPr lang="en-US" altLang="zh-CN">
                <a:solidFill>
                  <a:schemeClr val="accent2"/>
                </a:solidFill>
                <a:latin typeface="仿宋_GB2312" pitchFamily="49" charset="-122"/>
              </a:rPr>
              <a:t>1.</a:t>
            </a:r>
            <a:r>
              <a:rPr lang="zh-CN" altLang="en-US">
                <a:solidFill>
                  <a:schemeClr val="accent2"/>
                </a:solidFill>
                <a:latin typeface="仿宋_GB2312" pitchFamily="49" charset="-122"/>
              </a:rPr>
              <a:t>全解 </a:t>
            </a:r>
            <a:r>
              <a:rPr lang="en-US" altLang="zh-CN">
                <a:solidFill>
                  <a:schemeClr val="accent2"/>
                </a:solidFill>
                <a:latin typeface="仿宋_GB2312" pitchFamily="49" charset="-122"/>
              </a:rPr>
              <a:t>= </a:t>
            </a:r>
            <a:r>
              <a:rPr lang="zh-CN" altLang="en-US">
                <a:solidFill>
                  <a:schemeClr val="accent2"/>
                </a:solidFill>
                <a:latin typeface="仿宋_GB2312" pitchFamily="49" charset="-122"/>
              </a:rPr>
              <a:t>强制分量</a:t>
            </a:r>
            <a:r>
              <a:rPr lang="en-US" altLang="zh-CN">
                <a:solidFill>
                  <a:schemeClr val="accent2"/>
                </a:solidFill>
                <a:latin typeface="仿宋_GB2312" pitchFamily="49" charset="-122"/>
              </a:rPr>
              <a:t>(</a:t>
            </a:r>
            <a:r>
              <a:rPr lang="zh-CN" altLang="en-US">
                <a:solidFill>
                  <a:schemeClr val="accent2"/>
                </a:solidFill>
                <a:latin typeface="仿宋_GB2312" pitchFamily="49" charset="-122"/>
              </a:rPr>
              <a:t>稳态解</a:t>
            </a:r>
            <a:r>
              <a:rPr lang="en-US" altLang="zh-CN">
                <a:solidFill>
                  <a:schemeClr val="accent2"/>
                </a:solidFill>
                <a:latin typeface="仿宋_GB2312" pitchFamily="49" charset="-122"/>
              </a:rPr>
              <a:t>)+</a:t>
            </a:r>
            <a:r>
              <a:rPr lang="zh-CN" altLang="en-US">
                <a:solidFill>
                  <a:schemeClr val="accent2"/>
                </a:solidFill>
                <a:latin typeface="仿宋_GB2312" pitchFamily="49" charset="-122"/>
              </a:rPr>
              <a:t>自由分量</a:t>
            </a:r>
            <a:r>
              <a:rPr lang="en-US" altLang="zh-CN">
                <a:solidFill>
                  <a:schemeClr val="accent2"/>
                </a:solidFill>
                <a:latin typeface="仿宋_GB2312" pitchFamily="49" charset="-122"/>
              </a:rPr>
              <a:t>(</a:t>
            </a:r>
            <a:r>
              <a:rPr lang="zh-CN" altLang="en-US">
                <a:solidFill>
                  <a:schemeClr val="accent2"/>
                </a:solidFill>
                <a:latin typeface="仿宋_GB2312" pitchFamily="49" charset="-122"/>
              </a:rPr>
              <a:t>暂态解</a:t>
            </a:r>
            <a:r>
              <a:rPr lang="en-US" altLang="zh-CN">
                <a:solidFill>
                  <a:schemeClr val="accent2"/>
                </a:solidFill>
                <a:latin typeface="仿宋_GB2312" pitchFamily="49" charset="-122"/>
              </a:rPr>
              <a:t>)</a:t>
            </a:r>
          </a:p>
        </p:txBody>
      </p:sp>
      <p:grpSp>
        <p:nvGrpSpPr>
          <p:cNvPr id="185398" name="Group 54"/>
          <p:cNvGrpSpPr>
            <a:grpSpLocks/>
          </p:cNvGrpSpPr>
          <p:nvPr/>
        </p:nvGrpSpPr>
        <p:grpSpPr bwMode="auto">
          <a:xfrm>
            <a:off x="5638800" y="3644900"/>
            <a:ext cx="2895600" cy="833438"/>
            <a:chOff x="3552" y="2688"/>
            <a:chExt cx="1824" cy="525"/>
          </a:xfrm>
        </p:grpSpPr>
        <p:sp>
          <p:nvSpPr>
            <p:cNvPr id="39953" name="Text Box 55"/>
            <p:cNvSpPr txBox="1">
              <a:spLocks noChangeArrowheads="1"/>
            </p:cNvSpPr>
            <p:nvPr/>
          </p:nvSpPr>
          <p:spPr bwMode="auto">
            <a:xfrm>
              <a:off x="3552" y="2880"/>
              <a:ext cx="18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/>
                <a:t>暂态解</a:t>
              </a:r>
              <a:endParaRPr lang="zh-CN" altLang="en-US" i="1"/>
            </a:p>
          </p:txBody>
        </p:sp>
        <p:graphicFrame>
          <p:nvGraphicFramePr>
            <p:cNvPr id="39954" name="Object 56"/>
            <p:cNvGraphicFramePr>
              <a:graphicFrameLocks noChangeAspect="1"/>
            </p:cNvGraphicFramePr>
            <p:nvPr/>
          </p:nvGraphicFramePr>
          <p:xfrm>
            <a:off x="4272" y="2688"/>
            <a:ext cx="1056" cy="5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97" name="公式" r:id="rId8" imgW="710891" imgH="355446" progId="Equation.3">
                    <p:embed/>
                  </p:oleObj>
                </mc:Choice>
                <mc:Fallback>
                  <p:oleObj name="公式" r:id="rId8" imgW="710891" imgH="355446" progId="Equation.3">
                    <p:embed/>
                    <p:pic>
                      <p:nvPicPr>
                        <p:cNvPr id="0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2" y="2688"/>
                          <a:ext cx="1056" cy="5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85401" name="Text Box 57"/>
          <p:cNvSpPr txBox="1">
            <a:spLocks noChangeArrowheads="1"/>
          </p:cNvSpPr>
          <p:nvPr/>
        </p:nvSpPr>
        <p:spPr bwMode="auto">
          <a:xfrm>
            <a:off x="3568700" y="5334000"/>
            <a:ext cx="259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i="1">
                <a:ea typeface="宋体" panose="02010600030101010101" pitchFamily="2" charset="-122"/>
              </a:rPr>
              <a:t>u</a:t>
            </a:r>
            <a:r>
              <a:rPr lang="en-US" altLang="zh-CN" i="1" baseline="-25000">
                <a:ea typeface="宋体" panose="02010600030101010101" pitchFamily="2" charset="-122"/>
              </a:rPr>
              <a:t>C</a:t>
            </a:r>
            <a:r>
              <a:rPr lang="en-US" altLang="zh-CN" baseline="-25000">
                <a:ea typeface="宋体" panose="02010600030101010101" pitchFamily="2" charset="-122"/>
              </a:rPr>
              <a:t> </a:t>
            </a:r>
            <a:r>
              <a:rPr lang="en-US" altLang="zh-CN">
                <a:ea typeface="宋体" panose="02010600030101010101" pitchFamily="2" charset="-122"/>
              </a:rPr>
              <a:t>(0</a:t>
            </a:r>
            <a:r>
              <a:rPr lang="en-US" altLang="zh-CN" baseline="30000">
                <a:ea typeface="宋体" panose="02010600030101010101" pitchFamily="2" charset="-122"/>
              </a:rPr>
              <a:t>+</a:t>
            </a:r>
            <a:r>
              <a:rPr lang="en-US" altLang="zh-CN">
                <a:ea typeface="宋体" panose="02010600030101010101" pitchFamily="2" charset="-122"/>
              </a:rPr>
              <a:t>)=</a:t>
            </a:r>
            <a:r>
              <a:rPr lang="en-US" altLang="zh-CN" i="1">
                <a:ea typeface="宋体" panose="02010600030101010101" pitchFamily="2" charset="-122"/>
              </a:rPr>
              <a:t>A+U</a:t>
            </a:r>
            <a:r>
              <a:rPr lang="en-US" altLang="zh-CN" i="1" baseline="-25000">
                <a:ea typeface="宋体" panose="02010600030101010101" pitchFamily="2" charset="-122"/>
              </a:rPr>
              <a:t>S</a:t>
            </a:r>
            <a:r>
              <a:rPr lang="en-US" altLang="zh-CN" i="1">
                <a:ea typeface="宋体" panose="02010600030101010101" pitchFamily="2" charset="-122"/>
              </a:rPr>
              <a:t>=U</a:t>
            </a:r>
            <a:r>
              <a:rPr lang="en-US" altLang="zh-CN" baseline="-25000">
                <a:ea typeface="宋体" panose="02010600030101010101" pitchFamily="2" charset="-122"/>
              </a:rPr>
              <a:t>0</a:t>
            </a:r>
          </a:p>
        </p:txBody>
      </p:sp>
      <p:sp>
        <p:nvSpPr>
          <p:cNvPr id="185402" name="Text Box 58"/>
          <p:cNvSpPr txBox="1">
            <a:spLocks noChangeArrowheads="1"/>
          </p:cNvSpPr>
          <p:nvPr/>
        </p:nvSpPr>
        <p:spPr bwMode="auto">
          <a:xfrm>
            <a:off x="6464300" y="5486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ea typeface="宋体" panose="02010600030101010101" pitchFamily="2" charset="-122"/>
              </a:rPr>
              <a:t></a:t>
            </a:r>
            <a:r>
              <a:rPr lang="en-US" altLang="zh-CN" i="1">
                <a:ea typeface="宋体" panose="02010600030101010101" pitchFamily="2" charset="-122"/>
              </a:rPr>
              <a:t> A=U</a:t>
            </a:r>
            <a:r>
              <a:rPr lang="en-US" altLang="zh-CN" baseline="-25000">
                <a:ea typeface="宋体" panose="02010600030101010101" pitchFamily="2" charset="-122"/>
              </a:rPr>
              <a:t>0</a:t>
            </a:r>
            <a:r>
              <a:rPr lang="en-US" altLang="zh-CN" i="1">
                <a:ea typeface="宋体" panose="02010600030101010101" pitchFamily="2" charset="-122"/>
              </a:rPr>
              <a:t> - U</a:t>
            </a:r>
            <a:r>
              <a:rPr lang="en-US" altLang="zh-CN" i="1" baseline="-25000">
                <a:ea typeface="宋体" panose="02010600030101010101" pitchFamily="2" charset="-122"/>
              </a:rPr>
              <a:t>S</a:t>
            </a:r>
            <a:endParaRPr lang="en-US" altLang="zh-CN" baseline="-25000">
              <a:ea typeface="宋体" panose="02010600030101010101" pitchFamily="2" charset="-122"/>
            </a:endParaRPr>
          </a:p>
        </p:txBody>
      </p:sp>
      <p:sp>
        <p:nvSpPr>
          <p:cNvPr id="185403" name="Text Box 59"/>
          <p:cNvSpPr txBox="1">
            <a:spLocks noChangeArrowheads="1"/>
          </p:cNvSpPr>
          <p:nvPr/>
        </p:nvSpPr>
        <p:spPr bwMode="auto">
          <a:xfrm>
            <a:off x="1054100" y="5410200"/>
            <a:ext cx="1944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 eaLnBrk="1" hangingPunct="1"/>
            <a:r>
              <a:rPr lang="zh-CN" altLang="en-US"/>
              <a:t>由起始值定</a:t>
            </a:r>
            <a:r>
              <a:rPr lang="en-US" altLang="zh-CN">
                <a:ea typeface="宋体" panose="02010600030101010101" pitchFamily="2" charset="-122"/>
              </a:rPr>
              <a:t>A</a:t>
            </a:r>
            <a:endParaRPr lang="en-US" altLang="zh-CN" b="0"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5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5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5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85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5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5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5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5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5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5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5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5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5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5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5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5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5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5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5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5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3" dur="500"/>
                                        <p:tgtEl>
                                          <p:spTgt spid="185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85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85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7" grpId="0" animBg="1" autoUpdateAnimBg="0"/>
      <p:bldP spid="185348" grpId="0" autoUpdateAnimBg="0"/>
      <p:bldP spid="185349" grpId="0" autoUpdateAnimBg="0"/>
      <p:bldP spid="185392" grpId="0" autoUpdateAnimBg="0"/>
      <p:bldP spid="185393" grpId="0" autoUpdateAnimBg="0"/>
      <p:bldP spid="185394" grpId="0" autoUpdateAnimBg="0"/>
      <p:bldP spid="185395" grpId="0" autoUpdateAnimBg="0"/>
      <p:bldP spid="185397" grpId="0" autoUpdateAnimBg="0"/>
      <p:bldP spid="185401" grpId="0" autoUpdateAnimBg="0"/>
      <p:bldP spid="185402" grpId="0" autoUpdateAnimBg="0"/>
      <p:bldP spid="185403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1" name="AutoShape 3"/>
          <p:cNvSpPr>
            <a:spLocks noChangeArrowheads="1"/>
          </p:cNvSpPr>
          <p:nvPr/>
        </p:nvSpPr>
        <p:spPr bwMode="auto">
          <a:xfrm>
            <a:off x="381000" y="2060575"/>
            <a:ext cx="2117725" cy="381000"/>
          </a:xfrm>
          <a:prstGeom prst="wedgeRectCallout">
            <a:avLst>
              <a:gd name="adj1" fmla="val 79685"/>
              <a:gd name="adj2" fmla="val -122083"/>
            </a:avLst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 eaLnBrk="1" hangingPunct="1"/>
            <a:r>
              <a:rPr lang="zh-CN" altLang="en-US" sz="1800">
                <a:ea typeface="宋体" panose="02010600030101010101" pitchFamily="2" charset="-122"/>
              </a:rPr>
              <a:t>强制分量</a:t>
            </a:r>
            <a:r>
              <a:rPr lang="en-US" altLang="zh-CN" sz="1800">
                <a:ea typeface="宋体" panose="02010600030101010101" pitchFamily="2" charset="-122"/>
              </a:rPr>
              <a:t>(</a:t>
            </a:r>
            <a:r>
              <a:rPr lang="zh-CN" altLang="en-US" sz="1800">
                <a:ea typeface="宋体" panose="02010600030101010101" pitchFamily="2" charset="-122"/>
              </a:rPr>
              <a:t>稳态解</a:t>
            </a:r>
            <a:r>
              <a:rPr lang="en-US" altLang="zh-CN" sz="1800">
                <a:ea typeface="宋体" panose="02010600030101010101" pitchFamily="2" charset="-122"/>
              </a:rPr>
              <a:t>)</a:t>
            </a:r>
          </a:p>
        </p:txBody>
      </p:sp>
      <p:sp>
        <p:nvSpPr>
          <p:cNvPr id="186372" name="AutoShape 4"/>
          <p:cNvSpPr>
            <a:spLocks noChangeArrowheads="1"/>
          </p:cNvSpPr>
          <p:nvPr/>
        </p:nvSpPr>
        <p:spPr bwMode="auto">
          <a:xfrm>
            <a:off x="4886325" y="2085975"/>
            <a:ext cx="2117725" cy="381000"/>
          </a:xfrm>
          <a:prstGeom prst="wedgeRectCallout">
            <a:avLst>
              <a:gd name="adj1" fmla="val -64769"/>
              <a:gd name="adj2" fmla="val -120000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 eaLnBrk="1" hangingPunct="1"/>
            <a:r>
              <a:rPr lang="zh-CN" altLang="en-US" sz="1800">
                <a:ea typeface="宋体" panose="02010600030101010101" pitchFamily="2" charset="-122"/>
              </a:rPr>
              <a:t>自由分量</a:t>
            </a:r>
            <a:r>
              <a:rPr lang="en-US" altLang="zh-CN" sz="1800">
                <a:ea typeface="宋体" panose="02010600030101010101" pitchFamily="2" charset="-122"/>
              </a:rPr>
              <a:t>(</a:t>
            </a:r>
            <a:r>
              <a:rPr lang="zh-CN" altLang="en-US" sz="1800">
                <a:ea typeface="宋体" panose="02010600030101010101" pitchFamily="2" charset="-122"/>
              </a:rPr>
              <a:t>暂态解</a:t>
            </a:r>
            <a:r>
              <a:rPr lang="en-US" altLang="zh-CN" sz="1800">
                <a:ea typeface="宋体" panose="02010600030101010101" pitchFamily="2" charset="-122"/>
              </a:rPr>
              <a:t>)</a:t>
            </a:r>
          </a:p>
        </p:txBody>
      </p:sp>
      <p:graphicFrame>
        <p:nvGraphicFramePr>
          <p:cNvPr id="186373" name="Object 5"/>
          <p:cNvGraphicFramePr>
            <a:graphicFrameLocks noChangeAspect="1"/>
          </p:cNvGraphicFramePr>
          <p:nvPr/>
        </p:nvGraphicFramePr>
        <p:xfrm>
          <a:off x="2282825" y="1143000"/>
          <a:ext cx="4175125" cy="70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4" name="公式" r:id="rId3" imgW="2082800" imgH="355600" progId="Equation.3">
                  <p:embed/>
                </p:oleObj>
              </mc:Choice>
              <mc:Fallback>
                <p:oleObj name="公式" r:id="rId3" imgW="2082800" imgH="355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2825" y="1143000"/>
                        <a:ext cx="4175125" cy="70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6406" name="Group 38"/>
          <p:cNvGrpSpPr>
            <a:grpSpLocks/>
          </p:cNvGrpSpPr>
          <p:nvPr/>
        </p:nvGrpSpPr>
        <p:grpSpPr bwMode="auto">
          <a:xfrm>
            <a:off x="1812925" y="4117975"/>
            <a:ext cx="3128963" cy="1079500"/>
            <a:chOff x="1142" y="2594"/>
            <a:chExt cx="1971" cy="680"/>
          </a:xfrm>
        </p:grpSpPr>
        <p:grpSp>
          <p:nvGrpSpPr>
            <p:cNvPr id="40988" name="Group 36"/>
            <p:cNvGrpSpPr>
              <a:grpSpLocks/>
            </p:cNvGrpSpPr>
            <p:nvPr/>
          </p:nvGrpSpPr>
          <p:grpSpPr bwMode="auto">
            <a:xfrm>
              <a:off x="1766" y="2594"/>
              <a:ext cx="1347" cy="632"/>
              <a:chOff x="1766" y="2594"/>
              <a:chExt cx="1347" cy="632"/>
            </a:xfrm>
          </p:grpSpPr>
          <p:sp>
            <p:nvSpPr>
              <p:cNvPr id="40992" name="Freeform 9"/>
              <p:cNvSpPr>
                <a:spLocks/>
              </p:cNvSpPr>
              <p:nvPr/>
            </p:nvSpPr>
            <p:spPr bwMode="auto">
              <a:xfrm>
                <a:off x="1766" y="2594"/>
                <a:ext cx="1347" cy="632"/>
              </a:xfrm>
              <a:custGeom>
                <a:avLst/>
                <a:gdLst>
                  <a:gd name="T0" fmla="*/ 0 w 1344"/>
                  <a:gd name="T1" fmla="*/ 632 h 344"/>
                  <a:gd name="T2" fmla="*/ 289 w 1344"/>
                  <a:gd name="T3" fmla="*/ 279 h 344"/>
                  <a:gd name="T4" fmla="*/ 625 w 1344"/>
                  <a:gd name="T5" fmla="*/ 103 h 344"/>
                  <a:gd name="T6" fmla="*/ 1106 w 1344"/>
                  <a:gd name="T7" fmla="*/ 15 h 344"/>
                  <a:gd name="T8" fmla="*/ 1347 w 1344"/>
                  <a:gd name="T9" fmla="*/ 15 h 3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44" h="344">
                    <a:moveTo>
                      <a:pt x="0" y="344"/>
                    </a:moveTo>
                    <a:cubicBezTo>
                      <a:pt x="92" y="272"/>
                      <a:pt x="184" y="200"/>
                      <a:pt x="288" y="152"/>
                    </a:cubicBezTo>
                    <a:cubicBezTo>
                      <a:pt x="392" y="104"/>
                      <a:pt x="488" y="80"/>
                      <a:pt x="624" y="56"/>
                    </a:cubicBezTo>
                    <a:cubicBezTo>
                      <a:pt x="760" y="32"/>
                      <a:pt x="984" y="16"/>
                      <a:pt x="1104" y="8"/>
                    </a:cubicBezTo>
                    <a:cubicBezTo>
                      <a:pt x="1224" y="0"/>
                      <a:pt x="1304" y="8"/>
                      <a:pt x="1344" y="8"/>
                    </a:cubicBezTo>
                  </a:path>
                </a:pathLst>
              </a:custGeom>
              <a:noFill/>
              <a:ln w="25400" cap="flat" cmpd="sng">
                <a:solidFill>
                  <a:srgbClr val="0000FF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0993" name="Rectangle 10"/>
              <p:cNvSpPr>
                <a:spLocks noChangeArrowheads="1"/>
              </p:cNvSpPr>
              <p:nvPr/>
            </p:nvSpPr>
            <p:spPr bwMode="auto">
              <a:xfrm>
                <a:off x="2282" y="2602"/>
                <a:ext cx="41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 eaLnBrk="1" hangingPunct="1"/>
                <a:r>
                  <a:rPr lang="en-US" altLang="zh-CN" sz="3200" i="1">
                    <a:solidFill>
                      <a:srgbClr val="0000FF"/>
                    </a:solidFill>
                    <a:ea typeface="宋体" panose="02010600030101010101" pitchFamily="2" charset="-122"/>
                  </a:rPr>
                  <a:t>u</a:t>
                </a:r>
                <a:r>
                  <a:rPr lang="en-US" altLang="zh-CN" i="1" baseline="-25000">
                    <a:solidFill>
                      <a:srgbClr val="0000FF"/>
                    </a:solidFill>
                    <a:ea typeface="宋体" panose="02010600030101010101" pitchFamily="2" charset="-122"/>
                  </a:rPr>
                  <a:t>C</a:t>
                </a:r>
                <a:r>
                  <a:rPr lang="en-US" altLang="zh-CN" i="1" baseline="30000">
                    <a:solidFill>
                      <a:srgbClr val="0000FF"/>
                    </a:solidFill>
                    <a:ea typeface="宋体" panose="02010600030101010101" pitchFamily="2" charset="-122"/>
                  </a:rPr>
                  <a:t>"</a:t>
                </a:r>
                <a:endParaRPr lang="en-US" altLang="zh-CN" i="1">
                  <a:solidFill>
                    <a:srgbClr val="0000FF"/>
                  </a:solidFill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0989" name="Group 37"/>
            <p:cNvGrpSpPr>
              <a:grpSpLocks/>
            </p:cNvGrpSpPr>
            <p:nvPr/>
          </p:nvGrpSpPr>
          <p:grpSpPr bwMode="auto">
            <a:xfrm>
              <a:off x="1142" y="2986"/>
              <a:ext cx="630" cy="288"/>
              <a:chOff x="1142" y="2986"/>
              <a:chExt cx="630" cy="288"/>
            </a:xfrm>
          </p:grpSpPr>
          <p:sp>
            <p:nvSpPr>
              <p:cNvPr id="40990" name="Text Box 12"/>
              <p:cNvSpPr txBox="1">
                <a:spLocks noChangeArrowheads="1"/>
              </p:cNvSpPr>
              <p:nvPr/>
            </p:nvSpPr>
            <p:spPr bwMode="auto">
              <a:xfrm>
                <a:off x="1382" y="2986"/>
                <a:ext cx="3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 eaLnBrk="1" hangingPunct="1"/>
                <a:r>
                  <a:rPr lang="en-US" altLang="zh-CN" i="1">
                    <a:solidFill>
                      <a:srgbClr val="0000FF"/>
                    </a:solidFill>
                    <a:ea typeface="宋体" panose="02010600030101010101" pitchFamily="2" charset="-122"/>
                  </a:rPr>
                  <a:t>-U</a:t>
                </a:r>
                <a:r>
                  <a:rPr lang="en-US" altLang="zh-CN" i="1" baseline="-25000">
                    <a:solidFill>
                      <a:srgbClr val="0000FF"/>
                    </a:solidFill>
                    <a:ea typeface="宋体" panose="02010600030101010101" pitchFamily="2" charset="-122"/>
                  </a:rPr>
                  <a:t>S</a:t>
                </a:r>
              </a:p>
            </p:txBody>
          </p:sp>
          <p:sp>
            <p:nvSpPr>
              <p:cNvPr id="40991" name="Text Box 13"/>
              <p:cNvSpPr txBox="1">
                <a:spLocks noChangeArrowheads="1"/>
              </p:cNvSpPr>
              <p:nvPr/>
            </p:nvSpPr>
            <p:spPr bwMode="auto">
              <a:xfrm>
                <a:off x="1142" y="2986"/>
                <a:ext cx="31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 eaLnBrk="1" hangingPunct="1"/>
                <a:r>
                  <a:rPr lang="en-US" altLang="zh-CN" i="1">
                    <a:solidFill>
                      <a:srgbClr val="0000FF"/>
                    </a:solidFill>
                    <a:ea typeface="宋体" panose="02010600030101010101" pitchFamily="2" charset="-122"/>
                  </a:rPr>
                  <a:t>U</a:t>
                </a:r>
                <a:r>
                  <a:rPr lang="en-US" altLang="zh-CN" baseline="-25000">
                    <a:solidFill>
                      <a:srgbClr val="0000FF"/>
                    </a:solidFill>
                    <a:ea typeface="宋体" panose="02010600030101010101" pitchFamily="2" charset="-122"/>
                  </a:rPr>
                  <a:t>0</a:t>
                </a:r>
                <a:endParaRPr lang="en-US" altLang="zh-CN" i="1" baseline="-25000">
                  <a:solidFill>
                    <a:srgbClr val="0000FF"/>
                  </a:solidFill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186382" name="AutoShape 14"/>
          <p:cNvSpPr>
            <a:spLocks noChangeArrowheads="1"/>
          </p:cNvSpPr>
          <p:nvPr/>
        </p:nvSpPr>
        <p:spPr bwMode="auto">
          <a:xfrm>
            <a:off x="6524625" y="4464050"/>
            <a:ext cx="1295400" cy="381000"/>
          </a:xfrm>
          <a:prstGeom prst="wedgeRectCallout">
            <a:avLst>
              <a:gd name="adj1" fmla="val -208944"/>
              <a:gd name="adj2" fmla="val -116250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 eaLnBrk="1" hangingPunct="1"/>
            <a:r>
              <a:rPr lang="zh-CN" altLang="en-US" sz="1800">
                <a:ea typeface="宋体" panose="02010600030101010101" pitchFamily="2" charset="-122"/>
              </a:rPr>
              <a:t>暂态解</a:t>
            </a:r>
            <a:endParaRPr lang="zh-CN" altLang="en-US">
              <a:ea typeface="宋体" panose="02010600030101010101" pitchFamily="2" charset="-122"/>
            </a:endParaRPr>
          </a:p>
        </p:txBody>
      </p:sp>
      <p:grpSp>
        <p:nvGrpSpPr>
          <p:cNvPr id="186383" name="Group 15"/>
          <p:cNvGrpSpPr>
            <a:grpSpLocks/>
          </p:cNvGrpSpPr>
          <p:nvPr/>
        </p:nvGrpSpPr>
        <p:grpSpPr bwMode="auto">
          <a:xfrm>
            <a:off x="2270125" y="2670175"/>
            <a:ext cx="5461000" cy="601663"/>
            <a:chOff x="1488" y="2064"/>
            <a:chExt cx="3440" cy="379"/>
          </a:xfrm>
        </p:grpSpPr>
        <p:grpSp>
          <p:nvGrpSpPr>
            <p:cNvPr id="40983" name="Group 16"/>
            <p:cNvGrpSpPr>
              <a:grpSpLocks/>
            </p:cNvGrpSpPr>
            <p:nvPr/>
          </p:nvGrpSpPr>
          <p:grpSpPr bwMode="auto">
            <a:xfrm>
              <a:off x="1488" y="2064"/>
              <a:ext cx="2155" cy="365"/>
              <a:chOff x="1488" y="2064"/>
              <a:chExt cx="2155" cy="365"/>
            </a:xfrm>
          </p:grpSpPr>
          <p:sp>
            <p:nvSpPr>
              <p:cNvPr id="40985" name="Line 17"/>
              <p:cNvSpPr>
                <a:spLocks noChangeShapeType="1"/>
              </p:cNvSpPr>
              <p:nvPr/>
            </p:nvSpPr>
            <p:spPr bwMode="auto">
              <a:xfrm>
                <a:off x="1824" y="2256"/>
                <a:ext cx="1392" cy="0"/>
              </a:xfrm>
              <a:prstGeom prst="line">
                <a:avLst/>
              </a:prstGeom>
              <a:noFill/>
              <a:ln w="25400">
                <a:solidFill>
                  <a:srgbClr val="000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0986" name="Rectangle 18"/>
              <p:cNvSpPr>
                <a:spLocks noChangeArrowheads="1"/>
              </p:cNvSpPr>
              <p:nvPr/>
            </p:nvSpPr>
            <p:spPr bwMode="auto">
              <a:xfrm>
                <a:off x="3264" y="2064"/>
                <a:ext cx="379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 eaLnBrk="1" hangingPunct="1"/>
                <a:r>
                  <a:rPr lang="en-US" altLang="zh-CN" sz="3200" i="1">
                    <a:solidFill>
                      <a:srgbClr val="000099"/>
                    </a:solidFill>
                    <a:ea typeface="宋体" panose="02010600030101010101" pitchFamily="2" charset="-122"/>
                  </a:rPr>
                  <a:t>u</a:t>
                </a:r>
                <a:r>
                  <a:rPr lang="en-US" altLang="zh-CN" i="1" baseline="-25000">
                    <a:solidFill>
                      <a:srgbClr val="000099"/>
                    </a:solidFill>
                    <a:ea typeface="宋体" panose="02010600030101010101" pitchFamily="2" charset="-122"/>
                  </a:rPr>
                  <a:t>C</a:t>
                </a:r>
                <a:r>
                  <a:rPr lang="en-US" altLang="zh-CN" i="1" baseline="30000">
                    <a:solidFill>
                      <a:srgbClr val="000099"/>
                    </a:solidFill>
                    <a:ea typeface="宋体" panose="02010600030101010101" pitchFamily="2" charset="-122"/>
                  </a:rPr>
                  <a:t>'</a:t>
                </a:r>
              </a:p>
            </p:txBody>
          </p:sp>
          <p:sp>
            <p:nvSpPr>
              <p:cNvPr id="40987" name="Text Box 19"/>
              <p:cNvSpPr txBox="1">
                <a:spLocks noChangeArrowheads="1"/>
              </p:cNvSpPr>
              <p:nvPr/>
            </p:nvSpPr>
            <p:spPr bwMode="auto">
              <a:xfrm>
                <a:off x="1488" y="2112"/>
                <a:ext cx="32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 eaLnBrk="1" hangingPunct="1"/>
                <a:r>
                  <a:rPr lang="en-US" altLang="zh-CN" i="1">
                    <a:solidFill>
                      <a:srgbClr val="000099"/>
                    </a:solidFill>
                    <a:ea typeface="宋体" panose="02010600030101010101" pitchFamily="2" charset="-122"/>
                  </a:rPr>
                  <a:t>U</a:t>
                </a:r>
                <a:r>
                  <a:rPr lang="en-US" altLang="zh-CN" i="1" baseline="-25000">
                    <a:solidFill>
                      <a:srgbClr val="000099"/>
                    </a:solidFill>
                    <a:ea typeface="宋体" panose="02010600030101010101" pitchFamily="2" charset="-122"/>
                  </a:rPr>
                  <a:t>S</a:t>
                </a:r>
              </a:p>
            </p:txBody>
          </p:sp>
        </p:grpSp>
        <p:sp>
          <p:nvSpPr>
            <p:cNvPr id="40984" name="AutoShape 20"/>
            <p:cNvSpPr>
              <a:spLocks noChangeArrowheads="1"/>
            </p:cNvSpPr>
            <p:nvPr/>
          </p:nvSpPr>
          <p:spPr bwMode="auto">
            <a:xfrm>
              <a:off x="4112" y="2203"/>
              <a:ext cx="816" cy="240"/>
            </a:xfrm>
            <a:prstGeom prst="wedgeRectCallout">
              <a:avLst>
                <a:gd name="adj1" fmla="val -100856"/>
                <a:gd name="adj2" fmla="val -23333"/>
              </a:avLst>
            </a:prstGeom>
            <a:solidFill>
              <a:srgbClr val="FF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 eaLnBrk="1" hangingPunct="1"/>
              <a:r>
                <a:rPr lang="zh-CN" altLang="en-US" sz="1800">
                  <a:ea typeface="宋体" panose="02010600030101010101" pitchFamily="2" charset="-122"/>
                </a:rPr>
                <a:t>稳态解</a:t>
              </a:r>
            </a:p>
          </p:txBody>
        </p:sp>
      </p:grpSp>
      <p:grpSp>
        <p:nvGrpSpPr>
          <p:cNvPr id="186389" name="Group 21"/>
          <p:cNvGrpSpPr>
            <a:grpSpLocks/>
          </p:cNvGrpSpPr>
          <p:nvPr/>
        </p:nvGrpSpPr>
        <p:grpSpPr bwMode="auto">
          <a:xfrm>
            <a:off x="2255838" y="3051175"/>
            <a:ext cx="5519737" cy="928688"/>
            <a:chOff x="1479" y="2304"/>
            <a:chExt cx="3477" cy="585"/>
          </a:xfrm>
        </p:grpSpPr>
        <p:grpSp>
          <p:nvGrpSpPr>
            <p:cNvPr id="40976" name="Group 22"/>
            <p:cNvGrpSpPr>
              <a:grpSpLocks/>
            </p:cNvGrpSpPr>
            <p:nvPr/>
          </p:nvGrpSpPr>
          <p:grpSpPr bwMode="auto">
            <a:xfrm>
              <a:off x="1479" y="2304"/>
              <a:ext cx="1680" cy="480"/>
              <a:chOff x="1440" y="2688"/>
              <a:chExt cx="1680" cy="480"/>
            </a:xfrm>
          </p:grpSpPr>
          <p:grpSp>
            <p:nvGrpSpPr>
              <p:cNvPr id="40978" name="Group 23"/>
              <p:cNvGrpSpPr>
                <a:grpSpLocks/>
              </p:cNvGrpSpPr>
              <p:nvPr/>
            </p:nvGrpSpPr>
            <p:grpSpPr bwMode="auto">
              <a:xfrm>
                <a:off x="1488" y="2688"/>
                <a:ext cx="1632" cy="480"/>
                <a:chOff x="1488" y="2688"/>
                <a:chExt cx="1632" cy="480"/>
              </a:xfrm>
            </p:grpSpPr>
            <p:sp>
              <p:nvSpPr>
                <p:cNvPr id="40981" name="Freeform 24"/>
                <p:cNvSpPr>
                  <a:spLocks/>
                </p:cNvSpPr>
                <p:nvPr/>
              </p:nvSpPr>
              <p:spPr bwMode="auto">
                <a:xfrm>
                  <a:off x="1776" y="2688"/>
                  <a:ext cx="1344" cy="480"/>
                </a:xfrm>
                <a:custGeom>
                  <a:avLst/>
                  <a:gdLst>
                    <a:gd name="T0" fmla="*/ 0 w 1344"/>
                    <a:gd name="T1" fmla="*/ 480 h 344"/>
                    <a:gd name="T2" fmla="*/ 288 w 1344"/>
                    <a:gd name="T3" fmla="*/ 212 h 344"/>
                    <a:gd name="T4" fmla="*/ 624 w 1344"/>
                    <a:gd name="T5" fmla="*/ 78 h 344"/>
                    <a:gd name="T6" fmla="*/ 1104 w 1344"/>
                    <a:gd name="T7" fmla="*/ 11 h 344"/>
                    <a:gd name="T8" fmla="*/ 1344 w 1344"/>
                    <a:gd name="T9" fmla="*/ 11 h 3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344" h="344">
                      <a:moveTo>
                        <a:pt x="0" y="344"/>
                      </a:moveTo>
                      <a:cubicBezTo>
                        <a:pt x="92" y="272"/>
                        <a:pt x="184" y="200"/>
                        <a:pt x="288" y="152"/>
                      </a:cubicBezTo>
                      <a:cubicBezTo>
                        <a:pt x="392" y="104"/>
                        <a:pt x="488" y="80"/>
                        <a:pt x="624" y="56"/>
                      </a:cubicBezTo>
                      <a:cubicBezTo>
                        <a:pt x="760" y="32"/>
                        <a:pt x="984" y="16"/>
                        <a:pt x="1104" y="8"/>
                      </a:cubicBezTo>
                      <a:cubicBezTo>
                        <a:pt x="1224" y="0"/>
                        <a:pt x="1304" y="8"/>
                        <a:pt x="1344" y="8"/>
                      </a:cubicBezTo>
                    </a:path>
                  </a:pathLst>
                </a:custGeom>
                <a:noFill/>
                <a:ln w="25400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0982" name="Line 25"/>
                <p:cNvSpPr>
                  <a:spLocks noChangeShapeType="1"/>
                </p:cNvSpPr>
                <p:nvPr/>
              </p:nvSpPr>
              <p:spPr bwMode="auto">
                <a:xfrm>
                  <a:off x="1488" y="3168"/>
                  <a:ext cx="272" cy="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40979" name="Text Box 26"/>
              <p:cNvSpPr txBox="1">
                <a:spLocks noChangeArrowheads="1"/>
              </p:cNvSpPr>
              <p:nvPr/>
            </p:nvSpPr>
            <p:spPr bwMode="auto">
              <a:xfrm>
                <a:off x="1440" y="2832"/>
                <a:ext cx="31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 eaLnBrk="1" hangingPunct="1"/>
                <a:r>
                  <a:rPr lang="en-US" altLang="zh-CN" i="1">
                    <a:solidFill>
                      <a:srgbClr val="FF3300"/>
                    </a:solidFill>
                    <a:ea typeface="宋体" panose="02010600030101010101" pitchFamily="2" charset="-122"/>
                  </a:rPr>
                  <a:t>U</a:t>
                </a:r>
                <a:r>
                  <a:rPr lang="en-US" altLang="zh-CN" baseline="-25000">
                    <a:solidFill>
                      <a:srgbClr val="FF3300"/>
                    </a:solidFill>
                    <a:ea typeface="宋体" panose="02010600030101010101" pitchFamily="2" charset="-122"/>
                  </a:rPr>
                  <a:t>0</a:t>
                </a:r>
                <a:endParaRPr lang="en-US" altLang="zh-CN" i="1" baseline="-25000">
                  <a:ea typeface="宋体" panose="02010600030101010101" pitchFamily="2" charset="-122"/>
                </a:endParaRPr>
              </a:p>
            </p:txBody>
          </p:sp>
          <p:sp>
            <p:nvSpPr>
              <p:cNvPr id="40980" name="Text Box 27"/>
              <p:cNvSpPr txBox="1">
                <a:spLocks noChangeArrowheads="1"/>
              </p:cNvSpPr>
              <p:nvPr/>
            </p:nvSpPr>
            <p:spPr bwMode="auto">
              <a:xfrm>
                <a:off x="2160" y="2784"/>
                <a:ext cx="28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 eaLnBrk="1" hangingPunct="1"/>
                <a:r>
                  <a:rPr lang="en-US" altLang="zh-CN" i="1">
                    <a:solidFill>
                      <a:srgbClr val="FF0000"/>
                    </a:solidFill>
                    <a:ea typeface="宋体" panose="02010600030101010101" pitchFamily="2" charset="-122"/>
                  </a:rPr>
                  <a:t>u</a:t>
                </a:r>
                <a:r>
                  <a:rPr lang="en-US" altLang="zh-CN" i="1" baseline="-25000">
                    <a:solidFill>
                      <a:srgbClr val="FF0000"/>
                    </a:solidFill>
                    <a:ea typeface="宋体" panose="02010600030101010101" pitchFamily="2" charset="-122"/>
                  </a:rPr>
                  <a:t>c</a:t>
                </a:r>
                <a:endParaRPr lang="en-US" altLang="zh-CN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40977" name="AutoShape 28"/>
            <p:cNvSpPr>
              <a:spLocks noChangeArrowheads="1"/>
            </p:cNvSpPr>
            <p:nvPr/>
          </p:nvSpPr>
          <p:spPr bwMode="auto">
            <a:xfrm>
              <a:off x="4140" y="2649"/>
              <a:ext cx="816" cy="240"/>
            </a:xfrm>
            <a:prstGeom prst="wedgeRectCallout">
              <a:avLst>
                <a:gd name="adj1" fmla="val -210171"/>
                <a:gd name="adj2" fmla="val -171250"/>
              </a:avLst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 eaLnBrk="1" hangingPunct="1"/>
              <a:r>
                <a:rPr lang="zh-CN" altLang="en-US" sz="1800">
                  <a:ea typeface="宋体" panose="02010600030101010101" pitchFamily="2" charset="-122"/>
                </a:rPr>
                <a:t>全解</a:t>
              </a:r>
              <a:endParaRPr lang="zh-CN" altLang="en-US">
                <a:solidFill>
                  <a:srgbClr val="FF3300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186397" name="Group 29"/>
          <p:cNvGrpSpPr>
            <a:grpSpLocks/>
          </p:cNvGrpSpPr>
          <p:nvPr/>
        </p:nvGrpSpPr>
        <p:grpSpPr bwMode="auto">
          <a:xfrm>
            <a:off x="2408238" y="2136775"/>
            <a:ext cx="3392487" cy="3276600"/>
            <a:chOff x="1575" y="1728"/>
            <a:chExt cx="2137" cy="2064"/>
          </a:xfrm>
        </p:grpSpPr>
        <p:grpSp>
          <p:nvGrpSpPr>
            <p:cNvPr id="40970" name="Group 30"/>
            <p:cNvGrpSpPr>
              <a:grpSpLocks/>
            </p:cNvGrpSpPr>
            <p:nvPr/>
          </p:nvGrpSpPr>
          <p:grpSpPr bwMode="auto">
            <a:xfrm>
              <a:off x="1575" y="1728"/>
              <a:ext cx="2137" cy="2064"/>
              <a:chOff x="1539" y="2112"/>
              <a:chExt cx="2137" cy="2064"/>
            </a:xfrm>
          </p:grpSpPr>
          <p:sp>
            <p:nvSpPr>
              <p:cNvPr id="40972" name="Line 31"/>
              <p:cNvSpPr>
                <a:spLocks noChangeShapeType="1"/>
              </p:cNvSpPr>
              <p:nvPr/>
            </p:nvSpPr>
            <p:spPr bwMode="auto">
              <a:xfrm>
                <a:off x="1539" y="3312"/>
                <a:ext cx="196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0973" name="Line 32"/>
              <p:cNvSpPr>
                <a:spLocks noChangeShapeType="1"/>
              </p:cNvSpPr>
              <p:nvPr/>
            </p:nvSpPr>
            <p:spPr bwMode="auto">
              <a:xfrm flipV="1">
                <a:off x="1776" y="2256"/>
                <a:ext cx="0" cy="192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0974" name="Text Box 33"/>
              <p:cNvSpPr txBox="1">
                <a:spLocks noChangeArrowheads="1"/>
              </p:cNvSpPr>
              <p:nvPr/>
            </p:nvSpPr>
            <p:spPr bwMode="auto">
              <a:xfrm>
                <a:off x="3507" y="3168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 eaLnBrk="1" hangingPunct="1"/>
                <a:r>
                  <a:rPr lang="en-US" altLang="zh-CN" i="1">
                    <a:ea typeface="宋体" panose="02010600030101010101" pitchFamily="2" charset="-122"/>
                  </a:rPr>
                  <a:t>t</a:t>
                </a:r>
                <a:endParaRPr lang="en-US" altLang="zh-CN">
                  <a:ea typeface="宋体" panose="02010600030101010101" pitchFamily="2" charset="-122"/>
                </a:endParaRPr>
              </a:p>
            </p:txBody>
          </p:sp>
          <p:sp>
            <p:nvSpPr>
              <p:cNvPr id="40975" name="Text Box 34"/>
              <p:cNvSpPr txBox="1">
                <a:spLocks noChangeArrowheads="1"/>
              </p:cNvSpPr>
              <p:nvPr/>
            </p:nvSpPr>
            <p:spPr bwMode="auto">
              <a:xfrm>
                <a:off x="1824" y="2112"/>
                <a:ext cx="28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 eaLnBrk="1" hangingPunct="1"/>
                <a:r>
                  <a:rPr lang="en-US" altLang="zh-CN" i="1">
                    <a:ea typeface="宋体" panose="02010600030101010101" pitchFamily="2" charset="-122"/>
                  </a:rPr>
                  <a:t>u</a:t>
                </a:r>
                <a:r>
                  <a:rPr lang="en-US" altLang="zh-CN" i="1" baseline="-25000">
                    <a:ea typeface="宋体" panose="02010600030101010101" pitchFamily="2" charset="-122"/>
                  </a:rPr>
                  <a:t>c</a:t>
                </a:r>
                <a:endParaRPr lang="en-US" altLang="zh-CN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40971" name="Text Box 35"/>
            <p:cNvSpPr txBox="1">
              <a:spLocks noChangeArrowheads="1"/>
            </p:cNvSpPr>
            <p:nvPr/>
          </p:nvSpPr>
          <p:spPr bwMode="auto">
            <a:xfrm>
              <a:off x="1590" y="293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 eaLnBrk="1" hangingPunct="1"/>
              <a:r>
                <a:rPr lang="en-US" altLang="zh-CN">
                  <a:ea typeface="宋体" panose="02010600030101010101" pitchFamily="2" charset="-122"/>
                </a:rPr>
                <a:t>0</a:t>
              </a:r>
              <a:endParaRPr lang="en-US" altLang="zh-CN" b="0"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6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6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86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8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8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1" grpId="0" animBg="1" autoUpdateAnimBg="0"/>
      <p:bldP spid="186372" grpId="0" animBg="1" autoUpdateAnimBg="0"/>
      <p:bldP spid="18638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Text Box 3"/>
          <p:cNvSpPr txBox="1">
            <a:spLocks noChangeArrowheads="1"/>
          </p:cNvSpPr>
          <p:nvPr/>
        </p:nvSpPr>
        <p:spPr bwMode="auto">
          <a:xfrm>
            <a:off x="1143000" y="457200"/>
            <a:ext cx="7391400" cy="519113"/>
          </a:xfrm>
          <a:prstGeom prst="rect">
            <a:avLst/>
          </a:prstGeom>
          <a:solidFill>
            <a:srgbClr val="CCECFF"/>
          </a:solidFill>
          <a:ln>
            <a:noFill/>
          </a:ln>
          <a:effectLst>
            <a:prstShdw prst="shdw17" dist="17961" dir="2700000">
              <a:srgbClr val="7A8E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§5.1  </a:t>
            </a:r>
            <a:r>
              <a:rPr lang="zh-CN" altLang="en-US" sz="280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电路动态响应的基本概念及换路定则</a:t>
            </a:r>
          </a:p>
        </p:txBody>
      </p:sp>
      <p:sp>
        <p:nvSpPr>
          <p:cNvPr id="121911" name="Text Box 55"/>
          <p:cNvSpPr txBox="1">
            <a:spLocks noChangeArrowheads="1"/>
          </p:cNvSpPr>
          <p:nvPr/>
        </p:nvSpPr>
        <p:spPr bwMode="auto">
          <a:xfrm>
            <a:off x="5578475" y="2209800"/>
            <a:ext cx="1571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>
                <a:latin typeface="仿宋_GB2312" pitchFamily="49" charset="-122"/>
              </a:rPr>
              <a:t>K</a:t>
            </a:r>
            <a:r>
              <a:rPr lang="zh-CN" altLang="zh-CN">
                <a:latin typeface="仿宋_GB2312" pitchFamily="49" charset="-122"/>
              </a:rPr>
              <a:t>未动作前</a:t>
            </a:r>
            <a:endParaRPr lang="zh-CN" altLang="en-US">
              <a:latin typeface="仿宋_GB2312" pitchFamily="49" charset="-122"/>
            </a:endParaRPr>
          </a:p>
        </p:txBody>
      </p:sp>
      <p:sp>
        <p:nvSpPr>
          <p:cNvPr id="121912" name="Text Box 56"/>
          <p:cNvSpPr txBox="1">
            <a:spLocks noChangeArrowheads="1"/>
          </p:cNvSpPr>
          <p:nvPr/>
        </p:nvSpPr>
        <p:spPr bwMode="auto">
          <a:xfrm>
            <a:off x="5434013" y="2760663"/>
            <a:ext cx="20431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2800" i="1">
                <a:solidFill>
                  <a:srgbClr val="0000FF"/>
                </a:solidFill>
                <a:ea typeface="宋体" panose="02010600030101010101" pitchFamily="2" charset="-122"/>
              </a:rPr>
              <a:t>i </a:t>
            </a:r>
            <a:r>
              <a:rPr lang="en-US" altLang="zh-CN">
                <a:solidFill>
                  <a:srgbClr val="0000FF"/>
                </a:solidFill>
                <a:ea typeface="宋体" panose="02010600030101010101" pitchFamily="2" charset="-122"/>
              </a:rPr>
              <a:t>= 0  </a:t>
            </a:r>
            <a:r>
              <a:rPr lang="en-US" altLang="zh-CN" i="1">
                <a:solidFill>
                  <a:srgbClr val="0000FF"/>
                </a:solidFill>
                <a:ea typeface="宋体" panose="02010600030101010101" pitchFamily="2" charset="-122"/>
              </a:rPr>
              <a:t>,   </a:t>
            </a:r>
            <a:r>
              <a:rPr lang="en-US" altLang="zh-CN" sz="3200" i="1">
                <a:solidFill>
                  <a:srgbClr val="0000FF"/>
                </a:solidFill>
                <a:ea typeface="宋体" panose="02010600030101010101" pitchFamily="2" charset="-122"/>
              </a:rPr>
              <a:t>u</a:t>
            </a:r>
            <a:r>
              <a:rPr lang="en-US" altLang="zh-CN" i="1" baseline="-25000">
                <a:solidFill>
                  <a:srgbClr val="0000FF"/>
                </a:solidFill>
                <a:ea typeface="宋体" panose="02010600030101010101" pitchFamily="2" charset="-122"/>
              </a:rPr>
              <a:t>C </a:t>
            </a:r>
            <a:r>
              <a:rPr lang="en-US" altLang="zh-CN">
                <a:solidFill>
                  <a:srgbClr val="0000FF"/>
                </a:solidFill>
                <a:ea typeface="宋体" panose="02010600030101010101" pitchFamily="2" charset="-122"/>
              </a:rPr>
              <a:t>= 0</a:t>
            </a:r>
          </a:p>
        </p:txBody>
      </p:sp>
      <p:sp>
        <p:nvSpPr>
          <p:cNvPr id="121913" name="Text Box 57"/>
          <p:cNvSpPr txBox="1">
            <a:spLocks noChangeArrowheads="1"/>
          </p:cNvSpPr>
          <p:nvPr/>
        </p:nvSpPr>
        <p:spPr bwMode="auto">
          <a:xfrm>
            <a:off x="5262563" y="4484688"/>
            <a:ext cx="2216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2800" i="1">
                <a:solidFill>
                  <a:srgbClr val="0000FF"/>
                </a:solidFill>
                <a:ea typeface="宋体" panose="02010600030101010101" pitchFamily="2" charset="-122"/>
              </a:rPr>
              <a:t>i</a:t>
            </a:r>
            <a:r>
              <a:rPr lang="en-US" altLang="zh-CN" sz="2800">
                <a:solidFill>
                  <a:srgbClr val="0000FF"/>
                </a:solidFill>
                <a:ea typeface="宋体" panose="02010600030101010101" pitchFamily="2" charset="-122"/>
              </a:rPr>
              <a:t> </a:t>
            </a:r>
            <a:r>
              <a:rPr lang="en-US" altLang="zh-CN">
                <a:solidFill>
                  <a:srgbClr val="0000FF"/>
                </a:solidFill>
                <a:ea typeface="宋体" panose="02010600030101010101" pitchFamily="2" charset="-122"/>
              </a:rPr>
              <a:t>= 0  </a:t>
            </a:r>
            <a:r>
              <a:rPr lang="en-US" altLang="zh-CN" i="1">
                <a:solidFill>
                  <a:srgbClr val="0000FF"/>
                </a:solidFill>
                <a:ea typeface="宋体" panose="02010600030101010101" pitchFamily="2" charset="-122"/>
              </a:rPr>
              <a:t>,    </a:t>
            </a:r>
            <a:r>
              <a:rPr lang="en-US" altLang="zh-CN" sz="3200" i="1">
                <a:solidFill>
                  <a:srgbClr val="0000FF"/>
                </a:solidFill>
                <a:ea typeface="宋体" panose="02010600030101010101" pitchFamily="2" charset="-122"/>
              </a:rPr>
              <a:t>u</a:t>
            </a:r>
            <a:r>
              <a:rPr lang="en-US" altLang="zh-CN" i="1" baseline="-25000">
                <a:solidFill>
                  <a:srgbClr val="0000FF"/>
                </a:solidFill>
                <a:ea typeface="宋体" panose="02010600030101010101" pitchFamily="2" charset="-122"/>
              </a:rPr>
              <a:t>C</a:t>
            </a:r>
            <a:r>
              <a:rPr lang="en-US" altLang="zh-CN">
                <a:solidFill>
                  <a:srgbClr val="0000FF"/>
                </a:solidFill>
                <a:ea typeface="宋体" panose="02010600030101010101" pitchFamily="2" charset="-122"/>
              </a:rPr>
              <a:t>= </a:t>
            </a:r>
            <a:r>
              <a:rPr lang="en-US" altLang="zh-CN" i="1">
                <a:solidFill>
                  <a:srgbClr val="0000FF"/>
                </a:solidFill>
                <a:ea typeface="宋体" panose="02010600030101010101" pitchFamily="2" charset="-122"/>
              </a:rPr>
              <a:t>U</a:t>
            </a:r>
            <a:r>
              <a:rPr lang="en-US" altLang="zh-CN" i="1" baseline="-25000">
                <a:solidFill>
                  <a:srgbClr val="0000FF"/>
                </a:solidFill>
                <a:ea typeface="宋体" panose="02010600030101010101" pitchFamily="2" charset="-122"/>
              </a:rPr>
              <a:t>s</a:t>
            </a:r>
            <a:endParaRPr lang="en-US" altLang="zh-CN" baseline="-25000">
              <a:solidFill>
                <a:srgbClr val="0000FF"/>
              </a:solidFill>
              <a:ea typeface="宋体" panose="02010600030101010101" pitchFamily="2" charset="-122"/>
            </a:endParaRPr>
          </a:p>
        </p:txBody>
      </p:sp>
      <p:sp>
        <p:nvSpPr>
          <p:cNvPr id="121914" name="Text Box 58"/>
          <p:cNvSpPr txBox="1">
            <a:spLocks noChangeArrowheads="1"/>
          </p:cNvSpPr>
          <p:nvPr/>
        </p:nvSpPr>
        <p:spPr bwMode="auto">
          <a:xfrm>
            <a:off x="381000" y="1143000"/>
            <a:ext cx="5060950" cy="51911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zh-CN" altLang="en-US" sz="2800">
                <a:solidFill>
                  <a:schemeClr val="bg1"/>
                </a:solidFill>
                <a:latin typeface="仿宋_GB2312" pitchFamily="49" charset="-122"/>
              </a:rPr>
              <a:t>一</a:t>
            </a:r>
            <a:r>
              <a:rPr lang="en-US" altLang="zh-CN" sz="2800">
                <a:solidFill>
                  <a:schemeClr val="bg1"/>
                </a:solidFill>
                <a:latin typeface="仿宋_GB2312" pitchFamily="49" charset="-122"/>
              </a:rPr>
              <a:t>. </a:t>
            </a:r>
            <a:r>
              <a:rPr lang="zh-CN" altLang="en-US" sz="2800">
                <a:solidFill>
                  <a:schemeClr val="bg1"/>
                </a:solidFill>
                <a:latin typeface="仿宋_GB2312" pitchFamily="49" charset="-122"/>
              </a:rPr>
              <a:t>什么是电路的过渡过程</a:t>
            </a:r>
          </a:p>
        </p:txBody>
      </p:sp>
      <p:grpSp>
        <p:nvGrpSpPr>
          <p:cNvPr id="121915" name="Group 59"/>
          <p:cNvGrpSpPr>
            <a:grpSpLocks/>
          </p:cNvGrpSpPr>
          <p:nvPr/>
        </p:nvGrpSpPr>
        <p:grpSpPr bwMode="auto">
          <a:xfrm>
            <a:off x="1143000" y="3505200"/>
            <a:ext cx="3529013" cy="1879600"/>
            <a:chOff x="672" y="2832"/>
            <a:chExt cx="2223" cy="1184"/>
          </a:xfrm>
        </p:grpSpPr>
        <p:grpSp>
          <p:nvGrpSpPr>
            <p:cNvPr id="5162" name="Group 60"/>
            <p:cNvGrpSpPr>
              <a:grpSpLocks/>
            </p:cNvGrpSpPr>
            <p:nvPr/>
          </p:nvGrpSpPr>
          <p:grpSpPr bwMode="auto">
            <a:xfrm>
              <a:off x="2372" y="2832"/>
              <a:ext cx="232" cy="331"/>
              <a:chOff x="1801" y="2586"/>
              <a:chExt cx="167" cy="246"/>
            </a:xfrm>
          </p:grpSpPr>
          <p:sp>
            <p:nvSpPr>
              <p:cNvPr id="5186" name="Text Box 61"/>
              <p:cNvSpPr txBox="1">
                <a:spLocks noChangeArrowheads="1"/>
              </p:cNvSpPr>
              <p:nvPr/>
            </p:nvSpPr>
            <p:spPr bwMode="auto">
              <a:xfrm>
                <a:off x="1801" y="2586"/>
                <a:ext cx="128" cy="2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i</a:t>
                </a:r>
                <a:endParaRPr lang="en-US" altLang="zh-CN" sz="2800">
                  <a:ea typeface="宋体" panose="02010600030101010101" pitchFamily="2" charset="-122"/>
                </a:endParaRPr>
              </a:p>
            </p:txBody>
          </p:sp>
          <p:sp>
            <p:nvSpPr>
              <p:cNvPr id="5187" name="Line 62"/>
              <p:cNvSpPr>
                <a:spLocks noChangeShapeType="1"/>
              </p:cNvSpPr>
              <p:nvPr/>
            </p:nvSpPr>
            <p:spPr bwMode="auto">
              <a:xfrm>
                <a:off x="1824" y="2832"/>
                <a:ext cx="144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5163" name="Group 63"/>
            <p:cNvGrpSpPr>
              <a:grpSpLocks/>
            </p:cNvGrpSpPr>
            <p:nvPr/>
          </p:nvGrpSpPr>
          <p:grpSpPr bwMode="auto">
            <a:xfrm>
              <a:off x="672" y="3163"/>
              <a:ext cx="2223" cy="853"/>
              <a:chOff x="672" y="3163"/>
              <a:chExt cx="2223" cy="853"/>
            </a:xfrm>
          </p:grpSpPr>
          <p:grpSp>
            <p:nvGrpSpPr>
              <p:cNvPr id="5164" name="Group 64"/>
              <p:cNvGrpSpPr>
                <a:grpSpLocks/>
              </p:cNvGrpSpPr>
              <p:nvPr/>
            </p:nvGrpSpPr>
            <p:grpSpPr bwMode="auto">
              <a:xfrm>
                <a:off x="2404" y="3614"/>
                <a:ext cx="267" cy="65"/>
                <a:chOff x="2112" y="3648"/>
                <a:chExt cx="192" cy="48"/>
              </a:xfrm>
            </p:grpSpPr>
            <p:sp>
              <p:nvSpPr>
                <p:cNvPr id="5184" name="Line 65"/>
                <p:cNvSpPr>
                  <a:spLocks noChangeShapeType="1"/>
                </p:cNvSpPr>
                <p:nvPr/>
              </p:nvSpPr>
              <p:spPr bwMode="auto">
                <a:xfrm>
                  <a:off x="2112" y="3648"/>
                  <a:ext cx="19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185" name="Line 66"/>
                <p:cNvSpPr>
                  <a:spLocks noChangeShapeType="1"/>
                </p:cNvSpPr>
                <p:nvPr/>
              </p:nvSpPr>
              <p:spPr bwMode="auto">
                <a:xfrm>
                  <a:off x="2112" y="3696"/>
                  <a:ext cx="19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165" name="Group 67"/>
              <p:cNvGrpSpPr>
                <a:grpSpLocks/>
              </p:cNvGrpSpPr>
              <p:nvPr/>
            </p:nvGrpSpPr>
            <p:grpSpPr bwMode="auto">
              <a:xfrm>
                <a:off x="2126" y="3212"/>
                <a:ext cx="350" cy="804"/>
                <a:chOff x="1576" y="1285"/>
                <a:chExt cx="253" cy="598"/>
              </a:xfrm>
            </p:grpSpPr>
            <p:grpSp>
              <p:nvGrpSpPr>
                <p:cNvPr id="5180" name="Group 68"/>
                <p:cNvGrpSpPr>
                  <a:grpSpLocks/>
                </p:cNvGrpSpPr>
                <p:nvPr/>
              </p:nvGrpSpPr>
              <p:grpSpPr bwMode="auto">
                <a:xfrm>
                  <a:off x="1662" y="1285"/>
                  <a:ext cx="165" cy="598"/>
                  <a:chOff x="1662" y="1285"/>
                  <a:chExt cx="165" cy="598"/>
                </a:xfrm>
              </p:grpSpPr>
              <p:sp>
                <p:nvSpPr>
                  <p:cNvPr id="5182" name="Text Box 6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64" y="1285"/>
                    <a:ext cx="163" cy="21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99FF99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254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1pPr>
                    <a:lvl2pPr marL="742950" indent="-28575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2pPr>
                    <a:lvl3pPr marL="11430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3pPr>
                    <a:lvl4pPr marL="16002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4pPr>
                    <a:lvl5pPr marL="20574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9pPr>
                  </a:lstStyle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zh-CN">
                        <a:ea typeface="宋体" panose="02010600030101010101" pitchFamily="2" charset="-122"/>
                      </a:rPr>
                      <a:t>+</a:t>
                    </a:r>
                  </a:p>
                </p:txBody>
              </p:sp>
              <p:sp>
                <p:nvSpPr>
                  <p:cNvPr id="5183" name="Text Box 7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62" y="1669"/>
                    <a:ext cx="153" cy="21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99FF99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254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1pPr>
                    <a:lvl2pPr marL="742950" indent="-28575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2pPr>
                    <a:lvl3pPr marL="11430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3pPr>
                    <a:lvl4pPr marL="16002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4pPr>
                    <a:lvl5pPr marL="20574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9pPr>
                  </a:lstStyle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zh-CN">
                        <a:ea typeface="宋体" panose="02010600030101010101" pitchFamily="2" charset="-122"/>
                      </a:rPr>
                      <a:t>–</a:t>
                    </a:r>
                  </a:p>
                </p:txBody>
              </p:sp>
            </p:grpSp>
            <p:sp>
              <p:nvSpPr>
                <p:cNvPr id="5181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1576" y="1438"/>
                  <a:ext cx="253" cy="27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3200" i="1">
                      <a:ea typeface="宋体" panose="02010600030101010101" pitchFamily="2" charset="-122"/>
                    </a:rPr>
                    <a:t>u</a:t>
                  </a:r>
                  <a:r>
                    <a:rPr lang="en-US" altLang="zh-CN" baseline="-25000">
                      <a:ea typeface="宋体" panose="02010600030101010101" pitchFamily="2" charset="-122"/>
                    </a:rPr>
                    <a:t>C</a:t>
                  </a:r>
                  <a:endParaRPr lang="en-US" altLang="zh-CN"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5166" name="Text Box 72"/>
              <p:cNvSpPr txBox="1">
                <a:spLocks noChangeArrowheads="1"/>
              </p:cNvSpPr>
              <p:nvPr/>
            </p:nvSpPr>
            <p:spPr bwMode="auto">
              <a:xfrm>
                <a:off x="672" y="3470"/>
                <a:ext cx="30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i="1">
                    <a:ea typeface="宋体" panose="02010600030101010101" pitchFamily="2" charset="-122"/>
                  </a:rPr>
                  <a:t>U</a:t>
                </a:r>
                <a:r>
                  <a:rPr lang="en-US" altLang="zh-CN" i="1" baseline="-25000">
                    <a:ea typeface="宋体" panose="02010600030101010101" pitchFamily="2" charset="-122"/>
                  </a:rPr>
                  <a:t>s</a:t>
                </a:r>
                <a:endParaRPr lang="en-US" altLang="zh-CN">
                  <a:ea typeface="宋体" panose="02010600030101010101" pitchFamily="2" charset="-122"/>
                </a:endParaRPr>
              </a:p>
            </p:txBody>
          </p:sp>
          <p:sp>
            <p:nvSpPr>
              <p:cNvPr id="5167" name="Line 73"/>
              <p:cNvSpPr>
                <a:spLocks noChangeShapeType="1"/>
              </p:cNvSpPr>
              <p:nvPr/>
            </p:nvSpPr>
            <p:spPr bwMode="auto">
              <a:xfrm>
                <a:off x="1136" y="4001"/>
                <a:ext cx="1401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168" name="Line 74"/>
              <p:cNvSpPr>
                <a:spLocks noChangeShapeType="1"/>
              </p:cNvSpPr>
              <p:nvPr/>
            </p:nvSpPr>
            <p:spPr bwMode="auto">
              <a:xfrm>
                <a:off x="1003" y="3614"/>
                <a:ext cx="267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169" name="Line 75"/>
              <p:cNvSpPr>
                <a:spLocks noChangeShapeType="1"/>
              </p:cNvSpPr>
              <p:nvPr/>
            </p:nvSpPr>
            <p:spPr bwMode="auto">
              <a:xfrm>
                <a:off x="1070" y="3679"/>
                <a:ext cx="133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170" name="Line 76"/>
              <p:cNvSpPr>
                <a:spLocks noChangeShapeType="1"/>
              </p:cNvSpPr>
              <p:nvPr/>
            </p:nvSpPr>
            <p:spPr bwMode="auto">
              <a:xfrm flipV="1">
                <a:off x="1136" y="3679"/>
                <a:ext cx="0" cy="32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171" name="Line 77"/>
              <p:cNvSpPr>
                <a:spLocks noChangeShapeType="1"/>
              </p:cNvSpPr>
              <p:nvPr/>
            </p:nvSpPr>
            <p:spPr bwMode="auto">
              <a:xfrm>
                <a:off x="1136" y="3227"/>
                <a:ext cx="0" cy="387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172" name="Line 78"/>
              <p:cNvSpPr>
                <a:spLocks noChangeShapeType="1"/>
              </p:cNvSpPr>
              <p:nvPr/>
            </p:nvSpPr>
            <p:spPr bwMode="auto">
              <a:xfrm>
                <a:off x="2537" y="3227"/>
                <a:ext cx="0" cy="387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173" name="Line 79"/>
              <p:cNvSpPr>
                <a:spLocks noChangeShapeType="1"/>
              </p:cNvSpPr>
              <p:nvPr/>
            </p:nvSpPr>
            <p:spPr bwMode="auto">
              <a:xfrm flipV="1">
                <a:off x="2537" y="3679"/>
                <a:ext cx="0" cy="32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5174" name="Group 80"/>
              <p:cNvGrpSpPr>
                <a:grpSpLocks/>
              </p:cNvGrpSpPr>
              <p:nvPr/>
            </p:nvGrpSpPr>
            <p:grpSpPr bwMode="auto">
              <a:xfrm>
                <a:off x="1916" y="3163"/>
                <a:ext cx="421" cy="401"/>
                <a:chOff x="1473" y="2832"/>
                <a:chExt cx="303" cy="299"/>
              </a:xfrm>
            </p:grpSpPr>
            <p:sp>
              <p:nvSpPr>
                <p:cNvPr id="5178" name="Text Box 81"/>
                <p:cNvSpPr txBox="1">
                  <a:spLocks noChangeArrowheads="1"/>
                </p:cNvSpPr>
                <p:nvPr/>
              </p:nvSpPr>
              <p:spPr bwMode="auto">
                <a:xfrm>
                  <a:off x="1473" y="2916"/>
                  <a:ext cx="176" cy="2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zh-CN" i="1">
                      <a:ea typeface="宋体" panose="02010600030101010101" pitchFamily="2" charset="-122"/>
                    </a:rPr>
                    <a:t>R</a:t>
                  </a:r>
                  <a:endParaRPr lang="en-US" altLang="zh-CN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179" name="Rectangle 82"/>
                <p:cNvSpPr>
                  <a:spLocks noChangeArrowheads="1"/>
                </p:cNvSpPr>
                <p:nvPr/>
              </p:nvSpPr>
              <p:spPr bwMode="auto">
                <a:xfrm>
                  <a:off x="1536" y="2832"/>
                  <a:ext cx="240" cy="96"/>
                </a:xfrm>
                <a:prstGeom prst="rect">
                  <a:avLst/>
                </a:prstGeom>
                <a:solidFill>
                  <a:srgbClr val="99FF99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sp>
            <p:nvSpPr>
              <p:cNvPr id="5175" name="Text Box 83"/>
              <p:cNvSpPr txBox="1">
                <a:spLocks noChangeArrowheads="1"/>
              </p:cNvSpPr>
              <p:nvPr/>
            </p:nvSpPr>
            <p:spPr bwMode="auto">
              <a:xfrm>
                <a:off x="2651" y="3534"/>
                <a:ext cx="2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i="1">
                    <a:ea typeface="宋体" panose="02010600030101010101" pitchFamily="2" charset="-122"/>
                  </a:rPr>
                  <a:t>C</a:t>
                </a:r>
                <a:endParaRPr lang="en-US" altLang="zh-CN">
                  <a:ea typeface="宋体" panose="02010600030101010101" pitchFamily="2" charset="-122"/>
                </a:endParaRPr>
              </a:p>
            </p:txBody>
          </p:sp>
          <p:sp>
            <p:nvSpPr>
              <p:cNvPr id="5176" name="Line 84"/>
              <p:cNvSpPr>
                <a:spLocks noChangeShapeType="1"/>
              </p:cNvSpPr>
              <p:nvPr/>
            </p:nvSpPr>
            <p:spPr bwMode="auto">
              <a:xfrm>
                <a:off x="1152" y="3216"/>
                <a:ext cx="864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177" name="Line 85"/>
              <p:cNvSpPr>
                <a:spLocks noChangeShapeType="1"/>
              </p:cNvSpPr>
              <p:nvPr/>
            </p:nvSpPr>
            <p:spPr bwMode="auto">
              <a:xfrm>
                <a:off x="2352" y="3216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121978" name="Group 122"/>
          <p:cNvGrpSpPr>
            <a:grpSpLocks/>
          </p:cNvGrpSpPr>
          <p:nvPr/>
        </p:nvGrpSpPr>
        <p:grpSpPr bwMode="auto">
          <a:xfrm>
            <a:off x="1066800" y="1600200"/>
            <a:ext cx="3532188" cy="1879600"/>
            <a:chOff x="652" y="1127"/>
            <a:chExt cx="2225" cy="1184"/>
          </a:xfrm>
        </p:grpSpPr>
        <p:grpSp>
          <p:nvGrpSpPr>
            <p:cNvPr id="5131" name="Group 121"/>
            <p:cNvGrpSpPr>
              <a:grpSpLocks/>
            </p:cNvGrpSpPr>
            <p:nvPr/>
          </p:nvGrpSpPr>
          <p:grpSpPr bwMode="auto">
            <a:xfrm>
              <a:off x="652" y="1127"/>
              <a:ext cx="2225" cy="1184"/>
              <a:chOff x="652" y="1127"/>
              <a:chExt cx="2225" cy="1184"/>
            </a:xfrm>
          </p:grpSpPr>
          <p:grpSp>
            <p:nvGrpSpPr>
              <p:cNvPr id="5133" name="Group 88"/>
              <p:cNvGrpSpPr>
                <a:grpSpLocks/>
              </p:cNvGrpSpPr>
              <p:nvPr/>
            </p:nvGrpSpPr>
            <p:grpSpPr bwMode="auto">
              <a:xfrm>
                <a:off x="2384" y="1909"/>
                <a:ext cx="267" cy="65"/>
                <a:chOff x="2112" y="3648"/>
                <a:chExt cx="192" cy="48"/>
              </a:xfrm>
            </p:grpSpPr>
            <p:sp>
              <p:nvSpPr>
                <p:cNvPr id="5160" name="Line 89"/>
                <p:cNvSpPr>
                  <a:spLocks noChangeShapeType="1"/>
                </p:cNvSpPr>
                <p:nvPr/>
              </p:nvSpPr>
              <p:spPr bwMode="auto">
                <a:xfrm>
                  <a:off x="2112" y="3648"/>
                  <a:ext cx="19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161" name="Line 90"/>
                <p:cNvSpPr>
                  <a:spLocks noChangeShapeType="1"/>
                </p:cNvSpPr>
                <p:nvPr/>
              </p:nvSpPr>
              <p:spPr bwMode="auto">
                <a:xfrm>
                  <a:off x="2112" y="3696"/>
                  <a:ext cx="19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5134" name="Text Box 91"/>
              <p:cNvSpPr txBox="1">
                <a:spLocks noChangeArrowheads="1"/>
              </p:cNvSpPr>
              <p:nvPr/>
            </p:nvSpPr>
            <p:spPr bwMode="auto">
              <a:xfrm>
                <a:off x="1314" y="1729"/>
                <a:ext cx="22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sz="1800">
                    <a:ea typeface="宋体" panose="02010600030101010101" pitchFamily="2" charset="-122"/>
                  </a:rPr>
                  <a:t>K</a:t>
                </a:r>
                <a:endParaRPr lang="en-US" altLang="zh-CN">
                  <a:ea typeface="宋体" panose="02010600030101010101" pitchFamily="2" charset="-122"/>
                </a:endParaRPr>
              </a:p>
            </p:txBody>
          </p:sp>
          <p:grpSp>
            <p:nvGrpSpPr>
              <p:cNvPr id="5135" name="Group 92"/>
              <p:cNvGrpSpPr>
                <a:grpSpLocks/>
              </p:cNvGrpSpPr>
              <p:nvPr/>
            </p:nvGrpSpPr>
            <p:grpSpPr bwMode="auto">
              <a:xfrm>
                <a:off x="2106" y="1507"/>
                <a:ext cx="350" cy="804"/>
                <a:chOff x="1576" y="1285"/>
                <a:chExt cx="251" cy="598"/>
              </a:xfrm>
            </p:grpSpPr>
            <p:grpSp>
              <p:nvGrpSpPr>
                <p:cNvPr id="5156" name="Group 93"/>
                <p:cNvGrpSpPr>
                  <a:grpSpLocks/>
                </p:cNvGrpSpPr>
                <p:nvPr/>
              </p:nvGrpSpPr>
              <p:grpSpPr bwMode="auto">
                <a:xfrm>
                  <a:off x="1661" y="1285"/>
                  <a:ext cx="164" cy="598"/>
                  <a:chOff x="1661" y="1285"/>
                  <a:chExt cx="164" cy="598"/>
                </a:xfrm>
              </p:grpSpPr>
              <p:sp>
                <p:nvSpPr>
                  <p:cNvPr id="5158" name="Text Box 9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63" y="1285"/>
                    <a:ext cx="162" cy="21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99FF99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254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1pPr>
                    <a:lvl2pPr marL="742950" indent="-28575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2pPr>
                    <a:lvl3pPr marL="11430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3pPr>
                    <a:lvl4pPr marL="16002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4pPr>
                    <a:lvl5pPr marL="20574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9pPr>
                  </a:lstStyle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zh-CN">
                        <a:ea typeface="宋体" panose="02010600030101010101" pitchFamily="2" charset="-122"/>
                      </a:rPr>
                      <a:t>+</a:t>
                    </a:r>
                  </a:p>
                </p:txBody>
              </p:sp>
              <p:sp>
                <p:nvSpPr>
                  <p:cNvPr id="5159" name="Text Box 9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61" y="1669"/>
                    <a:ext cx="152" cy="21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99FF99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254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1pPr>
                    <a:lvl2pPr marL="742950" indent="-28575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2pPr>
                    <a:lvl3pPr marL="11430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3pPr>
                    <a:lvl4pPr marL="16002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4pPr>
                    <a:lvl5pPr marL="20574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9pPr>
                  </a:lstStyle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zh-CN">
                        <a:ea typeface="宋体" panose="02010600030101010101" pitchFamily="2" charset="-122"/>
                      </a:rPr>
                      <a:t>–</a:t>
                    </a:r>
                  </a:p>
                </p:txBody>
              </p:sp>
            </p:grpSp>
            <p:sp>
              <p:nvSpPr>
                <p:cNvPr id="5157" name="Text Box 96"/>
                <p:cNvSpPr txBox="1">
                  <a:spLocks noChangeArrowheads="1"/>
                </p:cNvSpPr>
                <p:nvPr/>
              </p:nvSpPr>
              <p:spPr bwMode="auto">
                <a:xfrm>
                  <a:off x="1576" y="1438"/>
                  <a:ext cx="251" cy="27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3200" i="1">
                      <a:ea typeface="宋体" panose="02010600030101010101" pitchFamily="2" charset="-122"/>
                    </a:rPr>
                    <a:t>u</a:t>
                  </a:r>
                  <a:r>
                    <a:rPr lang="en-US" altLang="zh-CN" baseline="-25000">
                      <a:ea typeface="宋体" panose="02010600030101010101" pitchFamily="2" charset="-122"/>
                    </a:rPr>
                    <a:t>C</a:t>
                  </a:r>
                  <a:endParaRPr lang="en-US" altLang="zh-CN"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5136" name="Text Box 97"/>
              <p:cNvSpPr txBox="1">
                <a:spLocks noChangeArrowheads="1"/>
              </p:cNvSpPr>
              <p:nvPr/>
            </p:nvSpPr>
            <p:spPr bwMode="auto">
              <a:xfrm>
                <a:off x="652" y="1765"/>
                <a:ext cx="30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i="1">
                    <a:ea typeface="宋体" panose="02010600030101010101" pitchFamily="2" charset="-122"/>
                  </a:rPr>
                  <a:t>U</a:t>
                </a:r>
                <a:r>
                  <a:rPr lang="en-US" altLang="zh-CN" i="1" baseline="-25000">
                    <a:ea typeface="宋体" panose="02010600030101010101" pitchFamily="2" charset="-122"/>
                  </a:rPr>
                  <a:t>s</a:t>
                </a:r>
                <a:endParaRPr lang="en-US" altLang="zh-CN">
                  <a:ea typeface="宋体" panose="02010600030101010101" pitchFamily="2" charset="-122"/>
                </a:endParaRPr>
              </a:p>
            </p:txBody>
          </p:sp>
          <p:grpSp>
            <p:nvGrpSpPr>
              <p:cNvPr id="5137" name="Group 98"/>
              <p:cNvGrpSpPr>
                <a:grpSpLocks/>
              </p:cNvGrpSpPr>
              <p:nvPr/>
            </p:nvGrpSpPr>
            <p:grpSpPr bwMode="auto">
              <a:xfrm>
                <a:off x="983" y="1522"/>
                <a:ext cx="1535" cy="774"/>
                <a:chOff x="816" y="2880"/>
                <a:chExt cx="1104" cy="576"/>
              </a:xfrm>
            </p:grpSpPr>
            <p:sp>
              <p:nvSpPr>
                <p:cNvPr id="5147" name="Line 99"/>
                <p:cNvSpPr>
                  <a:spLocks noChangeShapeType="1"/>
                </p:cNvSpPr>
                <p:nvPr/>
              </p:nvSpPr>
              <p:spPr bwMode="auto">
                <a:xfrm>
                  <a:off x="912" y="2880"/>
                  <a:ext cx="288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148" name="Line 100"/>
                <p:cNvSpPr>
                  <a:spLocks noChangeShapeType="1"/>
                </p:cNvSpPr>
                <p:nvPr/>
              </p:nvSpPr>
              <p:spPr bwMode="auto">
                <a:xfrm>
                  <a:off x="912" y="3456"/>
                  <a:ext cx="1008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149" name="Line 101"/>
                <p:cNvSpPr>
                  <a:spLocks noChangeShapeType="1"/>
                </p:cNvSpPr>
                <p:nvPr/>
              </p:nvSpPr>
              <p:spPr bwMode="auto">
                <a:xfrm flipH="1">
                  <a:off x="1344" y="2880"/>
                  <a:ext cx="576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150" name="Line 102"/>
                <p:cNvSpPr>
                  <a:spLocks noChangeShapeType="1"/>
                </p:cNvSpPr>
                <p:nvPr/>
              </p:nvSpPr>
              <p:spPr bwMode="auto">
                <a:xfrm>
                  <a:off x="816" y="3168"/>
                  <a:ext cx="19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151" name="Line 103"/>
                <p:cNvSpPr>
                  <a:spLocks noChangeShapeType="1"/>
                </p:cNvSpPr>
                <p:nvPr/>
              </p:nvSpPr>
              <p:spPr bwMode="auto">
                <a:xfrm>
                  <a:off x="864" y="3216"/>
                  <a:ext cx="96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152" name="Line 104"/>
                <p:cNvSpPr>
                  <a:spLocks noChangeShapeType="1"/>
                </p:cNvSpPr>
                <p:nvPr/>
              </p:nvSpPr>
              <p:spPr bwMode="auto">
                <a:xfrm flipV="1">
                  <a:off x="912" y="3216"/>
                  <a:ext cx="0" cy="24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153" name="Line 105"/>
                <p:cNvSpPr>
                  <a:spLocks noChangeShapeType="1"/>
                </p:cNvSpPr>
                <p:nvPr/>
              </p:nvSpPr>
              <p:spPr bwMode="auto">
                <a:xfrm>
                  <a:off x="912" y="2880"/>
                  <a:ext cx="0" cy="288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154" name="Line 106"/>
                <p:cNvSpPr>
                  <a:spLocks noChangeShapeType="1"/>
                </p:cNvSpPr>
                <p:nvPr/>
              </p:nvSpPr>
              <p:spPr bwMode="auto">
                <a:xfrm>
                  <a:off x="1920" y="2880"/>
                  <a:ext cx="0" cy="288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155" name="Line 107"/>
                <p:cNvSpPr>
                  <a:spLocks noChangeShapeType="1"/>
                </p:cNvSpPr>
                <p:nvPr/>
              </p:nvSpPr>
              <p:spPr bwMode="auto">
                <a:xfrm flipV="1">
                  <a:off x="1920" y="3216"/>
                  <a:ext cx="0" cy="24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138" name="Group 108"/>
              <p:cNvGrpSpPr>
                <a:grpSpLocks/>
              </p:cNvGrpSpPr>
              <p:nvPr/>
            </p:nvGrpSpPr>
            <p:grpSpPr bwMode="auto">
              <a:xfrm>
                <a:off x="1897" y="1458"/>
                <a:ext cx="421" cy="401"/>
                <a:chOff x="1473" y="2832"/>
                <a:chExt cx="303" cy="299"/>
              </a:xfrm>
            </p:grpSpPr>
            <p:sp>
              <p:nvSpPr>
                <p:cNvPr id="5145" name="Text Box 109"/>
                <p:cNvSpPr txBox="1">
                  <a:spLocks noChangeArrowheads="1"/>
                </p:cNvSpPr>
                <p:nvPr/>
              </p:nvSpPr>
              <p:spPr bwMode="auto">
                <a:xfrm>
                  <a:off x="1473" y="2916"/>
                  <a:ext cx="176" cy="2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zh-CN" i="1">
                      <a:ea typeface="宋体" panose="02010600030101010101" pitchFamily="2" charset="-122"/>
                    </a:rPr>
                    <a:t>R</a:t>
                  </a:r>
                  <a:endParaRPr lang="en-US" altLang="zh-CN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146" name="Rectangle 110"/>
                <p:cNvSpPr>
                  <a:spLocks noChangeArrowheads="1"/>
                </p:cNvSpPr>
                <p:nvPr/>
              </p:nvSpPr>
              <p:spPr bwMode="auto">
                <a:xfrm>
                  <a:off x="1536" y="2832"/>
                  <a:ext cx="240" cy="96"/>
                </a:xfrm>
                <a:prstGeom prst="rect">
                  <a:avLst/>
                </a:prstGeom>
                <a:solidFill>
                  <a:srgbClr val="99FF99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sp>
            <p:nvSpPr>
              <p:cNvPr id="5139" name="Text Box 111"/>
              <p:cNvSpPr txBox="1">
                <a:spLocks noChangeArrowheads="1"/>
              </p:cNvSpPr>
              <p:nvPr/>
            </p:nvSpPr>
            <p:spPr bwMode="auto">
              <a:xfrm>
                <a:off x="2633" y="1829"/>
                <a:ext cx="2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i="1">
                    <a:ea typeface="宋体" panose="02010600030101010101" pitchFamily="2" charset="-122"/>
                  </a:rPr>
                  <a:t>C</a:t>
                </a:r>
                <a:endParaRPr lang="en-US" altLang="zh-CN">
                  <a:ea typeface="宋体" panose="02010600030101010101" pitchFamily="2" charset="-122"/>
                </a:endParaRPr>
              </a:p>
            </p:txBody>
          </p:sp>
          <p:grpSp>
            <p:nvGrpSpPr>
              <p:cNvPr id="5140" name="Group 112"/>
              <p:cNvGrpSpPr>
                <a:grpSpLocks/>
              </p:cNvGrpSpPr>
              <p:nvPr/>
            </p:nvGrpSpPr>
            <p:grpSpPr bwMode="auto">
              <a:xfrm>
                <a:off x="2352" y="1127"/>
                <a:ext cx="232" cy="331"/>
                <a:chOff x="1801" y="2586"/>
                <a:chExt cx="167" cy="246"/>
              </a:xfrm>
            </p:grpSpPr>
            <p:sp>
              <p:nvSpPr>
                <p:cNvPr id="5143" name="Text Box 113"/>
                <p:cNvSpPr txBox="1">
                  <a:spLocks noChangeArrowheads="1"/>
                </p:cNvSpPr>
                <p:nvPr/>
              </p:nvSpPr>
              <p:spPr bwMode="auto">
                <a:xfrm>
                  <a:off x="1801" y="2586"/>
                  <a:ext cx="128" cy="24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2800" i="1">
                      <a:ea typeface="宋体" panose="02010600030101010101" pitchFamily="2" charset="-122"/>
                    </a:rPr>
                    <a:t>i</a:t>
                  </a:r>
                  <a:endParaRPr lang="en-US" altLang="zh-CN" sz="2800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144" name="Line 114"/>
                <p:cNvSpPr>
                  <a:spLocks noChangeShapeType="1"/>
                </p:cNvSpPr>
                <p:nvPr/>
              </p:nvSpPr>
              <p:spPr bwMode="auto">
                <a:xfrm>
                  <a:off x="1824" y="2832"/>
                  <a:ext cx="144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5141" name="Line 115"/>
              <p:cNvSpPr>
                <a:spLocks noChangeShapeType="1"/>
              </p:cNvSpPr>
              <p:nvPr/>
            </p:nvSpPr>
            <p:spPr bwMode="auto">
              <a:xfrm flipH="1">
                <a:off x="1383" y="1522"/>
                <a:ext cx="334" cy="12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142" name="Line 117"/>
              <p:cNvSpPr>
                <a:spLocks noChangeShapeType="1"/>
              </p:cNvSpPr>
              <p:nvPr/>
            </p:nvSpPr>
            <p:spPr bwMode="auto">
              <a:xfrm flipH="1" flipV="1">
                <a:off x="1450" y="1651"/>
                <a:ext cx="67" cy="19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5132" name="Text Box 118"/>
            <p:cNvSpPr txBox="1">
              <a:spLocks noChangeArrowheads="1"/>
            </p:cNvSpPr>
            <p:nvPr/>
          </p:nvSpPr>
          <p:spPr bwMode="auto">
            <a:xfrm>
              <a:off x="1228" y="1223"/>
              <a:ext cx="5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b="0">
                  <a:ea typeface="宋体" panose="02010600030101010101" pitchFamily="2" charset="-122"/>
                </a:rPr>
                <a:t> </a:t>
              </a:r>
              <a:r>
                <a:rPr lang="en-US" altLang="zh-CN" sz="2800" i="1">
                  <a:ea typeface="宋体" panose="02010600030101010101" pitchFamily="2" charset="-122"/>
                </a:rPr>
                <a:t>t </a:t>
              </a:r>
              <a:r>
                <a:rPr lang="en-US" altLang="zh-CN" sz="2800">
                  <a:ea typeface="宋体" panose="02010600030101010101" pitchFamily="2" charset="-122"/>
                </a:rPr>
                <a:t>=</a:t>
              </a:r>
              <a:r>
                <a:rPr lang="en-US" altLang="zh-CN" sz="2800" b="0">
                  <a:ea typeface="宋体" panose="02010600030101010101" pitchFamily="2" charset="-122"/>
                </a:rPr>
                <a:t> 0</a:t>
              </a:r>
              <a:endParaRPr lang="en-US" altLang="zh-CN" b="0">
                <a:ea typeface="宋体" panose="02010600030101010101" pitchFamily="2" charset="-122"/>
              </a:endParaRPr>
            </a:p>
          </p:txBody>
        </p:sp>
      </p:grpSp>
      <p:sp>
        <p:nvSpPr>
          <p:cNvPr id="121975" name="Text Box 119"/>
          <p:cNvSpPr txBox="1">
            <a:spLocks noChangeArrowheads="1"/>
          </p:cNvSpPr>
          <p:nvPr/>
        </p:nvSpPr>
        <p:spPr bwMode="auto">
          <a:xfrm>
            <a:off x="5016500" y="3916363"/>
            <a:ext cx="3111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en-US" altLang="zh-CN">
                <a:latin typeface="仿宋_GB2312" pitchFamily="49" charset="-122"/>
              </a:rPr>
              <a:t>K</a:t>
            </a:r>
            <a:r>
              <a:rPr lang="zh-CN" altLang="zh-CN">
                <a:latin typeface="仿宋_GB2312" pitchFamily="49" charset="-122"/>
              </a:rPr>
              <a:t>接通电源后很长时间</a:t>
            </a:r>
            <a:endParaRPr lang="zh-CN" altLang="en-US">
              <a:latin typeface="仿宋_GB2312" pitchFamily="49" charset="-122"/>
            </a:endParaRPr>
          </a:p>
        </p:txBody>
      </p:sp>
      <p:sp>
        <p:nvSpPr>
          <p:cNvPr id="121976" name="Text Box 120"/>
          <p:cNvSpPr txBox="1">
            <a:spLocks noChangeArrowheads="1"/>
          </p:cNvSpPr>
          <p:nvPr/>
        </p:nvSpPr>
        <p:spPr bwMode="auto">
          <a:xfrm>
            <a:off x="685800" y="5249863"/>
            <a:ext cx="7969250" cy="128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lnSpc>
                <a:spcPct val="140000"/>
              </a:lnSpc>
            </a:pPr>
            <a:r>
              <a:rPr lang="zh-CN" altLang="en-US" sz="2800">
                <a:latin typeface="仿宋_GB2312" pitchFamily="49" charset="-122"/>
              </a:rPr>
              <a:t>过渡过程： 电路由一个稳态过渡到另一个稳态需要经历的过程。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1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1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1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1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1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1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1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2" dur="500"/>
                                        <p:tgtEl>
                                          <p:spTgt spid="121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7" dur="500"/>
                                        <p:tgtEl>
                                          <p:spTgt spid="121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 animBg="1" autoUpdateAnimBg="0"/>
      <p:bldP spid="121911" grpId="0" autoUpdateAnimBg="0"/>
      <p:bldP spid="121912" grpId="0" autoUpdateAnimBg="0"/>
      <p:bldP spid="121913" grpId="0" autoUpdateAnimBg="0"/>
      <p:bldP spid="121914" grpId="0" animBg="1" autoUpdateAnimBg="0"/>
      <p:bldP spid="121975" grpId="0" autoUpdateAnimBg="0"/>
      <p:bldP spid="121976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582" name="Group 190"/>
          <p:cNvGrpSpPr>
            <a:grpSpLocks/>
          </p:cNvGrpSpPr>
          <p:nvPr/>
        </p:nvGrpSpPr>
        <p:grpSpPr bwMode="auto">
          <a:xfrm>
            <a:off x="136525" y="692150"/>
            <a:ext cx="2825750" cy="1979613"/>
            <a:chOff x="86" y="436"/>
            <a:chExt cx="1780" cy="1247"/>
          </a:xfrm>
        </p:grpSpPr>
        <p:grpSp>
          <p:nvGrpSpPr>
            <p:cNvPr id="42103" name="Group 7"/>
            <p:cNvGrpSpPr>
              <a:grpSpLocks/>
            </p:cNvGrpSpPr>
            <p:nvPr/>
          </p:nvGrpSpPr>
          <p:grpSpPr bwMode="auto">
            <a:xfrm>
              <a:off x="1382" y="484"/>
              <a:ext cx="197" cy="365"/>
              <a:chOff x="1834" y="432"/>
              <a:chExt cx="278" cy="365"/>
            </a:xfrm>
          </p:grpSpPr>
          <p:sp>
            <p:nvSpPr>
              <p:cNvPr id="42145" name="Line 8"/>
              <p:cNvSpPr>
                <a:spLocks noChangeShapeType="1"/>
              </p:cNvSpPr>
              <p:nvPr/>
            </p:nvSpPr>
            <p:spPr bwMode="auto">
              <a:xfrm>
                <a:off x="1872" y="768"/>
                <a:ext cx="24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2146" name="Text Box 9"/>
              <p:cNvSpPr txBox="1">
                <a:spLocks noChangeArrowheads="1"/>
              </p:cNvSpPr>
              <p:nvPr/>
            </p:nvSpPr>
            <p:spPr bwMode="auto">
              <a:xfrm>
                <a:off x="1834" y="432"/>
                <a:ext cx="26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zh-CN" sz="3200" i="1">
                    <a:ea typeface="宋体" panose="02010600030101010101" pitchFamily="2" charset="-122"/>
                  </a:rPr>
                  <a:t>i</a:t>
                </a:r>
                <a:endParaRPr lang="en-US" altLang="zh-CN"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2104" name="Group 10"/>
            <p:cNvGrpSpPr>
              <a:grpSpLocks/>
            </p:cNvGrpSpPr>
            <p:nvPr/>
          </p:nvGrpSpPr>
          <p:grpSpPr bwMode="auto">
            <a:xfrm>
              <a:off x="496" y="436"/>
              <a:ext cx="651" cy="336"/>
              <a:chOff x="1011" y="912"/>
              <a:chExt cx="922" cy="336"/>
            </a:xfrm>
          </p:grpSpPr>
          <p:sp>
            <p:nvSpPr>
              <p:cNvPr id="42143" name="Line 11"/>
              <p:cNvSpPr>
                <a:spLocks noChangeShapeType="1"/>
              </p:cNvSpPr>
              <p:nvPr/>
            </p:nvSpPr>
            <p:spPr bwMode="auto">
              <a:xfrm flipH="1">
                <a:off x="1200" y="1104"/>
                <a:ext cx="144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2144" name="Text Box 12"/>
              <p:cNvSpPr txBox="1">
                <a:spLocks noChangeArrowheads="1"/>
              </p:cNvSpPr>
              <p:nvPr/>
            </p:nvSpPr>
            <p:spPr bwMode="auto">
              <a:xfrm>
                <a:off x="1011" y="912"/>
                <a:ext cx="92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K(</a:t>
                </a:r>
                <a:r>
                  <a:rPr lang="en-US" altLang="zh-CN" i="1">
                    <a:ea typeface="宋体" panose="02010600030101010101" pitchFamily="2" charset="-122"/>
                  </a:rPr>
                  <a:t>t</a:t>
                </a:r>
                <a:r>
                  <a:rPr lang="en-US" altLang="zh-CN">
                    <a:ea typeface="宋体" panose="02010600030101010101" pitchFamily="2" charset="-122"/>
                  </a:rPr>
                  <a:t>=0)</a:t>
                </a:r>
              </a:p>
            </p:txBody>
          </p:sp>
        </p:grpSp>
        <p:sp>
          <p:nvSpPr>
            <p:cNvPr id="42105" name="Text Box 13"/>
            <p:cNvSpPr txBox="1">
              <a:spLocks noChangeArrowheads="1"/>
            </p:cNvSpPr>
            <p:nvPr/>
          </p:nvSpPr>
          <p:spPr bwMode="auto">
            <a:xfrm>
              <a:off x="377" y="964"/>
              <a:ext cx="3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U</a:t>
              </a:r>
              <a:r>
                <a:rPr lang="en-US" altLang="zh-CN" i="1" baseline="-25000">
                  <a:ea typeface="宋体" panose="02010600030101010101" pitchFamily="2" charset="-122"/>
                </a:rPr>
                <a:t>S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grpSp>
          <p:nvGrpSpPr>
            <p:cNvPr id="42106" name="Group 189"/>
            <p:cNvGrpSpPr>
              <a:grpSpLocks/>
            </p:cNvGrpSpPr>
            <p:nvPr/>
          </p:nvGrpSpPr>
          <p:grpSpPr bwMode="auto">
            <a:xfrm>
              <a:off x="86" y="580"/>
              <a:ext cx="1780" cy="924"/>
              <a:chOff x="86" y="580"/>
              <a:chExt cx="1780" cy="924"/>
            </a:xfrm>
          </p:grpSpPr>
          <p:grpSp>
            <p:nvGrpSpPr>
              <p:cNvPr id="42108" name="Group 188"/>
              <p:cNvGrpSpPr>
                <a:grpSpLocks/>
              </p:cNvGrpSpPr>
              <p:nvPr/>
            </p:nvGrpSpPr>
            <p:grpSpPr bwMode="auto">
              <a:xfrm>
                <a:off x="86" y="772"/>
                <a:ext cx="1780" cy="732"/>
                <a:chOff x="86" y="772"/>
                <a:chExt cx="1780" cy="732"/>
              </a:xfrm>
            </p:grpSpPr>
            <p:grpSp>
              <p:nvGrpSpPr>
                <p:cNvPr id="42112" name="Group 184"/>
                <p:cNvGrpSpPr>
                  <a:grpSpLocks/>
                </p:cNvGrpSpPr>
                <p:nvPr/>
              </p:nvGrpSpPr>
              <p:grpSpPr bwMode="auto">
                <a:xfrm>
                  <a:off x="86" y="772"/>
                  <a:ext cx="1780" cy="732"/>
                  <a:chOff x="86" y="772"/>
                  <a:chExt cx="1780" cy="732"/>
                </a:xfrm>
              </p:grpSpPr>
              <p:grpSp>
                <p:nvGrpSpPr>
                  <p:cNvPr id="42114" name="Group 183"/>
                  <p:cNvGrpSpPr>
                    <a:grpSpLocks/>
                  </p:cNvGrpSpPr>
                  <p:nvPr/>
                </p:nvGrpSpPr>
                <p:grpSpPr bwMode="auto">
                  <a:xfrm>
                    <a:off x="86" y="772"/>
                    <a:ext cx="1780" cy="732"/>
                    <a:chOff x="86" y="772"/>
                    <a:chExt cx="1780" cy="732"/>
                  </a:xfrm>
                </p:grpSpPr>
                <p:grpSp>
                  <p:nvGrpSpPr>
                    <p:cNvPr id="42120" name="Group 18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2" y="772"/>
                      <a:ext cx="1474" cy="672"/>
                      <a:chOff x="392" y="772"/>
                      <a:chExt cx="1474" cy="672"/>
                    </a:xfrm>
                  </p:grpSpPr>
                  <p:sp>
                    <p:nvSpPr>
                      <p:cNvPr id="42126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31" y="868"/>
                        <a:ext cx="475" cy="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2127" name="Line 2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92" y="868"/>
                        <a:ext cx="237" cy="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42128" name="Group 2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339" y="772"/>
                        <a:ext cx="527" cy="672"/>
                        <a:chOff x="1629" y="720"/>
                        <a:chExt cx="746" cy="672"/>
                      </a:xfrm>
                    </p:grpSpPr>
                    <p:sp>
                      <p:nvSpPr>
                        <p:cNvPr id="42132" name="Text Box 28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629" y="1008"/>
                          <a:ext cx="345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99FF99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54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>
                          <a:spAutoFit/>
                        </a:bodyPr>
                        <a:lstStyle>
                          <a:lvl1pPr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1pPr>
                          <a:lvl2pPr marL="742950" indent="-28575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2pPr>
                          <a:lvl3pPr marL="1143000" indent="-22860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3pPr>
                          <a:lvl4pPr marL="1600200" indent="-22860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4pPr>
                          <a:lvl5pPr marL="2057400" indent="-22860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9pPr>
                        </a:lstStyle>
                        <a:p>
                          <a:pPr algn="ctr" eaLnBrk="1" hangingPunct="1">
                            <a:spcBef>
                              <a:spcPct val="50000"/>
                            </a:spcBef>
                          </a:pPr>
                          <a:r>
                            <a:rPr lang="en-US" altLang="zh-CN" i="1">
                              <a:ea typeface="宋体" panose="02010600030101010101" pitchFamily="2" charset="-122"/>
                            </a:rPr>
                            <a:t>C</a:t>
                          </a:r>
                          <a:endParaRPr lang="en-US" altLang="zh-CN">
                            <a:ea typeface="宋体" panose="02010600030101010101" pitchFamily="2" charset="-122"/>
                          </a:endParaRPr>
                        </a:p>
                      </p:txBody>
                    </p:sp>
                    <p:grpSp>
                      <p:nvGrpSpPr>
                        <p:cNvPr id="42133" name="Group 2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889" y="720"/>
                          <a:ext cx="486" cy="672"/>
                          <a:chOff x="1889" y="720"/>
                          <a:chExt cx="486" cy="672"/>
                        </a:xfrm>
                      </p:grpSpPr>
                      <p:grpSp>
                        <p:nvGrpSpPr>
                          <p:cNvPr id="42139" name="Group 30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015" y="720"/>
                            <a:ext cx="319" cy="672"/>
                            <a:chOff x="1583" y="1248"/>
                            <a:chExt cx="319" cy="672"/>
                          </a:xfrm>
                        </p:grpSpPr>
                        <p:sp>
                          <p:nvSpPr>
                            <p:cNvPr id="42141" name="Text Box 31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583" y="1248"/>
                              <a:ext cx="319" cy="28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99FF99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25400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wrap="none" anchor="ctr">
                              <a:spAutoFit/>
                            </a:bodyPr>
                            <a:lstStyle>
                              <a:lvl1pPr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1pPr>
                              <a:lvl2pPr marL="742950" indent="-285750"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2pPr>
                              <a:lvl3pPr marL="1143000" indent="-228600"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3pPr>
                              <a:lvl4pPr marL="1600200" indent="-228600"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4pPr>
                              <a:lvl5pPr marL="2057400" indent="-228600"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5pPr>
                              <a:lvl6pPr marL="25146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6pPr>
                              <a:lvl7pPr marL="29718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7pPr>
                              <a:lvl8pPr marL="34290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8pPr>
                              <a:lvl9pPr marL="38862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9pPr>
                            </a:lstStyle>
                            <a:p>
                              <a:pPr algn="ctr" eaLnBrk="1" hangingPunct="1">
                                <a:spcBef>
                                  <a:spcPct val="50000"/>
                                </a:spcBef>
                              </a:pPr>
                              <a:r>
                                <a:rPr lang="en-US" altLang="zh-CN">
                                  <a:ea typeface="宋体" panose="02010600030101010101" pitchFamily="2" charset="-122"/>
                                </a:rPr>
                                <a:t>+</a:t>
                              </a:r>
                            </a:p>
                          </p:txBody>
                        </p:sp>
                        <p:sp>
                          <p:nvSpPr>
                            <p:cNvPr id="42142" name="Text Box 32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586" y="1632"/>
                              <a:ext cx="300" cy="28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99FF99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25400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wrap="none" anchor="ctr">
                              <a:spAutoFit/>
                            </a:bodyPr>
                            <a:lstStyle>
                              <a:lvl1pPr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1pPr>
                              <a:lvl2pPr marL="742950" indent="-285750"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2pPr>
                              <a:lvl3pPr marL="1143000" indent="-228600"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3pPr>
                              <a:lvl4pPr marL="1600200" indent="-228600"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4pPr>
                              <a:lvl5pPr marL="2057400" indent="-228600"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5pPr>
                              <a:lvl6pPr marL="25146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6pPr>
                              <a:lvl7pPr marL="29718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7pPr>
                              <a:lvl8pPr marL="34290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8pPr>
                              <a:lvl9pPr marL="38862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9pPr>
                            </a:lstStyle>
                            <a:p>
                              <a:pPr algn="ctr" eaLnBrk="1" hangingPunct="1">
                                <a:spcBef>
                                  <a:spcPct val="50000"/>
                                </a:spcBef>
                              </a:pPr>
                              <a:r>
                                <a:rPr lang="en-US" altLang="zh-CN">
                                  <a:ea typeface="宋体" panose="02010600030101010101" pitchFamily="2" charset="-122"/>
                                </a:rPr>
                                <a:t>–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42140" name="Text Box 33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889" y="864"/>
                            <a:ext cx="486" cy="36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99FF99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2540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>
                            <a:spAutoFit/>
                          </a:bodyPr>
                          <a:lstStyle>
                            <a:lvl1pPr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1pPr>
                            <a:lvl2pPr marL="742950" indent="-285750"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2pPr>
                            <a:lvl3pPr marL="1143000" indent="-228600"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3pPr>
                            <a:lvl4pPr marL="1600200" indent="-228600"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4pPr>
                            <a:lvl5pPr marL="2057400" indent="-228600"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9pPr>
                          </a:lstStyle>
                          <a:p>
                            <a:pPr algn="ctr" eaLnBrk="1" hangingPunct="1">
                              <a:spcBef>
                                <a:spcPct val="50000"/>
                              </a:spcBef>
                            </a:pPr>
                            <a:r>
                              <a:rPr lang="en-US" altLang="zh-CN" sz="3200" i="1">
                                <a:ea typeface="宋体" panose="02010600030101010101" pitchFamily="2" charset="-122"/>
                              </a:rPr>
                              <a:t>u</a:t>
                            </a:r>
                            <a:r>
                              <a:rPr lang="en-US" altLang="zh-CN" i="1" baseline="-25000">
                                <a:ea typeface="宋体" panose="02010600030101010101" pitchFamily="2" charset="-122"/>
                              </a:rPr>
                              <a:t>C</a:t>
                            </a:r>
                            <a:endParaRPr lang="en-US" altLang="zh-CN">
                              <a:ea typeface="宋体" panose="02010600030101010101" pitchFamily="2" charset="-122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2134" name="Group 3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824" y="1008"/>
                          <a:ext cx="192" cy="96"/>
                          <a:chOff x="1824" y="1680"/>
                          <a:chExt cx="192" cy="96"/>
                        </a:xfrm>
                      </p:grpSpPr>
                      <p:sp>
                        <p:nvSpPr>
                          <p:cNvPr id="42137" name="Line 35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824" y="1680"/>
                            <a:ext cx="192" cy="0"/>
                          </a:xfrm>
                          <a:prstGeom prst="line">
                            <a:avLst/>
                          </a:prstGeom>
                          <a:noFill/>
                          <a:ln w="25400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42138" name="Line 36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824" y="1776"/>
                            <a:ext cx="192" cy="0"/>
                          </a:xfrm>
                          <a:prstGeom prst="line">
                            <a:avLst/>
                          </a:prstGeom>
                          <a:noFill/>
                          <a:ln w="25400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  <p:sp>
                      <p:nvSpPr>
                        <p:cNvPr id="42135" name="Line 3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920" y="1104"/>
                          <a:ext cx="0" cy="240"/>
                        </a:xfrm>
                        <a:prstGeom prst="line">
                          <a:avLst/>
                        </a:prstGeom>
                        <a:noFill/>
                        <a:ln w="254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2136" name="Line 3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920" y="816"/>
                          <a:ext cx="0" cy="192"/>
                        </a:xfrm>
                        <a:prstGeom prst="line">
                          <a:avLst/>
                        </a:prstGeom>
                        <a:noFill/>
                        <a:ln w="254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42129" name="Line 39"/>
                      <p:cNvSpPr>
                        <a:spLocks noChangeShapeType="1"/>
                      </p:cNvSpPr>
                      <p:nvPr/>
                    </p:nvSpPr>
                    <p:spPr bwMode="auto">
                      <a:xfrm flipH="1" flipV="1">
                        <a:off x="629" y="772"/>
                        <a:ext cx="102" cy="96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2130" name="Line 4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375" y="868"/>
                        <a:ext cx="170" cy="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2131" name="Line 4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92" y="1396"/>
                        <a:ext cx="1153" cy="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42121" name="Group 17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6" y="864"/>
                      <a:ext cx="426" cy="640"/>
                      <a:chOff x="86" y="864"/>
                      <a:chExt cx="426" cy="640"/>
                    </a:xfrm>
                  </p:grpSpPr>
                  <p:grpSp>
                    <p:nvGrpSpPr>
                      <p:cNvPr id="42122" name="Group 16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88" y="864"/>
                        <a:ext cx="224" cy="552"/>
                        <a:chOff x="240" y="840"/>
                        <a:chExt cx="224" cy="552"/>
                      </a:xfrm>
                    </p:grpSpPr>
                    <p:sp>
                      <p:nvSpPr>
                        <p:cNvPr id="42124" name="Oval 16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0" y="1092"/>
                          <a:ext cx="224" cy="205"/>
                        </a:xfrm>
                        <a:prstGeom prst="ellipse">
                          <a:avLst/>
                        </a:prstGeom>
                        <a:solidFill>
                          <a:srgbClr val="99FF99"/>
                        </a:solidFill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>
                          <a:lvl1pPr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1pPr>
                          <a:lvl2pPr marL="742950" indent="-28575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2pPr>
                          <a:lvl3pPr marL="1143000" indent="-22860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3pPr>
                          <a:lvl4pPr marL="1600200" indent="-22860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4pPr>
                          <a:lvl5pPr marL="2057400" indent="-22860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9pPr>
                        </a:lstStyle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2125" name="Freeform 16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48" y="840"/>
                          <a:ext cx="1" cy="552"/>
                        </a:xfrm>
                        <a:custGeom>
                          <a:avLst/>
                          <a:gdLst>
                            <a:gd name="T0" fmla="*/ 0 w 1"/>
                            <a:gd name="T1" fmla="*/ 0 h 552"/>
                            <a:gd name="T2" fmla="*/ 0 w 1"/>
                            <a:gd name="T3" fmla="*/ 552 h 552"/>
                            <a:gd name="T4" fmla="*/ 0 60000 65536"/>
                            <a:gd name="T5" fmla="*/ 0 60000 65536"/>
                          </a:gdLst>
                          <a:ahLst/>
                          <a:cxnLst>
                            <a:cxn ang="T4">
                              <a:pos x="T0" y="T1"/>
                            </a:cxn>
                            <a:cxn ang="T5">
                              <a:pos x="T2" y="T3"/>
                            </a:cxn>
                          </a:cxnLst>
                          <a:rect l="0" t="0" r="r" b="b"/>
                          <a:pathLst>
                            <a:path w="1" h="552">
                              <a:moveTo>
                                <a:pt x="0" y="0"/>
                              </a:moveTo>
                              <a:lnTo>
                                <a:pt x="0" y="552"/>
                              </a:lnTo>
                            </a:path>
                          </a:pathLst>
                        </a:custGeom>
                        <a:noFill/>
                        <a:ln w="254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42123" name="Text Box 17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6" y="986"/>
                        <a:ext cx="225" cy="5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1pPr>
                        <a:lvl2pPr marL="742950" indent="-28575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2pPr>
                        <a:lvl3pPr marL="11430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3pPr>
                        <a:lvl4pPr marL="16002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4pPr>
                        <a:lvl5pPr marL="20574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9pPr>
                      </a:lstStyle>
                      <a:p>
                        <a:r>
                          <a:rPr lang="en-US" altLang="zh-CN"/>
                          <a:t>+</a:t>
                        </a:r>
                      </a:p>
                      <a:p>
                        <a:r>
                          <a:rPr lang="en-US" altLang="zh-CN"/>
                          <a:t>-</a:t>
                        </a:r>
                      </a:p>
                    </p:txBody>
                  </p:sp>
                </p:grpSp>
              </p:grpSp>
              <p:grpSp>
                <p:nvGrpSpPr>
                  <p:cNvPr id="42115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901" y="820"/>
                    <a:ext cx="484" cy="365"/>
                    <a:chOff x="769" y="768"/>
                    <a:chExt cx="685" cy="365"/>
                  </a:xfrm>
                </p:grpSpPr>
                <p:grpSp>
                  <p:nvGrpSpPr>
                    <p:cNvPr id="42116" name="Group 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69" y="768"/>
                      <a:ext cx="685" cy="288"/>
                      <a:chOff x="769" y="768"/>
                      <a:chExt cx="685" cy="288"/>
                    </a:xfrm>
                  </p:grpSpPr>
                  <p:sp>
                    <p:nvSpPr>
                      <p:cNvPr id="42118" name="Text Box 1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769" y="768"/>
                        <a:ext cx="318" cy="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>
                        <a:spAutoFit/>
                      </a:bodyPr>
                      <a:lstStyle>
                        <a:lvl1pPr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1pPr>
                        <a:lvl2pPr marL="742950" indent="-28575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2pPr>
                        <a:lvl3pPr marL="11430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3pPr>
                        <a:lvl4pPr marL="16002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4pPr>
                        <a:lvl5pPr marL="20574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9pPr>
                      </a:lstStyle>
                      <a:p>
                        <a:pPr algn="ctr" eaLnBrk="1" hangingPunct="1">
                          <a:spcBef>
                            <a:spcPct val="50000"/>
                          </a:spcBef>
                        </a:pPr>
                        <a:r>
                          <a:rPr lang="en-US" altLang="zh-CN">
                            <a:ea typeface="宋体" panose="02010600030101010101" pitchFamily="2" charset="-122"/>
                          </a:rPr>
                          <a:t>+</a:t>
                        </a:r>
                      </a:p>
                    </p:txBody>
                  </p:sp>
                  <p:sp>
                    <p:nvSpPr>
                      <p:cNvPr id="42119" name="Text Box 1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154" y="768"/>
                        <a:ext cx="300" cy="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>
                        <a:spAutoFit/>
                      </a:bodyPr>
                      <a:lstStyle>
                        <a:lvl1pPr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1pPr>
                        <a:lvl2pPr marL="742950" indent="-28575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2pPr>
                        <a:lvl3pPr marL="11430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3pPr>
                        <a:lvl4pPr marL="16002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4pPr>
                        <a:lvl5pPr marL="20574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9pPr>
                      </a:lstStyle>
                      <a:p>
                        <a:pPr algn="ctr" eaLnBrk="1" hangingPunct="1">
                          <a:spcBef>
                            <a:spcPct val="50000"/>
                          </a:spcBef>
                        </a:pPr>
                        <a:r>
                          <a:rPr lang="en-US" altLang="zh-CN">
                            <a:ea typeface="宋体" panose="02010600030101010101" pitchFamily="2" charset="-122"/>
                          </a:rPr>
                          <a:t>–</a:t>
                        </a:r>
                      </a:p>
                    </p:txBody>
                  </p:sp>
                </p:grpSp>
                <p:sp>
                  <p:nvSpPr>
                    <p:cNvPr id="42117" name="Text Box 1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81" y="768"/>
                      <a:ext cx="485" cy="36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99FF99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25400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>
                      <a:spAutoFit/>
                    </a:bodyPr>
                    <a:lstStyle>
                      <a:lvl1pPr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1pPr>
                      <a:lvl2pPr marL="742950" indent="-28575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2pPr>
                      <a:lvl3pPr marL="1143000" indent="-22860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3pPr>
                      <a:lvl4pPr marL="1600200" indent="-22860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4pPr>
                      <a:lvl5pPr marL="2057400" indent="-22860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50000"/>
                        </a:spcBef>
                      </a:pPr>
                      <a:r>
                        <a:rPr lang="en-US" altLang="zh-CN" sz="3200" i="1">
                          <a:ea typeface="宋体" panose="02010600030101010101" pitchFamily="2" charset="-122"/>
                        </a:rPr>
                        <a:t>u</a:t>
                      </a:r>
                      <a:r>
                        <a:rPr lang="en-US" altLang="zh-CN" i="1" baseline="-25000">
                          <a:ea typeface="宋体" panose="02010600030101010101" pitchFamily="2" charset="-122"/>
                        </a:rPr>
                        <a:t>R</a:t>
                      </a:r>
                      <a:endParaRPr lang="en-US" altLang="zh-CN" baseline="-25000">
                        <a:ea typeface="宋体" panose="02010600030101010101" pitchFamily="2" charset="-122"/>
                      </a:endParaRPr>
                    </a:p>
                  </p:txBody>
                </p:sp>
              </p:grpSp>
            </p:grpSp>
            <p:sp>
              <p:nvSpPr>
                <p:cNvPr id="42113" name="Line 5"/>
                <p:cNvSpPr>
                  <a:spLocks noChangeShapeType="1"/>
                </p:cNvSpPr>
                <p:nvPr/>
              </p:nvSpPr>
              <p:spPr bwMode="auto">
                <a:xfrm>
                  <a:off x="1172" y="868"/>
                  <a:ext cx="271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2109" name="Group 42"/>
              <p:cNvGrpSpPr>
                <a:grpSpLocks/>
              </p:cNvGrpSpPr>
              <p:nvPr/>
            </p:nvGrpSpPr>
            <p:grpSpPr bwMode="auto">
              <a:xfrm>
                <a:off x="1002" y="580"/>
                <a:ext cx="274" cy="336"/>
                <a:chOff x="1008" y="528"/>
                <a:chExt cx="388" cy="336"/>
              </a:xfrm>
            </p:grpSpPr>
            <p:sp>
              <p:nvSpPr>
                <p:cNvPr id="42110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050" y="528"/>
                  <a:ext cx="346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US" altLang="zh-CN" i="1">
                      <a:ea typeface="宋体" panose="02010600030101010101" pitchFamily="2" charset="-122"/>
                    </a:rPr>
                    <a:t>R</a:t>
                  </a:r>
                  <a:endParaRPr lang="en-US" altLang="zh-CN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42111" name="Rectangle 44"/>
                <p:cNvSpPr>
                  <a:spLocks noChangeArrowheads="1"/>
                </p:cNvSpPr>
                <p:nvPr/>
              </p:nvSpPr>
              <p:spPr bwMode="auto">
                <a:xfrm>
                  <a:off x="1008" y="768"/>
                  <a:ext cx="288" cy="96"/>
                </a:xfrm>
                <a:prstGeom prst="rect">
                  <a:avLst/>
                </a:prstGeom>
                <a:solidFill>
                  <a:srgbClr val="99FF99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sp>
          <p:nvSpPr>
            <p:cNvPr id="42107" name="Text Box 45"/>
            <p:cNvSpPr txBox="1">
              <a:spLocks noChangeArrowheads="1"/>
            </p:cNvSpPr>
            <p:nvPr/>
          </p:nvSpPr>
          <p:spPr bwMode="auto">
            <a:xfrm>
              <a:off x="475" y="1318"/>
              <a:ext cx="95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 eaLnBrk="1" hangingPunct="1"/>
              <a:r>
                <a:rPr lang="en-US" altLang="zh-CN" sz="3200" i="1">
                  <a:solidFill>
                    <a:srgbClr val="0000FF"/>
                  </a:solidFill>
                  <a:ea typeface="宋体" panose="02010600030101010101" pitchFamily="2" charset="-122"/>
                </a:rPr>
                <a:t>u</a:t>
              </a:r>
              <a:r>
                <a:rPr lang="en-US" altLang="zh-CN" i="1" baseline="-25000">
                  <a:solidFill>
                    <a:srgbClr val="0000FF"/>
                  </a:solidFill>
                  <a:ea typeface="宋体" panose="02010600030101010101" pitchFamily="2" charset="-122"/>
                </a:rPr>
                <a:t>C </a:t>
              </a:r>
              <a:r>
                <a:rPr lang="en-US" altLang="zh-CN">
                  <a:solidFill>
                    <a:srgbClr val="0000FF"/>
                  </a:solidFill>
                  <a:ea typeface="宋体" panose="02010600030101010101" pitchFamily="2" charset="-122"/>
                </a:rPr>
                <a:t>(0</a:t>
              </a:r>
              <a:r>
                <a:rPr lang="en-US" altLang="zh-CN" baseline="30000">
                  <a:solidFill>
                    <a:srgbClr val="0000FF"/>
                  </a:solidFill>
                  <a:ea typeface="宋体" panose="02010600030101010101" pitchFamily="2" charset="-122"/>
                </a:rPr>
                <a:t>-</a:t>
              </a:r>
              <a:r>
                <a:rPr lang="en-US" altLang="zh-CN">
                  <a:solidFill>
                    <a:srgbClr val="0000FF"/>
                  </a:solidFill>
                  <a:ea typeface="宋体" panose="02010600030101010101" pitchFamily="2" charset="-122"/>
                </a:rPr>
                <a:t>)=</a:t>
              </a:r>
              <a:r>
                <a:rPr lang="en-US" altLang="zh-CN" i="1">
                  <a:solidFill>
                    <a:srgbClr val="0000FF"/>
                  </a:solidFill>
                  <a:ea typeface="宋体" panose="02010600030101010101" pitchFamily="2" charset="-122"/>
                </a:rPr>
                <a:t>U</a:t>
              </a:r>
              <a:r>
                <a:rPr lang="en-US" altLang="zh-CN" baseline="-25000">
                  <a:solidFill>
                    <a:srgbClr val="0000FF"/>
                  </a:solidFill>
                  <a:ea typeface="宋体" panose="02010600030101010101" pitchFamily="2" charset="-122"/>
                </a:rPr>
                <a:t>0</a:t>
              </a:r>
              <a:endParaRPr lang="en-US" altLang="zh-CN">
                <a:solidFill>
                  <a:srgbClr val="0000FF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187480" name="Text Box 88"/>
          <p:cNvSpPr txBox="1">
            <a:spLocks noChangeArrowheads="1"/>
          </p:cNvSpPr>
          <p:nvPr/>
        </p:nvSpPr>
        <p:spPr bwMode="auto">
          <a:xfrm>
            <a:off x="2895600" y="1406525"/>
            <a:ext cx="4730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/>
            <a:r>
              <a:rPr lang="en-US" altLang="zh-CN" sz="4000">
                <a:solidFill>
                  <a:srgbClr val="FF3300"/>
                </a:solidFill>
                <a:ea typeface="宋体" panose="02010600030101010101" pitchFamily="2" charset="-122"/>
              </a:rPr>
              <a:t>=</a:t>
            </a:r>
          </a:p>
        </p:txBody>
      </p:sp>
      <p:grpSp>
        <p:nvGrpSpPr>
          <p:cNvPr id="187584" name="Group 192"/>
          <p:cNvGrpSpPr>
            <a:grpSpLocks/>
          </p:cNvGrpSpPr>
          <p:nvPr/>
        </p:nvGrpSpPr>
        <p:grpSpPr bwMode="auto">
          <a:xfrm>
            <a:off x="3200400" y="690563"/>
            <a:ext cx="3027363" cy="1995487"/>
            <a:chOff x="2016" y="435"/>
            <a:chExt cx="1907" cy="1257"/>
          </a:xfrm>
        </p:grpSpPr>
        <p:sp>
          <p:nvSpPr>
            <p:cNvPr id="42060" name="Line 48"/>
            <p:cNvSpPr>
              <a:spLocks noChangeShapeType="1"/>
            </p:cNvSpPr>
            <p:nvPr/>
          </p:nvSpPr>
          <p:spPr bwMode="auto">
            <a:xfrm>
              <a:off x="3117" y="867"/>
              <a:ext cx="28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42061" name="Group 191"/>
            <p:cNvGrpSpPr>
              <a:grpSpLocks/>
            </p:cNvGrpSpPr>
            <p:nvPr/>
          </p:nvGrpSpPr>
          <p:grpSpPr bwMode="auto">
            <a:xfrm>
              <a:off x="2016" y="435"/>
              <a:ext cx="1907" cy="1257"/>
              <a:chOff x="2016" y="435"/>
              <a:chExt cx="1907" cy="1257"/>
            </a:xfrm>
          </p:grpSpPr>
          <p:grpSp>
            <p:nvGrpSpPr>
              <p:cNvPr id="42062" name="Group 50"/>
              <p:cNvGrpSpPr>
                <a:grpSpLocks/>
              </p:cNvGrpSpPr>
              <p:nvPr/>
            </p:nvGrpSpPr>
            <p:grpSpPr bwMode="auto">
              <a:xfrm>
                <a:off x="3337" y="483"/>
                <a:ext cx="200" cy="365"/>
                <a:chOff x="1837" y="432"/>
                <a:chExt cx="275" cy="365"/>
              </a:xfrm>
            </p:grpSpPr>
            <p:sp>
              <p:nvSpPr>
                <p:cNvPr id="42101" name="Line 51"/>
                <p:cNvSpPr>
                  <a:spLocks noChangeShapeType="1"/>
                </p:cNvSpPr>
                <p:nvPr/>
              </p:nvSpPr>
              <p:spPr bwMode="auto">
                <a:xfrm>
                  <a:off x="1872" y="768"/>
                  <a:ext cx="240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2102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1837" y="432"/>
                  <a:ext cx="257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US" altLang="zh-CN" sz="3200" i="1">
                      <a:ea typeface="宋体" panose="02010600030101010101" pitchFamily="2" charset="-122"/>
                    </a:rPr>
                    <a:t>i</a:t>
                  </a:r>
                  <a:endParaRPr lang="en-US" altLang="zh-CN"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42063" name="Group 53"/>
              <p:cNvGrpSpPr>
                <a:grpSpLocks/>
              </p:cNvGrpSpPr>
              <p:nvPr/>
            </p:nvGrpSpPr>
            <p:grpSpPr bwMode="auto">
              <a:xfrm>
                <a:off x="2429" y="435"/>
                <a:ext cx="651" cy="336"/>
                <a:chOff x="1023" y="912"/>
                <a:chExt cx="894" cy="336"/>
              </a:xfrm>
            </p:grpSpPr>
            <p:sp>
              <p:nvSpPr>
                <p:cNvPr id="42099" name="Line 54"/>
                <p:cNvSpPr>
                  <a:spLocks noChangeShapeType="1"/>
                </p:cNvSpPr>
                <p:nvPr/>
              </p:nvSpPr>
              <p:spPr bwMode="auto">
                <a:xfrm flipH="1">
                  <a:off x="1200" y="1104"/>
                  <a:ext cx="144" cy="144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2100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023" y="912"/>
                  <a:ext cx="89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US" altLang="zh-CN">
                      <a:ea typeface="宋体" panose="02010600030101010101" pitchFamily="2" charset="-122"/>
                    </a:rPr>
                    <a:t>K(</a:t>
                  </a:r>
                  <a:r>
                    <a:rPr lang="en-US" altLang="zh-CN" i="1">
                      <a:ea typeface="宋体" panose="02010600030101010101" pitchFamily="2" charset="-122"/>
                    </a:rPr>
                    <a:t>t=</a:t>
                  </a:r>
                  <a:r>
                    <a:rPr lang="en-US" altLang="zh-CN">
                      <a:ea typeface="宋体" panose="02010600030101010101" pitchFamily="2" charset="-122"/>
                    </a:rPr>
                    <a:t>0)</a:t>
                  </a:r>
                </a:p>
              </p:txBody>
            </p:sp>
          </p:grpSp>
          <p:sp>
            <p:nvSpPr>
              <p:cNvPr id="42064" name="Text Box 56"/>
              <p:cNvSpPr txBox="1">
                <a:spLocks noChangeArrowheads="1"/>
              </p:cNvSpPr>
              <p:nvPr/>
            </p:nvSpPr>
            <p:spPr bwMode="auto">
              <a:xfrm>
                <a:off x="2303" y="963"/>
                <a:ext cx="32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zh-CN" i="1">
                    <a:ea typeface="宋体" panose="02010600030101010101" pitchFamily="2" charset="-122"/>
                  </a:rPr>
                  <a:t>U</a:t>
                </a:r>
                <a:r>
                  <a:rPr lang="en-US" altLang="zh-CN" i="1" baseline="-25000">
                    <a:ea typeface="宋体" panose="02010600030101010101" pitchFamily="2" charset="-122"/>
                  </a:rPr>
                  <a:t>S</a:t>
                </a:r>
                <a:endParaRPr lang="en-US" altLang="zh-CN">
                  <a:ea typeface="宋体" panose="02010600030101010101" pitchFamily="2" charset="-122"/>
                </a:endParaRPr>
              </a:p>
            </p:txBody>
          </p:sp>
          <p:grpSp>
            <p:nvGrpSpPr>
              <p:cNvPr id="42065" name="Group 185"/>
              <p:cNvGrpSpPr>
                <a:grpSpLocks/>
              </p:cNvGrpSpPr>
              <p:nvPr/>
            </p:nvGrpSpPr>
            <p:grpSpPr bwMode="auto">
              <a:xfrm>
                <a:off x="2016" y="771"/>
                <a:ext cx="1907" cy="733"/>
                <a:chOff x="2016" y="771"/>
                <a:chExt cx="1907" cy="733"/>
              </a:xfrm>
            </p:grpSpPr>
            <p:grpSp>
              <p:nvGrpSpPr>
                <p:cNvPr id="42070" name="Group 180"/>
                <p:cNvGrpSpPr>
                  <a:grpSpLocks/>
                </p:cNvGrpSpPr>
                <p:nvPr/>
              </p:nvGrpSpPr>
              <p:grpSpPr bwMode="auto">
                <a:xfrm>
                  <a:off x="2016" y="771"/>
                  <a:ext cx="1907" cy="733"/>
                  <a:chOff x="2016" y="771"/>
                  <a:chExt cx="1907" cy="733"/>
                </a:xfrm>
              </p:grpSpPr>
              <p:grpSp>
                <p:nvGrpSpPr>
                  <p:cNvPr id="42076" name="Group 179"/>
                  <p:cNvGrpSpPr>
                    <a:grpSpLocks/>
                  </p:cNvGrpSpPr>
                  <p:nvPr/>
                </p:nvGrpSpPr>
                <p:grpSpPr bwMode="auto">
                  <a:xfrm>
                    <a:off x="2313" y="771"/>
                    <a:ext cx="1610" cy="672"/>
                    <a:chOff x="2313" y="771"/>
                    <a:chExt cx="1610" cy="672"/>
                  </a:xfrm>
                </p:grpSpPr>
                <p:sp>
                  <p:nvSpPr>
                    <p:cNvPr id="42082" name="Line 6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663" y="867"/>
                      <a:ext cx="489" cy="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2083" name="Line 6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13" y="867"/>
                      <a:ext cx="245" cy="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42084" name="Group 7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293" y="771"/>
                      <a:ext cx="630" cy="672"/>
                      <a:chOff x="1633" y="720"/>
                      <a:chExt cx="865" cy="672"/>
                    </a:xfrm>
                  </p:grpSpPr>
                  <p:sp>
                    <p:nvSpPr>
                      <p:cNvPr id="42088" name="Text Box 7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633" y="1008"/>
                        <a:ext cx="335" cy="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>
                        <a:spAutoFit/>
                      </a:bodyPr>
                      <a:lstStyle>
                        <a:lvl1pPr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1pPr>
                        <a:lvl2pPr marL="742950" indent="-28575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2pPr>
                        <a:lvl3pPr marL="11430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3pPr>
                        <a:lvl4pPr marL="16002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4pPr>
                        <a:lvl5pPr marL="20574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9pPr>
                      </a:lstStyle>
                      <a:p>
                        <a:pPr algn="ctr" eaLnBrk="1" hangingPunct="1">
                          <a:spcBef>
                            <a:spcPct val="50000"/>
                          </a:spcBef>
                        </a:pPr>
                        <a:r>
                          <a:rPr lang="en-US" altLang="zh-CN" i="1">
                            <a:ea typeface="宋体" panose="02010600030101010101" pitchFamily="2" charset="-122"/>
                          </a:rPr>
                          <a:t>C</a:t>
                        </a:r>
                        <a:endParaRPr lang="en-US" altLang="zh-CN">
                          <a:ea typeface="宋体" panose="02010600030101010101" pitchFamily="2" charset="-122"/>
                        </a:endParaRPr>
                      </a:p>
                    </p:txBody>
                  </p:sp>
                  <p:grpSp>
                    <p:nvGrpSpPr>
                      <p:cNvPr id="42089" name="Group 7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764" y="720"/>
                        <a:ext cx="734" cy="672"/>
                        <a:chOff x="1764" y="720"/>
                        <a:chExt cx="734" cy="672"/>
                      </a:xfrm>
                    </p:grpSpPr>
                    <p:grpSp>
                      <p:nvGrpSpPr>
                        <p:cNvPr id="42095" name="Group 73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016" y="720"/>
                          <a:ext cx="309" cy="672"/>
                          <a:chOff x="1584" y="1248"/>
                          <a:chExt cx="309" cy="672"/>
                        </a:xfrm>
                      </p:grpSpPr>
                      <p:sp>
                        <p:nvSpPr>
                          <p:cNvPr id="42097" name="Text Box 74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584" y="1248"/>
                            <a:ext cx="309" cy="2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99FF99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2540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>
                            <a:spAutoFit/>
                          </a:bodyPr>
                          <a:lstStyle>
                            <a:lvl1pPr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1pPr>
                            <a:lvl2pPr marL="742950" indent="-285750"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2pPr>
                            <a:lvl3pPr marL="1143000" indent="-228600"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3pPr>
                            <a:lvl4pPr marL="1600200" indent="-228600"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4pPr>
                            <a:lvl5pPr marL="2057400" indent="-228600"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9pPr>
                          </a:lstStyle>
                          <a:p>
                            <a:pPr algn="ctr" eaLnBrk="1" hangingPunct="1">
                              <a:spcBef>
                                <a:spcPct val="50000"/>
                              </a:spcBef>
                            </a:pPr>
                            <a:r>
                              <a:rPr lang="en-US" altLang="zh-CN">
                                <a:ea typeface="宋体" panose="02010600030101010101" pitchFamily="2" charset="-122"/>
                              </a:rPr>
                              <a:t>+</a:t>
                            </a:r>
                          </a:p>
                        </p:txBody>
                      </p:sp>
                      <p:sp>
                        <p:nvSpPr>
                          <p:cNvPr id="42098" name="Text Box 75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587" y="1632"/>
                            <a:ext cx="291" cy="2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99FF99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2540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>
                            <a:spAutoFit/>
                          </a:bodyPr>
                          <a:lstStyle>
                            <a:lvl1pPr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1pPr>
                            <a:lvl2pPr marL="742950" indent="-285750"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2pPr>
                            <a:lvl3pPr marL="1143000" indent="-228600"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3pPr>
                            <a:lvl4pPr marL="1600200" indent="-228600"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4pPr>
                            <a:lvl5pPr marL="2057400" indent="-228600"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9pPr>
                          </a:lstStyle>
                          <a:p>
                            <a:pPr algn="ctr" eaLnBrk="1" hangingPunct="1">
                              <a:spcBef>
                                <a:spcPct val="50000"/>
                              </a:spcBef>
                            </a:pPr>
                            <a:r>
                              <a:rPr lang="en-US" altLang="zh-CN">
                                <a:ea typeface="宋体" panose="02010600030101010101" pitchFamily="2" charset="-122"/>
                              </a:rPr>
                              <a:t>–</a:t>
                            </a:r>
                          </a:p>
                        </p:txBody>
                      </p:sp>
                    </p:grpSp>
                    <p:sp>
                      <p:nvSpPr>
                        <p:cNvPr id="42096" name="Text Box 7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764" y="864"/>
                          <a:ext cx="734" cy="3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99FF99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54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>
                          <a:spAutoFit/>
                        </a:bodyPr>
                        <a:lstStyle>
                          <a:lvl1pPr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1pPr>
                          <a:lvl2pPr marL="742950" indent="-28575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2pPr>
                          <a:lvl3pPr marL="1143000" indent="-22860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3pPr>
                          <a:lvl4pPr marL="1600200" indent="-22860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4pPr>
                          <a:lvl5pPr marL="2057400" indent="-22860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9pPr>
                        </a:lstStyle>
                        <a:p>
                          <a:pPr algn="ctr" eaLnBrk="1" hangingPunct="1">
                            <a:spcBef>
                              <a:spcPct val="50000"/>
                            </a:spcBef>
                          </a:pPr>
                          <a:r>
                            <a:rPr lang="en-US" altLang="zh-CN" sz="3200" i="1">
                              <a:ea typeface="宋体" panose="02010600030101010101" pitchFamily="2" charset="-122"/>
                            </a:rPr>
                            <a:t>   u</a:t>
                          </a:r>
                          <a:r>
                            <a:rPr lang="en-US" altLang="zh-CN" i="1" baseline="-25000">
                              <a:ea typeface="宋体" panose="02010600030101010101" pitchFamily="2" charset="-122"/>
                            </a:rPr>
                            <a:t>C</a:t>
                          </a:r>
                          <a:endParaRPr lang="en-US" altLang="zh-CN" i="1">
                            <a:ea typeface="宋体" panose="02010600030101010101" pitchFamily="2" charset="-122"/>
                          </a:endParaRPr>
                        </a:p>
                      </p:txBody>
                    </p:sp>
                  </p:grpSp>
                  <p:grpSp>
                    <p:nvGrpSpPr>
                      <p:cNvPr id="42090" name="Group 7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824" y="1008"/>
                        <a:ext cx="192" cy="96"/>
                        <a:chOff x="1824" y="1680"/>
                        <a:chExt cx="192" cy="96"/>
                      </a:xfrm>
                    </p:grpSpPr>
                    <p:sp>
                      <p:nvSpPr>
                        <p:cNvPr id="42093" name="Line 7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824" y="1680"/>
                          <a:ext cx="192" cy="0"/>
                        </a:xfrm>
                        <a:prstGeom prst="line">
                          <a:avLst/>
                        </a:prstGeom>
                        <a:noFill/>
                        <a:ln w="254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2094" name="Line 7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824" y="1776"/>
                          <a:ext cx="192" cy="0"/>
                        </a:xfrm>
                        <a:prstGeom prst="line">
                          <a:avLst/>
                        </a:prstGeom>
                        <a:noFill/>
                        <a:ln w="254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42091" name="Line 80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920" y="1104"/>
                        <a:ext cx="0" cy="24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2092" name="Line 81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920" y="816"/>
                        <a:ext cx="0" cy="19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42085" name="Line 82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558" y="771"/>
                      <a:ext cx="105" cy="96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2086" name="Line 8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327" y="867"/>
                      <a:ext cx="175" cy="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2087" name="Line 8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13" y="1395"/>
                      <a:ext cx="1189" cy="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42077" name="Group 174"/>
                  <p:cNvGrpSpPr>
                    <a:grpSpLocks/>
                  </p:cNvGrpSpPr>
                  <p:nvPr/>
                </p:nvGrpSpPr>
                <p:grpSpPr bwMode="auto">
                  <a:xfrm>
                    <a:off x="2016" y="864"/>
                    <a:ext cx="426" cy="640"/>
                    <a:chOff x="86" y="864"/>
                    <a:chExt cx="426" cy="640"/>
                  </a:xfrm>
                </p:grpSpPr>
                <p:grpSp>
                  <p:nvGrpSpPr>
                    <p:cNvPr id="42078" name="Group 17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88" y="864"/>
                      <a:ext cx="224" cy="552"/>
                      <a:chOff x="240" y="840"/>
                      <a:chExt cx="224" cy="552"/>
                    </a:xfrm>
                  </p:grpSpPr>
                  <p:sp>
                    <p:nvSpPr>
                      <p:cNvPr id="42080" name="Oval 17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0" y="1092"/>
                        <a:ext cx="224" cy="205"/>
                      </a:xfrm>
                      <a:prstGeom prst="ellipse">
                        <a:avLst/>
                      </a:prstGeom>
                      <a:solidFill>
                        <a:srgbClr val="99FF99"/>
                      </a:solidFill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1pPr>
                        <a:lvl2pPr marL="742950" indent="-28575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2pPr>
                        <a:lvl3pPr marL="11430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3pPr>
                        <a:lvl4pPr marL="16002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4pPr>
                        <a:lvl5pPr marL="20574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9pPr>
                      </a:lstStyle>
                      <a:p>
                        <a:endParaRPr lang="zh-CN" altLang="en-US"/>
                      </a:p>
                    </p:txBody>
                  </p:sp>
                  <p:sp>
                    <p:nvSpPr>
                      <p:cNvPr id="42081" name="Freeform 1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48" y="840"/>
                        <a:ext cx="1" cy="552"/>
                      </a:xfrm>
                      <a:custGeom>
                        <a:avLst/>
                        <a:gdLst>
                          <a:gd name="T0" fmla="*/ 0 w 1"/>
                          <a:gd name="T1" fmla="*/ 0 h 552"/>
                          <a:gd name="T2" fmla="*/ 0 w 1"/>
                          <a:gd name="T3" fmla="*/ 552 h 552"/>
                          <a:gd name="T4" fmla="*/ 0 60000 65536"/>
                          <a:gd name="T5" fmla="*/ 0 60000 65536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0" t="0" r="r" b="b"/>
                        <a:pathLst>
                          <a:path w="1" h="552">
                            <a:moveTo>
                              <a:pt x="0" y="0"/>
                            </a:moveTo>
                            <a:lnTo>
                              <a:pt x="0" y="552"/>
                            </a:lnTo>
                          </a:path>
                        </a:pathLst>
                      </a:custGeom>
                      <a:noFill/>
                      <a:ln w="254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42079" name="Text Box 17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6" y="986"/>
                      <a:ext cx="225" cy="51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1pPr>
                      <a:lvl2pPr marL="742950" indent="-28575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2pPr>
                      <a:lvl3pPr marL="1143000" indent="-22860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3pPr>
                      <a:lvl4pPr marL="1600200" indent="-22860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4pPr>
                      <a:lvl5pPr marL="2057400" indent="-22860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9pPr>
                    </a:lstStyle>
                    <a:p>
                      <a:r>
                        <a:rPr lang="en-US" altLang="zh-CN"/>
                        <a:t>+</a:t>
                      </a:r>
                    </a:p>
                    <a:p>
                      <a:r>
                        <a:rPr lang="en-US" altLang="zh-CN"/>
                        <a:t>-</a:t>
                      </a:r>
                    </a:p>
                  </p:txBody>
                </p:sp>
              </p:grpSp>
            </p:grpSp>
            <p:grpSp>
              <p:nvGrpSpPr>
                <p:cNvPr id="42071" name="Group 57"/>
                <p:cNvGrpSpPr>
                  <a:grpSpLocks/>
                </p:cNvGrpSpPr>
                <p:nvPr/>
              </p:nvGrpSpPr>
              <p:grpSpPr bwMode="auto">
                <a:xfrm>
                  <a:off x="2841" y="819"/>
                  <a:ext cx="492" cy="365"/>
                  <a:chOff x="773" y="768"/>
                  <a:chExt cx="675" cy="365"/>
                </a:xfrm>
              </p:grpSpPr>
              <p:grpSp>
                <p:nvGrpSpPr>
                  <p:cNvPr id="42072" name="Group 58"/>
                  <p:cNvGrpSpPr>
                    <a:grpSpLocks/>
                  </p:cNvGrpSpPr>
                  <p:nvPr/>
                </p:nvGrpSpPr>
                <p:grpSpPr bwMode="auto">
                  <a:xfrm>
                    <a:off x="773" y="768"/>
                    <a:ext cx="675" cy="288"/>
                    <a:chOff x="773" y="768"/>
                    <a:chExt cx="675" cy="288"/>
                  </a:xfrm>
                </p:grpSpPr>
                <p:sp>
                  <p:nvSpPr>
                    <p:cNvPr id="42074" name="Text Box 5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73" y="768"/>
                      <a:ext cx="309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99FF99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25400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>
                      <a:spAutoFit/>
                    </a:bodyPr>
                    <a:lstStyle>
                      <a:lvl1pPr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1pPr>
                      <a:lvl2pPr marL="742950" indent="-28575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2pPr>
                      <a:lvl3pPr marL="1143000" indent="-22860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3pPr>
                      <a:lvl4pPr marL="1600200" indent="-22860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4pPr>
                      <a:lvl5pPr marL="2057400" indent="-22860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50000"/>
                        </a:spcBef>
                      </a:pPr>
                      <a:r>
                        <a:rPr lang="en-US" altLang="zh-CN">
                          <a:ea typeface="宋体" panose="02010600030101010101" pitchFamily="2" charset="-122"/>
                        </a:rPr>
                        <a:t>+</a:t>
                      </a:r>
                    </a:p>
                  </p:txBody>
                </p:sp>
                <p:sp>
                  <p:nvSpPr>
                    <p:cNvPr id="42075" name="Text Box 6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57" y="768"/>
                      <a:ext cx="291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99FF99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25400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>
                      <a:spAutoFit/>
                    </a:bodyPr>
                    <a:lstStyle>
                      <a:lvl1pPr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1pPr>
                      <a:lvl2pPr marL="742950" indent="-28575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2pPr>
                      <a:lvl3pPr marL="1143000" indent="-22860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3pPr>
                      <a:lvl4pPr marL="1600200" indent="-22860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4pPr>
                      <a:lvl5pPr marL="2057400" indent="-228600"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itchFamily="49" charset="-122"/>
                          <a:sym typeface="Symbol" panose="05050102010706020507" pitchFamily="18" charset="2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50000"/>
                        </a:spcBef>
                      </a:pPr>
                      <a:r>
                        <a:rPr lang="en-US" altLang="zh-CN">
                          <a:ea typeface="宋体" panose="02010600030101010101" pitchFamily="2" charset="-122"/>
                        </a:rPr>
                        <a:t>–</a:t>
                      </a:r>
                    </a:p>
                  </p:txBody>
                </p:sp>
              </p:grpSp>
              <p:sp>
                <p:nvSpPr>
                  <p:cNvPr id="42073" name="Text Box 6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87" y="768"/>
                    <a:ext cx="470" cy="36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99FF99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254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1pPr>
                    <a:lvl2pPr marL="742950" indent="-28575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2pPr>
                    <a:lvl3pPr marL="11430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3pPr>
                    <a:lvl4pPr marL="16002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4pPr>
                    <a:lvl5pPr marL="20574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</a:pPr>
                    <a:r>
                      <a:rPr lang="en-US" altLang="zh-CN" sz="3200" i="1">
                        <a:ea typeface="宋体" panose="02010600030101010101" pitchFamily="2" charset="-122"/>
                      </a:rPr>
                      <a:t>u</a:t>
                    </a:r>
                    <a:r>
                      <a:rPr lang="en-US" altLang="zh-CN" i="1" baseline="-25000">
                        <a:ea typeface="宋体" panose="02010600030101010101" pitchFamily="2" charset="-122"/>
                      </a:rPr>
                      <a:t>R</a:t>
                    </a:r>
                    <a:endParaRPr lang="en-US" altLang="zh-CN" baseline="-25000">
                      <a:ea typeface="宋体" panose="02010600030101010101" pitchFamily="2" charset="-122"/>
                    </a:endParaRPr>
                  </a:p>
                </p:txBody>
              </p:sp>
            </p:grpSp>
          </p:grpSp>
          <p:grpSp>
            <p:nvGrpSpPr>
              <p:cNvPr id="42066" name="Group 85"/>
              <p:cNvGrpSpPr>
                <a:grpSpLocks/>
              </p:cNvGrpSpPr>
              <p:nvPr/>
            </p:nvGrpSpPr>
            <p:grpSpPr bwMode="auto">
              <a:xfrm>
                <a:off x="2942" y="579"/>
                <a:ext cx="278" cy="336"/>
                <a:chOff x="1008" y="528"/>
                <a:chExt cx="381" cy="336"/>
              </a:xfrm>
            </p:grpSpPr>
            <p:sp>
              <p:nvSpPr>
                <p:cNvPr id="42068" name="Text Box 86"/>
                <p:cNvSpPr txBox="1">
                  <a:spLocks noChangeArrowheads="1"/>
                </p:cNvSpPr>
                <p:nvPr/>
              </p:nvSpPr>
              <p:spPr bwMode="auto">
                <a:xfrm>
                  <a:off x="1054" y="528"/>
                  <a:ext cx="33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US" altLang="zh-CN" i="1">
                      <a:ea typeface="宋体" panose="02010600030101010101" pitchFamily="2" charset="-122"/>
                    </a:rPr>
                    <a:t>R</a:t>
                  </a:r>
                  <a:endParaRPr lang="en-US" altLang="zh-CN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42069" name="Rectangle 87"/>
                <p:cNvSpPr>
                  <a:spLocks noChangeArrowheads="1"/>
                </p:cNvSpPr>
                <p:nvPr/>
              </p:nvSpPr>
              <p:spPr bwMode="auto">
                <a:xfrm>
                  <a:off x="1008" y="768"/>
                  <a:ext cx="288" cy="96"/>
                </a:xfrm>
                <a:prstGeom prst="rect">
                  <a:avLst/>
                </a:prstGeom>
                <a:solidFill>
                  <a:srgbClr val="99FF99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sp>
            <p:nvSpPr>
              <p:cNvPr id="42067" name="Text Box 89"/>
              <p:cNvSpPr txBox="1">
                <a:spLocks noChangeArrowheads="1"/>
              </p:cNvSpPr>
              <p:nvPr/>
            </p:nvSpPr>
            <p:spPr bwMode="auto">
              <a:xfrm>
                <a:off x="2481" y="1327"/>
                <a:ext cx="847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 eaLnBrk="1" hangingPunct="1"/>
                <a:r>
                  <a:rPr lang="en-US" altLang="zh-CN" sz="3200" i="1">
                    <a:solidFill>
                      <a:srgbClr val="0000FF"/>
                    </a:solidFill>
                    <a:ea typeface="宋体" panose="02010600030101010101" pitchFamily="2" charset="-122"/>
                  </a:rPr>
                  <a:t>u</a:t>
                </a:r>
                <a:r>
                  <a:rPr lang="en-US" altLang="zh-CN" i="1" baseline="-25000">
                    <a:solidFill>
                      <a:srgbClr val="0000FF"/>
                    </a:solidFill>
                    <a:ea typeface="宋体" panose="02010600030101010101" pitchFamily="2" charset="-122"/>
                  </a:rPr>
                  <a:t>C</a:t>
                </a:r>
                <a:r>
                  <a:rPr lang="en-US" altLang="zh-CN" baseline="-25000">
                    <a:solidFill>
                      <a:srgbClr val="0000FF"/>
                    </a:solidFill>
                    <a:ea typeface="宋体" panose="02010600030101010101" pitchFamily="2" charset="-122"/>
                  </a:rPr>
                  <a:t> </a:t>
                </a:r>
                <a:r>
                  <a:rPr lang="en-US" altLang="zh-CN">
                    <a:solidFill>
                      <a:srgbClr val="0000FF"/>
                    </a:solidFill>
                    <a:ea typeface="宋体" panose="02010600030101010101" pitchFamily="2" charset="-122"/>
                  </a:rPr>
                  <a:t>(0</a:t>
                </a:r>
                <a:r>
                  <a:rPr lang="en-US" altLang="zh-CN" baseline="30000">
                    <a:solidFill>
                      <a:srgbClr val="0000FF"/>
                    </a:solidFill>
                    <a:ea typeface="宋体" panose="02010600030101010101" pitchFamily="2" charset="-122"/>
                  </a:rPr>
                  <a:t>-</a:t>
                </a:r>
                <a:r>
                  <a:rPr lang="en-US" altLang="zh-CN">
                    <a:solidFill>
                      <a:srgbClr val="0000FF"/>
                    </a:solidFill>
                    <a:ea typeface="宋体" panose="02010600030101010101" pitchFamily="2" charset="-122"/>
                  </a:rPr>
                  <a:t>)=0</a:t>
                </a:r>
              </a:p>
            </p:txBody>
          </p:sp>
        </p:grpSp>
      </p:grpSp>
      <p:grpSp>
        <p:nvGrpSpPr>
          <p:cNvPr id="187482" name="Group 90"/>
          <p:cNvGrpSpPr>
            <a:grpSpLocks/>
          </p:cNvGrpSpPr>
          <p:nvPr/>
        </p:nvGrpSpPr>
        <p:grpSpPr bwMode="auto">
          <a:xfrm>
            <a:off x="6092825" y="747713"/>
            <a:ext cx="3051175" cy="1993900"/>
            <a:chOff x="3758" y="379"/>
            <a:chExt cx="1922" cy="1256"/>
          </a:xfrm>
        </p:grpSpPr>
        <p:sp>
          <p:nvSpPr>
            <p:cNvPr id="42016" name="Text Box 91"/>
            <p:cNvSpPr txBox="1">
              <a:spLocks noChangeArrowheads="1"/>
            </p:cNvSpPr>
            <p:nvPr/>
          </p:nvSpPr>
          <p:spPr bwMode="auto">
            <a:xfrm>
              <a:off x="3758" y="811"/>
              <a:ext cx="29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/>
              <a:r>
                <a:rPr lang="en-US" altLang="zh-CN" sz="4000">
                  <a:solidFill>
                    <a:srgbClr val="FF3300"/>
                  </a:solidFill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42017" name="Text Box 92"/>
            <p:cNvSpPr txBox="1">
              <a:spLocks noChangeArrowheads="1"/>
            </p:cNvSpPr>
            <p:nvPr/>
          </p:nvSpPr>
          <p:spPr bwMode="auto">
            <a:xfrm>
              <a:off x="4259" y="1270"/>
              <a:ext cx="95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 eaLnBrk="1" hangingPunct="1"/>
              <a:r>
                <a:rPr lang="en-US" altLang="zh-CN" sz="3200" i="1">
                  <a:solidFill>
                    <a:srgbClr val="0000FF"/>
                  </a:solidFill>
                  <a:ea typeface="宋体" panose="02010600030101010101" pitchFamily="2" charset="-122"/>
                </a:rPr>
                <a:t>u</a:t>
              </a:r>
              <a:r>
                <a:rPr lang="en-US" altLang="zh-CN" i="1" baseline="-25000">
                  <a:solidFill>
                    <a:srgbClr val="0000FF"/>
                  </a:solidFill>
                  <a:ea typeface="宋体" panose="02010600030101010101" pitchFamily="2" charset="-122"/>
                </a:rPr>
                <a:t>C </a:t>
              </a:r>
              <a:r>
                <a:rPr lang="en-US" altLang="zh-CN">
                  <a:solidFill>
                    <a:srgbClr val="0000FF"/>
                  </a:solidFill>
                  <a:ea typeface="宋体" panose="02010600030101010101" pitchFamily="2" charset="-122"/>
                </a:rPr>
                <a:t>(0</a:t>
              </a:r>
              <a:r>
                <a:rPr lang="en-US" altLang="zh-CN" baseline="30000">
                  <a:solidFill>
                    <a:srgbClr val="0000FF"/>
                  </a:solidFill>
                  <a:ea typeface="宋体" panose="02010600030101010101" pitchFamily="2" charset="-122"/>
                </a:rPr>
                <a:t>-</a:t>
              </a:r>
              <a:r>
                <a:rPr lang="en-US" altLang="zh-CN">
                  <a:solidFill>
                    <a:srgbClr val="0000FF"/>
                  </a:solidFill>
                  <a:ea typeface="宋体" panose="02010600030101010101" pitchFamily="2" charset="-122"/>
                </a:rPr>
                <a:t>)=</a:t>
              </a:r>
              <a:r>
                <a:rPr lang="en-US" altLang="zh-CN" i="1">
                  <a:solidFill>
                    <a:srgbClr val="0000FF"/>
                  </a:solidFill>
                  <a:ea typeface="宋体" panose="02010600030101010101" pitchFamily="2" charset="-122"/>
                </a:rPr>
                <a:t>U</a:t>
              </a:r>
              <a:r>
                <a:rPr lang="en-US" altLang="zh-CN" baseline="-25000">
                  <a:solidFill>
                    <a:srgbClr val="0000FF"/>
                  </a:solidFill>
                  <a:ea typeface="宋体" panose="02010600030101010101" pitchFamily="2" charset="-122"/>
                </a:rPr>
                <a:t>0</a:t>
              </a:r>
              <a:endParaRPr lang="en-US" altLang="zh-CN">
                <a:solidFill>
                  <a:srgbClr val="0000FF"/>
                </a:solidFill>
                <a:ea typeface="宋体" panose="02010600030101010101" pitchFamily="2" charset="-122"/>
              </a:endParaRPr>
            </a:p>
          </p:txBody>
        </p:sp>
        <p:grpSp>
          <p:nvGrpSpPr>
            <p:cNvPr id="42018" name="Group 93"/>
            <p:cNvGrpSpPr>
              <a:grpSpLocks/>
            </p:cNvGrpSpPr>
            <p:nvPr/>
          </p:nvGrpSpPr>
          <p:grpSpPr bwMode="auto">
            <a:xfrm>
              <a:off x="4113" y="379"/>
              <a:ext cx="1567" cy="1008"/>
              <a:chOff x="3984" y="96"/>
              <a:chExt cx="1567" cy="1008"/>
            </a:xfrm>
          </p:grpSpPr>
          <p:grpSp>
            <p:nvGrpSpPr>
              <p:cNvPr id="42019" name="Group 94"/>
              <p:cNvGrpSpPr>
                <a:grpSpLocks/>
              </p:cNvGrpSpPr>
              <p:nvPr/>
            </p:nvGrpSpPr>
            <p:grpSpPr bwMode="auto">
              <a:xfrm>
                <a:off x="3984" y="96"/>
                <a:ext cx="1567" cy="1008"/>
                <a:chOff x="4005" y="96"/>
                <a:chExt cx="1567" cy="1008"/>
              </a:xfrm>
            </p:grpSpPr>
            <p:sp>
              <p:nvSpPr>
                <p:cNvPr id="42021" name="Line 95"/>
                <p:cNvSpPr>
                  <a:spLocks noChangeShapeType="1"/>
                </p:cNvSpPr>
                <p:nvPr/>
              </p:nvSpPr>
              <p:spPr bwMode="auto">
                <a:xfrm>
                  <a:off x="4803" y="528"/>
                  <a:ext cx="277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42022" name="Group 96"/>
                <p:cNvGrpSpPr>
                  <a:grpSpLocks/>
                </p:cNvGrpSpPr>
                <p:nvPr/>
              </p:nvGrpSpPr>
              <p:grpSpPr bwMode="auto">
                <a:xfrm>
                  <a:off x="4005" y="96"/>
                  <a:ext cx="1567" cy="1008"/>
                  <a:chOff x="4005" y="96"/>
                  <a:chExt cx="1567" cy="1008"/>
                </a:xfrm>
              </p:grpSpPr>
              <p:grpSp>
                <p:nvGrpSpPr>
                  <p:cNvPr id="42023" name="Group 97"/>
                  <p:cNvGrpSpPr>
                    <a:grpSpLocks/>
                  </p:cNvGrpSpPr>
                  <p:nvPr/>
                </p:nvGrpSpPr>
                <p:grpSpPr bwMode="auto">
                  <a:xfrm>
                    <a:off x="4005" y="432"/>
                    <a:ext cx="1567" cy="672"/>
                    <a:chOff x="4005" y="432"/>
                    <a:chExt cx="1567" cy="672"/>
                  </a:xfrm>
                </p:grpSpPr>
                <p:grpSp>
                  <p:nvGrpSpPr>
                    <p:cNvPr id="42039" name="Group 9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005" y="432"/>
                      <a:ext cx="1567" cy="672"/>
                      <a:chOff x="4005" y="432"/>
                      <a:chExt cx="1567" cy="672"/>
                    </a:xfrm>
                  </p:grpSpPr>
                  <p:sp>
                    <p:nvSpPr>
                      <p:cNvPr id="42041" name="Line 9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352" y="528"/>
                        <a:ext cx="486" cy="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2042" name="Line 10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005" y="528"/>
                        <a:ext cx="243" cy="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2043" name="Line 10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005" y="528"/>
                        <a:ext cx="0" cy="24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2044" name="Line 10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005" y="816"/>
                        <a:ext cx="0" cy="24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42045" name="Group 10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977" y="432"/>
                        <a:ext cx="595" cy="672"/>
                        <a:chOff x="1633" y="720"/>
                        <a:chExt cx="823" cy="672"/>
                      </a:xfrm>
                    </p:grpSpPr>
                    <p:sp>
                      <p:nvSpPr>
                        <p:cNvPr id="42049" name="Text Box 104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633" y="1008"/>
                          <a:ext cx="337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99FF99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54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>
                          <a:spAutoFit/>
                        </a:bodyPr>
                        <a:lstStyle>
                          <a:lvl1pPr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1pPr>
                          <a:lvl2pPr marL="742950" indent="-28575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2pPr>
                          <a:lvl3pPr marL="1143000" indent="-22860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3pPr>
                          <a:lvl4pPr marL="1600200" indent="-22860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4pPr>
                          <a:lvl5pPr marL="2057400" indent="-22860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9pPr>
                        </a:lstStyle>
                        <a:p>
                          <a:pPr algn="ctr" eaLnBrk="1" hangingPunct="1">
                            <a:spcBef>
                              <a:spcPct val="50000"/>
                            </a:spcBef>
                          </a:pPr>
                          <a:r>
                            <a:rPr lang="en-US" altLang="zh-CN" i="1">
                              <a:ea typeface="宋体" panose="02010600030101010101" pitchFamily="2" charset="-122"/>
                            </a:rPr>
                            <a:t>C</a:t>
                          </a:r>
                          <a:endParaRPr lang="en-US" altLang="zh-CN">
                            <a:ea typeface="宋体" panose="02010600030101010101" pitchFamily="2" charset="-122"/>
                          </a:endParaRPr>
                        </a:p>
                      </p:txBody>
                    </p:sp>
                    <p:grpSp>
                      <p:nvGrpSpPr>
                        <p:cNvPr id="42050" name="Group 10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804" y="720"/>
                          <a:ext cx="652" cy="672"/>
                          <a:chOff x="1804" y="720"/>
                          <a:chExt cx="652" cy="672"/>
                        </a:xfrm>
                      </p:grpSpPr>
                      <p:grpSp>
                        <p:nvGrpSpPr>
                          <p:cNvPr id="42056" name="Group 106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019" y="720"/>
                            <a:ext cx="311" cy="672"/>
                            <a:chOff x="1587" y="1248"/>
                            <a:chExt cx="311" cy="672"/>
                          </a:xfrm>
                        </p:grpSpPr>
                        <p:sp>
                          <p:nvSpPr>
                            <p:cNvPr id="42058" name="Text Box 107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587" y="1248"/>
                              <a:ext cx="311" cy="28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99FF99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25400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wrap="none" anchor="ctr">
                              <a:spAutoFit/>
                            </a:bodyPr>
                            <a:lstStyle>
                              <a:lvl1pPr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1pPr>
                              <a:lvl2pPr marL="742950" indent="-285750"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2pPr>
                              <a:lvl3pPr marL="1143000" indent="-228600"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3pPr>
                              <a:lvl4pPr marL="1600200" indent="-228600"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4pPr>
                              <a:lvl5pPr marL="2057400" indent="-228600"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5pPr>
                              <a:lvl6pPr marL="25146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6pPr>
                              <a:lvl7pPr marL="29718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7pPr>
                              <a:lvl8pPr marL="34290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8pPr>
                              <a:lvl9pPr marL="38862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9pPr>
                            </a:lstStyle>
                            <a:p>
                              <a:pPr algn="ctr" eaLnBrk="1" hangingPunct="1">
                                <a:spcBef>
                                  <a:spcPct val="50000"/>
                                </a:spcBef>
                              </a:pPr>
                              <a:r>
                                <a:rPr lang="en-US" altLang="zh-CN">
                                  <a:ea typeface="宋体" panose="02010600030101010101" pitchFamily="2" charset="-122"/>
                                </a:rPr>
                                <a:t>+</a:t>
                              </a:r>
                            </a:p>
                          </p:txBody>
                        </p:sp>
                        <p:sp>
                          <p:nvSpPr>
                            <p:cNvPr id="42059" name="Text Box 108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588" y="1632"/>
                              <a:ext cx="294" cy="28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99FF99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25400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 wrap="none" anchor="ctr">
                              <a:spAutoFit/>
                            </a:bodyPr>
                            <a:lstStyle>
                              <a:lvl1pPr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1pPr>
                              <a:lvl2pPr marL="742950" indent="-285750"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2pPr>
                              <a:lvl3pPr marL="1143000" indent="-228600"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3pPr>
                              <a:lvl4pPr marL="1600200" indent="-228600"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4pPr>
                              <a:lvl5pPr marL="2057400" indent="-228600"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5pPr>
                              <a:lvl6pPr marL="25146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6pPr>
                              <a:lvl7pPr marL="29718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7pPr>
                              <a:lvl8pPr marL="34290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8pPr>
                              <a:lvl9pPr marL="38862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 kumimoji="1" sz="2400" b="1">
                                  <a:solidFill>
                                    <a:schemeClr val="tx1"/>
                                  </a:solidFill>
                                  <a:latin typeface="Times New Roman" panose="02020603050405020304" pitchFamily="18" charset="0"/>
                                  <a:ea typeface="仿宋_GB2312" pitchFamily="49" charset="-122"/>
                                  <a:sym typeface="Symbol" panose="05050102010706020507" pitchFamily="18" charset="2"/>
                                </a:defRPr>
                              </a:lvl9pPr>
                            </a:lstStyle>
                            <a:p>
                              <a:pPr algn="ctr" eaLnBrk="1" hangingPunct="1">
                                <a:spcBef>
                                  <a:spcPct val="50000"/>
                                </a:spcBef>
                              </a:pPr>
                              <a:r>
                                <a:rPr lang="en-US" altLang="zh-CN">
                                  <a:ea typeface="宋体" panose="02010600030101010101" pitchFamily="2" charset="-122"/>
                                </a:rPr>
                                <a:t>–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42057" name="Text Box 109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804" y="864"/>
                            <a:ext cx="652" cy="36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99FF99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2540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>
                            <a:spAutoFit/>
                          </a:bodyPr>
                          <a:lstStyle>
                            <a:lvl1pPr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1pPr>
                            <a:lvl2pPr marL="742950" indent="-285750"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2pPr>
                            <a:lvl3pPr marL="1143000" indent="-228600"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3pPr>
                            <a:lvl4pPr marL="1600200" indent="-228600"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4pPr>
                            <a:lvl5pPr marL="2057400" indent="-228600"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kumimoji="1" sz="2400" b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仿宋_GB2312" pitchFamily="49" charset="-122"/>
                                <a:sym typeface="Symbol" panose="05050102010706020507" pitchFamily="18" charset="2"/>
                              </a:defRPr>
                            </a:lvl9pPr>
                          </a:lstStyle>
                          <a:p>
                            <a:pPr algn="ctr" eaLnBrk="1" hangingPunct="1">
                              <a:spcBef>
                                <a:spcPct val="50000"/>
                              </a:spcBef>
                            </a:pPr>
                            <a:r>
                              <a:rPr lang="en-US" altLang="zh-CN" sz="3200" i="1">
                                <a:ea typeface="宋体" panose="02010600030101010101" pitchFamily="2" charset="-122"/>
                              </a:rPr>
                              <a:t>  u</a:t>
                            </a:r>
                            <a:r>
                              <a:rPr lang="en-US" altLang="zh-CN" i="1" baseline="-25000">
                                <a:ea typeface="宋体" panose="02010600030101010101" pitchFamily="2" charset="-122"/>
                              </a:rPr>
                              <a:t>C</a:t>
                            </a:r>
                            <a:endParaRPr lang="en-US" altLang="zh-CN">
                              <a:ea typeface="宋体" panose="02010600030101010101" pitchFamily="2" charset="-122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2051" name="Group 110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824" y="1008"/>
                          <a:ext cx="192" cy="96"/>
                          <a:chOff x="1824" y="1680"/>
                          <a:chExt cx="192" cy="96"/>
                        </a:xfrm>
                      </p:grpSpPr>
                      <p:sp>
                        <p:nvSpPr>
                          <p:cNvPr id="42054" name="Line 111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824" y="1680"/>
                            <a:ext cx="192" cy="0"/>
                          </a:xfrm>
                          <a:prstGeom prst="line">
                            <a:avLst/>
                          </a:prstGeom>
                          <a:noFill/>
                          <a:ln w="25400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42055" name="Line 112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824" y="1776"/>
                            <a:ext cx="192" cy="0"/>
                          </a:xfrm>
                          <a:prstGeom prst="line">
                            <a:avLst/>
                          </a:prstGeom>
                          <a:noFill/>
                          <a:ln w="25400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  <p:sp>
                      <p:nvSpPr>
                        <p:cNvPr id="42052" name="Line 11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920" y="1104"/>
                          <a:ext cx="0" cy="240"/>
                        </a:xfrm>
                        <a:prstGeom prst="line">
                          <a:avLst/>
                        </a:prstGeom>
                        <a:noFill/>
                        <a:ln w="254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2053" name="Line 1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920" y="816"/>
                          <a:ext cx="0" cy="192"/>
                        </a:xfrm>
                        <a:prstGeom prst="line">
                          <a:avLst/>
                        </a:prstGeom>
                        <a:noFill/>
                        <a:ln w="254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42046" name="Line 115"/>
                      <p:cNvSpPr>
                        <a:spLocks noChangeShapeType="1"/>
                      </p:cNvSpPr>
                      <p:nvPr/>
                    </p:nvSpPr>
                    <p:spPr bwMode="auto">
                      <a:xfrm flipH="1" flipV="1">
                        <a:off x="4248" y="432"/>
                        <a:ext cx="104" cy="96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2047" name="Line 11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11" y="528"/>
                        <a:ext cx="174" cy="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2048" name="Line 11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005" y="1056"/>
                        <a:ext cx="1180" cy="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42040" name="Line 1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10" y="624"/>
                      <a:ext cx="0" cy="288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42024" name="Group 119"/>
                  <p:cNvGrpSpPr>
                    <a:grpSpLocks/>
                  </p:cNvGrpSpPr>
                  <p:nvPr/>
                </p:nvGrpSpPr>
                <p:grpSpPr bwMode="auto">
                  <a:xfrm>
                    <a:off x="4118" y="96"/>
                    <a:ext cx="1101" cy="749"/>
                    <a:chOff x="4118" y="96"/>
                    <a:chExt cx="1101" cy="749"/>
                  </a:xfrm>
                </p:grpSpPr>
                <p:grpSp>
                  <p:nvGrpSpPr>
                    <p:cNvPr id="42025" name="Group 12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20" y="144"/>
                      <a:ext cx="199" cy="365"/>
                      <a:chOff x="1836" y="432"/>
                      <a:chExt cx="276" cy="365"/>
                    </a:xfrm>
                  </p:grpSpPr>
                  <p:sp>
                    <p:nvSpPr>
                      <p:cNvPr id="42037" name="Line 12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872" y="768"/>
                        <a:ext cx="240" cy="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 type="triangl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2038" name="Text Box 12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836" y="432"/>
                        <a:ext cx="259" cy="3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>
                        <a:spAutoFit/>
                      </a:bodyPr>
                      <a:lstStyle>
                        <a:lvl1pPr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1pPr>
                        <a:lvl2pPr marL="742950" indent="-28575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2pPr>
                        <a:lvl3pPr marL="11430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3pPr>
                        <a:lvl4pPr marL="16002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4pPr>
                        <a:lvl5pPr marL="20574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9pPr>
                      </a:lstStyle>
                      <a:p>
                        <a:pPr algn="ctr" eaLnBrk="1" hangingPunct="1">
                          <a:spcBef>
                            <a:spcPct val="50000"/>
                          </a:spcBef>
                        </a:pPr>
                        <a:r>
                          <a:rPr lang="en-US" altLang="zh-CN" sz="3200" i="1">
                            <a:ea typeface="宋体" panose="02010600030101010101" pitchFamily="2" charset="-122"/>
                          </a:rPr>
                          <a:t>i</a:t>
                        </a:r>
                        <a:endParaRPr lang="en-US" altLang="zh-CN">
                          <a:ea typeface="宋体" panose="02010600030101010101" pitchFamily="2" charset="-122"/>
                        </a:endParaRPr>
                      </a:p>
                    </p:txBody>
                  </p:sp>
                </p:grpSp>
                <p:grpSp>
                  <p:nvGrpSpPr>
                    <p:cNvPr id="42026" name="Group 12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118" y="96"/>
                      <a:ext cx="651" cy="336"/>
                      <a:chOff x="1020" y="912"/>
                      <a:chExt cx="901" cy="336"/>
                    </a:xfrm>
                  </p:grpSpPr>
                  <p:sp>
                    <p:nvSpPr>
                      <p:cNvPr id="42035" name="Line 124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200" y="1104"/>
                        <a:ext cx="144" cy="144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 type="triangl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2036" name="Text Box 12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020" y="912"/>
                        <a:ext cx="901" cy="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>
                        <a:spAutoFit/>
                      </a:bodyPr>
                      <a:lstStyle>
                        <a:lvl1pPr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1pPr>
                        <a:lvl2pPr marL="742950" indent="-28575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2pPr>
                        <a:lvl3pPr marL="11430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3pPr>
                        <a:lvl4pPr marL="16002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4pPr>
                        <a:lvl5pPr marL="20574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9pPr>
                      </a:lstStyle>
                      <a:p>
                        <a:pPr algn="ctr" eaLnBrk="1" hangingPunct="1">
                          <a:spcBef>
                            <a:spcPct val="50000"/>
                          </a:spcBef>
                        </a:pPr>
                        <a:r>
                          <a:rPr lang="en-US" altLang="zh-CN">
                            <a:ea typeface="宋体" panose="02010600030101010101" pitchFamily="2" charset="-122"/>
                          </a:rPr>
                          <a:t>K(</a:t>
                        </a:r>
                        <a:r>
                          <a:rPr lang="en-US" altLang="zh-CN" i="1">
                            <a:ea typeface="宋体" panose="02010600030101010101" pitchFamily="2" charset="-122"/>
                          </a:rPr>
                          <a:t>t=</a:t>
                        </a:r>
                        <a:r>
                          <a:rPr lang="en-US" altLang="zh-CN">
                            <a:ea typeface="宋体" panose="02010600030101010101" pitchFamily="2" charset="-122"/>
                          </a:rPr>
                          <a:t>0)</a:t>
                        </a:r>
                      </a:p>
                    </p:txBody>
                  </p:sp>
                </p:grpSp>
                <p:grpSp>
                  <p:nvGrpSpPr>
                    <p:cNvPr id="42027" name="Group 12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29" y="480"/>
                      <a:ext cx="490" cy="365"/>
                      <a:chOff x="773" y="768"/>
                      <a:chExt cx="678" cy="365"/>
                    </a:xfrm>
                  </p:grpSpPr>
                  <p:grpSp>
                    <p:nvGrpSpPr>
                      <p:cNvPr id="42031" name="Group 12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773" y="768"/>
                        <a:ext cx="678" cy="288"/>
                        <a:chOff x="773" y="768"/>
                        <a:chExt cx="678" cy="288"/>
                      </a:xfrm>
                    </p:grpSpPr>
                    <p:sp>
                      <p:nvSpPr>
                        <p:cNvPr id="42033" name="Text Box 128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73" y="768"/>
                          <a:ext cx="311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99FF99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54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>
                          <a:spAutoFit/>
                        </a:bodyPr>
                        <a:lstStyle>
                          <a:lvl1pPr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1pPr>
                          <a:lvl2pPr marL="742950" indent="-28575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2pPr>
                          <a:lvl3pPr marL="1143000" indent="-22860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3pPr>
                          <a:lvl4pPr marL="1600200" indent="-22860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4pPr>
                          <a:lvl5pPr marL="2057400" indent="-22860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9pPr>
                        </a:lstStyle>
                        <a:p>
                          <a:pPr algn="ctr" eaLnBrk="1" hangingPunct="1">
                            <a:spcBef>
                              <a:spcPct val="50000"/>
                            </a:spcBef>
                          </a:pPr>
                          <a:r>
                            <a:rPr lang="en-US" altLang="zh-CN">
                              <a:ea typeface="宋体" panose="02010600030101010101" pitchFamily="2" charset="-122"/>
                            </a:rPr>
                            <a:t>+</a:t>
                          </a:r>
                        </a:p>
                      </p:txBody>
                    </p:sp>
                    <p:sp>
                      <p:nvSpPr>
                        <p:cNvPr id="42034" name="Text Box 129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157" y="768"/>
                          <a:ext cx="294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99FF99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54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>
                          <a:spAutoFit/>
                        </a:bodyPr>
                        <a:lstStyle>
                          <a:lvl1pPr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1pPr>
                          <a:lvl2pPr marL="742950" indent="-28575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2pPr>
                          <a:lvl3pPr marL="1143000" indent="-22860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3pPr>
                          <a:lvl4pPr marL="1600200" indent="-22860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4pPr>
                          <a:lvl5pPr marL="2057400" indent="-228600"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kumimoji="1" sz="2400" b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ea typeface="仿宋_GB2312" pitchFamily="49" charset="-122"/>
                              <a:sym typeface="Symbol" panose="05050102010706020507" pitchFamily="18" charset="2"/>
                            </a:defRPr>
                          </a:lvl9pPr>
                        </a:lstStyle>
                        <a:p>
                          <a:pPr algn="ctr" eaLnBrk="1" hangingPunct="1">
                            <a:spcBef>
                              <a:spcPct val="50000"/>
                            </a:spcBef>
                          </a:pPr>
                          <a:r>
                            <a:rPr lang="en-US" altLang="zh-CN">
                              <a:ea typeface="宋体" panose="02010600030101010101" pitchFamily="2" charset="-122"/>
                            </a:rPr>
                            <a:t>–</a:t>
                          </a:r>
                        </a:p>
                      </p:txBody>
                    </p:sp>
                  </p:grpSp>
                  <p:sp>
                    <p:nvSpPr>
                      <p:cNvPr id="42032" name="Text Box 13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85" y="768"/>
                        <a:ext cx="475" cy="3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>
                        <a:spAutoFit/>
                      </a:bodyPr>
                      <a:lstStyle>
                        <a:lvl1pPr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1pPr>
                        <a:lvl2pPr marL="742950" indent="-28575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2pPr>
                        <a:lvl3pPr marL="11430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3pPr>
                        <a:lvl4pPr marL="16002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4pPr>
                        <a:lvl5pPr marL="20574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9pPr>
                      </a:lstStyle>
                      <a:p>
                        <a:pPr algn="ctr" eaLnBrk="1" hangingPunct="1">
                          <a:spcBef>
                            <a:spcPct val="50000"/>
                          </a:spcBef>
                        </a:pPr>
                        <a:r>
                          <a:rPr lang="en-US" altLang="zh-CN" sz="3200" i="1">
                            <a:ea typeface="宋体" panose="02010600030101010101" pitchFamily="2" charset="-122"/>
                          </a:rPr>
                          <a:t>u</a:t>
                        </a:r>
                        <a:r>
                          <a:rPr lang="en-US" altLang="zh-CN" i="1" baseline="-25000">
                            <a:ea typeface="宋体" panose="02010600030101010101" pitchFamily="2" charset="-122"/>
                          </a:rPr>
                          <a:t>R</a:t>
                        </a:r>
                      </a:p>
                    </p:txBody>
                  </p:sp>
                </p:grpSp>
                <p:grpSp>
                  <p:nvGrpSpPr>
                    <p:cNvPr id="42028" name="Group 13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30" y="240"/>
                      <a:ext cx="277" cy="336"/>
                      <a:chOff x="1008" y="528"/>
                      <a:chExt cx="384" cy="336"/>
                    </a:xfrm>
                  </p:grpSpPr>
                  <p:sp>
                    <p:nvSpPr>
                      <p:cNvPr id="42029" name="Text Box 13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054" y="528"/>
                        <a:ext cx="338" cy="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>
                        <a:spAutoFit/>
                      </a:bodyPr>
                      <a:lstStyle>
                        <a:lvl1pPr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1pPr>
                        <a:lvl2pPr marL="742950" indent="-28575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2pPr>
                        <a:lvl3pPr marL="11430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3pPr>
                        <a:lvl4pPr marL="16002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4pPr>
                        <a:lvl5pPr marL="20574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9pPr>
                      </a:lstStyle>
                      <a:p>
                        <a:pPr algn="ctr" eaLnBrk="1" hangingPunct="1">
                          <a:spcBef>
                            <a:spcPct val="50000"/>
                          </a:spcBef>
                        </a:pPr>
                        <a:r>
                          <a:rPr lang="en-US" altLang="zh-CN" i="1">
                            <a:ea typeface="宋体" panose="02010600030101010101" pitchFamily="2" charset="-122"/>
                          </a:rPr>
                          <a:t>R</a:t>
                        </a:r>
                        <a:endParaRPr lang="en-US" altLang="zh-CN">
                          <a:ea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42030" name="Rectangle 13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08" y="768"/>
                        <a:ext cx="288" cy="96"/>
                      </a:xfrm>
                      <a:prstGeom prst="rect">
                        <a:avLst/>
                      </a:prstGeom>
                      <a:solidFill>
                        <a:srgbClr val="99FF99"/>
                      </a:solidFill>
                      <a:ln w="254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1pPr>
                        <a:lvl2pPr marL="742950" indent="-28575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2pPr>
                        <a:lvl3pPr marL="11430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3pPr>
                        <a:lvl4pPr marL="16002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4pPr>
                        <a:lvl5pPr marL="2057400" indent="-228600"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 sz="24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ea typeface="仿宋_GB2312" pitchFamily="49" charset="-122"/>
                            <a:sym typeface="Symbol" panose="05050102010706020507" pitchFamily="18" charset="2"/>
                          </a:defRPr>
                        </a:lvl9pPr>
                      </a:lstStyle>
                      <a:p>
                        <a:endParaRPr lang="zh-CN" altLang="en-US"/>
                      </a:p>
                    </p:txBody>
                  </p:sp>
                </p:grpSp>
              </p:grpSp>
            </p:grpSp>
          </p:grpSp>
          <p:sp>
            <p:nvSpPr>
              <p:cNvPr id="42020" name="Line 134"/>
              <p:cNvSpPr>
                <a:spLocks noChangeShapeType="1"/>
              </p:cNvSpPr>
              <p:nvPr/>
            </p:nvSpPr>
            <p:spPr bwMode="auto">
              <a:xfrm>
                <a:off x="3984" y="576"/>
                <a:ext cx="0" cy="3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87527" name="Text Box 135"/>
          <p:cNvSpPr txBox="1">
            <a:spLocks noChangeArrowheads="1"/>
          </p:cNvSpPr>
          <p:nvPr/>
        </p:nvSpPr>
        <p:spPr bwMode="auto">
          <a:xfrm>
            <a:off x="627063" y="303213"/>
            <a:ext cx="558165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/>
            <a:r>
              <a:rPr lang="en-US" altLang="zh-CN">
                <a:solidFill>
                  <a:srgbClr val="FF0000"/>
                </a:solidFill>
                <a:latin typeface="仿宋_GB2312" pitchFamily="49" charset="-122"/>
              </a:rPr>
              <a:t>2.</a:t>
            </a:r>
            <a:r>
              <a:rPr lang="en-US" altLang="zh-CN" b="0">
                <a:solidFill>
                  <a:srgbClr val="FF0000"/>
                </a:solidFill>
                <a:latin typeface="仿宋_GB2312" pitchFamily="49" charset="-122"/>
              </a:rPr>
              <a:t>  </a:t>
            </a:r>
            <a:r>
              <a:rPr lang="zh-CN" altLang="en-US">
                <a:solidFill>
                  <a:srgbClr val="FF0000"/>
                </a:solidFill>
                <a:latin typeface="仿宋_GB2312" pitchFamily="49" charset="-122"/>
              </a:rPr>
              <a:t>全响应</a:t>
            </a:r>
            <a:r>
              <a:rPr lang="en-US" altLang="zh-CN">
                <a:solidFill>
                  <a:srgbClr val="FF0000"/>
                </a:solidFill>
                <a:latin typeface="仿宋_GB2312" pitchFamily="49" charset="-122"/>
              </a:rPr>
              <a:t>= </a:t>
            </a:r>
            <a:r>
              <a:rPr lang="zh-CN" altLang="en-US">
                <a:solidFill>
                  <a:srgbClr val="FF0000"/>
                </a:solidFill>
                <a:latin typeface="仿宋_GB2312" pitchFamily="49" charset="-122"/>
              </a:rPr>
              <a:t>零状态响应 </a:t>
            </a:r>
            <a:r>
              <a:rPr lang="en-US" altLang="zh-CN">
                <a:solidFill>
                  <a:srgbClr val="FF0000"/>
                </a:solidFill>
                <a:latin typeface="仿宋_GB2312" pitchFamily="49" charset="-122"/>
              </a:rPr>
              <a:t>+ </a:t>
            </a:r>
            <a:r>
              <a:rPr lang="zh-CN" altLang="en-US">
                <a:solidFill>
                  <a:srgbClr val="FF0000"/>
                </a:solidFill>
                <a:latin typeface="仿宋_GB2312" pitchFamily="49" charset="-122"/>
              </a:rPr>
              <a:t>零输入响应</a:t>
            </a:r>
          </a:p>
        </p:txBody>
      </p:sp>
      <p:sp>
        <p:nvSpPr>
          <p:cNvPr id="187528" name="AutoShape 136"/>
          <p:cNvSpPr>
            <a:spLocks noChangeArrowheads="1"/>
          </p:cNvSpPr>
          <p:nvPr/>
        </p:nvSpPr>
        <p:spPr bwMode="auto">
          <a:xfrm>
            <a:off x="617538" y="3549650"/>
            <a:ext cx="1295400" cy="381000"/>
          </a:xfrm>
          <a:prstGeom prst="wedgeRectCallout">
            <a:avLst>
              <a:gd name="adj1" fmla="val 98528"/>
              <a:gd name="adj2" fmla="val -122083"/>
            </a:avLst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 eaLnBrk="1" hangingPunct="1"/>
            <a:r>
              <a:rPr lang="zh-CN" altLang="en-US" sz="2000">
                <a:ea typeface="宋体" panose="02010600030101010101" pitchFamily="2" charset="-122"/>
              </a:rPr>
              <a:t>零状态响应</a:t>
            </a:r>
            <a:endParaRPr lang="zh-CN" altLang="en-US" sz="2000">
              <a:solidFill>
                <a:srgbClr val="FF3300"/>
              </a:solidFill>
              <a:ea typeface="宋体" panose="02010600030101010101" pitchFamily="2" charset="-122"/>
            </a:endParaRPr>
          </a:p>
        </p:txBody>
      </p:sp>
      <p:sp>
        <p:nvSpPr>
          <p:cNvPr id="187529" name="AutoShape 137"/>
          <p:cNvSpPr>
            <a:spLocks noChangeArrowheads="1"/>
          </p:cNvSpPr>
          <p:nvPr/>
        </p:nvSpPr>
        <p:spPr bwMode="auto">
          <a:xfrm>
            <a:off x="4244975" y="3478213"/>
            <a:ext cx="1295400" cy="381000"/>
          </a:xfrm>
          <a:prstGeom prst="wedgeRectCallout">
            <a:avLst>
              <a:gd name="adj1" fmla="val -112380"/>
              <a:gd name="adj2" fmla="val -80000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 eaLnBrk="1" hangingPunct="1"/>
            <a:r>
              <a:rPr lang="zh-CN" altLang="en-US" sz="2000">
                <a:ea typeface="宋体" panose="02010600030101010101" pitchFamily="2" charset="-122"/>
              </a:rPr>
              <a:t>零输入响应</a:t>
            </a:r>
            <a:endParaRPr lang="zh-CN" altLang="en-US" sz="2000">
              <a:solidFill>
                <a:srgbClr val="FF3300"/>
              </a:solidFill>
              <a:ea typeface="宋体" panose="02010600030101010101" pitchFamily="2" charset="-122"/>
            </a:endParaRPr>
          </a:p>
        </p:txBody>
      </p:sp>
      <p:graphicFrame>
        <p:nvGraphicFramePr>
          <p:cNvPr id="187530" name="Object 138"/>
          <p:cNvGraphicFramePr>
            <a:graphicFrameLocks noChangeAspect="1"/>
          </p:cNvGraphicFramePr>
          <p:nvPr/>
        </p:nvGraphicFramePr>
        <p:xfrm>
          <a:off x="568325" y="2632075"/>
          <a:ext cx="5243513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47" name="公式" r:id="rId3" imgW="2362200" imgH="355600" progId="Equation.3">
                  <p:embed/>
                </p:oleObj>
              </mc:Choice>
              <mc:Fallback>
                <p:oleObj name="公式" r:id="rId3" imgW="2362200" imgH="355600" progId="Equation.3">
                  <p:embed/>
                  <p:pic>
                    <p:nvPicPr>
                      <p:cNvPr id="0" name="Object 1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325" y="2632075"/>
                        <a:ext cx="5243513" cy="785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7588" name="Group 196"/>
          <p:cNvGrpSpPr>
            <a:grpSpLocks/>
          </p:cNvGrpSpPr>
          <p:nvPr/>
        </p:nvGrpSpPr>
        <p:grpSpPr bwMode="auto">
          <a:xfrm>
            <a:off x="2897188" y="3813175"/>
            <a:ext cx="4071937" cy="2790825"/>
            <a:chOff x="1825" y="2402"/>
            <a:chExt cx="2565" cy="1758"/>
          </a:xfrm>
        </p:grpSpPr>
        <p:sp>
          <p:nvSpPr>
            <p:cNvPr id="41995" name="Text Box 142"/>
            <p:cNvSpPr txBox="1">
              <a:spLocks noChangeArrowheads="1"/>
            </p:cNvSpPr>
            <p:nvPr/>
          </p:nvSpPr>
          <p:spPr bwMode="auto">
            <a:xfrm>
              <a:off x="4008" y="3745"/>
              <a:ext cx="1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 eaLnBrk="1" hangingPunct="1"/>
              <a:r>
                <a:rPr lang="en-US" altLang="zh-CN" i="1">
                  <a:ea typeface="宋体" panose="02010600030101010101" pitchFamily="2" charset="-122"/>
                </a:rPr>
                <a:t>t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grpSp>
          <p:nvGrpSpPr>
            <p:cNvPr id="41996" name="Group 195"/>
            <p:cNvGrpSpPr>
              <a:grpSpLocks/>
            </p:cNvGrpSpPr>
            <p:nvPr/>
          </p:nvGrpSpPr>
          <p:grpSpPr bwMode="auto">
            <a:xfrm>
              <a:off x="1825" y="2402"/>
              <a:ext cx="2565" cy="1758"/>
              <a:chOff x="1825" y="2402"/>
              <a:chExt cx="2565" cy="1758"/>
            </a:xfrm>
          </p:grpSpPr>
          <p:sp>
            <p:nvSpPr>
              <p:cNvPr id="41997" name="Text Box 144"/>
              <p:cNvSpPr txBox="1">
                <a:spLocks noChangeArrowheads="1"/>
              </p:cNvSpPr>
              <p:nvPr/>
            </p:nvSpPr>
            <p:spPr bwMode="auto">
              <a:xfrm>
                <a:off x="1939" y="3872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 eaLnBrk="1" hangingPunct="1"/>
                <a:r>
                  <a:rPr lang="en-US" altLang="zh-CN" b="0">
                    <a:ea typeface="宋体" panose="02010600030101010101" pitchFamily="2" charset="-122"/>
                  </a:rPr>
                  <a:t>0</a:t>
                </a:r>
              </a:p>
            </p:txBody>
          </p:sp>
          <p:sp>
            <p:nvSpPr>
              <p:cNvPr id="41998" name="Text Box 147"/>
              <p:cNvSpPr txBox="1">
                <a:spLocks noChangeArrowheads="1"/>
              </p:cNvSpPr>
              <p:nvPr/>
            </p:nvSpPr>
            <p:spPr bwMode="auto">
              <a:xfrm>
                <a:off x="1853" y="2719"/>
                <a:ext cx="32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 eaLnBrk="1" hangingPunct="1"/>
                <a:r>
                  <a:rPr lang="en-US" altLang="zh-CN" i="1">
                    <a:solidFill>
                      <a:srgbClr val="FF33CC"/>
                    </a:solidFill>
                    <a:ea typeface="宋体" panose="02010600030101010101" pitchFamily="2" charset="-122"/>
                  </a:rPr>
                  <a:t>U</a:t>
                </a:r>
                <a:r>
                  <a:rPr lang="en-US" altLang="zh-CN" i="1" baseline="-25000">
                    <a:solidFill>
                      <a:srgbClr val="FF33CC"/>
                    </a:solidFill>
                    <a:ea typeface="宋体" panose="02010600030101010101" pitchFamily="2" charset="-122"/>
                  </a:rPr>
                  <a:t>S</a:t>
                </a:r>
              </a:p>
            </p:txBody>
          </p:sp>
          <p:grpSp>
            <p:nvGrpSpPr>
              <p:cNvPr id="41999" name="Group 194"/>
              <p:cNvGrpSpPr>
                <a:grpSpLocks/>
              </p:cNvGrpSpPr>
              <p:nvPr/>
            </p:nvGrpSpPr>
            <p:grpSpPr bwMode="auto">
              <a:xfrm>
                <a:off x="1940" y="2402"/>
                <a:ext cx="2433" cy="1669"/>
                <a:chOff x="1940" y="2402"/>
                <a:chExt cx="2433" cy="1669"/>
              </a:xfrm>
            </p:grpSpPr>
            <p:sp>
              <p:nvSpPr>
                <p:cNvPr id="42006" name="Text Box 143"/>
                <p:cNvSpPr txBox="1">
                  <a:spLocks noChangeArrowheads="1"/>
                </p:cNvSpPr>
                <p:nvPr/>
              </p:nvSpPr>
              <p:spPr bwMode="auto">
                <a:xfrm>
                  <a:off x="2253" y="2402"/>
                  <a:ext cx="28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 eaLnBrk="1" hangingPunct="1"/>
                  <a:r>
                    <a:rPr lang="en-US" altLang="zh-CN" i="1">
                      <a:ea typeface="宋体" panose="02010600030101010101" pitchFamily="2" charset="-122"/>
                    </a:rPr>
                    <a:t>u</a:t>
                  </a:r>
                  <a:r>
                    <a:rPr lang="en-US" altLang="zh-CN" i="1" baseline="-25000">
                      <a:ea typeface="宋体" panose="02010600030101010101" pitchFamily="2" charset="-122"/>
                    </a:rPr>
                    <a:t>c</a:t>
                  </a:r>
                  <a:endParaRPr lang="en-US" altLang="zh-CN">
                    <a:ea typeface="宋体" panose="02010600030101010101" pitchFamily="2" charset="-122"/>
                  </a:endParaRPr>
                </a:p>
              </p:txBody>
            </p:sp>
            <p:grpSp>
              <p:nvGrpSpPr>
                <p:cNvPr id="42007" name="Group 193"/>
                <p:cNvGrpSpPr>
                  <a:grpSpLocks/>
                </p:cNvGrpSpPr>
                <p:nvPr/>
              </p:nvGrpSpPr>
              <p:grpSpPr bwMode="auto">
                <a:xfrm>
                  <a:off x="1940" y="2436"/>
                  <a:ext cx="1968" cy="1635"/>
                  <a:chOff x="1940" y="2436"/>
                  <a:chExt cx="1968" cy="1635"/>
                </a:xfrm>
              </p:grpSpPr>
              <p:sp>
                <p:nvSpPr>
                  <p:cNvPr id="42014" name="Line 140"/>
                  <p:cNvSpPr>
                    <a:spLocks noChangeShapeType="1"/>
                  </p:cNvSpPr>
                  <p:nvPr/>
                </p:nvSpPr>
                <p:spPr bwMode="auto">
                  <a:xfrm>
                    <a:off x="1940" y="3890"/>
                    <a:ext cx="1968" cy="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2015" name="Line 14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177" y="2436"/>
                    <a:ext cx="8" cy="1635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42008" name="Line 146"/>
                <p:cNvSpPr>
                  <a:spLocks noChangeShapeType="1"/>
                </p:cNvSpPr>
                <p:nvPr/>
              </p:nvSpPr>
              <p:spPr bwMode="auto">
                <a:xfrm>
                  <a:off x="2189" y="2863"/>
                  <a:ext cx="1392" cy="0"/>
                </a:xfrm>
                <a:prstGeom prst="line">
                  <a:avLst/>
                </a:prstGeom>
                <a:noFill/>
                <a:ln w="25400" cap="rnd">
                  <a:solidFill>
                    <a:srgbClr val="FF33CC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42009" name="Group 158"/>
                <p:cNvGrpSpPr>
                  <a:grpSpLocks/>
                </p:cNvGrpSpPr>
                <p:nvPr/>
              </p:nvGrpSpPr>
              <p:grpSpPr bwMode="auto">
                <a:xfrm>
                  <a:off x="2180" y="2919"/>
                  <a:ext cx="2193" cy="941"/>
                  <a:chOff x="2180" y="2919"/>
                  <a:chExt cx="2193" cy="941"/>
                </a:xfrm>
              </p:grpSpPr>
              <p:sp>
                <p:nvSpPr>
                  <p:cNvPr id="42012" name="Freeform 149"/>
                  <p:cNvSpPr>
                    <a:spLocks/>
                  </p:cNvSpPr>
                  <p:nvPr/>
                </p:nvSpPr>
                <p:spPr bwMode="auto">
                  <a:xfrm>
                    <a:off x="2180" y="2919"/>
                    <a:ext cx="1329" cy="941"/>
                  </a:xfrm>
                  <a:custGeom>
                    <a:avLst/>
                    <a:gdLst>
                      <a:gd name="T0" fmla="*/ 0 w 1344"/>
                      <a:gd name="T1" fmla="*/ 941 h 344"/>
                      <a:gd name="T2" fmla="*/ 285 w 1344"/>
                      <a:gd name="T3" fmla="*/ 416 h 344"/>
                      <a:gd name="T4" fmla="*/ 617 w 1344"/>
                      <a:gd name="T5" fmla="*/ 153 h 344"/>
                      <a:gd name="T6" fmla="*/ 1092 w 1344"/>
                      <a:gd name="T7" fmla="*/ 22 h 344"/>
                      <a:gd name="T8" fmla="*/ 1329 w 1344"/>
                      <a:gd name="T9" fmla="*/ 22 h 34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344" h="344">
                        <a:moveTo>
                          <a:pt x="0" y="344"/>
                        </a:moveTo>
                        <a:cubicBezTo>
                          <a:pt x="92" y="272"/>
                          <a:pt x="184" y="200"/>
                          <a:pt x="288" y="152"/>
                        </a:cubicBezTo>
                        <a:cubicBezTo>
                          <a:pt x="392" y="104"/>
                          <a:pt x="488" y="80"/>
                          <a:pt x="624" y="56"/>
                        </a:cubicBezTo>
                        <a:cubicBezTo>
                          <a:pt x="760" y="32"/>
                          <a:pt x="984" y="16"/>
                          <a:pt x="1104" y="8"/>
                        </a:cubicBezTo>
                        <a:cubicBezTo>
                          <a:pt x="1224" y="0"/>
                          <a:pt x="1304" y="8"/>
                          <a:pt x="1344" y="8"/>
                        </a:cubicBezTo>
                      </a:path>
                    </a:pathLst>
                  </a:custGeom>
                  <a:noFill/>
                  <a:ln w="25400" cap="flat" cmpd="sng">
                    <a:solidFill>
                      <a:srgbClr val="FF33CC"/>
                    </a:solidFill>
                    <a:prstDash val="solid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00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2013" name="AutoShape 150"/>
                  <p:cNvSpPr>
                    <a:spLocks noChangeArrowheads="1"/>
                  </p:cNvSpPr>
                  <p:nvPr/>
                </p:nvSpPr>
                <p:spPr bwMode="auto">
                  <a:xfrm>
                    <a:off x="3557" y="3238"/>
                    <a:ext cx="816" cy="212"/>
                  </a:xfrm>
                  <a:prstGeom prst="wedgeRectCallout">
                    <a:avLst>
                      <a:gd name="adj1" fmla="val -100981"/>
                      <a:gd name="adj2" fmla="val -170282"/>
                    </a:avLst>
                  </a:prstGeom>
                  <a:solidFill>
                    <a:srgbClr val="FF66CC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1pPr>
                    <a:lvl2pPr marL="742950" indent="-28575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2pPr>
                    <a:lvl3pPr marL="11430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3pPr>
                    <a:lvl4pPr marL="16002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4pPr>
                    <a:lvl5pPr marL="20574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9pPr>
                  </a:lstStyle>
                  <a:p>
                    <a:pPr algn="ctr" eaLnBrk="1" hangingPunct="1"/>
                    <a:r>
                      <a:rPr lang="zh-CN" altLang="en-US" sz="2000">
                        <a:ea typeface="宋体" panose="02010600030101010101" pitchFamily="2" charset="-122"/>
                      </a:rPr>
                      <a:t>零状态响应</a:t>
                    </a:r>
                    <a:endParaRPr lang="zh-CN" altLang="en-US" sz="2000">
                      <a:solidFill>
                        <a:srgbClr val="FF3300"/>
                      </a:solidFill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42010" name="Freeform 151"/>
                <p:cNvSpPr>
                  <a:spLocks/>
                </p:cNvSpPr>
                <p:nvPr/>
              </p:nvSpPr>
              <p:spPr bwMode="auto">
                <a:xfrm>
                  <a:off x="2173" y="2869"/>
                  <a:ext cx="1323" cy="498"/>
                </a:xfrm>
                <a:custGeom>
                  <a:avLst/>
                  <a:gdLst>
                    <a:gd name="T0" fmla="*/ 0 w 1344"/>
                    <a:gd name="T1" fmla="*/ 498 h 344"/>
                    <a:gd name="T2" fmla="*/ 284 w 1344"/>
                    <a:gd name="T3" fmla="*/ 220 h 344"/>
                    <a:gd name="T4" fmla="*/ 614 w 1344"/>
                    <a:gd name="T5" fmla="*/ 81 h 344"/>
                    <a:gd name="T6" fmla="*/ 1087 w 1344"/>
                    <a:gd name="T7" fmla="*/ 12 h 344"/>
                    <a:gd name="T8" fmla="*/ 1323 w 1344"/>
                    <a:gd name="T9" fmla="*/ 12 h 3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344" h="344">
                      <a:moveTo>
                        <a:pt x="0" y="344"/>
                      </a:moveTo>
                      <a:cubicBezTo>
                        <a:pt x="92" y="272"/>
                        <a:pt x="184" y="200"/>
                        <a:pt x="288" y="152"/>
                      </a:cubicBezTo>
                      <a:cubicBezTo>
                        <a:pt x="392" y="104"/>
                        <a:pt x="488" y="80"/>
                        <a:pt x="624" y="56"/>
                      </a:cubicBezTo>
                      <a:cubicBezTo>
                        <a:pt x="760" y="32"/>
                        <a:pt x="984" y="16"/>
                        <a:pt x="1104" y="8"/>
                      </a:cubicBezTo>
                      <a:cubicBezTo>
                        <a:pt x="1224" y="0"/>
                        <a:pt x="1304" y="8"/>
                        <a:pt x="1344" y="8"/>
                      </a:cubicBezTo>
                    </a:path>
                  </a:pathLst>
                </a:custGeom>
                <a:noFill/>
                <a:ln w="25400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2011" name="Freeform 154"/>
                <p:cNvSpPr>
                  <a:spLocks/>
                </p:cNvSpPr>
                <p:nvPr/>
              </p:nvSpPr>
              <p:spPr bwMode="auto">
                <a:xfrm flipV="1">
                  <a:off x="2210" y="3406"/>
                  <a:ext cx="1420" cy="432"/>
                </a:xfrm>
                <a:custGeom>
                  <a:avLst/>
                  <a:gdLst>
                    <a:gd name="T0" fmla="*/ 0 w 1344"/>
                    <a:gd name="T1" fmla="*/ 432 h 344"/>
                    <a:gd name="T2" fmla="*/ 304 w 1344"/>
                    <a:gd name="T3" fmla="*/ 191 h 344"/>
                    <a:gd name="T4" fmla="*/ 659 w 1344"/>
                    <a:gd name="T5" fmla="*/ 70 h 344"/>
                    <a:gd name="T6" fmla="*/ 1166 w 1344"/>
                    <a:gd name="T7" fmla="*/ 10 h 344"/>
                    <a:gd name="T8" fmla="*/ 1420 w 1344"/>
                    <a:gd name="T9" fmla="*/ 10 h 3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344" h="344">
                      <a:moveTo>
                        <a:pt x="0" y="344"/>
                      </a:moveTo>
                      <a:cubicBezTo>
                        <a:pt x="92" y="272"/>
                        <a:pt x="184" y="200"/>
                        <a:pt x="288" y="152"/>
                      </a:cubicBezTo>
                      <a:cubicBezTo>
                        <a:pt x="392" y="104"/>
                        <a:pt x="488" y="80"/>
                        <a:pt x="624" y="56"/>
                      </a:cubicBezTo>
                      <a:cubicBezTo>
                        <a:pt x="760" y="32"/>
                        <a:pt x="984" y="16"/>
                        <a:pt x="1104" y="8"/>
                      </a:cubicBezTo>
                      <a:cubicBezTo>
                        <a:pt x="1224" y="0"/>
                        <a:pt x="1304" y="8"/>
                        <a:pt x="1344" y="8"/>
                      </a:cubicBezTo>
                    </a:path>
                  </a:pathLst>
                </a:custGeom>
                <a:noFill/>
                <a:ln w="25400" cap="flat" cmpd="sng">
                  <a:solidFill>
                    <a:srgbClr val="000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42000" name="Text Box 156"/>
              <p:cNvSpPr txBox="1">
                <a:spLocks noChangeArrowheads="1"/>
              </p:cNvSpPr>
              <p:nvPr/>
            </p:nvSpPr>
            <p:spPr bwMode="auto">
              <a:xfrm>
                <a:off x="1825" y="3215"/>
                <a:ext cx="31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 eaLnBrk="1" hangingPunct="1"/>
                <a:r>
                  <a:rPr lang="en-US" altLang="zh-CN" i="1">
                    <a:solidFill>
                      <a:srgbClr val="000099"/>
                    </a:solidFill>
                    <a:ea typeface="宋体" panose="02010600030101010101" pitchFamily="2" charset="-122"/>
                  </a:rPr>
                  <a:t>U</a:t>
                </a:r>
                <a:r>
                  <a:rPr lang="en-US" altLang="zh-CN" baseline="-25000">
                    <a:solidFill>
                      <a:srgbClr val="000099"/>
                    </a:solidFill>
                    <a:ea typeface="宋体" panose="02010600030101010101" pitchFamily="2" charset="-122"/>
                  </a:rPr>
                  <a:t>0</a:t>
                </a:r>
                <a:endParaRPr lang="en-US" altLang="zh-CN" i="1" baseline="-25000">
                  <a:solidFill>
                    <a:srgbClr val="000099"/>
                  </a:solidFill>
                  <a:ea typeface="宋体" panose="02010600030101010101" pitchFamily="2" charset="-122"/>
                </a:endParaRPr>
              </a:p>
            </p:txBody>
          </p:sp>
          <p:grpSp>
            <p:nvGrpSpPr>
              <p:cNvPr id="42001" name="Group 164"/>
              <p:cNvGrpSpPr>
                <a:grpSpLocks/>
              </p:cNvGrpSpPr>
              <p:nvPr/>
            </p:nvGrpSpPr>
            <p:grpSpPr bwMode="auto">
              <a:xfrm>
                <a:off x="1890" y="2504"/>
                <a:ext cx="2500" cy="1205"/>
                <a:chOff x="1890" y="2504"/>
                <a:chExt cx="2500" cy="1205"/>
              </a:xfrm>
            </p:grpSpPr>
            <p:sp>
              <p:nvSpPr>
                <p:cNvPr id="42002" name="Line 152"/>
                <p:cNvSpPr>
                  <a:spLocks noChangeShapeType="1"/>
                </p:cNvSpPr>
                <p:nvPr/>
              </p:nvSpPr>
              <p:spPr bwMode="auto">
                <a:xfrm>
                  <a:off x="1890" y="3367"/>
                  <a:ext cx="268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2003" name="AutoShape 153"/>
                <p:cNvSpPr>
                  <a:spLocks noChangeArrowheads="1"/>
                </p:cNvSpPr>
                <p:nvPr/>
              </p:nvSpPr>
              <p:spPr bwMode="auto">
                <a:xfrm>
                  <a:off x="3554" y="2504"/>
                  <a:ext cx="816" cy="240"/>
                </a:xfrm>
                <a:prstGeom prst="wedgeRectCallout">
                  <a:avLst>
                    <a:gd name="adj1" fmla="val -141546"/>
                    <a:gd name="adj2" fmla="val 135000"/>
                  </a:avLst>
                </a:prstGeom>
                <a:solidFill>
                  <a:srgbClr val="FF9933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 eaLnBrk="1" hangingPunct="1"/>
                  <a:r>
                    <a:rPr lang="zh-CN" altLang="en-US" sz="2000">
                      <a:ea typeface="宋体" panose="02010600030101010101" pitchFamily="2" charset="-122"/>
                    </a:rPr>
                    <a:t>全响应</a:t>
                  </a:r>
                  <a:endParaRPr lang="zh-CN" altLang="en-US" sz="2000">
                    <a:solidFill>
                      <a:srgbClr val="FF3300"/>
                    </a:solidFill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42004" name="AutoShape 155"/>
                <p:cNvSpPr>
                  <a:spLocks noChangeArrowheads="1"/>
                </p:cNvSpPr>
                <p:nvPr/>
              </p:nvSpPr>
              <p:spPr bwMode="auto">
                <a:xfrm>
                  <a:off x="3574" y="3469"/>
                  <a:ext cx="816" cy="240"/>
                </a:xfrm>
                <a:prstGeom prst="wedgeRectCallout">
                  <a:avLst>
                    <a:gd name="adj1" fmla="val -132968"/>
                    <a:gd name="adj2" fmla="val 82500"/>
                  </a:avLst>
                </a:prstGeom>
                <a:solidFill>
                  <a:srgbClr val="00FF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 eaLnBrk="1" hangingPunct="1"/>
                  <a:r>
                    <a:rPr lang="zh-CN" altLang="en-US" sz="2000">
                      <a:ea typeface="宋体" panose="02010600030101010101" pitchFamily="2" charset="-122"/>
                    </a:rPr>
                    <a:t>零输入响应</a:t>
                  </a:r>
                  <a:endParaRPr lang="zh-CN" altLang="en-US" sz="2000">
                    <a:solidFill>
                      <a:srgbClr val="FF3300"/>
                    </a:solidFill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42005" name="Line 157"/>
                <p:cNvSpPr>
                  <a:spLocks noChangeShapeType="1"/>
                </p:cNvSpPr>
                <p:nvPr/>
              </p:nvSpPr>
              <p:spPr bwMode="auto">
                <a:xfrm>
                  <a:off x="1936" y="3387"/>
                  <a:ext cx="248" cy="8"/>
                </a:xfrm>
                <a:prstGeom prst="line">
                  <a:avLst/>
                </a:prstGeom>
                <a:noFill/>
                <a:ln w="28575">
                  <a:solidFill>
                    <a:srgbClr val="00008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8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7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7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7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7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2" dur="500"/>
                                        <p:tgtEl>
                                          <p:spTgt spid="187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8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480" grpId="0" autoUpdateAnimBg="0"/>
      <p:bldP spid="187527" grpId="0" animBg="1" autoUpdateAnimBg="0"/>
      <p:bldP spid="187528" grpId="0" animBg="1" autoUpdateAnimBg="0"/>
      <p:bldP spid="187529" grpId="0" animBg="1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Text Box 2"/>
          <p:cNvSpPr txBox="1">
            <a:spLocks noChangeArrowheads="1"/>
          </p:cNvSpPr>
          <p:nvPr/>
        </p:nvSpPr>
        <p:spPr bwMode="auto">
          <a:xfrm>
            <a:off x="381000" y="2743200"/>
            <a:ext cx="669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解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:</a:t>
            </a:r>
            <a:endParaRPr lang="en-US" altLang="zh-CN">
              <a:ea typeface="宋体" panose="02010600030101010101" pitchFamily="2" charset="-122"/>
            </a:endParaRPr>
          </a:p>
        </p:txBody>
      </p:sp>
      <p:graphicFrame>
        <p:nvGraphicFramePr>
          <p:cNvPr id="225283" name="Object 3"/>
          <p:cNvGraphicFramePr>
            <a:graphicFrameLocks noChangeAspect="1"/>
          </p:cNvGraphicFramePr>
          <p:nvPr/>
        </p:nvGraphicFramePr>
        <p:xfrm>
          <a:off x="1143000" y="2667000"/>
          <a:ext cx="3797300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28" name="公式" r:id="rId3" imgW="1548728" imgH="241195" progId="Equation.3">
                  <p:embed/>
                </p:oleObj>
              </mc:Choice>
              <mc:Fallback>
                <p:oleObj name="公式" r:id="rId3" imgW="1548728" imgH="241195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667000"/>
                        <a:ext cx="3797300" cy="601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5284" name="Group 4"/>
          <p:cNvGrpSpPr>
            <a:grpSpLocks/>
          </p:cNvGrpSpPr>
          <p:nvPr/>
        </p:nvGrpSpPr>
        <p:grpSpPr bwMode="auto">
          <a:xfrm>
            <a:off x="6076950" y="987425"/>
            <a:ext cx="2382838" cy="1084263"/>
            <a:chOff x="3432" y="622"/>
            <a:chExt cx="1501" cy="683"/>
          </a:xfrm>
        </p:grpSpPr>
        <p:sp>
          <p:nvSpPr>
            <p:cNvPr id="43116" name="Rectangle 5"/>
            <p:cNvSpPr>
              <a:spLocks noChangeArrowheads="1"/>
            </p:cNvSpPr>
            <p:nvPr/>
          </p:nvSpPr>
          <p:spPr bwMode="auto">
            <a:xfrm>
              <a:off x="4127" y="649"/>
              <a:ext cx="58" cy="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900">
                  <a:solidFill>
                    <a:srgbClr val="000000"/>
                  </a:solidFill>
                </a:rPr>
                <a:t>,</a:t>
              </a:r>
              <a:endParaRPr lang="en-US" altLang="zh-CN"/>
            </a:p>
          </p:txBody>
        </p:sp>
        <p:grpSp>
          <p:nvGrpSpPr>
            <p:cNvPr id="43117" name="Group 6"/>
            <p:cNvGrpSpPr>
              <a:grpSpLocks/>
            </p:cNvGrpSpPr>
            <p:nvPr/>
          </p:nvGrpSpPr>
          <p:grpSpPr bwMode="auto">
            <a:xfrm>
              <a:off x="3432" y="649"/>
              <a:ext cx="1501" cy="656"/>
              <a:chOff x="3432" y="649"/>
              <a:chExt cx="1501" cy="656"/>
            </a:xfrm>
          </p:grpSpPr>
          <p:sp>
            <p:nvSpPr>
              <p:cNvPr id="43119" name="Rectangle 7"/>
              <p:cNvSpPr>
                <a:spLocks noChangeArrowheads="1"/>
              </p:cNvSpPr>
              <p:nvPr/>
            </p:nvSpPr>
            <p:spPr bwMode="auto">
              <a:xfrm>
                <a:off x="3432" y="1008"/>
                <a:ext cx="232" cy="2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zh-CN" altLang="en-US" sz="29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求</a:t>
                </a:r>
                <a:endParaRPr lang="zh-CN" altLang="en-US"/>
              </a:p>
            </p:txBody>
          </p:sp>
          <p:sp>
            <p:nvSpPr>
              <p:cNvPr id="43120" name="Rectangle 8"/>
              <p:cNvSpPr>
                <a:spLocks noChangeArrowheads="1"/>
              </p:cNvSpPr>
              <p:nvPr/>
            </p:nvSpPr>
            <p:spPr bwMode="auto">
              <a:xfrm>
                <a:off x="4701" y="656"/>
                <a:ext cx="232" cy="2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zh-CN" altLang="en-US" sz="29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合</a:t>
                </a:r>
                <a:endParaRPr lang="zh-CN" altLang="en-US"/>
              </a:p>
            </p:txBody>
          </p:sp>
          <p:sp>
            <p:nvSpPr>
              <p:cNvPr id="43121" name="Rectangle 9"/>
              <p:cNvSpPr>
                <a:spLocks noChangeArrowheads="1"/>
              </p:cNvSpPr>
              <p:nvPr/>
            </p:nvSpPr>
            <p:spPr bwMode="auto">
              <a:xfrm>
                <a:off x="4443" y="656"/>
                <a:ext cx="232" cy="2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zh-CN" altLang="en-US" sz="29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闭</a:t>
                </a:r>
                <a:endParaRPr lang="zh-CN" altLang="en-US"/>
              </a:p>
            </p:txBody>
          </p:sp>
          <p:sp>
            <p:nvSpPr>
              <p:cNvPr id="43122" name="Rectangle 10"/>
              <p:cNvSpPr>
                <a:spLocks noChangeArrowheads="1"/>
              </p:cNvSpPr>
              <p:nvPr/>
            </p:nvSpPr>
            <p:spPr bwMode="auto">
              <a:xfrm>
                <a:off x="3894" y="656"/>
                <a:ext cx="232" cy="2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zh-CN" altLang="en-US" sz="29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时</a:t>
                </a:r>
                <a:endParaRPr lang="zh-CN" altLang="en-US"/>
              </a:p>
            </p:txBody>
          </p:sp>
          <p:sp>
            <p:nvSpPr>
              <p:cNvPr id="43123" name="Rectangle 11"/>
              <p:cNvSpPr>
                <a:spLocks noChangeArrowheads="1"/>
              </p:cNvSpPr>
              <p:nvPr/>
            </p:nvSpPr>
            <p:spPr bwMode="auto">
              <a:xfrm>
                <a:off x="3758" y="649"/>
                <a:ext cx="116" cy="2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900">
                    <a:solidFill>
                      <a:srgbClr val="000000"/>
                    </a:solidFill>
                  </a:rPr>
                  <a:t>0</a:t>
                </a:r>
                <a:endParaRPr lang="en-US" altLang="zh-CN"/>
              </a:p>
            </p:txBody>
          </p:sp>
          <p:sp>
            <p:nvSpPr>
              <p:cNvPr id="43124" name="Rectangle 12"/>
              <p:cNvSpPr>
                <a:spLocks noChangeArrowheads="1"/>
              </p:cNvSpPr>
              <p:nvPr/>
            </p:nvSpPr>
            <p:spPr bwMode="auto">
              <a:xfrm>
                <a:off x="4056" y="1142"/>
                <a:ext cx="91" cy="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1700" i="1">
                    <a:solidFill>
                      <a:srgbClr val="000000"/>
                    </a:solidFill>
                  </a:rPr>
                  <a:t>R</a:t>
                </a:r>
                <a:endParaRPr lang="en-US" altLang="zh-CN"/>
              </a:p>
            </p:txBody>
          </p:sp>
          <p:sp>
            <p:nvSpPr>
              <p:cNvPr id="43125" name="Rectangle 13"/>
              <p:cNvSpPr>
                <a:spLocks noChangeArrowheads="1"/>
              </p:cNvSpPr>
              <p:nvPr/>
            </p:nvSpPr>
            <p:spPr bwMode="auto">
              <a:xfrm>
                <a:off x="3980" y="1001"/>
                <a:ext cx="64" cy="2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900" i="1">
                    <a:solidFill>
                      <a:srgbClr val="000000"/>
                    </a:solidFill>
                  </a:rPr>
                  <a:t>i</a:t>
                </a:r>
                <a:endParaRPr lang="en-US" altLang="zh-CN"/>
              </a:p>
            </p:txBody>
          </p:sp>
          <p:sp>
            <p:nvSpPr>
              <p:cNvPr id="43126" name="Rectangle 14"/>
              <p:cNvSpPr>
                <a:spLocks noChangeArrowheads="1"/>
              </p:cNvSpPr>
              <p:nvPr/>
            </p:nvSpPr>
            <p:spPr bwMode="auto">
              <a:xfrm>
                <a:off x="4246" y="649"/>
                <a:ext cx="155" cy="2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900" i="1">
                    <a:solidFill>
                      <a:srgbClr val="000000"/>
                    </a:solidFill>
                  </a:rPr>
                  <a:t>K</a:t>
                </a:r>
                <a:endParaRPr lang="en-US" altLang="zh-CN"/>
              </a:p>
            </p:txBody>
          </p:sp>
          <p:sp>
            <p:nvSpPr>
              <p:cNvPr id="43127" name="Rectangle 15"/>
              <p:cNvSpPr>
                <a:spLocks noChangeArrowheads="1"/>
              </p:cNvSpPr>
              <p:nvPr/>
            </p:nvSpPr>
            <p:spPr bwMode="auto">
              <a:xfrm>
                <a:off x="3443" y="649"/>
                <a:ext cx="64" cy="2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900" i="1">
                    <a:solidFill>
                      <a:srgbClr val="000000"/>
                    </a:solidFill>
                  </a:rPr>
                  <a:t>t</a:t>
                </a:r>
                <a:endParaRPr lang="en-US" altLang="zh-CN"/>
              </a:p>
            </p:txBody>
          </p:sp>
        </p:grpSp>
        <p:sp>
          <p:nvSpPr>
            <p:cNvPr id="43118" name="Rectangle 16"/>
            <p:cNvSpPr>
              <a:spLocks noChangeArrowheads="1"/>
            </p:cNvSpPr>
            <p:nvPr/>
          </p:nvSpPr>
          <p:spPr bwMode="auto">
            <a:xfrm>
              <a:off x="3575" y="622"/>
              <a:ext cx="127" cy="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900">
                  <a:solidFill>
                    <a:srgbClr val="000000"/>
                  </a:solidFill>
                  <a:latin typeface="Symbol" panose="05050102010706020507" pitchFamily="18" charset="2"/>
                </a:rPr>
                <a:t>=</a:t>
              </a:r>
              <a:endParaRPr lang="en-US" altLang="zh-CN"/>
            </a:p>
          </p:txBody>
        </p:sp>
      </p:grpSp>
      <p:graphicFrame>
        <p:nvGraphicFramePr>
          <p:cNvPr id="225300" name="Object 20"/>
          <p:cNvGraphicFramePr>
            <a:graphicFrameLocks noChangeAspect="1"/>
          </p:cNvGraphicFramePr>
          <p:nvPr/>
        </p:nvGraphicFramePr>
        <p:xfrm>
          <a:off x="5078413" y="5106988"/>
          <a:ext cx="3430587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29" name="Equation" r:id="rId5" imgW="1422400" imgH="393700" progId="Equation.3">
                  <p:embed/>
                </p:oleObj>
              </mc:Choice>
              <mc:Fallback>
                <p:oleObj name="Equation" r:id="rId5" imgW="1422400" imgH="3937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8413" y="5106988"/>
                        <a:ext cx="3430587" cy="94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01" name="Text Box 21"/>
          <p:cNvSpPr txBox="1">
            <a:spLocks noChangeArrowheads="1"/>
          </p:cNvSpPr>
          <p:nvPr/>
        </p:nvSpPr>
        <p:spPr bwMode="auto">
          <a:xfrm>
            <a:off x="304800" y="152400"/>
            <a:ext cx="568325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例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.</a:t>
            </a:r>
          </a:p>
        </p:txBody>
      </p:sp>
      <p:grpSp>
        <p:nvGrpSpPr>
          <p:cNvPr id="225412" name="Group 132"/>
          <p:cNvGrpSpPr>
            <a:grpSpLocks/>
          </p:cNvGrpSpPr>
          <p:nvPr/>
        </p:nvGrpSpPr>
        <p:grpSpPr bwMode="auto">
          <a:xfrm>
            <a:off x="533400" y="457200"/>
            <a:ext cx="5022850" cy="2286000"/>
            <a:chOff x="336" y="288"/>
            <a:chExt cx="3164" cy="1440"/>
          </a:xfrm>
        </p:grpSpPr>
        <p:grpSp>
          <p:nvGrpSpPr>
            <p:cNvPr id="43079" name="Group 60"/>
            <p:cNvGrpSpPr>
              <a:grpSpLocks/>
            </p:cNvGrpSpPr>
            <p:nvPr/>
          </p:nvGrpSpPr>
          <p:grpSpPr bwMode="auto">
            <a:xfrm>
              <a:off x="726" y="288"/>
              <a:ext cx="2774" cy="1368"/>
              <a:chOff x="678" y="0"/>
              <a:chExt cx="2774" cy="1368"/>
            </a:xfrm>
          </p:grpSpPr>
          <p:sp>
            <p:nvSpPr>
              <p:cNvPr id="43092" name="Line 61"/>
              <p:cNvSpPr>
                <a:spLocks noChangeShapeType="1"/>
              </p:cNvSpPr>
              <p:nvPr/>
            </p:nvSpPr>
            <p:spPr bwMode="auto">
              <a:xfrm>
                <a:off x="732" y="324"/>
                <a:ext cx="2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093" name="Line 62"/>
              <p:cNvSpPr>
                <a:spLocks noChangeShapeType="1"/>
              </p:cNvSpPr>
              <p:nvPr/>
            </p:nvSpPr>
            <p:spPr bwMode="auto">
              <a:xfrm>
                <a:off x="2700" y="828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094" name="Line 63"/>
              <p:cNvSpPr>
                <a:spLocks noChangeShapeType="1"/>
              </p:cNvSpPr>
              <p:nvPr/>
            </p:nvSpPr>
            <p:spPr bwMode="auto">
              <a:xfrm>
                <a:off x="2700" y="912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095" name="Line 64"/>
              <p:cNvSpPr>
                <a:spLocks noChangeShapeType="1"/>
              </p:cNvSpPr>
              <p:nvPr/>
            </p:nvSpPr>
            <p:spPr bwMode="auto">
              <a:xfrm>
                <a:off x="732" y="1368"/>
                <a:ext cx="208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096" name="Freeform 65"/>
              <p:cNvSpPr>
                <a:spLocks/>
              </p:cNvSpPr>
              <p:nvPr/>
            </p:nvSpPr>
            <p:spPr bwMode="auto">
              <a:xfrm>
                <a:off x="1752" y="576"/>
                <a:ext cx="12" cy="528"/>
              </a:xfrm>
              <a:custGeom>
                <a:avLst/>
                <a:gdLst>
                  <a:gd name="T0" fmla="*/ 0 w 12"/>
                  <a:gd name="T1" fmla="*/ 0 h 528"/>
                  <a:gd name="T2" fmla="*/ 12 w 12"/>
                  <a:gd name="T3" fmla="*/ 528 h 52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2" h="528">
                    <a:moveTo>
                      <a:pt x="0" y="0"/>
                    </a:moveTo>
                    <a:lnTo>
                      <a:pt x="12" y="528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097" name="Line 66"/>
              <p:cNvSpPr>
                <a:spLocks noChangeShapeType="1"/>
              </p:cNvSpPr>
              <p:nvPr/>
            </p:nvSpPr>
            <p:spPr bwMode="auto">
              <a:xfrm>
                <a:off x="2820" y="324"/>
                <a:ext cx="0" cy="50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098" name="Line 67"/>
              <p:cNvSpPr>
                <a:spLocks noChangeShapeType="1"/>
              </p:cNvSpPr>
              <p:nvPr/>
            </p:nvSpPr>
            <p:spPr bwMode="auto">
              <a:xfrm>
                <a:off x="2820" y="912"/>
                <a:ext cx="0" cy="45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099" name="Rectangle 68"/>
              <p:cNvSpPr>
                <a:spLocks noChangeArrowheads="1"/>
              </p:cNvSpPr>
              <p:nvPr/>
            </p:nvSpPr>
            <p:spPr bwMode="auto">
              <a:xfrm>
                <a:off x="2064" y="276"/>
                <a:ext cx="408" cy="120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3100" name="Rectangle 69"/>
              <p:cNvSpPr>
                <a:spLocks noChangeArrowheads="1"/>
              </p:cNvSpPr>
              <p:nvPr/>
            </p:nvSpPr>
            <p:spPr bwMode="auto">
              <a:xfrm>
                <a:off x="1056" y="264"/>
                <a:ext cx="408" cy="120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3101" name="Line 70"/>
              <p:cNvSpPr>
                <a:spLocks noChangeShapeType="1"/>
              </p:cNvSpPr>
              <p:nvPr/>
            </p:nvSpPr>
            <p:spPr bwMode="auto">
              <a:xfrm>
                <a:off x="1752" y="336"/>
                <a:ext cx="0" cy="10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102" name="Line 71"/>
              <p:cNvSpPr>
                <a:spLocks noChangeShapeType="1"/>
              </p:cNvSpPr>
              <p:nvPr/>
            </p:nvSpPr>
            <p:spPr bwMode="auto">
              <a:xfrm flipV="1">
                <a:off x="1752" y="408"/>
                <a:ext cx="84" cy="16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103" name="Rectangle 72"/>
              <p:cNvSpPr>
                <a:spLocks noChangeArrowheads="1"/>
              </p:cNvSpPr>
              <p:nvPr/>
            </p:nvSpPr>
            <p:spPr bwMode="auto">
              <a:xfrm>
                <a:off x="1716" y="744"/>
                <a:ext cx="96" cy="276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3104" name="Text Box 73"/>
              <p:cNvSpPr txBox="1">
                <a:spLocks noChangeArrowheads="1"/>
              </p:cNvSpPr>
              <p:nvPr/>
            </p:nvSpPr>
            <p:spPr bwMode="auto">
              <a:xfrm>
                <a:off x="2814" y="876"/>
                <a:ext cx="63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200PF</a:t>
                </a:r>
              </a:p>
            </p:txBody>
          </p:sp>
          <p:sp>
            <p:nvSpPr>
              <p:cNvPr id="43105" name="Text Box 74"/>
              <p:cNvSpPr txBox="1">
                <a:spLocks noChangeArrowheads="1"/>
              </p:cNvSpPr>
              <p:nvPr/>
            </p:nvSpPr>
            <p:spPr bwMode="auto">
              <a:xfrm>
                <a:off x="2552" y="506"/>
                <a:ext cx="225" cy="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+</a:t>
                </a:r>
              </a:p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_</a:t>
                </a:r>
              </a:p>
            </p:txBody>
          </p:sp>
          <p:sp>
            <p:nvSpPr>
              <p:cNvPr id="43106" name="Text Box 75"/>
              <p:cNvSpPr txBox="1">
                <a:spLocks noChangeArrowheads="1"/>
              </p:cNvSpPr>
              <p:nvPr/>
            </p:nvSpPr>
            <p:spPr bwMode="auto">
              <a:xfrm>
                <a:off x="2003" y="11"/>
                <a:ext cx="56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1k</a:t>
                </a:r>
              </a:p>
            </p:txBody>
          </p:sp>
          <p:sp>
            <p:nvSpPr>
              <p:cNvPr id="43107" name="Text Box 76"/>
              <p:cNvSpPr txBox="1">
                <a:spLocks noChangeArrowheads="1"/>
              </p:cNvSpPr>
              <p:nvPr/>
            </p:nvSpPr>
            <p:spPr bwMode="auto">
              <a:xfrm>
                <a:off x="887" y="12"/>
                <a:ext cx="71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2k</a:t>
                </a:r>
              </a:p>
            </p:txBody>
          </p:sp>
          <p:sp>
            <p:nvSpPr>
              <p:cNvPr id="43108" name="Text Box 77"/>
              <p:cNvSpPr txBox="1">
                <a:spLocks noChangeArrowheads="1"/>
              </p:cNvSpPr>
              <p:nvPr/>
            </p:nvSpPr>
            <p:spPr bwMode="auto">
              <a:xfrm>
                <a:off x="1395" y="720"/>
                <a:ext cx="31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1k</a:t>
                </a:r>
              </a:p>
            </p:txBody>
          </p:sp>
          <p:sp>
            <p:nvSpPr>
              <p:cNvPr id="43109" name="Line 78"/>
              <p:cNvSpPr>
                <a:spLocks noChangeShapeType="1"/>
              </p:cNvSpPr>
              <p:nvPr/>
            </p:nvSpPr>
            <p:spPr bwMode="auto">
              <a:xfrm flipH="1" flipV="1">
                <a:off x="1788" y="504"/>
                <a:ext cx="132" cy="1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110" name="Text Box 79"/>
              <p:cNvSpPr txBox="1">
                <a:spLocks noChangeArrowheads="1"/>
              </p:cNvSpPr>
              <p:nvPr/>
            </p:nvSpPr>
            <p:spPr bwMode="auto">
              <a:xfrm>
                <a:off x="1812" y="546"/>
                <a:ext cx="66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K(t=0)</a:t>
                </a:r>
              </a:p>
            </p:txBody>
          </p:sp>
          <p:sp>
            <p:nvSpPr>
              <p:cNvPr id="43111" name="Oval 80"/>
              <p:cNvSpPr>
                <a:spLocks noChangeArrowheads="1"/>
              </p:cNvSpPr>
              <p:nvPr/>
            </p:nvSpPr>
            <p:spPr bwMode="auto">
              <a:xfrm>
                <a:off x="1740" y="408"/>
                <a:ext cx="47" cy="47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3112" name="Oval 81"/>
              <p:cNvSpPr>
                <a:spLocks noChangeArrowheads="1"/>
              </p:cNvSpPr>
              <p:nvPr/>
            </p:nvSpPr>
            <p:spPr bwMode="auto">
              <a:xfrm>
                <a:off x="1740" y="564"/>
                <a:ext cx="47" cy="47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graphicFrame>
            <p:nvGraphicFramePr>
              <p:cNvPr id="43113" name="Object 82"/>
              <p:cNvGraphicFramePr>
                <a:graphicFrameLocks noChangeAspect="1"/>
              </p:cNvGraphicFramePr>
              <p:nvPr/>
            </p:nvGraphicFramePr>
            <p:xfrm>
              <a:off x="2472" y="788"/>
              <a:ext cx="256" cy="22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130" name="公式" r:id="rId7" imgW="190335" imgH="164957" progId="Equation.3">
                      <p:embed/>
                    </p:oleObj>
                  </mc:Choice>
                  <mc:Fallback>
                    <p:oleObj name="公式" r:id="rId7" imgW="190335" imgH="164957" progId="Equation.3">
                      <p:embed/>
                      <p:pic>
                        <p:nvPicPr>
                          <p:cNvPr id="0" name="Object 8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72" y="788"/>
                            <a:ext cx="256" cy="22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3114" name="Line 83"/>
              <p:cNvSpPr>
                <a:spLocks noChangeShapeType="1"/>
              </p:cNvSpPr>
              <p:nvPr/>
            </p:nvSpPr>
            <p:spPr bwMode="auto">
              <a:xfrm>
                <a:off x="780" y="288"/>
                <a:ext cx="1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115" name="Text Box 84"/>
              <p:cNvSpPr txBox="1">
                <a:spLocks noChangeArrowheads="1"/>
              </p:cNvSpPr>
              <p:nvPr/>
            </p:nvSpPr>
            <p:spPr bwMode="auto">
              <a:xfrm>
                <a:off x="678" y="0"/>
                <a:ext cx="25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i="1">
                    <a:ea typeface="宋体" panose="02010600030101010101" pitchFamily="2" charset="-122"/>
                  </a:rPr>
                  <a:t>i</a:t>
                </a:r>
                <a:r>
                  <a:rPr lang="en-US" altLang="zh-CN" i="1" baseline="-25000">
                    <a:ea typeface="宋体" panose="02010600030101010101" pitchFamily="2" charset="-122"/>
                  </a:rPr>
                  <a:t>R</a:t>
                </a:r>
                <a:endParaRPr lang="en-US" altLang="zh-CN"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3080" name="Group 85"/>
            <p:cNvGrpSpPr>
              <a:grpSpLocks/>
            </p:cNvGrpSpPr>
            <p:nvPr/>
          </p:nvGrpSpPr>
          <p:grpSpPr bwMode="auto">
            <a:xfrm>
              <a:off x="336" y="600"/>
              <a:ext cx="560" cy="1056"/>
              <a:chOff x="288" y="312"/>
              <a:chExt cx="560" cy="1056"/>
            </a:xfrm>
          </p:grpSpPr>
          <p:sp>
            <p:nvSpPr>
              <p:cNvPr id="43086" name="Text Box 86"/>
              <p:cNvSpPr txBox="1">
                <a:spLocks noChangeArrowheads="1"/>
              </p:cNvSpPr>
              <p:nvPr/>
            </p:nvSpPr>
            <p:spPr bwMode="auto">
              <a:xfrm>
                <a:off x="288" y="720"/>
                <a:ext cx="35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6V</a:t>
                </a:r>
              </a:p>
            </p:txBody>
          </p:sp>
          <p:grpSp>
            <p:nvGrpSpPr>
              <p:cNvPr id="43087" name="Group 87"/>
              <p:cNvGrpSpPr>
                <a:grpSpLocks/>
              </p:cNvGrpSpPr>
              <p:nvPr/>
            </p:nvGrpSpPr>
            <p:grpSpPr bwMode="auto">
              <a:xfrm>
                <a:off x="422" y="312"/>
                <a:ext cx="426" cy="1056"/>
                <a:chOff x="422" y="312"/>
                <a:chExt cx="426" cy="1056"/>
              </a:xfrm>
            </p:grpSpPr>
            <p:sp>
              <p:nvSpPr>
                <p:cNvPr id="43088" name="Oval 88"/>
                <p:cNvSpPr>
                  <a:spLocks noChangeArrowheads="1"/>
                </p:cNvSpPr>
                <p:nvPr/>
              </p:nvSpPr>
              <p:spPr bwMode="auto">
                <a:xfrm>
                  <a:off x="624" y="756"/>
                  <a:ext cx="224" cy="205"/>
                </a:xfrm>
                <a:prstGeom prst="ellipse">
                  <a:avLst/>
                </a:prstGeom>
                <a:solidFill>
                  <a:srgbClr val="99FF99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3089" name="Freeform 89"/>
                <p:cNvSpPr>
                  <a:spLocks/>
                </p:cNvSpPr>
                <p:nvPr/>
              </p:nvSpPr>
              <p:spPr bwMode="auto">
                <a:xfrm>
                  <a:off x="732" y="312"/>
                  <a:ext cx="1" cy="1056"/>
                </a:xfrm>
                <a:custGeom>
                  <a:avLst/>
                  <a:gdLst>
                    <a:gd name="T0" fmla="*/ 0 w 1"/>
                    <a:gd name="T1" fmla="*/ 0 h 1056"/>
                    <a:gd name="T2" fmla="*/ 0 w 1"/>
                    <a:gd name="T3" fmla="*/ 1056 h 1056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1" h="1056">
                      <a:moveTo>
                        <a:pt x="0" y="0"/>
                      </a:moveTo>
                      <a:lnTo>
                        <a:pt x="0" y="1056"/>
                      </a:ln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3090" name="Text Box 90"/>
                <p:cNvSpPr txBox="1">
                  <a:spLocks noChangeArrowheads="1"/>
                </p:cNvSpPr>
                <p:nvPr/>
              </p:nvSpPr>
              <p:spPr bwMode="auto">
                <a:xfrm>
                  <a:off x="422" y="362"/>
                  <a:ext cx="22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r>
                    <a:rPr lang="en-US" altLang="zh-CN"/>
                    <a:t>+</a:t>
                  </a:r>
                </a:p>
              </p:txBody>
            </p:sp>
            <p:sp>
              <p:nvSpPr>
                <p:cNvPr id="43091" name="Line 91"/>
                <p:cNvSpPr>
                  <a:spLocks noChangeShapeType="1"/>
                </p:cNvSpPr>
                <p:nvPr/>
              </p:nvSpPr>
              <p:spPr bwMode="auto">
                <a:xfrm>
                  <a:off x="480" y="1200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3081" name="Oval 93"/>
            <p:cNvSpPr>
              <a:spLocks noChangeArrowheads="1"/>
            </p:cNvSpPr>
            <p:nvPr/>
          </p:nvSpPr>
          <p:spPr bwMode="auto">
            <a:xfrm>
              <a:off x="1696" y="1392"/>
              <a:ext cx="224" cy="205"/>
            </a:xfrm>
            <a:prstGeom prst="ellipse">
              <a:avLst/>
            </a:prstGeom>
            <a:solidFill>
              <a:srgbClr val="99FF99"/>
            </a:solidFill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3082" name="Rectangle 94"/>
            <p:cNvSpPr>
              <a:spLocks noChangeArrowheads="1"/>
            </p:cNvSpPr>
            <p:nvPr/>
          </p:nvSpPr>
          <p:spPr bwMode="auto">
            <a:xfrm>
              <a:off x="1968" y="1344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9V</a:t>
              </a:r>
            </a:p>
          </p:txBody>
        </p:sp>
        <p:sp>
          <p:nvSpPr>
            <p:cNvPr id="43083" name="Line 95"/>
            <p:cNvSpPr>
              <a:spLocks noChangeShapeType="1"/>
            </p:cNvSpPr>
            <p:nvPr/>
          </p:nvSpPr>
          <p:spPr bwMode="auto">
            <a:xfrm>
              <a:off x="1536" y="139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3084" name="Text Box 96"/>
            <p:cNvSpPr txBox="1">
              <a:spLocks noChangeArrowheads="1"/>
            </p:cNvSpPr>
            <p:nvPr/>
          </p:nvSpPr>
          <p:spPr bwMode="auto">
            <a:xfrm>
              <a:off x="1478" y="1440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/>
                <a:t>+</a:t>
              </a:r>
            </a:p>
          </p:txBody>
        </p:sp>
        <p:sp>
          <p:nvSpPr>
            <p:cNvPr id="43085" name="Freeform 97"/>
            <p:cNvSpPr>
              <a:spLocks/>
            </p:cNvSpPr>
            <p:nvPr/>
          </p:nvSpPr>
          <p:spPr bwMode="auto">
            <a:xfrm>
              <a:off x="1812" y="1380"/>
              <a:ext cx="1" cy="288"/>
            </a:xfrm>
            <a:custGeom>
              <a:avLst/>
              <a:gdLst>
                <a:gd name="T0" fmla="*/ 0 w 1"/>
                <a:gd name="T1" fmla="*/ 0 h 288"/>
                <a:gd name="T2" fmla="*/ 0 w 1"/>
                <a:gd name="T3" fmla="*/ 288 h 28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288">
                  <a:moveTo>
                    <a:pt x="0" y="0"/>
                  </a:moveTo>
                  <a:lnTo>
                    <a:pt x="0" y="288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25414" name="Group 134"/>
          <p:cNvGrpSpPr>
            <a:grpSpLocks/>
          </p:cNvGrpSpPr>
          <p:nvPr/>
        </p:nvGrpSpPr>
        <p:grpSpPr bwMode="auto">
          <a:xfrm>
            <a:off x="5638800" y="2590800"/>
            <a:ext cx="3127375" cy="2362200"/>
            <a:chOff x="3552" y="1632"/>
            <a:chExt cx="1970" cy="1488"/>
          </a:xfrm>
        </p:grpSpPr>
        <p:sp>
          <p:nvSpPr>
            <p:cNvPr id="43055" name="Text Box 101"/>
            <p:cNvSpPr txBox="1">
              <a:spLocks noChangeArrowheads="1"/>
            </p:cNvSpPr>
            <p:nvPr/>
          </p:nvSpPr>
          <p:spPr bwMode="auto">
            <a:xfrm>
              <a:off x="4144" y="1644"/>
              <a:ext cx="7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2k</a:t>
              </a:r>
            </a:p>
          </p:txBody>
        </p:sp>
        <p:sp>
          <p:nvSpPr>
            <p:cNvPr id="43056" name="Line 103"/>
            <p:cNvSpPr>
              <a:spLocks noChangeShapeType="1"/>
            </p:cNvSpPr>
            <p:nvPr/>
          </p:nvSpPr>
          <p:spPr bwMode="auto">
            <a:xfrm flipH="1">
              <a:off x="4993" y="1956"/>
              <a:ext cx="0" cy="8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057" name="Freeform 104"/>
            <p:cNvSpPr>
              <a:spLocks/>
            </p:cNvSpPr>
            <p:nvPr/>
          </p:nvSpPr>
          <p:spPr bwMode="auto">
            <a:xfrm>
              <a:off x="3992" y="2964"/>
              <a:ext cx="1024" cy="1"/>
            </a:xfrm>
            <a:custGeom>
              <a:avLst/>
              <a:gdLst>
                <a:gd name="T0" fmla="*/ 0 w 1024"/>
                <a:gd name="T1" fmla="*/ 0 h 1"/>
                <a:gd name="T2" fmla="*/ 1024 w 1024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24" h="1">
                  <a:moveTo>
                    <a:pt x="0" y="0"/>
                  </a:moveTo>
                  <a:lnTo>
                    <a:pt x="1024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058" name="Line 105"/>
            <p:cNvSpPr>
              <a:spLocks noChangeShapeType="1"/>
            </p:cNvSpPr>
            <p:nvPr/>
          </p:nvSpPr>
          <p:spPr bwMode="auto">
            <a:xfrm>
              <a:off x="4889" y="2736"/>
              <a:ext cx="192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059" name="Line 106"/>
            <p:cNvSpPr>
              <a:spLocks noChangeShapeType="1"/>
            </p:cNvSpPr>
            <p:nvPr/>
          </p:nvSpPr>
          <p:spPr bwMode="auto">
            <a:xfrm>
              <a:off x="4829" y="2832"/>
              <a:ext cx="324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060" name="Rectangle 107"/>
            <p:cNvSpPr>
              <a:spLocks noChangeArrowheads="1"/>
            </p:cNvSpPr>
            <p:nvPr/>
          </p:nvSpPr>
          <p:spPr bwMode="auto">
            <a:xfrm>
              <a:off x="4301" y="1932"/>
              <a:ext cx="348" cy="96"/>
            </a:xfrm>
            <a:prstGeom prst="rect">
              <a:avLst/>
            </a:prstGeom>
            <a:solidFill>
              <a:schemeClr val="accent1"/>
            </a:solidFill>
            <a:ln w="317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3061" name="Rectangle 108"/>
            <p:cNvSpPr>
              <a:spLocks noChangeArrowheads="1"/>
            </p:cNvSpPr>
            <p:nvPr/>
          </p:nvSpPr>
          <p:spPr bwMode="auto">
            <a:xfrm>
              <a:off x="4937" y="2184"/>
              <a:ext cx="96" cy="276"/>
            </a:xfrm>
            <a:prstGeom prst="rect">
              <a:avLst/>
            </a:prstGeom>
            <a:solidFill>
              <a:schemeClr val="accent1"/>
            </a:solidFill>
            <a:ln w="317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3062" name="Line 109"/>
            <p:cNvSpPr>
              <a:spLocks noChangeShapeType="1"/>
            </p:cNvSpPr>
            <p:nvPr/>
          </p:nvSpPr>
          <p:spPr bwMode="auto">
            <a:xfrm>
              <a:off x="4997" y="2832"/>
              <a:ext cx="0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063" name="Text Box 110"/>
            <p:cNvSpPr txBox="1">
              <a:spLocks noChangeArrowheads="1"/>
            </p:cNvSpPr>
            <p:nvPr/>
          </p:nvSpPr>
          <p:spPr bwMode="auto">
            <a:xfrm>
              <a:off x="4451" y="2241"/>
              <a:ext cx="5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0.5k</a:t>
              </a:r>
            </a:p>
          </p:txBody>
        </p:sp>
        <p:sp>
          <p:nvSpPr>
            <p:cNvPr id="43064" name="Text Box 111"/>
            <p:cNvSpPr txBox="1">
              <a:spLocks noChangeArrowheads="1"/>
            </p:cNvSpPr>
            <p:nvPr/>
          </p:nvSpPr>
          <p:spPr bwMode="auto">
            <a:xfrm>
              <a:off x="5406" y="2550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zh-CN" altLang="zh-CN">
                <a:ea typeface="宋体" panose="02010600030101010101" pitchFamily="2" charset="-122"/>
              </a:endParaRPr>
            </a:p>
          </p:txBody>
        </p:sp>
        <p:sp>
          <p:nvSpPr>
            <p:cNvPr id="43065" name="Line 112"/>
            <p:cNvSpPr>
              <a:spLocks noChangeShapeType="1"/>
            </p:cNvSpPr>
            <p:nvPr/>
          </p:nvSpPr>
          <p:spPr bwMode="auto">
            <a:xfrm>
              <a:off x="4025" y="1944"/>
              <a:ext cx="18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066" name="Text Box 113"/>
            <p:cNvSpPr txBox="1">
              <a:spLocks noChangeArrowheads="1"/>
            </p:cNvSpPr>
            <p:nvPr/>
          </p:nvSpPr>
          <p:spPr bwMode="auto">
            <a:xfrm>
              <a:off x="3935" y="1632"/>
              <a:ext cx="2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i</a:t>
              </a:r>
              <a:r>
                <a:rPr lang="en-US" altLang="zh-CN" i="1" baseline="-25000">
                  <a:ea typeface="宋体" panose="02010600030101010101" pitchFamily="2" charset="-122"/>
                </a:rPr>
                <a:t>R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43067" name="Line 114"/>
            <p:cNvSpPr>
              <a:spLocks noChangeShapeType="1"/>
            </p:cNvSpPr>
            <p:nvPr/>
          </p:nvSpPr>
          <p:spPr bwMode="auto">
            <a:xfrm>
              <a:off x="3997" y="1944"/>
              <a:ext cx="3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068" name="Line 115"/>
            <p:cNvSpPr>
              <a:spLocks noChangeShapeType="1"/>
            </p:cNvSpPr>
            <p:nvPr/>
          </p:nvSpPr>
          <p:spPr bwMode="auto">
            <a:xfrm>
              <a:off x="4645" y="1956"/>
              <a:ext cx="3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43069" name="Group 116"/>
            <p:cNvGrpSpPr>
              <a:grpSpLocks/>
            </p:cNvGrpSpPr>
            <p:nvPr/>
          </p:nvGrpSpPr>
          <p:grpSpPr bwMode="auto">
            <a:xfrm>
              <a:off x="3552" y="1920"/>
              <a:ext cx="560" cy="1056"/>
              <a:chOff x="288" y="312"/>
              <a:chExt cx="560" cy="1056"/>
            </a:xfrm>
          </p:grpSpPr>
          <p:sp>
            <p:nvSpPr>
              <p:cNvPr id="43073" name="Text Box 117"/>
              <p:cNvSpPr txBox="1">
                <a:spLocks noChangeArrowheads="1"/>
              </p:cNvSpPr>
              <p:nvPr/>
            </p:nvSpPr>
            <p:spPr bwMode="auto">
              <a:xfrm>
                <a:off x="288" y="720"/>
                <a:ext cx="35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6V</a:t>
                </a:r>
              </a:p>
            </p:txBody>
          </p:sp>
          <p:grpSp>
            <p:nvGrpSpPr>
              <p:cNvPr id="43074" name="Group 118"/>
              <p:cNvGrpSpPr>
                <a:grpSpLocks/>
              </p:cNvGrpSpPr>
              <p:nvPr/>
            </p:nvGrpSpPr>
            <p:grpSpPr bwMode="auto">
              <a:xfrm>
                <a:off x="422" y="312"/>
                <a:ext cx="426" cy="1056"/>
                <a:chOff x="422" y="312"/>
                <a:chExt cx="426" cy="1056"/>
              </a:xfrm>
            </p:grpSpPr>
            <p:sp>
              <p:nvSpPr>
                <p:cNvPr id="43075" name="Oval 119"/>
                <p:cNvSpPr>
                  <a:spLocks noChangeArrowheads="1"/>
                </p:cNvSpPr>
                <p:nvPr/>
              </p:nvSpPr>
              <p:spPr bwMode="auto">
                <a:xfrm>
                  <a:off x="624" y="756"/>
                  <a:ext cx="224" cy="205"/>
                </a:xfrm>
                <a:prstGeom prst="ellipse">
                  <a:avLst/>
                </a:prstGeom>
                <a:solidFill>
                  <a:srgbClr val="99FF99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3076" name="Freeform 120"/>
                <p:cNvSpPr>
                  <a:spLocks/>
                </p:cNvSpPr>
                <p:nvPr/>
              </p:nvSpPr>
              <p:spPr bwMode="auto">
                <a:xfrm>
                  <a:off x="732" y="312"/>
                  <a:ext cx="1" cy="1056"/>
                </a:xfrm>
                <a:custGeom>
                  <a:avLst/>
                  <a:gdLst>
                    <a:gd name="T0" fmla="*/ 0 w 1"/>
                    <a:gd name="T1" fmla="*/ 0 h 1056"/>
                    <a:gd name="T2" fmla="*/ 0 w 1"/>
                    <a:gd name="T3" fmla="*/ 1056 h 1056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1" h="1056">
                      <a:moveTo>
                        <a:pt x="0" y="0"/>
                      </a:moveTo>
                      <a:lnTo>
                        <a:pt x="0" y="1056"/>
                      </a:ln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3077" name="Text Box 121"/>
                <p:cNvSpPr txBox="1">
                  <a:spLocks noChangeArrowheads="1"/>
                </p:cNvSpPr>
                <p:nvPr/>
              </p:nvSpPr>
              <p:spPr bwMode="auto">
                <a:xfrm>
                  <a:off x="422" y="362"/>
                  <a:ext cx="22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r>
                    <a:rPr lang="en-US" altLang="zh-CN"/>
                    <a:t>+</a:t>
                  </a:r>
                </a:p>
              </p:txBody>
            </p:sp>
            <p:sp>
              <p:nvSpPr>
                <p:cNvPr id="43078" name="Line 122"/>
                <p:cNvSpPr>
                  <a:spLocks noChangeShapeType="1"/>
                </p:cNvSpPr>
                <p:nvPr/>
              </p:nvSpPr>
              <p:spPr bwMode="auto">
                <a:xfrm>
                  <a:off x="480" y="1200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3070" name="Text Box 123"/>
            <p:cNvSpPr txBox="1">
              <a:spLocks noChangeArrowheads="1"/>
            </p:cNvSpPr>
            <p:nvPr/>
          </p:nvSpPr>
          <p:spPr bwMode="auto">
            <a:xfrm>
              <a:off x="5126" y="283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/>
                <a:t>+</a:t>
              </a:r>
            </a:p>
          </p:txBody>
        </p:sp>
        <p:sp>
          <p:nvSpPr>
            <p:cNvPr id="43071" name="Line 124"/>
            <p:cNvSpPr>
              <a:spLocks noChangeShapeType="1"/>
            </p:cNvSpPr>
            <p:nvPr/>
          </p:nvSpPr>
          <p:spPr bwMode="auto">
            <a:xfrm>
              <a:off x="5184" y="2640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3072" name="Text Box 125"/>
            <p:cNvSpPr txBox="1">
              <a:spLocks noChangeArrowheads="1"/>
            </p:cNvSpPr>
            <p:nvPr/>
          </p:nvSpPr>
          <p:spPr bwMode="auto">
            <a:xfrm>
              <a:off x="5126" y="2666"/>
              <a:ext cx="3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/>
                <a:t>1.5</a:t>
              </a:r>
            </a:p>
          </p:txBody>
        </p:sp>
      </p:grpSp>
      <p:grpSp>
        <p:nvGrpSpPr>
          <p:cNvPr id="225413" name="Group 133"/>
          <p:cNvGrpSpPr>
            <a:grpSpLocks/>
          </p:cNvGrpSpPr>
          <p:nvPr/>
        </p:nvGrpSpPr>
        <p:grpSpPr bwMode="auto">
          <a:xfrm>
            <a:off x="101600" y="3371850"/>
            <a:ext cx="4635500" cy="2571750"/>
            <a:chOff x="64" y="2124"/>
            <a:chExt cx="2920" cy="1620"/>
          </a:xfrm>
        </p:grpSpPr>
        <p:grpSp>
          <p:nvGrpSpPr>
            <p:cNvPr id="43021" name="Group 23"/>
            <p:cNvGrpSpPr>
              <a:grpSpLocks/>
            </p:cNvGrpSpPr>
            <p:nvPr/>
          </p:nvGrpSpPr>
          <p:grpSpPr bwMode="auto">
            <a:xfrm>
              <a:off x="1488" y="2640"/>
              <a:ext cx="96" cy="588"/>
              <a:chOff x="1476" y="2880"/>
              <a:chExt cx="96" cy="588"/>
            </a:xfrm>
          </p:grpSpPr>
          <p:sp>
            <p:nvSpPr>
              <p:cNvPr id="43053" name="Line 24"/>
              <p:cNvSpPr>
                <a:spLocks noChangeShapeType="1"/>
              </p:cNvSpPr>
              <p:nvPr/>
            </p:nvSpPr>
            <p:spPr bwMode="auto">
              <a:xfrm>
                <a:off x="1512" y="2880"/>
                <a:ext cx="12" cy="5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054" name="Rectangle 25"/>
              <p:cNvSpPr>
                <a:spLocks noChangeArrowheads="1"/>
              </p:cNvSpPr>
              <p:nvPr/>
            </p:nvSpPr>
            <p:spPr bwMode="auto">
              <a:xfrm>
                <a:off x="1476" y="3048"/>
                <a:ext cx="96" cy="276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43022" name="Group 27"/>
            <p:cNvGrpSpPr>
              <a:grpSpLocks/>
            </p:cNvGrpSpPr>
            <p:nvPr/>
          </p:nvGrpSpPr>
          <p:grpSpPr bwMode="auto">
            <a:xfrm>
              <a:off x="64" y="2640"/>
              <a:ext cx="560" cy="1056"/>
              <a:chOff x="288" y="312"/>
              <a:chExt cx="560" cy="1056"/>
            </a:xfrm>
          </p:grpSpPr>
          <p:sp>
            <p:nvSpPr>
              <p:cNvPr id="43047" name="Text Box 28"/>
              <p:cNvSpPr txBox="1">
                <a:spLocks noChangeArrowheads="1"/>
              </p:cNvSpPr>
              <p:nvPr/>
            </p:nvSpPr>
            <p:spPr bwMode="auto">
              <a:xfrm>
                <a:off x="288" y="720"/>
                <a:ext cx="35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6V</a:t>
                </a:r>
              </a:p>
            </p:txBody>
          </p:sp>
          <p:grpSp>
            <p:nvGrpSpPr>
              <p:cNvPr id="43048" name="Group 29"/>
              <p:cNvGrpSpPr>
                <a:grpSpLocks/>
              </p:cNvGrpSpPr>
              <p:nvPr/>
            </p:nvGrpSpPr>
            <p:grpSpPr bwMode="auto">
              <a:xfrm>
                <a:off x="422" y="312"/>
                <a:ext cx="426" cy="1056"/>
                <a:chOff x="422" y="312"/>
                <a:chExt cx="426" cy="1056"/>
              </a:xfrm>
            </p:grpSpPr>
            <p:sp>
              <p:nvSpPr>
                <p:cNvPr id="43049" name="Oval 30"/>
                <p:cNvSpPr>
                  <a:spLocks noChangeArrowheads="1"/>
                </p:cNvSpPr>
                <p:nvPr/>
              </p:nvSpPr>
              <p:spPr bwMode="auto">
                <a:xfrm>
                  <a:off x="624" y="756"/>
                  <a:ext cx="224" cy="205"/>
                </a:xfrm>
                <a:prstGeom prst="ellipse">
                  <a:avLst/>
                </a:prstGeom>
                <a:solidFill>
                  <a:srgbClr val="99FF99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3050" name="Freeform 31"/>
                <p:cNvSpPr>
                  <a:spLocks/>
                </p:cNvSpPr>
                <p:nvPr/>
              </p:nvSpPr>
              <p:spPr bwMode="auto">
                <a:xfrm>
                  <a:off x="732" y="312"/>
                  <a:ext cx="1" cy="1056"/>
                </a:xfrm>
                <a:custGeom>
                  <a:avLst/>
                  <a:gdLst>
                    <a:gd name="T0" fmla="*/ 0 w 1"/>
                    <a:gd name="T1" fmla="*/ 0 h 1056"/>
                    <a:gd name="T2" fmla="*/ 0 w 1"/>
                    <a:gd name="T3" fmla="*/ 1056 h 1056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1" h="1056">
                      <a:moveTo>
                        <a:pt x="0" y="0"/>
                      </a:moveTo>
                      <a:lnTo>
                        <a:pt x="0" y="1056"/>
                      </a:ln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3051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422" y="362"/>
                  <a:ext cx="22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r>
                    <a:rPr lang="en-US" altLang="zh-CN"/>
                    <a:t>+</a:t>
                  </a:r>
                </a:p>
              </p:txBody>
            </p:sp>
            <p:sp>
              <p:nvSpPr>
                <p:cNvPr id="43052" name="Line 33"/>
                <p:cNvSpPr>
                  <a:spLocks noChangeShapeType="1"/>
                </p:cNvSpPr>
                <p:nvPr/>
              </p:nvSpPr>
              <p:spPr bwMode="auto">
                <a:xfrm>
                  <a:off x="480" y="1200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43023" name="Group 35"/>
            <p:cNvGrpSpPr>
              <a:grpSpLocks/>
            </p:cNvGrpSpPr>
            <p:nvPr/>
          </p:nvGrpSpPr>
          <p:grpSpPr bwMode="auto">
            <a:xfrm>
              <a:off x="252" y="2124"/>
              <a:ext cx="2732" cy="1548"/>
              <a:chOff x="252" y="2124"/>
              <a:chExt cx="2732" cy="1548"/>
            </a:xfrm>
          </p:grpSpPr>
          <p:sp>
            <p:nvSpPr>
              <p:cNvPr id="43030" name="Line 36"/>
              <p:cNvSpPr>
                <a:spLocks noChangeShapeType="1"/>
              </p:cNvSpPr>
              <p:nvPr/>
            </p:nvSpPr>
            <p:spPr bwMode="auto">
              <a:xfrm>
                <a:off x="492" y="2628"/>
                <a:ext cx="2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031" name="Line 37"/>
              <p:cNvSpPr>
                <a:spLocks noChangeShapeType="1"/>
              </p:cNvSpPr>
              <p:nvPr/>
            </p:nvSpPr>
            <p:spPr bwMode="auto">
              <a:xfrm>
                <a:off x="2460" y="3132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032" name="Line 38"/>
              <p:cNvSpPr>
                <a:spLocks noChangeShapeType="1"/>
              </p:cNvSpPr>
              <p:nvPr/>
            </p:nvSpPr>
            <p:spPr bwMode="auto">
              <a:xfrm>
                <a:off x="2496" y="3216"/>
                <a:ext cx="15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033" name="Line 39"/>
              <p:cNvSpPr>
                <a:spLocks noChangeShapeType="1"/>
              </p:cNvSpPr>
              <p:nvPr/>
            </p:nvSpPr>
            <p:spPr bwMode="auto">
              <a:xfrm>
                <a:off x="492" y="3672"/>
                <a:ext cx="208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034" name="Line 40"/>
              <p:cNvSpPr>
                <a:spLocks noChangeShapeType="1"/>
              </p:cNvSpPr>
              <p:nvPr/>
            </p:nvSpPr>
            <p:spPr bwMode="auto">
              <a:xfrm>
                <a:off x="2580" y="2628"/>
                <a:ext cx="0" cy="50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035" name="Line 41"/>
              <p:cNvSpPr>
                <a:spLocks noChangeShapeType="1"/>
              </p:cNvSpPr>
              <p:nvPr/>
            </p:nvSpPr>
            <p:spPr bwMode="auto">
              <a:xfrm>
                <a:off x="2580" y="3216"/>
                <a:ext cx="0" cy="45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036" name="Rectangle 42"/>
              <p:cNvSpPr>
                <a:spLocks noChangeArrowheads="1"/>
              </p:cNvSpPr>
              <p:nvPr/>
            </p:nvSpPr>
            <p:spPr bwMode="auto">
              <a:xfrm>
                <a:off x="1824" y="2580"/>
                <a:ext cx="408" cy="120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3037" name="Rectangle 43"/>
              <p:cNvSpPr>
                <a:spLocks noChangeArrowheads="1"/>
              </p:cNvSpPr>
              <p:nvPr/>
            </p:nvSpPr>
            <p:spPr bwMode="auto">
              <a:xfrm>
                <a:off x="816" y="2568"/>
                <a:ext cx="408" cy="120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3038" name="Text Box 44"/>
              <p:cNvSpPr txBox="1">
                <a:spLocks noChangeArrowheads="1"/>
              </p:cNvSpPr>
              <p:nvPr/>
            </p:nvSpPr>
            <p:spPr bwMode="auto">
              <a:xfrm>
                <a:off x="2360" y="2810"/>
                <a:ext cx="225" cy="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+</a:t>
                </a:r>
              </a:p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_</a:t>
                </a:r>
              </a:p>
            </p:txBody>
          </p:sp>
          <p:sp>
            <p:nvSpPr>
              <p:cNvPr id="43039" name="Text Box 45"/>
              <p:cNvSpPr txBox="1">
                <a:spLocks noChangeArrowheads="1"/>
              </p:cNvSpPr>
              <p:nvPr/>
            </p:nvSpPr>
            <p:spPr bwMode="auto">
              <a:xfrm>
                <a:off x="1763" y="2315"/>
                <a:ext cx="56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1k</a:t>
                </a:r>
              </a:p>
            </p:txBody>
          </p:sp>
          <p:sp>
            <p:nvSpPr>
              <p:cNvPr id="43040" name="Text Box 46"/>
              <p:cNvSpPr txBox="1">
                <a:spLocks noChangeArrowheads="1"/>
              </p:cNvSpPr>
              <p:nvPr/>
            </p:nvSpPr>
            <p:spPr bwMode="auto">
              <a:xfrm>
                <a:off x="647" y="2316"/>
                <a:ext cx="71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2k</a:t>
                </a:r>
              </a:p>
            </p:txBody>
          </p:sp>
          <p:sp>
            <p:nvSpPr>
              <p:cNvPr id="43041" name="Text Box 47"/>
              <p:cNvSpPr txBox="1">
                <a:spLocks noChangeArrowheads="1"/>
              </p:cNvSpPr>
              <p:nvPr/>
            </p:nvSpPr>
            <p:spPr bwMode="auto">
              <a:xfrm>
                <a:off x="1155" y="3024"/>
                <a:ext cx="31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1k</a:t>
                </a:r>
              </a:p>
            </p:txBody>
          </p:sp>
          <p:graphicFrame>
            <p:nvGraphicFramePr>
              <p:cNvPr id="43042" name="Object 48"/>
              <p:cNvGraphicFramePr>
                <a:graphicFrameLocks noChangeAspect="1"/>
              </p:cNvGraphicFramePr>
              <p:nvPr/>
            </p:nvGraphicFramePr>
            <p:xfrm>
              <a:off x="2165" y="3049"/>
              <a:ext cx="271" cy="30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131" name="公式" r:id="rId9" imgW="203112" imgH="228501" progId="Equation.3">
                      <p:embed/>
                    </p:oleObj>
                  </mc:Choice>
                  <mc:Fallback>
                    <p:oleObj name="公式" r:id="rId9" imgW="203112" imgH="228501" progId="Equation.3">
                      <p:embed/>
                      <p:pic>
                        <p:nvPicPr>
                          <p:cNvPr id="0" name="Object 4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65" y="3049"/>
                            <a:ext cx="271" cy="30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3043" name="Line 49"/>
              <p:cNvSpPr>
                <a:spLocks noChangeShapeType="1"/>
              </p:cNvSpPr>
              <p:nvPr/>
            </p:nvSpPr>
            <p:spPr bwMode="auto">
              <a:xfrm>
                <a:off x="540" y="2592"/>
                <a:ext cx="1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044" name="Text Box 50"/>
              <p:cNvSpPr txBox="1">
                <a:spLocks noChangeArrowheads="1"/>
              </p:cNvSpPr>
              <p:nvPr/>
            </p:nvSpPr>
            <p:spPr bwMode="auto">
              <a:xfrm>
                <a:off x="438" y="2304"/>
                <a:ext cx="25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i="1">
                    <a:ea typeface="宋体" panose="02010600030101010101" pitchFamily="2" charset="-122"/>
                  </a:rPr>
                  <a:t>i</a:t>
                </a:r>
                <a:r>
                  <a:rPr lang="en-US" altLang="zh-CN" i="1" baseline="-25000">
                    <a:ea typeface="宋体" panose="02010600030101010101" pitchFamily="2" charset="-122"/>
                  </a:rPr>
                  <a:t>R</a:t>
                </a:r>
                <a:endParaRPr lang="en-US" altLang="zh-CN">
                  <a:ea typeface="宋体" panose="02010600030101010101" pitchFamily="2" charset="-122"/>
                </a:endParaRPr>
              </a:p>
            </p:txBody>
          </p:sp>
          <p:sp>
            <p:nvSpPr>
              <p:cNvPr id="43045" name="Text Box 51"/>
              <p:cNvSpPr txBox="1">
                <a:spLocks noChangeArrowheads="1"/>
              </p:cNvSpPr>
              <p:nvPr/>
            </p:nvSpPr>
            <p:spPr bwMode="auto">
              <a:xfrm>
                <a:off x="2633" y="3108"/>
                <a:ext cx="35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6V</a:t>
                </a:r>
              </a:p>
            </p:txBody>
          </p:sp>
          <p:sp>
            <p:nvSpPr>
              <p:cNvPr id="43046" name="Text Box 52"/>
              <p:cNvSpPr txBox="1">
                <a:spLocks noChangeArrowheads="1"/>
              </p:cNvSpPr>
              <p:nvPr/>
            </p:nvSpPr>
            <p:spPr bwMode="auto">
              <a:xfrm>
                <a:off x="252" y="2124"/>
                <a:ext cx="67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0</a:t>
                </a:r>
                <a:r>
                  <a:rPr lang="en-US" altLang="zh-CN" baseline="30000">
                    <a:ea typeface="宋体" panose="02010600030101010101" pitchFamily="2" charset="-122"/>
                  </a:rPr>
                  <a:t>+</a:t>
                </a:r>
                <a:r>
                  <a:rPr lang="zh-CN" altLang="en-US">
                    <a:ea typeface="宋体" panose="02010600030101010101" pitchFamily="2" charset="-122"/>
                  </a:rPr>
                  <a:t>电路</a:t>
                </a:r>
              </a:p>
            </p:txBody>
          </p:sp>
        </p:grpSp>
        <p:sp>
          <p:nvSpPr>
            <p:cNvPr id="43024" name="Text Box 54"/>
            <p:cNvSpPr txBox="1">
              <a:spLocks noChangeArrowheads="1"/>
            </p:cNvSpPr>
            <p:nvPr/>
          </p:nvSpPr>
          <p:spPr bwMode="auto">
            <a:xfrm>
              <a:off x="1660" y="3264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9V</a:t>
              </a:r>
            </a:p>
          </p:txBody>
        </p:sp>
        <p:sp>
          <p:nvSpPr>
            <p:cNvPr id="43025" name="Oval 55"/>
            <p:cNvSpPr>
              <a:spLocks noChangeArrowheads="1"/>
            </p:cNvSpPr>
            <p:nvPr/>
          </p:nvSpPr>
          <p:spPr bwMode="auto">
            <a:xfrm>
              <a:off x="1440" y="3312"/>
              <a:ext cx="224" cy="205"/>
            </a:xfrm>
            <a:prstGeom prst="ellipse">
              <a:avLst/>
            </a:prstGeom>
            <a:solidFill>
              <a:srgbClr val="99FF99"/>
            </a:solidFill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3026" name="Line 56"/>
            <p:cNvSpPr>
              <a:spLocks noChangeShapeType="1"/>
            </p:cNvSpPr>
            <p:nvPr/>
          </p:nvSpPr>
          <p:spPr bwMode="auto">
            <a:xfrm>
              <a:off x="1536" y="3216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3027" name="Text Box 57"/>
            <p:cNvSpPr txBox="1">
              <a:spLocks noChangeArrowheads="1"/>
            </p:cNvSpPr>
            <p:nvPr/>
          </p:nvSpPr>
          <p:spPr bwMode="auto">
            <a:xfrm>
              <a:off x="1670" y="3456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/>
                <a:t>+</a:t>
              </a:r>
            </a:p>
          </p:txBody>
        </p:sp>
        <p:sp>
          <p:nvSpPr>
            <p:cNvPr id="43028" name="Line 58"/>
            <p:cNvSpPr>
              <a:spLocks noChangeShapeType="1"/>
            </p:cNvSpPr>
            <p:nvPr/>
          </p:nvSpPr>
          <p:spPr bwMode="auto">
            <a:xfrm>
              <a:off x="1728" y="3264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3029" name="AutoShape 128"/>
            <p:cNvSpPr>
              <a:spLocks noChangeArrowheads="1"/>
            </p:cNvSpPr>
            <p:nvPr/>
          </p:nvSpPr>
          <p:spPr bwMode="auto">
            <a:xfrm>
              <a:off x="792" y="3024"/>
              <a:ext cx="384" cy="228"/>
            </a:xfrm>
            <a:prstGeom prst="rightArrow">
              <a:avLst>
                <a:gd name="adj1" fmla="val 39472"/>
                <a:gd name="adj2" fmla="val 47368"/>
              </a:avLst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225411" name="Group 131"/>
          <p:cNvGrpSpPr>
            <a:grpSpLocks/>
          </p:cNvGrpSpPr>
          <p:nvPr/>
        </p:nvGrpSpPr>
        <p:grpSpPr bwMode="auto">
          <a:xfrm>
            <a:off x="4724400" y="3962400"/>
            <a:ext cx="990600" cy="919163"/>
            <a:chOff x="2976" y="2496"/>
            <a:chExt cx="624" cy="579"/>
          </a:xfrm>
        </p:grpSpPr>
        <p:sp>
          <p:nvSpPr>
            <p:cNvPr id="43019" name="Text Box 19"/>
            <p:cNvSpPr txBox="1">
              <a:spLocks noChangeArrowheads="1"/>
            </p:cNvSpPr>
            <p:nvPr/>
          </p:nvSpPr>
          <p:spPr bwMode="auto">
            <a:xfrm rot="45038">
              <a:off x="2976" y="2496"/>
              <a:ext cx="5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zh-CN" altLang="en-US">
                  <a:ea typeface="宋体" panose="02010600030101010101" pitchFamily="2" charset="-122"/>
                </a:rPr>
                <a:t>等效</a:t>
              </a:r>
            </a:p>
          </p:txBody>
        </p:sp>
        <p:sp>
          <p:nvSpPr>
            <p:cNvPr id="43020" name="AutoShape 130"/>
            <p:cNvSpPr>
              <a:spLocks noChangeArrowheads="1"/>
            </p:cNvSpPr>
            <p:nvPr/>
          </p:nvSpPr>
          <p:spPr bwMode="auto">
            <a:xfrm rot="-1263202">
              <a:off x="3024" y="2832"/>
              <a:ext cx="576" cy="243"/>
            </a:xfrm>
            <a:prstGeom prst="rightArrow">
              <a:avLst>
                <a:gd name="adj1" fmla="val 50000"/>
                <a:gd name="adj2" fmla="val 59259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5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25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5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5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25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25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2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2" grpId="0" autoUpdateAnimBg="0"/>
      <p:bldP spid="225301" grpId="0" animBg="1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6306" name="Object 2"/>
          <p:cNvGraphicFramePr>
            <a:graphicFrameLocks noChangeAspect="1"/>
          </p:cNvGraphicFramePr>
          <p:nvPr/>
        </p:nvGraphicFramePr>
        <p:xfrm>
          <a:off x="742950" y="1638300"/>
          <a:ext cx="260985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76" name="公式" r:id="rId3" imgW="1332921" imgH="406224" progId="Equation.3">
                  <p:embed/>
                </p:oleObj>
              </mc:Choice>
              <mc:Fallback>
                <p:oleObj name="公式" r:id="rId3" imgW="1332921" imgH="406224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950" y="1638300"/>
                        <a:ext cx="2609850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307" name="Object 3"/>
          <p:cNvGraphicFramePr>
            <a:graphicFrameLocks noChangeAspect="1"/>
          </p:cNvGraphicFramePr>
          <p:nvPr/>
        </p:nvGraphicFramePr>
        <p:xfrm>
          <a:off x="1422400" y="2838450"/>
          <a:ext cx="3270250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77" name="公式" r:id="rId5" imgW="1396394" imgH="406224" progId="Equation.3">
                  <p:embed/>
                </p:oleObj>
              </mc:Choice>
              <mc:Fallback>
                <p:oleObj name="公式" r:id="rId5" imgW="1396394" imgH="406224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2400" y="2838450"/>
                        <a:ext cx="3270250" cy="94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308" name="Object 4"/>
          <p:cNvGraphicFramePr>
            <a:graphicFrameLocks noChangeAspect="1"/>
          </p:cNvGraphicFramePr>
          <p:nvPr/>
        </p:nvGraphicFramePr>
        <p:xfrm>
          <a:off x="1225550" y="3733800"/>
          <a:ext cx="5102225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78" name="公式" r:id="rId7" imgW="2197100" imgH="406400" progId="Equation.3">
                  <p:embed/>
                </p:oleObj>
              </mc:Choice>
              <mc:Fallback>
                <p:oleObj name="公式" r:id="rId7" imgW="2197100" imgH="406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3733800"/>
                        <a:ext cx="5102225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309" name="Object 5"/>
          <p:cNvGraphicFramePr>
            <a:graphicFrameLocks noChangeAspect="1"/>
          </p:cNvGraphicFramePr>
          <p:nvPr/>
        </p:nvGraphicFramePr>
        <p:xfrm>
          <a:off x="1062038" y="4627563"/>
          <a:ext cx="6240462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79" name="Equation" r:id="rId9" imgW="2489200" imgH="342900" progId="Equation.3">
                  <p:embed/>
                </p:oleObj>
              </mc:Choice>
              <mc:Fallback>
                <p:oleObj name="Equation" r:id="rId9" imgW="2489200" imgH="342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2038" y="4627563"/>
                        <a:ext cx="6240462" cy="855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310" name="Object 6"/>
          <p:cNvGraphicFramePr>
            <a:graphicFrameLocks noChangeAspect="1"/>
          </p:cNvGraphicFramePr>
          <p:nvPr/>
        </p:nvGraphicFramePr>
        <p:xfrm>
          <a:off x="757238" y="193675"/>
          <a:ext cx="2203450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80" name="Equation" r:id="rId11" imgW="914400" imgH="228600" progId="Equation.3">
                  <p:embed/>
                </p:oleObj>
              </mc:Choice>
              <mc:Fallback>
                <p:oleObj name="Equation" r:id="rId11" imgW="91440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238" y="193675"/>
                        <a:ext cx="2203450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6311" name="Group 7"/>
          <p:cNvGrpSpPr>
            <a:grpSpLocks/>
          </p:cNvGrpSpPr>
          <p:nvPr/>
        </p:nvGrpSpPr>
        <p:grpSpPr bwMode="auto">
          <a:xfrm>
            <a:off x="4457700" y="184150"/>
            <a:ext cx="3695700" cy="2228850"/>
            <a:chOff x="3228" y="144"/>
            <a:chExt cx="2328" cy="1404"/>
          </a:xfrm>
        </p:grpSpPr>
        <p:grpSp>
          <p:nvGrpSpPr>
            <p:cNvPr id="44052" name="Group 8"/>
            <p:cNvGrpSpPr>
              <a:grpSpLocks/>
            </p:cNvGrpSpPr>
            <p:nvPr/>
          </p:nvGrpSpPr>
          <p:grpSpPr bwMode="auto">
            <a:xfrm>
              <a:off x="3228" y="144"/>
              <a:ext cx="2256" cy="1368"/>
              <a:chOff x="3228" y="144"/>
              <a:chExt cx="2256" cy="1368"/>
            </a:xfrm>
          </p:grpSpPr>
          <p:sp>
            <p:nvSpPr>
              <p:cNvPr id="44055" name="Line 9"/>
              <p:cNvSpPr>
                <a:spLocks noChangeShapeType="1"/>
              </p:cNvSpPr>
              <p:nvPr/>
            </p:nvSpPr>
            <p:spPr bwMode="auto">
              <a:xfrm>
                <a:off x="3384" y="480"/>
                <a:ext cx="0" cy="51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4056" name="Line 10"/>
              <p:cNvSpPr>
                <a:spLocks noChangeShapeType="1"/>
              </p:cNvSpPr>
              <p:nvPr/>
            </p:nvSpPr>
            <p:spPr bwMode="auto">
              <a:xfrm>
                <a:off x="3384" y="468"/>
                <a:ext cx="2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4057" name="Line 11"/>
              <p:cNvSpPr>
                <a:spLocks noChangeShapeType="1"/>
              </p:cNvSpPr>
              <p:nvPr/>
            </p:nvSpPr>
            <p:spPr bwMode="auto">
              <a:xfrm>
                <a:off x="3384" y="1068"/>
                <a:ext cx="0" cy="4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4058" name="Line 12"/>
              <p:cNvSpPr>
                <a:spLocks noChangeShapeType="1"/>
              </p:cNvSpPr>
              <p:nvPr/>
            </p:nvSpPr>
            <p:spPr bwMode="auto">
              <a:xfrm>
                <a:off x="3384" y="1512"/>
                <a:ext cx="208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4059" name="Line 13"/>
              <p:cNvSpPr>
                <a:spLocks noChangeShapeType="1"/>
              </p:cNvSpPr>
              <p:nvPr/>
            </p:nvSpPr>
            <p:spPr bwMode="auto">
              <a:xfrm>
                <a:off x="3228" y="984"/>
                <a:ext cx="32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4060" name="Line 14"/>
              <p:cNvSpPr>
                <a:spLocks noChangeShapeType="1"/>
              </p:cNvSpPr>
              <p:nvPr/>
            </p:nvSpPr>
            <p:spPr bwMode="auto">
              <a:xfrm>
                <a:off x="3264" y="1068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4061" name="Line 15"/>
              <p:cNvSpPr>
                <a:spLocks noChangeShapeType="1"/>
              </p:cNvSpPr>
              <p:nvPr/>
            </p:nvSpPr>
            <p:spPr bwMode="auto">
              <a:xfrm>
                <a:off x="4416" y="588"/>
                <a:ext cx="0" cy="69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4062" name="Line 16"/>
              <p:cNvSpPr>
                <a:spLocks noChangeShapeType="1"/>
              </p:cNvSpPr>
              <p:nvPr/>
            </p:nvSpPr>
            <p:spPr bwMode="auto">
              <a:xfrm>
                <a:off x="4296" y="1296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4063" name="Line 17"/>
              <p:cNvSpPr>
                <a:spLocks noChangeShapeType="1"/>
              </p:cNvSpPr>
              <p:nvPr/>
            </p:nvSpPr>
            <p:spPr bwMode="auto">
              <a:xfrm>
                <a:off x="4260" y="1368"/>
                <a:ext cx="32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4064" name="Rectangle 18"/>
              <p:cNvSpPr>
                <a:spLocks noChangeArrowheads="1"/>
              </p:cNvSpPr>
              <p:nvPr/>
            </p:nvSpPr>
            <p:spPr bwMode="auto">
              <a:xfrm>
                <a:off x="4716" y="420"/>
                <a:ext cx="408" cy="120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4065" name="Rectangle 19"/>
              <p:cNvSpPr>
                <a:spLocks noChangeArrowheads="1"/>
              </p:cNvSpPr>
              <p:nvPr/>
            </p:nvSpPr>
            <p:spPr bwMode="auto">
              <a:xfrm>
                <a:off x="3708" y="408"/>
                <a:ext cx="408" cy="120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4066" name="Line 20"/>
              <p:cNvSpPr>
                <a:spLocks noChangeShapeType="1"/>
              </p:cNvSpPr>
              <p:nvPr/>
            </p:nvSpPr>
            <p:spPr bwMode="auto">
              <a:xfrm>
                <a:off x="4416" y="480"/>
                <a:ext cx="0" cy="10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4067" name="Rectangle 21"/>
              <p:cNvSpPr>
                <a:spLocks noChangeArrowheads="1"/>
              </p:cNvSpPr>
              <p:nvPr/>
            </p:nvSpPr>
            <p:spPr bwMode="auto">
              <a:xfrm>
                <a:off x="4368" y="780"/>
                <a:ext cx="96" cy="276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4068" name="Line 22"/>
              <p:cNvSpPr>
                <a:spLocks noChangeShapeType="1"/>
              </p:cNvSpPr>
              <p:nvPr/>
            </p:nvSpPr>
            <p:spPr bwMode="auto">
              <a:xfrm>
                <a:off x="4404" y="1368"/>
                <a:ext cx="0" cy="1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4069" name="Text Box 23"/>
              <p:cNvSpPr txBox="1">
                <a:spLocks noChangeArrowheads="1"/>
              </p:cNvSpPr>
              <p:nvPr/>
            </p:nvSpPr>
            <p:spPr bwMode="auto">
              <a:xfrm>
                <a:off x="4655" y="155"/>
                <a:ext cx="56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1k</a:t>
                </a:r>
                <a:endParaRPr lang="en-US" altLang="zh-CN" b="0">
                  <a:ea typeface="宋体" panose="02010600030101010101" pitchFamily="2" charset="-122"/>
                </a:endParaRPr>
              </a:p>
            </p:txBody>
          </p:sp>
          <p:sp>
            <p:nvSpPr>
              <p:cNvPr id="44070" name="Text Box 24"/>
              <p:cNvSpPr txBox="1">
                <a:spLocks noChangeArrowheads="1"/>
              </p:cNvSpPr>
              <p:nvPr/>
            </p:nvSpPr>
            <p:spPr bwMode="auto">
              <a:xfrm>
                <a:off x="3539" y="156"/>
                <a:ext cx="71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2k</a:t>
                </a:r>
                <a:endParaRPr lang="en-US" altLang="zh-CN" b="0">
                  <a:ea typeface="宋体" panose="02010600030101010101" pitchFamily="2" charset="-122"/>
                </a:endParaRPr>
              </a:p>
            </p:txBody>
          </p:sp>
          <p:sp>
            <p:nvSpPr>
              <p:cNvPr id="44071" name="Text Box 25"/>
              <p:cNvSpPr txBox="1">
                <a:spLocks noChangeArrowheads="1"/>
              </p:cNvSpPr>
              <p:nvPr/>
            </p:nvSpPr>
            <p:spPr bwMode="auto">
              <a:xfrm>
                <a:off x="4047" y="864"/>
                <a:ext cx="31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1k</a:t>
                </a:r>
                <a:endParaRPr lang="en-US" altLang="zh-CN" b="0">
                  <a:ea typeface="宋体" panose="02010600030101010101" pitchFamily="2" charset="-122"/>
                </a:endParaRPr>
              </a:p>
            </p:txBody>
          </p:sp>
          <p:sp>
            <p:nvSpPr>
              <p:cNvPr id="44072" name="Text Box 26"/>
              <p:cNvSpPr txBox="1">
                <a:spLocks noChangeArrowheads="1"/>
              </p:cNvSpPr>
              <p:nvPr/>
            </p:nvSpPr>
            <p:spPr bwMode="auto">
              <a:xfrm>
                <a:off x="3497" y="1020"/>
                <a:ext cx="35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6V</a:t>
                </a:r>
                <a:endParaRPr lang="en-US" altLang="zh-CN" b="0">
                  <a:ea typeface="宋体" panose="02010600030101010101" pitchFamily="2" charset="-122"/>
                </a:endParaRPr>
              </a:p>
            </p:txBody>
          </p:sp>
          <p:sp>
            <p:nvSpPr>
              <p:cNvPr id="44073" name="Text Box 27"/>
              <p:cNvSpPr txBox="1">
                <a:spLocks noChangeArrowheads="1"/>
              </p:cNvSpPr>
              <p:nvPr/>
            </p:nvSpPr>
            <p:spPr bwMode="auto">
              <a:xfrm>
                <a:off x="4552" y="1164"/>
                <a:ext cx="35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9V</a:t>
                </a:r>
                <a:endParaRPr lang="en-US" altLang="zh-CN" b="0">
                  <a:ea typeface="宋体" panose="02010600030101010101" pitchFamily="2" charset="-122"/>
                </a:endParaRPr>
              </a:p>
            </p:txBody>
          </p:sp>
          <p:sp>
            <p:nvSpPr>
              <p:cNvPr id="44074" name="Line 28"/>
              <p:cNvSpPr>
                <a:spLocks noChangeShapeType="1"/>
              </p:cNvSpPr>
              <p:nvPr/>
            </p:nvSpPr>
            <p:spPr bwMode="auto">
              <a:xfrm>
                <a:off x="3432" y="432"/>
                <a:ext cx="1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4075" name="Text Box 29"/>
              <p:cNvSpPr txBox="1">
                <a:spLocks noChangeArrowheads="1"/>
              </p:cNvSpPr>
              <p:nvPr/>
            </p:nvSpPr>
            <p:spPr bwMode="auto">
              <a:xfrm>
                <a:off x="3330" y="144"/>
                <a:ext cx="25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i="1">
                    <a:ea typeface="宋体" panose="02010600030101010101" pitchFamily="2" charset="-122"/>
                  </a:rPr>
                  <a:t>i</a:t>
                </a:r>
                <a:r>
                  <a:rPr lang="en-US" altLang="zh-CN" i="1" baseline="-25000">
                    <a:ea typeface="宋体" panose="02010600030101010101" pitchFamily="2" charset="-122"/>
                  </a:rPr>
                  <a:t>R</a:t>
                </a:r>
                <a:endParaRPr lang="en-US" altLang="zh-CN" b="0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44053" name="Oval 30"/>
            <p:cNvSpPr>
              <a:spLocks noChangeArrowheads="1"/>
            </p:cNvSpPr>
            <p:nvPr/>
          </p:nvSpPr>
          <p:spPr bwMode="auto">
            <a:xfrm>
              <a:off x="5424" y="1464"/>
              <a:ext cx="72" cy="84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4054" name="Oval 31"/>
            <p:cNvSpPr>
              <a:spLocks noChangeArrowheads="1"/>
            </p:cNvSpPr>
            <p:nvPr/>
          </p:nvSpPr>
          <p:spPr bwMode="auto">
            <a:xfrm>
              <a:off x="5484" y="432"/>
              <a:ext cx="72" cy="84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226336" name="Text Box 32"/>
          <p:cNvSpPr txBox="1">
            <a:spLocks noChangeArrowheads="1"/>
          </p:cNvSpPr>
          <p:nvPr/>
        </p:nvSpPr>
        <p:spPr bwMode="auto">
          <a:xfrm>
            <a:off x="800100" y="1041400"/>
            <a:ext cx="2686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i="1">
                <a:ea typeface="宋体" panose="02010600030101010101" pitchFamily="2" charset="-122"/>
              </a:rPr>
              <a:t>t</a:t>
            </a:r>
            <a:r>
              <a:rPr lang="en-US" altLang="zh-CN" i="1">
                <a:ea typeface="宋体" panose="02010600030101010101" pitchFamily="2" charset="-122"/>
              </a:rPr>
              <a:t> </a:t>
            </a:r>
            <a:r>
              <a:rPr lang="en-US" altLang="zh-CN">
                <a:ea typeface="宋体" panose="02010600030101010101" pitchFamily="2" charset="-122"/>
              </a:rPr>
              <a:t>= ∞</a:t>
            </a:r>
            <a:r>
              <a:rPr lang="zh-CN" altLang="en-US">
                <a:ea typeface="宋体" panose="02010600030101010101" pitchFamily="2" charset="-122"/>
              </a:rPr>
              <a:t>时电路：</a:t>
            </a:r>
          </a:p>
        </p:txBody>
      </p:sp>
      <p:grpSp>
        <p:nvGrpSpPr>
          <p:cNvPr id="226337" name="Group 33"/>
          <p:cNvGrpSpPr>
            <a:grpSpLocks/>
          </p:cNvGrpSpPr>
          <p:nvPr/>
        </p:nvGrpSpPr>
        <p:grpSpPr bwMode="auto">
          <a:xfrm>
            <a:off x="6477000" y="2832100"/>
            <a:ext cx="1885950" cy="4483100"/>
            <a:chOff x="4080" y="1884"/>
            <a:chExt cx="1188" cy="2824"/>
          </a:xfrm>
        </p:grpSpPr>
        <p:sp>
          <p:nvSpPr>
            <p:cNvPr id="44050" name="Line 34"/>
            <p:cNvSpPr>
              <a:spLocks noChangeShapeType="1"/>
            </p:cNvSpPr>
            <p:nvPr/>
          </p:nvSpPr>
          <p:spPr bwMode="auto">
            <a:xfrm>
              <a:off x="4080" y="3576"/>
              <a:ext cx="600" cy="0"/>
            </a:xfrm>
            <a:prstGeom prst="line">
              <a:avLst/>
            </a:prstGeom>
            <a:noFill/>
            <a:ln w="114300" cmpd="tri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051" name="Text Box 35"/>
            <p:cNvSpPr txBox="1">
              <a:spLocks noChangeArrowheads="1"/>
            </p:cNvSpPr>
            <p:nvPr/>
          </p:nvSpPr>
          <p:spPr bwMode="auto">
            <a:xfrm>
              <a:off x="4680" y="1884"/>
              <a:ext cx="588" cy="28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9600" b="0" i="1">
                  <a:solidFill>
                    <a:srgbClr val="FF0000"/>
                  </a:solidFill>
                  <a:ea typeface="宋体" panose="02010600030101010101" pitchFamily="2" charset="-122"/>
                </a:rPr>
                <a:t>      </a:t>
              </a:r>
              <a:r>
                <a:rPr lang="zh-CN" altLang="en-US" sz="9600" b="0" i="1">
                  <a:solidFill>
                    <a:srgbClr val="FF0000"/>
                  </a:solidFill>
                  <a:ea typeface="宋体" panose="02010600030101010101" pitchFamily="2" charset="-122"/>
                </a:rPr>
                <a:t>！               </a:t>
              </a:r>
            </a:p>
          </p:txBody>
        </p:sp>
      </p:grpSp>
      <p:grpSp>
        <p:nvGrpSpPr>
          <p:cNvPr id="226340" name="Group 36"/>
          <p:cNvGrpSpPr>
            <a:grpSpLocks/>
          </p:cNvGrpSpPr>
          <p:nvPr/>
        </p:nvGrpSpPr>
        <p:grpSpPr bwMode="auto">
          <a:xfrm>
            <a:off x="4400550" y="1212850"/>
            <a:ext cx="2266950" cy="1181100"/>
            <a:chOff x="2772" y="864"/>
            <a:chExt cx="1428" cy="744"/>
          </a:xfrm>
        </p:grpSpPr>
        <p:grpSp>
          <p:nvGrpSpPr>
            <p:cNvPr id="44044" name="Group 37" descr="粉色砂纸"/>
            <p:cNvGrpSpPr>
              <a:grpSpLocks/>
            </p:cNvGrpSpPr>
            <p:nvPr/>
          </p:nvGrpSpPr>
          <p:grpSpPr bwMode="auto">
            <a:xfrm>
              <a:off x="2772" y="864"/>
              <a:ext cx="408" cy="432"/>
              <a:chOff x="4068" y="1872"/>
              <a:chExt cx="408" cy="432"/>
            </a:xfrm>
          </p:grpSpPr>
          <p:sp>
            <p:nvSpPr>
              <p:cNvPr id="44048" name="Rectangle 38" descr="粉色砂纸"/>
              <p:cNvSpPr>
                <a:spLocks noChangeArrowheads="1"/>
              </p:cNvSpPr>
              <p:nvPr/>
            </p:nvSpPr>
            <p:spPr bwMode="auto">
              <a:xfrm>
                <a:off x="4068" y="1956"/>
                <a:ext cx="408" cy="228"/>
              </a:xfrm>
              <a:prstGeom prst="rect">
                <a:avLst/>
              </a:prstGeom>
              <a:blipFill dpi="0" rotWithShape="0">
                <a:blip r:embed="rId13"/>
                <a:srcRect/>
                <a:tile tx="0" ty="0" sx="100000" sy="100000" flip="none" algn="tl"/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4049" name="Line 39" descr="粉色砂纸"/>
              <p:cNvSpPr>
                <a:spLocks noChangeShapeType="1"/>
              </p:cNvSpPr>
              <p:nvPr/>
            </p:nvSpPr>
            <p:spPr bwMode="auto">
              <a:xfrm>
                <a:off x="4260" y="1872"/>
                <a:ext cx="0" cy="43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44045" name="Group 40" descr="粉色砂纸"/>
            <p:cNvGrpSpPr>
              <a:grpSpLocks/>
            </p:cNvGrpSpPr>
            <p:nvPr/>
          </p:nvGrpSpPr>
          <p:grpSpPr bwMode="auto">
            <a:xfrm>
              <a:off x="3792" y="1176"/>
              <a:ext cx="408" cy="432"/>
              <a:chOff x="4068" y="1872"/>
              <a:chExt cx="408" cy="432"/>
            </a:xfrm>
          </p:grpSpPr>
          <p:sp>
            <p:nvSpPr>
              <p:cNvPr id="44046" name="Rectangle 41" descr="粉色砂纸"/>
              <p:cNvSpPr>
                <a:spLocks noChangeArrowheads="1"/>
              </p:cNvSpPr>
              <p:nvPr/>
            </p:nvSpPr>
            <p:spPr bwMode="auto">
              <a:xfrm>
                <a:off x="4068" y="1956"/>
                <a:ext cx="408" cy="228"/>
              </a:xfrm>
              <a:prstGeom prst="rect">
                <a:avLst/>
              </a:prstGeom>
              <a:blipFill dpi="0" rotWithShape="0">
                <a:blip r:embed="rId13"/>
                <a:srcRect/>
                <a:tile tx="0" ty="0" sx="100000" sy="100000" flip="none" algn="tl"/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4047" name="Line 42" descr="粉色砂纸"/>
              <p:cNvSpPr>
                <a:spLocks noChangeShapeType="1"/>
              </p:cNvSpPr>
              <p:nvPr/>
            </p:nvSpPr>
            <p:spPr bwMode="auto">
              <a:xfrm>
                <a:off x="4260" y="1872"/>
                <a:ext cx="0" cy="43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aphicFrame>
        <p:nvGraphicFramePr>
          <p:cNvPr id="226347" name="Object 43"/>
          <p:cNvGraphicFramePr>
            <a:graphicFrameLocks noChangeAspect="1"/>
          </p:cNvGraphicFramePr>
          <p:nvPr/>
        </p:nvGraphicFramePr>
        <p:xfrm>
          <a:off x="990600" y="5867400"/>
          <a:ext cx="706596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81" name="公式" r:id="rId14" imgW="2108200" imgH="279400" progId="Equation.3">
                  <p:embed/>
                </p:oleObj>
              </mc:Choice>
              <mc:Fallback>
                <p:oleObj name="公式" r:id="rId14" imgW="2108200" imgH="27940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5867400"/>
                        <a:ext cx="7065963" cy="685800"/>
                      </a:xfrm>
                      <a:prstGeom prst="rect">
                        <a:avLst/>
                      </a:prstGeom>
                      <a:noFill/>
                      <a:ln w="5715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6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6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6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6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6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6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6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26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6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26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6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6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336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Text Box 2"/>
          <p:cNvSpPr txBox="1">
            <a:spLocks noChangeArrowheads="1"/>
          </p:cNvSpPr>
          <p:nvPr/>
        </p:nvSpPr>
        <p:spPr bwMode="auto">
          <a:xfrm>
            <a:off x="715963" y="758825"/>
            <a:ext cx="2359025" cy="57943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3200">
                <a:solidFill>
                  <a:schemeClr val="bg1"/>
                </a:solidFill>
                <a:ea typeface="宋体" panose="02010600030101010101" pitchFamily="2" charset="-122"/>
              </a:rPr>
              <a:t>全响应小结</a:t>
            </a:r>
            <a:r>
              <a:rPr lang="en-US" altLang="zh-CN" sz="3200">
                <a:solidFill>
                  <a:schemeClr val="bg1"/>
                </a:solidFill>
                <a:ea typeface="宋体" panose="02010600030101010101" pitchFamily="2" charset="-122"/>
              </a:rPr>
              <a:t>:</a:t>
            </a:r>
          </a:p>
        </p:txBody>
      </p:sp>
      <p:sp>
        <p:nvSpPr>
          <p:cNvPr id="229379" name="Text Box 3"/>
          <p:cNvSpPr txBox="1">
            <a:spLocks noChangeArrowheads="1"/>
          </p:cNvSpPr>
          <p:nvPr/>
        </p:nvSpPr>
        <p:spPr bwMode="auto">
          <a:xfrm>
            <a:off x="1255713" y="1503363"/>
            <a:ext cx="663575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81000" indent="-381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 sz="3200">
                <a:ea typeface="宋体" panose="02010600030101010101" pitchFamily="2" charset="-122"/>
              </a:rPr>
              <a:t>1. </a:t>
            </a:r>
            <a:r>
              <a:rPr lang="zh-CN" altLang="en-US" sz="3200">
                <a:ea typeface="宋体" panose="02010600030101010101" pitchFamily="2" charset="-122"/>
              </a:rPr>
              <a:t>全响应的不同分解方法只是便于更好地理解过渡过程的本质</a:t>
            </a:r>
            <a:r>
              <a:rPr lang="en-US" altLang="zh-CN" sz="3200">
                <a:ea typeface="宋体" panose="02010600030101010101" pitchFamily="2" charset="-122"/>
              </a:rPr>
              <a:t>;</a:t>
            </a:r>
          </a:p>
        </p:txBody>
      </p:sp>
      <p:sp>
        <p:nvSpPr>
          <p:cNvPr id="229380" name="Text Box 4"/>
          <p:cNvSpPr txBox="1">
            <a:spLocks noChangeArrowheads="1"/>
          </p:cNvSpPr>
          <p:nvPr/>
        </p:nvSpPr>
        <p:spPr bwMode="auto">
          <a:xfrm>
            <a:off x="1287463" y="2803525"/>
            <a:ext cx="6435725" cy="184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2857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 sz="3200">
                <a:ea typeface="宋体" panose="02010600030101010101" pitchFamily="2" charset="-122"/>
              </a:rPr>
              <a:t>2. </a:t>
            </a:r>
            <a:r>
              <a:rPr lang="zh-CN" altLang="en-US" sz="3200">
                <a:ea typeface="宋体" panose="02010600030101010101" pitchFamily="2" charset="-122"/>
              </a:rPr>
              <a:t>零输入响应与零状态响应的分解方法其本质是叠加，因此只适用于线性电路；</a:t>
            </a:r>
          </a:p>
        </p:txBody>
      </p:sp>
      <p:sp>
        <p:nvSpPr>
          <p:cNvPr id="229381" name="Text Box 5"/>
          <p:cNvSpPr txBox="1">
            <a:spLocks noChangeArrowheads="1"/>
          </p:cNvSpPr>
          <p:nvPr/>
        </p:nvSpPr>
        <p:spPr bwMode="auto">
          <a:xfrm>
            <a:off x="1211263" y="4683125"/>
            <a:ext cx="6683375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81000" indent="-381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 sz="3200">
                <a:ea typeface="宋体" panose="02010600030101010101" pitchFamily="2" charset="-122"/>
              </a:rPr>
              <a:t>3. </a:t>
            </a:r>
            <a:r>
              <a:rPr lang="zh-CN" altLang="en-US" sz="3200">
                <a:ea typeface="宋体" panose="02010600030101010101" pitchFamily="2" charset="-122"/>
              </a:rPr>
              <a:t>零输入响应与零状态响应均满足齐性原理，但全响应不满足。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9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9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9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9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9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9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9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378" grpId="0" animBg="1" autoUpdateAnimBg="0"/>
      <p:bldP spid="229379" grpId="0" autoUpdateAnimBg="0"/>
      <p:bldP spid="229380" grpId="0" autoUpdateAnimBg="0"/>
      <p:bldP spid="229381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10" name="Rectangle 10" descr="羊皮纸"/>
          <p:cNvSpPr>
            <a:spLocks noChangeArrowheads="1"/>
          </p:cNvSpPr>
          <p:nvPr/>
        </p:nvSpPr>
        <p:spPr bwMode="auto">
          <a:xfrm>
            <a:off x="1752600" y="252413"/>
            <a:ext cx="5899150" cy="579437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320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§5-5 </a:t>
            </a:r>
            <a:r>
              <a:rPr lang="zh-CN" altLang="en-US" sz="320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一阶电路分析的三要素法</a:t>
            </a:r>
          </a:p>
        </p:txBody>
      </p:sp>
      <p:graphicFrame>
        <p:nvGraphicFramePr>
          <p:cNvPr id="230411" name="Object 11"/>
          <p:cNvGraphicFramePr>
            <a:graphicFrameLocks noChangeAspect="1"/>
          </p:cNvGraphicFramePr>
          <p:nvPr/>
        </p:nvGraphicFramePr>
        <p:xfrm>
          <a:off x="838200" y="2362200"/>
          <a:ext cx="7542213" cy="1538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0" name="Equation" r:id="rId4" imgW="2349500" imgH="508000" progId="Equation.3">
                  <p:embed/>
                </p:oleObj>
              </mc:Choice>
              <mc:Fallback>
                <p:oleObj name="Equation" r:id="rId4" imgW="2349500" imgH="5080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362200"/>
                        <a:ext cx="7542213" cy="1538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0414" name="Object 14"/>
          <p:cNvGraphicFramePr>
            <a:graphicFrameLocks noChangeAspect="1"/>
          </p:cNvGraphicFramePr>
          <p:nvPr/>
        </p:nvGraphicFramePr>
        <p:xfrm>
          <a:off x="1066800" y="4953000"/>
          <a:ext cx="706596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1" name="公式" r:id="rId6" imgW="2108200" imgH="279400" progId="Equation.3">
                  <p:embed/>
                </p:oleObj>
              </mc:Choice>
              <mc:Fallback>
                <p:oleObj name="公式" r:id="rId6" imgW="2108200" imgH="2794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4953000"/>
                        <a:ext cx="7065963" cy="685800"/>
                      </a:xfrm>
                      <a:prstGeom prst="rect">
                        <a:avLst/>
                      </a:prstGeom>
                      <a:noFill/>
                      <a:ln w="5715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0415" name="Text Box 15"/>
          <p:cNvSpPr txBox="1">
            <a:spLocks noChangeArrowheads="1"/>
          </p:cNvSpPr>
          <p:nvPr/>
        </p:nvSpPr>
        <p:spPr bwMode="auto">
          <a:xfrm>
            <a:off x="1106488" y="4243388"/>
            <a:ext cx="6613525" cy="51911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zh-CN" altLang="en-US" sz="2800">
                <a:solidFill>
                  <a:schemeClr val="bg1"/>
                </a:solidFill>
                <a:ea typeface="宋体" panose="02010600030101010101" pitchFamily="2" charset="-122"/>
              </a:rPr>
              <a:t>可得一阶电路微分方程解的通用表达式：</a:t>
            </a:r>
          </a:p>
        </p:txBody>
      </p:sp>
      <p:grpSp>
        <p:nvGrpSpPr>
          <p:cNvPr id="230416" name="Group 16"/>
          <p:cNvGrpSpPr>
            <a:grpSpLocks/>
          </p:cNvGrpSpPr>
          <p:nvPr/>
        </p:nvGrpSpPr>
        <p:grpSpPr bwMode="auto">
          <a:xfrm>
            <a:off x="5092700" y="806450"/>
            <a:ext cx="4051300" cy="2266950"/>
            <a:chOff x="252" y="1308"/>
            <a:chExt cx="2552" cy="1428"/>
          </a:xfrm>
        </p:grpSpPr>
        <p:sp>
          <p:nvSpPr>
            <p:cNvPr id="46087" name="Oval 17"/>
            <p:cNvSpPr>
              <a:spLocks noChangeArrowheads="1"/>
            </p:cNvSpPr>
            <p:nvPr/>
          </p:nvSpPr>
          <p:spPr bwMode="auto">
            <a:xfrm>
              <a:off x="252" y="2071"/>
              <a:ext cx="270" cy="28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6088" name="Text Box 18"/>
            <p:cNvSpPr txBox="1">
              <a:spLocks noChangeArrowheads="1"/>
            </p:cNvSpPr>
            <p:nvPr/>
          </p:nvSpPr>
          <p:spPr bwMode="auto">
            <a:xfrm>
              <a:off x="540" y="1308"/>
              <a:ext cx="2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K</a:t>
              </a:r>
            </a:p>
          </p:txBody>
        </p:sp>
        <p:sp>
          <p:nvSpPr>
            <p:cNvPr id="46089" name="Line 19"/>
            <p:cNvSpPr>
              <a:spLocks noChangeShapeType="1"/>
            </p:cNvSpPr>
            <p:nvPr/>
          </p:nvSpPr>
          <p:spPr bwMode="auto">
            <a:xfrm>
              <a:off x="387" y="1717"/>
              <a:ext cx="0" cy="1019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46090" name="Group 20"/>
            <p:cNvGrpSpPr>
              <a:grpSpLocks/>
            </p:cNvGrpSpPr>
            <p:nvPr/>
          </p:nvGrpSpPr>
          <p:grpSpPr bwMode="auto">
            <a:xfrm>
              <a:off x="1844" y="1717"/>
              <a:ext cx="352" cy="1019"/>
              <a:chOff x="3072" y="1296"/>
              <a:chExt cx="192" cy="768"/>
            </a:xfrm>
          </p:grpSpPr>
          <p:sp>
            <p:nvSpPr>
              <p:cNvPr id="46106" name="Line 21"/>
              <p:cNvSpPr>
                <a:spLocks noChangeShapeType="1"/>
              </p:cNvSpPr>
              <p:nvPr/>
            </p:nvSpPr>
            <p:spPr bwMode="auto">
              <a:xfrm>
                <a:off x="3072" y="1632"/>
                <a:ext cx="192" cy="0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6107" name="Line 22"/>
              <p:cNvSpPr>
                <a:spLocks noChangeShapeType="1"/>
              </p:cNvSpPr>
              <p:nvPr/>
            </p:nvSpPr>
            <p:spPr bwMode="auto">
              <a:xfrm>
                <a:off x="3072" y="1728"/>
                <a:ext cx="192" cy="0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6108" name="Line 23"/>
              <p:cNvSpPr>
                <a:spLocks noChangeShapeType="1"/>
              </p:cNvSpPr>
              <p:nvPr/>
            </p:nvSpPr>
            <p:spPr bwMode="auto">
              <a:xfrm flipV="1">
                <a:off x="3168" y="1296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6109" name="Line 24"/>
              <p:cNvSpPr>
                <a:spLocks noChangeShapeType="1"/>
              </p:cNvSpPr>
              <p:nvPr/>
            </p:nvSpPr>
            <p:spPr bwMode="auto">
              <a:xfrm flipV="1">
                <a:off x="3168" y="1728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46091" name="Rectangle 25"/>
            <p:cNvSpPr>
              <a:spLocks noChangeArrowheads="1"/>
            </p:cNvSpPr>
            <p:nvPr/>
          </p:nvSpPr>
          <p:spPr bwMode="auto">
            <a:xfrm>
              <a:off x="1260" y="1332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</a:p>
          </p:txBody>
        </p:sp>
        <p:sp>
          <p:nvSpPr>
            <p:cNvPr id="46092" name="Rectangle 26"/>
            <p:cNvSpPr>
              <a:spLocks noChangeArrowheads="1"/>
            </p:cNvSpPr>
            <p:nvPr/>
          </p:nvSpPr>
          <p:spPr bwMode="auto">
            <a:xfrm>
              <a:off x="521" y="2145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E</a:t>
              </a:r>
            </a:p>
          </p:txBody>
        </p:sp>
        <p:sp>
          <p:nvSpPr>
            <p:cNvPr id="46093" name="Rectangle 27"/>
            <p:cNvSpPr>
              <a:spLocks noChangeArrowheads="1"/>
            </p:cNvSpPr>
            <p:nvPr/>
          </p:nvSpPr>
          <p:spPr bwMode="auto">
            <a:xfrm>
              <a:off x="372" y="1812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46094" name="Rectangle 28"/>
            <p:cNvSpPr>
              <a:spLocks noChangeArrowheads="1"/>
            </p:cNvSpPr>
            <p:nvPr/>
          </p:nvSpPr>
          <p:spPr bwMode="auto">
            <a:xfrm>
              <a:off x="373" y="2231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_</a:t>
              </a:r>
            </a:p>
          </p:txBody>
        </p:sp>
        <p:sp>
          <p:nvSpPr>
            <p:cNvPr id="46095" name="Line 29"/>
            <p:cNvSpPr>
              <a:spLocks noChangeShapeType="1"/>
            </p:cNvSpPr>
            <p:nvPr/>
          </p:nvSpPr>
          <p:spPr bwMode="auto">
            <a:xfrm>
              <a:off x="942" y="1713"/>
              <a:ext cx="1086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6096" name="Line 30"/>
            <p:cNvSpPr>
              <a:spLocks noChangeShapeType="1"/>
            </p:cNvSpPr>
            <p:nvPr/>
          </p:nvSpPr>
          <p:spPr bwMode="auto">
            <a:xfrm>
              <a:off x="381" y="2724"/>
              <a:ext cx="1635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6097" name="Line 31"/>
            <p:cNvSpPr>
              <a:spLocks noChangeShapeType="1"/>
            </p:cNvSpPr>
            <p:nvPr/>
          </p:nvSpPr>
          <p:spPr bwMode="auto">
            <a:xfrm>
              <a:off x="381" y="1718"/>
              <a:ext cx="282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6098" name="Line 32"/>
            <p:cNvSpPr>
              <a:spLocks noChangeShapeType="1"/>
            </p:cNvSpPr>
            <p:nvPr/>
          </p:nvSpPr>
          <p:spPr bwMode="auto">
            <a:xfrm flipV="1">
              <a:off x="663" y="1583"/>
              <a:ext cx="281" cy="135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6099" name="Line 33"/>
            <p:cNvSpPr>
              <a:spLocks noChangeShapeType="1"/>
            </p:cNvSpPr>
            <p:nvPr/>
          </p:nvSpPr>
          <p:spPr bwMode="auto">
            <a:xfrm>
              <a:off x="779" y="1503"/>
              <a:ext cx="141" cy="271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6100" name="Text Box 34"/>
            <p:cNvSpPr txBox="1">
              <a:spLocks noChangeArrowheads="1"/>
            </p:cNvSpPr>
            <p:nvPr/>
          </p:nvSpPr>
          <p:spPr bwMode="auto">
            <a:xfrm>
              <a:off x="1596" y="2052"/>
              <a:ext cx="42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C</a:t>
              </a:r>
            </a:p>
          </p:txBody>
        </p:sp>
        <p:sp>
          <p:nvSpPr>
            <p:cNvPr id="46101" name="Rectangle 35"/>
            <p:cNvSpPr>
              <a:spLocks noChangeArrowheads="1"/>
            </p:cNvSpPr>
            <p:nvPr/>
          </p:nvSpPr>
          <p:spPr bwMode="auto">
            <a:xfrm>
              <a:off x="1212" y="1668"/>
              <a:ext cx="362" cy="14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6102" name="Line 36"/>
            <p:cNvSpPr>
              <a:spLocks noChangeShapeType="1"/>
            </p:cNvSpPr>
            <p:nvPr/>
          </p:nvSpPr>
          <p:spPr bwMode="auto">
            <a:xfrm>
              <a:off x="2316" y="1860"/>
              <a:ext cx="0" cy="62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6103" name="Object 37"/>
            <p:cNvGraphicFramePr>
              <a:graphicFrameLocks noChangeAspect="1"/>
            </p:cNvGraphicFramePr>
            <p:nvPr/>
          </p:nvGraphicFramePr>
          <p:xfrm>
            <a:off x="2364" y="1812"/>
            <a:ext cx="440" cy="5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12" name="公式" r:id="rId8" imgW="190500" imgH="228600" progId="Equation.3">
                    <p:embed/>
                  </p:oleObj>
                </mc:Choice>
                <mc:Fallback>
                  <p:oleObj name="公式" r:id="rId8" imgW="190500" imgH="228600" progId="Equation.3">
                    <p:embed/>
                    <p:pic>
                      <p:nvPicPr>
                        <p:cNvPr id="0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64" y="1812"/>
                          <a:ext cx="440" cy="5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104" name="Line 38"/>
            <p:cNvSpPr>
              <a:spLocks noChangeShapeType="1"/>
            </p:cNvSpPr>
            <p:nvPr/>
          </p:nvSpPr>
          <p:spPr bwMode="auto">
            <a:xfrm>
              <a:off x="1692" y="1572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6105" name="Object 39"/>
            <p:cNvGraphicFramePr>
              <a:graphicFrameLocks noChangeAspect="1"/>
            </p:cNvGraphicFramePr>
            <p:nvPr/>
          </p:nvGraphicFramePr>
          <p:xfrm>
            <a:off x="2099" y="1359"/>
            <a:ext cx="202" cy="3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13" name="公式" r:id="rId10" imgW="88707" imgH="164742" progId="Equation.3">
                    <p:embed/>
                  </p:oleObj>
                </mc:Choice>
                <mc:Fallback>
                  <p:oleObj name="公式" r:id="rId10" imgW="88707" imgH="164742" progId="Equation.3">
                    <p:embed/>
                    <p:pic>
                      <p:nvPicPr>
                        <p:cNvPr id="0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99" y="1359"/>
                          <a:ext cx="202" cy="37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0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0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30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30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0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410" grpId="0" animBg="1" autoUpdateAnimBg="0"/>
      <p:bldP spid="230415" grpId="0" animBg="1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1602" name="Object 2"/>
          <p:cNvGraphicFramePr>
            <a:graphicFrameLocks noChangeAspect="1"/>
          </p:cNvGraphicFramePr>
          <p:nvPr/>
        </p:nvGraphicFramePr>
        <p:xfrm>
          <a:off x="1066800" y="1219200"/>
          <a:ext cx="706596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4" name="公式" r:id="rId3" imgW="2108200" imgH="279400" progId="Equation.3">
                  <p:embed/>
                </p:oleObj>
              </mc:Choice>
              <mc:Fallback>
                <p:oleObj name="公式" r:id="rId3" imgW="2108200" imgH="2794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219200"/>
                        <a:ext cx="7065963" cy="685800"/>
                      </a:xfrm>
                      <a:prstGeom prst="rect">
                        <a:avLst/>
                      </a:prstGeom>
                      <a:noFill/>
                      <a:ln w="5715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1603" name="Object 3"/>
          <p:cNvGraphicFramePr>
            <a:graphicFrameLocks noChangeAspect="1"/>
          </p:cNvGraphicFramePr>
          <p:nvPr/>
        </p:nvGraphicFramePr>
        <p:xfrm>
          <a:off x="2209800" y="5105400"/>
          <a:ext cx="451167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5" name="Equation" r:id="rId5" imgW="1346200" imgH="279400" progId="Equation.3">
                  <p:embed/>
                </p:oleObj>
              </mc:Choice>
              <mc:Fallback>
                <p:oleObj name="Equation" r:id="rId5" imgW="1346200" imgH="279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5105400"/>
                        <a:ext cx="4511675" cy="685800"/>
                      </a:xfrm>
                      <a:prstGeom prst="rect">
                        <a:avLst/>
                      </a:prstGeom>
                      <a:noFill/>
                      <a:ln w="5715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1604" name="Object 4"/>
          <p:cNvGraphicFramePr>
            <a:graphicFrameLocks noChangeAspect="1"/>
          </p:cNvGraphicFramePr>
          <p:nvPr/>
        </p:nvGraphicFramePr>
        <p:xfrm>
          <a:off x="2133600" y="3200400"/>
          <a:ext cx="361791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6" name="Equation" r:id="rId7" imgW="1079500" imgH="279400" progId="Equation.3">
                  <p:embed/>
                </p:oleObj>
              </mc:Choice>
              <mc:Fallback>
                <p:oleObj name="Equation" r:id="rId7" imgW="1079500" imgH="279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200400"/>
                        <a:ext cx="3617913" cy="685800"/>
                      </a:xfrm>
                      <a:prstGeom prst="rect">
                        <a:avLst/>
                      </a:prstGeom>
                      <a:noFill/>
                      <a:ln w="5715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1605" name="Text Box 5"/>
          <p:cNvSpPr txBox="1">
            <a:spLocks noChangeArrowheads="1"/>
          </p:cNvSpPr>
          <p:nvPr/>
        </p:nvSpPr>
        <p:spPr bwMode="auto">
          <a:xfrm>
            <a:off x="355600" y="381000"/>
            <a:ext cx="6970713" cy="5191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zh-CN" altLang="en-US" sz="2800">
                <a:solidFill>
                  <a:schemeClr val="bg1"/>
                </a:solidFill>
                <a:ea typeface="宋体" panose="02010600030101010101" pitchFamily="2" charset="-122"/>
              </a:rPr>
              <a:t>一阶电路全响应微分方程解的通用表达式：</a:t>
            </a:r>
          </a:p>
        </p:txBody>
      </p:sp>
      <p:sp>
        <p:nvSpPr>
          <p:cNvPr id="281606" name="Text Box 6"/>
          <p:cNvSpPr txBox="1">
            <a:spLocks noChangeArrowheads="1"/>
          </p:cNvSpPr>
          <p:nvPr/>
        </p:nvSpPr>
        <p:spPr bwMode="auto">
          <a:xfrm>
            <a:off x="392113" y="2286000"/>
            <a:ext cx="7685087" cy="5191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zh-CN" altLang="en-US" sz="2800">
                <a:solidFill>
                  <a:schemeClr val="bg1"/>
                </a:solidFill>
                <a:ea typeface="宋体" panose="02010600030101010101" pitchFamily="2" charset="-122"/>
              </a:rPr>
              <a:t>一阶电路零输入响应微分方程解的通用表达式：</a:t>
            </a:r>
          </a:p>
        </p:txBody>
      </p:sp>
      <p:sp>
        <p:nvSpPr>
          <p:cNvPr id="281607" name="Text Box 7"/>
          <p:cNvSpPr txBox="1">
            <a:spLocks noChangeArrowheads="1"/>
          </p:cNvSpPr>
          <p:nvPr/>
        </p:nvSpPr>
        <p:spPr bwMode="auto">
          <a:xfrm>
            <a:off x="457200" y="4267200"/>
            <a:ext cx="7685088" cy="5191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zh-CN" altLang="en-US" sz="2800">
                <a:solidFill>
                  <a:schemeClr val="bg1"/>
                </a:solidFill>
                <a:ea typeface="宋体" panose="02010600030101010101" pitchFamily="2" charset="-122"/>
              </a:rPr>
              <a:t>一阶电路零状态响应微分方程解的通用表达式：</a:t>
            </a:r>
          </a:p>
        </p:txBody>
      </p:sp>
      <p:sp>
        <p:nvSpPr>
          <p:cNvPr id="281608" name="Text Box 8"/>
          <p:cNvSpPr txBox="1">
            <a:spLocks noChangeArrowheads="1"/>
          </p:cNvSpPr>
          <p:nvPr/>
        </p:nvSpPr>
        <p:spPr bwMode="auto">
          <a:xfrm>
            <a:off x="1066800" y="6096000"/>
            <a:ext cx="1690688" cy="5191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en-US" altLang="zh-CN" sz="2800" i="1">
                <a:solidFill>
                  <a:schemeClr val="bg1"/>
                </a:solidFill>
                <a:ea typeface="宋体" panose="02010600030101010101" pitchFamily="2" charset="-122"/>
              </a:rPr>
              <a:t></a:t>
            </a:r>
            <a:r>
              <a:rPr lang="en-US" altLang="zh-CN" sz="2800">
                <a:solidFill>
                  <a:schemeClr val="bg1"/>
                </a:solidFill>
                <a:ea typeface="宋体" panose="02010600030101010101" pitchFamily="2" charset="-122"/>
              </a:rPr>
              <a:t> = </a:t>
            </a:r>
            <a:r>
              <a:rPr lang="en-US" altLang="zh-CN" sz="2800" i="1">
                <a:solidFill>
                  <a:schemeClr val="bg1"/>
                </a:solidFill>
                <a:ea typeface="宋体" panose="02010600030101010101" pitchFamily="2" charset="-122"/>
              </a:rPr>
              <a:t>L</a:t>
            </a:r>
            <a:r>
              <a:rPr lang="en-US" altLang="zh-CN" sz="2800">
                <a:solidFill>
                  <a:schemeClr val="bg1"/>
                </a:solidFill>
                <a:ea typeface="宋体" panose="02010600030101010101" pitchFamily="2" charset="-122"/>
              </a:rPr>
              <a:t> / </a:t>
            </a:r>
            <a:r>
              <a:rPr lang="en-US" altLang="zh-CN" sz="2800" i="1">
                <a:solidFill>
                  <a:schemeClr val="bg1"/>
                </a:solidFill>
                <a:ea typeface="宋体" panose="02010600030101010101" pitchFamily="2" charset="-122"/>
              </a:rPr>
              <a:t>R</a:t>
            </a:r>
            <a:r>
              <a:rPr lang="zh-CN" altLang="zh-CN" sz="2800" baseline="-25000">
                <a:solidFill>
                  <a:schemeClr val="bg1"/>
                </a:solidFill>
                <a:ea typeface="宋体" panose="02010600030101010101" pitchFamily="2" charset="-122"/>
              </a:rPr>
              <a:t>等</a:t>
            </a:r>
            <a:endParaRPr lang="zh-CN" altLang="en-US" sz="280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sp>
        <p:nvSpPr>
          <p:cNvPr id="281609" name="Text Box 9"/>
          <p:cNvSpPr txBox="1">
            <a:spLocks noChangeArrowheads="1"/>
          </p:cNvSpPr>
          <p:nvPr/>
        </p:nvSpPr>
        <p:spPr bwMode="auto">
          <a:xfrm>
            <a:off x="3654425" y="6118225"/>
            <a:ext cx="1543050" cy="5191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en-US" altLang="zh-CN" sz="2800" i="1">
                <a:solidFill>
                  <a:schemeClr val="bg1"/>
                </a:solidFill>
                <a:ea typeface="宋体" panose="02010600030101010101" pitchFamily="2" charset="-122"/>
              </a:rPr>
              <a:t></a:t>
            </a:r>
            <a:r>
              <a:rPr lang="en-US" altLang="zh-CN" sz="2800">
                <a:solidFill>
                  <a:schemeClr val="bg1"/>
                </a:solidFill>
                <a:ea typeface="宋体" panose="02010600030101010101" pitchFamily="2" charset="-122"/>
              </a:rPr>
              <a:t> =  </a:t>
            </a:r>
            <a:r>
              <a:rPr lang="en-US" altLang="zh-CN" sz="2800" i="1">
                <a:solidFill>
                  <a:schemeClr val="bg1"/>
                </a:solidFill>
                <a:ea typeface="宋体" panose="02010600030101010101" pitchFamily="2" charset="-122"/>
              </a:rPr>
              <a:t>R</a:t>
            </a:r>
            <a:r>
              <a:rPr lang="zh-CN" altLang="zh-CN" sz="2800" baseline="-25000">
                <a:solidFill>
                  <a:schemeClr val="bg1"/>
                </a:solidFill>
                <a:ea typeface="宋体" panose="02010600030101010101" pitchFamily="2" charset="-122"/>
              </a:rPr>
              <a:t>等</a:t>
            </a:r>
            <a:r>
              <a:rPr lang="en-US" altLang="zh-CN" sz="2800">
                <a:solidFill>
                  <a:schemeClr val="bg1"/>
                </a:solidFill>
                <a:ea typeface="宋体" panose="02010600030101010101" pitchFamily="2" charset="-122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1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1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81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1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1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1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81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81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05" grpId="0" animBg="1" autoUpdateAnimBg="0"/>
      <p:bldP spid="281606" grpId="0" animBg="1" autoUpdateAnimBg="0"/>
      <p:bldP spid="281607" grpId="0" animBg="1" autoUpdateAnimBg="0"/>
      <p:bldP spid="281608" grpId="0" animBg="1" autoUpdateAnimBg="0"/>
      <p:bldP spid="281609" grpId="0" animBg="1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3" name="Rectangle 3"/>
          <p:cNvSpPr>
            <a:spLocks noChangeArrowheads="1"/>
          </p:cNvSpPr>
          <p:nvPr/>
        </p:nvSpPr>
        <p:spPr bwMode="auto">
          <a:xfrm>
            <a:off x="1219200" y="3113088"/>
            <a:ext cx="25352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zh-CN" altLang="en-US" sz="2800">
                <a:solidFill>
                  <a:schemeClr val="tx2"/>
                </a:solidFill>
                <a:ea typeface="宋体" panose="02010600030101010101" pitchFamily="2" charset="-122"/>
              </a:rPr>
              <a:t>其中三要素为</a:t>
            </a:r>
            <a:r>
              <a:rPr kumimoji="0" lang="en-US" altLang="zh-CN" sz="2800">
                <a:solidFill>
                  <a:schemeClr val="tx2"/>
                </a:solidFill>
                <a:ea typeface="宋体" panose="02010600030101010101" pitchFamily="2" charset="-122"/>
              </a:rPr>
              <a:t>:</a:t>
            </a:r>
            <a:r>
              <a:rPr kumimoji="0" lang="en-US" altLang="zh-CN" sz="2800">
                <a:solidFill>
                  <a:srgbClr val="0000FF"/>
                </a:solidFill>
                <a:ea typeface="宋体" panose="02010600030101010101" pitchFamily="2" charset="-122"/>
              </a:rPr>
              <a:t> </a:t>
            </a:r>
          </a:p>
        </p:txBody>
      </p:sp>
      <p:graphicFrame>
        <p:nvGraphicFramePr>
          <p:cNvPr id="245765" name="Object 5"/>
          <p:cNvGraphicFramePr>
            <a:graphicFrameLocks noChangeAspect="1"/>
          </p:cNvGraphicFramePr>
          <p:nvPr/>
        </p:nvGraphicFramePr>
        <p:xfrm>
          <a:off x="5791200" y="3962400"/>
          <a:ext cx="811213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6" name="Equation" r:id="rId3" imgW="362045" imgH="190573" progId="Equation.3">
                  <p:embed/>
                </p:oleObj>
              </mc:Choice>
              <mc:Fallback>
                <p:oleObj name="Equation" r:id="rId3" imgW="362045" imgH="190573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3962400"/>
                        <a:ext cx="811213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766" name="Text Box 6"/>
          <p:cNvSpPr txBox="1">
            <a:spLocks noChangeArrowheads="1"/>
          </p:cNvSpPr>
          <p:nvPr/>
        </p:nvSpPr>
        <p:spPr bwMode="auto">
          <a:xfrm>
            <a:off x="4159250" y="3970338"/>
            <a:ext cx="18208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稳态值 </a:t>
            </a:r>
            <a:r>
              <a:rPr kumimoji="0" lang="en-US" altLang="zh-CN" sz="2800">
                <a:solidFill>
                  <a:srgbClr val="000000"/>
                </a:solidFill>
                <a:ea typeface="宋体" panose="02010600030101010101" pitchFamily="2" charset="-122"/>
              </a:rPr>
              <a:t>----</a:t>
            </a:r>
          </a:p>
        </p:txBody>
      </p:sp>
      <p:sp>
        <p:nvSpPr>
          <p:cNvPr id="245768" name="AutoShape 8"/>
          <p:cNvSpPr>
            <a:spLocks/>
          </p:cNvSpPr>
          <p:nvPr/>
        </p:nvSpPr>
        <p:spPr bwMode="auto">
          <a:xfrm>
            <a:off x="3886200" y="3352800"/>
            <a:ext cx="231775" cy="1485900"/>
          </a:xfrm>
          <a:prstGeom prst="leftBrace">
            <a:avLst>
              <a:gd name="adj1" fmla="val 53425"/>
              <a:gd name="adj2" fmla="val 50000"/>
            </a:avLst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endParaRPr lang="zh-CN" altLang="zh-CN">
              <a:solidFill>
                <a:srgbClr val="FFFF00"/>
              </a:solidFill>
            </a:endParaRPr>
          </a:p>
        </p:txBody>
      </p:sp>
      <p:sp>
        <p:nvSpPr>
          <p:cNvPr id="245764" name="Text Box 4"/>
          <p:cNvSpPr txBox="1">
            <a:spLocks noChangeArrowheads="1"/>
          </p:cNvSpPr>
          <p:nvPr/>
        </p:nvSpPr>
        <p:spPr bwMode="auto">
          <a:xfrm>
            <a:off x="4149725" y="3149600"/>
            <a:ext cx="18161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初始值 </a:t>
            </a:r>
            <a:r>
              <a:rPr kumimoji="0" lang="en-US" altLang="zh-CN" sz="2800">
                <a:solidFill>
                  <a:srgbClr val="000000"/>
                </a:solidFill>
                <a:ea typeface="宋体" panose="02010600030101010101" pitchFamily="2" charset="-122"/>
              </a:rPr>
              <a:t>----</a:t>
            </a:r>
          </a:p>
        </p:txBody>
      </p:sp>
      <p:graphicFrame>
        <p:nvGraphicFramePr>
          <p:cNvPr id="245769" name="Object 9"/>
          <p:cNvGraphicFramePr>
            <a:graphicFrameLocks noChangeAspect="1"/>
          </p:cNvGraphicFramePr>
          <p:nvPr/>
        </p:nvGraphicFramePr>
        <p:xfrm>
          <a:off x="5864225" y="3200400"/>
          <a:ext cx="1084263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7" name="Equation" r:id="rId5" imgW="400141" imgH="219186" progId="Equation.3">
                  <p:embed/>
                </p:oleObj>
              </mc:Choice>
              <mc:Fallback>
                <p:oleObj name="Equation" r:id="rId5" imgW="400141" imgH="219186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4225" y="3200400"/>
                        <a:ext cx="1084263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5782" name="Group 22"/>
          <p:cNvGrpSpPr>
            <a:grpSpLocks/>
          </p:cNvGrpSpPr>
          <p:nvPr/>
        </p:nvGrpSpPr>
        <p:grpSpPr bwMode="auto">
          <a:xfrm>
            <a:off x="4191000" y="4648200"/>
            <a:ext cx="2397125" cy="555625"/>
            <a:chOff x="2623" y="2928"/>
            <a:chExt cx="1510" cy="350"/>
          </a:xfrm>
        </p:grpSpPr>
        <p:sp>
          <p:nvSpPr>
            <p:cNvPr id="48144" name="Text Box 7"/>
            <p:cNvSpPr txBox="1">
              <a:spLocks noChangeArrowheads="1"/>
            </p:cNvSpPr>
            <p:nvPr/>
          </p:nvSpPr>
          <p:spPr bwMode="auto">
            <a:xfrm>
              <a:off x="2623" y="2951"/>
              <a:ext cx="123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zh-CN" altLang="en-US" sz="2800">
                  <a:solidFill>
                    <a:srgbClr val="000000"/>
                  </a:solidFill>
                  <a:ea typeface="宋体" panose="02010600030101010101" pitchFamily="2" charset="-122"/>
                </a:rPr>
                <a:t>时间常数</a:t>
              </a:r>
              <a:r>
                <a:rPr kumimoji="0" lang="en-US" altLang="zh-CN" sz="2800">
                  <a:solidFill>
                    <a:srgbClr val="000000"/>
                  </a:solidFill>
                  <a:ea typeface="宋体" panose="02010600030101010101" pitchFamily="2" charset="-122"/>
                </a:rPr>
                <a:t>---</a:t>
              </a:r>
            </a:p>
          </p:txBody>
        </p:sp>
        <p:sp>
          <p:nvSpPr>
            <p:cNvPr id="48145" name="Text Box 10"/>
            <p:cNvSpPr txBox="1">
              <a:spLocks noChangeArrowheads="1"/>
            </p:cNvSpPr>
            <p:nvPr/>
          </p:nvSpPr>
          <p:spPr bwMode="auto">
            <a:xfrm>
              <a:off x="3744" y="2928"/>
              <a:ext cx="38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CN" sz="2800" i="1">
                  <a:solidFill>
                    <a:srgbClr val="000000"/>
                  </a:solidFill>
                  <a:ea typeface="宋体" panose="02010600030101010101" pitchFamily="2" charset="-122"/>
                </a:rPr>
                <a:t> </a:t>
              </a:r>
            </a:p>
          </p:txBody>
        </p:sp>
      </p:grpSp>
      <p:graphicFrame>
        <p:nvGraphicFramePr>
          <p:cNvPr id="245771" name="Object 11"/>
          <p:cNvGraphicFramePr>
            <a:graphicFrameLocks noChangeAspect="1"/>
          </p:cNvGraphicFramePr>
          <p:nvPr/>
        </p:nvGraphicFramePr>
        <p:xfrm>
          <a:off x="749300" y="838200"/>
          <a:ext cx="75565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8" name="公式" r:id="rId7" imgW="2044700" imgH="279400" progId="Equation.3">
                  <p:embed/>
                </p:oleObj>
              </mc:Choice>
              <mc:Fallback>
                <p:oleObj name="公式" r:id="rId7" imgW="2044700" imgH="2794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300" y="838200"/>
                        <a:ext cx="7556500" cy="609600"/>
                      </a:xfrm>
                      <a:prstGeom prst="rect">
                        <a:avLst/>
                      </a:prstGeom>
                      <a:noFill/>
                      <a:ln w="5715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5779" name="Group 19"/>
          <p:cNvGrpSpPr>
            <a:grpSpLocks/>
          </p:cNvGrpSpPr>
          <p:nvPr/>
        </p:nvGrpSpPr>
        <p:grpSpPr bwMode="auto">
          <a:xfrm>
            <a:off x="609600" y="1905000"/>
            <a:ext cx="7994650" cy="1023938"/>
            <a:chOff x="388" y="1248"/>
            <a:chExt cx="5036" cy="645"/>
          </a:xfrm>
        </p:grpSpPr>
        <p:graphicFrame>
          <p:nvGraphicFramePr>
            <p:cNvPr id="48141" name="Object 13"/>
            <p:cNvGraphicFramePr>
              <a:graphicFrameLocks noChangeAspect="1"/>
            </p:cNvGraphicFramePr>
            <p:nvPr/>
          </p:nvGraphicFramePr>
          <p:xfrm>
            <a:off x="960" y="1248"/>
            <a:ext cx="551" cy="3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49" name="公式" r:id="rId9" imgW="304536" imgH="203024" progId="Equation.3">
                    <p:embed/>
                  </p:oleObj>
                </mc:Choice>
                <mc:Fallback>
                  <p:oleObj name="公式" r:id="rId9" imgW="304536" imgH="203024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1248"/>
                          <a:ext cx="551" cy="38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142" name="Text Box 14"/>
            <p:cNvSpPr txBox="1">
              <a:spLocks noChangeArrowheads="1"/>
            </p:cNvSpPr>
            <p:nvPr/>
          </p:nvSpPr>
          <p:spPr bwMode="auto">
            <a:xfrm>
              <a:off x="1504" y="1297"/>
              <a:ext cx="3920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zh-CN" altLang="en-US" sz="2800">
                  <a:ea typeface="宋体" panose="02010600030101010101" pitchFamily="2" charset="-122"/>
                </a:rPr>
                <a:t>代表一阶过渡过程电路中任一电压、电流随时间变化的函数。</a:t>
              </a:r>
            </a:p>
          </p:txBody>
        </p:sp>
        <p:sp>
          <p:nvSpPr>
            <p:cNvPr id="48143" name="Text Box 15"/>
            <p:cNvSpPr txBox="1">
              <a:spLocks noChangeArrowheads="1"/>
            </p:cNvSpPr>
            <p:nvPr/>
          </p:nvSpPr>
          <p:spPr bwMode="auto">
            <a:xfrm>
              <a:off x="388" y="1264"/>
              <a:ext cx="56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0" lang="zh-CN" altLang="en-US" sz="2800">
                  <a:ea typeface="宋体" panose="02010600030101010101" pitchFamily="2" charset="-122"/>
                </a:rPr>
                <a:t>式中</a:t>
              </a:r>
            </a:p>
          </p:txBody>
        </p:sp>
      </p:grpSp>
      <p:sp>
        <p:nvSpPr>
          <p:cNvPr id="245777" name="Line 17"/>
          <p:cNvSpPr>
            <a:spLocks noChangeShapeType="1"/>
          </p:cNvSpPr>
          <p:nvPr/>
        </p:nvSpPr>
        <p:spPr bwMode="auto">
          <a:xfrm>
            <a:off x="0" y="5162550"/>
            <a:ext cx="9144000" cy="0"/>
          </a:xfrm>
          <a:prstGeom prst="line">
            <a:avLst/>
          </a:prstGeom>
          <a:noFill/>
          <a:ln w="57150">
            <a:solidFill>
              <a:srgbClr val="FF33CC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778" name="Text Box 18"/>
          <p:cNvSpPr txBox="1">
            <a:spLocks noChangeArrowheads="1"/>
          </p:cNvSpPr>
          <p:nvPr/>
        </p:nvSpPr>
        <p:spPr bwMode="auto">
          <a:xfrm>
            <a:off x="533400" y="5334000"/>
            <a:ext cx="8281988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kumimoji="0" lang="en-US" altLang="zh-CN" sz="2800">
                <a:solidFill>
                  <a:srgbClr val="0000FF"/>
                </a:solidFill>
                <a:ea typeface="宋体" panose="02010600030101010101" pitchFamily="2" charset="-122"/>
              </a:rPr>
              <a:t>    </a:t>
            </a:r>
            <a:r>
              <a:rPr kumimoji="0" lang="zh-CN" altLang="en-US" sz="2800">
                <a:solidFill>
                  <a:srgbClr val="000099"/>
                </a:solidFill>
                <a:ea typeface="宋体" panose="02010600030101010101" pitchFamily="2" charset="-122"/>
              </a:rPr>
              <a:t>利用求三要素的方法求解过渡过程，称为三要素法。只要是一阶电路，就可以用三要素法。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5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45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5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45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5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45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45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5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75"/>
                                        <p:tgtEl>
                                          <p:spTgt spid="245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63" grpId="0" build="p" autoUpdateAnimBg="0"/>
      <p:bldP spid="245766" grpId="0"/>
      <p:bldP spid="245768" grpId="0" animBg="1" autoUpdateAnimBg="0"/>
      <p:bldP spid="245764" grpId="0"/>
      <p:bldP spid="245777" grpId="0" animBg="1"/>
      <p:bldP spid="245778" grpId="0" build="p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Text Box 2"/>
          <p:cNvSpPr txBox="1">
            <a:spLocks noChangeArrowheads="1"/>
          </p:cNvSpPr>
          <p:nvPr/>
        </p:nvSpPr>
        <p:spPr bwMode="auto">
          <a:xfrm>
            <a:off x="2362200" y="228600"/>
            <a:ext cx="3394075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3600">
                <a:solidFill>
                  <a:srgbClr val="FFFF00"/>
                </a:solidFill>
                <a:ea typeface="隶书" panose="02010509060101010101" pitchFamily="49" charset="-122"/>
              </a:rPr>
              <a:t>“</a:t>
            </a:r>
            <a:r>
              <a:rPr lang="zh-CN" altLang="en-US" sz="3600">
                <a:solidFill>
                  <a:srgbClr val="FFFF00"/>
                </a:solidFill>
                <a:ea typeface="隶书" panose="02010509060101010101" pitchFamily="49" charset="-122"/>
              </a:rPr>
              <a:t>三要素法”例题</a:t>
            </a:r>
          </a:p>
        </p:txBody>
      </p:sp>
      <p:sp>
        <p:nvSpPr>
          <p:cNvPr id="246788" name="Text Box 4"/>
          <p:cNvSpPr txBox="1">
            <a:spLocks noChangeArrowheads="1"/>
          </p:cNvSpPr>
          <p:nvPr/>
        </p:nvSpPr>
        <p:spPr bwMode="auto">
          <a:xfrm>
            <a:off x="1524000" y="1704975"/>
            <a:ext cx="2266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>
                <a:ea typeface="宋体" panose="02010600030101010101" pitchFamily="2" charset="-122"/>
              </a:rPr>
              <a:t>求</a:t>
            </a:r>
            <a:r>
              <a:rPr lang="en-US" altLang="zh-CN" sz="2800">
                <a:ea typeface="宋体" panose="02010600030101010101" pitchFamily="2" charset="-122"/>
              </a:rPr>
              <a:t>:  </a:t>
            </a:r>
            <a:r>
              <a:rPr lang="zh-CN" altLang="en-US" sz="2800">
                <a:ea typeface="宋体" panose="02010600030101010101" pitchFamily="2" charset="-122"/>
              </a:rPr>
              <a:t>电感电压</a:t>
            </a:r>
          </a:p>
        </p:txBody>
      </p:sp>
      <p:graphicFrame>
        <p:nvGraphicFramePr>
          <p:cNvPr id="246789" name="Object 5"/>
          <p:cNvGraphicFramePr>
            <a:graphicFrameLocks noChangeAspect="1"/>
          </p:cNvGraphicFramePr>
          <p:nvPr/>
        </p:nvGraphicFramePr>
        <p:xfrm>
          <a:off x="3768725" y="1676400"/>
          <a:ext cx="95567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8" name="公式" r:id="rId3" imgW="355292" imgH="215713" progId="Equation.3">
                  <p:embed/>
                </p:oleObj>
              </mc:Choice>
              <mc:Fallback>
                <p:oleObj name="公式" r:id="rId3" imgW="355292" imgH="215713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8725" y="1676400"/>
                        <a:ext cx="955675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790" name="Oval 6"/>
          <p:cNvSpPr>
            <a:spLocks noChangeArrowheads="1"/>
          </p:cNvSpPr>
          <p:nvPr/>
        </p:nvSpPr>
        <p:spPr bwMode="auto">
          <a:xfrm>
            <a:off x="438150" y="838200"/>
            <a:ext cx="723900" cy="704850"/>
          </a:xfrm>
          <a:prstGeom prst="ellipse">
            <a:avLst/>
          </a:prstGeom>
          <a:solidFill>
            <a:srgbClr val="FFFFCC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2800">
                <a:ea typeface="宋体" panose="02010600030101010101" pitchFamily="2" charset="-122"/>
              </a:rPr>
              <a:t>例</a:t>
            </a:r>
            <a:r>
              <a:rPr lang="en-US" altLang="zh-CN" sz="2800"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246791" name="Text Box 7"/>
          <p:cNvSpPr txBox="1">
            <a:spLocks noChangeArrowheads="1"/>
          </p:cNvSpPr>
          <p:nvPr/>
        </p:nvSpPr>
        <p:spPr bwMode="auto">
          <a:xfrm>
            <a:off x="1527175" y="1057275"/>
            <a:ext cx="74390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zh-CN" altLang="en-US" sz="2800">
                <a:ea typeface="宋体" panose="02010600030101010101" pitchFamily="2" charset="-122"/>
              </a:rPr>
              <a:t>已知：</a:t>
            </a:r>
            <a:r>
              <a:rPr lang="en-US" altLang="zh-CN" sz="2800" i="1">
                <a:ea typeface="宋体" panose="02010600030101010101" pitchFamily="2" charset="-122"/>
              </a:rPr>
              <a:t>K</a:t>
            </a:r>
            <a:r>
              <a:rPr lang="en-US" altLang="zh-CN" sz="2800">
                <a:ea typeface="宋体" panose="02010600030101010101" pitchFamily="2" charset="-122"/>
              </a:rPr>
              <a:t> </a:t>
            </a:r>
            <a:r>
              <a:rPr lang="zh-CN" altLang="en-US" sz="2800">
                <a:ea typeface="宋体" panose="02010600030101010101" pitchFamily="2" charset="-122"/>
              </a:rPr>
              <a:t>在</a:t>
            </a:r>
            <a:r>
              <a:rPr lang="en-US" altLang="zh-CN" sz="2800">
                <a:ea typeface="宋体" panose="02010600030101010101" pitchFamily="2" charset="-122"/>
              </a:rPr>
              <a:t>t=0</a:t>
            </a:r>
            <a:r>
              <a:rPr lang="zh-CN" altLang="en-US" sz="2800">
                <a:ea typeface="宋体" panose="02010600030101010101" pitchFamily="2" charset="-122"/>
              </a:rPr>
              <a:t>时闭合，换路前电路处于稳态。</a:t>
            </a:r>
          </a:p>
        </p:txBody>
      </p:sp>
      <p:grpSp>
        <p:nvGrpSpPr>
          <p:cNvPr id="246792" name="Group 8"/>
          <p:cNvGrpSpPr>
            <a:grpSpLocks/>
          </p:cNvGrpSpPr>
          <p:nvPr/>
        </p:nvGrpSpPr>
        <p:grpSpPr bwMode="auto">
          <a:xfrm>
            <a:off x="1143000" y="2667000"/>
            <a:ext cx="6324600" cy="3086100"/>
            <a:chOff x="948" y="1668"/>
            <a:chExt cx="4146" cy="2136"/>
          </a:xfrm>
        </p:grpSpPr>
        <p:sp>
          <p:nvSpPr>
            <p:cNvPr id="49160" name="Oval 9"/>
            <p:cNvSpPr>
              <a:spLocks noChangeArrowheads="1"/>
            </p:cNvSpPr>
            <p:nvPr/>
          </p:nvSpPr>
          <p:spPr bwMode="auto">
            <a:xfrm>
              <a:off x="1187" y="2601"/>
              <a:ext cx="464" cy="48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9161" name="Line 10"/>
            <p:cNvSpPr>
              <a:spLocks noChangeShapeType="1"/>
            </p:cNvSpPr>
            <p:nvPr/>
          </p:nvSpPr>
          <p:spPr bwMode="auto">
            <a:xfrm>
              <a:off x="1416" y="2088"/>
              <a:ext cx="0" cy="51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162" name="Line 11"/>
            <p:cNvSpPr>
              <a:spLocks noChangeShapeType="1"/>
            </p:cNvSpPr>
            <p:nvPr/>
          </p:nvSpPr>
          <p:spPr bwMode="auto">
            <a:xfrm flipV="1">
              <a:off x="1405" y="2075"/>
              <a:ext cx="3052" cy="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163" name="Line 12"/>
            <p:cNvSpPr>
              <a:spLocks noChangeShapeType="1"/>
            </p:cNvSpPr>
            <p:nvPr/>
          </p:nvSpPr>
          <p:spPr bwMode="auto">
            <a:xfrm>
              <a:off x="1404" y="3767"/>
              <a:ext cx="30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164" name="Line 13"/>
            <p:cNvSpPr>
              <a:spLocks noChangeShapeType="1"/>
            </p:cNvSpPr>
            <p:nvPr/>
          </p:nvSpPr>
          <p:spPr bwMode="auto">
            <a:xfrm>
              <a:off x="2184" y="2088"/>
              <a:ext cx="0" cy="6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165" name="Rectangle 14"/>
            <p:cNvSpPr>
              <a:spLocks noChangeArrowheads="1"/>
            </p:cNvSpPr>
            <p:nvPr/>
          </p:nvSpPr>
          <p:spPr bwMode="auto">
            <a:xfrm>
              <a:off x="3723" y="1998"/>
              <a:ext cx="377" cy="154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 sz="2800" b="0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49166" name="Line 15"/>
            <p:cNvSpPr>
              <a:spLocks noChangeShapeType="1"/>
            </p:cNvSpPr>
            <p:nvPr/>
          </p:nvSpPr>
          <p:spPr bwMode="auto">
            <a:xfrm>
              <a:off x="3425" y="2075"/>
              <a:ext cx="0" cy="169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167" name="Rectangle 16"/>
            <p:cNvSpPr>
              <a:spLocks noChangeArrowheads="1"/>
            </p:cNvSpPr>
            <p:nvPr/>
          </p:nvSpPr>
          <p:spPr bwMode="auto">
            <a:xfrm>
              <a:off x="3359" y="2845"/>
              <a:ext cx="150" cy="401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 sz="2800" b="0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49168" name="Line 17"/>
            <p:cNvSpPr>
              <a:spLocks noChangeShapeType="1"/>
            </p:cNvSpPr>
            <p:nvPr/>
          </p:nvSpPr>
          <p:spPr bwMode="auto">
            <a:xfrm>
              <a:off x="2184" y="2676"/>
              <a:ext cx="250" cy="46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169" name="Line 18"/>
            <p:cNvSpPr>
              <a:spLocks noChangeShapeType="1"/>
            </p:cNvSpPr>
            <p:nvPr/>
          </p:nvSpPr>
          <p:spPr bwMode="auto">
            <a:xfrm flipH="1">
              <a:off x="2184" y="2760"/>
              <a:ext cx="240" cy="29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170" name="Text Box 19"/>
            <p:cNvSpPr txBox="1">
              <a:spLocks noChangeArrowheads="1"/>
            </p:cNvSpPr>
            <p:nvPr/>
          </p:nvSpPr>
          <p:spPr bwMode="auto">
            <a:xfrm>
              <a:off x="2232" y="3096"/>
              <a:ext cx="449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t=0</a:t>
              </a:r>
            </a:p>
          </p:txBody>
        </p:sp>
        <p:sp>
          <p:nvSpPr>
            <p:cNvPr id="49171" name="Line 20"/>
            <p:cNvSpPr>
              <a:spLocks noChangeShapeType="1"/>
            </p:cNvSpPr>
            <p:nvPr/>
          </p:nvSpPr>
          <p:spPr bwMode="auto">
            <a:xfrm flipH="1" flipV="1">
              <a:off x="2185" y="3079"/>
              <a:ext cx="0" cy="67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172" name="Arc 21"/>
            <p:cNvSpPr>
              <a:spLocks/>
            </p:cNvSpPr>
            <p:nvPr/>
          </p:nvSpPr>
          <p:spPr bwMode="auto">
            <a:xfrm>
              <a:off x="4448" y="2754"/>
              <a:ext cx="111" cy="143"/>
            </a:xfrm>
            <a:custGeom>
              <a:avLst/>
              <a:gdLst>
                <a:gd name="T0" fmla="*/ 0 w 21825"/>
                <a:gd name="T1" fmla="*/ 0 h 43200"/>
                <a:gd name="T2" fmla="*/ 1 w 21825"/>
                <a:gd name="T3" fmla="*/ 143 h 43200"/>
                <a:gd name="T4" fmla="*/ 1 w 21825"/>
                <a:gd name="T5" fmla="*/ 72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825" h="43200" fill="none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</a:path>
                <a:path w="21825" h="43200" stroke="0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  <a:lnTo>
                    <a:pt x="225" y="21600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38100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173" name="Arc 22"/>
            <p:cNvSpPr>
              <a:spLocks/>
            </p:cNvSpPr>
            <p:nvPr/>
          </p:nvSpPr>
          <p:spPr bwMode="auto">
            <a:xfrm>
              <a:off x="4436" y="2909"/>
              <a:ext cx="111" cy="145"/>
            </a:xfrm>
            <a:custGeom>
              <a:avLst/>
              <a:gdLst>
                <a:gd name="T0" fmla="*/ 0 w 21825"/>
                <a:gd name="T1" fmla="*/ 0 h 43200"/>
                <a:gd name="T2" fmla="*/ 1 w 21825"/>
                <a:gd name="T3" fmla="*/ 145 h 43200"/>
                <a:gd name="T4" fmla="*/ 1 w 21825"/>
                <a:gd name="T5" fmla="*/ 73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825" h="43200" fill="none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</a:path>
                <a:path w="21825" h="43200" stroke="0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  <a:lnTo>
                    <a:pt x="225" y="21600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38100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174" name="Arc 23"/>
            <p:cNvSpPr>
              <a:spLocks/>
            </p:cNvSpPr>
            <p:nvPr/>
          </p:nvSpPr>
          <p:spPr bwMode="auto">
            <a:xfrm>
              <a:off x="4436" y="3054"/>
              <a:ext cx="111" cy="143"/>
            </a:xfrm>
            <a:custGeom>
              <a:avLst/>
              <a:gdLst>
                <a:gd name="T0" fmla="*/ 0 w 21825"/>
                <a:gd name="T1" fmla="*/ 0 h 43200"/>
                <a:gd name="T2" fmla="*/ 1 w 21825"/>
                <a:gd name="T3" fmla="*/ 143 h 43200"/>
                <a:gd name="T4" fmla="*/ 1 w 21825"/>
                <a:gd name="T5" fmla="*/ 72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825" h="43200" fill="none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</a:path>
                <a:path w="21825" h="43200" stroke="0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  <a:lnTo>
                    <a:pt x="225" y="21600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38100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175" name="Line 24"/>
            <p:cNvSpPr>
              <a:spLocks noChangeShapeType="1"/>
            </p:cNvSpPr>
            <p:nvPr/>
          </p:nvSpPr>
          <p:spPr bwMode="auto">
            <a:xfrm flipV="1">
              <a:off x="4436" y="3195"/>
              <a:ext cx="0" cy="5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176" name="Line 25"/>
            <p:cNvSpPr>
              <a:spLocks noChangeShapeType="1"/>
            </p:cNvSpPr>
            <p:nvPr/>
          </p:nvSpPr>
          <p:spPr bwMode="auto">
            <a:xfrm flipV="1">
              <a:off x="1416" y="3096"/>
              <a:ext cx="0" cy="6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177" name="Line 26"/>
            <p:cNvSpPr>
              <a:spLocks noChangeShapeType="1"/>
            </p:cNvSpPr>
            <p:nvPr/>
          </p:nvSpPr>
          <p:spPr bwMode="auto">
            <a:xfrm>
              <a:off x="1185" y="2845"/>
              <a:ext cx="4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178" name="Line 27"/>
            <p:cNvSpPr>
              <a:spLocks noChangeShapeType="1"/>
            </p:cNvSpPr>
            <p:nvPr/>
          </p:nvSpPr>
          <p:spPr bwMode="auto">
            <a:xfrm flipV="1">
              <a:off x="1788" y="2616"/>
              <a:ext cx="0" cy="51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179" name="Text Box 28"/>
            <p:cNvSpPr txBox="1">
              <a:spLocks noChangeArrowheads="1"/>
            </p:cNvSpPr>
            <p:nvPr/>
          </p:nvSpPr>
          <p:spPr bwMode="auto">
            <a:xfrm>
              <a:off x="1624" y="3140"/>
              <a:ext cx="406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3A</a:t>
              </a:r>
            </a:p>
          </p:txBody>
        </p:sp>
        <p:sp>
          <p:nvSpPr>
            <p:cNvPr id="49180" name="Text Box 29"/>
            <p:cNvSpPr txBox="1">
              <a:spLocks noChangeArrowheads="1"/>
            </p:cNvSpPr>
            <p:nvPr/>
          </p:nvSpPr>
          <p:spPr bwMode="auto">
            <a:xfrm>
              <a:off x="4119" y="2678"/>
              <a:ext cx="263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L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49181" name="Line 30"/>
            <p:cNvSpPr>
              <a:spLocks noChangeShapeType="1"/>
            </p:cNvSpPr>
            <p:nvPr/>
          </p:nvSpPr>
          <p:spPr bwMode="auto">
            <a:xfrm>
              <a:off x="4680" y="2712"/>
              <a:ext cx="0" cy="51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9182" name="Object 31"/>
            <p:cNvGraphicFramePr>
              <a:graphicFrameLocks noChangeAspect="1"/>
            </p:cNvGraphicFramePr>
            <p:nvPr/>
          </p:nvGraphicFramePr>
          <p:xfrm>
            <a:off x="4728" y="2760"/>
            <a:ext cx="366" cy="4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199" name="公式" r:id="rId5" imgW="190335" imgH="215713" progId="Equation.3">
                    <p:embed/>
                  </p:oleObj>
                </mc:Choice>
                <mc:Fallback>
                  <p:oleObj name="公式" r:id="rId5" imgW="190335" imgH="215713" progId="Equation.3">
                    <p:embed/>
                    <p:pic>
                      <p:nvPicPr>
                        <p:cNvPr id="0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28" y="2760"/>
                          <a:ext cx="366" cy="4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183" name="Text Box 32"/>
            <p:cNvSpPr txBox="1">
              <a:spLocks noChangeArrowheads="1"/>
            </p:cNvSpPr>
            <p:nvPr/>
          </p:nvSpPr>
          <p:spPr bwMode="auto">
            <a:xfrm>
              <a:off x="2438" y="2625"/>
              <a:ext cx="302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>
                  <a:solidFill>
                    <a:srgbClr val="FF0000"/>
                  </a:solidFill>
                  <a:ea typeface="宋体" panose="02010600030101010101" pitchFamily="2" charset="-122"/>
                </a:rPr>
                <a:t>K</a:t>
              </a:r>
            </a:p>
          </p:txBody>
        </p:sp>
        <p:sp>
          <p:nvSpPr>
            <p:cNvPr id="49184" name="Line 33"/>
            <p:cNvSpPr>
              <a:spLocks noChangeShapeType="1"/>
            </p:cNvSpPr>
            <p:nvPr/>
          </p:nvSpPr>
          <p:spPr bwMode="auto">
            <a:xfrm flipV="1">
              <a:off x="4452" y="2076"/>
              <a:ext cx="0" cy="67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185" name="Oval 34"/>
            <p:cNvSpPr>
              <a:spLocks noChangeArrowheads="1"/>
            </p:cNvSpPr>
            <p:nvPr/>
          </p:nvSpPr>
          <p:spPr bwMode="auto">
            <a:xfrm>
              <a:off x="3372" y="3732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9186" name="Oval 35"/>
            <p:cNvSpPr>
              <a:spLocks noChangeArrowheads="1"/>
            </p:cNvSpPr>
            <p:nvPr/>
          </p:nvSpPr>
          <p:spPr bwMode="auto">
            <a:xfrm>
              <a:off x="2148" y="3720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9187" name="Oval 36"/>
            <p:cNvSpPr>
              <a:spLocks noChangeArrowheads="1"/>
            </p:cNvSpPr>
            <p:nvPr/>
          </p:nvSpPr>
          <p:spPr bwMode="auto">
            <a:xfrm>
              <a:off x="2148" y="2040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9188" name="Oval 37"/>
            <p:cNvSpPr>
              <a:spLocks noChangeArrowheads="1"/>
            </p:cNvSpPr>
            <p:nvPr/>
          </p:nvSpPr>
          <p:spPr bwMode="auto">
            <a:xfrm>
              <a:off x="3384" y="2040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9189" name="Rectangle 38"/>
            <p:cNvSpPr>
              <a:spLocks noChangeArrowheads="1"/>
            </p:cNvSpPr>
            <p:nvPr/>
          </p:nvSpPr>
          <p:spPr bwMode="auto">
            <a:xfrm>
              <a:off x="2619" y="1998"/>
              <a:ext cx="377" cy="154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 sz="2800" b="0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49190" name="Text Box 39"/>
            <p:cNvSpPr txBox="1">
              <a:spLocks noChangeArrowheads="1"/>
            </p:cNvSpPr>
            <p:nvPr/>
          </p:nvSpPr>
          <p:spPr bwMode="auto">
            <a:xfrm>
              <a:off x="2928" y="2760"/>
              <a:ext cx="516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2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49191" name="Text Box 40"/>
            <p:cNvSpPr txBox="1">
              <a:spLocks noChangeArrowheads="1"/>
            </p:cNvSpPr>
            <p:nvPr/>
          </p:nvSpPr>
          <p:spPr bwMode="auto">
            <a:xfrm>
              <a:off x="2640" y="2112"/>
              <a:ext cx="516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1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49192" name="Text Box 41"/>
            <p:cNvSpPr txBox="1">
              <a:spLocks noChangeArrowheads="1"/>
            </p:cNvSpPr>
            <p:nvPr/>
          </p:nvSpPr>
          <p:spPr bwMode="auto">
            <a:xfrm>
              <a:off x="3744" y="2124"/>
              <a:ext cx="516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3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49193" name="Text Box 42"/>
            <p:cNvSpPr txBox="1">
              <a:spLocks noChangeArrowheads="1"/>
            </p:cNvSpPr>
            <p:nvPr/>
          </p:nvSpPr>
          <p:spPr bwMode="auto">
            <a:xfrm>
              <a:off x="948" y="2940"/>
              <a:ext cx="384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I</a:t>
              </a:r>
              <a:r>
                <a:rPr lang="en-US" altLang="zh-CN" sz="2800" i="1" baseline="-25000">
                  <a:ea typeface="宋体" panose="02010600030101010101" pitchFamily="2" charset="-122"/>
                </a:rPr>
                <a:t>S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49194" name="Text Box 43"/>
            <p:cNvSpPr txBox="1">
              <a:spLocks noChangeArrowheads="1"/>
            </p:cNvSpPr>
            <p:nvPr/>
          </p:nvSpPr>
          <p:spPr bwMode="auto">
            <a:xfrm>
              <a:off x="2881" y="3096"/>
              <a:ext cx="515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2</a:t>
              </a:r>
            </a:p>
          </p:txBody>
        </p:sp>
        <p:sp>
          <p:nvSpPr>
            <p:cNvPr id="49195" name="Text Box 44"/>
            <p:cNvSpPr txBox="1">
              <a:spLocks noChangeArrowheads="1"/>
            </p:cNvSpPr>
            <p:nvPr/>
          </p:nvSpPr>
          <p:spPr bwMode="auto">
            <a:xfrm>
              <a:off x="2568" y="1668"/>
              <a:ext cx="516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2</a:t>
              </a:r>
            </a:p>
          </p:txBody>
        </p:sp>
        <p:sp>
          <p:nvSpPr>
            <p:cNvPr id="49196" name="Text Box 45"/>
            <p:cNvSpPr txBox="1">
              <a:spLocks noChangeArrowheads="1"/>
            </p:cNvSpPr>
            <p:nvPr/>
          </p:nvSpPr>
          <p:spPr bwMode="auto">
            <a:xfrm>
              <a:off x="3672" y="1692"/>
              <a:ext cx="516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1</a:t>
              </a:r>
            </a:p>
          </p:txBody>
        </p:sp>
        <p:sp>
          <p:nvSpPr>
            <p:cNvPr id="49197" name="Text Box 46"/>
            <p:cNvSpPr txBox="1">
              <a:spLocks noChangeArrowheads="1"/>
            </p:cNvSpPr>
            <p:nvPr/>
          </p:nvSpPr>
          <p:spPr bwMode="auto">
            <a:xfrm>
              <a:off x="3996" y="2952"/>
              <a:ext cx="516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1H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6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67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67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67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67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6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46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46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786" grpId="0" animBg="1" autoUpdateAnimBg="0"/>
      <p:bldP spid="246788" grpId="0"/>
      <p:bldP spid="246790" grpId="0" animBg="1" autoUpdateAnimBg="0"/>
      <p:bldP spid="246791" grpId="0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Text Box 2"/>
          <p:cNvSpPr txBox="1">
            <a:spLocks noChangeArrowheads="1"/>
          </p:cNvSpPr>
          <p:nvPr/>
        </p:nvSpPr>
        <p:spPr bwMode="auto">
          <a:xfrm>
            <a:off x="76200" y="331788"/>
            <a:ext cx="28035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99"/>
                </a:solidFill>
                <a:ea typeface="宋体" panose="02010600030101010101" pitchFamily="2" charset="-122"/>
              </a:rPr>
              <a:t>第一步</a:t>
            </a:r>
            <a:r>
              <a:rPr lang="en-US" altLang="zh-CN" sz="2800">
                <a:solidFill>
                  <a:srgbClr val="000099"/>
                </a:solidFill>
                <a:ea typeface="宋体" panose="02010600030101010101" pitchFamily="2" charset="-122"/>
              </a:rPr>
              <a:t>:</a:t>
            </a:r>
            <a:r>
              <a:rPr lang="zh-CN" altLang="en-US" sz="2800">
                <a:solidFill>
                  <a:srgbClr val="000099"/>
                </a:solidFill>
                <a:ea typeface="宋体" panose="02010600030101010101" pitchFamily="2" charset="-122"/>
              </a:rPr>
              <a:t>求起始值</a:t>
            </a:r>
          </a:p>
        </p:txBody>
      </p:sp>
      <p:graphicFrame>
        <p:nvGraphicFramePr>
          <p:cNvPr id="247811" name="Object 3"/>
          <p:cNvGraphicFramePr>
            <a:graphicFrameLocks noChangeAspect="1"/>
          </p:cNvGraphicFramePr>
          <p:nvPr/>
        </p:nvGraphicFramePr>
        <p:xfrm>
          <a:off x="2819400" y="304800"/>
          <a:ext cx="1155700" cy="566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50" name="公式" r:id="rId4" imgW="457149" imgH="219186" progId="Equation.3">
                  <p:embed/>
                </p:oleObj>
              </mc:Choice>
              <mc:Fallback>
                <p:oleObj name="公式" r:id="rId4" imgW="457149" imgH="219186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04800"/>
                        <a:ext cx="1155700" cy="566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7812" name="AutoShape 4"/>
          <p:cNvSpPr>
            <a:spLocks noChangeArrowheads="1"/>
          </p:cNvSpPr>
          <p:nvPr/>
        </p:nvSpPr>
        <p:spPr bwMode="auto">
          <a:xfrm>
            <a:off x="4962525" y="2495550"/>
            <a:ext cx="723900" cy="350838"/>
          </a:xfrm>
          <a:prstGeom prst="rightArrow">
            <a:avLst>
              <a:gd name="adj1" fmla="val 50000"/>
              <a:gd name="adj2" fmla="val 51584"/>
            </a:avLst>
          </a:prstGeom>
          <a:solidFill>
            <a:srgbClr val="66FF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graphicFrame>
        <p:nvGraphicFramePr>
          <p:cNvPr id="247813" name="Object 5"/>
          <p:cNvGraphicFramePr>
            <a:graphicFrameLocks noChangeAspect="1"/>
          </p:cNvGraphicFramePr>
          <p:nvPr/>
        </p:nvGraphicFramePr>
        <p:xfrm>
          <a:off x="990600" y="4572000"/>
          <a:ext cx="6899275" cy="1100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51" name="公式" r:id="rId6" imgW="1916868" imgH="393529" progId="Equation.3">
                  <p:embed/>
                </p:oleObj>
              </mc:Choice>
              <mc:Fallback>
                <p:oleObj name="公式" r:id="rId6" imgW="1916868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572000"/>
                        <a:ext cx="6899275" cy="1100138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7882" name="Group 74"/>
          <p:cNvGrpSpPr>
            <a:grpSpLocks/>
          </p:cNvGrpSpPr>
          <p:nvPr/>
        </p:nvGrpSpPr>
        <p:grpSpPr bwMode="auto">
          <a:xfrm>
            <a:off x="4383088" y="647700"/>
            <a:ext cx="1714500" cy="1057275"/>
            <a:chOff x="2761" y="408"/>
            <a:chExt cx="1080" cy="666"/>
          </a:xfrm>
        </p:grpSpPr>
        <p:graphicFrame>
          <p:nvGraphicFramePr>
            <p:cNvPr id="50247" name="Object 7"/>
            <p:cNvGraphicFramePr>
              <a:graphicFrameLocks noChangeAspect="1"/>
            </p:cNvGraphicFramePr>
            <p:nvPr/>
          </p:nvGraphicFramePr>
          <p:xfrm>
            <a:off x="2864" y="427"/>
            <a:ext cx="857" cy="3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252" name="公式" r:id="rId8" imgW="666811" imgH="219186" progId="Equation.3">
                    <p:embed/>
                  </p:oleObj>
                </mc:Choice>
                <mc:Fallback>
                  <p:oleObj name="公式" r:id="rId8" imgW="666811" imgH="219186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64" y="427"/>
                          <a:ext cx="857" cy="38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FF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248" name="AutoShape 8"/>
            <p:cNvSpPr>
              <a:spLocks noChangeArrowheads="1"/>
            </p:cNvSpPr>
            <p:nvPr/>
          </p:nvSpPr>
          <p:spPr bwMode="auto">
            <a:xfrm>
              <a:off x="2761" y="408"/>
              <a:ext cx="1080" cy="636"/>
            </a:xfrm>
            <a:prstGeom prst="cloudCallout">
              <a:avLst>
                <a:gd name="adj1" fmla="val -39352"/>
                <a:gd name="adj2" fmla="val 7956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zh-CN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50249" name="Text Box 9"/>
            <p:cNvSpPr txBox="1">
              <a:spLocks noChangeArrowheads="1"/>
            </p:cNvSpPr>
            <p:nvPr/>
          </p:nvSpPr>
          <p:spPr bwMode="auto">
            <a:xfrm>
              <a:off x="3110" y="670"/>
              <a:ext cx="40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zh-CN" altLang="en-US" sz="3600">
                  <a:ea typeface="宋体" panose="02010600030101010101" pitchFamily="2" charset="-122"/>
                </a:rPr>
                <a:t>？</a:t>
              </a:r>
            </a:p>
          </p:txBody>
        </p:sp>
      </p:grpSp>
      <p:grpSp>
        <p:nvGrpSpPr>
          <p:cNvPr id="247818" name="Group 10"/>
          <p:cNvGrpSpPr>
            <a:grpSpLocks/>
          </p:cNvGrpSpPr>
          <p:nvPr/>
        </p:nvGrpSpPr>
        <p:grpSpPr bwMode="auto">
          <a:xfrm>
            <a:off x="466725" y="1143000"/>
            <a:ext cx="4562475" cy="2689225"/>
            <a:chOff x="204" y="1068"/>
            <a:chExt cx="2874" cy="1694"/>
          </a:xfrm>
        </p:grpSpPr>
        <p:sp>
          <p:nvSpPr>
            <p:cNvPr id="50209" name="Oval 11"/>
            <p:cNvSpPr>
              <a:spLocks noChangeArrowheads="1"/>
            </p:cNvSpPr>
            <p:nvPr/>
          </p:nvSpPr>
          <p:spPr bwMode="auto">
            <a:xfrm>
              <a:off x="367" y="1807"/>
              <a:ext cx="316" cy="38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0210" name="Line 12"/>
            <p:cNvSpPr>
              <a:spLocks noChangeShapeType="1"/>
            </p:cNvSpPr>
            <p:nvPr/>
          </p:nvSpPr>
          <p:spPr bwMode="auto">
            <a:xfrm>
              <a:off x="523" y="1401"/>
              <a:ext cx="0" cy="40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11" name="Line 13"/>
            <p:cNvSpPr>
              <a:spLocks noChangeShapeType="1"/>
            </p:cNvSpPr>
            <p:nvPr/>
          </p:nvSpPr>
          <p:spPr bwMode="auto">
            <a:xfrm flipV="1">
              <a:off x="516" y="1390"/>
              <a:ext cx="2080" cy="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12" name="Line 14"/>
            <p:cNvSpPr>
              <a:spLocks noChangeShapeType="1"/>
            </p:cNvSpPr>
            <p:nvPr/>
          </p:nvSpPr>
          <p:spPr bwMode="auto">
            <a:xfrm>
              <a:off x="515" y="2731"/>
              <a:ext cx="206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13" name="Line 15"/>
            <p:cNvSpPr>
              <a:spLocks noChangeShapeType="1"/>
            </p:cNvSpPr>
            <p:nvPr/>
          </p:nvSpPr>
          <p:spPr bwMode="auto">
            <a:xfrm>
              <a:off x="1046" y="1401"/>
              <a:ext cx="0" cy="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14" name="Rectangle 16"/>
            <p:cNvSpPr>
              <a:spLocks noChangeArrowheads="1"/>
            </p:cNvSpPr>
            <p:nvPr/>
          </p:nvSpPr>
          <p:spPr bwMode="auto">
            <a:xfrm>
              <a:off x="2095" y="1329"/>
              <a:ext cx="257" cy="12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 b="0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50215" name="Line 17"/>
            <p:cNvSpPr>
              <a:spLocks noChangeShapeType="1"/>
            </p:cNvSpPr>
            <p:nvPr/>
          </p:nvSpPr>
          <p:spPr bwMode="auto">
            <a:xfrm>
              <a:off x="1892" y="1390"/>
              <a:ext cx="0" cy="134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16" name="Rectangle 18"/>
            <p:cNvSpPr>
              <a:spLocks noChangeArrowheads="1"/>
            </p:cNvSpPr>
            <p:nvPr/>
          </p:nvSpPr>
          <p:spPr bwMode="auto">
            <a:xfrm>
              <a:off x="1847" y="2000"/>
              <a:ext cx="103" cy="31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 b="0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50217" name="Line 19"/>
            <p:cNvSpPr>
              <a:spLocks noChangeShapeType="1"/>
            </p:cNvSpPr>
            <p:nvPr/>
          </p:nvSpPr>
          <p:spPr bwMode="auto">
            <a:xfrm>
              <a:off x="1046" y="1866"/>
              <a:ext cx="171" cy="36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18" name="Line 20"/>
            <p:cNvSpPr>
              <a:spLocks noChangeShapeType="1"/>
            </p:cNvSpPr>
            <p:nvPr/>
          </p:nvSpPr>
          <p:spPr bwMode="auto">
            <a:xfrm flipH="1">
              <a:off x="1046" y="1933"/>
              <a:ext cx="164" cy="23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19" name="Text Box 21"/>
            <p:cNvSpPr txBox="1">
              <a:spLocks noChangeArrowheads="1"/>
            </p:cNvSpPr>
            <p:nvPr/>
          </p:nvSpPr>
          <p:spPr bwMode="auto">
            <a:xfrm>
              <a:off x="1079" y="2199"/>
              <a:ext cx="3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t=0</a:t>
              </a:r>
            </a:p>
          </p:txBody>
        </p:sp>
        <p:sp>
          <p:nvSpPr>
            <p:cNvPr id="50220" name="Line 22"/>
            <p:cNvSpPr>
              <a:spLocks noChangeShapeType="1"/>
            </p:cNvSpPr>
            <p:nvPr/>
          </p:nvSpPr>
          <p:spPr bwMode="auto">
            <a:xfrm flipH="1" flipV="1">
              <a:off x="1047" y="2186"/>
              <a:ext cx="0" cy="53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21" name="Arc 23"/>
            <p:cNvSpPr>
              <a:spLocks/>
            </p:cNvSpPr>
            <p:nvPr/>
          </p:nvSpPr>
          <p:spPr bwMode="auto">
            <a:xfrm>
              <a:off x="2590" y="1928"/>
              <a:ext cx="75" cy="114"/>
            </a:xfrm>
            <a:custGeom>
              <a:avLst/>
              <a:gdLst>
                <a:gd name="T0" fmla="*/ 0 w 21825"/>
                <a:gd name="T1" fmla="*/ 0 h 43200"/>
                <a:gd name="T2" fmla="*/ 1 w 21825"/>
                <a:gd name="T3" fmla="*/ 114 h 43200"/>
                <a:gd name="T4" fmla="*/ 1 w 21825"/>
                <a:gd name="T5" fmla="*/ 57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825" h="43200" fill="none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</a:path>
                <a:path w="21825" h="43200" stroke="0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  <a:lnTo>
                    <a:pt x="225" y="21600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38100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22" name="Arc 24"/>
            <p:cNvSpPr>
              <a:spLocks/>
            </p:cNvSpPr>
            <p:nvPr/>
          </p:nvSpPr>
          <p:spPr bwMode="auto">
            <a:xfrm>
              <a:off x="2581" y="2051"/>
              <a:ext cx="76" cy="115"/>
            </a:xfrm>
            <a:custGeom>
              <a:avLst/>
              <a:gdLst>
                <a:gd name="T0" fmla="*/ 0 w 21825"/>
                <a:gd name="T1" fmla="*/ 0 h 43200"/>
                <a:gd name="T2" fmla="*/ 1 w 21825"/>
                <a:gd name="T3" fmla="*/ 115 h 43200"/>
                <a:gd name="T4" fmla="*/ 1 w 21825"/>
                <a:gd name="T5" fmla="*/ 58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825" h="43200" fill="none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</a:path>
                <a:path w="21825" h="43200" stroke="0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  <a:lnTo>
                    <a:pt x="225" y="21600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38100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23" name="Arc 25"/>
            <p:cNvSpPr>
              <a:spLocks/>
            </p:cNvSpPr>
            <p:nvPr/>
          </p:nvSpPr>
          <p:spPr bwMode="auto">
            <a:xfrm>
              <a:off x="2581" y="2166"/>
              <a:ext cx="76" cy="113"/>
            </a:xfrm>
            <a:custGeom>
              <a:avLst/>
              <a:gdLst>
                <a:gd name="T0" fmla="*/ 0 w 21825"/>
                <a:gd name="T1" fmla="*/ 0 h 43200"/>
                <a:gd name="T2" fmla="*/ 1 w 21825"/>
                <a:gd name="T3" fmla="*/ 113 h 43200"/>
                <a:gd name="T4" fmla="*/ 1 w 21825"/>
                <a:gd name="T5" fmla="*/ 56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825" h="43200" fill="none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</a:path>
                <a:path w="21825" h="43200" stroke="0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  <a:lnTo>
                    <a:pt x="225" y="21600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38100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24" name="Line 26"/>
            <p:cNvSpPr>
              <a:spLocks noChangeShapeType="1"/>
            </p:cNvSpPr>
            <p:nvPr/>
          </p:nvSpPr>
          <p:spPr bwMode="auto">
            <a:xfrm flipV="1">
              <a:off x="2581" y="2290"/>
              <a:ext cx="0" cy="46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25" name="Line 27"/>
            <p:cNvSpPr>
              <a:spLocks noChangeShapeType="1"/>
            </p:cNvSpPr>
            <p:nvPr/>
          </p:nvSpPr>
          <p:spPr bwMode="auto">
            <a:xfrm flipV="1">
              <a:off x="523" y="2199"/>
              <a:ext cx="0" cy="5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26" name="Line 28"/>
            <p:cNvSpPr>
              <a:spLocks noChangeShapeType="1"/>
            </p:cNvSpPr>
            <p:nvPr/>
          </p:nvSpPr>
          <p:spPr bwMode="auto">
            <a:xfrm>
              <a:off x="366" y="2000"/>
              <a:ext cx="3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27" name="Line 29"/>
            <p:cNvSpPr>
              <a:spLocks noChangeShapeType="1"/>
            </p:cNvSpPr>
            <p:nvPr/>
          </p:nvSpPr>
          <p:spPr bwMode="auto">
            <a:xfrm flipV="1">
              <a:off x="777" y="1819"/>
              <a:ext cx="0" cy="40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28" name="Text Box 30"/>
            <p:cNvSpPr txBox="1">
              <a:spLocks noChangeArrowheads="1"/>
            </p:cNvSpPr>
            <p:nvPr/>
          </p:nvSpPr>
          <p:spPr bwMode="auto">
            <a:xfrm>
              <a:off x="629" y="2233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3A</a:t>
              </a:r>
            </a:p>
          </p:txBody>
        </p:sp>
        <p:sp>
          <p:nvSpPr>
            <p:cNvPr id="50229" name="Text Box 31"/>
            <p:cNvSpPr txBox="1">
              <a:spLocks noChangeArrowheads="1"/>
            </p:cNvSpPr>
            <p:nvPr/>
          </p:nvSpPr>
          <p:spPr bwMode="auto">
            <a:xfrm>
              <a:off x="2339" y="1866"/>
              <a:ext cx="2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L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50230" name="Line 32"/>
            <p:cNvSpPr>
              <a:spLocks noChangeShapeType="1"/>
            </p:cNvSpPr>
            <p:nvPr/>
          </p:nvSpPr>
          <p:spPr bwMode="auto">
            <a:xfrm>
              <a:off x="2748" y="1895"/>
              <a:ext cx="0" cy="40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0231" name="Object 33"/>
            <p:cNvGraphicFramePr>
              <a:graphicFrameLocks noChangeAspect="1"/>
            </p:cNvGraphicFramePr>
            <p:nvPr/>
          </p:nvGraphicFramePr>
          <p:xfrm>
            <a:off x="2781" y="1870"/>
            <a:ext cx="297" cy="3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253" name="公式" r:id="rId10" imgW="190335" imgH="215713" progId="Equation.3">
                    <p:embed/>
                  </p:oleObj>
                </mc:Choice>
                <mc:Fallback>
                  <p:oleObj name="公式" r:id="rId10" imgW="190335" imgH="215713" progId="Equation.3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1" y="1870"/>
                          <a:ext cx="297" cy="3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232" name="Text Box 34"/>
            <p:cNvSpPr txBox="1">
              <a:spLocks noChangeArrowheads="1"/>
            </p:cNvSpPr>
            <p:nvPr/>
          </p:nvSpPr>
          <p:spPr bwMode="auto">
            <a:xfrm>
              <a:off x="1219" y="1849"/>
              <a:ext cx="26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>
                  <a:solidFill>
                    <a:srgbClr val="FF0000"/>
                  </a:solidFill>
                  <a:ea typeface="宋体" panose="02010600030101010101" pitchFamily="2" charset="-122"/>
                </a:rPr>
                <a:t>K</a:t>
              </a:r>
            </a:p>
          </p:txBody>
        </p:sp>
        <p:sp>
          <p:nvSpPr>
            <p:cNvPr id="50233" name="Line 35"/>
            <p:cNvSpPr>
              <a:spLocks noChangeShapeType="1"/>
            </p:cNvSpPr>
            <p:nvPr/>
          </p:nvSpPr>
          <p:spPr bwMode="auto">
            <a:xfrm flipV="1">
              <a:off x="2592" y="1391"/>
              <a:ext cx="0" cy="53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34" name="Oval 36"/>
            <p:cNvSpPr>
              <a:spLocks noChangeArrowheads="1"/>
            </p:cNvSpPr>
            <p:nvPr/>
          </p:nvSpPr>
          <p:spPr bwMode="auto">
            <a:xfrm>
              <a:off x="1868" y="2703"/>
              <a:ext cx="49" cy="57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0235" name="Oval 37"/>
            <p:cNvSpPr>
              <a:spLocks noChangeArrowheads="1"/>
            </p:cNvSpPr>
            <p:nvPr/>
          </p:nvSpPr>
          <p:spPr bwMode="auto">
            <a:xfrm>
              <a:off x="1022" y="2705"/>
              <a:ext cx="49" cy="57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0236" name="Oval 38"/>
            <p:cNvSpPr>
              <a:spLocks noChangeArrowheads="1"/>
            </p:cNvSpPr>
            <p:nvPr/>
          </p:nvSpPr>
          <p:spPr bwMode="auto">
            <a:xfrm>
              <a:off x="1022" y="1363"/>
              <a:ext cx="49" cy="57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0237" name="Oval 39"/>
            <p:cNvSpPr>
              <a:spLocks noChangeArrowheads="1"/>
            </p:cNvSpPr>
            <p:nvPr/>
          </p:nvSpPr>
          <p:spPr bwMode="auto">
            <a:xfrm>
              <a:off x="1864" y="1363"/>
              <a:ext cx="50" cy="57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0238" name="Rectangle 40"/>
            <p:cNvSpPr>
              <a:spLocks noChangeArrowheads="1"/>
            </p:cNvSpPr>
            <p:nvPr/>
          </p:nvSpPr>
          <p:spPr bwMode="auto">
            <a:xfrm>
              <a:off x="1343" y="1329"/>
              <a:ext cx="257" cy="12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 b="0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50239" name="Text Box 41"/>
            <p:cNvSpPr txBox="1">
              <a:spLocks noChangeArrowheads="1"/>
            </p:cNvSpPr>
            <p:nvPr/>
          </p:nvSpPr>
          <p:spPr bwMode="auto">
            <a:xfrm>
              <a:off x="1554" y="1856"/>
              <a:ext cx="3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R</a:t>
              </a:r>
              <a:r>
                <a:rPr lang="en-US" altLang="zh-CN" baseline="-25000">
                  <a:ea typeface="宋体" panose="02010600030101010101" pitchFamily="2" charset="-122"/>
                </a:rPr>
                <a:t>2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50240" name="Text Box 42"/>
            <p:cNvSpPr txBox="1">
              <a:spLocks noChangeArrowheads="1"/>
            </p:cNvSpPr>
            <p:nvPr/>
          </p:nvSpPr>
          <p:spPr bwMode="auto">
            <a:xfrm>
              <a:off x="1357" y="1420"/>
              <a:ext cx="3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R</a:t>
              </a:r>
              <a:r>
                <a:rPr lang="en-US" altLang="zh-CN" baseline="-25000">
                  <a:ea typeface="宋体" panose="02010600030101010101" pitchFamily="2" charset="-122"/>
                </a:rPr>
                <a:t>1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50241" name="Text Box 43"/>
            <p:cNvSpPr txBox="1">
              <a:spLocks noChangeArrowheads="1"/>
            </p:cNvSpPr>
            <p:nvPr/>
          </p:nvSpPr>
          <p:spPr bwMode="auto">
            <a:xfrm>
              <a:off x="2110" y="1429"/>
              <a:ext cx="3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R</a:t>
              </a:r>
              <a:r>
                <a:rPr lang="en-US" altLang="zh-CN" baseline="-25000">
                  <a:ea typeface="宋体" panose="02010600030101010101" pitchFamily="2" charset="-122"/>
                </a:rPr>
                <a:t>3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50242" name="Text Box 44"/>
            <p:cNvSpPr txBox="1">
              <a:spLocks noChangeArrowheads="1"/>
            </p:cNvSpPr>
            <p:nvPr/>
          </p:nvSpPr>
          <p:spPr bwMode="auto">
            <a:xfrm>
              <a:off x="204" y="2076"/>
              <a:ext cx="5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I</a:t>
              </a:r>
              <a:r>
                <a:rPr lang="en-US" altLang="zh-CN" i="1" baseline="-25000">
                  <a:ea typeface="宋体" panose="02010600030101010101" pitchFamily="2" charset="-122"/>
                </a:rPr>
                <a:t>S</a:t>
              </a:r>
              <a:endParaRPr lang="en-US" altLang="zh-CN" i="1">
                <a:ea typeface="宋体" panose="02010600030101010101" pitchFamily="2" charset="-122"/>
              </a:endParaRPr>
            </a:p>
          </p:txBody>
        </p:sp>
        <p:sp>
          <p:nvSpPr>
            <p:cNvPr id="50243" name="Text Box 45"/>
            <p:cNvSpPr txBox="1">
              <a:spLocks noChangeArrowheads="1"/>
            </p:cNvSpPr>
            <p:nvPr/>
          </p:nvSpPr>
          <p:spPr bwMode="auto">
            <a:xfrm>
              <a:off x="1530" y="2113"/>
              <a:ext cx="4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2</a:t>
              </a:r>
            </a:p>
          </p:txBody>
        </p:sp>
        <p:sp>
          <p:nvSpPr>
            <p:cNvPr id="50244" name="Text Box 46"/>
            <p:cNvSpPr txBox="1">
              <a:spLocks noChangeArrowheads="1"/>
            </p:cNvSpPr>
            <p:nvPr/>
          </p:nvSpPr>
          <p:spPr bwMode="auto">
            <a:xfrm>
              <a:off x="1260" y="1068"/>
              <a:ext cx="4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2</a:t>
              </a:r>
            </a:p>
          </p:txBody>
        </p:sp>
        <p:sp>
          <p:nvSpPr>
            <p:cNvPr id="50245" name="Text Box 47"/>
            <p:cNvSpPr txBox="1">
              <a:spLocks noChangeArrowheads="1"/>
            </p:cNvSpPr>
            <p:nvPr/>
          </p:nvSpPr>
          <p:spPr bwMode="auto">
            <a:xfrm>
              <a:off x="2061" y="1087"/>
              <a:ext cx="6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1</a:t>
              </a:r>
            </a:p>
          </p:txBody>
        </p:sp>
        <p:sp>
          <p:nvSpPr>
            <p:cNvPr id="50246" name="Text Box 48"/>
            <p:cNvSpPr txBox="1">
              <a:spLocks noChangeArrowheads="1"/>
            </p:cNvSpPr>
            <p:nvPr/>
          </p:nvSpPr>
          <p:spPr bwMode="auto">
            <a:xfrm>
              <a:off x="2222" y="2085"/>
              <a:ext cx="4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1H</a:t>
              </a:r>
            </a:p>
          </p:txBody>
        </p:sp>
      </p:grpSp>
      <p:grpSp>
        <p:nvGrpSpPr>
          <p:cNvPr id="247857" name="Group 49"/>
          <p:cNvGrpSpPr>
            <a:grpSpLocks/>
          </p:cNvGrpSpPr>
          <p:nvPr/>
        </p:nvGrpSpPr>
        <p:grpSpPr bwMode="auto">
          <a:xfrm>
            <a:off x="5991225" y="1139825"/>
            <a:ext cx="3152775" cy="2801938"/>
            <a:chOff x="3684" y="1066"/>
            <a:chExt cx="1986" cy="1765"/>
          </a:xfrm>
        </p:grpSpPr>
        <p:sp>
          <p:nvSpPr>
            <p:cNvPr id="50185" name="Text Box 50"/>
            <p:cNvSpPr txBox="1">
              <a:spLocks noChangeArrowheads="1"/>
            </p:cNvSpPr>
            <p:nvPr/>
          </p:nvSpPr>
          <p:spPr bwMode="auto">
            <a:xfrm>
              <a:off x="3870" y="2543"/>
              <a:ext cx="17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i="1">
                  <a:solidFill>
                    <a:srgbClr val="FF0000"/>
                  </a:solidFill>
                  <a:ea typeface="宋体" panose="02010600030101010101" pitchFamily="2" charset="-122"/>
                </a:rPr>
                <a:t>t </a:t>
              </a:r>
              <a:r>
                <a:rPr lang="en-US" altLang="zh-CN">
                  <a:solidFill>
                    <a:srgbClr val="FF0000"/>
                  </a:solidFill>
                  <a:ea typeface="宋体" panose="02010600030101010101" pitchFamily="2" charset="-122"/>
                </a:rPr>
                <a:t>=0¯</a:t>
              </a:r>
              <a:r>
                <a:rPr lang="zh-CN" altLang="en-US">
                  <a:solidFill>
                    <a:srgbClr val="FF0000"/>
                  </a:solidFill>
                  <a:ea typeface="宋体" panose="02010600030101010101" pitchFamily="2" charset="-122"/>
                </a:rPr>
                <a:t>时等效电路</a:t>
              </a:r>
            </a:p>
          </p:txBody>
        </p:sp>
        <p:sp>
          <p:nvSpPr>
            <p:cNvPr id="50186" name="Oval 51"/>
            <p:cNvSpPr>
              <a:spLocks noChangeArrowheads="1"/>
            </p:cNvSpPr>
            <p:nvPr/>
          </p:nvSpPr>
          <p:spPr bwMode="auto">
            <a:xfrm>
              <a:off x="3760" y="1650"/>
              <a:ext cx="260" cy="28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0187" name="Rectangle 52"/>
            <p:cNvSpPr>
              <a:spLocks noChangeArrowheads="1"/>
            </p:cNvSpPr>
            <p:nvPr/>
          </p:nvSpPr>
          <p:spPr bwMode="auto">
            <a:xfrm>
              <a:off x="3956" y="1785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zh-CN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50188" name="Line 53"/>
            <p:cNvSpPr>
              <a:spLocks noChangeShapeType="1"/>
            </p:cNvSpPr>
            <p:nvPr/>
          </p:nvSpPr>
          <p:spPr bwMode="auto">
            <a:xfrm flipV="1">
              <a:off x="3884" y="1382"/>
              <a:ext cx="1092" cy="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189" name="Line 54"/>
            <p:cNvSpPr>
              <a:spLocks noChangeShapeType="1"/>
            </p:cNvSpPr>
            <p:nvPr/>
          </p:nvSpPr>
          <p:spPr bwMode="auto">
            <a:xfrm>
              <a:off x="3884" y="2298"/>
              <a:ext cx="145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190" name="Rectangle 55"/>
            <p:cNvSpPr>
              <a:spLocks noChangeArrowheads="1"/>
            </p:cNvSpPr>
            <p:nvPr/>
          </p:nvSpPr>
          <p:spPr bwMode="auto">
            <a:xfrm>
              <a:off x="4996" y="1340"/>
              <a:ext cx="180" cy="83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50191" name="Rectangle 56"/>
            <p:cNvSpPr>
              <a:spLocks noChangeArrowheads="1"/>
            </p:cNvSpPr>
            <p:nvPr/>
          </p:nvSpPr>
          <p:spPr bwMode="auto">
            <a:xfrm>
              <a:off x="4393" y="1332"/>
              <a:ext cx="196" cy="9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0192" name="Line 57"/>
            <p:cNvSpPr>
              <a:spLocks noChangeShapeType="1"/>
            </p:cNvSpPr>
            <p:nvPr/>
          </p:nvSpPr>
          <p:spPr bwMode="auto">
            <a:xfrm>
              <a:off x="4855" y="1394"/>
              <a:ext cx="0" cy="9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193" name="Rectangle 58"/>
            <p:cNvSpPr>
              <a:spLocks noChangeArrowheads="1"/>
            </p:cNvSpPr>
            <p:nvPr/>
          </p:nvSpPr>
          <p:spPr bwMode="auto">
            <a:xfrm>
              <a:off x="4807" y="1712"/>
              <a:ext cx="97" cy="247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50194" name="Line 59"/>
            <p:cNvSpPr>
              <a:spLocks noChangeShapeType="1"/>
            </p:cNvSpPr>
            <p:nvPr/>
          </p:nvSpPr>
          <p:spPr bwMode="auto">
            <a:xfrm flipV="1">
              <a:off x="5186" y="1394"/>
              <a:ext cx="1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195" name="Line 60"/>
            <p:cNvSpPr>
              <a:spLocks noChangeShapeType="1"/>
            </p:cNvSpPr>
            <p:nvPr/>
          </p:nvSpPr>
          <p:spPr bwMode="auto">
            <a:xfrm>
              <a:off x="3780" y="1799"/>
              <a:ext cx="24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196" name="Text Box 61"/>
            <p:cNvSpPr txBox="1">
              <a:spLocks noChangeArrowheads="1"/>
            </p:cNvSpPr>
            <p:nvPr/>
          </p:nvSpPr>
          <p:spPr bwMode="auto">
            <a:xfrm>
              <a:off x="4025" y="1705"/>
              <a:ext cx="3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3A</a:t>
              </a:r>
            </a:p>
          </p:txBody>
        </p:sp>
        <p:sp>
          <p:nvSpPr>
            <p:cNvPr id="50197" name="Text Box 62"/>
            <p:cNvSpPr txBox="1">
              <a:spLocks noChangeArrowheads="1"/>
            </p:cNvSpPr>
            <p:nvPr/>
          </p:nvSpPr>
          <p:spPr bwMode="auto">
            <a:xfrm>
              <a:off x="5092" y="1805"/>
              <a:ext cx="2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L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graphicFrame>
          <p:nvGraphicFramePr>
            <p:cNvPr id="50198" name="Object 63"/>
            <p:cNvGraphicFramePr>
              <a:graphicFrameLocks noChangeAspect="1"/>
            </p:cNvGraphicFramePr>
            <p:nvPr/>
          </p:nvGraphicFramePr>
          <p:xfrm>
            <a:off x="5383" y="1753"/>
            <a:ext cx="287" cy="4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254" name="公式" r:id="rId12" imgW="139579" imgH="215713" progId="Equation.3">
                    <p:embed/>
                  </p:oleObj>
                </mc:Choice>
                <mc:Fallback>
                  <p:oleObj name="公式" r:id="rId12" imgW="139579" imgH="215713" progId="Equation.3">
                    <p:embed/>
                    <p:pic>
                      <p:nvPicPr>
                        <p:cNvPr id="0" name="Object 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83" y="1753"/>
                          <a:ext cx="287" cy="4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199" name="Object 64"/>
            <p:cNvGraphicFramePr>
              <a:graphicFrameLocks noChangeAspect="1"/>
            </p:cNvGraphicFramePr>
            <p:nvPr/>
          </p:nvGraphicFramePr>
          <p:xfrm>
            <a:off x="4343" y="1066"/>
            <a:ext cx="321" cy="2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255" name="公式" r:id="rId14" imgW="241091" imgH="164957" progId="Equation.3">
                    <p:embed/>
                  </p:oleObj>
                </mc:Choice>
                <mc:Fallback>
                  <p:oleObj name="公式" r:id="rId14" imgW="241091" imgH="164957" progId="Equation.3">
                    <p:embed/>
                    <p:pic>
                      <p:nvPicPr>
                        <p:cNvPr id="0" name="Object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43" y="1066"/>
                          <a:ext cx="321" cy="24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200" name="Object 65"/>
            <p:cNvGraphicFramePr>
              <a:graphicFrameLocks noChangeAspect="1"/>
            </p:cNvGraphicFramePr>
            <p:nvPr/>
          </p:nvGraphicFramePr>
          <p:xfrm>
            <a:off x="5000" y="1085"/>
            <a:ext cx="270" cy="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256" name="公式" r:id="rId16" imgW="215619" imgH="164885" progId="Equation.3">
                    <p:embed/>
                  </p:oleObj>
                </mc:Choice>
                <mc:Fallback>
                  <p:oleObj name="公式" r:id="rId16" imgW="215619" imgH="164885" progId="Equation.3">
                    <p:embed/>
                    <p:pic>
                      <p:nvPicPr>
                        <p:cNvPr id="0" name="Object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00" y="1085"/>
                          <a:ext cx="270" cy="2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201" name="Object 66"/>
            <p:cNvGraphicFramePr>
              <a:graphicFrameLocks noChangeAspect="1"/>
            </p:cNvGraphicFramePr>
            <p:nvPr/>
          </p:nvGraphicFramePr>
          <p:xfrm>
            <a:off x="4444" y="1877"/>
            <a:ext cx="310" cy="2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257" name="公式" r:id="rId18" imgW="241091" imgH="164957" progId="Equation.3">
                    <p:embed/>
                  </p:oleObj>
                </mc:Choice>
                <mc:Fallback>
                  <p:oleObj name="公式" r:id="rId18" imgW="241091" imgH="164957" progId="Equation.3">
                    <p:embed/>
                    <p:pic>
                      <p:nvPicPr>
                        <p:cNvPr id="0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44" y="1877"/>
                          <a:ext cx="310" cy="2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202" name="Line 67"/>
            <p:cNvSpPr>
              <a:spLocks noChangeShapeType="1"/>
            </p:cNvSpPr>
            <p:nvPr/>
          </p:nvSpPr>
          <p:spPr bwMode="auto">
            <a:xfrm>
              <a:off x="5338" y="1399"/>
              <a:ext cx="0" cy="91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03" name="Line 68"/>
            <p:cNvSpPr>
              <a:spLocks noChangeShapeType="1"/>
            </p:cNvSpPr>
            <p:nvPr/>
          </p:nvSpPr>
          <p:spPr bwMode="auto">
            <a:xfrm>
              <a:off x="5461" y="1485"/>
              <a:ext cx="0" cy="29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04" name="Oval 69"/>
            <p:cNvSpPr>
              <a:spLocks noChangeArrowheads="1"/>
            </p:cNvSpPr>
            <p:nvPr/>
          </p:nvSpPr>
          <p:spPr bwMode="auto">
            <a:xfrm flipV="1">
              <a:off x="4834" y="2279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0205" name="Oval 70"/>
            <p:cNvSpPr>
              <a:spLocks noChangeArrowheads="1"/>
            </p:cNvSpPr>
            <p:nvPr/>
          </p:nvSpPr>
          <p:spPr bwMode="auto">
            <a:xfrm flipV="1">
              <a:off x="4834" y="1351"/>
              <a:ext cx="48" cy="4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0206" name="Line 71"/>
            <p:cNvSpPr>
              <a:spLocks noChangeShapeType="1"/>
            </p:cNvSpPr>
            <p:nvPr/>
          </p:nvSpPr>
          <p:spPr bwMode="auto">
            <a:xfrm>
              <a:off x="3893" y="1381"/>
              <a:ext cx="0" cy="26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07" name="Line 72"/>
            <p:cNvSpPr>
              <a:spLocks noChangeShapeType="1"/>
            </p:cNvSpPr>
            <p:nvPr/>
          </p:nvSpPr>
          <p:spPr bwMode="auto">
            <a:xfrm>
              <a:off x="3893" y="1931"/>
              <a:ext cx="0" cy="37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08" name="Line 73"/>
            <p:cNvSpPr>
              <a:spLocks noChangeShapeType="1"/>
            </p:cNvSpPr>
            <p:nvPr/>
          </p:nvSpPr>
          <p:spPr bwMode="auto">
            <a:xfrm flipV="1">
              <a:off x="3684" y="1536"/>
              <a:ext cx="0" cy="63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7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78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78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7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7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7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478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7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47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47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10" grpId="0" autoUpdateAnimBg="0"/>
      <p:bldP spid="24781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8834" name="Object 2"/>
          <p:cNvGraphicFramePr>
            <a:graphicFrameLocks noChangeAspect="1"/>
          </p:cNvGraphicFramePr>
          <p:nvPr/>
        </p:nvGraphicFramePr>
        <p:xfrm>
          <a:off x="381000" y="4267200"/>
          <a:ext cx="6248400" cy="1354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7" name="Equation" r:id="rId4" imgW="1866900" imgH="457200" progId="Equation.3">
                  <p:embed/>
                </p:oleObj>
              </mc:Choice>
              <mc:Fallback>
                <p:oleObj name="Equation" r:id="rId4" imgW="1866900" imgH="457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267200"/>
                        <a:ext cx="6248400" cy="1354138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8835" name="Group 3"/>
          <p:cNvGrpSpPr>
            <a:grpSpLocks/>
          </p:cNvGrpSpPr>
          <p:nvPr/>
        </p:nvGrpSpPr>
        <p:grpSpPr bwMode="auto">
          <a:xfrm>
            <a:off x="6915150" y="3333750"/>
            <a:ext cx="1676400" cy="1066800"/>
            <a:chOff x="4356" y="2136"/>
            <a:chExt cx="1056" cy="672"/>
          </a:xfrm>
        </p:grpSpPr>
        <p:sp>
          <p:nvSpPr>
            <p:cNvPr id="51265" name="AutoShape 4"/>
            <p:cNvSpPr>
              <a:spLocks noChangeArrowheads="1"/>
            </p:cNvSpPr>
            <p:nvPr/>
          </p:nvSpPr>
          <p:spPr bwMode="auto">
            <a:xfrm>
              <a:off x="4356" y="2136"/>
              <a:ext cx="1056" cy="672"/>
            </a:xfrm>
            <a:prstGeom prst="wedgeRoundRectCallout">
              <a:avLst>
                <a:gd name="adj1" fmla="val -45361"/>
                <a:gd name="adj2" fmla="val -129764"/>
                <a:gd name="adj3" fmla="val 16667"/>
              </a:avLst>
            </a:prstGeom>
            <a:solidFill>
              <a:srgbClr val="FFFFFF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51266" name="Text Box 5"/>
            <p:cNvSpPr txBox="1">
              <a:spLocks noChangeArrowheads="1"/>
            </p:cNvSpPr>
            <p:nvPr/>
          </p:nvSpPr>
          <p:spPr bwMode="auto">
            <a:xfrm>
              <a:off x="4382" y="2166"/>
              <a:ext cx="99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i="1">
                  <a:ea typeface="宋体" panose="02010600030101010101" pitchFamily="2" charset="-122"/>
                </a:rPr>
                <a:t>t</a:t>
              </a:r>
              <a:r>
                <a:rPr lang="en-US" altLang="zh-CN">
                  <a:ea typeface="宋体" panose="02010600030101010101" pitchFamily="2" charset="-122"/>
                </a:rPr>
                <a:t>=0</a:t>
              </a:r>
              <a:r>
                <a:rPr lang="en-US" altLang="zh-CN" baseline="30000">
                  <a:ea typeface="宋体" panose="02010600030101010101" pitchFamily="2" charset="-122"/>
                </a:rPr>
                <a:t>+</a:t>
              </a:r>
              <a:r>
                <a:rPr lang="zh-CN" altLang="en-US">
                  <a:ea typeface="宋体" panose="02010600030101010101" pitchFamily="2" charset="-122"/>
                </a:rPr>
                <a:t>时等效电路</a:t>
              </a:r>
            </a:p>
          </p:txBody>
        </p:sp>
      </p:grpSp>
      <p:sp>
        <p:nvSpPr>
          <p:cNvPr id="248838" name="AutoShape 6"/>
          <p:cNvSpPr>
            <a:spLocks noChangeArrowheads="1"/>
          </p:cNvSpPr>
          <p:nvPr/>
        </p:nvSpPr>
        <p:spPr bwMode="auto">
          <a:xfrm>
            <a:off x="4991100" y="1924050"/>
            <a:ext cx="628650" cy="304800"/>
          </a:xfrm>
          <a:prstGeom prst="rightArrow">
            <a:avLst>
              <a:gd name="adj1" fmla="val 50000"/>
              <a:gd name="adj2" fmla="val 51563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grpSp>
        <p:nvGrpSpPr>
          <p:cNvPr id="248839" name="Group 7"/>
          <p:cNvGrpSpPr>
            <a:grpSpLocks/>
          </p:cNvGrpSpPr>
          <p:nvPr/>
        </p:nvGrpSpPr>
        <p:grpSpPr bwMode="auto">
          <a:xfrm>
            <a:off x="5997575" y="479425"/>
            <a:ext cx="3146425" cy="2244725"/>
            <a:chOff x="3778" y="338"/>
            <a:chExt cx="1982" cy="1414"/>
          </a:xfrm>
        </p:grpSpPr>
        <p:sp>
          <p:nvSpPr>
            <p:cNvPr id="51245" name="Oval 8"/>
            <p:cNvSpPr>
              <a:spLocks noChangeArrowheads="1"/>
            </p:cNvSpPr>
            <p:nvPr/>
          </p:nvSpPr>
          <p:spPr bwMode="auto">
            <a:xfrm>
              <a:off x="5007" y="1081"/>
              <a:ext cx="249" cy="27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1246" name="Line 9"/>
            <p:cNvSpPr>
              <a:spLocks noChangeShapeType="1"/>
            </p:cNvSpPr>
            <p:nvPr/>
          </p:nvSpPr>
          <p:spPr bwMode="auto">
            <a:xfrm>
              <a:off x="3778" y="720"/>
              <a:ext cx="13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47" name="Line 10"/>
            <p:cNvSpPr>
              <a:spLocks noChangeShapeType="1"/>
            </p:cNvSpPr>
            <p:nvPr/>
          </p:nvSpPr>
          <p:spPr bwMode="auto">
            <a:xfrm>
              <a:off x="3778" y="1728"/>
              <a:ext cx="13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48" name="Rectangle 11"/>
            <p:cNvSpPr>
              <a:spLocks noChangeArrowheads="1"/>
            </p:cNvSpPr>
            <p:nvPr/>
          </p:nvSpPr>
          <p:spPr bwMode="auto">
            <a:xfrm>
              <a:off x="4066" y="672"/>
              <a:ext cx="219" cy="10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1249" name="Line 12"/>
            <p:cNvSpPr>
              <a:spLocks noChangeShapeType="1"/>
            </p:cNvSpPr>
            <p:nvPr/>
          </p:nvSpPr>
          <p:spPr bwMode="auto">
            <a:xfrm>
              <a:off x="4546" y="720"/>
              <a:ext cx="3" cy="10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50" name="Rectangle 13"/>
            <p:cNvSpPr>
              <a:spLocks noChangeArrowheads="1"/>
            </p:cNvSpPr>
            <p:nvPr/>
          </p:nvSpPr>
          <p:spPr bwMode="auto">
            <a:xfrm>
              <a:off x="4498" y="1056"/>
              <a:ext cx="102" cy="279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 sz="2800" b="0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51251" name="Line 14"/>
            <p:cNvSpPr>
              <a:spLocks noChangeShapeType="1"/>
            </p:cNvSpPr>
            <p:nvPr/>
          </p:nvSpPr>
          <p:spPr bwMode="auto">
            <a:xfrm flipV="1">
              <a:off x="5122" y="708"/>
              <a:ext cx="0" cy="3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52" name="Text Box 15"/>
            <p:cNvSpPr txBox="1">
              <a:spLocks noChangeArrowheads="1"/>
            </p:cNvSpPr>
            <p:nvPr/>
          </p:nvSpPr>
          <p:spPr bwMode="auto">
            <a:xfrm>
              <a:off x="4701" y="1314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solidFill>
                    <a:srgbClr val="FF0000"/>
                  </a:solidFill>
                  <a:ea typeface="宋体" panose="02010600030101010101" pitchFamily="2" charset="-122"/>
                </a:rPr>
                <a:t>2A</a:t>
              </a:r>
            </a:p>
          </p:txBody>
        </p:sp>
        <p:sp>
          <p:nvSpPr>
            <p:cNvPr id="51253" name="Line 16"/>
            <p:cNvSpPr>
              <a:spLocks noChangeShapeType="1"/>
            </p:cNvSpPr>
            <p:nvPr/>
          </p:nvSpPr>
          <p:spPr bwMode="auto">
            <a:xfrm>
              <a:off x="4894" y="972"/>
              <a:ext cx="0" cy="31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1254" name="Object 17"/>
            <p:cNvGraphicFramePr>
              <a:graphicFrameLocks noChangeAspect="1"/>
            </p:cNvGraphicFramePr>
            <p:nvPr/>
          </p:nvGraphicFramePr>
          <p:xfrm>
            <a:off x="5398" y="1079"/>
            <a:ext cx="362" cy="4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68" name="公式" r:id="rId6" imgW="190335" imgH="215713" progId="Equation.3">
                    <p:embed/>
                  </p:oleObj>
                </mc:Choice>
                <mc:Fallback>
                  <p:oleObj name="公式" r:id="rId6" imgW="190335" imgH="215713" progId="Equation.3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98" y="1079"/>
                          <a:ext cx="362" cy="4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255" name="Line 18"/>
            <p:cNvSpPr>
              <a:spLocks noChangeShapeType="1"/>
            </p:cNvSpPr>
            <p:nvPr/>
          </p:nvSpPr>
          <p:spPr bwMode="auto">
            <a:xfrm>
              <a:off x="4988" y="1218"/>
              <a:ext cx="25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56" name="Line 19"/>
            <p:cNvSpPr>
              <a:spLocks noChangeShapeType="1"/>
            </p:cNvSpPr>
            <p:nvPr/>
          </p:nvSpPr>
          <p:spPr bwMode="auto">
            <a:xfrm flipH="1">
              <a:off x="5122" y="1356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57" name="Line 20"/>
            <p:cNvSpPr>
              <a:spLocks noChangeShapeType="1"/>
            </p:cNvSpPr>
            <p:nvPr/>
          </p:nvSpPr>
          <p:spPr bwMode="auto">
            <a:xfrm>
              <a:off x="3778" y="720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58" name="Line 21"/>
            <p:cNvSpPr>
              <a:spLocks noChangeShapeType="1"/>
            </p:cNvSpPr>
            <p:nvPr/>
          </p:nvSpPr>
          <p:spPr bwMode="auto">
            <a:xfrm>
              <a:off x="5362" y="888"/>
              <a:ext cx="0" cy="66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59" name="Rectangle 22"/>
            <p:cNvSpPr>
              <a:spLocks noChangeArrowheads="1"/>
            </p:cNvSpPr>
            <p:nvPr/>
          </p:nvSpPr>
          <p:spPr bwMode="auto">
            <a:xfrm>
              <a:off x="4654" y="660"/>
              <a:ext cx="219" cy="10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1260" name="Oval 23"/>
            <p:cNvSpPr>
              <a:spLocks noChangeArrowheads="1"/>
            </p:cNvSpPr>
            <p:nvPr/>
          </p:nvSpPr>
          <p:spPr bwMode="auto">
            <a:xfrm>
              <a:off x="4512" y="1680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1261" name="Oval 24"/>
            <p:cNvSpPr>
              <a:spLocks noChangeArrowheads="1"/>
            </p:cNvSpPr>
            <p:nvPr/>
          </p:nvSpPr>
          <p:spPr bwMode="auto">
            <a:xfrm>
              <a:off x="4512" y="672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1262" name="Rectangle 25"/>
            <p:cNvSpPr>
              <a:spLocks noChangeArrowheads="1"/>
            </p:cNvSpPr>
            <p:nvPr/>
          </p:nvSpPr>
          <p:spPr bwMode="auto">
            <a:xfrm>
              <a:off x="3996" y="338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1</a:t>
              </a:r>
            </a:p>
          </p:txBody>
        </p:sp>
        <p:sp>
          <p:nvSpPr>
            <p:cNvPr id="51263" name="Rectangle 26"/>
            <p:cNvSpPr>
              <a:spLocks noChangeArrowheads="1"/>
            </p:cNvSpPr>
            <p:nvPr/>
          </p:nvSpPr>
          <p:spPr bwMode="auto">
            <a:xfrm>
              <a:off x="4176" y="1010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2</a:t>
              </a:r>
            </a:p>
          </p:txBody>
        </p:sp>
        <p:sp>
          <p:nvSpPr>
            <p:cNvPr id="51264" name="Rectangle 27"/>
            <p:cNvSpPr>
              <a:spLocks noChangeArrowheads="1"/>
            </p:cNvSpPr>
            <p:nvPr/>
          </p:nvSpPr>
          <p:spPr bwMode="auto">
            <a:xfrm>
              <a:off x="4632" y="338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3</a:t>
              </a:r>
            </a:p>
          </p:txBody>
        </p:sp>
      </p:grpSp>
      <p:grpSp>
        <p:nvGrpSpPr>
          <p:cNvPr id="248860" name="Group 28"/>
          <p:cNvGrpSpPr>
            <a:grpSpLocks/>
          </p:cNvGrpSpPr>
          <p:nvPr/>
        </p:nvGrpSpPr>
        <p:grpSpPr bwMode="auto">
          <a:xfrm>
            <a:off x="419100" y="533400"/>
            <a:ext cx="4562475" cy="2705100"/>
            <a:chOff x="264" y="372"/>
            <a:chExt cx="2874" cy="1704"/>
          </a:xfrm>
        </p:grpSpPr>
        <p:sp>
          <p:nvSpPr>
            <p:cNvPr id="51207" name="Oval 29"/>
            <p:cNvSpPr>
              <a:spLocks noChangeArrowheads="1"/>
            </p:cNvSpPr>
            <p:nvPr/>
          </p:nvSpPr>
          <p:spPr bwMode="auto">
            <a:xfrm>
              <a:off x="427" y="1111"/>
              <a:ext cx="316" cy="38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1208" name="Line 30"/>
            <p:cNvSpPr>
              <a:spLocks noChangeShapeType="1"/>
            </p:cNvSpPr>
            <p:nvPr/>
          </p:nvSpPr>
          <p:spPr bwMode="auto">
            <a:xfrm>
              <a:off x="583" y="705"/>
              <a:ext cx="0" cy="40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09" name="Line 31"/>
            <p:cNvSpPr>
              <a:spLocks noChangeShapeType="1"/>
            </p:cNvSpPr>
            <p:nvPr/>
          </p:nvSpPr>
          <p:spPr bwMode="auto">
            <a:xfrm flipV="1">
              <a:off x="576" y="694"/>
              <a:ext cx="2080" cy="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10" name="Line 32"/>
            <p:cNvSpPr>
              <a:spLocks noChangeShapeType="1"/>
            </p:cNvSpPr>
            <p:nvPr/>
          </p:nvSpPr>
          <p:spPr bwMode="auto">
            <a:xfrm>
              <a:off x="575" y="2035"/>
              <a:ext cx="206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11" name="Line 33"/>
            <p:cNvSpPr>
              <a:spLocks noChangeShapeType="1"/>
            </p:cNvSpPr>
            <p:nvPr/>
          </p:nvSpPr>
          <p:spPr bwMode="auto">
            <a:xfrm>
              <a:off x="1106" y="705"/>
              <a:ext cx="0" cy="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12" name="Rectangle 34"/>
            <p:cNvSpPr>
              <a:spLocks noChangeArrowheads="1"/>
            </p:cNvSpPr>
            <p:nvPr/>
          </p:nvSpPr>
          <p:spPr bwMode="auto">
            <a:xfrm>
              <a:off x="2155" y="633"/>
              <a:ext cx="257" cy="12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 b="0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51213" name="Line 35"/>
            <p:cNvSpPr>
              <a:spLocks noChangeShapeType="1"/>
            </p:cNvSpPr>
            <p:nvPr/>
          </p:nvSpPr>
          <p:spPr bwMode="auto">
            <a:xfrm>
              <a:off x="1952" y="694"/>
              <a:ext cx="0" cy="134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14" name="Rectangle 36"/>
            <p:cNvSpPr>
              <a:spLocks noChangeArrowheads="1"/>
            </p:cNvSpPr>
            <p:nvPr/>
          </p:nvSpPr>
          <p:spPr bwMode="auto">
            <a:xfrm>
              <a:off x="1907" y="1304"/>
              <a:ext cx="103" cy="31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 b="0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51215" name="Line 37"/>
            <p:cNvSpPr>
              <a:spLocks noChangeShapeType="1"/>
            </p:cNvSpPr>
            <p:nvPr/>
          </p:nvSpPr>
          <p:spPr bwMode="auto">
            <a:xfrm>
              <a:off x="1106" y="1170"/>
              <a:ext cx="171" cy="36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16" name="Line 38"/>
            <p:cNvSpPr>
              <a:spLocks noChangeShapeType="1"/>
            </p:cNvSpPr>
            <p:nvPr/>
          </p:nvSpPr>
          <p:spPr bwMode="auto">
            <a:xfrm flipH="1">
              <a:off x="1106" y="1237"/>
              <a:ext cx="164" cy="23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17" name="Text Box 39"/>
            <p:cNvSpPr txBox="1">
              <a:spLocks noChangeArrowheads="1"/>
            </p:cNvSpPr>
            <p:nvPr/>
          </p:nvSpPr>
          <p:spPr bwMode="auto">
            <a:xfrm>
              <a:off x="1139" y="1503"/>
              <a:ext cx="3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t</a:t>
              </a:r>
              <a:r>
                <a:rPr lang="en-US" altLang="zh-CN">
                  <a:ea typeface="宋体" panose="02010600030101010101" pitchFamily="2" charset="-122"/>
                </a:rPr>
                <a:t>=0</a:t>
              </a:r>
            </a:p>
          </p:txBody>
        </p:sp>
        <p:sp>
          <p:nvSpPr>
            <p:cNvPr id="51218" name="Line 40"/>
            <p:cNvSpPr>
              <a:spLocks noChangeShapeType="1"/>
            </p:cNvSpPr>
            <p:nvPr/>
          </p:nvSpPr>
          <p:spPr bwMode="auto">
            <a:xfrm flipH="1" flipV="1">
              <a:off x="1107" y="1490"/>
              <a:ext cx="0" cy="53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19" name="Arc 41"/>
            <p:cNvSpPr>
              <a:spLocks/>
            </p:cNvSpPr>
            <p:nvPr/>
          </p:nvSpPr>
          <p:spPr bwMode="auto">
            <a:xfrm>
              <a:off x="2650" y="1232"/>
              <a:ext cx="75" cy="114"/>
            </a:xfrm>
            <a:custGeom>
              <a:avLst/>
              <a:gdLst>
                <a:gd name="T0" fmla="*/ 0 w 21825"/>
                <a:gd name="T1" fmla="*/ 0 h 43200"/>
                <a:gd name="T2" fmla="*/ 1 w 21825"/>
                <a:gd name="T3" fmla="*/ 114 h 43200"/>
                <a:gd name="T4" fmla="*/ 1 w 21825"/>
                <a:gd name="T5" fmla="*/ 57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825" h="43200" fill="none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</a:path>
                <a:path w="21825" h="43200" stroke="0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  <a:lnTo>
                    <a:pt x="225" y="21600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38100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20" name="Arc 42"/>
            <p:cNvSpPr>
              <a:spLocks/>
            </p:cNvSpPr>
            <p:nvPr/>
          </p:nvSpPr>
          <p:spPr bwMode="auto">
            <a:xfrm>
              <a:off x="2641" y="1355"/>
              <a:ext cx="76" cy="115"/>
            </a:xfrm>
            <a:custGeom>
              <a:avLst/>
              <a:gdLst>
                <a:gd name="T0" fmla="*/ 0 w 21825"/>
                <a:gd name="T1" fmla="*/ 0 h 43200"/>
                <a:gd name="T2" fmla="*/ 1 w 21825"/>
                <a:gd name="T3" fmla="*/ 115 h 43200"/>
                <a:gd name="T4" fmla="*/ 1 w 21825"/>
                <a:gd name="T5" fmla="*/ 58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825" h="43200" fill="none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</a:path>
                <a:path w="21825" h="43200" stroke="0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  <a:lnTo>
                    <a:pt x="225" y="21600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38100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21" name="Arc 43"/>
            <p:cNvSpPr>
              <a:spLocks/>
            </p:cNvSpPr>
            <p:nvPr/>
          </p:nvSpPr>
          <p:spPr bwMode="auto">
            <a:xfrm>
              <a:off x="2641" y="1470"/>
              <a:ext cx="76" cy="113"/>
            </a:xfrm>
            <a:custGeom>
              <a:avLst/>
              <a:gdLst>
                <a:gd name="T0" fmla="*/ 0 w 21825"/>
                <a:gd name="T1" fmla="*/ 0 h 43200"/>
                <a:gd name="T2" fmla="*/ 1 w 21825"/>
                <a:gd name="T3" fmla="*/ 113 h 43200"/>
                <a:gd name="T4" fmla="*/ 1 w 21825"/>
                <a:gd name="T5" fmla="*/ 56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825" h="43200" fill="none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</a:path>
                <a:path w="21825" h="43200" stroke="0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  <a:lnTo>
                    <a:pt x="225" y="21600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38100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22" name="Line 44"/>
            <p:cNvSpPr>
              <a:spLocks noChangeShapeType="1"/>
            </p:cNvSpPr>
            <p:nvPr/>
          </p:nvSpPr>
          <p:spPr bwMode="auto">
            <a:xfrm flipV="1">
              <a:off x="2641" y="1594"/>
              <a:ext cx="0" cy="46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23" name="Line 45"/>
            <p:cNvSpPr>
              <a:spLocks noChangeShapeType="1"/>
            </p:cNvSpPr>
            <p:nvPr/>
          </p:nvSpPr>
          <p:spPr bwMode="auto">
            <a:xfrm flipV="1">
              <a:off x="583" y="1503"/>
              <a:ext cx="0" cy="5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24" name="Line 46"/>
            <p:cNvSpPr>
              <a:spLocks noChangeShapeType="1"/>
            </p:cNvSpPr>
            <p:nvPr/>
          </p:nvSpPr>
          <p:spPr bwMode="auto">
            <a:xfrm>
              <a:off x="426" y="1304"/>
              <a:ext cx="3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25" name="Line 47"/>
            <p:cNvSpPr>
              <a:spLocks noChangeShapeType="1"/>
            </p:cNvSpPr>
            <p:nvPr/>
          </p:nvSpPr>
          <p:spPr bwMode="auto">
            <a:xfrm flipV="1">
              <a:off x="837" y="1123"/>
              <a:ext cx="0" cy="40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26" name="Text Box 48"/>
            <p:cNvSpPr txBox="1">
              <a:spLocks noChangeArrowheads="1"/>
            </p:cNvSpPr>
            <p:nvPr/>
          </p:nvSpPr>
          <p:spPr bwMode="auto">
            <a:xfrm>
              <a:off x="689" y="1537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3A</a:t>
              </a:r>
            </a:p>
          </p:txBody>
        </p:sp>
        <p:sp>
          <p:nvSpPr>
            <p:cNvPr id="51227" name="Text Box 49"/>
            <p:cNvSpPr txBox="1">
              <a:spLocks noChangeArrowheads="1"/>
            </p:cNvSpPr>
            <p:nvPr/>
          </p:nvSpPr>
          <p:spPr bwMode="auto">
            <a:xfrm>
              <a:off x="2399" y="1170"/>
              <a:ext cx="2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L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51228" name="Line 50"/>
            <p:cNvSpPr>
              <a:spLocks noChangeShapeType="1"/>
            </p:cNvSpPr>
            <p:nvPr/>
          </p:nvSpPr>
          <p:spPr bwMode="auto">
            <a:xfrm>
              <a:off x="2808" y="1199"/>
              <a:ext cx="0" cy="40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1229" name="Object 51"/>
            <p:cNvGraphicFramePr>
              <a:graphicFrameLocks noChangeAspect="1"/>
            </p:cNvGraphicFramePr>
            <p:nvPr/>
          </p:nvGraphicFramePr>
          <p:xfrm>
            <a:off x="2841" y="1174"/>
            <a:ext cx="297" cy="3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69" name="公式" r:id="rId8" imgW="190335" imgH="215713" progId="Equation.3">
                    <p:embed/>
                  </p:oleObj>
                </mc:Choice>
                <mc:Fallback>
                  <p:oleObj name="公式" r:id="rId8" imgW="190335" imgH="215713" progId="Equation.3">
                    <p:embed/>
                    <p:pic>
                      <p:nvPicPr>
                        <p:cNvPr id="0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1" y="1174"/>
                          <a:ext cx="297" cy="3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230" name="Text Box 52"/>
            <p:cNvSpPr txBox="1">
              <a:spLocks noChangeArrowheads="1"/>
            </p:cNvSpPr>
            <p:nvPr/>
          </p:nvSpPr>
          <p:spPr bwMode="auto">
            <a:xfrm>
              <a:off x="1279" y="1153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i="1">
                  <a:solidFill>
                    <a:srgbClr val="FF0000"/>
                  </a:solidFill>
                  <a:ea typeface="宋体" panose="02010600030101010101" pitchFamily="2" charset="-122"/>
                </a:rPr>
                <a:t>K</a:t>
              </a:r>
              <a:endParaRPr lang="en-US" altLang="zh-CN">
                <a:solidFill>
                  <a:srgbClr val="FF0000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51231" name="Line 53"/>
            <p:cNvSpPr>
              <a:spLocks noChangeShapeType="1"/>
            </p:cNvSpPr>
            <p:nvPr/>
          </p:nvSpPr>
          <p:spPr bwMode="auto">
            <a:xfrm flipV="1">
              <a:off x="2652" y="695"/>
              <a:ext cx="0" cy="53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32" name="Rectangle 54"/>
            <p:cNvSpPr>
              <a:spLocks noChangeArrowheads="1"/>
            </p:cNvSpPr>
            <p:nvPr/>
          </p:nvSpPr>
          <p:spPr bwMode="auto">
            <a:xfrm>
              <a:off x="1403" y="633"/>
              <a:ext cx="257" cy="12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 b="0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51233" name="Text Box 55"/>
            <p:cNvSpPr txBox="1">
              <a:spLocks noChangeArrowheads="1"/>
            </p:cNvSpPr>
            <p:nvPr/>
          </p:nvSpPr>
          <p:spPr bwMode="auto">
            <a:xfrm>
              <a:off x="1614" y="1160"/>
              <a:ext cx="3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R</a:t>
              </a:r>
              <a:r>
                <a:rPr lang="en-US" altLang="zh-CN" baseline="-25000">
                  <a:ea typeface="宋体" panose="02010600030101010101" pitchFamily="2" charset="-122"/>
                </a:rPr>
                <a:t>2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51234" name="Text Box 56"/>
            <p:cNvSpPr txBox="1">
              <a:spLocks noChangeArrowheads="1"/>
            </p:cNvSpPr>
            <p:nvPr/>
          </p:nvSpPr>
          <p:spPr bwMode="auto">
            <a:xfrm>
              <a:off x="1417" y="724"/>
              <a:ext cx="3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R</a:t>
              </a:r>
              <a:r>
                <a:rPr lang="en-US" altLang="zh-CN" baseline="-25000">
                  <a:ea typeface="宋体" panose="02010600030101010101" pitchFamily="2" charset="-122"/>
                </a:rPr>
                <a:t>1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51235" name="Text Box 57"/>
            <p:cNvSpPr txBox="1">
              <a:spLocks noChangeArrowheads="1"/>
            </p:cNvSpPr>
            <p:nvPr/>
          </p:nvSpPr>
          <p:spPr bwMode="auto">
            <a:xfrm>
              <a:off x="2170" y="733"/>
              <a:ext cx="3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R</a:t>
              </a:r>
              <a:r>
                <a:rPr lang="en-US" altLang="zh-CN" baseline="-25000">
                  <a:ea typeface="宋体" panose="02010600030101010101" pitchFamily="2" charset="-122"/>
                </a:rPr>
                <a:t>3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51236" name="Text Box 58"/>
            <p:cNvSpPr txBox="1">
              <a:spLocks noChangeArrowheads="1"/>
            </p:cNvSpPr>
            <p:nvPr/>
          </p:nvSpPr>
          <p:spPr bwMode="auto">
            <a:xfrm>
              <a:off x="264" y="1380"/>
              <a:ext cx="5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I</a:t>
              </a:r>
              <a:r>
                <a:rPr lang="en-US" altLang="zh-CN" i="1" baseline="-25000">
                  <a:ea typeface="宋体" panose="02010600030101010101" pitchFamily="2" charset="-122"/>
                </a:rPr>
                <a:t>S</a:t>
              </a:r>
              <a:endParaRPr lang="en-US" altLang="zh-CN" i="1">
                <a:ea typeface="宋体" panose="02010600030101010101" pitchFamily="2" charset="-122"/>
              </a:endParaRPr>
            </a:p>
          </p:txBody>
        </p:sp>
        <p:sp>
          <p:nvSpPr>
            <p:cNvPr id="51237" name="Text Box 59"/>
            <p:cNvSpPr txBox="1">
              <a:spLocks noChangeArrowheads="1"/>
            </p:cNvSpPr>
            <p:nvPr/>
          </p:nvSpPr>
          <p:spPr bwMode="auto">
            <a:xfrm>
              <a:off x="1590" y="1417"/>
              <a:ext cx="4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2</a:t>
              </a:r>
            </a:p>
          </p:txBody>
        </p:sp>
        <p:sp>
          <p:nvSpPr>
            <p:cNvPr id="51238" name="Text Box 60"/>
            <p:cNvSpPr txBox="1">
              <a:spLocks noChangeArrowheads="1"/>
            </p:cNvSpPr>
            <p:nvPr/>
          </p:nvSpPr>
          <p:spPr bwMode="auto">
            <a:xfrm>
              <a:off x="1320" y="372"/>
              <a:ext cx="4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2</a:t>
              </a:r>
            </a:p>
          </p:txBody>
        </p:sp>
        <p:sp>
          <p:nvSpPr>
            <p:cNvPr id="51239" name="Text Box 61"/>
            <p:cNvSpPr txBox="1">
              <a:spLocks noChangeArrowheads="1"/>
            </p:cNvSpPr>
            <p:nvPr/>
          </p:nvSpPr>
          <p:spPr bwMode="auto">
            <a:xfrm>
              <a:off x="2121" y="391"/>
              <a:ext cx="6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1</a:t>
              </a:r>
            </a:p>
          </p:txBody>
        </p:sp>
        <p:sp>
          <p:nvSpPr>
            <p:cNvPr id="51240" name="Text Box 62"/>
            <p:cNvSpPr txBox="1">
              <a:spLocks noChangeArrowheads="1"/>
            </p:cNvSpPr>
            <p:nvPr/>
          </p:nvSpPr>
          <p:spPr bwMode="auto">
            <a:xfrm>
              <a:off x="2282" y="1389"/>
              <a:ext cx="4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1H</a:t>
              </a:r>
            </a:p>
          </p:txBody>
        </p:sp>
        <p:sp>
          <p:nvSpPr>
            <p:cNvPr id="51241" name="Oval 63"/>
            <p:cNvSpPr>
              <a:spLocks noChangeArrowheads="1"/>
            </p:cNvSpPr>
            <p:nvPr/>
          </p:nvSpPr>
          <p:spPr bwMode="auto">
            <a:xfrm>
              <a:off x="1908" y="2004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1242" name="Oval 64"/>
            <p:cNvSpPr>
              <a:spLocks noChangeArrowheads="1"/>
            </p:cNvSpPr>
            <p:nvPr/>
          </p:nvSpPr>
          <p:spPr bwMode="auto">
            <a:xfrm>
              <a:off x="1068" y="2004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1243" name="Oval 65"/>
            <p:cNvSpPr>
              <a:spLocks noChangeArrowheads="1"/>
            </p:cNvSpPr>
            <p:nvPr/>
          </p:nvSpPr>
          <p:spPr bwMode="auto">
            <a:xfrm>
              <a:off x="1080" y="648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1244" name="Oval 66"/>
            <p:cNvSpPr>
              <a:spLocks noChangeArrowheads="1"/>
            </p:cNvSpPr>
            <p:nvPr/>
          </p:nvSpPr>
          <p:spPr bwMode="auto">
            <a:xfrm>
              <a:off x="1920" y="648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8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8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488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8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8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ChangeArrowheads="1"/>
          </p:cNvSpPr>
          <p:nvPr/>
        </p:nvSpPr>
        <p:spPr bwMode="auto">
          <a:xfrm>
            <a:off x="666750" y="228600"/>
            <a:ext cx="5886450" cy="6858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zh-CN" sz="3600">
                <a:solidFill>
                  <a:schemeClr val="bg1"/>
                </a:solidFill>
                <a:ea typeface="宋体" panose="02010600030101010101" pitchFamily="2" charset="-122"/>
              </a:rPr>
              <a:t> </a:t>
            </a:r>
            <a:r>
              <a:rPr lang="zh-CN" altLang="en-US" sz="2800">
                <a:solidFill>
                  <a:schemeClr val="bg1"/>
                </a:solidFill>
                <a:ea typeface="宋体" panose="02010600030101010101" pitchFamily="2" charset="-122"/>
              </a:rPr>
              <a:t>产生过渡过程的电路及原因</a:t>
            </a:r>
            <a:r>
              <a:rPr lang="en-US" altLang="zh-CN" sz="2800">
                <a:solidFill>
                  <a:schemeClr val="bg1"/>
                </a:solidFill>
                <a:ea typeface="宋体" panose="02010600030101010101" pitchFamily="2" charset="-122"/>
              </a:rPr>
              <a:t>? </a:t>
            </a:r>
          </a:p>
        </p:txBody>
      </p:sp>
      <p:grpSp>
        <p:nvGrpSpPr>
          <p:cNvPr id="233475" name="Group 3"/>
          <p:cNvGrpSpPr>
            <a:grpSpLocks/>
          </p:cNvGrpSpPr>
          <p:nvPr/>
        </p:nvGrpSpPr>
        <p:grpSpPr bwMode="auto">
          <a:xfrm>
            <a:off x="5715000" y="2609850"/>
            <a:ext cx="2438400" cy="1600200"/>
            <a:chOff x="3648" y="912"/>
            <a:chExt cx="1536" cy="1008"/>
          </a:xfrm>
        </p:grpSpPr>
        <p:sp>
          <p:nvSpPr>
            <p:cNvPr id="6168" name="Line 4"/>
            <p:cNvSpPr>
              <a:spLocks noChangeShapeType="1"/>
            </p:cNvSpPr>
            <p:nvPr/>
          </p:nvSpPr>
          <p:spPr bwMode="auto">
            <a:xfrm>
              <a:off x="3888" y="1536"/>
              <a:ext cx="12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9" name="Line 5"/>
            <p:cNvSpPr>
              <a:spLocks noChangeShapeType="1"/>
            </p:cNvSpPr>
            <p:nvPr/>
          </p:nvSpPr>
          <p:spPr bwMode="auto">
            <a:xfrm flipV="1">
              <a:off x="3888" y="912"/>
              <a:ext cx="0" cy="6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0" name="Line 6"/>
            <p:cNvSpPr>
              <a:spLocks noChangeShapeType="1"/>
            </p:cNvSpPr>
            <p:nvPr/>
          </p:nvSpPr>
          <p:spPr bwMode="auto">
            <a:xfrm flipV="1">
              <a:off x="3888" y="1152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1" name="Line 7"/>
            <p:cNvSpPr>
              <a:spLocks noChangeShapeType="1"/>
            </p:cNvSpPr>
            <p:nvPr/>
          </p:nvSpPr>
          <p:spPr bwMode="auto">
            <a:xfrm>
              <a:off x="3888" y="1152"/>
              <a:ext cx="11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2" name="Text Box 8"/>
            <p:cNvSpPr txBox="1">
              <a:spLocks noChangeArrowheads="1"/>
            </p:cNvSpPr>
            <p:nvPr/>
          </p:nvSpPr>
          <p:spPr bwMode="auto">
            <a:xfrm>
              <a:off x="3840" y="1632"/>
              <a:ext cx="13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ea typeface="宋体" panose="02010600030101010101" pitchFamily="2" charset="-122"/>
                </a:rPr>
                <a:t>无过渡过程</a:t>
              </a:r>
            </a:p>
          </p:txBody>
        </p:sp>
        <p:sp>
          <p:nvSpPr>
            <p:cNvPr id="6173" name="Text Box 9"/>
            <p:cNvSpPr txBox="1">
              <a:spLocks noChangeArrowheads="1"/>
            </p:cNvSpPr>
            <p:nvPr/>
          </p:nvSpPr>
          <p:spPr bwMode="auto">
            <a:xfrm>
              <a:off x="3648" y="912"/>
              <a:ext cx="2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I</a:t>
              </a:r>
              <a:endParaRPr lang="en-US" altLang="zh-CN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233483" name="Text Box 11"/>
          <p:cNvSpPr txBox="1">
            <a:spLocks noChangeArrowheads="1"/>
          </p:cNvSpPr>
          <p:nvPr/>
        </p:nvSpPr>
        <p:spPr bwMode="auto">
          <a:xfrm>
            <a:off x="1143000" y="1066800"/>
            <a:ext cx="1444625" cy="4857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>
                <a:solidFill>
                  <a:srgbClr val="0000FF"/>
                </a:solidFill>
                <a:ea typeface="宋体" panose="02010600030101010101" pitchFamily="2" charset="-122"/>
              </a:rPr>
              <a:t>电阻电路</a:t>
            </a:r>
          </a:p>
        </p:txBody>
      </p:sp>
      <p:grpSp>
        <p:nvGrpSpPr>
          <p:cNvPr id="233484" name="Group 12"/>
          <p:cNvGrpSpPr>
            <a:grpSpLocks/>
          </p:cNvGrpSpPr>
          <p:nvPr/>
        </p:nvGrpSpPr>
        <p:grpSpPr bwMode="auto">
          <a:xfrm>
            <a:off x="1447800" y="1828800"/>
            <a:ext cx="3346450" cy="2422525"/>
            <a:chOff x="912" y="1236"/>
            <a:chExt cx="2108" cy="1526"/>
          </a:xfrm>
        </p:grpSpPr>
        <p:sp>
          <p:nvSpPr>
            <p:cNvPr id="6151" name="Text Box 13"/>
            <p:cNvSpPr txBox="1">
              <a:spLocks noChangeArrowheads="1"/>
            </p:cNvSpPr>
            <p:nvPr/>
          </p:nvSpPr>
          <p:spPr bwMode="auto">
            <a:xfrm>
              <a:off x="1997" y="1236"/>
              <a:ext cx="9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t </a:t>
              </a:r>
              <a:r>
                <a:rPr lang="en-US" altLang="zh-CN">
                  <a:ea typeface="宋体" panose="02010600030101010101" pitchFamily="2" charset="-122"/>
                </a:rPr>
                <a:t>= 0</a:t>
              </a:r>
              <a:endParaRPr lang="en-US" altLang="zh-CN" i="1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6152" name="Rectangle 14"/>
            <p:cNvSpPr>
              <a:spLocks noChangeArrowheads="1"/>
            </p:cNvSpPr>
            <p:nvPr/>
          </p:nvSpPr>
          <p:spPr bwMode="auto">
            <a:xfrm>
              <a:off x="1297" y="2083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i="1">
                  <a:ea typeface="宋体" panose="02010600030101010101" pitchFamily="2" charset="-122"/>
                </a:rPr>
                <a:t>E</a:t>
              </a:r>
            </a:p>
          </p:txBody>
        </p:sp>
        <p:sp>
          <p:nvSpPr>
            <p:cNvPr id="6153" name="Line 15"/>
            <p:cNvSpPr>
              <a:spLocks noChangeShapeType="1"/>
            </p:cNvSpPr>
            <p:nvPr/>
          </p:nvSpPr>
          <p:spPr bwMode="auto">
            <a:xfrm>
              <a:off x="2560" y="1708"/>
              <a:ext cx="0" cy="105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54" name="Rectangle 16"/>
            <p:cNvSpPr>
              <a:spLocks noChangeArrowheads="1"/>
            </p:cNvSpPr>
            <p:nvPr/>
          </p:nvSpPr>
          <p:spPr bwMode="auto">
            <a:xfrm>
              <a:off x="2511" y="2052"/>
              <a:ext cx="107" cy="32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155" name="Rectangle 17"/>
            <p:cNvSpPr>
              <a:spLocks noChangeArrowheads="1"/>
            </p:cNvSpPr>
            <p:nvPr/>
          </p:nvSpPr>
          <p:spPr bwMode="auto">
            <a:xfrm>
              <a:off x="2181" y="207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i="1">
                  <a:ea typeface="宋体" panose="02010600030101010101" pitchFamily="2" charset="-122"/>
                </a:rPr>
                <a:t>R</a:t>
              </a:r>
            </a:p>
          </p:txBody>
        </p:sp>
        <p:sp>
          <p:nvSpPr>
            <p:cNvPr id="6156" name="Line 18"/>
            <p:cNvSpPr>
              <a:spLocks noChangeShapeType="1"/>
            </p:cNvSpPr>
            <p:nvPr/>
          </p:nvSpPr>
          <p:spPr bwMode="auto">
            <a:xfrm>
              <a:off x="1925" y="1698"/>
              <a:ext cx="63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57" name="Line 19"/>
            <p:cNvSpPr>
              <a:spLocks noChangeShapeType="1"/>
            </p:cNvSpPr>
            <p:nvPr/>
          </p:nvSpPr>
          <p:spPr bwMode="auto">
            <a:xfrm>
              <a:off x="1103" y="2749"/>
              <a:ext cx="146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58" name="Oval 20"/>
            <p:cNvSpPr>
              <a:spLocks noChangeArrowheads="1"/>
            </p:cNvSpPr>
            <p:nvPr/>
          </p:nvSpPr>
          <p:spPr bwMode="auto">
            <a:xfrm>
              <a:off x="912" y="2096"/>
              <a:ext cx="373" cy="31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159" name="Line 21"/>
            <p:cNvSpPr>
              <a:spLocks noChangeShapeType="1"/>
            </p:cNvSpPr>
            <p:nvPr/>
          </p:nvSpPr>
          <p:spPr bwMode="auto">
            <a:xfrm>
              <a:off x="1087" y="1696"/>
              <a:ext cx="0" cy="10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0" name="Rectangle 22"/>
            <p:cNvSpPr>
              <a:spLocks noChangeArrowheads="1"/>
            </p:cNvSpPr>
            <p:nvPr/>
          </p:nvSpPr>
          <p:spPr bwMode="auto">
            <a:xfrm>
              <a:off x="1061" y="1756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i="1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6161" name="Rectangle 23"/>
            <p:cNvSpPr>
              <a:spLocks noChangeArrowheads="1"/>
            </p:cNvSpPr>
            <p:nvPr/>
          </p:nvSpPr>
          <p:spPr bwMode="auto">
            <a:xfrm>
              <a:off x="1067" y="227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i="1">
                  <a:ea typeface="宋体" panose="02010600030101010101" pitchFamily="2" charset="-122"/>
                </a:rPr>
                <a:t>_</a:t>
              </a:r>
            </a:p>
          </p:txBody>
        </p:sp>
        <p:sp>
          <p:nvSpPr>
            <p:cNvPr id="6162" name="Text Box 24"/>
            <p:cNvSpPr txBox="1">
              <a:spLocks noChangeArrowheads="1"/>
            </p:cNvSpPr>
            <p:nvPr/>
          </p:nvSpPr>
          <p:spPr bwMode="auto">
            <a:xfrm>
              <a:off x="2728" y="1650"/>
              <a:ext cx="2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I</a:t>
              </a:r>
            </a:p>
          </p:txBody>
        </p:sp>
        <p:sp>
          <p:nvSpPr>
            <p:cNvPr id="6163" name="Line 25"/>
            <p:cNvSpPr>
              <a:spLocks noChangeShapeType="1"/>
            </p:cNvSpPr>
            <p:nvPr/>
          </p:nvSpPr>
          <p:spPr bwMode="auto">
            <a:xfrm>
              <a:off x="1084" y="1698"/>
              <a:ext cx="4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4" name="Line 26"/>
            <p:cNvSpPr>
              <a:spLocks noChangeShapeType="1"/>
            </p:cNvSpPr>
            <p:nvPr/>
          </p:nvSpPr>
          <p:spPr bwMode="auto">
            <a:xfrm flipV="1">
              <a:off x="1558" y="1614"/>
              <a:ext cx="391" cy="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5" name="Text Box 27"/>
            <p:cNvSpPr txBox="1">
              <a:spLocks noChangeArrowheads="1"/>
            </p:cNvSpPr>
            <p:nvPr/>
          </p:nvSpPr>
          <p:spPr bwMode="auto">
            <a:xfrm>
              <a:off x="1319" y="1327"/>
              <a:ext cx="3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K</a:t>
              </a:r>
            </a:p>
          </p:txBody>
        </p:sp>
        <p:sp>
          <p:nvSpPr>
            <p:cNvPr id="6166" name="Line 28"/>
            <p:cNvSpPr>
              <a:spLocks noChangeShapeType="1"/>
            </p:cNvSpPr>
            <p:nvPr/>
          </p:nvSpPr>
          <p:spPr bwMode="auto">
            <a:xfrm>
              <a:off x="1664" y="1493"/>
              <a:ext cx="193" cy="28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7" name="Line 29"/>
            <p:cNvSpPr>
              <a:spLocks noChangeShapeType="1"/>
            </p:cNvSpPr>
            <p:nvPr/>
          </p:nvSpPr>
          <p:spPr bwMode="auto">
            <a:xfrm>
              <a:off x="2832" y="1932"/>
              <a:ext cx="0" cy="5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33502" name="Text Box 30" descr="羊皮纸"/>
          <p:cNvSpPr txBox="1">
            <a:spLocks noChangeArrowheads="1"/>
          </p:cNvSpPr>
          <p:nvPr/>
        </p:nvSpPr>
        <p:spPr bwMode="auto">
          <a:xfrm>
            <a:off x="1219200" y="4572000"/>
            <a:ext cx="7327900" cy="11176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800">
                <a:ea typeface="宋体" panose="02010600030101010101" pitchFamily="2" charset="-122"/>
              </a:rPr>
              <a:t>电阻是耗能元件，其上电流随电压比例变化，</a:t>
            </a:r>
          </a:p>
          <a:p>
            <a:pPr>
              <a:lnSpc>
                <a:spcPct val="120000"/>
              </a:lnSpc>
            </a:pPr>
            <a:r>
              <a:rPr lang="zh-CN" altLang="en-US" sz="2800">
                <a:ea typeface="宋体" panose="02010600030101010101" pitchFamily="2" charset="-122"/>
              </a:rPr>
              <a:t>不存在过渡过程。</a:t>
            </a:r>
            <a:endParaRPr lang="zh-CN" altLang="en-US" sz="2800" b="0"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34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3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33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3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3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4" grpId="0" animBg="1" autoUpdateAnimBg="0"/>
      <p:bldP spid="233483" grpId="0" animBg="1" autoUpdateAnimBg="0"/>
      <p:bldP spid="233502" grpId="0" animBg="1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Text Box 2"/>
          <p:cNvSpPr txBox="1">
            <a:spLocks noChangeArrowheads="1"/>
          </p:cNvSpPr>
          <p:nvPr/>
        </p:nvSpPr>
        <p:spPr bwMode="auto">
          <a:xfrm>
            <a:off x="495300" y="312738"/>
            <a:ext cx="27987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99"/>
                </a:solidFill>
                <a:ea typeface="宋体" panose="02010600030101010101" pitchFamily="2" charset="-122"/>
              </a:rPr>
              <a:t>第二步</a:t>
            </a:r>
            <a:r>
              <a:rPr lang="en-US" altLang="zh-CN" sz="2800">
                <a:solidFill>
                  <a:srgbClr val="000099"/>
                </a:solidFill>
                <a:ea typeface="宋体" panose="02010600030101010101" pitchFamily="2" charset="-122"/>
              </a:rPr>
              <a:t>:</a:t>
            </a:r>
            <a:r>
              <a:rPr lang="zh-CN" altLang="en-US" sz="2800">
                <a:solidFill>
                  <a:srgbClr val="000099"/>
                </a:solidFill>
                <a:ea typeface="宋体" panose="02010600030101010101" pitchFamily="2" charset="-122"/>
              </a:rPr>
              <a:t>求稳态值</a:t>
            </a:r>
          </a:p>
        </p:txBody>
      </p:sp>
      <p:graphicFrame>
        <p:nvGraphicFramePr>
          <p:cNvPr id="249859" name="Object 3"/>
          <p:cNvGraphicFramePr>
            <a:graphicFrameLocks noChangeAspect="1"/>
          </p:cNvGraphicFramePr>
          <p:nvPr/>
        </p:nvGraphicFramePr>
        <p:xfrm>
          <a:off x="3505200" y="304800"/>
          <a:ext cx="1349375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89" name="公式" r:id="rId4" imgW="400141" imgH="209468" progId="Equation.3">
                  <p:embed/>
                </p:oleObj>
              </mc:Choice>
              <mc:Fallback>
                <p:oleObj name="公式" r:id="rId4" imgW="400141" imgH="209468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304800"/>
                        <a:ext cx="1349375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9860" name="Group 4"/>
          <p:cNvGrpSpPr>
            <a:grpSpLocks/>
          </p:cNvGrpSpPr>
          <p:nvPr/>
        </p:nvGrpSpPr>
        <p:grpSpPr bwMode="auto">
          <a:xfrm>
            <a:off x="6553200" y="4171950"/>
            <a:ext cx="1676400" cy="1066800"/>
            <a:chOff x="4356" y="2136"/>
            <a:chExt cx="1056" cy="672"/>
          </a:xfrm>
        </p:grpSpPr>
        <p:sp>
          <p:nvSpPr>
            <p:cNvPr id="52287" name="AutoShape 5"/>
            <p:cNvSpPr>
              <a:spLocks noChangeArrowheads="1"/>
            </p:cNvSpPr>
            <p:nvPr/>
          </p:nvSpPr>
          <p:spPr bwMode="auto">
            <a:xfrm>
              <a:off x="4356" y="2136"/>
              <a:ext cx="1056" cy="672"/>
            </a:xfrm>
            <a:prstGeom prst="wedgeRoundRectCallout">
              <a:avLst>
                <a:gd name="adj1" fmla="val -45361"/>
                <a:gd name="adj2" fmla="val -129764"/>
                <a:gd name="adj3" fmla="val 16667"/>
              </a:avLst>
            </a:prstGeom>
            <a:solidFill>
              <a:srgbClr val="FFFFFF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52288" name="Text Box 6"/>
            <p:cNvSpPr txBox="1">
              <a:spLocks noChangeArrowheads="1"/>
            </p:cNvSpPr>
            <p:nvPr/>
          </p:nvSpPr>
          <p:spPr bwMode="auto">
            <a:xfrm>
              <a:off x="4382" y="2166"/>
              <a:ext cx="990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t</a:t>
              </a:r>
              <a:r>
                <a:rPr lang="en-US" altLang="zh-CN" sz="2800">
                  <a:ea typeface="宋体" panose="02010600030101010101" pitchFamily="2" charset="-122"/>
                </a:rPr>
                <a:t>=</a:t>
              </a:r>
              <a:r>
                <a:rPr lang="zh-CN" altLang="en-US" sz="2800">
                  <a:ea typeface="宋体" panose="02010600030101010101" pitchFamily="2" charset="-122"/>
                </a:rPr>
                <a:t>时等效电路</a:t>
              </a:r>
            </a:p>
          </p:txBody>
        </p:sp>
      </p:grpSp>
      <p:graphicFrame>
        <p:nvGraphicFramePr>
          <p:cNvPr id="249863" name="Object 7"/>
          <p:cNvGraphicFramePr>
            <a:graphicFrameLocks noChangeAspect="1"/>
          </p:cNvGraphicFramePr>
          <p:nvPr/>
        </p:nvGraphicFramePr>
        <p:xfrm>
          <a:off x="1447800" y="4648200"/>
          <a:ext cx="3019425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90" name="公式" r:id="rId6" imgW="939392" imgH="215806" progId="Equation.3">
                  <p:embed/>
                </p:oleObj>
              </mc:Choice>
              <mc:Fallback>
                <p:oleObj name="公式" r:id="rId6" imgW="939392" imgH="215806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648200"/>
                        <a:ext cx="3019425" cy="803275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9864" name="AutoShape 8"/>
          <p:cNvSpPr>
            <a:spLocks noChangeArrowheads="1"/>
          </p:cNvSpPr>
          <p:nvPr/>
        </p:nvSpPr>
        <p:spPr bwMode="auto">
          <a:xfrm>
            <a:off x="5143500" y="2686050"/>
            <a:ext cx="628650" cy="304800"/>
          </a:xfrm>
          <a:prstGeom prst="rightArrow">
            <a:avLst>
              <a:gd name="adj1" fmla="val 50000"/>
              <a:gd name="adj2" fmla="val 51563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grpSp>
        <p:nvGrpSpPr>
          <p:cNvPr id="249865" name="Group 9"/>
          <p:cNvGrpSpPr>
            <a:grpSpLocks/>
          </p:cNvGrpSpPr>
          <p:nvPr/>
        </p:nvGrpSpPr>
        <p:grpSpPr bwMode="auto">
          <a:xfrm>
            <a:off x="419100" y="1276350"/>
            <a:ext cx="4562475" cy="2705100"/>
            <a:chOff x="264" y="372"/>
            <a:chExt cx="2874" cy="1704"/>
          </a:xfrm>
        </p:grpSpPr>
        <p:sp>
          <p:nvSpPr>
            <p:cNvPr id="52249" name="Oval 10"/>
            <p:cNvSpPr>
              <a:spLocks noChangeArrowheads="1"/>
            </p:cNvSpPr>
            <p:nvPr/>
          </p:nvSpPr>
          <p:spPr bwMode="auto">
            <a:xfrm>
              <a:off x="427" y="1111"/>
              <a:ext cx="316" cy="38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2250" name="Line 11"/>
            <p:cNvSpPr>
              <a:spLocks noChangeShapeType="1"/>
            </p:cNvSpPr>
            <p:nvPr/>
          </p:nvSpPr>
          <p:spPr bwMode="auto">
            <a:xfrm>
              <a:off x="583" y="705"/>
              <a:ext cx="0" cy="40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51" name="Line 12"/>
            <p:cNvSpPr>
              <a:spLocks noChangeShapeType="1"/>
            </p:cNvSpPr>
            <p:nvPr/>
          </p:nvSpPr>
          <p:spPr bwMode="auto">
            <a:xfrm flipV="1">
              <a:off x="576" y="694"/>
              <a:ext cx="2080" cy="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52" name="Line 13"/>
            <p:cNvSpPr>
              <a:spLocks noChangeShapeType="1"/>
            </p:cNvSpPr>
            <p:nvPr/>
          </p:nvSpPr>
          <p:spPr bwMode="auto">
            <a:xfrm>
              <a:off x="575" y="2035"/>
              <a:ext cx="206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53" name="Line 14"/>
            <p:cNvSpPr>
              <a:spLocks noChangeShapeType="1"/>
            </p:cNvSpPr>
            <p:nvPr/>
          </p:nvSpPr>
          <p:spPr bwMode="auto">
            <a:xfrm>
              <a:off x="1106" y="705"/>
              <a:ext cx="0" cy="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54" name="Rectangle 15"/>
            <p:cNvSpPr>
              <a:spLocks noChangeArrowheads="1"/>
            </p:cNvSpPr>
            <p:nvPr/>
          </p:nvSpPr>
          <p:spPr bwMode="auto">
            <a:xfrm>
              <a:off x="2155" y="633"/>
              <a:ext cx="257" cy="12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 b="0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52255" name="Line 16"/>
            <p:cNvSpPr>
              <a:spLocks noChangeShapeType="1"/>
            </p:cNvSpPr>
            <p:nvPr/>
          </p:nvSpPr>
          <p:spPr bwMode="auto">
            <a:xfrm>
              <a:off x="1952" y="694"/>
              <a:ext cx="0" cy="134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56" name="Rectangle 17"/>
            <p:cNvSpPr>
              <a:spLocks noChangeArrowheads="1"/>
            </p:cNvSpPr>
            <p:nvPr/>
          </p:nvSpPr>
          <p:spPr bwMode="auto">
            <a:xfrm>
              <a:off x="1907" y="1304"/>
              <a:ext cx="103" cy="31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 b="0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52257" name="Line 18"/>
            <p:cNvSpPr>
              <a:spLocks noChangeShapeType="1"/>
            </p:cNvSpPr>
            <p:nvPr/>
          </p:nvSpPr>
          <p:spPr bwMode="auto">
            <a:xfrm>
              <a:off x="1106" y="1170"/>
              <a:ext cx="171" cy="36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58" name="Line 19"/>
            <p:cNvSpPr>
              <a:spLocks noChangeShapeType="1"/>
            </p:cNvSpPr>
            <p:nvPr/>
          </p:nvSpPr>
          <p:spPr bwMode="auto">
            <a:xfrm flipH="1">
              <a:off x="1106" y="1237"/>
              <a:ext cx="164" cy="23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59" name="Text Box 20"/>
            <p:cNvSpPr txBox="1">
              <a:spLocks noChangeArrowheads="1"/>
            </p:cNvSpPr>
            <p:nvPr/>
          </p:nvSpPr>
          <p:spPr bwMode="auto">
            <a:xfrm>
              <a:off x="1139" y="1503"/>
              <a:ext cx="3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t</a:t>
              </a:r>
              <a:r>
                <a:rPr lang="en-US" altLang="zh-CN">
                  <a:ea typeface="宋体" panose="02010600030101010101" pitchFamily="2" charset="-122"/>
                </a:rPr>
                <a:t>=0</a:t>
              </a:r>
            </a:p>
          </p:txBody>
        </p:sp>
        <p:sp>
          <p:nvSpPr>
            <p:cNvPr id="52260" name="Line 21"/>
            <p:cNvSpPr>
              <a:spLocks noChangeShapeType="1"/>
            </p:cNvSpPr>
            <p:nvPr/>
          </p:nvSpPr>
          <p:spPr bwMode="auto">
            <a:xfrm flipH="1" flipV="1">
              <a:off x="1107" y="1490"/>
              <a:ext cx="0" cy="53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61" name="Arc 22"/>
            <p:cNvSpPr>
              <a:spLocks/>
            </p:cNvSpPr>
            <p:nvPr/>
          </p:nvSpPr>
          <p:spPr bwMode="auto">
            <a:xfrm>
              <a:off x="2650" y="1232"/>
              <a:ext cx="75" cy="114"/>
            </a:xfrm>
            <a:custGeom>
              <a:avLst/>
              <a:gdLst>
                <a:gd name="T0" fmla="*/ 0 w 21825"/>
                <a:gd name="T1" fmla="*/ 0 h 43200"/>
                <a:gd name="T2" fmla="*/ 1 w 21825"/>
                <a:gd name="T3" fmla="*/ 114 h 43200"/>
                <a:gd name="T4" fmla="*/ 1 w 21825"/>
                <a:gd name="T5" fmla="*/ 57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825" h="43200" fill="none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</a:path>
                <a:path w="21825" h="43200" stroke="0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  <a:lnTo>
                    <a:pt x="225" y="21600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38100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62" name="Arc 23"/>
            <p:cNvSpPr>
              <a:spLocks/>
            </p:cNvSpPr>
            <p:nvPr/>
          </p:nvSpPr>
          <p:spPr bwMode="auto">
            <a:xfrm>
              <a:off x="2641" y="1355"/>
              <a:ext cx="76" cy="115"/>
            </a:xfrm>
            <a:custGeom>
              <a:avLst/>
              <a:gdLst>
                <a:gd name="T0" fmla="*/ 0 w 21825"/>
                <a:gd name="T1" fmla="*/ 0 h 43200"/>
                <a:gd name="T2" fmla="*/ 1 w 21825"/>
                <a:gd name="T3" fmla="*/ 115 h 43200"/>
                <a:gd name="T4" fmla="*/ 1 w 21825"/>
                <a:gd name="T5" fmla="*/ 58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825" h="43200" fill="none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</a:path>
                <a:path w="21825" h="43200" stroke="0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  <a:lnTo>
                    <a:pt x="225" y="21600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38100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63" name="Arc 24"/>
            <p:cNvSpPr>
              <a:spLocks/>
            </p:cNvSpPr>
            <p:nvPr/>
          </p:nvSpPr>
          <p:spPr bwMode="auto">
            <a:xfrm>
              <a:off x="2641" y="1470"/>
              <a:ext cx="76" cy="113"/>
            </a:xfrm>
            <a:custGeom>
              <a:avLst/>
              <a:gdLst>
                <a:gd name="T0" fmla="*/ 0 w 21825"/>
                <a:gd name="T1" fmla="*/ 0 h 43200"/>
                <a:gd name="T2" fmla="*/ 1 w 21825"/>
                <a:gd name="T3" fmla="*/ 113 h 43200"/>
                <a:gd name="T4" fmla="*/ 1 w 21825"/>
                <a:gd name="T5" fmla="*/ 56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825" h="43200" fill="none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</a:path>
                <a:path w="21825" h="43200" stroke="0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  <a:lnTo>
                    <a:pt x="225" y="21600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38100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64" name="Line 25"/>
            <p:cNvSpPr>
              <a:spLocks noChangeShapeType="1"/>
            </p:cNvSpPr>
            <p:nvPr/>
          </p:nvSpPr>
          <p:spPr bwMode="auto">
            <a:xfrm flipV="1">
              <a:off x="2641" y="1594"/>
              <a:ext cx="0" cy="46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65" name="Line 26"/>
            <p:cNvSpPr>
              <a:spLocks noChangeShapeType="1"/>
            </p:cNvSpPr>
            <p:nvPr/>
          </p:nvSpPr>
          <p:spPr bwMode="auto">
            <a:xfrm flipV="1">
              <a:off x="583" y="1503"/>
              <a:ext cx="0" cy="5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66" name="Line 27"/>
            <p:cNvSpPr>
              <a:spLocks noChangeShapeType="1"/>
            </p:cNvSpPr>
            <p:nvPr/>
          </p:nvSpPr>
          <p:spPr bwMode="auto">
            <a:xfrm>
              <a:off x="426" y="1304"/>
              <a:ext cx="3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67" name="Line 28"/>
            <p:cNvSpPr>
              <a:spLocks noChangeShapeType="1"/>
            </p:cNvSpPr>
            <p:nvPr/>
          </p:nvSpPr>
          <p:spPr bwMode="auto">
            <a:xfrm flipV="1">
              <a:off x="837" y="1123"/>
              <a:ext cx="0" cy="40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68" name="Text Box 29"/>
            <p:cNvSpPr txBox="1">
              <a:spLocks noChangeArrowheads="1"/>
            </p:cNvSpPr>
            <p:nvPr/>
          </p:nvSpPr>
          <p:spPr bwMode="auto">
            <a:xfrm>
              <a:off x="689" y="1537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3A</a:t>
              </a:r>
            </a:p>
          </p:txBody>
        </p:sp>
        <p:sp>
          <p:nvSpPr>
            <p:cNvPr id="52269" name="Text Box 30"/>
            <p:cNvSpPr txBox="1">
              <a:spLocks noChangeArrowheads="1"/>
            </p:cNvSpPr>
            <p:nvPr/>
          </p:nvSpPr>
          <p:spPr bwMode="auto">
            <a:xfrm>
              <a:off x="2399" y="1170"/>
              <a:ext cx="2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L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52270" name="Line 31"/>
            <p:cNvSpPr>
              <a:spLocks noChangeShapeType="1"/>
            </p:cNvSpPr>
            <p:nvPr/>
          </p:nvSpPr>
          <p:spPr bwMode="auto">
            <a:xfrm>
              <a:off x="2808" y="1199"/>
              <a:ext cx="0" cy="40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2271" name="Object 32"/>
            <p:cNvGraphicFramePr>
              <a:graphicFrameLocks noChangeAspect="1"/>
            </p:cNvGraphicFramePr>
            <p:nvPr/>
          </p:nvGraphicFramePr>
          <p:xfrm>
            <a:off x="2841" y="1174"/>
            <a:ext cx="297" cy="3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91" name="公式" r:id="rId8" imgW="190335" imgH="215713" progId="Equation.3">
                    <p:embed/>
                  </p:oleObj>
                </mc:Choice>
                <mc:Fallback>
                  <p:oleObj name="公式" r:id="rId8" imgW="190335" imgH="215713" progId="Equation.3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1" y="1174"/>
                          <a:ext cx="297" cy="3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272" name="Text Box 33"/>
            <p:cNvSpPr txBox="1">
              <a:spLocks noChangeArrowheads="1"/>
            </p:cNvSpPr>
            <p:nvPr/>
          </p:nvSpPr>
          <p:spPr bwMode="auto">
            <a:xfrm>
              <a:off x="1279" y="1153"/>
              <a:ext cx="26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>
                  <a:solidFill>
                    <a:srgbClr val="FF0000"/>
                  </a:solidFill>
                  <a:ea typeface="宋体" panose="02010600030101010101" pitchFamily="2" charset="-122"/>
                </a:rPr>
                <a:t>K</a:t>
              </a:r>
            </a:p>
          </p:txBody>
        </p:sp>
        <p:sp>
          <p:nvSpPr>
            <p:cNvPr id="52273" name="Line 34"/>
            <p:cNvSpPr>
              <a:spLocks noChangeShapeType="1"/>
            </p:cNvSpPr>
            <p:nvPr/>
          </p:nvSpPr>
          <p:spPr bwMode="auto">
            <a:xfrm flipV="1">
              <a:off x="2652" y="695"/>
              <a:ext cx="0" cy="53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74" name="Rectangle 35"/>
            <p:cNvSpPr>
              <a:spLocks noChangeArrowheads="1"/>
            </p:cNvSpPr>
            <p:nvPr/>
          </p:nvSpPr>
          <p:spPr bwMode="auto">
            <a:xfrm>
              <a:off x="1403" y="633"/>
              <a:ext cx="257" cy="12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 b="0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52275" name="Text Box 36"/>
            <p:cNvSpPr txBox="1">
              <a:spLocks noChangeArrowheads="1"/>
            </p:cNvSpPr>
            <p:nvPr/>
          </p:nvSpPr>
          <p:spPr bwMode="auto">
            <a:xfrm>
              <a:off x="1614" y="1160"/>
              <a:ext cx="3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R</a:t>
              </a:r>
              <a:r>
                <a:rPr lang="en-US" altLang="zh-CN" baseline="-25000">
                  <a:ea typeface="宋体" panose="02010600030101010101" pitchFamily="2" charset="-122"/>
                </a:rPr>
                <a:t>2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52276" name="Text Box 37"/>
            <p:cNvSpPr txBox="1">
              <a:spLocks noChangeArrowheads="1"/>
            </p:cNvSpPr>
            <p:nvPr/>
          </p:nvSpPr>
          <p:spPr bwMode="auto">
            <a:xfrm>
              <a:off x="1417" y="724"/>
              <a:ext cx="3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R</a:t>
              </a:r>
              <a:r>
                <a:rPr lang="en-US" altLang="zh-CN" baseline="-25000">
                  <a:ea typeface="宋体" panose="02010600030101010101" pitchFamily="2" charset="-122"/>
                </a:rPr>
                <a:t>1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52277" name="Text Box 38"/>
            <p:cNvSpPr txBox="1">
              <a:spLocks noChangeArrowheads="1"/>
            </p:cNvSpPr>
            <p:nvPr/>
          </p:nvSpPr>
          <p:spPr bwMode="auto">
            <a:xfrm>
              <a:off x="2170" y="733"/>
              <a:ext cx="3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R</a:t>
              </a:r>
              <a:r>
                <a:rPr lang="en-US" altLang="zh-CN" baseline="-25000">
                  <a:ea typeface="宋体" panose="02010600030101010101" pitchFamily="2" charset="-122"/>
                </a:rPr>
                <a:t>3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52278" name="Text Box 39"/>
            <p:cNvSpPr txBox="1">
              <a:spLocks noChangeArrowheads="1"/>
            </p:cNvSpPr>
            <p:nvPr/>
          </p:nvSpPr>
          <p:spPr bwMode="auto">
            <a:xfrm>
              <a:off x="264" y="1380"/>
              <a:ext cx="5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I</a:t>
              </a:r>
              <a:r>
                <a:rPr lang="en-US" altLang="zh-CN" i="1" baseline="-25000">
                  <a:ea typeface="宋体" panose="02010600030101010101" pitchFamily="2" charset="-122"/>
                </a:rPr>
                <a:t>S</a:t>
              </a:r>
              <a:endParaRPr lang="en-US" altLang="zh-CN" i="1">
                <a:ea typeface="宋体" panose="02010600030101010101" pitchFamily="2" charset="-122"/>
              </a:endParaRPr>
            </a:p>
          </p:txBody>
        </p:sp>
        <p:sp>
          <p:nvSpPr>
            <p:cNvPr id="52279" name="Text Box 40"/>
            <p:cNvSpPr txBox="1">
              <a:spLocks noChangeArrowheads="1"/>
            </p:cNvSpPr>
            <p:nvPr/>
          </p:nvSpPr>
          <p:spPr bwMode="auto">
            <a:xfrm>
              <a:off x="1590" y="1417"/>
              <a:ext cx="4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2</a:t>
              </a:r>
            </a:p>
          </p:txBody>
        </p:sp>
        <p:sp>
          <p:nvSpPr>
            <p:cNvPr id="52280" name="Text Box 41"/>
            <p:cNvSpPr txBox="1">
              <a:spLocks noChangeArrowheads="1"/>
            </p:cNvSpPr>
            <p:nvPr/>
          </p:nvSpPr>
          <p:spPr bwMode="auto">
            <a:xfrm>
              <a:off x="1320" y="372"/>
              <a:ext cx="4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2</a:t>
              </a:r>
            </a:p>
          </p:txBody>
        </p:sp>
        <p:sp>
          <p:nvSpPr>
            <p:cNvPr id="52281" name="Text Box 42"/>
            <p:cNvSpPr txBox="1">
              <a:spLocks noChangeArrowheads="1"/>
            </p:cNvSpPr>
            <p:nvPr/>
          </p:nvSpPr>
          <p:spPr bwMode="auto">
            <a:xfrm>
              <a:off x="2121" y="391"/>
              <a:ext cx="6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1</a:t>
              </a:r>
            </a:p>
          </p:txBody>
        </p:sp>
        <p:sp>
          <p:nvSpPr>
            <p:cNvPr id="52282" name="Text Box 43"/>
            <p:cNvSpPr txBox="1">
              <a:spLocks noChangeArrowheads="1"/>
            </p:cNvSpPr>
            <p:nvPr/>
          </p:nvSpPr>
          <p:spPr bwMode="auto">
            <a:xfrm>
              <a:off x="2282" y="1389"/>
              <a:ext cx="4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1H</a:t>
              </a:r>
            </a:p>
          </p:txBody>
        </p:sp>
        <p:sp>
          <p:nvSpPr>
            <p:cNvPr id="52283" name="Oval 44"/>
            <p:cNvSpPr>
              <a:spLocks noChangeArrowheads="1"/>
            </p:cNvSpPr>
            <p:nvPr/>
          </p:nvSpPr>
          <p:spPr bwMode="auto">
            <a:xfrm>
              <a:off x="1908" y="2004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2284" name="Oval 45"/>
            <p:cNvSpPr>
              <a:spLocks noChangeArrowheads="1"/>
            </p:cNvSpPr>
            <p:nvPr/>
          </p:nvSpPr>
          <p:spPr bwMode="auto">
            <a:xfrm>
              <a:off x="1068" y="2004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2285" name="Oval 46"/>
            <p:cNvSpPr>
              <a:spLocks noChangeArrowheads="1"/>
            </p:cNvSpPr>
            <p:nvPr/>
          </p:nvSpPr>
          <p:spPr bwMode="auto">
            <a:xfrm>
              <a:off x="1080" y="648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2286" name="Oval 47"/>
            <p:cNvSpPr>
              <a:spLocks noChangeArrowheads="1"/>
            </p:cNvSpPr>
            <p:nvPr/>
          </p:nvSpPr>
          <p:spPr bwMode="auto">
            <a:xfrm>
              <a:off x="1920" y="648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249904" name="Group 48"/>
          <p:cNvGrpSpPr>
            <a:grpSpLocks/>
          </p:cNvGrpSpPr>
          <p:nvPr/>
        </p:nvGrpSpPr>
        <p:grpSpPr bwMode="auto">
          <a:xfrm>
            <a:off x="5997575" y="1330325"/>
            <a:ext cx="3146425" cy="2270125"/>
            <a:chOff x="3778" y="838"/>
            <a:chExt cx="1982" cy="1430"/>
          </a:xfrm>
        </p:grpSpPr>
        <p:sp>
          <p:nvSpPr>
            <p:cNvPr id="52233" name="Line 49"/>
            <p:cNvSpPr>
              <a:spLocks noChangeShapeType="1"/>
            </p:cNvSpPr>
            <p:nvPr/>
          </p:nvSpPr>
          <p:spPr bwMode="auto">
            <a:xfrm>
              <a:off x="3778" y="1224"/>
              <a:ext cx="13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34" name="Line 50"/>
            <p:cNvSpPr>
              <a:spLocks noChangeShapeType="1"/>
            </p:cNvSpPr>
            <p:nvPr/>
          </p:nvSpPr>
          <p:spPr bwMode="auto">
            <a:xfrm>
              <a:off x="3778" y="2232"/>
              <a:ext cx="13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35" name="Rectangle 51"/>
            <p:cNvSpPr>
              <a:spLocks noChangeArrowheads="1"/>
            </p:cNvSpPr>
            <p:nvPr/>
          </p:nvSpPr>
          <p:spPr bwMode="auto">
            <a:xfrm>
              <a:off x="4066" y="1176"/>
              <a:ext cx="219" cy="10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2236" name="Line 52"/>
            <p:cNvSpPr>
              <a:spLocks noChangeShapeType="1"/>
            </p:cNvSpPr>
            <p:nvPr/>
          </p:nvSpPr>
          <p:spPr bwMode="auto">
            <a:xfrm>
              <a:off x="4546" y="1224"/>
              <a:ext cx="3" cy="10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37" name="Rectangle 53"/>
            <p:cNvSpPr>
              <a:spLocks noChangeArrowheads="1"/>
            </p:cNvSpPr>
            <p:nvPr/>
          </p:nvSpPr>
          <p:spPr bwMode="auto">
            <a:xfrm>
              <a:off x="4498" y="1560"/>
              <a:ext cx="102" cy="279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 sz="1800" b="0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52238" name="Line 54"/>
            <p:cNvSpPr>
              <a:spLocks noChangeShapeType="1"/>
            </p:cNvSpPr>
            <p:nvPr/>
          </p:nvSpPr>
          <p:spPr bwMode="auto">
            <a:xfrm flipV="1">
              <a:off x="5122" y="1224"/>
              <a:ext cx="0" cy="66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2239" name="Object 55"/>
            <p:cNvGraphicFramePr>
              <a:graphicFrameLocks noChangeAspect="1"/>
            </p:cNvGraphicFramePr>
            <p:nvPr/>
          </p:nvGraphicFramePr>
          <p:xfrm>
            <a:off x="5398" y="1583"/>
            <a:ext cx="362" cy="4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92" name="公式" r:id="rId10" imgW="190335" imgH="215713" progId="Equation.3">
                    <p:embed/>
                  </p:oleObj>
                </mc:Choice>
                <mc:Fallback>
                  <p:oleObj name="公式" r:id="rId10" imgW="190335" imgH="215713" progId="Equation.3">
                    <p:embed/>
                    <p:pic>
                      <p:nvPicPr>
                        <p:cNvPr id="0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98" y="1583"/>
                          <a:ext cx="362" cy="4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240" name="Line 56"/>
            <p:cNvSpPr>
              <a:spLocks noChangeShapeType="1"/>
            </p:cNvSpPr>
            <p:nvPr/>
          </p:nvSpPr>
          <p:spPr bwMode="auto">
            <a:xfrm flipH="1">
              <a:off x="5122" y="1848"/>
              <a:ext cx="0" cy="3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41" name="Line 57"/>
            <p:cNvSpPr>
              <a:spLocks noChangeShapeType="1"/>
            </p:cNvSpPr>
            <p:nvPr/>
          </p:nvSpPr>
          <p:spPr bwMode="auto">
            <a:xfrm>
              <a:off x="3778" y="1224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42" name="Line 58"/>
            <p:cNvSpPr>
              <a:spLocks noChangeShapeType="1"/>
            </p:cNvSpPr>
            <p:nvPr/>
          </p:nvSpPr>
          <p:spPr bwMode="auto">
            <a:xfrm>
              <a:off x="5302" y="1392"/>
              <a:ext cx="0" cy="66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43" name="Rectangle 59"/>
            <p:cNvSpPr>
              <a:spLocks noChangeArrowheads="1"/>
            </p:cNvSpPr>
            <p:nvPr/>
          </p:nvSpPr>
          <p:spPr bwMode="auto">
            <a:xfrm>
              <a:off x="4654" y="1164"/>
              <a:ext cx="219" cy="10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2244" name="Rectangle 60"/>
            <p:cNvSpPr>
              <a:spLocks noChangeArrowheads="1"/>
            </p:cNvSpPr>
            <p:nvPr/>
          </p:nvSpPr>
          <p:spPr bwMode="auto">
            <a:xfrm>
              <a:off x="3984" y="838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R</a:t>
              </a:r>
              <a:r>
                <a:rPr lang="en-US" altLang="zh-CN" baseline="-25000">
                  <a:ea typeface="宋体" panose="02010600030101010101" pitchFamily="2" charset="-122"/>
                </a:rPr>
                <a:t>1</a:t>
              </a:r>
            </a:p>
          </p:txBody>
        </p:sp>
        <p:sp>
          <p:nvSpPr>
            <p:cNvPr id="52245" name="Rectangle 61"/>
            <p:cNvSpPr>
              <a:spLocks noChangeArrowheads="1"/>
            </p:cNvSpPr>
            <p:nvPr/>
          </p:nvSpPr>
          <p:spPr bwMode="auto">
            <a:xfrm>
              <a:off x="4152" y="1546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R</a:t>
              </a:r>
              <a:r>
                <a:rPr lang="en-US" altLang="zh-CN" baseline="-25000">
                  <a:ea typeface="宋体" panose="02010600030101010101" pitchFamily="2" charset="-122"/>
                </a:rPr>
                <a:t>2</a:t>
              </a:r>
            </a:p>
          </p:txBody>
        </p:sp>
        <p:sp>
          <p:nvSpPr>
            <p:cNvPr id="52246" name="Rectangle 62"/>
            <p:cNvSpPr>
              <a:spLocks noChangeArrowheads="1"/>
            </p:cNvSpPr>
            <p:nvPr/>
          </p:nvSpPr>
          <p:spPr bwMode="auto">
            <a:xfrm>
              <a:off x="4620" y="850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R</a:t>
              </a:r>
              <a:r>
                <a:rPr lang="en-US" altLang="zh-CN" baseline="-25000">
                  <a:ea typeface="宋体" panose="02010600030101010101" pitchFamily="2" charset="-122"/>
                </a:rPr>
                <a:t>3</a:t>
              </a:r>
            </a:p>
          </p:txBody>
        </p:sp>
        <p:sp>
          <p:nvSpPr>
            <p:cNvPr id="52247" name="Oval 63"/>
            <p:cNvSpPr>
              <a:spLocks noChangeArrowheads="1"/>
            </p:cNvSpPr>
            <p:nvPr/>
          </p:nvSpPr>
          <p:spPr bwMode="auto">
            <a:xfrm>
              <a:off x="4512" y="2196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2248" name="Oval 64"/>
            <p:cNvSpPr>
              <a:spLocks noChangeArrowheads="1"/>
            </p:cNvSpPr>
            <p:nvPr/>
          </p:nvSpPr>
          <p:spPr bwMode="auto">
            <a:xfrm>
              <a:off x="4512" y="1176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9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9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9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9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9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9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9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49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498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49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858" grpId="0" autoUpdateAnimBg="0"/>
      <p:bldP spid="24986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Text Box 2"/>
          <p:cNvSpPr txBox="1">
            <a:spLocks noChangeArrowheads="1"/>
          </p:cNvSpPr>
          <p:nvPr/>
        </p:nvSpPr>
        <p:spPr bwMode="auto">
          <a:xfrm>
            <a:off x="304800" y="266700"/>
            <a:ext cx="2749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99"/>
                </a:solidFill>
                <a:ea typeface="宋体" panose="02010600030101010101" pitchFamily="2" charset="-122"/>
              </a:rPr>
              <a:t>第三步</a:t>
            </a:r>
            <a:r>
              <a:rPr lang="en-US" altLang="zh-CN">
                <a:solidFill>
                  <a:srgbClr val="000099"/>
                </a:solidFill>
                <a:ea typeface="宋体" panose="02010600030101010101" pitchFamily="2" charset="-122"/>
              </a:rPr>
              <a:t>:</a:t>
            </a:r>
            <a:r>
              <a:rPr lang="zh-CN" altLang="en-US">
                <a:solidFill>
                  <a:srgbClr val="000099"/>
                </a:solidFill>
                <a:ea typeface="宋体" panose="02010600030101010101" pitchFamily="2" charset="-122"/>
              </a:rPr>
              <a:t>求时间常数</a:t>
            </a:r>
          </a:p>
        </p:txBody>
      </p:sp>
      <p:graphicFrame>
        <p:nvGraphicFramePr>
          <p:cNvPr id="250883" name="Object 3"/>
          <p:cNvGraphicFramePr>
            <a:graphicFrameLocks noChangeAspect="1"/>
          </p:cNvGraphicFramePr>
          <p:nvPr/>
        </p:nvGraphicFramePr>
        <p:xfrm>
          <a:off x="3048000" y="228600"/>
          <a:ext cx="54610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31" name="公式" r:id="rId3" imgW="114287" imgH="133347" progId="Equation.3">
                  <p:embed/>
                </p:oleObj>
              </mc:Choice>
              <mc:Fallback>
                <p:oleObj name="公式" r:id="rId3" imgW="114287" imgH="133347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28600"/>
                        <a:ext cx="546100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0884" name="Object 4"/>
          <p:cNvGraphicFramePr>
            <a:graphicFrameLocks noChangeAspect="1"/>
          </p:cNvGraphicFramePr>
          <p:nvPr/>
        </p:nvGraphicFramePr>
        <p:xfrm>
          <a:off x="1143000" y="4953000"/>
          <a:ext cx="3819525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32" name="公式" r:id="rId5" imgW="1218671" imgH="393529" progId="Equation.3">
                  <p:embed/>
                </p:oleObj>
              </mc:Choice>
              <mc:Fallback>
                <p:oleObj name="公式" r:id="rId5" imgW="1218671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4953000"/>
                        <a:ext cx="3819525" cy="1000125"/>
                      </a:xfrm>
                      <a:prstGeom prst="rect">
                        <a:avLst/>
                      </a:prstGeom>
                      <a:noFill/>
                      <a:ln w="5715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0885" name="Object 5"/>
          <p:cNvGraphicFramePr>
            <a:graphicFrameLocks noChangeAspect="1"/>
          </p:cNvGraphicFramePr>
          <p:nvPr/>
        </p:nvGraphicFramePr>
        <p:xfrm>
          <a:off x="1143000" y="4016375"/>
          <a:ext cx="4103688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33" name="公式" r:id="rId7" imgW="1002865" imgH="228501" progId="Equation.3">
                  <p:embed/>
                </p:oleObj>
              </mc:Choice>
              <mc:Fallback>
                <p:oleObj name="公式" r:id="rId7" imgW="1002865" imgH="228501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4016375"/>
                        <a:ext cx="4103688" cy="70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0886" name="AutoShape 6"/>
          <p:cNvSpPr>
            <a:spLocks noChangeArrowheads="1"/>
          </p:cNvSpPr>
          <p:nvPr/>
        </p:nvSpPr>
        <p:spPr bwMode="auto">
          <a:xfrm>
            <a:off x="4895850" y="2476500"/>
            <a:ext cx="647700" cy="285750"/>
          </a:xfrm>
          <a:prstGeom prst="rightArrow">
            <a:avLst>
              <a:gd name="adj1" fmla="val 50000"/>
              <a:gd name="adj2" fmla="val 56667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grpSp>
        <p:nvGrpSpPr>
          <p:cNvPr id="250887" name="Group 7"/>
          <p:cNvGrpSpPr>
            <a:grpSpLocks/>
          </p:cNvGrpSpPr>
          <p:nvPr/>
        </p:nvGrpSpPr>
        <p:grpSpPr bwMode="auto">
          <a:xfrm>
            <a:off x="419100" y="887413"/>
            <a:ext cx="4530725" cy="2770187"/>
            <a:chOff x="264" y="559"/>
            <a:chExt cx="2854" cy="1745"/>
          </a:xfrm>
        </p:grpSpPr>
        <p:sp>
          <p:nvSpPr>
            <p:cNvPr id="53293" name="Oval 8"/>
            <p:cNvSpPr>
              <a:spLocks noChangeArrowheads="1"/>
            </p:cNvSpPr>
            <p:nvPr/>
          </p:nvSpPr>
          <p:spPr bwMode="auto">
            <a:xfrm>
              <a:off x="427" y="1339"/>
              <a:ext cx="316" cy="38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3294" name="Line 9"/>
            <p:cNvSpPr>
              <a:spLocks noChangeShapeType="1"/>
            </p:cNvSpPr>
            <p:nvPr/>
          </p:nvSpPr>
          <p:spPr bwMode="auto">
            <a:xfrm>
              <a:off x="583" y="933"/>
              <a:ext cx="0" cy="40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95" name="Line 10"/>
            <p:cNvSpPr>
              <a:spLocks noChangeShapeType="1"/>
            </p:cNvSpPr>
            <p:nvPr/>
          </p:nvSpPr>
          <p:spPr bwMode="auto">
            <a:xfrm flipV="1">
              <a:off x="576" y="922"/>
              <a:ext cx="2080" cy="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96" name="Line 11"/>
            <p:cNvSpPr>
              <a:spLocks noChangeShapeType="1"/>
            </p:cNvSpPr>
            <p:nvPr/>
          </p:nvSpPr>
          <p:spPr bwMode="auto">
            <a:xfrm>
              <a:off x="575" y="2263"/>
              <a:ext cx="206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97" name="Line 12"/>
            <p:cNvSpPr>
              <a:spLocks noChangeShapeType="1"/>
            </p:cNvSpPr>
            <p:nvPr/>
          </p:nvSpPr>
          <p:spPr bwMode="auto">
            <a:xfrm>
              <a:off x="1106" y="933"/>
              <a:ext cx="0" cy="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98" name="Rectangle 13"/>
            <p:cNvSpPr>
              <a:spLocks noChangeArrowheads="1"/>
            </p:cNvSpPr>
            <p:nvPr/>
          </p:nvSpPr>
          <p:spPr bwMode="auto">
            <a:xfrm>
              <a:off x="2155" y="861"/>
              <a:ext cx="257" cy="12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 sz="2800" b="0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53299" name="Line 14"/>
            <p:cNvSpPr>
              <a:spLocks noChangeShapeType="1"/>
            </p:cNvSpPr>
            <p:nvPr/>
          </p:nvSpPr>
          <p:spPr bwMode="auto">
            <a:xfrm>
              <a:off x="1952" y="922"/>
              <a:ext cx="0" cy="134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00" name="Rectangle 15"/>
            <p:cNvSpPr>
              <a:spLocks noChangeArrowheads="1"/>
            </p:cNvSpPr>
            <p:nvPr/>
          </p:nvSpPr>
          <p:spPr bwMode="auto">
            <a:xfrm>
              <a:off x="1907" y="1532"/>
              <a:ext cx="103" cy="31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 sz="2800" b="0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53301" name="Line 16"/>
            <p:cNvSpPr>
              <a:spLocks noChangeShapeType="1"/>
            </p:cNvSpPr>
            <p:nvPr/>
          </p:nvSpPr>
          <p:spPr bwMode="auto">
            <a:xfrm>
              <a:off x="1106" y="1398"/>
              <a:ext cx="171" cy="36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02" name="Line 17"/>
            <p:cNvSpPr>
              <a:spLocks noChangeShapeType="1"/>
            </p:cNvSpPr>
            <p:nvPr/>
          </p:nvSpPr>
          <p:spPr bwMode="auto">
            <a:xfrm flipH="1">
              <a:off x="1106" y="1465"/>
              <a:ext cx="164" cy="23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03" name="Text Box 18"/>
            <p:cNvSpPr txBox="1">
              <a:spLocks noChangeArrowheads="1"/>
            </p:cNvSpPr>
            <p:nvPr/>
          </p:nvSpPr>
          <p:spPr bwMode="auto">
            <a:xfrm>
              <a:off x="1139" y="1731"/>
              <a:ext cx="41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t</a:t>
              </a:r>
              <a:r>
                <a:rPr lang="en-US" altLang="zh-CN" sz="2800">
                  <a:ea typeface="宋体" panose="02010600030101010101" pitchFamily="2" charset="-122"/>
                </a:rPr>
                <a:t>=0</a:t>
              </a:r>
            </a:p>
          </p:txBody>
        </p:sp>
        <p:sp>
          <p:nvSpPr>
            <p:cNvPr id="53304" name="Line 19"/>
            <p:cNvSpPr>
              <a:spLocks noChangeShapeType="1"/>
            </p:cNvSpPr>
            <p:nvPr/>
          </p:nvSpPr>
          <p:spPr bwMode="auto">
            <a:xfrm flipH="1" flipV="1">
              <a:off x="1107" y="1718"/>
              <a:ext cx="0" cy="53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05" name="Arc 20"/>
            <p:cNvSpPr>
              <a:spLocks/>
            </p:cNvSpPr>
            <p:nvPr/>
          </p:nvSpPr>
          <p:spPr bwMode="auto">
            <a:xfrm>
              <a:off x="2650" y="1460"/>
              <a:ext cx="75" cy="114"/>
            </a:xfrm>
            <a:custGeom>
              <a:avLst/>
              <a:gdLst>
                <a:gd name="T0" fmla="*/ 0 w 21825"/>
                <a:gd name="T1" fmla="*/ 0 h 43200"/>
                <a:gd name="T2" fmla="*/ 1 w 21825"/>
                <a:gd name="T3" fmla="*/ 114 h 43200"/>
                <a:gd name="T4" fmla="*/ 1 w 21825"/>
                <a:gd name="T5" fmla="*/ 57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825" h="43200" fill="none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</a:path>
                <a:path w="21825" h="43200" stroke="0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  <a:lnTo>
                    <a:pt x="225" y="21600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38100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06" name="Arc 21"/>
            <p:cNvSpPr>
              <a:spLocks/>
            </p:cNvSpPr>
            <p:nvPr/>
          </p:nvSpPr>
          <p:spPr bwMode="auto">
            <a:xfrm>
              <a:off x="2641" y="1583"/>
              <a:ext cx="76" cy="115"/>
            </a:xfrm>
            <a:custGeom>
              <a:avLst/>
              <a:gdLst>
                <a:gd name="T0" fmla="*/ 0 w 21825"/>
                <a:gd name="T1" fmla="*/ 0 h 43200"/>
                <a:gd name="T2" fmla="*/ 1 w 21825"/>
                <a:gd name="T3" fmla="*/ 115 h 43200"/>
                <a:gd name="T4" fmla="*/ 1 w 21825"/>
                <a:gd name="T5" fmla="*/ 58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825" h="43200" fill="none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</a:path>
                <a:path w="21825" h="43200" stroke="0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  <a:lnTo>
                    <a:pt x="225" y="21600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38100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07" name="Arc 22"/>
            <p:cNvSpPr>
              <a:spLocks/>
            </p:cNvSpPr>
            <p:nvPr/>
          </p:nvSpPr>
          <p:spPr bwMode="auto">
            <a:xfrm>
              <a:off x="2641" y="1698"/>
              <a:ext cx="76" cy="113"/>
            </a:xfrm>
            <a:custGeom>
              <a:avLst/>
              <a:gdLst>
                <a:gd name="T0" fmla="*/ 0 w 21825"/>
                <a:gd name="T1" fmla="*/ 0 h 43200"/>
                <a:gd name="T2" fmla="*/ 1 w 21825"/>
                <a:gd name="T3" fmla="*/ 113 h 43200"/>
                <a:gd name="T4" fmla="*/ 1 w 21825"/>
                <a:gd name="T5" fmla="*/ 56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825" h="43200" fill="none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</a:path>
                <a:path w="21825" h="43200" stroke="0" extrusionOk="0">
                  <a:moveTo>
                    <a:pt x="0" y="1"/>
                  </a:moveTo>
                  <a:cubicBezTo>
                    <a:pt x="74" y="0"/>
                    <a:pt x="149" y="-1"/>
                    <a:pt x="225" y="0"/>
                  </a:cubicBezTo>
                  <a:cubicBezTo>
                    <a:pt x="12154" y="0"/>
                    <a:pt x="21825" y="9670"/>
                    <a:pt x="21825" y="21600"/>
                  </a:cubicBezTo>
                  <a:cubicBezTo>
                    <a:pt x="21825" y="33529"/>
                    <a:pt x="12154" y="43199"/>
                    <a:pt x="225" y="43200"/>
                  </a:cubicBezTo>
                  <a:lnTo>
                    <a:pt x="225" y="21600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38100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08" name="Line 23"/>
            <p:cNvSpPr>
              <a:spLocks noChangeShapeType="1"/>
            </p:cNvSpPr>
            <p:nvPr/>
          </p:nvSpPr>
          <p:spPr bwMode="auto">
            <a:xfrm flipV="1">
              <a:off x="2641" y="1822"/>
              <a:ext cx="0" cy="46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09" name="Line 24"/>
            <p:cNvSpPr>
              <a:spLocks noChangeShapeType="1"/>
            </p:cNvSpPr>
            <p:nvPr/>
          </p:nvSpPr>
          <p:spPr bwMode="auto">
            <a:xfrm flipV="1">
              <a:off x="583" y="1731"/>
              <a:ext cx="0" cy="5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10" name="Line 25"/>
            <p:cNvSpPr>
              <a:spLocks noChangeShapeType="1"/>
            </p:cNvSpPr>
            <p:nvPr/>
          </p:nvSpPr>
          <p:spPr bwMode="auto">
            <a:xfrm>
              <a:off x="426" y="1532"/>
              <a:ext cx="3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11" name="Line 26"/>
            <p:cNvSpPr>
              <a:spLocks noChangeShapeType="1"/>
            </p:cNvSpPr>
            <p:nvPr/>
          </p:nvSpPr>
          <p:spPr bwMode="auto">
            <a:xfrm flipV="1">
              <a:off x="837" y="1351"/>
              <a:ext cx="0" cy="40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12" name="Text Box 27"/>
            <p:cNvSpPr txBox="1">
              <a:spLocks noChangeArrowheads="1"/>
            </p:cNvSpPr>
            <p:nvPr/>
          </p:nvSpPr>
          <p:spPr bwMode="auto">
            <a:xfrm>
              <a:off x="670" y="1746"/>
              <a:ext cx="3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3A</a:t>
              </a:r>
            </a:p>
          </p:txBody>
        </p:sp>
        <p:sp>
          <p:nvSpPr>
            <p:cNvPr id="53313" name="Text Box 28"/>
            <p:cNvSpPr txBox="1">
              <a:spLocks noChangeArrowheads="1"/>
            </p:cNvSpPr>
            <p:nvPr/>
          </p:nvSpPr>
          <p:spPr bwMode="auto">
            <a:xfrm>
              <a:off x="2389" y="1379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L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53314" name="Line 29"/>
            <p:cNvSpPr>
              <a:spLocks noChangeShapeType="1"/>
            </p:cNvSpPr>
            <p:nvPr/>
          </p:nvSpPr>
          <p:spPr bwMode="auto">
            <a:xfrm>
              <a:off x="2808" y="1427"/>
              <a:ext cx="0" cy="40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3315" name="Object 30"/>
            <p:cNvGraphicFramePr>
              <a:graphicFrameLocks noChangeAspect="1"/>
            </p:cNvGraphicFramePr>
            <p:nvPr/>
          </p:nvGraphicFramePr>
          <p:xfrm>
            <a:off x="2757" y="970"/>
            <a:ext cx="361" cy="4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34" name="公式" r:id="rId9" imgW="190335" imgH="215713" progId="Equation.3">
                    <p:embed/>
                  </p:oleObj>
                </mc:Choice>
                <mc:Fallback>
                  <p:oleObj name="公式" r:id="rId9" imgW="190335" imgH="215713" progId="Equation.3">
                    <p:embed/>
                    <p:pic>
                      <p:nvPicPr>
                        <p:cNvPr id="0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7" y="970"/>
                          <a:ext cx="361" cy="4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316" name="Text Box 31"/>
            <p:cNvSpPr txBox="1">
              <a:spLocks noChangeArrowheads="1"/>
            </p:cNvSpPr>
            <p:nvPr/>
          </p:nvSpPr>
          <p:spPr bwMode="auto">
            <a:xfrm>
              <a:off x="1279" y="1349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solidFill>
                    <a:srgbClr val="FF0000"/>
                  </a:solidFill>
                  <a:ea typeface="宋体" panose="02010600030101010101" pitchFamily="2" charset="-122"/>
                </a:rPr>
                <a:t>K</a:t>
              </a:r>
              <a:endParaRPr lang="en-US" altLang="zh-CN" sz="2800">
                <a:solidFill>
                  <a:srgbClr val="FF0000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53317" name="Line 32"/>
            <p:cNvSpPr>
              <a:spLocks noChangeShapeType="1"/>
            </p:cNvSpPr>
            <p:nvPr/>
          </p:nvSpPr>
          <p:spPr bwMode="auto">
            <a:xfrm flipV="1">
              <a:off x="2652" y="923"/>
              <a:ext cx="0" cy="53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18" name="Rectangle 33"/>
            <p:cNvSpPr>
              <a:spLocks noChangeArrowheads="1"/>
            </p:cNvSpPr>
            <p:nvPr/>
          </p:nvSpPr>
          <p:spPr bwMode="auto">
            <a:xfrm>
              <a:off x="1403" y="861"/>
              <a:ext cx="257" cy="12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 sz="2800" b="0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53319" name="Text Box 34"/>
            <p:cNvSpPr txBox="1">
              <a:spLocks noChangeArrowheads="1"/>
            </p:cNvSpPr>
            <p:nvPr/>
          </p:nvSpPr>
          <p:spPr bwMode="auto">
            <a:xfrm>
              <a:off x="1614" y="1388"/>
              <a:ext cx="35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2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53320" name="Text Box 35"/>
            <p:cNvSpPr txBox="1">
              <a:spLocks noChangeArrowheads="1"/>
            </p:cNvSpPr>
            <p:nvPr/>
          </p:nvSpPr>
          <p:spPr bwMode="auto">
            <a:xfrm>
              <a:off x="1417" y="952"/>
              <a:ext cx="35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1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53321" name="Text Box 36"/>
            <p:cNvSpPr txBox="1">
              <a:spLocks noChangeArrowheads="1"/>
            </p:cNvSpPr>
            <p:nvPr/>
          </p:nvSpPr>
          <p:spPr bwMode="auto">
            <a:xfrm>
              <a:off x="2170" y="961"/>
              <a:ext cx="35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3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53322" name="Text Box 37"/>
            <p:cNvSpPr txBox="1">
              <a:spLocks noChangeArrowheads="1"/>
            </p:cNvSpPr>
            <p:nvPr/>
          </p:nvSpPr>
          <p:spPr bwMode="auto">
            <a:xfrm>
              <a:off x="264" y="1608"/>
              <a:ext cx="52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I</a:t>
              </a:r>
              <a:r>
                <a:rPr lang="en-US" altLang="zh-CN" sz="2800" i="1" baseline="-25000">
                  <a:ea typeface="宋体" panose="02010600030101010101" pitchFamily="2" charset="-122"/>
                </a:rPr>
                <a:t>S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53323" name="Text Box 38"/>
            <p:cNvSpPr txBox="1">
              <a:spLocks noChangeArrowheads="1"/>
            </p:cNvSpPr>
            <p:nvPr/>
          </p:nvSpPr>
          <p:spPr bwMode="auto">
            <a:xfrm>
              <a:off x="1590" y="1645"/>
              <a:ext cx="44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2</a:t>
              </a:r>
            </a:p>
          </p:txBody>
        </p:sp>
        <p:sp>
          <p:nvSpPr>
            <p:cNvPr id="53324" name="Text Box 39"/>
            <p:cNvSpPr txBox="1">
              <a:spLocks noChangeArrowheads="1"/>
            </p:cNvSpPr>
            <p:nvPr/>
          </p:nvSpPr>
          <p:spPr bwMode="auto">
            <a:xfrm>
              <a:off x="1320" y="564"/>
              <a:ext cx="47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2</a:t>
              </a:r>
            </a:p>
          </p:txBody>
        </p:sp>
        <p:sp>
          <p:nvSpPr>
            <p:cNvPr id="53325" name="Text Box 40"/>
            <p:cNvSpPr txBox="1">
              <a:spLocks noChangeArrowheads="1"/>
            </p:cNvSpPr>
            <p:nvPr/>
          </p:nvSpPr>
          <p:spPr bwMode="auto">
            <a:xfrm>
              <a:off x="2121" y="559"/>
              <a:ext cx="68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1</a:t>
              </a:r>
            </a:p>
          </p:txBody>
        </p:sp>
        <p:sp>
          <p:nvSpPr>
            <p:cNvPr id="53326" name="Text Box 41"/>
            <p:cNvSpPr txBox="1">
              <a:spLocks noChangeArrowheads="1"/>
            </p:cNvSpPr>
            <p:nvPr/>
          </p:nvSpPr>
          <p:spPr bwMode="auto">
            <a:xfrm>
              <a:off x="2282" y="1617"/>
              <a:ext cx="41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1H</a:t>
              </a:r>
            </a:p>
          </p:txBody>
        </p:sp>
        <p:sp>
          <p:nvSpPr>
            <p:cNvPr id="53327" name="Oval 42"/>
            <p:cNvSpPr>
              <a:spLocks noChangeArrowheads="1"/>
            </p:cNvSpPr>
            <p:nvPr/>
          </p:nvSpPr>
          <p:spPr bwMode="auto">
            <a:xfrm>
              <a:off x="1908" y="2232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3328" name="Oval 43"/>
            <p:cNvSpPr>
              <a:spLocks noChangeArrowheads="1"/>
            </p:cNvSpPr>
            <p:nvPr/>
          </p:nvSpPr>
          <p:spPr bwMode="auto">
            <a:xfrm>
              <a:off x="1068" y="2232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3329" name="Oval 44"/>
            <p:cNvSpPr>
              <a:spLocks noChangeArrowheads="1"/>
            </p:cNvSpPr>
            <p:nvPr/>
          </p:nvSpPr>
          <p:spPr bwMode="auto">
            <a:xfrm>
              <a:off x="1080" y="876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3330" name="Oval 45"/>
            <p:cNvSpPr>
              <a:spLocks noChangeArrowheads="1"/>
            </p:cNvSpPr>
            <p:nvPr/>
          </p:nvSpPr>
          <p:spPr bwMode="auto">
            <a:xfrm>
              <a:off x="1920" y="876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250926" name="Group 46"/>
          <p:cNvGrpSpPr>
            <a:grpSpLocks/>
          </p:cNvGrpSpPr>
          <p:nvPr/>
        </p:nvGrpSpPr>
        <p:grpSpPr bwMode="auto">
          <a:xfrm>
            <a:off x="5748338" y="1146175"/>
            <a:ext cx="3128962" cy="2473325"/>
            <a:chOff x="3789" y="722"/>
            <a:chExt cx="1971" cy="1558"/>
          </a:xfrm>
        </p:grpSpPr>
        <p:sp>
          <p:nvSpPr>
            <p:cNvPr id="53273" name="Rectangle 47"/>
            <p:cNvSpPr>
              <a:spLocks noChangeArrowheads="1"/>
            </p:cNvSpPr>
            <p:nvPr/>
          </p:nvSpPr>
          <p:spPr bwMode="auto">
            <a:xfrm>
              <a:off x="3789" y="744"/>
              <a:ext cx="1440" cy="1536"/>
            </a:xfrm>
            <a:prstGeom prst="rect">
              <a:avLst/>
            </a:prstGeom>
            <a:solidFill>
              <a:schemeClr val="hlink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grpSp>
          <p:nvGrpSpPr>
            <p:cNvPr id="53274" name="Group 48"/>
            <p:cNvGrpSpPr>
              <a:grpSpLocks/>
            </p:cNvGrpSpPr>
            <p:nvPr/>
          </p:nvGrpSpPr>
          <p:grpSpPr bwMode="auto">
            <a:xfrm>
              <a:off x="5419" y="1469"/>
              <a:ext cx="74" cy="286"/>
              <a:chOff x="2254" y="3305"/>
              <a:chExt cx="74" cy="286"/>
            </a:xfrm>
          </p:grpSpPr>
          <p:sp>
            <p:nvSpPr>
              <p:cNvPr id="53290" name="Arc 49"/>
              <p:cNvSpPr>
                <a:spLocks/>
              </p:cNvSpPr>
              <p:nvPr/>
            </p:nvSpPr>
            <p:spPr bwMode="auto">
              <a:xfrm>
                <a:off x="2254" y="3305"/>
                <a:ext cx="74" cy="94"/>
              </a:xfrm>
              <a:custGeom>
                <a:avLst/>
                <a:gdLst>
                  <a:gd name="T0" fmla="*/ 0 w 21825"/>
                  <a:gd name="T1" fmla="*/ 0 h 43200"/>
                  <a:gd name="T2" fmla="*/ 1 w 21825"/>
                  <a:gd name="T3" fmla="*/ 94 h 43200"/>
                  <a:gd name="T4" fmla="*/ 1 w 21825"/>
                  <a:gd name="T5" fmla="*/ 47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825" h="43200" fill="none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</a:path>
                  <a:path w="21825" h="43200" stroke="0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  <a:lnTo>
                      <a:pt x="225" y="21600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381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291" name="Arc 50"/>
              <p:cNvSpPr>
                <a:spLocks/>
              </p:cNvSpPr>
              <p:nvPr/>
            </p:nvSpPr>
            <p:spPr bwMode="auto">
              <a:xfrm>
                <a:off x="2254" y="3411"/>
                <a:ext cx="74" cy="97"/>
              </a:xfrm>
              <a:custGeom>
                <a:avLst/>
                <a:gdLst>
                  <a:gd name="T0" fmla="*/ 0 w 21825"/>
                  <a:gd name="T1" fmla="*/ 0 h 43200"/>
                  <a:gd name="T2" fmla="*/ 1 w 21825"/>
                  <a:gd name="T3" fmla="*/ 97 h 43200"/>
                  <a:gd name="T4" fmla="*/ 1 w 21825"/>
                  <a:gd name="T5" fmla="*/ 49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825" h="43200" fill="none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</a:path>
                  <a:path w="21825" h="43200" stroke="0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  <a:lnTo>
                      <a:pt x="225" y="21600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381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292" name="Arc 51"/>
              <p:cNvSpPr>
                <a:spLocks/>
              </p:cNvSpPr>
              <p:nvPr/>
            </p:nvSpPr>
            <p:spPr bwMode="auto">
              <a:xfrm>
                <a:off x="2254" y="3496"/>
                <a:ext cx="74" cy="95"/>
              </a:xfrm>
              <a:custGeom>
                <a:avLst/>
                <a:gdLst>
                  <a:gd name="T0" fmla="*/ 0 w 21825"/>
                  <a:gd name="T1" fmla="*/ 0 h 43200"/>
                  <a:gd name="T2" fmla="*/ 1 w 21825"/>
                  <a:gd name="T3" fmla="*/ 95 h 43200"/>
                  <a:gd name="T4" fmla="*/ 1 w 21825"/>
                  <a:gd name="T5" fmla="*/ 48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825" h="43200" fill="none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</a:path>
                  <a:path w="21825" h="43200" stroke="0" extrusionOk="0">
                    <a:moveTo>
                      <a:pt x="0" y="1"/>
                    </a:moveTo>
                    <a:cubicBezTo>
                      <a:pt x="74" y="0"/>
                      <a:pt x="149" y="-1"/>
                      <a:pt x="225" y="0"/>
                    </a:cubicBezTo>
                    <a:cubicBezTo>
                      <a:pt x="12154" y="0"/>
                      <a:pt x="21825" y="9670"/>
                      <a:pt x="21825" y="21600"/>
                    </a:cubicBezTo>
                    <a:cubicBezTo>
                      <a:pt x="21825" y="33529"/>
                      <a:pt x="12154" y="43199"/>
                      <a:pt x="225" y="43200"/>
                    </a:cubicBezTo>
                    <a:lnTo>
                      <a:pt x="225" y="21600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381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53275" name="Line 52"/>
            <p:cNvSpPr>
              <a:spLocks noChangeShapeType="1"/>
            </p:cNvSpPr>
            <p:nvPr/>
          </p:nvSpPr>
          <p:spPr bwMode="auto">
            <a:xfrm>
              <a:off x="3969" y="1128"/>
              <a:ext cx="145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76" name="Line 53"/>
            <p:cNvSpPr>
              <a:spLocks noChangeShapeType="1"/>
            </p:cNvSpPr>
            <p:nvPr/>
          </p:nvSpPr>
          <p:spPr bwMode="auto">
            <a:xfrm>
              <a:off x="3969" y="2136"/>
              <a:ext cx="14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77" name="Rectangle 54"/>
            <p:cNvSpPr>
              <a:spLocks noChangeArrowheads="1"/>
            </p:cNvSpPr>
            <p:nvPr/>
          </p:nvSpPr>
          <p:spPr bwMode="auto">
            <a:xfrm>
              <a:off x="4257" y="1080"/>
              <a:ext cx="219" cy="106"/>
            </a:xfrm>
            <a:prstGeom prst="rect">
              <a:avLst/>
            </a:prstGeom>
            <a:solidFill>
              <a:srgbClr val="CCCC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3278" name="Line 55"/>
            <p:cNvSpPr>
              <a:spLocks noChangeShapeType="1"/>
            </p:cNvSpPr>
            <p:nvPr/>
          </p:nvSpPr>
          <p:spPr bwMode="auto">
            <a:xfrm>
              <a:off x="4737" y="1128"/>
              <a:ext cx="3" cy="10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79" name="Rectangle 56"/>
            <p:cNvSpPr>
              <a:spLocks noChangeArrowheads="1"/>
            </p:cNvSpPr>
            <p:nvPr/>
          </p:nvSpPr>
          <p:spPr bwMode="auto">
            <a:xfrm>
              <a:off x="4677" y="1488"/>
              <a:ext cx="114" cy="219"/>
            </a:xfrm>
            <a:prstGeom prst="rect">
              <a:avLst/>
            </a:prstGeom>
            <a:solidFill>
              <a:srgbClr val="CCCC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 sz="2800" b="0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53280" name="Line 57"/>
            <p:cNvSpPr>
              <a:spLocks noChangeShapeType="1"/>
            </p:cNvSpPr>
            <p:nvPr/>
          </p:nvSpPr>
          <p:spPr bwMode="auto">
            <a:xfrm flipV="1">
              <a:off x="5409" y="1128"/>
              <a:ext cx="0" cy="3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81" name="Line 58"/>
            <p:cNvSpPr>
              <a:spLocks noChangeShapeType="1"/>
            </p:cNvSpPr>
            <p:nvPr/>
          </p:nvSpPr>
          <p:spPr bwMode="auto">
            <a:xfrm flipH="1">
              <a:off x="5421" y="1752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82" name="Line 59"/>
            <p:cNvSpPr>
              <a:spLocks noChangeShapeType="1"/>
            </p:cNvSpPr>
            <p:nvPr/>
          </p:nvSpPr>
          <p:spPr bwMode="auto">
            <a:xfrm>
              <a:off x="3969" y="1128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83" name="Rectangle 60"/>
            <p:cNvSpPr>
              <a:spLocks noChangeArrowheads="1"/>
            </p:cNvSpPr>
            <p:nvPr/>
          </p:nvSpPr>
          <p:spPr bwMode="auto">
            <a:xfrm>
              <a:off x="4917" y="1080"/>
              <a:ext cx="219" cy="106"/>
            </a:xfrm>
            <a:prstGeom prst="rect">
              <a:avLst/>
            </a:prstGeom>
            <a:solidFill>
              <a:srgbClr val="CCCC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3284" name="Text Box 61"/>
            <p:cNvSpPr txBox="1">
              <a:spLocks noChangeArrowheads="1"/>
            </p:cNvSpPr>
            <p:nvPr/>
          </p:nvSpPr>
          <p:spPr bwMode="auto">
            <a:xfrm>
              <a:off x="5495" y="1662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>
                  <a:ea typeface="宋体" panose="02010600030101010101" pitchFamily="2" charset="-122"/>
                </a:rPr>
                <a:t>L</a:t>
              </a:r>
            </a:p>
          </p:txBody>
        </p:sp>
        <p:sp>
          <p:nvSpPr>
            <p:cNvPr id="53285" name="Rectangle 62"/>
            <p:cNvSpPr>
              <a:spLocks noChangeArrowheads="1"/>
            </p:cNvSpPr>
            <p:nvPr/>
          </p:nvSpPr>
          <p:spPr bwMode="auto">
            <a:xfrm>
              <a:off x="4320" y="1418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2</a:t>
              </a:r>
            </a:p>
          </p:txBody>
        </p:sp>
        <p:sp>
          <p:nvSpPr>
            <p:cNvPr id="53286" name="Rectangle 63"/>
            <p:cNvSpPr>
              <a:spLocks noChangeArrowheads="1"/>
            </p:cNvSpPr>
            <p:nvPr/>
          </p:nvSpPr>
          <p:spPr bwMode="auto">
            <a:xfrm>
              <a:off x="4896" y="746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3</a:t>
              </a:r>
            </a:p>
          </p:txBody>
        </p:sp>
        <p:sp>
          <p:nvSpPr>
            <p:cNvPr id="53287" name="Rectangle 64"/>
            <p:cNvSpPr>
              <a:spLocks noChangeArrowheads="1"/>
            </p:cNvSpPr>
            <p:nvPr/>
          </p:nvSpPr>
          <p:spPr bwMode="auto">
            <a:xfrm>
              <a:off x="4224" y="722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1</a:t>
              </a:r>
            </a:p>
          </p:txBody>
        </p:sp>
        <p:sp>
          <p:nvSpPr>
            <p:cNvPr id="53288" name="Oval 65"/>
            <p:cNvSpPr>
              <a:spLocks noChangeArrowheads="1"/>
            </p:cNvSpPr>
            <p:nvPr/>
          </p:nvSpPr>
          <p:spPr bwMode="auto">
            <a:xfrm>
              <a:off x="4704" y="2100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3289" name="Oval 66"/>
            <p:cNvSpPr>
              <a:spLocks noChangeArrowheads="1"/>
            </p:cNvSpPr>
            <p:nvPr/>
          </p:nvSpPr>
          <p:spPr bwMode="auto">
            <a:xfrm>
              <a:off x="4704" y="1080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250947" name="Group 67"/>
          <p:cNvGrpSpPr>
            <a:grpSpLocks/>
          </p:cNvGrpSpPr>
          <p:nvPr/>
        </p:nvGrpSpPr>
        <p:grpSpPr bwMode="auto">
          <a:xfrm>
            <a:off x="6383338" y="4591050"/>
            <a:ext cx="2503487" cy="1733550"/>
            <a:chOff x="4177" y="2892"/>
            <a:chExt cx="1577" cy="1092"/>
          </a:xfrm>
        </p:grpSpPr>
        <p:sp>
          <p:nvSpPr>
            <p:cNvPr id="53259" name="Rectangle 68"/>
            <p:cNvSpPr>
              <a:spLocks noChangeArrowheads="1"/>
            </p:cNvSpPr>
            <p:nvPr/>
          </p:nvSpPr>
          <p:spPr bwMode="auto">
            <a:xfrm>
              <a:off x="4177" y="2892"/>
              <a:ext cx="936" cy="1092"/>
            </a:xfrm>
            <a:prstGeom prst="rect">
              <a:avLst/>
            </a:prstGeom>
            <a:solidFill>
              <a:schemeClr val="hlink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grpSp>
          <p:nvGrpSpPr>
            <p:cNvPr id="53260" name="Group 69"/>
            <p:cNvGrpSpPr>
              <a:grpSpLocks/>
            </p:cNvGrpSpPr>
            <p:nvPr/>
          </p:nvGrpSpPr>
          <p:grpSpPr bwMode="auto">
            <a:xfrm>
              <a:off x="5409" y="3021"/>
              <a:ext cx="82" cy="843"/>
              <a:chOff x="4464" y="2208"/>
              <a:chExt cx="70" cy="743"/>
            </a:xfrm>
          </p:grpSpPr>
          <p:grpSp>
            <p:nvGrpSpPr>
              <p:cNvPr id="53267" name="Group 70"/>
              <p:cNvGrpSpPr>
                <a:grpSpLocks/>
              </p:cNvGrpSpPr>
              <p:nvPr/>
            </p:nvGrpSpPr>
            <p:grpSpPr bwMode="auto">
              <a:xfrm>
                <a:off x="4464" y="2408"/>
                <a:ext cx="70" cy="346"/>
                <a:chOff x="2160" y="1198"/>
                <a:chExt cx="97" cy="246"/>
              </a:xfrm>
            </p:grpSpPr>
            <p:sp>
              <p:nvSpPr>
                <p:cNvPr id="53270" name="Arc 71"/>
                <p:cNvSpPr>
                  <a:spLocks/>
                </p:cNvSpPr>
                <p:nvPr/>
              </p:nvSpPr>
              <p:spPr bwMode="auto">
                <a:xfrm>
                  <a:off x="2160" y="1198"/>
                  <a:ext cx="97" cy="82"/>
                </a:xfrm>
                <a:custGeom>
                  <a:avLst/>
                  <a:gdLst>
                    <a:gd name="T0" fmla="*/ 0 w 21825"/>
                    <a:gd name="T1" fmla="*/ 0 h 43200"/>
                    <a:gd name="T2" fmla="*/ 1 w 21825"/>
                    <a:gd name="T3" fmla="*/ 82 h 43200"/>
                    <a:gd name="T4" fmla="*/ 1 w 21825"/>
                    <a:gd name="T5" fmla="*/ 41 h 432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825" h="43200" fill="none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</a:path>
                    <a:path w="21825" h="43200" stroke="0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  <a:lnTo>
                        <a:pt x="225" y="2160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3271" name="Arc 72"/>
                <p:cNvSpPr>
                  <a:spLocks/>
                </p:cNvSpPr>
                <p:nvPr/>
              </p:nvSpPr>
              <p:spPr bwMode="auto">
                <a:xfrm>
                  <a:off x="2160" y="1280"/>
                  <a:ext cx="97" cy="82"/>
                </a:xfrm>
                <a:custGeom>
                  <a:avLst/>
                  <a:gdLst>
                    <a:gd name="T0" fmla="*/ 0 w 21825"/>
                    <a:gd name="T1" fmla="*/ 0 h 43200"/>
                    <a:gd name="T2" fmla="*/ 1 w 21825"/>
                    <a:gd name="T3" fmla="*/ 82 h 43200"/>
                    <a:gd name="T4" fmla="*/ 1 w 21825"/>
                    <a:gd name="T5" fmla="*/ 41 h 432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825" h="43200" fill="none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</a:path>
                    <a:path w="21825" h="43200" stroke="0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  <a:lnTo>
                        <a:pt x="225" y="2160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3272" name="Arc 73"/>
                <p:cNvSpPr>
                  <a:spLocks/>
                </p:cNvSpPr>
                <p:nvPr/>
              </p:nvSpPr>
              <p:spPr bwMode="auto">
                <a:xfrm>
                  <a:off x="2160" y="1362"/>
                  <a:ext cx="97" cy="82"/>
                </a:xfrm>
                <a:custGeom>
                  <a:avLst/>
                  <a:gdLst>
                    <a:gd name="T0" fmla="*/ 0 w 21825"/>
                    <a:gd name="T1" fmla="*/ 0 h 43200"/>
                    <a:gd name="T2" fmla="*/ 1 w 21825"/>
                    <a:gd name="T3" fmla="*/ 82 h 43200"/>
                    <a:gd name="T4" fmla="*/ 1 w 21825"/>
                    <a:gd name="T5" fmla="*/ 41 h 432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825" h="43200" fill="none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</a:path>
                    <a:path w="21825" h="43200" stroke="0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  <a:lnTo>
                        <a:pt x="225" y="2160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53268" name="Line 74"/>
              <p:cNvSpPr>
                <a:spLocks noChangeShapeType="1"/>
              </p:cNvSpPr>
              <p:nvPr/>
            </p:nvSpPr>
            <p:spPr bwMode="auto">
              <a:xfrm flipV="1">
                <a:off x="4464" y="2208"/>
                <a:ext cx="0" cy="19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269" name="Line 75"/>
              <p:cNvSpPr>
                <a:spLocks noChangeShapeType="1"/>
              </p:cNvSpPr>
              <p:nvPr/>
            </p:nvSpPr>
            <p:spPr bwMode="auto">
              <a:xfrm flipV="1">
                <a:off x="4464" y="2753"/>
                <a:ext cx="0" cy="19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53261" name="Line 76"/>
            <p:cNvSpPr>
              <a:spLocks noChangeShapeType="1"/>
            </p:cNvSpPr>
            <p:nvPr/>
          </p:nvSpPr>
          <p:spPr bwMode="auto">
            <a:xfrm>
              <a:off x="4426" y="3027"/>
              <a:ext cx="0" cy="83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62" name="Rectangle 77"/>
            <p:cNvSpPr>
              <a:spLocks noChangeArrowheads="1"/>
            </p:cNvSpPr>
            <p:nvPr/>
          </p:nvSpPr>
          <p:spPr bwMode="auto">
            <a:xfrm>
              <a:off x="4365" y="3324"/>
              <a:ext cx="118" cy="240"/>
            </a:xfrm>
            <a:prstGeom prst="rect">
              <a:avLst/>
            </a:prstGeom>
            <a:solidFill>
              <a:srgbClr val="CCCC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3263" name="Line 78"/>
            <p:cNvSpPr>
              <a:spLocks noChangeShapeType="1"/>
            </p:cNvSpPr>
            <p:nvPr/>
          </p:nvSpPr>
          <p:spPr bwMode="auto">
            <a:xfrm>
              <a:off x="4438" y="3039"/>
              <a:ext cx="9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64" name="Line 79"/>
            <p:cNvSpPr>
              <a:spLocks noChangeShapeType="1"/>
            </p:cNvSpPr>
            <p:nvPr/>
          </p:nvSpPr>
          <p:spPr bwMode="auto">
            <a:xfrm>
              <a:off x="4426" y="3854"/>
              <a:ext cx="9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65" name="Text Box 80"/>
            <p:cNvSpPr txBox="1">
              <a:spLocks noChangeArrowheads="1"/>
            </p:cNvSpPr>
            <p:nvPr/>
          </p:nvSpPr>
          <p:spPr bwMode="auto">
            <a:xfrm>
              <a:off x="5501" y="3401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L</a:t>
              </a:r>
            </a:p>
          </p:txBody>
        </p:sp>
        <p:sp>
          <p:nvSpPr>
            <p:cNvPr id="53266" name="Rectangle 81"/>
            <p:cNvSpPr>
              <a:spLocks noChangeArrowheads="1"/>
            </p:cNvSpPr>
            <p:nvPr/>
          </p:nvSpPr>
          <p:spPr bwMode="auto">
            <a:xfrm>
              <a:off x="4524" y="3242"/>
              <a:ext cx="32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R'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</p:grpSp>
      <p:sp>
        <p:nvSpPr>
          <p:cNvPr id="250962" name="AutoShape 82"/>
          <p:cNvSpPr>
            <a:spLocks noChangeArrowheads="1"/>
          </p:cNvSpPr>
          <p:nvPr/>
        </p:nvSpPr>
        <p:spPr bwMode="auto">
          <a:xfrm rot="5400000">
            <a:off x="6781800" y="3962400"/>
            <a:ext cx="647700" cy="285750"/>
          </a:xfrm>
          <a:prstGeom prst="rightArrow">
            <a:avLst>
              <a:gd name="adj1" fmla="val 50000"/>
              <a:gd name="adj2" fmla="val 56667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0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08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08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0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0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0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50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250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250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0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500"/>
                                        <p:tgtEl>
                                          <p:spTgt spid="250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882" grpId="0" autoUpdateAnimBg="0"/>
      <p:bldP spid="250886" grpId="0" animBg="1"/>
      <p:bldP spid="25096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Text Box 2"/>
          <p:cNvSpPr txBox="1">
            <a:spLocks noChangeArrowheads="1"/>
          </p:cNvSpPr>
          <p:nvPr/>
        </p:nvSpPr>
        <p:spPr bwMode="auto">
          <a:xfrm>
            <a:off x="73025" y="365125"/>
            <a:ext cx="6829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FF"/>
                </a:solidFill>
                <a:ea typeface="宋体" panose="02010600030101010101" pitchFamily="2" charset="-122"/>
              </a:rPr>
              <a:t>第四步</a:t>
            </a:r>
            <a:r>
              <a:rPr lang="en-US" altLang="zh-CN">
                <a:solidFill>
                  <a:srgbClr val="0000FF"/>
                </a:solidFill>
                <a:ea typeface="宋体" panose="02010600030101010101" pitchFamily="2" charset="-122"/>
              </a:rPr>
              <a:t>: </a:t>
            </a:r>
            <a:r>
              <a:rPr lang="zh-CN" altLang="en-US">
                <a:solidFill>
                  <a:srgbClr val="0000FF"/>
                </a:solidFill>
                <a:ea typeface="宋体" panose="02010600030101010101" pitchFamily="2" charset="-122"/>
              </a:rPr>
              <a:t>将三要素代入通用表达式得过渡过程方程</a:t>
            </a:r>
          </a:p>
        </p:txBody>
      </p:sp>
      <p:graphicFrame>
        <p:nvGraphicFramePr>
          <p:cNvPr id="251908" name="Object 4"/>
          <p:cNvGraphicFramePr>
            <a:graphicFrameLocks noChangeAspect="1"/>
          </p:cNvGraphicFramePr>
          <p:nvPr/>
        </p:nvGraphicFramePr>
        <p:xfrm>
          <a:off x="2843213" y="1143000"/>
          <a:ext cx="3044825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0" name="公式" r:id="rId3" imgW="914400" imgH="228600" progId="Equation.3">
                  <p:embed/>
                </p:oleObj>
              </mc:Choice>
              <mc:Fallback>
                <p:oleObj name="公式" r:id="rId3" imgW="9144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1143000"/>
                        <a:ext cx="3044825" cy="682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1909" name="Object 5"/>
          <p:cNvGraphicFramePr>
            <a:graphicFrameLocks noChangeAspect="1"/>
          </p:cNvGraphicFramePr>
          <p:nvPr/>
        </p:nvGraphicFramePr>
        <p:xfrm>
          <a:off x="2862263" y="1714500"/>
          <a:ext cx="2378075" cy="627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1" name="公式" r:id="rId5" imgW="672808" imgH="215806" progId="Equation.3">
                  <p:embed/>
                </p:oleObj>
              </mc:Choice>
              <mc:Fallback>
                <p:oleObj name="公式" r:id="rId5" imgW="672808" imgH="21580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2263" y="1714500"/>
                        <a:ext cx="2378075" cy="627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rgbClr val="9966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1910" name="Object 6"/>
          <p:cNvGraphicFramePr>
            <a:graphicFrameLocks noChangeAspect="1"/>
          </p:cNvGraphicFramePr>
          <p:nvPr/>
        </p:nvGraphicFramePr>
        <p:xfrm>
          <a:off x="2927350" y="2293938"/>
          <a:ext cx="194945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2" name="公式" r:id="rId7" imgW="532937" imgH="177646" progId="Equation.3">
                  <p:embed/>
                </p:oleObj>
              </mc:Choice>
              <mc:Fallback>
                <p:oleObj name="公式" r:id="rId7" imgW="532937" imgH="17764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350" y="2293938"/>
                        <a:ext cx="1949450" cy="59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rgbClr val="9966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1911" name="AutoShape 7"/>
          <p:cNvSpPr>
            <a:spLocks/>
          </p:cNvSpPr>
          <p:nvPr/>
        </p:nvSpPr>
        <p:spPr bwMode="auto">
          <a:xfrm>
            <a:off x="2514600" y="1411288"/>
            <a:ext cx="280988" cy="1292225"/>
          </a:xfrm>
          <a:prstGeom prst="leftBrace">
            <a:avLst>
              <a:gd name="adj1" fmla="val 38324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endParaRPr lang="zh-CN" altLang="zh-CN" sz="280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graphicFrame>
        <p:nvGraphicFramePr>
          <p:cNvPr id="251912" name="Object 8"/>
          <p:cNvGraphicFramePr>
            <a:graphicFrameLocks noChangeAspect="1"/>
          </p:cNvGraphicFramePr>
          <p:nvPr/>
        </p:nvGraphicFramePr>
        <p:xfrm>
          <a:off x="990600" y="3352800"/>
          <a:ext cx="7448550" cy="218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3" name="公式" r:id="rId9" imgW="2260600" imgH="787400" progId="Equation.3">
                  <p:embed/>
                </p:oleObj>
              </mc:Choice>
              <mc:Fallback>
                <p:oleObj name="公式" r:id="rId9" imgW="2260600" imgH="7874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3352800"/>
                        <a:ext cx="7448550" cy="2185988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009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1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1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51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51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51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51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06" grpId="0" autoUpdateAnimBg="0"/>
      <p:bldP spid="251911" grpId="0" animBg="1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Text Box 2"/>
          <p:cNvSpPr txBox="1">
            <a:spLocks noChangeArrowheads="1"/>
          </p:cNvSpPr>
          <p:nvPr/>
        </p:nvSpPr>
        <p:spPr bwMode="auto">
          <a:xfrm>
            <a:off x="346075" y="361950"/>
            <a:ext cx="657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FF"/>
                </a:solidFill>
                <a:ea typeface="宋体" panose="02010600030101010101" pitchFamily="2" charset="-122"/>
              </a:rPr>
              <a:t>第五步</a:t>
            </a:r>
            <a:r>
              <a:rPr lang="en-US" altLang="zh-CN">
                <a:solidFill>
                  <a:srgbClr val="0000FF"/>
                </a:solidFill>
                <a:ea typeface="宋体" panose="02010600030101010101" pitchFamily="2" charset="-122"/>
              </a:rPr>
              <a:t>:  </a:t>
            </a:r>
            <a:r>
              <a:rPr lang="zh-CN" altLang="en-US">
                <a:solidFill>
                  <a:srgbClr val="0000FF"/>
                </a:solidFill>
                <a:ea typeface="宋体" panose="02010600030101010101" pitchFamily="2" charset="-122"/>
              </a:rPr>
              <a:t>画过渡过程曲线（由初始值稳态值）</a:t>
            </a:r>
          </a:p>
        </p:txBody>
      </p:sp>
      <p:graphicFrame>
        <p:nvGraphicFramePr>
          <p:cNvPr id="252931" name="Object 3"/>
          <p:cNvGraphicFramePr>
            <a:graphicFrameLocks noChangeAspect="1"/>
          </p:cNvGraphicFramePr>
          <p:nvPr/>
        </p:nvGraphicFramePr>
        <p:xfrm>
          <a:off x="990600" y="1295400"/>
          <a:ext cx="7400925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5" name="公式" r:id="rId3" imgW="2222500" imgH="749300" progId="Equation.3">
                  <p:embed/>
                </p:oleObj>
              </mc:Choice>
              <mc:Fallback>
                <p:oleObj name="公式" r:id="rId3" imgW="2222500" imgH="7493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295400"/>
                        <a:ext cx="7400925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52932" name="Group 4"/>
          <p:cNvGrpSpPr>
            <a:grpSpLocks/>
          </p:cNvGrpSpPr>
          <p:nvPr/>
        </p:nvGrpSpPr>
        <p:grpSpPr bwMode="auto">
          <a:xfrm>
            <a:off x="2516188" y="5205413"/>
            <a:ext cx="1982787" cy="590550"/>
            <a:chOff x="1585" y="3279"/>
            <a:chExt cx="1249" cy="372"/>
          </a:xfrm>
        </p:grpSpPr>
        <p:sp>
          <p:nvSpPr>
            <p:cNvPr id="55313" name="Text Box 5"/>
            <p:cNvSpPr txBox="1">
              <a:spLocks noChangeArrowheads="1"/>
            </p:cNvSpPr>
            <p:nvPr/>
          </p:nvSpPr>
          <p:spPr bwMode="auto">
            <a:xfrm>
              <a:off x="2136" y="3363"/>
              <a:ext cx="6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起始值</a:t>
              </a:r>
            </a:p>
          </p:txBody>
        </p:sp>
        <p:sp>
          <p:nvSpPr>
            <p:cNvPr id="55314" name="Text Box 6"/>
            <p:cNvSpPr txBox="1">
              <a:spLocks noChangeArrowheads="1"/>
            </p:cNvSpPr>
            <p:nvPr/>
          </p:nvSpPr>
          <p:spPr bwMode="auto">
            <a:xfrm>
              <a:off x="1585" y="3279"/>
              <a:ext cx="475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3200">
                  <a:solidFill>
                    <a:srgbClr val="0000FF"/>
                  </a:solidFill>
                  <a:ea typeface="宋体" panose="02010600030101010101" pitchFamily="2" charset="-122"/>
                </a:rPr>
                <a:t>-</a:t>
              </a:r>
              <a:r>
                <a:rPr lang="en-US" altLang="zh-CN" sz="2800">
                  <a:solidFill>
                    <a:srgbClr val="0000FF"/>
                  </a:solidFill>
                  <a:ea typeface="宋体" panose="02010600030101010101" pitchFamily="2" charset="-122"/>
                </a:rPr>
                <a:t>4V</a:t>
              </a:r>
              <a:endParaRPr lang="en-US" altLang="zh-CN">
                <a:solidFill>
                  <a:srgbClr val="0000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252935" name="Group 7"/>
          <p:cNvGrpSpPr>
            <a:grpSpLocks/>
          </p:cNvGrpSpPr>
          <p:nvPr/>
        </p:nvGrpSpPr>
        <p:grpSpPr bwMode="auto">
          <a:xfrm>
            <a:off x="2903538" y="3457575"/>
            <a:ext cx="3716337" cy="2419350"/>
            <a:chOff x="1877" y="2106"/>
            <a:chExt cx="2341" cy="1524"/>
          </a:xfrm>
        </p:grpSpPr>
        <p:sp>
          <p:nvSpPr>
            <p:cNvPr id="55309" name="Line 8"/>
            <p:cNvSpPr>
              <a:spLocks noChangeShapeType="1"/>
            </p:cNvSpPr>
            <p:nvPr/>
          </p:nvSpPr>
          <p:spPr bwMode="auto">
            <a:xfrm flipV="1">
              <a:off x="1877" y="2614"/>
              <a:ext cx="218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5310" name="Line 9"/>
            <p:cNvSpPr>
              <a:spLocks noChangeShapeType="1"/>
            </p:cNvSpPr>
            <p:nvPr/>
          </p:nvSpPr>
          <p:spPr bwMode="auto">
            <a:xfrm flipV="1">
              <a:off x="2060" y="2360"/>
              <a:ext cx="0" cy="127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5311" name="Text Box 10"/>
            <p:cNvSpPr txBox="1">
              <a:spLocks noChangeArrowheads="1"/>
            </p:cNvSpPr>
            <p:nvPr/>
          </p:nvSpPr>
          <p:spPr bwMode="auto">
            <a:xfrm>
              <a:off x="3968" y="2284"/>
              <a:ext cx="25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ea typeface="宋体" panose="02010600030101010101" pitchFamily="2" charset="-122"/>
                </a:rPr>
                <a:t>t</a:t>
              </a:r>
              <a:endParaRPr lang="en-US" altLang="zh-CN" sz="2800" b="0">
                <a:ea typeface="宋体" panose="02010600030101010101" pitchFamily="2" charset="-122"/>
              </a:endParaRPr>
            </a:p>
          </p:txBody>
        </p:sp>
        <p:graphicFrame>
          <p:nvGraphicFramePr>
            <p:cNvPr id="55312" name="Object 11"/>
            <p:cNvGraphicFramePr>
              <a:graphicFrameLocks noChangeAspect="1"/>
            </p:cNvGraphicFramePr>
            <p:nvPr/>
          </p:nvGraphicFramePr>
          <p:xfrm>
            <a:off x="2164" y="2106"/>
            <a:ext cx="443" cy="5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16" name="公式" r:id="rId5" imgW="177569" imgH="215619" progId="Equation.3">
                    <p:embed/>
                  </p:oleObj>
                </mc:Choice>
                <mc:Fallback>
                  <p:oleObj name="公式" r:id="rId5" imgW="177569" imgH="215619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4" y="2106"/>
                          <a:ext cx="443" cy="5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52940" name="Group 12"/>
          <p:cNvGrpSpPr>
            <a:grpSpLocks/>
          </p:cNvGrpSpPr>
          <p:nvPr/>
        </p:nvGrpSpPr>
        <p:grpSpPr bwMode="auto">
          <a:xfrm>
            <a:off x="2327275" y="3876675"/>
            <a:ext cx="4432300" cy="822325"/>
            <a:chOff x="1466" y="2442"/>
            <a:chExt cx="2792" cy="518"/>
          </a:xfrm>
        </p:grpSpPr>
        <p:sp>
          <p:nvSpPr>
            <p:cNvPr id="55307" name="Text Box 13"/>
            <p:cNvSpPr txBox="1">
              <a:spLocks noChangeArrowheads="1"/>
            </p:cNvSpPr>
            <p:nvPr/>
          </p:nvSpPr>
          <p:spPr bwMode="auto">
            <a:xfrm>
              <a:off x="3560" y="2672"/>
              <a:ext cx="6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稳态值</a:t>
              </a:r>
            </a:p>
          </p:txBody>
        </p:sp>
        <p:sp>
          <p:nvSpPr>
            <p:cNvPr id="55308" name="Text Box 14"/>
            <p:cNvSpPr txBox="1">
              <a:spLocks noChangeArrowheads="1"/>
            </p:cNvSpPr>
            <p:nvPr/>
          </p:nvSpPr>
          <p:spPr bwMode="auto">
            <a:xfrm>
              <a:off x="1466" y="2442"/>
              <a:ext cx="3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>
                  <a:solidFill>
                    <a:srgbClr val="0000FF"/>
                  </a:solidFill>
                  <a:ea typeface="宋体" panose="02010600030101010101" pitchFamily="2" charset="-122"/>
                </a:rPr>
                <a:t>0V</a:t>
              </a:r>
            </a:p>
          </p:txBody>
        </p:sp>
      </p:grpSp>
      <p:sp>
        <p:nvSpPr>
          <p:cNvPr id="252943" name="Freeform 15"/>
          <p:cNvSpPr>
            <a:spLocks/>
          </p:cNvSpPr>
          <p:nvPr/>
        </p:nvSpPr>
        <p:spPr bwMode="auto">
          <a:xfrm>
            <a:off x="3270250" y="4251325"/>
            <a:ext cx="2411413" cy="1208088"/>
          </a:xfrm>
          <a:custGeom>
            <a:avLst/>
            <a:gdLst>
              <a:gd name="T0" fmla="*/ 0 w 1200"/>
              <a:gd name="T1" fmla="*/ 1208088 h 576"/>
              <a:gd name="T2" fmla="*/ 578739 w 1200"/>
              <a:gd name="T3" fmla="*/ 402696 h 576"/>
              <a:gd name="T4" fmla="*/ 2411413 w 1200"/>
              <a:gd name="T5" fmla="*/ 0 h 57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00" h="576">
                <a:moveTo>
                  <a:pt x="0" y="576"/>
                </a:moveTo>
                <a:cubicBezTo>
                  <a:pt x="44" y="432"/>
                  <a:pt x="88" y="288"/>
                  <a:pt x="288" y="192"/>
                </a:cubicBezTo>
                <a:cubicBezTo>
                  <a:pt x="488" y="96"/>
                  <a:pt x="844" y="48"/>
                  <a:pt x="1200" y="0"/>
                </a:cubicBezTo>
              </a:path>
            </a:pathLst>
          </a:custGeom>
          <a:noFill/>
          <a:ln w="57150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52944" name="Group 16"/>
          <p:cNvGrpSpPr>
            <a:grpSpLocks/>
          </p:cNvGrpSpPr>
          <p:nvPr/>
        </p:nvGrpSpPr>
        <p:grpSpPr bwMode="auto">
          <a:xfrm>
            <a:off x="3228975" y="4019550"/>
            <a:ext cx="706438" cy="1500188"/>
            <a:chOff x="2034" y="2532"/>
            <a:chExt cx="445" cy="945"/>
          </a:xfrm>
        </p:grpSpPr>
        <p:sp>
          <p:nvSpPr>
            <p:cNvPr id="55305" name="Line 17"/>
            <p:cNvSpPr>
              <a:spLocks noChangeShapeType="1"/>
            </p:cNvSpPr>
            <p:nvPr/>
          </p:nvSpPr>
          <p:spPr bwMode="auto">
            <a:xfrm flipV="1">
              <a:off x="2034" y="2633"/>
              <a:ext cx="289" cy="844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5306" name="Text Box 18"/>
            <p:cNvSpPr txBox="1">
              <a:spLocks noChangeArrowheads="1"/>
            </p:cNvSpPr>
            <p:nvPr/>
          </p:nvSpPr>
          <p:spPr bwMode="auto">
            <a:xfrm>
              <a:off x="2236" y="2532"/>
              <a:ext cx="243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3600">
                  <a:ea typeface="宋体" panose="02010600030101010101" pitchFamily="2" charset="-122"/>
                </a:rPr>
                <a:t>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2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52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2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2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2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2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2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0" grpId="0" autoUpdateAnimBg="0"/>
      <p:bldP spid="252943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ChangeArrowheads="1"/>
          </p:cNvSpPr>
          <p:nvPr/>
        </p:nvSpPr>
        <p:spPr bwMode="auto">
          <a:xfrm>
            <a:off x="1524000" y="1828800"/>
            <a:ext cx="108585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/>
              <a:t>求：</a:t>
            </a:r>
            <a:endParaRPr lang="zh-CN" altLang="en-US" baseline="30000"/>
          </a:p>
        </p:txBody>
      </p:sp>
      <p:sp>
        <p:nvSpPr>
          <p:cNvPr id="253955" name="Text Box 3"/>
          <p:cNvSpPr txBox="1">
            <a:spLocks noChangeArrowheads="1"/>
          </p:cNvSpPr>
          <p:nvPr/>
        </p:nvSpPr>
        <p:spPr bwMode="auto">
          <a:xfrm>
            <a:off x="1427163" y="323850"/>
            <a:ext cx="759777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800">
                <a:ea typeface="宋体" panose="02010600030101010101" pitchFamily="2" charset="-122"/>
              </a:rPr>
              <a:t> </a:t>
            </a:r>
            <a:r>
              <a:rPr lang="zh-CN" altLang="en-US" sz="2800">
                <a:latin typeface="仿宋_GB2312" pitchFamily="49" charset="-122"/>
              </a:rPr>
              <a:t>已知：开关 </a:t>
            </a:r>
            <a:r>
              <a:rPr lang="en-US" altLang="zh-CN" sz="2800">
                <a:latin typeface="仿宋_GB2312" pitchFamily="49" charset="-122"/>
              </a:rPr>
              <a:t>K </a:t>
            </a:r>
            <a:r>
              <a:rPr lang="zh-CN" altLang="en-US" sz="2800">
                <a:latin typeface="仿宋_GB2312" pitchFamily="49" charset="-122"/>
              </a:rPr>
              <a:t>原在“</a:t>
            </a:r>
            <a:r>
              <a:rPr lang="en-US" altLang="zh-CN" sz="2800">
                <a:latin typeface="仿宋_GB2312" pitchFamily="49" charset="-122"/>
              </a:rPr>
              <a:t>3</a:t>
            </a:r>
            <a:r>
              <a:rPr lang="en-US" altLang="zh-CN" sz="2800"/>
              <a:t>”</a:t>
            </a:r>
            <a:r>
              <a:rPr lang="zh-CN" altLang="en-US" sz="2800">
                <a:latin typeface="仿宋_GB2312" pitchFamily="49" charset="-122"/>
              </a:rPr>
              <a:t>位置，电容未充电。当</a:t>
            </a:r>
          </a:p>
          <a:p>
            <a:r>
              <a:rPr lang="zh-CN" altLang="en-US" sz="2800">
                <a:latin typeface="仿宋_GB2312" pitchFamily="49" charset="-122"/>
              </a:rPr>
              <a:t>  </a:t>
            </a:r>
            <a:r>
              <a:rPr lang="en-US" altLang="zh-CN" sz="2800" i="1">
                <a:latin typeface="仿宋_GB2312" pitchFamily="49" charset="-122"/>
              </a:rPr>
              <a:t>t</a:t>
            </a:r>
            <a:r>
              <a:rPr lang="en-US" altLang="zh-CN" sz="2800">
                <a:latin typeface="仿宋_GB2312" pitchFamily="49" charset="-122"/>
              </a:rPr>
              <a:t> </a:t>
            </a:r>
            <a:r>
              <a:rPr lang="zh-CN" altLang="en-US" sz="2800">
                <a:latin typeface="仿宋_GB2312" pitchFamily="49" charset="-122"/>
              </a:rPr>
              <a:t>＝</a:t>
            </a:r>
            <a:r>
              <a:rPr lang="en-US" altLang="zh-CN" sz="2800">
                <a:latin typeface="仿宋_GB2312" pitchFamily="49" charset="-122"/>
              </a:rPr>
              <a:t>0 </a:t>
            </a:r>
            <a:r>
              <a:rPr lang="zh-CN" altLang="en-US" sz="2800">
                <a:latin typeface="仿宋_GB2312" pitchFamily="49" charset="-122"/>
              </a:rPr>
              <a:t>时，</a:t>
            </a:r>
            <a:r>
              <a:rPr lang="en-US" altLang="zh-CN" sz="2800">
                <a:latin typeface="仿宋_GB2312" pitchFamily="49" charset="-122"/>
              </a:rPr>
              <a:t>K</a:t>
            </a:r>
            <a:r>
              <a:rPr lang="zh-CN" altLang="en-US" sz="2800">
                <a:latin typeface="仿宋_GB2312" pitchFamily="49" charset="-122"/>
              </a:rPr>
              <a:t>合向</a:t>
            </a:r>
            <a:r>
              <a:rPr lang="zh-CN" altLang="en-US" sz="2800"/>
              <a:t>“</a:t>
            </a:r>
            <a:r>
              <a:rPr lang="en-US" altLang="zh-CN" sz="2800">
                <a:latin typeface="仿宋_GB2312" pitchFamily="49" charset="-122"/>
              </a:rPr>
              <a:t>1</a:t>
            </a:r>
            <a:r>
              <a:rPr lang="en-US" altLang="zh-CN" sz="2800"/>
              <a:t>”</a:t>
            </a:r>
            <a:endParaRPr lang="en-US" altLang="zh-CN" sz="2800">
              <a:latin typeface="仿宋_GB2312" pitchFamily="49" charset="-122"/>
            </a:endParaRPr>
          </a:p>
        </p:txBody>
      </p:sp>
      <p:graphicFrame>
        <p:nvGraphicFramePr>
          <p:cNvPr id="253956" name="Object 4"/>
          <p:cNvGraphicFramePr>
            <a:graphicFrameLocks noChangeAspect="1"/>
          </p:cNvGraphicFramePr>
          <p:nvPr/>
        </p:nvGraphicFramePr>
        <p:xfrm>
          <a:off x="2397125" y="1841500"/>
          <a:ext cx="227965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82" name="公式" r:id="rId4" imgW="685800" imgH="228600" progId="Equation.3">
                  <p:embed/>
                </p:oleObj>
              </mc:Choice>
              <mc:Fallback>
                <p:oleObj name="公式" r:id="rId4" imgW="6858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7125" y="1841500"/>
                        <a:ext cx="227965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3957" name="Oval 5"/>
          <p:cNvSpPr>
            <a:spLocks noChangeArrowheads="1"/>
          </p:cNvSpPr>
          <p:nvPr/>
        </p:nvSpPr>
        <p:spPr bwMode="auto">
          <a:xfrm>
            <a:off x="361950" y="266700"/>
            <a:ext cx="723900" cy="704850"/>
          </a:xfrm>
          <a:prstGeom prst="ellipse">
            <a:avLst/>
          </a:prstGeom>
          <a:solidFill>
            <a:srgbClr val="FFFFCC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>
                <a:ea typeface="宋体" panose="02010600030101010101" pitchFamily="2" charset="-122"/>
              </a:rPr>
              <a:t>例</a:t>
            </a:r>
            <a:r>
              <a:rPr lang="en-US" altLang="zh-CN">
                <a:ea typeface="宋体" panose="02010600030101010101" pitchFamily="2" charset="-122"/>
              </a:rPr>
              <a:t>2</a:t>
            </a:r>
          </a:p>
        </p:txBody>
      </p:sp>
      <p:grpSp>
        <p:nvGrpSpPr>
          <p:cNvPr id="254017" name="Group 65"/>
          <p:cNvGrpSpPr>
            <a:grpSpLocks/>
          </p:cNvGrpSpPr>
          <p:nvPr/>
        </p:nvGrpSpPr>
        <p:grpSpPr bwMode="auto">
          <a:xfrm>
            <a:off x="1752600" y="2286000"/>
            <a:ext cx="5143500" cy="3724275"/>
            <a:chOff x="1104" y="1440"/>
            <a:chExt cx="3240" cy="2346"/>
          </a:xfrm>
        </p:grpSpPr>
        <p:grpSp>
          <p:nvGrpSpPr>
            <p:cNvPr id="56328" name="Group 59"/>
            <p:cNvGrpSpPr>
              <a:grpSpLocks/>
            </p:cNvGrpSpPr>
            <p:nvPr/>
          </p:nvGrpSpPr>
          <p:grpSpPr bwMode="auto">
            <a:xfrm>
              <a:off x="1104" y="1440"/>
              <a:ext cx="3240" cy="2346"/>
              <a:chOff x="1104" y="1440"/>
              <a:chExt cx="3240" cy="2346"/>
            </a:xfrm>
          </p:grpSpPr>
          <p:sp>
            <p:nvSpPr>
              <p:cNvPr id="56331" name="Text Box 7"/>
              <p:cNvSpPr txBox="1">
                <a:spLocks noChangeArrowheads="1"/>
              </p:cNvSpPr>
              <p:nvPr/>
            </p:nvSpPr>
            <p:spPr bwMode="auto">
              <a:xfrm>
                <a:off x="1654" y="1440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>
                    <a:solidFill>
                      <a:srgbClr val="009900"/>
                    </a:solidFill>
                    <a:ea typeface="宋体" panose="02010600030101010101" pitchFamily="2" charset="-122"/>
                  </a:rPr>
                  <a:t>3</a:t>
                </a:r>
                <a:endParaRPr lang="en-US" altLang="zh-CN" sz="2800" i="1">
                  <a:solidFill>
                    <a:srgbClr val="0099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56332" name="Oval 8"/>
              <p:cNvSpPr>
                <a:spLocks noChangeArrowheads="1"/>
              </p:cNvSpPr>
              <p:nvPr/>
            </p:nvSpPr>
            <p:spPr bwMode="auto">
              <a:xfrm>
                <a:off x="1988" y="3117"/>
                <a:ext cx="288" cy="27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6333" name="Line 9"/>
              <p:cNvSpPr>
                <a:spLocks noChangeShapeType="1"/>
              </p:cNvSpPr>
              <p:nvPr/>
            </p:nvSpPr>
            <p:spPr bwMode="auto">
              <a:xfrm>
                <a:off x="2132" y="2070"/>
                <a:ext cx="0" cy="16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334" name="Rectangle 10"/>
              <p:cNvSpPr>
                <a:spLocks noChangeArrowheads="1"/>
              </p:cNvSpPr>
              <p:nvPr/>
            </p:nvSpPr>
            <p:spPr bwMode="auto">
              <a:xfrm>
                <a:off x="2131" y="3195"/>
                <a:ext cx="398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6335" name="Oval 11"/>
              <p:cNvSpPr>
                <a:spLocks noChangeArrowheads="1"/>
              </p:cNvSpPr>
              <p:nvPr/>
            </p:nvSpPr>
            <p:spPr bwMode="auto">
              <a:xfrm>
                <a:off x="1461" y="2789"/>
                <a:ext cx="303" cy="27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6336" name="Line 12"/>
              <p:cNvSpPr>
                <a:spLocks noChangeShapeType="1"/>
              </p:cNvSpPr>
              <p:nvPr/>
            </p:nvSpPr>
            <p:spPr bwMode="auto">
              <a:xfrm flipH="1">
                <a:off x="1112" y="1782"/>
                <a:ext cx="0" cy="196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337" name="Rectangle 13"/>
              <p:cNvSpPr>
                <a:spLocks noChangeArrowheads="1"/>
              </p:cNvSpPr>
              <p:nvPr/>
            </p:nvSpPr>
            <p:spPr bwMode="auto">
              <a:xfrm>
                <a:off x="1293" y="2891"/>
                <a:ext cx="398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6338" name="Rectangle 14"/>
              <p:cNvSpPr>
                <a:spLocks noChangeArrowheads="1"/>
              </p:cNvSpPr>
              <p:nvPr/>
            </p:nvSpPr>
            <p:spPr bwMode="auto">
              <a:xfrm>
                <a:off x="1604" y="2476"/>
                <a:ext cx="223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i="1">
                    <a:ea typeface="宋体" panose="02010600030101010101" pitchFamily="2" charset="-122"/>
                  </a:rPr>
                  <a:t>+</a:t>
                </a:r>
              </a:p>
            </p:txBody>
          </p:sp>
          <p:sp>
            <p:nvSpPr>
              <p:cNvPr id="56339" name="Rectangle 15"/>
              <p:cNvSpPr>
                <a:spLocks noChangeArrowheads="1"/>
              </p:cNvSpPr>
              <p:nvPr/>
            </p:nvSpPr>
            <p:spPr bwMode="auto">
              <a:xfrm>
                <a:off x="1640" y="2934"/>
                <a:ext cx="210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i="1">
                    <a:ea typeface="宋体" panose="02010600030101010101" pitchFamily="2" charset="-122"/>
                  </a:rPr>
                  <a:t>_</a:t>
                </a:r>
              </a:p>
            </p:txBody>
          </p:sp>
          <p:sp>
            <p:nvSpPr>
              <p:cNvPr id="56340" name="Line 16"/>
              <p:cNvSpPr>
                <a:spLocks noChangeShapeType="1"/>
              </p:cNvSpPr>
              <p:nvPr/>
            </p:nvSpPr>
            <p:spPr bwMode="auto">
              <a:xfrm flipH="1">
                <a:off x="3236" y="1878"/>
                <a:ext cx="0" cy="187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341" name="Rectangle 17"/>
              <p:cNvSpPr>
                <a:spLocks noChangeArrowheads="1"/>
              </p:cNvSpPr>
              <p:nvPr/>
            </p:nvSpPr>
            <p:spPr bwMode="auto">
              <a:xfrm>
                <a:off x="3181" y="2738"/>
                <a:ext cx="127" cy="31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6342" name="Line 18"/>
              <p:cNvSpPr>
                <a:spLocks noChangeShapeType="1"/>
              </p:cNvSpPr>
              <p:nvPr/>
            </p:nvSpPr>
            <p:spPr bwMode="auto">
              <a:xfrm>
                <a:off x="2276" y="1878"/>
                <a:ext cx="14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343" name="Rectangle 19"/>
              <p:cNvSpPr>
                <a:spLocks noChangeArrowheads="1"/>
              </p:cNvSpPr>
              <p:nvPr/>
            </p:nvSpPr>
            <p:spPr bwMode="auto">
              <a:xfrm>
                <a:off x="2672" y="1830"/>
                <a:ext cx="371" cy="118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6344" name="Line 20"/>
              <p:cNvSpPr>
                <a:spLocks noChangeShapeType="1"/>
              </p:cNvSpPr>
              <p:nvPr/>
            </p:nvSpPr>
            <p:spPr bwMode="auto">
              <a:xfrm>
                <a:off x="3620" y="2982"/>
                <a:ext cx="3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345" name="Line 21"/>
              <p:cNvSpPr>
                <a:spLocks noChangeShapeType="1"/>
              </p:cNvSpPr>
              <p:nvPr/>
            </p:nvSpPr>
            <p:spPr bwMode="auto">
              <a:xfrm flipH="1" flipV="1">
                <a:off x="3764" y="1878"/>
                <a:ext cx="0" cy="96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346" name="Line 22"/>
              <p:cNvSpPr>
                <a:spLocks noChangeShapeType="1"/>
              </p:cNvSpPr>
              <p:nvPr/>
            </p:nvSpPr>
            <p:spPr bwMode="auto">
              <a:xfrm flipV="1">
                <a:off x="3764" y="2982"/>
                <a:ext cx="0" cy="76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347" name="Line 23"/>
              <p:cNvSpPr>
                <a:spLocks noChangeShapeType="1"/>
              </p:cNvSpPr>
              <p:nvPr/>
            </p:nvSpPr>
            <p:spPr bwMode="auto">
              <a:xfrm>
                <a:off x="3620" y="2839"/>
                <a:ext cx="3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348" name="Line 24"/>
              <p:cNvSpPr>
                <a:spLocks noChangeShapeType="1"/>
              </p:cNvSpPr>
              <p:nvPr/>
            </p:nvSpPr>
            <p:spPr bwMode="auto">
              <a:xfrm>
                <a:off x="1104" y="3750"/>
                <a:ext cx="2675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349" name="Line 25"/>
              <p:cNvSpPr>
                <a:spLocks noChangeShapeType="1"/>
              </p:cNvSpPr>
              <p:nvPr/>
            </p:nvSpPr>
            <p:spPr bwMode="auto">
              <a:xfrm>
                <a:off x="1104" y="1776"/>
                <a:ext cx="82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350" name="Line 26"/>
              <p:cNvSpPr>
                <a:spLocks noChangeShapeType="1"/>
              </p:cNvSpPr>
              <p:nvPr/>
            </p:nvSpPr>
            <p:spPr bwMode="auto">
              <a:xfrm>
                <a:off x="2565" y="2080"/>
                <a:ext cx="405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351" name="Rectangle 28"/>
              <p:cNvSpPr>
                <a:spLocks noChangeArrowheads="1"/>
              </p:cNvSpPr>
              <p:nvPr/>
            </p:nvSpPr>
            <p:spPr bwMode="auto">
              <a:xfrm>
                <a:off x="1160" y="2694"/>
                <a:ext cx="499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E</a:t>
                </a:r>
                <a:r>
                  <a:rPr lang="en-US" altLang="zh-CN" baseline="-25000">
                    <a:ea typeface="宋体" panose="02010600030101010101" pitchFamily="2" charset="-122"/>
                  </a:rPr>
                  <a:t>1</a:t>
                </a:r>
                <a:endParaRPr lang="en-US" altLang="zh-CN" i="1" baseline="-25000">
                  <a:ea typeface="宋体" panose="02010600030101010101" pitchFamily="2" charset="-122"/>
                </a:endParaRPr>
              </a:p>
            </p:txBody>
          </p:sp>
          <p:sp>
            <p:nvSpPr>
              <p:cNvPr id="56352" name="Rectangle 29"/>
              <p:cNvSpPr>
                <a:spLocks noChangeArrowheads="1"/>
              </p:cNvSpPr>
              <p:nvPr/>
            </p:nvSpPr>
            <p:spPr bwMode="auto">
              <a:xfrm>
                <a:off x="1292" y="3030"/>
                <a:ext cx="384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3</a:t>
                </a:r>
                <a:r>
                  <a:rPr lang="en-US" altLang="zh-CN">
                    <a:ea typeface="宋体" panose="02010600030101010101" pitchFamily="2" charset="-122"/>
                  </a:rPr>
                  <a:t>V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6353" name="Rectangle 30"/>
              <p:cNvSpPr>
                <a:spLocks noChangeArrowheads="1"/>
              </p:cNvSpPr>
              <p:nvPr/>
            </p:nvSpPr>
            <p:spPr bwMode="auto">
              <a:xfrm>
                <a:off x="1949" y="1462"/>
                <a:ext cx="332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solidFill>
                      <a:srgbClr val="009900"/>
                    </a:solidFill>
                    <a:ea typeface="宋体" panose="02010600030101010101" pitchFamily="2" charset="-122"/>
                  </a:rPr>
                  <a:t>K</a:t>
                </a:r>
              </a:p>
            </p:txBody>
          </p:sp>
          <p:sp>
            <p:nvSpPr>
              <p:cNvPr id="56354" name="Rectangle 31"/>
              <p:cNvSpPr>
                <a:spLocks noChangeArrowheads="1"/>
              </p:cNvSpPr>
              <p:nvPr/>
            </p:nvSpPr>
            <p:spPr bwMode="auto">
              <a:xfrm>
                <a:off x="1637" y="1830"/>
                <a:ext cx="248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>
                    <a:solidFill>
                      <a:srgbClr val="009900"/>
                    </a:solidFill>
                    <a:ea typeface="宋体" panose="02010600030101010101" pitchFamily="2" charset="-122"/>
                  </a:rPr>
                  <a:t>1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6355" name="Rectangle 32"/>
              <p:cNvSpPr>
                <a:spLocks noChangeArrowheads="1"/>
              </p:cNvSpPr>
              <p:nvPr/>
            </p:nvSpPr>
            <p:spPr bwMode="auto">
              <a:xfrm>
                <a:off x="2488" y="1514"/>
                <a:ext cx="416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r>
                  <a:rPr lang="en-US" altLang="zh-CN" baseline="-25000">
                    <a:ea typeface="宋体" panose="02010600030101010101" pitchFamily="2" charset="-122"/>
                  </a:rPr>
                  <a:t>1</a:t>
                </a:r>
                <a:endParaRPr lang="en-US" altLang="zh-CN" i="1" baseline="-25000">
                  <a:ea typeface="宋体" panose="02010600030101010101" pitchFamily="2" charset="-122"/>
                </a:endParaRPr>
              </a:p>
            </p:txBody>
          </p:sp>
          <p:sp>
            <p:nvSpPr>
              <p:cNvPr id="56356" name="Rectangle 33"/>
              <p:cNvSpPr>
                <a:spLocks noChangeArrowheads="1"/>
              </p:cNvSpPr>
              <p:nvPr/>
            </p:nvSpPr>
            <p:spPr bwMode="auto">
              <a:xfrm>
                <a:off x="2859" y="2916"/>
                <a:ext cx="416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>
                    <a:ea typeface="宋体" panose="02010600030101010101" pitchFamily="2" charset="-122"/>
                  </a:rPr>
                  <a:t>2</a:t>
                </a:r>
                <a:endParaRPr lang="en-US" altLang="zh-CN" i="1" baseline="-25000">
                  <a:ea typeface="宋体" panose="02010600030101010101" pitchFamily="2" charset="-122"/>
                </a:endParaRPr>
              </a:p>
            </p:txBody>
          </p:sp>
          <p:sp>
            <p:nvSpPr>
              <p:cNvPr id="56357" name="Rectangle 34"/>
              <p:cNvSpPr>
                <a:spLocks noChangeArrowheads="1"/>
              </p:cNvSpPr>
              <p:nvPr/>
            </p:nvSpPr>
            <p:spPr bwMode="auto">
              <a:xfrm>
                <a:off x="2824" y="1526"/>
                <a:ext cx="499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1k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6358" name="Rectangle 35"/>
              <p:cNvSpPr>
                <a:spLocks noChangeArrowheads="1"/>
              </p:cNvSpPr>
              <p:nvPr/>
            </p:nvSpPr>
            <p:spPr bwMode="auto">
              <a:xfrm>
                <a:off x="2811" y="2505"/>
                <a:ext cx="584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2k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6359" name="Rectangle 36"/>
              <p:cNvSpPr>
                <a:spLocks noChangeArrowheads="1"/>
              </p:cNvSpPr>
              <p:nvPr/>
            </p:nvSpPr>
            <p:spPr bwMode="auto">
              <a:xfrm>
                <a:off x="3446" y="2992"/>
                <a:ext cx="415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C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6360" name="Rectangle 37"/>
              <p:cNvSpPr>
                <a:spLocks noChangeArrowheads="1"/>
              </p:cNvSpPr>
              <p:nvPr/>
            </p:nvSpPr>
            <p:spPr bwMode="auto">
              <a:xfrm>
                <a:off x="3398" y="2537"/>
                <a:ext cx="583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3</a:t>
                </a:r>
                <a:r>
                  <a:rPr lang="en-US" altLang="zh-CN" sz="2800" i="1">
                    <a:ea typeface="宋体" panose="02010600030101010101" pitchFamily="2" charset="-122"/>
                  </a:rPr>
                  <a:t>μ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6361" name="Oval 38"/>
              <p:cNvSpPr>
                <a:spLocks noChangeArrowheads="1"/>
              </p:cNvSpPr>
              <p:nvPr/>
            </p:nvSpPr>
            <p:spPr bwMode="auto">
              <a:xfrm>
                <a:off x="2108" y="2082"/>
                <a:ext cx="70" cy="63"/>
              </a:xfrm>
              <a:prstGeom prst="ellipse">
                <a:avLst/>
              </a:prstGeom>
              <a:solidFill>
                <a:srgbClr val="009900"/>
              </a:solidFill>
              <a:ln w="381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6362" name="Oval 39"/>
              <p:cNvSpPr>
                <a:spLocks noChangeArrowheads="1"/>
              </p:cNvSpPr>
              <p:nvPr/>
            </p:nvSpPr>
            <p:spPr bwMode="auto">
              <a:xfrm>
                <a:off x="1892" y="1758"/>
                <a:ext cx="70" cy="64"/>
              </a:xfrm>
              <a:prstGeom prst="ellipse">
                <a:avLst/>
              </a:prstGeom>
              <a:solidFill>
                <a:srgbClr val="009900"/>
              </a:solidFill>
              <a:ln w="381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6363" name="Oval 40"/>
              <p:cNvSpPr>
                <a:spLocks noChangeArrowheads="1"/>
              </p:cNvSpPr>
              <p:nvPr/>
            </p:nvSpPr>
            <p:spPr bwMode="auto">
              <a:xfrm>
                <a:off x="2278" y="1834"/>
                <a:ext cx="69" cy="64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graphicFrame>
            <p:nvGraphicFramePr>
              <p:cNvPr id="56364" name="Object 41"/>
              <p:cNvGraphicFramePr>
                <a:graphicFrameLocks noChangeAspect="1"/>
              </p:cNvGraphicFramePr>
              <p:nvPr/>
            </p:nvGraphicFramePr>
            <p:xfrm>
              <a:off x="3984" y="2688"/>
              <a:ext cx="360" cy="4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6383" name="公式" r:id="rId6" imgW="181022" imgH="219186" progId="Equation.3">
                      <p:embed/>
                    </p:oleObj>
                  </mc:Choice>
                  <mc:Fallback>
                    <p:oleObj name="公式" r:id="rId6" imgW="181022" imgH="219186" progId="Equation.3">
                      <p:embed/>
                      <p:pic>
                        <p:nvPicPr>
                          <p:cNvPr id="0" name="Object 4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84" y="2688"/>
                            <a:ext cx="360" cy="43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6365" name="Object 42"/>
              <p:cNvGraphicFramePr>
                <a:graphicFrameLocks noChangeAspect="1"/>
              </p:cNvGraphicFramePr>
              <p:nvPr/>
            </p:nvGraphicFramePr>
            <p:xfrm>
              <a:off x="2900" y="1974"/>
              <a:ext cx="224" cy="41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6384" name="公式" r:id="rId8" imgW="76192" imgH="152512" progId="Equation.3">
                      <p:embed/>
                    </p:oleObj>
                  </mc:Choice>
                  <mc:Fallback>
                    <p:oleObj name="公式" r:id="rId8" imgW="76192" imgH="152512" progId="Equation.3">
                      <p:embed/>
                      <p:pic>
                        <p:nvPicPr>
                          <p:cNvPr id="0" name="Object 4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00" y="1974"/>
                            <a:ext cx="224" cy="41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6366" name="Oval 43"/>
              <p:cNvSpPr>
                <a:spLocks noChangeArrowheads="1"/>
              </p:cNvSpPr>
              <p:nvPr/>
            </p:nvSpPr>
            <p:spPr bwMode="auto">
              <a:xfrm flipV="1">
                <a:off x="3200" y="1831"/>
                <a:ext cx="71" cy="8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6367" name="Rectangle 44"/>
              <p:cNvSpPr>
                <a:spLocks noChangeArrowheads="1"/>
              </p:cNvSpPr>
              <p:nvPr/>
            </p:nvSpPr>
            <p:spPr bwMode="auto">
              <a:xfrm>
                <a:off x="1913" y="2876"/>
                <a:ext cx="223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i="1">
                    <a:ea typeface="宋体" panose="02010600030101010101" pitchFamily="2" charset="-122"/>
                  </a:rPr>
                  <a:t>+</a:t>
                </a:r>
              </a:p>
            </p:txBody>
          </p:sp>
          <p:sp>
            <p:nvSpPr>
              <p:cNvPr id="56368" name="Rectangle 45"/>
              <p:cNvSpPr>
                <a:spLocks noChangeArrowheads="1"/>
              </p:cNvSpPr>
              <p:nvPr/>
            </p:nvSpPr>
            <p:spPr bwMode="auto">
              <a:xfrm>
                <a:off x="1913" y="3250"/>
                <a:ext cx="210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i="1">
                    <a:ea typeface="宋体" panose="02010600030101010101" pitchFamily="2" charset="-122"/>
                  </a:rPr>
                  <a:t>_</a:t>
                </a:r>
              </a:p>
            </p:txBody>
          </p:sp>
          <p:sp>
            <p:nvSpPr>
              <p:cNvPr id="56369" name="Rectangle 46"/>
              <p:cNvSpPr>
                <a:spLocks noChangeArrowheads="1"/>
              </p:cNvSpPr>
              <p:nvPr/>
            </p:nvSpPr>
            <p:spPr bwMode="auto">
              <a:xfrm>
                <a:off x="2060" y="2442"/>
                <a:ext cx="135" cy="308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6370" name="Rectangle 47"/>
              <p:cNvSpPr>
                <a:spLocks noChangeArrowheads="1"/>
              </p:cNvSpPr>
              <p:nvPr/>
            </p:nvSpPr>
            <p:spPr bwMode="auto">
              <a:xfrm>
                <a:off x="2154" y="2836"/>
                <a:ext cx="500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E</a:t>
                </a:r>
                <a:r>
                  <a:rPr lang="en-US" altLang="zh-CN" sz="2800" baseline="-25000">
                    <a:ea typeface="宋体" panose="02010600030101010101" pitchFamily="2" charset="-122"/>
                  </a:rPr>
                  <a:t>2</a:t>
                </a:r>
                <a:endParaRPr lang="en-US" altLang="zh-CN" i="1" baseline="-25000">
                  <a:ea typeface="宋体" panose="02010600030101010101" pitchFamily="2" charset="-122"/>
                </a:endParaRPr>
              </a:p>
            </p:txBody>
          </p:sp>
          <p:sp>
            <p:nvSpPr>
              <p:cNvPr id="56371" name="Rectangle 48"/>
              <p:cNvSpPr>
                <a:spLocks noChangeArrowheads="1"/>
              </p:cNvSpPr>
              <p:nvPr/>
            </p:nvSpPr>
            <p:spPr bwMode="auto">
              <a:xfrm>
                <a:off x="2165" y="3320"/>
                <a:ext cx="667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5</a:t>
                </a:r>
                <a:r>
                  <a:rPr lang="en-US" altLang="zh-CN">
                    <a:ea typeface="宋体" panose="02010600030101010101" pitchFamily="2" charset="-122"/>
                  </a:rPr>
                  <a:t>V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6372" name="Rectangle 49"/>
              <p:cNvSpPr>
                <a:spLocks noChangeArrowheads="1"/>
              </p:cNvSpPr>
              <p:nvPr/>
            </p:nvSpPr>
            <p:spPr bwMode="auto">
              <a:xfrm>
                <a:off x="2166" y="2585"/>
                <a:ext cx="499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1k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6373" name="Rectangle 50"/>
              <p:cNvSpPr>
                <a:spLocks noChangeArrowheads="1"/>
              </p:cNvSpPr>
              <p:nvPr/>
            </p:nvSpPr>
            <p:spPr bwMode="auto">
              <a:xfrm>
                <a:off x="2153" y="1933"/>
                <a:ext cx="332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>
                    <a:solidFill>
                      <a:srgbClr val="009900"/>
                    </a:solidFill>
                    <a:ea typeface="宋体" panose="02010600030101010101" pitchFamily="2" charset="-122"/>
                  </a:rPr>
                  <a:t>2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6374" name="Rectangle 51"/>
              <p:cNvSpPr>
                <a:spLocks noChangeArrowheads="1"/>
              </p:cNvSpPr>
              <p:nvPr/>
            </p:nvSpPr>
            <p:spPr bwMode="auto">
              <a:xfrm>
                <a:off x="2177" y="2261"/>
                <a:ext cx="416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>
                    <a:ea typeface="宋体" panose="02010600030101010101" pitchFamily="2" charset="-122"/>
                  </a:rPr>
                  <a:t>3</a:t>
                </a:r>
                <a:endParaRPr lang="en-US" altLang="zh-CN" i="1" baseline="-25000">
                  <a:ea typeface="宋体" panose="02010600030101010101" pitchFamily="2" charset="-122"/>
                </a:endParaRPr>
              </a:p>
            </p:txBody>
          </p:sp>
          <p:sp>
            <p:nvSpPr>
              <p:cNvPr id="56375" name="Oval 52"/>
              <p:cNvSpPr>
                <a:spLocks noChangeArrowheads="1"/>
              </p:cNvSpPr>
              <p:nvPr/>
            </p:nvSpPr>
            <p:spPr bwMode="auto">
              <a:xfrm flipV="1">
                <a:off x="2096" y="3703"/>
                <a:ext cx="71" cy="8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6376" name="Line 53"/>
              <p:cNvSpPr>
                <a:spLocks noChangeShapeType="1"/>
              </p:cNvSpPr>
              <p:nvPr/>
            </p:nvSpPr>
            <p:spPr bwMode="auto">
              <a:xfrm>
                <a:off x="1616" y="2202"/>
                <a:ext cx="0" cy="156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377" name="Oval 54"/>
              <p:cNvSpPr>
                <a:spLocks noChangeArrowheads="1"/>
              </p:cNvSpPr>
              <p:nvPr/>
            </p:nvSpPr>
            <p:spPr bwMode="auto">
              <a:xfrm flipV="1">
                <a:off x="1580" y="3703"/>
                <a:ext cx="71" cy="8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6378" name="Line 55"/>
              <p:cNvSpPr>
                <a:spLocks noChangeShapeType="1"/>
              </p:cNvSpPr>
              <p:nvPr/>
            </p:nvSpPr>
            <p:spPr bwMode="auto">
              <a:xfrm flipH="1" flipV="1">
                <a:off x="1764" y="1698"/>
                <a:ext cx="536" cy="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379" name="Line 56"/>
              <p:cNvSpPr>
                <a:spLocks noChangeShapeType="1"/>
              </p:cNvSpPr>
              <p:nvPr/>
            </p:nvSpPr>
            <p:spPr bwMode="auto">
              <a:xfrm flipH="1">
                <a:off x="1604" y="2058"/>
                <a:ext cx="216" cy="12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380" name="Oval 57"/>
              <p:cNvSpPr>
                <a:spLocks noChangeArrowheads="1"/>
              </p:cNvSpPr>
              <p:nvPr/>
            </p:nvSpPr>
            <p:spPr bwMode="auto">
              <a:xfrm flipV="1">
                <a:off x="1796" y="2035"/>
                <a:ext cx="71" cy="71"/>
              </a:xfrm>
              <a:prstGeom prst="ellipse">
                <a:avLst/>
              </a:prstGeom>
              <a:solidFill>
                <a:srgbClr val="009900"/>
              </a:solidFill>
              <a:ln w="9525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6381" name="Oval 58"/>
              <p:cNvSpPr>
                <a:spLocks noChangeArrowheads="1"/>
              </p:cNvSpPr>
              <p:nvPr/>
            </p:nvSpPr>
            <p:spPr bwMode="auto">
              <a:xfrm flipV="1">
                <a:off x="3188" y="3703"/>
                <a:ext cx="71" cy="8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56329" name="Text Box 60"/>
            <p:cNvSpPr txBox="1">
              <a:spLocks noChangeArrowheads="1"/>
            </p:cNvSpPr>
            <p:nvPr/>
          </p:nvSpPr>
          <p:spPr bwMode="auto">
            <a:xfrm>
              <a:off x="3926" y="2428"/>
              <a:ext cx="3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 sz="2800">
                  <a:solidFill>
                    <a:srgbClr val="FF0000"/>
                  </a:solidFill>
                </a:rPr>
                <a:t>＋</a:t>
              </a:r>
            </a:p>
          </p:txBody>
        </p:sp>
        <p:sp>
          <p:nvSpPr>
            <p:cNvPr id="56330" name="Text Box 61"/>
            <p:cNvSpPr txBox="1">
              <a:spLocks noChangeArrowheads="1"/>
            </p:cNvSpPr>
            <p:nvPr/>
          </p:nvSpPr>
          <p:spPr bwMode="auto">
            <a:xfrm>
              <a:off x="3984" y="3072"/>
              <a:ext cx="3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>
                  <a:solidFill>
                    <a:srgbClr val="FF0000"/>
                  </a:solidFill>
                </a:rPr>
                <a:t>－</a:t>
              </a:r>
            </a:p>
          </p:txBody>
        </p:sp>
      </p:grpSp>
      <p:sp>
        <p:nvSpPr>
          <p:cNvPr id="254016" name="Text Box 64"/>
          <p:cNvSpPr txBox="1">
            <a:spLocks noChangeArrowheads="1"/>
          </p:cNvSpPr>
          <p:nvPr/>
        </p:nvSpPr>
        <p:spPr bwMode="auto">
          <a:xfrm>
            <a:off x="1076325" y="1295400"/>
            <a:ext cx="58150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en-US" altLang="zh-CN" sz="2800">
                <a:ea typeface="宋体" panose="02010600030101010101" pitchFamily="2" charset="-122"/>
              </a:rPr>
              <a:t>   </a:t>
            </a:r>
            <a:r>
              <a:rPr lang="en-US" altLang="zh-CN" sz="2800" i="1">
                <a:latin typeface="仿宋_GB2312" pitchFamily="49" charset="-122"/>
              </a:rPr>
              <a:t>t </a:t>
            </a:r>
            <a:r>
              <a:rPr lang="zh-CN" altLang="en-US" sz="2800">
                <a:latin typeface="仿宋_GB2312" pitchFamily="49" charset="-122"/>
              </a:rPr>
              <a:t>＝</a:t>
            </a:r>
            <a:r>
              <a:rPr lang="en-US" altLang="zh-CN" sz="2800">
                <a:latin typeface="仿宋_GB2312" pitchFamily="49" charset="-122"/>
              </a:rPr>
              <a:t>20 ms </a:t>
            </a:r>
            <a:r>
              <a:rPr lang="zh-CN" altLang="en-US" sz="2800">
                <a:latin typeface="仿宋_GB2312" pitchFamily="49" charset="-122"/>
              </a:rPr>
              <a:t>时，</a:t>
            </a:r>
            <a:r>
              <a:rPr lang="en-US" altLang="zh-CN" sz="2800">
                <a:latin typeface="仿宋_GB2312" pitchFamily="49" charset="-122"/>
              </a:rPr>
              <a:t>K</a:t>
            </a:r>
            <a:r>
              <a:rPr lang="zh-CN" altLang="en-US" sz="2800">
                <a:latin typeface="仿宋_GB2312" pitchFamily="49" charset="-122"/>
              </a:rPr>
              <a:t>再 从</a:t>
            </a:r>
            <a:r>
              <a:rPr lang="zh-CN" altLang="en-US" sz="2800"/>
              <a:t>“</a:t>
            </a:r>
            <a:r>
              <a:rPr lang="en-US" altLang="zh-CN" sz="2800">
                <a:latin typeface="仿宋_GB2312" pitchFamily="49" charset="-122"/>
              </a:rPr>
              <a:t>1</a:t>
            </a:r>
            <a:r>
              <a:rPr lang="en-US" altLang="zh-CN" sz="2800"/>
              <a:t>”</a:t>
            </a:r>
            <a:r>
              <a:rPr lang="zh-CN" altLang="en-US" sz="2800">
                <a:latin typeface="仿宋_GB2312" pitchFamily="49" charset="-122"/>
              </a:rPr>
              <a:t>合向</a:t>
            </a:r>
            <a:r>
              <a:rPr lang="zh-CN" altLang="en-US" sz="2800"/>
              <a:t>“</a:t>
            </a:r>
            <a:r>
              <a:rPr lang="en-US" altLang="zh-CN" sz="2800">
                <a:latin typeface="仿宋_GB2312" pitchFamily="49" charset="-122"/>
              </a:rPr>
              <a:t>2</a:t>
            </a:r>
            <a:r>
              <a:rPr lang="en-US" altLang="zh-CN" sz="2800"/>
              <a:t>”</a:t>
            </a:r>
            <a:endParaRPr lang="en-US" altLang="zh-CN" sz="2800">
              <a:latin typeface="仿宋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39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39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3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53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4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53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54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39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39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3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3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539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954" grpId="0" autoUpdateAnimBg="0"/>
      <p:bldP spid="253955" grpId="0" autoUpdateAnimBg="0"/>
      <p:bldP spid="253957" grpId="0" animBg="1" autoUpdateAnimBg="0"/>
      <p:bldP spid="254016" grpId="0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Text Box 2"/>
          <p:cNvSpPr txBox="1">
            <a:spLocks noChangeArrowheads="1"/>
          </p:cNvSpPr>
          <p:nvPr/>
        </p:nvSpPr>
        <p:spPr bwMode="auto">
          <a:xfrm>
            <a:off x="277813" y="161925"/>
            <a:ext cx="65039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/>
              <a:t>解：</a:t>
            </a:r>
            <a:r>
              <a:rPr lang="zh-CN" altLang="en-US">
                <a:solidFill>
                  <a:srgbClr val="FF0000"/>
                </a:solidFill>
              </a:rPr>
              <a:t>第一阶段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zh-CN" altLang="en-US">
                <a:ea typeface="宋体" panose="02010600030101010101" pitchFamily="2" charset="-122"/>
              </a:rPr>
              <a:t> （</a:t>
            </a:r>
            <a:r>
              <a:rPr lang="en-US" altLang="zh-CN" sz="3200">
                <a:ea typeface="宋体" panose="02010600030101010101" pitchFamily="2" charset="-122"/>
              </a:rPr>
              <a:t>t = 0 ~ 20</a:t>
            </a: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en-US" altLang="zh-CN" sz="2800">
                <a:ea typeface="宋体" panose="02010600030101010101" pitchFamily="2" charset="-122"/>
              </a:rPr>
              <a:t>ms</a:t>
            </a:r>
            <a:r>
              <a:rPr lang="zh-CN" altLang="en-US">
                <a:ea typeface="宋体" panose="02010600030101010101" pitchFamily="2" charset="-122"/>
              </a:rPr>
              <a:t>，</a:t>
            </a:r>
            <a:r>
              <a:rPr lang="en-US" altLang="zh-CN" sz="2800">
                <a:ea typeface="宋体" panose="02010600030101010101" pitchFamily="2" charset="-122"/>
              </a:rPr>
              <a:t>K</a:t>
            </a:r>
            <a:r>
              <a:rPr lang="zh-CN" altLang="en-US">
                <a:ea typeface="宋体" panose="02010600030101010101" pitchFamily="2" charset="-122"/>
              </a:rPr>
              <a:t>：</a:t>
            </a:r>
            <a:r>
              <a:rPr lang="en-US" altLang="zh-CN" sz="2800">
                <a:ea typeface="宋体" panose="02010600030101010101" pitchFamily="2" charset="-122"/>
              </a:rPr>
              <a:t>31</a:t>
            </a:r>
            <a:r>
              <a:rPr lang="zh-CN" altLang="en-US">
                <a:ea typeface="宋体" panose="02010600030101010101" pitchFamily="2" charset="-122"/>
              </a:rPr>
              <a:t>）</a:t>
            </a:r>
          </a:p>
        </p:txBody>
      </p:sp>
      <p:graphicFrame>
        <p:nvGraphicFramePr>
          <p:cNvPr id="254979" name="Object 3"/>
          <p:cNvGraphicFramePr>
            <a:graphicFrameLocks noChangeAspect="1"/>
          </p:cNvGraphicFramePr>
          <p:nvPr/>
        </p:nvGraphicFramePr>
        <p:xfrm>
          <a:off x="322263" y="5267325"/>
          <a:ext cx="3768725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20" name="公式" r:id="rId3" imgW="1333500" imgH="241300" progId="Equation.3">
                  <p:embed/>
                </p:oleObj>
              </mc:Choice>
              <mc:Fallback>
                <p:oleObj name="公式" r:id="rId3" imgW="1333500" imgH="2413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263" y="5267325"/>
                        <a:ext cx="3768725" cy="600075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009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4980" name="Object 4"/>
          <p:cNvGraphicFramePr>
            <a:graphicFrameLocks noChangeAspect="1"/>
          </p:cNvGraphicFramePr>
          <p:nvPr/>
        </p:nvGraphicFramePr>
        <p:xfrm>
          <a:off x="4876800" y="5029200"/>
          <a:ext cx="3513138" cy="1058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21" name="公式" r:id="rId5" imgW="1117600" imgH="431800" progId="Equation.3">
                  <p:embed/>
                </p:oleObj>
              </mc:Choice>
              <mc:Fallback>
                <p:oleObj name="公式" r:id="rId5" imgW="1117600" imgH="431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5029200"/>
                        <a:ext cx="3513138" cy="1058863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009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5003" name="AutoShape 27"/>
          <p:cNvSpPr>
            <a:spLocks noChangeArrowheads="1"/>
          </p:cNvSpPr>
          <p:nvPr/>
        </p:nvSpPr>
        <p:spPr bwMode="auto">
          <a:xfrm>
            <a:off x="4762500" y="1668463"/>
            <a:ext cx="800100" cy="361950"/>
          </a:xfrm>
          <a:prstGeom prst="rightArrow">
            <a:avLst>
              <a:gd name="adj1" fmla="val 50000"/>
              <a:gd name="adj2" fmla="val 55263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sp>
        <p:nvSpPr>
          <p:cNvPr id="255004" name="Rectangle 28"/>
          <p:cNvSpPr>
            <a:spLocks noChangeArrowheads="1"/>
          </p:cNvSpPr>
          <p:nvPr/>
        </p:nvSpPr>
        <p:spPr bwMode="auto">
          <a:xfrm>
            <a:off x="6811963" y="171450"/>
            <a:ext cx="1265237" cy="482600"/>
          </a:xfrm>
          <a:prstGeom prst="rect">
            <a:avLst/>
          </a:prstGeom>
          <a:noFill/>
          <a:ln w="28575">
            <a:solidFill>
              <a:srgbClr val="00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FF0000"/>
                </a:solidFill>
              </a:rPr>
              <a:t>初始值</a:t>
            </a:r>
          </a:p>
        </p:txBody>
      </p:sp>
      <p:grpSp>
        <p:nvGrpSpPr>
          <p:cNvPr id="255052" name="Group 76"/>
          <p:cNvGrpSpPr>
            <a:grpSpLocks/>
          </p:cNvGrpSpPr>
          <p:nvPr/>
        </p:nvGrpSpPr>
        <p:grpSpPr bwMode="auto">
          <a:xfrm>
            <a:off x="355600" y="1081088"/>
            <a:ext cx="4673600" cy="3397250"/>
            <a:chOff x="224" y="681"/>
            <a:chExt cx="2944" cy="2140"/>
          </a:xfrm>
        </p:grpSpPr>
        <p:grpSp>
          <p:nvGrpSpPr>
            <p:cNvPr id="57377" name="Group 71"/>
            <p:cNvGrpSpPr>
              <a:grpSpLocks/>
            </p:cNvGrpSpPr>
            <p:nvPr/>
          </p:nvGrpSpPr>
          <p:grpSpPr bwMode="auto">
            <a:xfrm>
              <a:off x="224" y="681"/>
              <a:ext cx="2944" cy="2140"/>
              <a:chOff x="224" y="681"/>
              <a:chExt cx="2944" cy="2140"/>
            </a:xfrm>
          </p:grpSpPr>
          <p:sp>
            <p:nvSpPr>
              <p:cNvPr id="57380" name="Line 30"/>
              <p:cNvSpPr>
                <a:spLocks noChangeShapeType="1"/>
              </p:cNvSpPr>
              <p:nvPr/>
            </p:nvSpPr>
            <p:spPr bwMode="auto">
              <a:xfrm rot="1426580" flipH="1">
                <a:off x="832" y="1222"/>
                <a:ext cx="183" cy="18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7381" name="Rectangle 31"/>
              <p:cNvSpPr>
                <a:spLocks noChangeArrowheads="1"/>
              </p:cNvSpPr>
              <p:nvPr/>
            </p:nvSpPr>
            <p:spPr bwMode="auto">
              <a:xfrm>
                <a:off x="1280" y="681"/>
                <a:ext cx="248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solidFill>
                      <a:srgbClr val="009900"/>
                    </a:solidFill>
                    <a:ea typeface="宋体" panose="02010600030101010101" pitchFamily="2" charset="-122"/>
                  </a:rPr>
                  <a:t>K</a:t>
                </a:r>
              </a:p>
            </p:txBody>
          </p:sp>
          <p:sp>
            <p:nvSpPr>
              <p:cNvPr id="57382" name="Rectangle 32"/>
              <p:cNvSpPr>
                <a:spLocks noChangeArrowheads="1"/>
              </p:cNvSpPr>
              <p:nvPr/>
            </p:nvSpPr>
            <p:spPr bwMode="auto">
              <a:xfrm>
                <a:off x="1413" y="2294"/>
                <a:ext cx="298" cy="2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7383" name="Oval 33"/>
              <p:cNvSpPr>
                <a:spLocks noChangeArrowheads="1"/>
              </p:cNvSpPr>
              <p:nvPr/>
            </p:nvSpPr>
            <p:spPr bwMode="auto">
              <a:xfrm>
                <a:off x="654" y="1830"/>
                <a:ext cx="335" cy="311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7384" name="Line 34"/>
              <p:cNvSpPr>
                <a:spLocks noChangeShapeType="1"/>
              </p:cNvSpPr>
              <p:nvPr/>
            </p:nvSpPr>
            <p:spPr bwMode="auto">
              <a:xfrm flipH="1">
                <a:off x="818" y="1361"/>
                <a:ext cx="0" cy="144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7385" name="Rectangle 35"/>
              <p:cNvSpPr>
                <a:spLocks noChangeArrowheads="1"/>
              </p:cNvSpPr>
              <p:nvPr/>
            </p:nvSpPr>
            <p:spPr bwMode="auto">
              <a:xfrm>
                <a:off x="786" y="2027"/>
                <a:ext cx="298" cy="2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7386" name="Rectangle 36"/>
              <p:cNvSpPr>
                <a:spLocks noChangeArrowheads="1"/>
              </p:cNvSpPr>
              <p:nvPr/>
            </p:nvSpPr>
            <p:spPr bwMode="auto">
              <a:xfrm>
                <a:off x="851" y="1528"/>
                <a:ext cx="223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i="1">
                    <a:ea typeface="宋体" panose="02010600030101010101" pitchFamily="2" charset="-122"/>
                  </a:rPr>
                  <a:t>+</a:t>
                </a:r>
              </a:p>
            </p:txBody>
          </p:sp>
          <p:sp>
            <p:nvSpPr>
              <p:cNvPr id="57387" name="Rectangle 37"/>
              <p:cNvSpPr>
                <a:spLocks noChangeArrowheads="1"/>
              </p:cNvSpPr>
              <p:nvPr/>
            </p:nvSpPr>
            <p:spPr bwMode="auto">
              <a:xfrm>
                <a:off x="839" y="2046"/>
                <a:ext cx="210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i="1">
                    <a:ea typeface="宋体" panose="02010600030101010101" pitchFamily="2" charset="-122"/>
                  </a:rPr>
                  <a:t>_</a:t>
                </a:r>
              </a:p>
            </p:txBody>
          </p:sp>
          <p:sp>
            <p:nvSpPr>
              <p:cNvPr id="57388" name="Line 38"/>
              <p:cNvSpPr>
                <a:spLocks noChangeShapeType="1"/>
              </p:cNvSpPr>
              <p:nvPr/>
            </p:nvSpPr>
            <p:spPr bwMode="auto">
              <a:xfrm flipH="1">
                <a:off x="2240" y="1134"/>
                <a:ext cx="0" cy="16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7389" name="Rectangle 39"/>
              <p:cNvSpPr>
                <a:spLocks noChangeArrowheads="1"/>
              </p:cNvSpPr>
              <p:nvPr/>
            </p:nvSpPr>
            <p:spPr bwMode="auto">
              <a:xfrm>
                <a:off x="2199" y="1892"/>
                <a:ext cx="104" cy="33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7390" name="Line 40"/>
              <p:cNvSpPr>
                <a:spLocks noChangeShapeType="1"/>
              </p:cNvSpPr>
              <p:nvPr/>
            </p:nvSpPr>
            <p:spPr bwMode="auto">
              <a:xfrm>
                <a:off x="1521" y="1134"/>
                <a:ext cx="111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7391" name="Rectangle 41"/>
              <p:cNvSpPr>
                <a:spLocks noChangeArrowheads="1"/>
              </p:cNvSpPr>
              <p:nvPr/>
            </p:nvSpPr>
            <p:spPr bwMode="auto">
              <a:xfrm>
                <a:off x="1737" y="1091"/>
                <a:ext cx="278" cy="10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7392" name="Line 42"/>
              <p:cNvSpPr>
                <a:spLocks noChangeShapeType="1"/>
              </p:cNvSpPr>
              <p:nvPr/>
            </p:nvSpPr>
            <p:spPr bwMode="auto">
              <a:xfrm>
                <a:off x="2527" y="2095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7393" name="Line 43"/>
              <p:cNvSpPr>
                <a:spLocks noChangeShapeType="1"/>
              </p:cNvSpPr>
              <p:nvPr/>
            </p:nvSpPr>
            <p:spPr bwMode="auto">
              <a:xfrm flipH="1" flipV="1">
                <a:off x="2635" y="1134"/>
                <a:ext cx="0" cy="85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7394" name="Line 44"/>
              <p:cNvSpPr>
                <a:spLocks noChangeShapeType="1"/>
              </p:cNvSpPr>
              <p:nvPr/>
            </p:nvSpPr>
            <p:spPr bwMode="auto">
              <a:xfrm flipV="1">
                <a:off x="2635" y="2083"/>
                <a:ext cx="0" cy="71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7395" name="Line 45"/>
              <p:cNvSpPr>
                <a:spLocks noChangeShapeType="1"/>
              </p:cNvSpPr>
              <p:nvPr/>
            </p:nvSpPr>
            <p:spPr bwMode="auto">
              <a:xfrm>
                <a:off x="2527" y="1993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7396" name="Line 46"/>
              <p:cNvSpPr>
                <a:spLocks noChangeShapeType="1"/>
              </p:cNvSpPr>
              <p:nvPr/>
            </p:nvSpPr>
            <p:spPr bwMode="auto">
              <a:xfrm>
                <a:off x="224" y="2784"/>
                <a:ext cx="242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7397" name="Line 47"/>
              <p:cNvSpPr>
                <a:spLocks noChangeShapeType="1"/>
              </p:cNvSpPr>
              <p:nvPr/>
            </p:nvSpPr>
            <p:spPr bwMode="auto">
              <a:xfrm>
                <a:off x="224" y="1044"/>
                <a:ext cx="86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7398" name="Line 48"/>
              <p:cNvSpPr>
                <a:spLocks noChangeShapeType="1"/>
              </p:cNvSpPr>
              <p:nvPr/>
            </p:nvSpPr>
            <p:spPr bwMode="auto">
              <a:xfrm rot="1838906" flipH="1">
                <a:off x="965" y="945"/>
                <a:ext cx="585" cy="20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7399" name="Line 49"/>
              <p:cNvSpPr>
                <a:spLocks noChangeShapeType="1"/>
              </p:cNvSpPr>
              <p:nvPr/>
            </p:nvSpPr>
            <p:spPr bwMode="auto">
              <a:xfrm>
                <a:off x="1648" y="1312"/>
                <a:ext cx="303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7400" name="Rectangle 50"/>
              <p:cNvSpPr>
                <a:spLocks noChangeArrowheads="1"/>
              </p:cNvSpPr>
              <p:nvPr/>
            </p:nvSpPr>
            <p:spPr bwMode="auto">
              <a:xfrm>
                <a:off x="468" y="2087"/>
                <a:ext cx="373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E</a:t>
                </a:r>
                <a:r>
                  <a:rPr lang="en-US" altLang="zh-CN" baseline="-25000">
                    <a:ea typeface="宋体" panose="02010600030101010101" pitchFamily="2" charset="-122"/>
                  </a:rPr>
                  <a:t>1</a:t>
                </a:r>
                <a:endParaRPr lang="en-US" altLang="zh-CN" i="1" baseline="-25000">
                  <a:ea typeface="宋体" panose="02010600030101010101" pitchFamily="2" charset="-122"/>
                </a:endParaRPr>
              </a:p>
            </p:txBody>
          </p:sp>
          <p:sp>
            <p:nvSpPr>
              <p:cNvPr id="57401" name="Rectangle 51"/>
              <p:cNvSpPr>
                <a:spLocks noChangeArrowheads="1"/>
              </p:cNvSpPr>
              <p:nvPr/>
            </p:nvSpPr>
            <p:spPr bwMode="auto">
              <a:xfrm>
                <a:off x="1007" y="1853"/>
                <a:ext cx="384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3</a:t>
                </a:r>
                <a:r>
                  <a:rPr lang="en-US" altLang="zh-CN">
                    <a:ea typeface="宋体" panose="02010600030101010101" pitchFamily="2" charset="-122"/>
                  </a:rPr>
                  <a:t>V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7402" name="Rectangle 52"/>
              <p:cNvSpPr>
                <a:spLocks noChangeArrowheads="1"/>
              </p:cNvSpPr>
              <p:nvPr/>
            </p:nvSpPr>
            <p:spPr bwMode="auto">
              <a:xfrm>
                <a:off x="822" y="1038"/>
                <a:ext cx="185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>
                    <a:solidFill>
                      <a:srgbClr val="009900"/>
                    </a:solidFill>
                    <a:ea typeface="宋体" panose="02010600030101010101" pitchFamily="2" charset="-122"/>
                  </a:rPr>
                  <a:t>1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7403" name="Rectangle 53"/>
              <p:cNvSpPr>
                <a:spLocks noChangeArrowheads="1"/>
              </p:cNvSpPr>
              <p:nvPr/>
            </p:nvSpPr>
            <p:spPr bwMode="auto">
              <a:xfrm>
                <a:off x="1557" y="730"/>
                <a:ext cx="468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r>
                  <a:rPr lang="en-US" altLang="zh-CN" baseline="-25000">
                    <a:ea typeface="宋体" panose="02010600030101010101" pitchFamily="2" charset="-122"/>
                  </a:rPr>
                  <a:t>1</a:t>
                </a:r>
                <a:endParaRPr lang="en-US" altLang="zh-CN" i="1" baseline="-25000">
                  <a:ea typeface="宋体" panose="02010600030101010101" pitchFamily="2" charset="-122"/>
                </a:endParaRPr>
              </a:p>
            </p:txBody>
          </p:sp>
          <p:sp>
            <p:nvSpPr>
              <p:cNvPr id="57404" name="Rectangle 54"/>
              <p:cNvSpPr>
                <a:spLocks noChangeArrowheads="1"/>
              </p:cNvSpPr>
              <p:nvPr/>
            </p:nvSpPr>
            <p:spPr bwMode="auto">
              <a:xfrm>
                <a:off x="1851" y="2037"/>
                <a:ext cx="383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>
                    <a:ea typeface="宋体" panose="02010600030101010101" pitchFamily="2" charset="-122"/>
                  </a:rPr>
                  <a:t>2</a:t>
                </a:r>
                <a:endParaRPr lang="en-US" altLang="zh-CN" i="1" baseline="-25000">
                  <a:ea typeface="宋体" panose="02010600030101010101" pitchFamily="2" charset="-122"/>
                </a:endParaRPr>
              </a:p>
            </p:txBody>
          </p:sp>
          <p:sp>
            <p:nvSpPr>
              <p:cNvPr id="57405" name="Rectangle 55"/>
              <p:cNvSpPr>
                <a:spLocks noChangeArrowheads="1"/>
              </p:cNvSpPr>
              <p:nvPr/>
            </p:nvSpPr>
            <p:spPr bwMode="auto">
              <a:xfrm>
                <a:off x="1884" y="737"/>
                <a:ext cx="577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1k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7406" name="Rectangle 56"/>
              <p:cNvSpPr>
                <a:spLocks noChangeArrowheads="1"/>
              </p:cNvSpPr>
              <p:nvPr/>
            </p:nvSpPr>
            <p:spPr bwMode="auto">
              <a:xfrm>
                <a:off x="1862" y="1638"/>
                <a:ext cx="437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2k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7407" name="Rectangle 57"/>
              <p:cNvSpPr>
                <a:spLocks noChangeArrowheads="1"/>
              </p:cNvSpPr>
              <p:nvPr/>
            </p:nvSpPr>
            <p:spPr bwMode="auto">
              <a:xfrm>
                <a:off x="2361" y="2128"/>
                <a:ext cx="311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C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7408" name="Rectangle 58"/>
              <p:cNvSpPr>
                <a:spLocks noChangeArrowheads="1"/>
              </p:cNvSpPr>
              <p:nvPr/>
            </p:nvSpPr>
            <p:spPr bwMode="auto">
              <a:xfrm>
                <a:off x="2252" y="1643"/>
                <a:ext cx="617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3</a:t>
                </a:r>
                <a:r>
                  <a:rPr lang="en-US" altLang="zh-CN" sz="2800" i="1">
                    <a:ea typeface="宋体" panose="02010600030101010101" pitchFamily="2" charset="-122"/>
                  </a:rPr>
                  <a:t>μ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7409" name="Oval 59"/>
              <p:cNvSpPr>
                <a:spLocks noChangeArrowheads="1"/>
              </p:cNvSpPr>
              <p:nvPr/>
            </p:nvSpPr>
            <p:spPr bwMode="auto">
              <a:xfrm>
                <a:off x="1066" y="1028"/>
                <a:ext cx="52" cy="56"/>
              </a:xfrm>
              <a:prstGeom prst="ellipse">
                <a:avLst/>
              </a:prstGeom>
              <a:solidFill>
                <a:srgbClr val="009900"/>
              </a:solidFill>
              <a:ln w="381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7410" name="Oval 60"/>
              <p:cNvSpPr>
                <a:spLocks noChangeArrowheads="1"/>
              </p:cNvSpPr>
              <p:nvPr/>
            </p:nvSpPr>
            <p:spPr bwMode="auto">
              <a:xfrm>
                <a:off x="1523" y="1095"/>
                <a:ext cx="52" cy="56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graphicFrame>
            <p:nvGraphicFramePr>
              <p:cNvPr id="57411" name="Object 61"/>
              <p:cNvGraphicFramePr>
                <a:graphicFrameLocks noChangeAspect="1"/>
              </p:cNvGraphicFramePr>
              <p:nvPr/>
            </p:nvGraphicFramePr>
            <p:xfrm>
              <a:off x="2832" y="1872"/>
              <a:ext cx="336" cy="3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7422" name="公式" r:id="rId7" imgW="190500" imgH="228600" progId="Equation.3">
                      <p:embed/>
                    </p:oleObj>
                  </mc:Choice>
                  <mc:Fallback>
                    <p:oleObj name="公式" r:id="rId7" imgW="190500" imgH="228600" progId="Equation.3">
                      <p:embed/>
                      <p:pic>
                        <p:nvPicPr>
                          <p:cNvPr id="0" name="Object 6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32" y="1872"/>
                            <a:ext cx="336" cy="38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7412" name="Object 62"/>
              <p:cNvGraphicFramePr>
                <a:graphicFrameLocks noChangeAspect="1"/>
              </p:cNvGraphicFramePr>
              <p:nvPr/>
            </p:nvGraphicFramePr>
            <p:xfrm>
              <a:off x="1964" y="1158"/>
              <a:ext cx="168" cy="37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7423" name="公式" r:id="rId9" imgW="88707" imgH="164742" progId="Equation.3">
                      <p:embed/>
                    </p:oleObj>
                  </mc:Choice>
                  <mc:Fallback>
                    <p:oleObj name="公式" r:id="rId9" imgW="88707" imgH="164742" progId="Equation.3">
                      <p:embed/>
                      <p:pic>
                        <p:nvPicPr>
                          <p:cNvPr id="0" name="Object 6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64" y="1158"/>
                            <a:ext cx="168" cy="37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7413" name="Oval 63"/>
              <p:cNvSpPr>
                <a:spLocks noChangeArrowheads="1"/>
              </p:cNvSpPr>
              <p:nvPr/>
            </p:nvSpPr>
            <p:spPr bwMode="auto">
              <a:xfrm flipV="1">
                <a:off x="1012" y="1235"/>
                <a:ext cx="53" cy="63"/>
              </a:xfrm>
              <a:prstGeom prst="ellipse">
                <a:avLst/>
              </a:prstGeom>
              <a:solidFill>
                <a:srgbClr val="009900"/>
              </a:solidFill>
              <a:ln w="9525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7414" name="Text Box 64"/>
              <p:cNvSpPr txBox="1">
                <a:spLocks noChangeArrowheads="1"/>
              </p:cNvSpPr>
              <p:nvPr/>
            </p:nvSpPr>
            <p:spPr bwMode="auto">
              <a:xfrm>
                <a:off x="744" y="773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>
                    <a:solidFill>
                      <a:srgbClr val="009900"/>
                    </a:solidFill>
                    <a:ea typeface="宋体" panose="02010600030101010101" pitchFamily="2" charset="-122"/>
                  </a:rPr>
                  <a:t>3</a:t>
                </a:r>
                <a:endParaRPr lang="en-US" altLang="zh-CN" sz="2800" i="1">
                  <a:solidFill>
                    <a:srgbClr val="0099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57415" name="Oval 65"/>
              <p:cNvSpPr>
                <a:spLocks noChangeArrowheads="1"/>
              </p:cNvSpPr>
              <p:nvPr/>
            </p:nvSpPr>
            <p:spPr bwMode="auto">
              <a:xfrm flipV="1">
                <a:off x="2201" y="1092"/>
                <a:ext cx="77" cy="7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7416" name="Line 66"/>
              <p:cNvSpPr>
                <a:spLocks noChangeShapeType="1"/>
              </p:cNvSpPr>
              <p:nvPr/>
            </p:nvSpPr>
            <p:spPr bwMode="auto">
              <a:xfrm flipH="1">
                <a:off x="228" y="1050"/>
                <a:ext cx="0" cy="174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7417" name="Freeform 67"/>
              <p:cNvSpPr>
                <a:spLocks/>
              </p:cNvSpPr>
              <p:nvPr/>
            </p:nvSpPr>
            <p:spPr bwMode="auto">
              <a:xfrm>
                <a:off x="1132" y="798"/>
                <a:ext cx="248" cy="468"/>
              </a:xfrm>
              <a:custGeom>
                <a:avLst/>
                <a:gdLst>
                  <a:gd name="T0" fmla="*/ 28 w 176"/>
                  <a:gd name="T1" fmla="*/ 0 h 444"/>
                  <a:gd name="T2" fmla="*/ 28 w 176"/>
                  <a:gd name="T3" fmla="*/ 126 h 444"/>
                  <a:gd name="T4" fmla="*/ 197 w 176"/>
                  <a:gd name="T5" fmla="*/ 392 h 444"/>
                  <a:gd name="T6" fmla="*/ 248 w 176"/>
                  <a:gd name="T7" fmla="*/ 468 h 44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76" h="444">
                    <a:moveTo>
                      <a:pt x="20" y="0"/>
                    </a:moveTo>
                    <a:cubicBezTo>
                      <a:pt x="10" y="29"/>
                      <a:pt x="0" y="58"/>
                      <a:pt x="20" y="120"/>
                    </a:cubicBezTo>
                    <a:cubicBezTo>
                      <a:pt x="40" y="182"/>
                      <a:pt x="114" y="318"/>
                      <a:pt x="140" y="372"/>
                    </a:cubicBezTo>
                    <a:cubicBezTo>
                      <a:pt x="166" y="426"/>
                      <a:pt x="170" y="432"/>
                      <a:pt x="176" y="444"/>
                    </a:cubicBezTo>
                  </a:path>
                </a:pathLst>
              </a:custGeom>
              <a:noFill/>
              <a:ln w="38100" cap="flat" cmpd="sng">
                <a:solidFill>
                  <a:srgbClr val="0099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7418" name="Oval 69"/>
              <p:cNvSpPr>
                <a:spLocks noChangeArrowheads="1"/>
              </p:cNvSpPr>
              <p:nvPr/>
            </p:nvSpPr>
            <p:spPr bwMode="auto">
              <a:xfrm flipV="1">
                <a:off x="773" y="2748"/>
                <a:ext cx="77" cy="7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7419" name="Oval 70"/>
              <p:cNvSpPr>
                <a:spLocks noChangeArrowheads="1"/>
              </p:cNvSpPr>
              <p:nvPr/>
            </p:nvSpPr>
            <p:spPr bwMode="auto">
              <a:xfrm flipV="1">
                <a:off x="2201" y="2748"/>
                <a:ext cx="77" cy="7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57378" name="Text Box 72"/>
            <p:cNvSpPr txBox="1">
              <a:spLocks noChangeArrowheads="1"/>
            </p:cNvSpPr>
            <p:nvPr/>
          </p:nvSpPr>
          <p:spPr bwMode="auto">
            <a:xfrm>
              <a:off x="2784" y="1632"/>
              <a:ext cx="3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 sz="2800">
                  <a:solidFill>
                    <a:srgbClr val="FF0000"/>
                  </a:solidFill>
                </a:rPr>
                <a:t>＋</a:t>
              </a:r>
            </a:p>
          </p:txBody>
        </p:sp>
        <p:sp>
          <p:nvSpPr>
            <p:cNvPr id="57379" name="Text Box 73"/>
            <p:cNvSpPr txBox="1">
              <a:spLocks noChangeArrowheads="1"/>
            </p:cNvSpPr>
            <p:nvPr/>
          </p:nvSpPr>
          <p:spPr bwMode="auto">
            <a:xfrm>
              <a:off x="2842" y="2276"/>
              <a:ext cx="3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>
                  <a:solidFill>
                    <a:srgbClr val="FF0000"/>
                  </a:solidFill>
                </a:rPr>
                <a:t>－</a:t>
              </a:r>
            </a:p>
          </p:txBody>
        </p:sp>
      </p:grpSp>
      <p:grpSp>
        <p:nvGrpSpPr>
          <p:cNvPr id="255055" name="Group 79"/>
          <p:cNvGrpSpPr>
            <a:grpSpLocks/>
          </p:cNvGrpSpPr>
          <p:nvPr/>
        </p:nvGrpSpPr>
        <p:grpSpPr bwMode="auto">
          <a:xfrm>
            <a:off x="5410200" y="1509713"/>
            <a:ext cx="3505200" cy="2389187"/>
            <a:chOff x="3408" y="951"/>
            <a:chExt cx="2208" cy="1505"/>
          </a:xfrm>
        </p:grpSpPr>
        <p:grpSp>
          <p:nvGrpSpPr>
            <p:cNvPr id="57353" name="Group 77"/>
            <p:cNvGrpSpPr>
              <a:grpSpLocks/>
            </p:cNvGrpSpPr>
            <p:nvPr/>
          </p:nvGrpSpPr>
          <p:grpSpPr bwMode="auto">
            <a:xfrm>
              <a:off x="3408" y="951"/>
              <a:ext cx="2208" cy="1505"/>
              <a:chOff x="3408" y="951"/>
              <a:chExt cx="2208" cy="1505"/>
            </a:xfrm>
          </p:grpSpPr>
          <p:sp>
            <p:nvSpPr>
              <p:cNvPr id="57357" name="Rectangle 6"/>
              <p:cNvSpPr>
                <a:spLocks noChangeArrowheads="1"/>
              </p:cNvSpPr>
              <p:nvPr/>
            </p:nvSpPr>
            <p:spPr bwMode="auto">
              <a:xfrm>
                <a:off x="4212" y="951"/>
                <a:ext cx="384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r>
                  <a:rPr lang="en-US" altLang="zh-CN" baseline="-25000">
                    <a:ea typeface="宋体" panose="02010600030101010101" pitchFamily="2" charset="-122"/>
                  </a:rPr>
                  <a:t>1</a:t>
                </a:r>
                <a:endParaRPr lang="en-US" altLang="zh-CN" i="1" baseline="-25000">
                  <a:solidFill>
                    <a:srgbClr val="0000FF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57358" name="Oval 7"/>
              <p:cNvSpPr>
                <a:spLocks noChangeArrowheads="1"/>
              </p:cNvSpPr>
              <p:nvPr/>
            </p:nvSpPr>
            <p:spPr bwMode="auto">
              <a:xfrm>
                <a:off x="3600" y="1651"/>
                <a:ext cx="304" cy="287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00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7359" name="Line 8"/>
              <p:cNvSpPr>
                <a:spLocks noChangeShapeType="1"/>
              </p:cNvSpPr>
              <p:nvPr/>
            </p:nvSpPr>
            <p:spPr bwMode="auto">
              <a:xfrm>
                <a:off x="3746" y="1330"/>
                <a:ext cx="0" cy="1106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7360" name="Rectangle 9"/>
              <p:cNvSpPr>
                <a:spLocks noChangeArrowheads="1"/>
              </p:cNvSpPr>
              <p:nvPr/>
            </p:nvSpPr>
            <p:spPr bwMode="auto">
              <a:xfrm>
                <a:off x="3753" y="1402"/>
                <a:ext cx="223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i="1">
                    <a:solidFill>
                      <a:schemeClr val="accent2"/>
                    </a:solidFill>
                    <a:ea typeface="宋体" panose="02010600030101010101" pitchFamily="2" charset="-122"/>
                  </a:rPr>
                  <a:t>+</a:t>
                </a:r>
              </a:p>
            </p:txBody>
          </p:sp>
          <p:sp>
            <p:nvSpPr>
              <p:cNvPr id="57361" name="Rectangle 10"/>
              <p:cNvSpPr>
                <a:spLocks noChangeArrowheads="1"/>
              </p:cNvSpPr>
              <p:nvPr/>
            </p:nvSpPr>
            <p:spPr bwMode="auto">
              <a:xfrm>
                <a:off x="3741" y="1809"/>
                <a:ext cx="210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i="1">
                    <a:solidFill>
                      <a:schemeClr val="accent2"/>
                    </a:solidFill>
                    <a:ea typeface="宋体" panose="02010600030101010101" pitchFamily="2" charset="-122"/>
                  </a:rPr>
                  <a:t>_</a:t>
                </a:r>
              </a:p>
            </p:txBody>
          </p:sp>
          <p:sp>
            <p:nvSpPr>
              <p:cNvPr id="57362" name="Line 11"/>
              <p:cNvSpPr>
                <a:spLocks noChangeShapeType="1"/>
              </p:cNvSpPr>
              <p:nvPr/>
            </p:nvSpPr>
            <p:spPr bwMode="auto">
              <a:xfrm flipV="1">
                <a:off x="5304" y="1330"/>
                <a:ext cx="0" cy="1106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7363" name="Line 12"/>
              <p:cNvSpPr>
                <a:spLocks noChangeShapeType="1"/>
              </p:cNvSpPr>
              <p:nvPr/>
            </p:nvSpPr>
            <p:spPr bwMode="auto">
              <a:xfrm>
                <a:off x="3734" y="2424"/>
                <a:ext cx="1570" cy="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7364" name="Line 13"/>
              <p:cNvSpPr>
                <a:spLocks noChangeShapeType="1"/>
              </p:cNvSpPr>
              <p:nvPr/>
            </p:nvSpPr>
            <p:spPr bwMode="auto">
              <a:xfrm>
                <a:off x="3734" y="1330"/>
                <a:ext cx="1582" cy="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7365" name="Line 14"/>
              <p:cNvSpPr>
                <a:spLocks noChangeShapeType="1"/>
              </p:cNvSpPr>
              <p:nvPr/>
            </p:nvSpPr>
            <p:spPr bwMode="auto">
              <a:xfrm>
                <a:off x="4178" y="1541"/>
                <a:ext cx="27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7366" name="Rectangle 15"/>
              <p:cNvSpPr>
                <a:spLocks noChangeArrowheads="1"/>
              </p:cNvSpPr>
              <p:nvPr/>
            </p:nvSpPr>
            <p:spPr bwMode="auto">
              <a:xfrm>
                <a:off x="3408" y="1823"/>
                <a:ext cx="343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E</a:t>
                </a:r>
                <a:r>
                  <a:rPr lang="en-US" altLang="zh-CN" baseline="-25000">
                    <a:ea typeface="宋体" panose="02010600030101010101" pitchFamily="2" charset="-122"/>
                  </a:rPr>
                  <a:t>1</a:t>
                </a:r>
                <a:endParaRPr lang="en-US" altLang="zh-CN" i="1" baseline="-25000">
                  <a:ea typeface="宋体" panose="02010600030101010101" pitchFamily="2" charset="-122"/>
                </a:endParaRPr>
              </a:p>
            </p:txBody>
          </p:sp>
          <p:sp>
            <p:nvSpPr>
              <p:cNvPr id="57367" name="Rectangle 16"/>
              <p:cNvSpPr>
                <a:spLocks noChangeArrowheads="1"/>
              </p:cNvSpPr>
              <p:nvPr/>
            </p:nvSpPr>
            <p:spPr bwMode="auto">
              <a:xfrm>
                <a:off x="3862" y="1738"/>
                <a:ext cx="387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3</a:t>
                </a:r>
                <a:r>
                  <a:rPr lang="en-US" altLang="zh-CN">
                    <a:ea typeface="宋体" panose="02010600030101010101" pitchFamily="2" charset="-122"/>
                  </a:rPr>
                  <a:t>V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7368" name="Line 17"/>
              <p:cNvSpPr>
                <a:spLocks noChangeShapeType="1"/>
              </p:cNvSpPr>
              <p:nvPr/>
            </p:nvSpPr>
            <p:spPr bwMode="auto">
              <a:xfrm flipH="1">
                <a:off x="4837" y="1330"/>
                <a:ext cx="0" cy="1106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7369" name="Rectangle 18"/>
              <p:cNvSpPr>
                <a:spLocks noChangeArrowheads="1"/>
              </p:cNvSpPr>
              <p:nvPr/>
            </p:nvSpPr>
            <p:spPr bwMode="auto">
              <a:xfrm>
                <a:off x="4798" y="1699"/>
                <a:ext cx="95" cy="276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0000CC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7370" name="Rectangle 19"/>
              <p:cNvSpPr>
                <a:spLocks noChangeArrowheads="1"/>
              </p:cNvSpPr>
              <p:nvPr/>
            </p:nvSpPr>
            <p:spPr bwMode="auto">
              <a:xfrm>
                <a:off x="4512" y="1815"/>
                <a:ext cx="428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r>
                  <a:rPr lang="en-US" altLang="zh-CN" baseline="-25000">
                    <a:ea typeface="宋体" panose="02010600030101010101" pitchFamily="2" charset="-122"/>
                  </a:rPr>
                  <a:t>2</a:t>
                </a:r>
                <a:endParaRPr lang="en-US" altLang="zh-CN" i="1" baseline="-25000">
                  <a:ea typeface="宋体" panose="02010600030101010101" pitchFamily="2" charset="-122"/>
                </a:endParaRPr>
              </a:p>
            </p:txBody>
          </p:sp>
          <p:graphicFrame>
            <p:nvGraphicFramePr>
              <p:cNvPr id="57371" name="Object 20"/>
              <p:cNvGraphicFramePr>
                <a:graphicFrameLocks noChangeAspect="1"/>
              </p:cNvGraphicFramePr>
              <p:nvPr/>
            </p:nvGraphicFramePr>
            <p:xfrm>
              <a:off x="4492" y="1370"/>
              <a:ext cx="178" cy="35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7424" name="公式" r:id="rId11" imgW="76192" imgH="152512" progId="Equation.3">
                      <p:embed/>
                    </p:oleObj>
                  </mc:Choice>
                  <mc:Fallback>
                    <p:oleObj name="公式" r:id="rId11" imgW="76192" imgH="152512" progId="Equation.3">
                      <p:embed/>
                      <p:pic>
                        <p:nvPicPr>
                          <p:cNvPr id="0" name="Object 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92" y="1370"/>
                            <a:ext cx="178" cy="35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7372" name="Rectangle 21"/>
              <p:cNvSpPr>
                <a:spLocks noChangeArrowheads="1"/>
              </p:cNvSpPr>
              <p:nvPr/>
            </p:nvSpPr>
            <p:spPr bwMode="auto">
              <a:xfrm>
                <a:off x="4248" y="1287"/>
                <a:ext cx="288" cy="12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0000CC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graphicFrame>
            <p:nvGraphicFramePr>
              <p:cNvPr id="57373" name="Object 22"/>
              <p:cNvGraphicFramePr>
                <a:graphicFrameLocks noChangeAspect="1"/>
              </p:cNvGraphicFramePr>
              <p:nvPr/>
            </p:nvGraphicFramePr>
            <p:xfrm>
              <a:off x="5328" y="1776"/>
              <a:ext cx="288" cy="3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7425" name="公式" r:id="rId13" imgW="181022" imgH="219186" progId="Equation.3">
                      <p:embed/>
                    </p:oleObj>
                  </mc:Choice>
                  <mc:Fallback>
                    <p:oleObj name="公式" r:id="rId13" imgW="181022" imgH="219186" progId="Equation.3">
                      <p:embed/>
                      <p:pic>
                        <p:nvPicPr>
                          <p:cNvPr id="0" name="Object 2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28" y="1776"/>
                            <a:ext cx="288" cy="38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7374" name="Line 23"/>
              <p:cNvSpPr>
                <a:spLocks noChangeShapeType="1"/>
              </p:cNvSpPr>
              <p:nvPr/>
            </p:nvSpPr>
            <p:spPr bwMode="auto">
              <a:xfrm>
                <a:off x="5304" y="1719"/>
                <a:ext cx="0" cy="52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7375" name="Oval 25"/>
              <p:cNvSpPr>
                <a:spLocks noChangeArrowheads="1"/>
              </p:cNvSpPr>
              <p:nvPr/>
            </p:nvSpPr>
            <p:spPr bwMode="auto">
              <a:xfrm flipV="1">
                <a:off x="4800" y="2373"/>
                <a:ext cx="71" cy="83"/>
              </a:xfrm>
              <a:prstGeom prst="ellipse">
                <a:avLst/>
              </a:prstGeom>
              <a:solidFill>
                <a:srgbClr val="0000FF"/>
              </a:solidFill>
              <a:ln w="381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7376" name="Oval 26"/>
              <p:cNvSpPr>
                <a:spLocks noChangeArrowheads="1"/>
              </p:cNvSpPr>
              <p:nvPr/>
            </p:nvSpPr>
            <p:spPr bwMode="auto">
              <a:xfrm flipV="1">
                <a:off x="4800" y="1297"/>
                <a:ext cx="71" cy="83"/>
              </a:xfrm>
              <a:prstGeom prst="ellipse">
                <a:avLst/>
              </a:prstGeom>
              <a:solidFill>
                <a:srgbClr val="0000FF"/>
              </a:solidFill>
              <a:ln w="381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57354" name="Group 78"/>
            <p:cNvGrpSpPr>
              <a:grpSpLocks/>
            </p:cNvGrpSpPr>
            <p:nvPr/>
          </p:nvGrpSpPr>
          <p:grpSpPr bwMode="auto">
            <a:xfrm>
              <a:off x="5222" y="1516"/>
              <a:ext cx="368" cy="932"/>
              <a:chOff x="5222" y="1516"/>
              <a:chExt cx="368" cy="932"/>
            </a:xfrm>
          </p:grpSpPr>
          <p:sp>
            <p:nvSpPr>
              <p:cNvPr id="57355" name="Text Box 74"/>
              <p:cNvSpPr txBox="1">
                <a:spLocks noChangeArrowheads="1"/>
              </p:cNvSpPr>
              <p:nvPr/>
            </p:nvSpPr>
            <p:spPr bwMode="auto">
              <a:xfrm>
                <a:off x="5222" y="1516"/>
                <a:ext cx="34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zh-CN" altLang="en-US" sz="2800">
                    <a:solidFill>
                      <a:srgbClr val="FF0000"/>
                    </a:solidFill>
                  </a:rPr>
                  <a:t>＋</a:t>
                </a:r>
              </a:p>
            </p:txBody>
          </p:sp>
          <p:sp>
            <p:nvSpPr>
              <p:cNvPr id="57356" name="Text Box 75"/>
              <p:cNvSpPr txBox="1">
                <a:spLocks noChangeArrowheads="1"/>
              </p:cNvSpPr>
              <p:nvPr/>
            </p:nvSpPr>
            <p:spPr bwMode="auto">
              <a:xfrm>
                <a:off x="5280" y="2160"/>
                <a:ext cx="3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zh-CN" altLang="en-US">
                    <a:solidFill>
                      <a:srgbClr val="FF0000"/>
                    </a:solidFill>
                  </a:rPr>
                  <a:t>－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4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5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5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5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5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55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54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49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49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978" grpId="0" autoUpdateAnimBg="0"/>
      <p:bldP spid="255003" grpId="0" animBg="1"/>
      <p:bldP spid="255004" grpId="0" animBg="1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1026"/>
          <p:cNvSpPr>
            <a:spLocks noChangeArrowheads="1"/>
          </p:cNvSpPr>
          <p:nvPr/>
        </p:nvSpPr>
        <p:spPr bwMode="auto">
          <a:xfrm>
            <a:off x="4514850" y="230188"/>
            <a:ext cx="1543050" cy="482600"/>
          </a:xfrm>
          <a:prstGeom prst="rect">
            <a:avLst/>
          </a:prstGeom>
          <a:noFill/>
          <a:ln w="28575">
            <a:solidFill>
              <a:srgbClr val="00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FF0000"/>
                </a:solidFill>
              </a:rPr>
              <a:t>稳态值</a:t>
            </a:r>
          </a:p>
        </p:txBody>
      </p:sp>
      <p:sp>
        <p:nvSpPr>
          <p:cNvPr id="263171" name="Text Box 1027"/>
          <p:cNvSpPr txBox="1">
            <a:spLocks noChangeArrowheads="1"/>
          </p:cNvSpPr>
          <p:nvPr/>
        </p:nvSpPr>
        <p:spPr bwMode="auto">
          <a:xfrm>
            <a:off x="820738" y="161925"/>
            <a:ext cx="33083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>
                <a:solidFill>
                  <a:srgbClr val="FF0000"/>
                </a:solidFill>
                <a:latin typeface="仿宋_GB2312" pitchFamily="49" charset="-122"/>
              </a:rPr>
              <a:t>第一阶段（</a:t>
            </a:r>
            <a:r>
              <a:rPr lang="en-US" altLang="zh-CN">
                <a:solidFill>
                  <a:srgbClr val="FF0000"/>
                </a:solidFill>
                <a:latin typeface="仿宋_GB2312" pitchFamily="49" charset="-122"/>
              </a:rPr>
              <a:t>K</a:t>
            </a:r>
            <a:r>
              <a:rPr lang="zh-CN" altLang="en-US">
                <a:solidFill>
                  <a:srgbClr val="FF0000"/>
                </a:solidFill>
                <a:latin typeface="仿宋_GB2312" pitchFamily="49" charset="-122"/>
              </a:rPr>
              <a:t>：</a:t>
            </a:r>
            <a:r>
              <a:rPr lang="en-US" altLang="zh-CN">
                <a:solidFill>
                  <a:srgbClr val="FF0000"/>
                </a:solidFill>
                <a:latin typeface="仿宋_GB2312" pitchFamily="49" charset="-122"/>
              </a:rPr>
              <a:t>31</a:t>
            </a:r>
            <a:r>
              <a:rPr lang="zh-CN" altLang="en-US">
                <a:solidFill>
                  <a:srgbClr val="FF0000"/>
                </a:solidFill>
                <a:latin typeface="仿宋_GB2312" pitchFamily="49" charset="-122"/>
              </a:rPr>
              <a:t>）</a:t>
            </a:r>
            <a:r>
              <a:rPr lang="zh-CN" altLang="en-US" sz="320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zh-CN" altLang="en-US" sz="3200">
                <a:ea typeface="宋体" panose="02010600030101010101" pitchFamily="2" charset="-122"/>
              </a:rPr>
              <a:t> </a:t>
            </a:r>
          </a:p>
        </p:txBody>
      </p:sp>
      <p:graphicFrame>
        <p:nvGraphicFramePr>
          <p:cNvPr id="263172" name="Object 1028"/>
          <p:cNvGraphicFramePr>
            <a:graphicFrameLocks noChangeAspect="1"/>
          </p:cNvGraphicFramePr>
          <p:nvPr/>
        </p:nvGraphicFramePr>
        <p:xfrm>
          <a:off x="3694113" y="4886325"/>
          <a:ext cx="4945062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44" name="公式" r:id="rId3" imgW="1651000" imgH="431800" progId="Equation.3">
                  <p:embed/>
                </p:oleObj>
              </mc:Choice>
              <mc:Fallback>
                <p:oleObj name="公式" r:id="rId3" imgW="1651000" imgH="431800" progId="Equation.3">
                  <p:embed/>
                  <p:pic>
                    <p:nvPicPr>
                      <p:cNvPr id="0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4113" y="4886325"/>
                        <a:ext cx="4945062" cy="981075"/>
                      </a:xfrm>
                      <a:prstGeom prst="rect">
                        <a:avLst/>
                      </a:prstGeom>
                      <a:noFill/>
                      <a:ln w="57150">
                        <a:solidFill>
                          <a:srgbClr val="00009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3173" name="Object 1029"/>
          <p:cNvGraphicFramePr>
            <a:graphicFrameLocks noChangeAspect="1"/>
          </p:cNvGraphicFramePr>
          <p:nvPr/>
        </p:nvGraphicFramePr>
        <p:xfrm>
          <a:off x="385763" y="4714875"/>
          <a:ext cx="2620962" cy="138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45" name="公式" r:id="rId5" imgW="901309" imgH="660113" progId="Equation.3">
                  <p:embed/>
                </p:oleObj>
              </mc:Choice>
              <mc:Fallback>
                <p:oleObj name="公式" r:id="rId5" imgW="901309" imgH="660113" progId="Equation.3">
                  <p:embed/>
                  <p:pic>
                    <p:nvPicPr>
                      <p:cNvPr id="0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3" y="4714875"/>
                        <a:ext cx="2620962" cy="1381125"/>
                      </a:xfrm>
                      <a:prstGeom prst="rect">
                        <a:avLst/>
                      </a:prstGeom>
                      <a:noFill/>
                      <a:ln w="57150">
                        <a:solidFill>
                          <a:srgbClr val="00009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197" name="AutoShape 1053"/>
          <p:cNvSpPr>
            <a:spLocks noChangeArrowheads="1"/>
          </p:cNvSpPr>
          <p:nvPr/>
        </p:nvSpPr>
        <p:spPr bwMode="auto">
          <a:xfrm>
            <a:off x="4743450" y="1371600"/>
            <a:ext cx="766763" cy="352425"/>
          </a:xfrm>
          <a:prstGeom prst="rightArrow">
            <a:avLst>
              <a:gd name="adj1" fmla="val 50389"/>
              <a:gd name="adj2" fmla="val 54533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grpSp>
        <p:nvGrpSpPr>
          <p:cNvPr id="263285" name="Group 1141"/>
          <p:cNvGrpSpPr>
            <a:grpSpLocks/>
          </p:cNvGrpSpPr>
          <p:nvPr/>
        </p:nvGrpSpPr>
        <p:grpSpPr bwMode="auto">
          <a:xfrm>
            <a:off x="355600" y="1081088"/>
            <a:ext cx="4673600" cy="3397250"/>
            <a:chOff x="224" y="681"/>
            <a:chExt cx="2944" cy="2140"/>
          </a:xfrm>
        </p:grpSpPr>
        <p:grpSp>
          <p:nvGrpSpPr>
            <p:cNvPr id="58401" name="Group 1096"/>
            <p:cNvGrpSpPr>
              <a:grpSpLocks/>
            </p:cNvGrpSpPr>
            <p:nvPr/>
          </p:nvGrpSpPr>
          <p:grpSpPr bwMode="auto">
            <a:xfrm>
              <a:off x="224" y="681"/>
              <a:ext cx="2944" cy="2140"/>
              <a:chOff x="224" y="681"/>
              <a:chExt cx="2944" cy="2140"/>
            </a:xfrm>
          </p:grpSpPr>
          <p:sp>
            <p:nvSpPr>
              <p:cNvPr id="58404" name="Line 1097"/>
              <p:cNvSpPr>
                <a:spLocks noChangeShapeType="1"/>
              </p:cNvSpPr>
              <p:nvPr/>
            </p:nvSpPr>
            <p:spPr bwMode="auto">
              <a:xfrm rot="1426580" flipH="1">
                <a:off x="832" y="1222"/>
                <a:ext cx="183" cy="18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8405" name="Rectangle 1098"/>
              <p:cNvSpPr>
                <a:spLocks noChangeArrowheads="1"/>
              </p:cNvSpPr>
              <p:nvPr/>
            </p:nvSpPr>
            <p:spPr bwMode="auto">
              <a:xfrm>
                <a:off x="1280" y="681"/>
                <a:ext cx="248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solidFill>
                      <a:srgbClr val="009900"/>
                    </a:solidFill>
                    <a:ea typeface="宋体" panose="02010600030101010101" pitchFamily="2" charset="-122"/>
                  </a:rPr>
                  <a:t>K</a:t>
                </a:r>
              </a:p>
            </p:txBody>
          </p:sp>
          <p:sp>
            <p:nvSpPr>
              <p:cNvPr id="58406" name="Rectangle 1099"/>
              <p:cNvSpPr>
                <a:spLocks noChangeArrowheads="1"/>
              </p:cNvSpPr>
              <p:nvPr/>
            </p:nvSpPr>
            <p:spPr bwMode="auto">
              <a:xfrm>
                <a:off x="1413" y="2294"/>
                <a:ext cx="298" cy="2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8407" name="Oval 1100"/>
              <p:cNvSpPr>
                <a:spLocks noChangeArrowheads="1"/>
              </p:cNvSpPr>
              <p:nvPr/>
            </p:nvSpPr>
            <p:spPr bwMode="auto">
              <a:xfrm>
                <a:off x="654" y="1830"/>
                <a:ext cx="335" cy="311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8408" name="Line 1101"/>
              <p:cNvSpPr>
                <a:spLocks noChangeShapeType="1"/>
              </p:cNvSpPr>
              <p:nvPr/>
            </p:nvSpPr>
            <p:spPr bwMode="auto">
              <a:xfrm flipH="1">
                <a:off x="818" y="1361"/>
                <a:ext cx="0" cy="144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8409" name="Rectangle 1102"/>
              <p:cNvSpPr>
                <a:spLocks noChangeArrowheads="1"/>
              </p:cNvSpPr>
              <p:nvPr/>
            </p:nvSpPr>
            <p:spPr bwMode="auto">
              <a:xfrm>
                <a:off x="786" y="2027"/>
                <a:ext cx="298" cy="2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8410" name="Rectangle 1103"/>
              <p:cNvSpPr>
                <a:spLocks noChangeArrowheads="1"/>
              </p:cNvSpPr>
              <p:nvPr/>
            </p:nvSpPr>
            <p:spPr bwMode="auto">
              <a:xfrm>
                <a:off x="851" y="1528"/>
                <a:ext cx="223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i="1">
                    <a:ea typeface="宋体" panose="02010600030101010101" pitchFamily="2" charset="-122"/>
                  </a:rPr>
                  <a:t>+</a:t>
                </a:r>
              </a:p>
            </p:txBody>
          </p:sp>
          <p:sp>
            <p:nvSpPr>
              <p:cNvPr id="58411" name="Rectangle 1104"/>
              <p:cNvSpPr>
                <a:spLocks noChangeArrowheads="1"/>
              </p:cNvSpPr>
              <p:nvPr/>
            </p:nvSpPr>
            <p:spPr bwMode="auto">
              <a:xfrm>
                <a:off x="839" y="2046"/>
                <a:ext cx="210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i="1">
                    <a:ea typeface="宋体" panose="02010600030101010101" pitchFamily="2" charset="-122"/>
                  </a:rPr>
                  <a:t>_</a:t>
                </a:r>
              </a:p>
            </p:txBody>
          </p:sp>
          <p:sp>
            <p:nvSpPr>
              <p:cNvPr id="58412" name="Line 1105"/>
              <p:cNvSpPr>
                <a:spLocks noChangeShapeType="1"/>
              </p:cNvSpPr>
              <p:nvPr/>
            </p:nvSpPr>
            <p:spPr bwMode="auto">
              <a:xfrm flipH="1">
                <a:off x="2240" y="1134"/>
                <a:ext cx="0" cy="16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8413" name="Rectangle 1106"/>
              <p:cNvSpPr>
                <a:spLocks noChangeArrowheads="1"/>
              </p:cNvSpPr>
              <p:nvPr/>
            </p:nvSpPr>
            <p:spPr bwMode="auto">
              <a:xfrm>
                <a:off x="2199" y="1892"/>
                <a:ext cx="104" cy="33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8414" name="Line 1107"/>
              <p:cNvSpPr>
                <a:spLocks noChangeShapeType="1"/>
              </p:cNvSpPr>
              <p:nvPr/>
            </p:nvSpPr>
            <p:spPr bwMode="auto">
              <a:xfrm>
                <a:off x="1521" y="1134"/>
                <a:ext cx="111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8415" name="Rectangle 1108"/>
              <p:cNvSpPr>
                <a:spLocks noChangeArrowheads="1"/>
              </p:cNvSpPr>
              <p:nvPr/>
            </p:nvSpPr>
            <p:spPr bwMode="auto">
              <a:xfrm>
                <a:off x="1737" y="1091"/>
                <a:ext cx="278" cy="10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8416" name="Line 1109"/>
              <p:cNvSpPr>
                <a:spLocks noChangeShapeType="1"/>
              </p:cNvSpPr>
              <p:nvPr/>
            </p:nvSpPr>
            <p:spPr bwMode="auto">
              <a:xfrm>
                <a:off x="2527" y="2095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8417" name="Line 1110"/>
              <p:cNvSpPr>
                <a:spLocks noChangeShapeType="1"/>
              </p:cNvSpPr>
              <p:nvPr/>
            </p:nvSpPr>
            <p:spPr bwMode="auto">
              <a:xfrm flipH="1" flipV="1">
                <a:off x="2635" y="1134"/>
                <a:ext cx="0" cy="85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8418" name="Line 1111"/>
              <p:cNvSpPr>
                <a:spLocks noChangeShapeType="1"/>
              </p:cNvSpPr>
              <p:nvPr/>
            </p:nvSpPr>
            <p:spPr bwMode="auto">
              <a:xfrm flipV="1">
                <a:off x="2635" y="2083"/>
                <a:ext cx="0" cy="71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8419" name="Line 1112"/>
              <p:cNvSpPr>
                <a:spLocks noChangeShapeType="1"/>
              </p:cNvSpPr>
              <p:nvPr/>
            </p:nvSpPr>
            <p:spPr bwMode="auto">
              <a:xfrm>
                <a:off x="2527" y="1993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8420" name="Line 1113"/>
              <p:cNvSpPr>
                <a:spLocks noChangeShapeType="1"/>
              </p:cNvSpPr>
              <p:nvPr/>
            </p:nvSpPr>
            <p:spPr bwMode="auto">
              <a:xfrm>
                <a:off x="224" y="2784"/>
                <a:ext cx="242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8421" name="Line 1114"/>
              <p:cNvSpPr>
                <a:spLocks noChangeShapeType="1"/>
              </p:cNvSpPr>
              <p:nvPr/>
            </p:nvSpPr>
            <p:spPr bwMode="auto">
              <a:xfrm>
                <a:off x="224" y="1044"/>
                <a:ext cx="86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8422" name="Line 1115"/>
              <p:cNvSpPr>
                <a:spLocks noChangeShapeType="1"/>
              </p:cNvSpPr>
              <p:nvPr/>
            </p:nvSpPr>
            <p:spPr bwMode="auto">
              <a:xfrm rot="1838906" flipH="1">
                <a:off x="965" y="945"/>
                <a:ext cx="585" cy="20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8423" name="Line 1116"/>
              <p:cNvSpPr>
                <a:spLocks noChangeShapeType="1"/>
              </p:cNvSpPr>
              <p:nvPr/>
            </p:nvSpPr>
            <p:spPr bwMode="auto">
              <a:xfrm>
                <a:off x="1648" y="1312"/>
                <a:ext cx="303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8424" name="Rectangle 1117"/>
              <p:cNvSpPr>
                <a:spLocks noChangeArrowheads="1"/>
              </p:cNvSpPr>
              <p:nvPr/>
            </p:nvSpPr>
            <p:spPr bwMode="auto">
              <a:xfrm>
                <a:off x="468" y="2087"/>
                <a:ext cx="373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E</a:t>
                </a:r>
                <a:r>
                  <a:rPr lang="en-US" altLang="zh-CN" baseline="-25000">
                    <a:ea typeface="宋体" panose="02010600030101010101" pitchFamily="2" charset="-122"/>
                  </a:rPr>
                  <a:t>1</a:t>
                </a:r>
                <a:endParaRPr lang="en-US" altLang="zh-CN" i="1" baseline="-25000">
                  <a:ea typeface="宋体" panose="02010600030101010101" pitchFamily="2" charset="-122"/>
                </a:endParaRPr>
              </a:p>
            </p:txBody>
          </p:sp>
          <p:sp>
            <p:nvSpPr>
              <p:cNvPr id="58425" name="Rectangle 1118"/>
              <p:cNvSpPr>
                <a:spLocks noChangeArrowheads="1"/>
              </p:cNvSpPr>
              <p:nvPr/>
            </p:nvSpPr>
            <p:spPr bwMode="auto">
              <a:xfrm>
                <a:off x="1007" y="1853"/>
                <a:ext cx="384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3</a:t>
                </a:r>
                <a:r>
                  <a:rPr lang="en-US" altLang="zh-CN">
                    <a:ea typeface="宋体" panose="02010600030101010101" pitchFamily="2" charset="-122"/>
                  </a:rPr>
                  <a:t>V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8426" name="Rectangle 1119"/>
              <p:cNvSpPr>
                <a:spLocks noChangeArrowheads="1"/>
              </p:cNvSpPr>
              <p:nvPr/>
            </p:nvSpPr>
            <p:spPr bwMode="auto">
              <a:xfrm>
                <a:off x="822" y="1038"/>
                <a:ext cx="185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>
                    <a:solidFill>
                      <a:srgbClr val="009900"/>
                    </a:solidFill>
                    <a:ea typeface="宋体" panose="02010600030101010101" pitchFamily="2" charset="-122"/>
                  </a:rPr>
                  <a:t>1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8427" name="Rectangle 1120"/>
              <p:cNvSpPr>
                <a:spLocks noChangeArrowheads="1"/>
              </p:cNvSpPr>
              <p:nvPr/>
            </p:nvSpPr>
            <p:spPr bwMode="auto">
              <a:xfrm>
                <a:off x="1557" y="730"/>
                <a:ext cx="468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r>
                  <a:rPr lang="en-US" altLang="zh-CN" baseline="-25000">
                    <a:ea typeface="宋体" panose="02010600030101010101" pitchFamily="2" charset="-122"/>
                  </a:rPr>
                  <a:t>1</a:t>
                </a:r>
                <a:endParaRPr lang="en-US" altLang="zh-CN" i="1" baseline="-25000">
                  <a:ea typeface="宋体" panose="02010600030101010101" pitchFamily="2" charset="-122"/>
                </a:endParaRPr>
              </a:p>
            </p:txBody>
          </p:sp>
          <p:sp>
            <p:nvSpPr>
              <p:cNvPr id="58428" name="Rectangle 1121"/>
              <p:cNvSpPr>
                <a:spLocks noChangeArrowheads="1"/>
              </p:cNvSpPr>
              <p:nvPr/>
            </p:nvSpPr>
            <p:spPr bwMode="auto">
              <a:xfrm>
                <a:off x="1851" y="2037"/>
                <a:ext cx="383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>
                    <a:ea typeface="宋体" panose="02010600030101010101" pitchFamily="2" charset="-122"/>
                  </a:rPr>
                  <a:t>2</a:t>
                </a:r>
                <a:endParaRPr lang="en-US" altLang="zh-CN" i="1" baseline="-25000">
                  <a:ea typeface="宋体" panose="02010600030101010101" pitchFamily="2" charset="-122"/>
                </a:endParaRPr>
              </a:p>
            </p:txBody>
          </p:sp>
          <p:sp>
            <p:nvSpPr>
              <p:cNvPr id="58429" name="Rectangle 1122"/>
              <p:cNvSpPr>
                <a:spLocks noChangeArrowheads="1"/>
              </p:cNvSpPr>
              <p:nvPr/>
            </p:nvSpPr>
            <p:spPr bwMode="auto">
              <a:xfrm>
                <a:off x="1884" y="737"/>
                <a:ext cx="577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1k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8430" name="Rectangle 1123"/>
              <p:cNvSpPr>
                <a:spLocks noChangeArrowheads="1"/>
              </p:cNvSpPr>
              <p:nvPr/>
            </p:nvSpPr>
            <p:spPr bwMode="auto">
              <a:xfrm>
                <a:off x="1862" y="1638"/>
                <a:ext cx="437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2k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8431" name="Rectangle 1124"/>
              <p:cNvSpPr>
                <a:spLocks noChangeArrowheads="1"/>
              </p:cNvSpPr>
              <p:nvPr/>
            </p:nvSpPr>
            <p:spPr bwMode="auto">
              <a:xfrm>
                <a:off x="2361" y="2128"/>
                <a:ext cx="311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C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8432" name="Rectangle 1125"/>
              <p:cNvSpPr>
                <a:spLocks noChangeArrowheads="1"/>
              </p:cNvSpPr>
              <p:nvPr/>
            </p:nvSpPr>
            <p:spPr bwMode="auto">
              <a:xfrm>
                <a:off x="2252" y="1643"/>
                <a:ext cx="617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3</a:t>
                </a:r>
                <a:r>
                  <a:rPr lang="en-US" altLang="zh-CN" sz="2800" i="1">
                    <a:ea typeface="宋体" panose="02010600030101010101" pitchFamily="2" charset="-122"/>
                  </a:rPr>
                  <a:t>μ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8433" name="Oval 1126"/>
              <p:cNvSpPr>
                <a:spLocks noChangeArrowheads="1"/>
              </p:cNvSpPr>
              <p:nvPr/>
            </p:nvSpPr>
            <p:spPr bwMode="auto">
              <a:xfrm>
                <a:off x="1066" y="1028"/>
                <a:ext cx="52" cy="56"/>
              </a:xfrm>
              <a:prstGeom prst="ellipse">
                <a:avLst/>
              </a:prstGeom>
              <a:solidFill>
                <a:srgbClr val="009900"/>
              </a:solidFill>
              <a:ln w="381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8434" name="Oval 1127"/>
              <p:cNvSpPr>
                <a:spLocks noChangeArrowheads="1"/>
              </p:cNvSpPr>
              <p:nvPr/>
            </p:nvSpPr>
            <p:spPr bwMode="auto">
              <a:xfrm>
                <a:off x="1523" y="1095"/>
                <a:ext cx="52" cy="56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graphicFrame>
            <p:nvGraphicFramePr>
              <p:cNvPr id="58435" name="Object 1128"/>
              <p:cNvGraphicFramePr>
                <a:graphicFrameLocks noChangeAspect="1"/>
              </p:cNvGraphicFramePr>
              <p:nvPr/>
            </p:nvGraphicFramePr>
            <p:xfrm>
              <a:off x="2832" y="1872"/>
              <a:ext cx="336" cy="3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8446" name="公式" r:id="rId7" imgW="190500" imgH="228600" progId="Equation.3">
                      <p:embed/>
                    </p:oleObj>
                  </mc:Choice>
                  <mc:Fallback>
                    <p:oleObj name="公式" r:id="rId7" imgW="190500" imgH="228600" progId="Equation.3">
                      <p:embed/>
                      <p:pic>
                        <p:nvPicPr>
                          <p:cNvPr id="0" name="Object 112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32" y="1872"/>
                            <a:ext cx="336" cy="38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8436" name="Object 1129"/>
              <p:cNvGraphicFramePr>
                <a:graphicFrameLocks noChangeAspect="1"/>
              </p:cNvGraphicFramePr>
              <p:nvPr/>
            </p:nvGraphicFramePr>
            <p:xfrm>
              <a:off x="1964" y="1158"/>
              <a:ext cx="168" cy="37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8447" name="公式" r:id="rId9" imgW="88707" imgH="164742" progId="Equation.3">
                      <p:embed/>
                    </p:oleObj>
                  </mc:Choice>
                  <mc:Fallback>
                    <p:oleObj name="公式" r:id="rId9" imgW="88707" imgH="164742" progId="Equation.3">
                      <p:embed/>
                      <p:pic>
                        <p:nvPicPr>
                          <p:cNvPr id="0" name="Object 112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64" y="1158"/>
                            <a:ext cx="168" cy="37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8437" name="Oval 1130"/>
              <p:cNvSpPr>
                <a:spLocks noChangeArrowheads="1"/>
              </p:cNvSpPr>
              <p:nvPr/>
            </p:nvSpPr>
            <p:spPr bwMode="auto">
              <a:xfrm flipV="1">
                <a:off x="1012" y="1235"/>
                <a:ext cx="53" cy="63"/>
              </a:xfrm>
              <a:prstGeom prst="ellipse">
                <a:avLst/>
              </a:prstGeom>
              <a:solidFill>
                <a:srgbClr val="009900"/>
              </a:solidFill>
              <a:ln w="9525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8438" name="Text Box 1131"/>
              <p:cNvSpPr txBox="1">
                <a:spLocks noChangeArrowheads="1"/>
              </p:cNvSpPr>
              <p:nvPr/>
            </p:nvSpPr>
            <p:spPr bwMode="auto">
              <a:xfrm>
                <a:off x="744" y="773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>
                    <a:solidFill>
                      <a:srgbClr val="009900"/>
                    </a:solidFill>
                    <a:ea typeface="宋体" panose="02010600030101010101" pitchFamily="2" charset="-122"/>
                  </a:rPr>
                  <a:t>3</a:t>
                </a:r>
                <a:endParaRPr lang="en-US" altLang="zh-CN" sz="2800" i="1">
                  <a:solidFill>
                    <a:srgbClr val="0099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58439" name="Oval 1132"/>
              <p:cNvSpPr>
                <a:spLocks noChangeArrowheads="1"/>
              </p:cNvSpPr>
              <p:nvPr/>
            </p:nvSpPr>
            <p:spPr bwMode="auto">
              <a:xfrm flipV="1">
                <a:off x="2201" y="1092"/>
                <a:ext cx="77" cy="7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8440" name="Line 1133"/>
              <p:cNvSpPr>
                <a:spLocks noChangeShapeType="1"/>
              </p:cNvSpPr>
              <p:nvPr/>
            </p:nvSpPr>
            <p:spPr bwMode="auto">
              <a:xfrm flipH="1">
                <a:off x="228" y="1050"/>
                <a:ext cx="0" cy="174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8441" name="Freeform 1134"/>
              <p:cNvSpPr>
                <a:spLocks/>
              </p:cNvSpPr>
              <p:nvPr/>
            </p:nvSpPr>
            <p:spPr bwMode="auto">
              <a:xfrm>
                <a:off x="1132" y="798"/>
                <a:ext cx="248" cy="468"/>
              </a:xfrm>
              <a:custGeom>
                <a:avLst/>
                <a:gdLst>
                  <a:gd name="T0" fmla="*/ 28 w 176"/>
                  <a:gd name="T1" fmla="*/ 0 h 444"/>
                  <a:gd name="T2" fmla="*/ 28 w 176"/>
                  <a:gd name="T3" fmla="*/ 126 h 444"/>
                  <a:gd name="T4" fmla="*/ 197 w 176"/>
                  <a:gd name="T5" fmla="*/ 392 h 444"/>
                  <a:gd name="T6" fmla="*/ 248 w 176"/>
                  <a:gd name="T7" fmla="*/ 468 h 44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76" h="444">
                    <a:moveTo>
                      <a:pt x="20" y="0"/>
                    </a:moveTo>
                    <a:cubicBezTo>
                      <a:pt x="10" y="29"/>
                      <a:pt x="0" y="58"/>
                      <a:pt x="20" y="120"/>
                    </a:cubicBezTo>
                    <a:cubicBezTo>
                      <a:pt x="40" y="182"/>
                      <a:pt x="114" y="318"/>
                      <a:pt x="140" y="372"/>
                    </a:cubicBezTo>
                    <a:cubicBezTo>
                      <a:pt x="166" y="426"/>
                      <a:pt x="170" y="432"/>
                      <a:pt x="176" y="444"/>
                    </a:cubicBezTo>
                  </a:path>
                </a:pathLst>
              </a:custGeom>
              <a:noFill/>
              <a:ln w="38100" cap="flat" cmpd="sng">
                <a:solidFill>
                  <a:srgbClr val="0099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8442" name="Oval 1135"/>
              <p:cNvSpPr>
                <a:spLocks noChangeArrowheads="1"/>
              </p:cNvSpPr>
              <p:nvPr/>
            </p:nvSpPr>
            <p:spPr bwMode="auto">
              <a:xfrm flipV="1">
                <a:off x="773" y="2748"/>
                <a:ext cx="77" cy="7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8443" name="Oval 1136"/>
              <p:cNvSpPr>
                <a:spLocks noChangeArrowheads="1"/>
              </p:cNvSpPr>
              <p:nvPr/>
            </p:nvSpPr>
            <p:spPr bwMode="auto">
              <a:xfrm flipV="1">
                <a:off x="2201" y="2748"/>
                <a:ext cx="77" cy="7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58402" name="Text Box 1137"/>
            <p:cNvSpPr txBox="1">
              <a:spLocks noChangeArrowheads="1"/>
            </p:cNvSpPr>
            <p:nvPr/>
          </p:nvSpPr>
          <p:spPr bwMode="auto">
            <a:xfrm>
              <a:off x="2784" y="1632"/>
              <a:ext cx="3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 sz="2800">
                  <a:solidFill>
                    <a:srgbClr val="FF0000"/>
                  </a:solidFill>
                </a:rPr>
                <a:t>＋</a:t>
              </a:r>
            </a:p>
          </p:txBody>
        </p:sp>
        <p:sp>
          <p:nvSpPr>
            <p:cNvPr id="58403" name="Text Box 1138"/>
            <p:cNvSpPr txBox="1">
              <a:spLocks noChangeArrowheads="1"/>
            </p:cNvSpPr>
            <p:nvPr/>
          </p:nvSpPr>
          <p:spPr bwMode="auto">
            <a:xfrm>
              <a:off x="2842" y="2276"/>
              <a:ext cx="3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>
                  <a:solidFill>
                    <a:srgbClr val="FF0000"/>
                  </a:solidFill>
                </a:rPr>
                <a:t>－</a:t>
              </a:r>
            </a:p>
          </p:txBody>
        </p:sp>
      </p:grpSp>
      <p:grpSp>
        <p:nvGrpSpPr>
          <p:cNvPr id="263288" name="Group 1144"/>
          <p:cNvGrpSpPr>
            <a:grpSpLocks/>
          </p:cNvGrpSpPr>
          <p:nvPr/>
        </p:nvGrpSpPr>
        <p:grpSpPr bwMode="auto">
          <a:xfrm>
            <a:off x="5238750" y="1071563"/>
            <a:ext cx="3635375" cy="2433637"/>
            <a:chOff x="3300" y="675"/>
            <a:chExt cx="2290" cy="1533"/>
          </a:xfrm>
        </p:grpSpPr>
        <p:grpSp>
          <p:nvGrpSpPr>
            <p:cNvPr id="58377" name="Group 1142"/>
            <p:cNvGrpSpPr>
              <a:grpSpLocks/>
            </p:cNvGrpSpPr>
            <p:nvPr/>
          </p:nvGrpSpPr>
          <p:grpSpPr bwMode="auto">
            <a:xfrm>
              <a:off x="3300" y="675"/>
              <a:ext cx="2271" cy="1533"/>
              <a:chOff x="3300" y="675"/>
              <a:chExt cx="2271" cy="1533"/>
            </a:xfrm>
          </p:grpSpPr>
          <p:sp>
            <p:nvSpPr>
              <p:cNvPr id="58380" name="Rectangle 1031"/>
              <p:cNvSpPr>
                <a:spLocks noChangeArrowheads="1"/>
              </p:cNvSpPr>
              <p:nvPr/>
            </p:nvSpPr>
            <p:spPr bwMode="auto">
              <a:xfrm>
                <a:off x="3555" y="1630"/>
                <a:ext cx="273" cy="2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8381" name="Oval 1032"/>
              <p:cNvSpPr>
                <a:spLocks noChangeArrowheads="1"/>
              </p:cNvSpPr>
              <p:nvPr/>
            </p:nvSpPr>
            <p:spPr bwMode="auto">
              <a:xfrm>
                <a:off x="3480" y="1399"/>
                <a:ext cx="304" cy="287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00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8382" name="Rectangle 1033"/>
              <p:cNvSpPr>
                <a:spLocks noChangeArrowheads="1"/>
              </p:cNvSpPr>
              <p:nvPr/>
            </p:nvSpPr>
            <p:spPr bwMode="auto">
              <a:xfrm>
                <a:off x="4152" y="675"/>
                <a:ext cx="384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solidFill>
                      <a:srgbClr val="0000FF"/>
                    </a:solidFill>
                    <a:ea typeface="宋体" panose="02010600030101010101" pitchFamily="2" charset="-122"/>
                  </a:rPr>
                  <a:t>R</a:t>
                </a:r>
                <a:r>
                  <a:rPr lang="en-US" altLang="zh-CN" baseline="-25000">
                    <a:solidFill>
                      <a:srgbClr val="0000FF"/>
                    </a:solidFill>
                    <a:ea typeface="宋体" panose="02010600030101010101" pitchFamily="2" charset="-122"/>
                  </a:rPr>
                  <a:t>1</a:t>
                </a:r>
              </a:p>
            </p:txBody>
          </p:sp>
          <p:sp>
            <p:nvSpPr>
              <p:cNvPr id="58383" name="Line 1034"/>
              <p:cNvSpPr>
                <a:spLocks noChangeShapeType="1"/>
              </p:cNvSpPr>
              <p:nvPr/>
            </p:nvSpPr>
            <p:spPr bwMode="auto">
              <a:xfrm>
                <a:off x="3626" y="1078"/>
                <a:ext cx="0" cy="1106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8384" name="Rectangle 1035"/>
              <p:cNvSpPr>
                <a:spLocks noChangeArrowheads="1"/>
              </p:cNvSpPr>
              <p:nvPr/>
            </p:nvSpPr>
            <p:spPr bwMode="auto">
              <a:xfrm>
                <a:off x="3645" y="1150"/>
                <a:ext cx="223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>
                    <a:solidFill>
                      <a:schemeClr val="accent2"/>
                    </a:solidFill>
                    <a:ea typeface="宋体" panose="02010600030101010101" pitchFamily="2" charset="-122"/>
                  </a:rPr>
                  <a:t>+</a:t>
                </a:r>
              </a:p>
            </p:txBody>
          </p:sp>
          <p:sp>
            <p:nvSpPr>
              <p:cNvPr id="58385" name="Rectangle 1036"/>
              <p:cNvSpPr>
                <a:spLocks noChangeArrowheads="1"/>
              </p:cNvSpPr>
              <p:nvPr/>
            </p:nvSpPr>
            <p:spPr bwMode="auto">
              <a:xfrm>
                <a:off x="3633" y="1557"/>
                <a:ext cx="210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>
                    <a:solidFill>
                      <a:schemeClr val="accent2"/>
                    </a:solidFill>
                    <a:ea typeface="宋体" panose="02010600030101010101" pitchFamily="2" charset="-122"/>
                  </a:rPr>
                  <a:t>_</a:t>
                </a:r>
              </a:p>
            </p:txBody>
          </p:sp>
          <p:sp>
            <p:nvSpPr>
              <p:cNvPr id="58386" name="Line 1037"/>
              <p:cNvSpPr>
                <a:spLocks noChangeShapeType="1"/>
              </p:cNvSpPr>
              <p:nvPr/>
            </p:nvSpPr>
            <p:spPr bwMode="auto">
              <a:xfrm flipV="1">
                <a:off x="5196" y="1078"/>
                <a:ext cx="0" cy="446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8387" name="Line 1038"/>
              <p:cNvSpPr>
                <a:spLocks noChangeShapeType="1"/>
              </p:cNvSpPr>
              <p:nvPr/>
            </p:nvSpPr>
            <p:spPr bwMode="auto">
              <a:xfrm>
                <a:off x="3626" y="2172"/>
                <a:ext cx="1570" cy="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8388" name="Line 1039"/>
              <p:cNvSpPr>
                <a:spLocks noChangeShapeType="1"/>
              </p:cNvSpPr>
              <p:nvPr/>
            </p:nvSpPr>
            <p:spPr bwMode="auto">
              <a:xfrm>
                <a:off x="3626" y="1078"/>
                <a:ext cx="1582" cy="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8389" name="Line 1040"/>
              <p:cNvSpPr>
                <a:spLocks noChangeShapeType="1"/>
              </p:cNvSpPr>
              <p:nvPr/>
            </p:nvSpPr>
            <p:spPr bwMode="auto">
              <a:xfrm>
                <a:off x="4070" y="1289"/>
                <a:ext cx="27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8390" name="Rectangle 1041"/>
              <p:cNvSpPr>
                <a:spLocks noChangeArrowheads="1"/>
              </p:cNvSpPr>
              <p:nvPr/>
            </p:nvSpPr>
            <p:spPr bwMode="auto">
              <a:xfrm>
                <a:off x="3300" y="1607"/>
                <a:ext cx="343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E</a:t>
                </a:r>
                <a:r>
                  <a:rPr lang="en-US" altLang="zh-CN" baseline="-25000">
                    <a:ea typeface="宋体" panose="02010600030101010101" pitchFamily="2" charset="-122"/>
                  </a:rPr>
                  <a:t>1</a:t>
                </a:r>
              </a:p>
            </p:txBody>
          </p:sp>
          <p:sp>
            <p:nvSpPr>
              <p:cNvPr id="58391" name="Rectangle 1042"/>
              <p:cNvSpPr>
                <a:spLocks noChangeArrowheads="1"/>
              </p:cNvSpPr>
              <p:nvPr/>
            </p:nvSpPr>
            <p:spPr bwMode="auto">
              <a:xfrm>
                <a:off x="3754" y="1486"/>
                <a:ext cx="387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3</a:t>
                </a:r>
                <a:r>
                  <a:rPr lang="en-US" altLang="zh-CN">
                    <a:ea typeface="宋体" panose="02010600030101010101" pitchFamily="2" charset="-122"/>
                  </a:rPr>
                  <a:t>V</a:t>
                </a:r>
              </a:p>
            </p:txBody>
          </p:sp>
          <p:sp>
            <p:nvSpPr>
              <p:cNvPr id="58392" name="Line 1043"/>
              <p:cNvSpPr>
                <a:spLocks noChangeShapeType="1"/>
              </p:cNvSpPr>
              <p:nvPr/>
            </p:nvSpPr>
            <p:spPr bwMode="auto">
              <a:xfrm flipH="1">
                <a:off x="4729" y="1078"/>
                <a:ext cx="0" cy="1106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8393" name="Rectangle 1044"/>
              <p:cNvSpPr>
                <a:spLocks noChangeArrowheads="1"/>
              </p:cNvSpPr>
              <p:nvPr/>
            </p:nvSpPr>
            <p:spPr bwMode="auto">
              <a:xfrm>
                <a:off x="4666" y="1447"/>
                <a:ext cx="131" cy="276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0000CC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8394" name="Rectangle 1045"/>
              <p:cNvSpPr>
                <a:spLocks noChangeArrowheads="1"/>
              </p:cNvSpPr>
              <p:nvPr/>
            </p:nvSpPr>
            <p:spPr bwMode="auto">
              <a:xfrm>
                <a:off x="4332" y="1575"/>
                <a:ext cx="428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r>
                  <a:rPr lang="en-US" altLang="zh-CN" baseline="-25000">
                    <a:ea typeface="宋体" panose="02010600030101010101" pitchFamily="2" charset="-122"/>
                  </a:rPr>
                  <a:t>2</a:t>
                </a:r>
              </a:p>
            </p:txBody>
          </p:sp>
          <p:graphicFrame>
            <p:nvGraphicFramePr>
              <p:cNvPr id="58395" name="Object 1046"/>
              <p:cNvGraphicFramePr>
                <a:graphicFrameLocks noChangeAspect="1"/>
              </p:cNvGraphicFramePr>
              <p:nvPr/>
            </p:nvGraphicFramePr>
            <p:xfrm>
              <a:off x="4384" y="1118"/>
              <a:ext cx="178" cy="35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8448" name="公式" r:id="rId11" imgW="88707" imgH="164742" progId="Equation.3">
                      <p:embed/>
                    </p:oleObj>
                  </mc:Choice>
                  <mc:Fallback>
                    <p:oleObj name="公式" r:id="rId11" imgW="88707" imgH="164742" progId="Equation.3">
                      <p:embed/>
                      <p:pic>
                        <p:nvPicPr>
                          <p:cNvPr id="0" name="Object 104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84" y="1118"/>
                            <a:ext cx="178" cy="35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8396" name="Rectangle 1047"/>
              <p:cNvSpPr>
                <a:spLocks noChangeArrowheads="1"/>
              </p:cNvSpPr>
              <p:nvPr/>
            </p:nvSpPr>
            <p:spPr bwMode="auto">
              <a:xfrm>
                <a:off x="4140" y="1035"/>
                <a:ext cx="288" cy="12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0000CC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graphicFrame>
            <p:nvGraphicFramePr>
              <p:cNvPr id="58397" name="Object 1048"/>
              <p:cNvGraphicFramePr>
                <a:graphicFrameLocks noChangeAspect="1"/>
              </p:cNvGraphicFramePr>
              <p:nvPr/>
            </p:nvGraphicFramePr>
            <p:xfrm>
              <a:off x="5280" y="1488"/>
              <a:ext cx="291" cy="4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8449" name="公式" r:id="rId12" imgW="190500" imgH="228600" progId="Equation.3">
                      <p:embed/>
                    </p:oleObj>
                  </mc:Choice>
                  <mc:Fallback>
                    <p:oleObj name="公式" r:id="rId12" imgW="190500" imgH="228600" progId="Equation.3">
                      <p:embed/>
                      <p:pic>
                        <p:nvPicPr>
                          <p:cNvPr id="0" name="Object 104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80" y="1488"/>
                            <a:ext cx="291" cy="43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8398" name="Oval 1050"/>
              <p:cNvSpPr>
                <a:spLocks noChangeArrowheads="1"/>
              </p:cNvSpPr>
              <p:nvPr/>
            </p:nvSpPr>
            <p:spPr bwMode="auto">
              <a:xfrm flipV="1">
                <a:off x="4704" y="2125"/>
                <a:ext cx="71" cy="83"/>
              </a:xfrm>
              <a:prstGeom prst="ellipse">
                <a:avLst/>
              </a:prstGeom>
              <a:solidFill>
                <a:srgbClr val="0000FF"/>
              </a:solidFill>
              <a:ln w="381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8399" name="Oval 1051"/>
              <p:cNvSpPr>
                <a:spLocks noChangeArrowheads="1"/>
              </p:cNvSpPr>
              <p:nvPr/>
            </p:nvSpPr>
            <p:spPr bwMode="auto">
              <a:xfrm flipV="1">
                <a:off x="4692" y="1045"/>
                <a:ext cx="71" cy="83"/>
              </a:xfrm>
              <a:prstGeom prst="ellipse">
                <a:avLst/>
              </a:prstGeom>
              <a:solidFill>
                <a:srgbClr val="0000FF"/>
              </a:solidFill>
              <a:ln w="381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8400" name="Line 1052"/>
              <p:cNvSpPr>
                <a:spLocks noChangeShapeType="1"/>
              </p:cNvSpPr>
              <p:nvPr/>
            </p:nvSpPr>
            <p:spPr bwMode="auto">
              <a:xfrm flipV="1">
                <a:off x="5196" y="1884"/>
                <a:ext cx="0" cy="30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58378" name="Text Box 1139"/>
            <p:cNvSpPr txBox="1">
              <a:spLocks noChangeArrowheads="1"/>
            </p:cNvSpPr>
            <p:nvPr/>
          </p:nvSpPr>
          <p:spPr bwMode="auto">
            <a:xfrm>
              <a:off x="5222" y="1276"/>
              <a:ext cx="3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 sz="2800">
                  <a:solidFill>
                    <a:srgbClr val="FF0000"/>
                  </a:solidFill>
                </a:rPr>
                <a:t>＋</a:t>
              </a:r>
            </a:p>
          </p:txBody>
        </p:sp>
        <p:sp>
          <p:nvSpPr>
            <p:cNvPr id="58379" name="Text Box 1140"/>
            <p:cNvSpPr txBox="1">
              <a:spLocks noChangeArrowheads="1"/>
            </p:cNvSpPr>
            <p:nvPr/>
          </p:nvSpPr>
          <p:spPr bwMode="auto">
            <a:xfrm>
              <a:off x="5280" y="1920"/>
              <a:ext cx="3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>
                  <a:solidFill>
                    <a:srgbClr val="FF0000"/>
                  </a:solidFill>
                </a:rPr>
                <a:t>－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3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3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3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3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63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263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63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170" grpId="0" animBg="1" autoUpdateAnimBg="0"/>
      <p:bldP spid="263171" grpId="0" autoUpdateAnimBg="0"/>
      <p:bldP spid="26319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1026"/>
          <p:cNvSpPr>
            <a:spLocks noChangeArrowheads="1"/>
          </p:cNvSpPr>
          <p:nvPr/>
        </p:nvSpPr>
        <p:spPr bwMode="auto">
          <a:xfrm>
            <a:off x="4419600" y="381000"/>
            <a:ext cx="1576388" cy="466725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FF0000"/>
                </a:solidFill>
              </a:rPr>
              <a:t>时间常数</a:t>
            </a:r>
          </a:p>
        </p:txBody>
      </p:sp>
      <p:graphicFrame>
        <p:nvGraphicFramePr>
          <p:cNvPr id="264195" name="Object 1027"/>
          <p:cNvGraphicFramePr>
            <a:graphicFrameLocks noChangeAspect="1"/>
          </p:cNvGraphicFramePr>
          <p:nvPr/>
        </p:nvGraphicFramePr>
        <p:xfrm>
          <a:off x="381000" y="4876800"/>
          <a:ext cx="3940175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71" name="公式" r:id="rId3" imgW="1282700" imgH="393700" progId="Equation.3">
                  <p:embed/>
                </p:oleObj>
              </mc:Choice>
              <mc:Fallback>
                <p:oleObj name="公式" r:id="rId3" imgW="1282700" imgH="393700" progId="Equation.3">
                  <p:embed/>
                  <p:pic>
                    <p:nvPicPr>
                      <p:cNvPr id="0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876800"/>
                        <a:ext cx="3940175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4196" name="Object 1028"/>
          <p:cNvGraphicFramePr>
            <a:graphicFrameLocks noChangeAspect="1"/>
          </p:cNvGraphicFramePr>
          <p:nvPr/>
        </p:nvGraphicFramePr>
        <p:xfrm>
          <a:off x="4572000" y="5029200"/>
          <a:ext cx="4256088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72" name="Equation" r:id="rId5" imgW="1016000" imgH="228600" progId="Equation.3">
                  <p:embed/>
                </p:oleObj>
              </mc:Choice>
              <mc:Fallback>
                <p:oleObj name="Equation" r:id="rId5" imgW="1016000" imgH="228600" progId="Equation.3">
                  <p:embed/>
                  <p:pic>
                    <p:nvPicPr>
                      <p:cNvPr id="0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5029200"/>
                        <a:ext cx="4256088" cy="60325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00009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4197" name="Text Box 1029"/>
          <p:cNvSpPr txBox="1">
            <a:spLocks noChangeArrowheads="1"/>
          </p:cNvSpPr>
          <p:nvPr/>
        </p:nvSpPr>
        <p:spPr bwMode="auto">
          <a:xfrm>
            <a:off x="838200" y="381000"/>
            <a:ext cx="33083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>
                <a:solidFill>
                  <a:srgbClr val="FF0000"/>
                </a:solidFill>
                <a:latin typeface="仿宋_GB2312" pitchFamily="49" charset="-122"/>
              </a:rPr>
              <a:t>第一阶段（</a:t>
            </a:r>
            <a:r>
              <a:rPr lang="en-US" altLang="zh-CN">
                <a:solidFill>
                  <a:srgbClr val="FF0000"/>
                </a:solidFill>
                <a:latin typeface="仿宋_GB2312" pitchFamily="49" charset="-122"/>
              </a:rPr>
              <a:t>K</a:t>
            </a:r>
            <a:r>
              <a:rPr lang="zh-CN" altLang="en-US">
                <a:solidFill>
                  <a:srgbClr val="FF0000"/>
                </a:solidFill>
                <a:latin typeface="仿宋_GB2312" pitchFamily="49" charset="-122"/>
              </a:rPr>
              <a:t>：</a:t>
            </a:r>
            <a:r>
              <a:rPr lang="en-US" altLang="zh-CN">
                <a:solidFill>
                  <a:srgbClr val="FF0000"/>
                </a:solidFill>
                <a:latin typeface="仿宋_GB2312" pitchFamily="49" charset="-122"/>
              </a:rPr>
              <a:t>31</a:t>
            </a:r>
            <a:r>
              <a:rPr lang="zh-CN" altLang="en-US">
                <a:solidFill>
                  <a:srgbClr val="FF0000"/>
                </a:solidFill>
                <a:latin typeface="仿宋_GB2312" pitchFamily="49" charset="-122"/>
              </a:rPr>
              <a:t>）</a:t>
            </a:r>
            <a:r>
              <a:rPr lang="zh-CN" altLang="en-US" sz="320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zh-CN" altLang="en-US" sz="3200"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264198" name="AutoShape 1030"/>
          <p:cNvSpPr>
            <a:spLocks noChangeArrowheads="1"/>
          </p:cNvSpPr>
          <p:nvPr/>
        </p:nvSpPr>
        <p:spPr bwMode="auto">
          <a:xfrm>
            <a:off x="4762500" y="1668463"/>
            <a:ext cx="800100" cy="361950"/>
          </a:xfrm>
          <a:prstGeom prst="rightArrow">
            <a:avLst>
              <a:gd name="adj1" fmla="val 50000"/>
              <a:gd name="adj2" fmla="val 55263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grpSp>
        <p:nvGrpSpPr>
          <p:cNvPr id="264199" name="Group 1031"/>
          <p:cNvGrpSpPr>
            <a:grpSpLocks/>
          </p:cNvGrpSpPr>
          <p:nvPr/>
        </p:nvGrpSpPr>
        <p:grpSpPr bwMode="auto">
          <a:xfrm>
            <a:off x="355600" y="1081088"/>
            <a:ext cx="4673600" cy="3397250"/>
            <a:chOff x="224" y="681"/>
            <a:chExt cx="2944" cy="2140"/>
          </a:xfrm>
        </p:grpSpPr>
        <p:grpSp>
          <p:nvGrpSpPr>
            <p:cNvPr id="59428" name="Group 1032"/>
            <p:cNvGrpSpPr>
              <a:grpSpLocks/>
            </p:cNvGrpSpPr>
            <p:nvPr/>
          </p:nvGrpSpPr>
          <p:grpSpPr bwMode="auto">
            <a:xfrm>
              <a:off x="224" y="681"/>
              <a:ext cx="2944" cy="2140"/>
              <a:chOff x="224" y="681"/>
              <a:chExt cx="2944" cy="2140"/>
            </a:xfrm>
          </p:grpSpPr>
          <p:sp>
            <p:nvSpPr>
              <p:cNvPr id="59431" name="Line 1033"/>
              <p:cNvSpPr>
                <a:spLocks noChangeShapeType="1"/>
              </p:cNvSpPr>
              <p:nvPr/>
            </p:nvSpPr>
            <p:spPr bwMode="auto">
              <a:xfrm rot="1426580" flipH="1">
                <a:off x="832" y="1222"/>
                <a:ext cx="183" cy="18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32" name="Rectangle 1034"/>
              <p:cNvSpPr>
                <a:spLocks noChangeArrowheads="1"/>
              </p:cNvSpPr>
              <p:nvPr/>
            </p:nvSpPr>
            <p:spPr bwMode="auto">
              <a:xfrm>
                <a:off x="1280" y="681"/>
                <a:ext cx="248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solidFill>
                      <a:srgbClr val="009900"/>
                    </a:solidFill>
                    <a:ea typeface="宋体" panose="02010600030101010101" pitchFamily="2" charset="-122"/>
                  </a:rPr>
                  <a:t>K</a:t>
                </a:r>
              </a:p>
            </p:txBody>
          </p:sp>
          <p:sp>
            <p:nvSpPr>
              <p:cNvPr id="59433" name="Rectangle 1035"/>
              <p:cNvSpPr>
                <a:spLocks noChangeArrowheads="1"/>
              </p:cNvSpPr>
              <p:nvPr/>
            </p:nvSpPr>
            <p:spPr bwMode="auto">
              <a:xfrm>
                <a:off x="1413" y="2294"/>
                <a:ext cx="298" cy="2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9434" name="Oval 1036"/>
              <p:cNvSpPr>
                <a:spLocks noChangeArrowheads="1"/>
              </p:cNvSpPr>
              <p:nvPr/>
            </p:nvSpPr>
            <p:spPr bwMode="auto">
              <a:xfrm>
                <a:off x="654" y="1830"/>
                <a:ext cx="335" cy="311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9435" name="Line 1037"/>
              <p:cNvSpPr>
                <a:spLocks noChangeShapeType="1"/>
              </p:cNvSpPr>
              <p:nvPr/>
            </p:nvSpPr>
            <p:spPr bwMode="auto">
              <a:xfrm flipH="1">
                <a:off x="818" y="1361"/>
                <a:ext cx="0" cy="144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36" name="Rectangle 1038"/>
              <p:cNvSpPr>
                <a:spLocks noChangeArrowheads="1"/>
              </p:cNvSpPr>
              <p:nvPr/>
            </p:nvSpPr>
            <p:spPr bwMode="auto">
              <a:xfrm>
                <a:off x="786" y="2027"/>
                <a:ext cx="298" cy="2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9437" name="Rectangle 1039"/>
              <p:cNvSpPr>
                <a:spLocks noChangeArrowheads="1"/>
              </p:cNvSpPr>
              <p:nvPr/>
            </p:nvSpPr>
            <p:spPr bwMode="auto">
              <a:xfrm>
                <a:off x="851" y="1528"/>
                <a:ext cx="223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i="1">
                    <a:ea typeface="宋体" panose="02010600030101010101" pitchFamily="2" charset="-122"/>
                  </a:rPr>
                  <a:t>+</a:t>
                </a:r>
              </a:p>
            </p:txBody>
          </p:sp>
          <p:sp>
            <p:nvSpPr>
              <p:cNvPr id="59438" name="Rectangle 1040"/>
              <p:cNvSpPr>
                <a:spLocks noChangeArrowheads="1"/>
              </p:cNvSpPr>
              <p:nvPr/>
            </p:nvSpPr>
            <p:spPr bwMode="auto">
              <a:xfrm>
                <a:off x="839" y="2046"/>
                <a:ext cx="210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i="1">
                    <a:ea typeface="宋体" panose="02010600030101010101" pitchFamily="2" charset="-122"/>
                  </a:rPr>
                  <a:t>_</a:t>
                </a:r>
              </a:p>
            </p:txBody>
          </p:sp>
          <p:sp>
            <p:nvSpPr>
              <p:cNvPr id="59439" name="Line 1041"/>
              <p:cNvSpPr>
                <a:spLocks noChangeShapeType="1"/>
              </p:cNvSpPr>
              <p:nvPr/>
            </p:nvSpPr>
            <p:spPr bwMode="auto">
              <a:xfrm flipH="1">
                <a:off x="2240" y="1134"/>
                <a:ext cx="0" cy="16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40" name="Rectangle 1042"/>
              <p:cNvSpPr>
                <a:spLocks noChangeArrowheads="1"/>
              </p:cNvSpPr>
              <p:nvPr/>
            </p:nvSpPr>
            <p:spPr bwMode="auto">
              <a:xfrm>
                <a:off x="2199" y="1892"/>
                <a:ext cx="104" cy="33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9441" name="Line 1043"/>
              <p:cNvSpPr>
                <a:spLocks noChangeShapeType="1"/>
              </p:cNvSpPr>
              <p:nvPr/>
            </p:nvSpPr>
            <p:spPr bwMode="auto">
              <a:xfrm>
                <a:off x="1521" y="1134"/>
                <a:ext cx="111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42" name="Rectangle 1044"/>
              <p:cNvSpPr>
                <a:spLocks noChangeArrowheads="1"/>
              </p:cNvSpPr>
              <p:nvPr/>
            </p:nvSpPr>
            <p:spPr bwMode="auto">
              <a:xfrm>
                <a:off x="1737" y="1091"/>
                <a:ext cx="278" cy="10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9443" name="Line 1045"/>
              <p:cNvSpPr>
                <a:spLocks noChangeShapeType="1"/>
              </p:cNvSpPr>
              <p:nvPr/>
            </p:nvSpPr>
            <p:spPr bwMode="auto">
              <a:xfrm>
                <a:off x="2527" y="2095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44" name="Line 1046"/>
              <p:cNvSpPr>
                <a:spLocks noChangeShapeType="1"/>
              </p:cNvSpPr>
              <p:nvPr/>
            </p:nvSpPr>
            <p:spPr bwMode="auto">
              <a:xfrm flipH="1" flipV="1">
                <a:off x="2635" y="1134"/>
                <a:ext cx="0" cy="85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45" name="Line 1047"/>
              <p:cNvSpPr>
                <a:spLocks noChangeShapeType="1"/>
              </p:cNvSpPr>
              <p:nvPr/>
            </p:nvSpPr>
            <p:spPr bwMode="auto">
              <a:xfrm flipV="1">
                <a:off x="2635" y="2083"/>
                <a:ext cx="0" cy="71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46" name="Line 1048"/>
              <p:cNvSpPr>
                <a:spLocks noChangeShapeType="1"/>
              </p:cNvSpPr>
              <p:nvPr/>
            </p:nvSpPr>
            <p:spPr bwMode="auto">
              <a:xfrm>
                <a:off x="2527" y="1993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47" name="Line 1049"/>
              <p:cNvSpPr>
                <a:spLocks noChangeShapeType="1"/>
              </p:cNvSpPr>
              <p:nvPr/>
            </p:nvSpPr>
            <p:spPr bwMode="auto">
              <a:xfrm>
                <a:off x="224" y="2784"/>
                <a:ext cx="242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48" name="Line 1050"/>
              <p:cNvSpPr>
                <a:spLocks noChangeShapeType="1"/>
              </p:cNvSpPr>
              <p:nvPr/>
            </p:nvSpPr>
            <p:spPr bwMode="auto">
              <a:xfrm>
                <a:off x="224" y="1044"/>
                <a:ext cx="86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49" name="Line 1051"/>
              <p:cNvSpPr>
                <a:spLocks noChangeShapeType="1"/>
              </p:cNvSpPr>
              <p:nvPr/>
            </p:nvSpPr>
            <p:spPr bwMode="auto">
              <a:xfrm rot="1838906" flipH="1">
                <a:off x="965" y="945"/>
                <a:ext cx="585" cy="20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50" name="Line 1052"/>
              <p:cNvSpPr>
                <a:spLocks noChangeShapeType="1"/>
              </p:cNvSpPr>
              <p:nvPr/>
            </p:nvSpPr>
            <p:spPr bwMode="auto">
              <a:xfrm>
                <a:off x="1648" y="1312"/>
                <a:ext cx="303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51" name="Rectangle 1053"/>
              <p:cNvSpPr>
                <a:spLocks noChangeArrowheads="1"/>
              </p:cNvSpPr>
              <p:nvPr/>
            </p:nvSpPr>
            <p:spPr bwMode="auto">
              <a:xfrm>
                <a:off x="468" y="2087"/>
                <a:ext cx="373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E</a:t>
                </a:r>
                <a:r>
                  <a:rPr lang="en-US" altLang="zh-CN" baseline="-25000">
                    <a:ea typeface="宋体" panose="02010600030101010101" pitchFamily="2" charset="-122"/>
                  </a:rPr>
                  <a:t>1</a:t>
                </a:r>
                <a:endParaRPr lang="en-US" altLang="zh-CN" i="1" baseline="-25000">
                  <a:ea typeface="宋体" panose="02010600030101010101" pitchFamily="2" charset="-122"/>
                </a:endParaRPr>
              </a:p>
            </p:txBody>
          </p:sp>
          <p:sp>
            <p:nvSpPr>
              <p:cNvPr id="59452" name="Rectangle 1054"/>
              <p:cNvSpPr>
                <a:spLocks noChangeArrowheads="1"/>
              </p:cNvSpPr>
              <p:nvPr/>
            </p:nvSpPr>
            <p:spPr bwMode="auto">
              <a:xfrm>
                <a:off x="1007" y="1853"/>
                <a:ext cx="384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3</a:t>
                </a:r>
                <a:r>
                  <a:rPr lang="en-US" altLang="zh-CN">
                    <a:ea typeface="宋体" panose="02010600030101010101" pitchFamily="2" charset="-122"/>
                  </a:rPr>
                  <a:t>V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9453" name="Rectangle 1055"/>
              <p:cNvSpPr>
                <a:spLocks noChangeArrowheads="1"/>
              </p:cNvSpPr>
              <p:nvPr/>
            </p:nvSpPr>
            <p:spPr bwMode="auto">
              <a:xfrm>
                <a:off x="822" y="1038"/>
                <a:ext cx="185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>
                    <a:solidFill>
                      <a:srgbClr val="009900"/>
                    </a:solidFill>
                    <a:ea typeface="宋体" panose="02010600030101010101" pitchFamily="2" charset="-122"/>
                  </a:rPr>
                  <a:t>1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9454" name="Rectangle 1056"/>
              <p:cNvSpPr>
                <a:spLocks noChangeArrowheads="1"/>
              </p:cNvSpPr>
              <p:nvPr/>
            </p:nvSpPr>
            <p:spPr bwMode="auto">
              <a:xfrm>
                <a:off x="1557" y="730"/>
                <a:ext cx="468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r>
                  <a:rPr lang="en-US" altLang="zh-CN" baseline="-25000">
                    <a:ea typeface="宋体" panose="02010600030101010101" pitchFamily="2" charset="-122"/>
                  </a:rPr>
                  <a:t>1</a:t>
                </a:r>
                <a:endParaRPr lang="en-US" altLang="zh-CN" i="1" baseline="-25000">
                  <a:ea typeface="宋体" panose="02010600030101010101" pitchFamily="2" charset="-122"/>
                </a:endParaRPr>
              </a:p>
            </p:txBody>
          </p:sp>
          <p:sp>
            <p:nvSpPr>
              <p:cNvPr id="59455" name="Rectangle 1057"/>
              <p:cNvSpPr>
                <a:spLocks noChangeArrowheads="1"/>
              </p:cNvSpPr>
              <p:nvPr/>
            </p:nvSpPr>
            <p:spPr bwMode="auto">
              <a:xfrm>
                <a:off x="1851" y="2037"/>
                <a:ext cx="383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>
                    <a:ea typeface="宋体" panose="02010600030101010101" pitchFamily="2" charset="-122"/>
                  </a:rPr>
                  <a:t>2</a:t>
                </a:r>
                <a:endParaRPr lang="en-US" altLang="zh-CN" i="1" baseline="-25000">
                  <a:ea typeface="宋体" panose="02010600030101010101" pitchFamily="2" charset="-122"/>
                </a:endParaRPr>
              </a:p>
            </p:txBody>
          </p:sp>
          <p:sp>
            <p:nvSpPr>
              <p:cNvPr id="59456" name="Rectangle 1058"/>
              <p:cNvSpPr>
                <a:spLocks noChangeArrowheads="1"/>
              </p:cNvSpPr>
              <p:nvPr/>
            </p:nvSpPr>
            <p:spPr bwMode="auto">
              <a:xfrm>
                <a:off x="1884" y="737"/>
                <a:ext cx="577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1k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9457" name="Rectangle 1059"/>
              <p:cNvSpPr>
                <a:spLocks noChangeArrowheads="1"/>
              </p:cNvSpPr>
              <p:nvPr/>
            </p:nvSpPr>
            <p:spPr bwMode="auto">
              <a:xfrm>
                <a:off x="1862" y="1638"/>
                <a:ext cx="437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2k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9458" name="Rectangle 1060"/>
              <p:cNvSpPr>
                <a:spLocks noChangeArrowheads="1"/>
              </p:cNvSpPr>
              <p:nvPr/>
            </p:nvSpPr>
            <p:spPr bwMode="auto">
              <a:xfrm>
                <a:off x="2361" y="2128"/>
                <a:ext cx="311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C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9459" name="Rectangle 1061"/>
              <p:cNvSpPr>
                <a:spLocks noChangeArrowheads="1"/>
              </p:cNvSpPr>
              <p:nvPr/>
            </p:nvSpPr>
            <p:spPr bwMode="auto">
              <a:xfrm>
                <a:off x="2252" y="1643"/>
                <a:ext cx="617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3</a:t>
                </a:r>
                <a:r>
                  <a:rPr lang="en-US" altLang="zh-CN" sz="2800" i="1">
                    <a:ea typeface="宋体" panose="02010600030101010101" pitchFamily="2" charset="-122"/>
                  </a:rPr>
                  <a:t>μ</a:t>
                </a:r>
                <a:endParaRPr lang="en-US" altLang="zh-CN" i="1">
                  <a:ea typeface="宋体" panose="02010600030101010101" pitchFamily="2" charset="-122"/>
                </a:endParaRPr>
              </a:p>
            </p:txBody>
          </p:sp>
          <p:sp>
            <p:nvSpPr>
              <p:cNvPr id="59460" name="Oval 1062"/>
              <p:cNvSpPr>
                <a:spLocks noChangeArrowheads="1"/>
              </p:cNvSpPr>
              <p:nvPr/>
            </p:nvSpPr>
            <p:spPr bwMode="auto">
              <a:xfrm>
                <a:off x="1066" y="1028"/>
                <a:ext cx="52" cy="56"/>
              </a:xfrm>
              <a:prstGeom prst="ellipse">
                <a:avLst/>
              </a:prstGeom>
              <a:solidFill>
                <a:srgbClr val="009900"/>
              </a:solidFill>
              <a:ln w="381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9461" name="Oval 1063"/>
              <p:cNvSpPr>
                <a:spLocks noChangeArrowheads="1"/>
              </p:cNvSpPr>
              <p:nvPr/>
            </p:nvSpPr>
            <p:spPr bwMode="auto">
              <a:xfrm>
                <a:off x="1523" y="1095"/>
                <a:ext cx="52" cy="56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graphicFrame>
            <p:nvGraphicFramePr>
              <p:cNvPr id="59462" name="Object 1064"/>
              <p:cNvGraphicFramePr>
                <a:graphicFrameLocks noChangeAspect="1"/>
              </p:cNvGraphicFramePr>
              <p:nvPr/>
            </p:nvGraphicFramePr>
            <p:xfrm>
              <a:off x="2832" y="1872"/>
              <a:ext cx="336" cy="3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9473" name="公式" r:id="rId7" imgW="190500" imgH="228600" progId="Equation.3">
                      <p:embed/>
                    </p:oleObj>
                  </mc:Choice>
                  <mc:Fallback>
                    <p:oleObj name="公式" r:id="rId7" imgW="190500" imgH="228600" progId="Equation.3">
                      <p:embed/>
                      <p:pic>
                        <p:nvPicPr>
                          <p:cNvPr id="0" name="Object 106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32" y="1872"/>
                            <a:ext cx="336" cy="38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9463" name="Object 1065"/>
              <p:cNvGraphicFramePr>
                <a:graphicFrameLocks noChangeAspect="1"/>
              </p:cNvGraphicFramePr>
              <p:nvPr/>
            </p:nvGraphicFramePr>
            <p:xfrm>
              <a:off x="1964" y="1158"/>
              <a:ext cx="168" cy="37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9474" name="公式" r:id="rId9" imgW="88707" imgH="164742" progId="Equation.3">
                      <p:embed/>
                    </p:oleObj>
                  </mc:Choice>
                  <mc:Fallback>
                    <p:oleObj name="公式" r:id="rId9" imgW="88707" imgH="164742" progId="Equation.3">
                      <p:embed/>
                      <p:pic>
                        <p:nvPicPr>
                          <p:cNvPr id="0" name="Object 106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64" y="1158"/>
                            <a:ext cx="168" cy="37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9464" name="Oval 1066"/>
              <p:cNvSpPr>
                <a:spLocks noChangeArrowheads="1"/>
              </p:cNvSpPr>
              <p:nvPr/>
            </p:nvSpPr>
            <p:spPr bwMode="auto">
              <a:xfrm flipV="1">
                <a:off x="1012" y="1235"/>
                <a:ext cx="53" cy="63"/>
              </a:xfrm>
              <a:prstGeom prst="ellipse">
                <a:avLst/>
              </a:prstGeom>
              <a:solidFill>
                <a:srgbClr val="009900"/>
              </a:solidFill>
              <a:ln w="9525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9465" name="Text Box 1067"/>
              <p:cNvSpPr txBox="1">
                <a:spLocks noChangeArrowheads="1"/>
              </p:cNvSpPr>
              <p:nvPr/>
            </p:nvSpPr>
            <p:spPr bwMode="auto">
              <a:xfrm>
                <a:off x="744" y="773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>
                    <a:solidFill>
                      <a:srgbClr val="009900"/>
                    </a:solidFill>
                    <a:ea typeface="宋体" panose="02010600030101010101" pitchFamily="2" charset="-122"/>
                  </a:rPr>
                  <a:t>3</a:t>
                </a:r>
                <a:endParaRPr lang="en-US" altLang="zh-CN" sz="2800" i="1">
                  <a:solidFill>
                    <a:srgbClr val="0099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59466" name="Oval 1068"/>
              <p:cNvSpPr>
                <a:spLocks noChangeArrowheads="1"/>
              </p:cNvSpPr>
              <p:nvPr/>
            </p:nvSpPr>
            <p:spPr bwMode="auto">
              <a:xfrm flipV="1">
                <a:off x="2201" y="1092"/>
                <a:ext cx="77" cy="7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9467" name="Line 1069"/>
              <p:cNvSpPr>
                <a:spLocks noChangeShapeType="1"/>
              </p:cNvSpPr>
              <p:nvPr/>
            </p:nvSpPr>
            <p:spPr bwMode="auto">
              <a:xfrm flipH="1">
                <a:off x="228" y="1050"/>
                <a:ext cx="0" cy="174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68" name="Freeform 1070"/>
              <p:cNvSpPr>
                <a:spLocks/>
              </p:cNvSpPr>
              <p:nvPr/>
            </p:nvSpPr>
            <p:spPr bwMode="auto">
              <a:xfrm>
                <a:off x="1132" y="798"/>
                <a:ext cx="248" cy="468"/>
              </a:xfrm>
              <a:custGeom>
                <a:avLst/>
                <a:gdLst>
                  <a:gd name="T0" fmla="*/ 28 w 176"/>
                  <a:gd name="T1" fmla="*/ 0 h 444"/>
                  <a:gd name="T2" fmla="*/ 28 w 176"/>
                  <a:gd name="T3" fmla="*/ 126 h 444"/>
                  <a:gd name="T4" fmla="*/ 197 w 176"/>
                  <a:gd name="T5" fmla="*/ 392 h 444"/>
                  <a:gd name="T6" fmla="*/ 248 w 176"/>
                  <a:gd name="T7" fmla="*/ 468 h 44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76" h="444">
                    <a:moveTo>
                      <a:pt x="20" y="0"/>
                    </a:moveTo>
                    <a:cubicBezTo>
                      <a:pt x="10" y="29"/>
                      <a:pt x="0" y="58"/>
                      <a:pt x="20" y="120"/>
                    </a:cubicBezTo>
                    <a:cubicBezTo>
                      <a:pt x="40" y="182"/>
                      <a:pt x="114" y="318"/>
                      <a:pt x="140" y="372"/>
                    </a:cubicBezTo>
                    <a:cubicBezTo>
                      <a:pt x="166" y="426"/>
                      <a:pt x="170" y="432"/>
                      <a:pt x="176" y="444"/>
                    </a:cubicBezTo>
                  </a:path>
                </a:pathLst>
              </a:custGeom>
              <a:noFill/>
              <a:ln w="38100" cap="flat" cmpd="sng">
                <a:solidFill>
                  <a:srgbClr val="00990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69" name="Oval 1071"/>
              <p:cNvSpPr>
                <a:spLocks noChangeArrowheads="1"/>
              </p:cNvSpPr>
              <p:nvPr/>
            </p:nvSpPr>
            <p:spPr bwMode="auto">
              <a:xfrm flipV="1">
                <a:off x="773" y="2748"/>
                <a:ext cx="77" cy="7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9470" name="Oval 1072"/>
              <p:cNvSpPr>
                <a:spLocks noChangeArrowheads="1"/>
              </p:cNvSpPr>
              <p:nvPr/>
            </p:nvSpPr>
            <p:spPr bwMode="auto">
              <a:xfrm flipV="1">
                <a:off x="2201" y="2748"/>
                <a:ext cx="77" cy="7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59429" name="Text Box 1073"/>
            <p:cNvSpPr txBox="1">
              <a:spLocks noChangeArrowheads="1"/>
            </p:cNvSpPr>
            <p:nvPr/>
          </p:nvSpPr>
          <p:spPr bwMode="auto">
            <a:xfrm>
              <a:off x="2784" y="1632"/>
              <a:ext cx="3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 sz="2800">
                  <a:solidFill>
                    <a:srgbClr val="FF0000"/>
                  </a:solidFill>
                </a:rPr>
                <a:t>＋</a:t>
              </a:r>
            </a:p>
          </p:txBody>
        </p:sp>
        <p:sp>
          <p:nvSpPr>
            <p:cNvPr id="59430" name="Text Box 1074"/>
            <p:cNvSpPr txBox="1">
              <a:spLocks noChangeArrowheads="1"/>
            </p:cNvSpPr>
            <p:nvPr/>
          </p:nvSpPr>
          <p:spPr bwMode="auto">
            <a:xfrm>
              <a:off x="2842" y="2276"/>
              <a:ext cx="3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>
                  <a:solidFill>
                    <a:srgbClr val="FF0000"/>
                  </a:solidFill>
                </a:rPr>
                <a:t>－</a:t>
              </a:r>
            </a:p>
          </p:txBody>
        </p:sp>
      </p:grpSp>
      <p:grpSp>
        <p:nvGrpSpPr>
          <p:cNvPr id="264297" name="Group 1129"/>
          <p:cNvGrpSpPr>
            <a:grpSpLocks/>
          </p:cNvGrpSpPr>
          <p:nvPr/>
        </p:nvGrpSpPr>
        <p:grpSpPr bwMode="auto">
          <a:xfrm>
            <a:off x="5257800" y="1447800"/>
            <a:ext cx="3733800" cy="2384425"/>
            <a:chOff x="3312" y="912"/>
            <a:chExt cx="2352" cy="1502"/>
          </a:xfrm>
        </p:grpSpPr>
        <p:grpSp>
          <p:nvGrpSpPr>
            <p:cNvPr id="59401" name="Group 1126"/>
            <p:cNvGrpSpPr>
              <a:grpSpLocks/>
            </p:cNvGrpSpPr>
            <p:nvPr/>
          </p:nvGrpSpPr>
          <p:grpSpPr bwMode="auto">
            <a:xfrm>
              <a:off x="3312" y="912"/>
              <a:ext cx="2352" cy="1502"/>
              <a:chOff x="3408" y="874"/>
              <a:chExt cx="2352" cy="1502"/>
            </a:xfrm>
          </p:grpSpPr>
          <p:sp>
            <p:nvSpPr>
              <p:cNvPr id="59404" name="Line 1101"/>
              <p:cNvSpPr>
                <a:spLocks noChangeShapeType="1"/>
              </p:cNvSpPr>
              <p:nvPr/>
            </p:nvSpPr>
            <p:spPr bwMode="auto">
              <a:xfrm flipV="1">
                <a:off x="5158" y="1906"/>
                <a:ext cx="28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05" name="Line 1102"/>
              <p:cNvSpPr>
                <a:spLocks noChangeShapeType="1"/>
              </p:cNvSpPr>
              <p:nvPr/>
            </p:nvSpPr>
            <p:spPr bwMode="auto">
              <a:xfrm flipV="1">
                <a:off x="5158" y="1786"/>
                <a:ext cx="28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06" name="Rectangle 1103"/>
              <p:cNvSpPr>
                <a:spLocks noChangeArrowheads="1"/>
              </p:cNvSpPr>
              <p:nvPr/>
            </p:nvSpPr>
            <p:spPr bwMode="auto">
              <a:xfrm>
                <a:off x="4212" y="874"/>
                <a:ext cx="384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rgbClr val="0000FF"/>
                    </a:solidFill>
                    <a:ea typeface="宋体" panose="02010600030101010101" pitchFamily="2" charset="-122"/>
                  </a:rPr>
                  <a:t>R</a:t>
                </a:r>
                <a:r>
                  <a:rPr lang="en-US" altLang="zh-CN" baseline="-25000">
                    <a:solidFill>
                      <a:srgbClr val="0000FF"/>
                    </a:solidFill>
                    <a:ea typeface="宋体" panose="02010600030101010101" pitchFamily="2" charset="-122"/>
                  </a:rPr>
                  <a:t>1</a:t>
                </a:r>
              </a:p>
            </p:txBody>
          </p:sp>
          <p:sp>
            <p:nvSpPr>
              <p:cNvPr id="59407" name="Oval 1104"/>
              <p:cNvSpPr>
                <a:spLocks noChangeArrowheads="1"/>
              </p:cNvSpPr>
              <p:nvPr/>
            </p:nvSpPr>
            <p:spPr bwMode="auto">
              <a:xfrm>
                <a:off x="3576" y="1574"/>
                <a:ext cx="304" cy="287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00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9408" name="Line 1105"/>
              <p:cNvSpPr>
                <a:spLocks noChangeShapeType="1"/>
              </p:cNvSpPr>
              <p:nvPr/>
            </p:nvSpPr>
            <p:spPr bwMode="auto">
              <a:xfrm>
                <a:off x="3734" y="1241"/>
                <a:ext cx="0" cy="1106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09" name="Rectangle 1106"/>
              <p:cNvSpPr>
                <a:spLocks noChangeArrowheads="1"/>
              </p:cNvSpPr>
              <p:nvPr/>
            </p:nvSpPr>
            <p:spPr bwMode="auto">
              <a:xfrm>
                <a:off x="3663" y="1805"/>
                <a:ext cx="273" cy="2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9410" name="Rectangle 1107"/>
              <p:cNvSpPr>
                <a:spLocks noChangeArrowheads="1"/>
              </p:cNvSpPr>
              <p:nvPr/>
            </p:nvSpPr>
            <p:spPr bwMode="auto">
              <a:xfrm>
                <a:off x="3753" y="1325"/>
                <a:ext cx="223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>
                    <a:solidFill>
                      <a:schemeClr val="accent2"/>
                    </a:solidFill>
                    <a:ea typeface="宋体" panose="02010600030101010101" pitchFamily="2" charset="-122"/>
                  </a:rPr>
                  <a:t>+</a:t>
                </a:r>
              </a:p>
            </p:txBody>
          </p:sp>
          <p:sp>
            <p:nvSpPr>
              <p:cNvPr id="59411" name="Rectangle 1108"/>
              <p:cNvSpPr>
                <a:spLocks noChangeArrowheads="1"/>
              </p:cNvSpPr>
              <p:nvPr/>
            </p:nvSpPr>
            <p:spPr bwMode="auto">
              <a:xfrm>
                <a:off x="3741" y="1732"/>
                <a:ext cx="210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>
                    <a:solidFill>
                      <a:schemeClr val="accent2"/>
                    </a:solidFill>
                    <a:ea typeface="宋体" panose="02010600030101010101" pitchFamily="2" charset="-122"/>
                  </a:rPr>
                  <a:t>_</a:t>
                </a:r>
              </a:p>
            </p:txBody>
          </p:sp>
          <p:sp>
            <p:nvSpPr>
              <p:cNvPr id="59412" name="Line 1109"/>
              <p:cNvSpPr>
                <a:spLocks noChangeShapeType="1"/>
              </p:cNvSpPr>
              <p:nvPr/>
            </p:nvSpPr>
            <p:spPr bwMode="auto">
              <a:xfrm>
                <a:off x="3734" y="2335"/>
                <a:ext cx="1570" cy="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13" name="Line 1110"/>
              <p:cNvSpPr>
                <a:spLocks noChangeShapeType="1"/>
              </p:cNvSpPr>
              <p:nvPr/>
            </p:nvSpPr>
            <p:spPr bwMode="auto">
              <a:xfrm>
                <a:off x="3734" y="1253"/>
                <a:ext cx="1582" cy="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14" name="Line 1111"/>
              <p:cNvSpPr>
                <a:spLocks noChangeShapeType="1"/>
              </p:cNvSpPr>
              <p:nvPr/>
            </p:nvSpPr>
            <p:spPr bwMode="auto">
              <a:xfrm>
                <a:off x="4178" y="1464"/>
                <a:ext cx="278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15" name="Rectangle 1112"/>
              <p:cNvSpPr>
                <a:spLocks noChangeArrowheads="1"/>
              </p:cNvSpPr>
              <p:nvPr/>
            </p:nvSpPr>
            <p:spPr bwMode="auto">
              <a:xfrm>
                <a:off x="3408" y="1746"/>
                <a:ext cx="343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E</a:t>
                </a:r>
                <a:r>
                  <a:rPr lang="en-US" altLang="zh-CN" baseline="-25000">
                    <a:ea typeface="宋体" panose="02010600030101010101" pitchFamily="2" charset="-122"/>
                  </a:rPr>
                  <a:t>1</a:t>
                </a:r>
              </a:p>
            </p:txBody>
          </p:sp>
          <p:sp>
            <p:nvSpPr>
              <p:cNvPr id="59416" name="Rectangle 1113"/>
              <p:cNvSpPr>
                <a:spLocks noChangeArrowheads="1"/>
              </p:cNvSpPr>
              <p:nvPr/>
            </p:nvSpPr>
            <p:spPr bwMode="auto">
              <a:xfrm>
                <a:off x="3862" y="1661"/>
                <a:ext cx="387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3</a:t>
                </a:r>
                <a:r>
                  <a:rPr lang="en-US" altLang="zh-CN">
                    <a:ea typeface="宋体" panose="02010600030101010101" pitchFamily="2" charset="-122"/>
                  </a:rPr>
                  <a:t>V</a:t>
                </a:r>
              </a:p>
            </p:txBody>
          </p:sp>
          <p:sp>
            <p:nvSpPr>
              <p:cNvPr id="59417" name="Line 1114"/>
              <p:cNvSpPr>
                <a:spLocks noChangeShapeType="1"/>
              </p:cNvSpPr>
              <p:nvPr/>
            </p:nvSpPr>
            <p:spPr bwMode="auto">
              <a:xfrm flipH="1">
                <a:off x="4837" y="1253"/>
                <a:ext cx="0" cy="1106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18" name="Rectangle 1115"/>
              <p:cNvSpPr>
                <a:spLocks noChangeArrowheads="1"/>
              </p:cNvSpPr>
              <p:nvPr/>
            </p:nvSpPr>
            <p:spPr bwMode="auto">
              <a:xfrm>
                <a:off x="4786" y="1622"/>
                <a:ext cx="119" cy="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0000CC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9419" name="Rectangle 1116"/>
              <p:cNvSpPr>
                <a:spLocks noChangeArrowheads="1"/>
              </p:cNvSpPr>
              <p:nvPr/>
            </p:nvSpPr>
            <p:spPr bwMode="auto">
              <a:xfrm>
                <a:off x="4512" y="1738"/>
                <a:ext cx="428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ea typeface="宋体" panose="02010600030101010101" pitchFamily="2" charset="-122"/>
                  </a:rPr>
                  <a:t>R</a:t>
                </a:r>
                <a:r>
                  <a:rPr lang="en-US" altLang="zh-CN" baseline="-25000">
                    <a:ea typeface="宋体" panose="02010600030101010101" pitchFamily="2" charset="-122"/>
                  </a:rPr>
                  <a:t>2</a:t>
                </a:r>
              </a:p>
            </p:txBody>
          </p:sp>
          <p:graphicFrame>
            <p:nvGraphicFramePr>
              <p:cNvPr id="59420" name="Object 1117"/>
              <p:cNvGraphicFramePr>
                <a:graphicFrameLocks noChangeAspect="1"/>
              </p:cNvGraphicFramePr>
              <p:nvPr/>
            </p:nvGraphicFramePr>
            <p:xfrm>
              <a:off x="4492" y="1293"/>
              <a:ext cx="178" cy="35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9475" name="公式" r:id="rId11" imgW="88707" imgH="164742" progId="Equation.3">
                      <p:embed/>
                    </p:oleObj>
                  </mc:Choice>
                  <mc:Fallback>
                    <p:oleObj name="公式" r:id="rId11" imgW="88707" imgH="164742" progId="Equation.3">
                      <p:embed/>
                      <p:pic>
                        <p:nvPicPr>
                          <p:cNvPr id="0" name="Object 111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92" y="1293"/>
                            <a:ext cx="178" cy="35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9421" name="Rectangle 1118"/>
              <p:cNvSpPr>
                <a:spLocks noChangeArrowheads="1"/>
              </p:cNvSpPr>
              <p:nvPr/>
            </p:nvSpPr>
            <p:spPr bwMode="auto">
              <a:xfrm>
                <a:off x="4248" y="1198"/>
                <a:ext cx="288" cy="12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0000CC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graphicFrame>
            <p:nvGraphicFramePr>
              <p:cNvPr id="59422" name="Object 1119"/>
              <p:cNvGraphicFramePr>
                <a:graphicFrameLocks noChangeAspect="1"/>
              </p:cNvGraphicFramePr>
              <p:nvPr/>
            </p:nvGraphicFramePr>
            <p:xfrm>
              <a:off x="5517" y="1632"/>
              <a:ext cx="243" cy="3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9476" name="公式" r:id="rId12" imgW="190500" imgH="228600" progId="Equation.3">
                      <p:embed/>
                    </p:oleObj>
                  </mc:Choice>
                  <mc:Fallback>
                    <p:oleObj name="公式" r:id="rId12" imgW="190500" imgH="228600" progId="Equation.3">
                      <p:embed/>
                      <p:pic>
                        <p:nvPicPr>
                          <p:cNvPr id="0" name="Object 111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517" y="1632"/>
                            <a:ext cx="243" cy="38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9423" name="Text Box 1120"/>
              <p:cNvSpPr txBox="1">
                <a:spLocks noChangeArrowheads="1"/>
              </p:cNvSpPr>
              <p:nvPr/>
            </p:nvSpPr>
            <p:spPr bwMode="auto">
              <a:xfrm>
                <a:off x="4934" y="1873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 i="1">
                    <a:solidFill>
                      <a:srgbClr val="0000FF"/>
                    </a:solidFill>
                    <a:ea typeface="宋体" panose="02010600030101010101" pitchFamily="2" charset="-122"/>
                  </a:rPr>
                  <a:t>C</a:t>
                </a:r>
                <a:endParaRPr lang="en-US" altLang="zh-CN" sz="2800">
                  <a:solidFill>
                    <a:srgbClr val="0000FF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59424" name="Line 1121"/>
              <p:cNvSpPr>
                <a:spLocks noChangeShapeType="1"/>
              </p:cNvSpPr>
              <p:nvPr/>
            </p:nvSpPr>
            <p:spPr bwMode="auto">
              <a:xfrm>
                <a:off x="5286" y="1908"/>
                <a:ext cx="0" cy="43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25" name="Line 1122"/>
              <p:cNvSpPr>
                <a:spLocks noChangeShapeType="1"/>
              </p:cNvSpPr>
              <p:nvPr/>
            </p:nvSpPr>
            <p:spPr bwMode="auto">
              <a:xfrm>
                <a:off x="5298" y="1248"/>
                <a:ext cx="0" cy="54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26" name="Oval 1124"/>
              <p:cNvSpPr>
                <a:spLocks noChangeArrowheads="1"/>
              </p:cNvSpPr>
              <p:nvPr/>
            </p:nvSpPr>
            <p:spPr bwMode="auto">
              <a:xfrm>
                <a:off x="4806" y="2304"/>
                <a:ext cx="72" cy="72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9427" name="Oval 1125"/>
              <p:cNvSpPr>
                <a:spLocks noChangeArrowheads="1"/>
              </p:cNvSpPr>
              <p:nvPr/>
            </p:nvSpPr>
            <p:spPr bwMode="auto">
              <a:xfrm>
                <a:off x="4806" y="1200"/>
                <a:ext cx="72" cy="72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59402" name="Text Box 1127"/>
            <p:cNvSpPr txBox="1">
              <a:spLocks noChangeArrowheads="1"/>
            </p:cNvSpPr>
            <p:nvPr/>
          </p:nvSpPr>
          <p:spPr bwMode="auto">
            <a:xfrm>
              <a:off x="5222" y="1372"/>
              <a:ext cx="3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 sz="2800">
                  <a:solidFill>
                    <a:srgbClr val="FF0000"/>
                  </a:solidFill>
                </a:rPr>
                <a:t>＋</a:t>
              </a:r>
            </a:p>
          </p:txBody>
        </p:sp>
        <p:sp>
          <p:nvSpPr>
            <p:cNvPr id="59403" name="Text Box 1128"/>
            <p:cNvSpPr txBox="1">
              <a:spLocks noChangeArrowheads="1"/>
            </p:cNvSpPr>
            <p:nvPr/>
          </p:nvSpPr>
          <p:spPr bwMode="auto">
            <a:xfrm>
              <a:off x="5280" y="2016"/>
              <a:ext cx="3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>
                  <a:solidFill>
                    <a:srgbClr val="FF0000"/>
                  </a:solidFill>
                </a:rPr>
                <a:t>－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4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4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64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64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4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4" grpId="0" animBg="1" autoUpdateAnimBg="0"/>
      <p:bldP spid="264197" grpId="0" autoUpdateAnimBg="0"/>
      <p:bldP spid="264198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5218" name="Object 1026"/>
          <p:cNvGraphicFramePr>
            <a:graphicFrameLocks noChangeAspect="1"/>
          </p:cNvGraphicFramePr>
          <p:nvPr/>
        </p:nvGraphicFramePr>
        <p:xfrm>
          <a:off x="838200" y="1371600"/>
          <a:ext cx="7394575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5" name="公式" r:id="rId3" imgW="2120900" imgH="279400" progId="Equation.3">
                  <p:embed/>
                </p:oleObj>
              </mc:Choice>
              <mc:Fallback>
                <p:oleObj name="公式" r:id="rId3" imgW="2120900" imgH="279400" progId="Equation.3">
                  <p:embed/>
                  <p:pic>
                    <p:nvPicPr>
                      <p:cNvPr id="0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371600"/>
                        <a:ext cx="7394575" cy="742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5220" name="Object 1028"/>
          <p:cNvGraphicFramePr>
            <a:graphicFrameLocks noChangeAspect="1"/>
          </p:cNvGraphicFramePr>
          <p:nvPr/>
        </p:nvGraphicFramePr>
        <p:xfrm>
          <a:off x="1676400" y="3200400"/>
          <a:ext cx="4813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6" name="公式" r:id="rId5" imgW="1485900" imgH="241300" progId="Equation.3">
                  <p:embed/>
                </p:oleObj>
              </mc:Choice>
              <mc:Fallback>
                <p:oleObj name="公式" r:id="rId5" imgW="1485900" imgH="241300" progId="Equation.3">
                  <p:embed/>
                  <p:pic>
                    <p:nvPicPr>
                      <p:cNvPr id="0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3200400"/>
                        <a:ext cx="4813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5221" name="Object 1029"/>
          <p:cNvGraphicFramePr>
            <a:graphicFrameLocks noChangeAspect="1"/>
          </p:cNvGraphicFramePr>
          <p:nvPr/>
        </p:nvGraphicFramePr>
        <p:xfrm>
          <a:off x="1752600" y="3810000"/>
          <a:ext cx="5553075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7" name="公式" r:id="rId7" imgW="1803400" imgH="444500" progId="Equation.3">
                  <p:embed/>
                </p:oleObj>
              </mc:Choice>
              <mc:Fallback>
                <p:oleObj name="公式" r:id="rId7" imgW="1803400" imgH="444500" progId="Equation.3">
                  <p:embed/>
                  <p:pic>
                    <p:nvPicPr>
                      <p:cNvPr id="0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3810000"/>
                        <a:ext cx="5553075" cy="94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5222" name="Object 1030"/>
          <p:cNvGraphicFramePr>
            <a:graphicFrameLocks noChangeAspect="1"/>
          </p:cNvGraphicFramePr>
          <p:nvPr/>
        </p:nvGraphicFramePr>
        <p:xfrm>
          <a:off x="1828800" y="2362200"/>
          <a:ext cx="3810000" cy="49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8" name="公式" r:id="rId9" imgW="1091726" imgH="228501" progId="Equation.3">
                  <p:embed/>
                </p:oleObj>
              </mc:Choice>
              <mc:Fallback>
                <p:oleObj name="公式" r:id="rId9" imgW="1091726" imgH="228501" progId="Equation.3">
                  <p:embed/>
                  <p:pic>
                    <p:nvPicPr>
                      <p:cNvPr id="0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2362200"/>
                        <a:ext cx="3810000" cy="496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5223" name="AutoShape 1031"/>
          <p:cNvSpPr>
            <a:spLocks/>
          </p:cNvSpPr>
          <p:nvPr/>
        </p:nvSpPr>
        <p:spPr bwMode="auto">
          <a:xfrm>
            <a:off x="1390650" y="2516188"/>
            <a:ext cx="361950" cy="1930400"/>
          </a:xfrm>
          <a:prstGeom prst="leftBrace">
            <a:avLst>
              <a:gd name="adj1" fmla="val 44444"/>
              <a:gd name="adj2" fmla="val 50000"/>
            </a:avLst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graphicFrame>
        <p:nvGraphicFramePr>
          <p:cNvPr id="265224" name="Object 1032">
            <a:hlinkClick r:id="" action="ppaction://ole?verb=0"/>
          </p:cNvPr>
          <p:cNvGraphicFramePr>
            <a:graphicFrameLocks/>
          </p:cNvGraphicFramePr>
          <p:nvPr/>
        </p:nvGraphicFramePr>
        <p:xfrm>
          <a:off x="1676400" y="4876800"/>
          <a:ext cx="4953000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9" name="公式" r:id="rId11" imgW="1459866" imgH="304668" progId="Equation.3">
                  <p:embed/>
                </p:oleObj>
              </mc:Choice>
              <mc:Fallback>
                <p:oleObj name="公式" r:id="rId11" imgW="1459866" imgH="304668" progId="Equation.3">
                  <p:embed/>
                  <p:pic>
                    <p:nvPicPr>
                      <p:cNvPr id="0" name="Object 1032"/>
                      <p:cNvPicPr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4876800"/>
                        <a:ext cx="4953000" cy="78105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4" name="Text Box 1034"/>
          <p:cNvSpPr txBox="1">
            <a:spLocks noChangeArrowheads="1"/>
          </p:cNvSpPr>
          <p:nvPr/>
        </p:nvSpPr>
        <p:spPr bwMode="auto">
          <a:xfrm>
            <a:off x="533400" y="381000"/>
            <a:ext cx="7693025" cy="5191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2800">
                <a:solidFill>
                  <a:schemeClr val="bg1"/>
                </a:solidFill>
                <a:latin typeface="仿宋_GB2312" pitchFamily="49" charset="-122"/>
              </a:rPr>
              <a:t>第一阶段（</a:t>
            </a:r>
            <a:r>
              <a:rPr lang="en-US" altLang="zh-CN" sz="2800" i="1">
                <a:solidFill>
                  <a:schemeClr val="bg1"/>
                </a:solidFill>
                <a:latin typeface="仿宋_GB2312" pitchFamily="49" charset="-122"/>
              </a:rPr>
              <a:t>t</a:t>
            </a:r>
            <a:r>
              <a:rPr lang="en-US" altLang="zh-CN" sz="2800">
                <a:solidFill>
                  <a:schemeClr val="bg1"/>
                </a:solidFill>
                <a:latin typeface="仿宋_GB2312" pitchFamily="49" charset="-122"/>
              </a:rPr>
              <a:t> = 0</a:t>
            </a:r>
            <a:r>
              <a:rPr lang="zh-CN" altLang="en-US" sz="2800">
                <a:solidFill>
                  <a:schemeClr val="bg1"/>
                </a:solidFill>
                <a:latin typeface="仿宋_GB2312" pitchFamily="49" charset="-122"/>
              </a:rPr>
              <a:t>～</a:t>
            </a:r>
            <a:r>
              <a:rPr lang="en-US" altLang="zh-CN" sz="2800">
                <a:solidFill>
                  <a:schemeClr val="bg1"/>
                </a:solidFill>
                <a:latin typeface="仿宋_GB2312" pitchFamily="49" charset="-122"/>
              </a:rPr>
              <a:t>20 ms</a:t>
            </a:r>
            <a:r>
              <a:rPr lang="zh-CN" altLang="en-US" sz="2800">
                <a:solidFill>
                  <a:schemeClr val="bg1"/>
                </a:solidFill>
              </a:rPr>
              <a:t>）电压过渡过程方程：</a:t>
            </a:r>
            <a:endParaRPr lang="zh-CN" altLang="en-US" sz="2800">
              <a:solidFill>
                <a:schemeClr val="bg1"/>
              </a:solidFill>
              <a:latin typeface="仿宋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5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5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5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65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5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5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65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22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42" name="Object 1026"/>
          <p:cNvGraphicFramePr>
            <a:graphicFrameLocks noChangeAspect="1"/>
          </p:cNvGraphicFramePr>
          <p:nvPr/>
        </p:nvGraphicFramePr>
        <p:xfrm>
          <a:off x="587375" y="887413"/>
          <a:ext cx="7756525" cy="96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2" name="公式" r:id="rId3" imgW="2120900" imgH="279400" progId="Equation.3">
                  <p:embed/>
                </p:oleObj>
              </mc:Choice>
              <mc:Fallback>
                <p:oleObj name="公式" r:id="rId3" imgW="2120900" imgH="279400" progId="Equation.3">
                  <p:embed/>
                  <p:pic>
                    <p:nvPicPr>
                      <p:cNvPr id="0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375" y="887413"/>
                        <a:ext cx="7756525" cy="960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66243" name="Group 1027"/>
          <p:cNvGrpSpPr>
            <a:grpSpLocks/>
          </p:cNvGrpSpPr>
          <p:nvPr/>
        </p:nvGrpSpPr>
        <p:grpSpPr bwMode="auto">
          <a:xfrm>
            <a:off x="1504950" y="2176463"/>
            <a:ext cx="5505450" cy="2982912"/>
            <a:chOff x="948" y="1371"/>
            <a:chExt cx="3468" cy="1879"/>
          </a:xfrm>
        </p:grpSpPr>
        <p:graphicFrame>
          <p:nvGraphicFramePr>
            <p:cNvPr id="61448" name="Object 1028"/>
            <p:cNvGraphicFramePr>
              <a:graphicFrameLocks noChangeAspect="1"/>
            </p:cNvGraphicFramePr>
            <p:nvPr/>
          </p:nvGraphicFramePr>
          <p:xfrm>
            <a:off x="1143" y="1762"/>
            <a:ext cx="2707" cy="7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53" name="公式" r:id="rId5" imgW="1143000" imgH="431800" progId="Equation.3">
                    <p:embed/>
                  </p:oleObj>
                </mc:Choice>
                <mc:Fallback>
                  <p:oleObj name="公式" r:id="rId5" imgW="1143000" imgH="431800" progId="Equation.3">
                    <p:embed/>
                    <p:pic>
                      <p:nvPicPr>
                        <p:cNvPr id="0" name="Object 10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3" y="1762"/>
                          <a:ext cx="2707" cy="7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449" name="Object 1029"/>
            <p:cNvGraphicFramePr>
              <a:graphicFrameLocks noChangeAspect="1"/>
            </p:cNvGraphicFramePr>
            <p:nvPr/>
          </p:nvGraphicFramePr>
          <p:xfrm>
            <a:off x="1118" y="2406"/>
            <a:ext cx="3298" cy="8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54" name="公式" r:id="rId7" imgW="1409088" imgH="444307" progId="Equation.3">
                    <p:embed/>
                  </p:oleObj>
                </mc:Choice>
                <mc:Fallback>
                  <p:oleObj name="公式" r:id="rId7" imgW="1409088" imgH="444307" progId="Equation.3">
                    <p:embed/>
                    <p:pic>
                      <p:nvPicPr>
                        <p:cNvPr id="0" name="Object 10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8" y="2406"/>
                          <a:ext cx="3298" cy="8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450" name="Object 1030"/>
            <p:cNvGraphicFramePr>
              <a:graphicFrameLocks noChangeAspect="1"/>
            </p:cNvGraphicFramePr>
            <p:nvPr/>
          </p:nvGraphicFramePr>
          <p:xfrm>
            <a:off x="1252" y="1371"/>
            <a:ext cx="1811" cy="4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55" name="公式" r:id="rId9" imgW="990600" imgH="228600" progId="Equation.3">
                    <p:embed/>
                  </p:oleObj>
                </mc:Choice>
                <mc:Fallback>
                  <p:oleObj name="公式" r:id="rId9" imgW="990600" imgH="228600" progId="Equation.3">
                    <p:embed/>
                    <p:pic>
                      <p:nvPicPr>
                        <p:cNvPr id="0" name="Object 10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52" y="1371"/>
                          <a:ext cx="1811" cy="4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451" name="AutoShape 1031"/>
            <p:cNvSpPr>
              <a:spLocks/>
            </p:cNvSpPr>
            <p:nvPr/>
          </p:nvSpPr>
          <p:spPr bwMode="auto">
            <a:xfrm>
              <a:off x="948" y="1582"/>
              <a:ext cx="263" cy="1266"/>
            </a:xfrm>
            <a:prstGeom prst="leftBrace">
              <a:avLst>
                <a:gd name="adj1" fmla="val 40114"/>
                <a:gd name="adj2" fmla="val 51625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61444" name="Group 1032"/>
          <p:cNvGrpSpPr>
            <a:grpSpLocks/>
          </p:cNvGrpSpPr>
          <p:nvPr/>
        </p:nvGrpSpPr>
        <p:grpSpPr bwMode="auto">
          <a:xfrm>
            <a:off x="211138" y="171450"/>
            <a:ext cx="7853362" cy="579438"/>
            <a:chOff x="253" y="72"/>
            <a:chExt cx="4947" cy="365"/>
          </a:xfrm>
        </p:grpSpPr>
        <p:sp>
          <p:nvSpPr>
            <p:cNvPr id="61446" name="Text Box 1033"/>
            <p:cNvSpPr txBox="1">
              <a:spLocks noChangeArrowheads="1"/>
            </p:cNvSpPr>
            <p:nvPr/>
          </p:nvSpPr>
          <p:spPr bwMode="auto">
            <a:xfrm>
              <a:off x="253" y="72"/>
              <a:ext cx="290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zh-CN" altLang="en-US" sz="2800">
                  <a:solidFill>
                    <a:srgbClr val="FF0000"/>
                  </a:solidFill>
                  <a:ea typeface="宋体" panose="02010600030101010101" pitchFamily="2" charset="-122"/>
                </a:rPr>
                <a:t>第一阶段</a:t>
              </a:r>
              <a:r>
                <a:rPr lang="zh-CN" altLang="en-US" sz="3200">
                  <a:solidFill>
                    <a:srgbClr val="FF0000"/>
                  </a:solidFill>
                  <a:ea typeface="宋体" panose="02010600030101010101" pitchFamily="2" charset="-122"/>
                </a:rPr>
                <a:t>（</a:t>
              </a:r>
              <a:r>
                <a:rPr lang="en-US" altLang="zh-CN" sz="3200" i="1">
                  <a:solidFill>
                    <a:srgbClr val="FF0000"/>
                  </a:solidFill>
                  <a:ea typeface="宋体" panose="02010600030101010101" pitchFamily="2" charset="-122"/>
                </a:rPr>
                <a:t>t</a:t>
              </a:r>
              <a:r>
                <a:rPr lang="en-US" altLang="zh-CN" sz="3200">
                  <a:solidFill>
                    <a:srgbClr val="FF0000"/>
                  </a:solidFill>
                  <a:ea typeface="宋体" panose="02010600030101010101" pitchFamily="2" charset="-122"/>
                </a:rPr>
                <a:t> = 0 ~ 20 ms</a:t>
              </a:r>
              <a:r>
                <a:rPr lang="zh-CN" altLang="en-US" sz="3200">
                  <a:solidFill>
                    <a:srgbClr val="FF0000"/>
                  </a:solidFill>
                  <a:ea typeface="宋体" panose="02010600030101010101" pitchFamily="2" charset="-122"/>
                </a:rPr>
                <a:t>）</a:t>
              </a:r>
            </a:p>
          </p:txBody>
        </p:sp>
        <p:sp>
          <p:nvSpPr>
            <p:cNvPr id="61447" name="Rectangle 1034"/>
            <p:cNvSpPr>
              <a:spLocks noChangeArrowheads="1"/>
            </p:cNvSpPr>
            <p:nvPr/>
          </p:nvSpPr>
          <p:spPr bwMode="auto">
            <a:xfrm>
              <a:off x="3050" y="88"/>
              <a:ext cx="215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 sz="2800">
                  <a:solidFill>
                    <a:srgbClr val="FF0000"/>
                  </a:solidFill>
                  <a:ea typeface="宋体" panose="02010600030101010101" pitchFamily="2" charset="-122"/>
                </a:rPr>
                <a:t>电流过渡过程方程：</a:t>
              </a:r>
            </a:p>
          </p:txBody>
        </p:sp>
      </p:grpSp>
      <p:graphicFrame>
        <p:nvGraphicFramePr>
          <p:cNvPr id="266251" name="Object 1035"/>
          <p:cNvGraphicFramePr>
            <a:graphicFrameLocks noChangeAspect="1"/>
          </p:cNvGraphicFramePr>
          <p:nvPr/>
        </p:nvGraphicFramePr>
        <p:xfrm>
          <a:off x="1574800" y="5578475"/>
          <a:ext cx="5786438" cy="101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6" name="公式" r:id="rId11" imgW="1397000" imgH="292100" progId="Equation.3">
                  <p:embed/>
                </p:oleObj>
              </mc:Choice>
              <mc:Fallback>
                <p:oleObj name="公式" r:id="rId11" imgW="1397000" imgH="292100" progId="Equation.3">
                  <p:embed/>
                  <p:pic>
                    <p:nvPicPr>
                      <p:cNvPr id="0" name="Object 10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4800" y="5578475"/>
                        <a:ext cx="5786438" cy="1014413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66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6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498" name="Group 2"/>
          <p:cNvGrpSpPr>
            <a:grpSpLocks/>
          </p:cNvGrpSpPr>
          <p:nvPr/>
        </p:nvGrpSpPr>
        <p:grpSpPr bwMode="auto">
          <a:xfrm>
            <a:off x="5524500" y="914400"/>
            <a:ext cx="3352800" cy="2103438"/>
            <a:chOff x="3120" y="2256"/>
            <a:chExt cx="2112" cy="1325"/>
          </a:xfrm>
        </p:grpSpPr>
        <p:grpSp>
          <p:nvGrpSpPr>
            <p:cNvPr id="7199" name="Group 3"/>
            <p:cNvGrpSpPr>
              <a:grpSpLocks/>
            </p:cNvGrpSpPr>
            <p:nvPr/>
          </p:nvGrpSpPr>
          <p:grpSpPr bwMode="auto">
            <a:xfrm>
              <a:off x="3312" y="2436"/>
              <a:ext cx="1632" cy="972"/>
              <a:chOff x="3312" y="2628"/>
              <a:chExt cx="1632" cy="972"/>
            </a:xfrm>
          </p:grpSpPr>
          <p:sp>
            <p:nvSpPr>
              <p:cNvPr id="7202" name="Line 4"/>
              <p:cNvSpPr>
                <a:spLocks noChangeShapeType="1"/>
              </p:cNvSpPr>
              <p:nvPr/>
            </p:nvSpPr>
            <p:spPr bwMode="auto">
              <a:xfrm>
                <a:off x="3552" y="3600"/>
                <a:ext cx="1344" cy="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203" name="Line 5"/>
              <p:cNvSpPr>
                <a:spLocks noChangeShapeType="1"/>
              </p:cNvSpPr>
              <p:nvPr/>
            </p:nvSpPr>
            <p:spPr bwMode="auto">
              <a:xfrm flipV="1">
                <a:off x="3552" y="2628"/>
                <a:ext cx="0" cy="9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204" name="Freeform 6"/>
              <p:cNvSpPr>
                <a:spLocks/>
              </p:cNvSpPr>
              <p:nvPr/>
            </p:nvSpPr>
            <p:spPr bwMode="auto">
              <a:xfrm>
                <a:off x="3552" y="3024"/>
                <a:ext cx="1296" cy="576"/>
              </a:xfrm>
              <a:custGeom>
                <a:avLst/>
                <a:gdLst>
                  <a:gd name="T0" fmla="*/ 0 w 1296"/>
                  <a:gd name="T1" fmla="*/ 576 h 448"/>
                  <a:gd name="T2" fmla="*/ 432 w 1296"/>
                  <a:gd name="T3" fmla="*/ 144 h 448"/>
                  <a:gd name="T4" fmla="*/ 864 w 1296"/>
                  <a:gd name="T5" fmla="*/ 21 h 448"/>
                  <a:gd name="T6" fmla="*/ 1296 w 1296"/>
                  <a:gd name="T7" fmla="*/ 21 h 44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296" h="448">
                    <a:moveTo>
                      <a:pt x="0" y="448"/>
                    </a:moveTo>
                    <a:cubicBezTo>
                      <a:pt x="144" y="316"/>
                      <a:pt x="288" y="184"/>
                      <a:pt x="432" y="112"/>
                    </a:cubicBezTo>
                    <a:cubicBezTo>
                      <a:pt x="576" y="40"/>
                      <a:pt x="720" y="32"/>
                      <a:pt x="864" y="16"/>
                    </a:cubicBezTo>
                    <a:cubicBezTo>
                      <a:pt x="1008" y="0"/>
                      <a:pt x="1224" y="16"/>
                      <a:pt x="1296" y="16"/>
                    </a:cubicBezTo>
                  </a:path>
                </a:pathLst>
              </a:custGeom>
              <a:noFill/>
              <a:ln w="57150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205" name="Line 7"/>
              <p:cNvSpPr>
                <a:spLocks noChangeShapeType="1"/>
              </p:cNvSpPr>
              <p:nvPr/>
            </p:nvSpPr>
            <p:spPr bwMode="auto">
              <a:xfrm>
                <a:off x="3552" y="3024"/>
                <a:ext cx="1392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206" name="Text Box 8"/>
              <p:cNvSpPr txBox="1">
                <a:spLocks noChangeArrowheads="1"/>
              </p:cNvSpPr>
              <p:nvPr/>
            </p:nvSpPr>
            <p:spPr bwMode="auto">
              <a:xfrm>
                <a:off x="3312" y="2880"/>
                <a:ext cx="19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i="1">
                    <a:solidFill>
                      <a:schemeClr val="accent2"/>
                    </a:solidFill>
                    <a:ea typeface="宋体" panose="02010600030101010101" pitchFamily="2" charset="-122"/>
                  </a:rPr>
                  <a:t>E</a:t>
                </a:r>
                <a:endParaRPr lang="en-US" altLang="zh-CN">
                  <a:solidFill>
                    <a:schemeClr val="accent2"/>
                  </a:solidFill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7200" name="Text Box 9"/>
            <p:cNvSpPr txBox="1">
              <a:spLocks noChangeArrowheads="1"/>
            </p:cNvSpPr>
            <p:nvPr/>
          </p:nvSpPr>
          <p:spPr bwMode="auto">
            <a:xfrm>
              <a:off x="4944" y="3216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3200" b="0" i="1">
                  <a:solidFill>
                    <a:schemeClr val="accent2"/>
                  </a:solidFill>
                  <a:ea typeface="宋体" panose="02010600030101010101" pitchFamily="2" charset="-122"/>
                </a:rPr>
                <a:t>t</a:t>
              </a:r>
              <a:endParaRPr lang="en-US" altLang="zh-CN" sz="3200" b="0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  <p:graphicFrame>
          <p:nvGraphicFramePr>
            <p:cNvPr id="7201" name="Object 10"/>
            <p:cNvGraphicFramePr>
              <a:graphicFrameLocks noChangeAspect="1"/>
            </p:cNvGraphicFramePr>
            <p:nvPr/>
          </p:nvGraphicFramePr>
          <p:xfrm>
            <a:off x="3120" y="2256"/>
            <a:ext cx="400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07" name="公式" r:id="rId4" imgW="190500" imgH="228600" progId="Equation.3">
                    <p:embed/>
                  </p:oleObj>
                </mc:Choice>
                <mc:Fallback>
                  <p:oleObj name="公式" r:id="rId4" imgW="190500" imgH="22860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0" y="2256"/>
                          <a:ext cx="400" cy="4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34507" name="Text Box 11"/>
          <p:cNvSpPr txBox="1">
            <a:spLocks noChangeArrowheads="1"/>
          </p:cNvSpPr>
          <p:nvPr/>
        </p:nvSpPr>
        <p:spPr bwMode="auto">
          <a:xfrm>
            <a:off x="609600" y="3127375"/>
            <a:ext cx="8039100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66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>
                <a:ea typeface="宋体" panose="02010600030101010101" pitchFamily="2" charset="-122"/>
              </a:rPr>
              <a:t>电容为储能元件，它储存的能量为电场能量 ，其大小为：</a:t>
            </a:r>
            <a:r>
              <a:rPr lang="zh-CN" altLang="en-US"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234508" name="Text Box 12"/>
          <p:cNvSpPr txBox="1">
            <a:spLocks noChangeArrowheads="1"/>
          </p:cNvSpPr>
          <p:nvPr/>
        </p:nvSpPr>
        <p:spPr bwMode="auto">
          <a:xfrm>
            <a:off x="454025" y="133350"/>
            <a:ext cx="1647825" cy="5476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2800">
                <a:solidFill>
                  <a:srgbClr val="0000FF"/>
                </a:solidFill>
                <a:ea typeface="宋体" panose="02010600030101010101" pitchFamily="2" charset="-122"/>
              </a:rPr>
              <a:t>电容电路</a:t>
            </a:r>
            <a:endParaRPr lang="zh-CN" altLang="en-US" sz="280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graphicFrame>
        <p:nvGraphicFramePr>
          <p:cNvPr id="234509" name="Object 13"/>
          <p:cNvGraphicFramePr>
            <a:graphicFrameLocks noChangeAspect="1"/>
          </p:cNvGraphicFramePr>
          <p:nvPr/>
        </p:nvGraphicFramePr>
        <p:xfrm>
          <a:off x="1981200" y="3810000"/>
          <a:ext cx="5118100" cy="116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8" name="Equation" r:id="rId6" imgW="1307532" imgH="393529" progId="Equation.3">
                  <p:embed/>
                </p:oleObj>
              </mc:Choice>
              <mc:Fallback>
                <p:oleObj name="Equation" r:id="rId6" imgW="1307532" imgH="393529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3810000"/>
                        <a:ext cx="5118100" cy="1162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4510" name="AutoShape 14"/>
          <p:cNvSpPr>
            <a:spLocks noChangeArrowheads="1"/>
          </p:cNvSpPr>
          <p:nvPr/>
        </p:nvSpPr>
        <p:spPr bwMode="auto">
          <a:xfrm>
            <a:off x="4133850" y="533400"/>
            <a:ext cx="1733550" cy="552450"/>
          </a:xfrm>
          <a:prstGeom prst="wedgeRoundRectCallout">
            <a:avLst>
              <a:gd name="adj1" fmla="val -46704"/>
              <a:gd name="adj2" fmla="val 236782"/>
              <a:gd name="adj3" fmla="val 16667"/>
            </a:avLst>
          </a:prstGeom>
          <a:solidFill>
            <a:srgbClr val="FFFFFF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储能元件</a:t>
            </a:r>
          </a:p>
        </p:txBody>
      </p:sp>
      <p:sp>
        <p:nvSpPr>
          <p:cNvPr id="234511" name="Text Box 15" descr="羊皮纸"/>
          <p:cNvSpPr txBox="1">
            <a:spLocks noChangeArrowheads="1"/>
          </p:cNvSpPr>
          <p:nvPr/>
        </p:nvSpPr>
        <p:spPr bwMode="auto">
          <a:xfrm>
            <a:off x="533400" y="5053013"/>
            <a:ext cx="8120063" cy="1117600"/>
          </a:xfrm>
          <a:prstGeom prst="rect">
            <a:avLst/>
          </a:prstGeom>
          <a:blipFill dpi="0" rotWithShape="0">
            <a:blip r:embed="rId8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0000FF"/>
                </a:solidFill>
                <a:ea typeface="宋体" panose="02010600030101010101" pitchFamily="2" charset="-122"/>
              </a:rPr>
              <a:t>  </a:t>
            </a:r>
            <a:r>
              <a:rPr lang="zh-CN" altLang="en-US" sz="2800">
                <a:ea typeface="宋体" panose="02010600030101010101" pitchFamily="2" charset="-122"/>
              </a:rPr>
              <a:t>因为能量的存储和释放需要一个过程，所以有</a:t>
            </a:r>
            <a:r>
              <a:rPr lang="zh-CN" altLang="en-US" sz="2800">
                <a:solidFill>
                  <a:srgbClr val="0000FF"/>
                </a:solidFill>
                <a:ea typeface="宋体" panose="02010600030101010101" pitchFamily="2" charset="-122"/>
              </a:rPr>
              <a:t>电容的电路存在过渡过程。</a:t>
            </a:r>
          </a:p>
        </p:txBody>
      </p:sp>
      <p:grpSp>
        <p:nvGrpSpPr>
          <p:cNvPr id="234512" name="Group 16"/>
          <p:cNvGrpSpPr>
            <a:grpSpLocks/>
          </p:cNvGrpSpPr>
          <p:nvPr/>
        </p:nvGrpSpPr>
        <p:grpSpPr bwMode="auto">
          <a:xfrm>
            <a:off x="1276350" y="685800"/>
            <a:ext cx="3662363" cy="2209800"/>
            <a:chOff x="804" y="432"/>
            <a:chExt cx="2307" cy="1392"/>
          </a:xfrm>
        </p:grpSpPr>
        <p:sp>
          <p:nvSpPr>
            <p:cNvPr id="7177" name="Rectangle 17"/>
            <p:cNvSpPr>
              <a:spLocks noChangeArrowheads="1"/>
            </p:cNvSpPr>
            <p:nvPr/>
          </p:nvSpPr>
          <p:spPr bwMode="auto">
            <a:xfrm>
              <a:off x="1073" y="1245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E</a:t>
              </a:r>
            </a:p>
          </p:txBody>
        </p:sp>
        <p:sp>
          <p:nvSpPr>
            <p:cNvPr id="7178" name="Text Box 18"/>
            <p:cNvSpPr txBox="1">
              <a:spLocks noChangeArrowheads="1"/>
            </p:cNvSpPr>
            <p:nvPr/>
          </p:nvSpPr>
          <p:spPr bwMode="auto">
            <a:xfrm>
              <a:off x="1140" y="432"/>
              <a:ext cx="2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K</a:t>
              </a:r>
            </a:p>
          </p:txBody>
        </p:sp>
        <p:sp>
          <p:nvSpPr>
            <p:cNvPr id="7179" name="Rectangle 19"/>
            <p:cNvSpPr>
              <a:spLocks noChangeArrowheads="1"/>
            </p:cNvSpPr>
            <p:nvPr/>
          </p:nvSpPr>
          <p:spPr bwMode="auto">
            <a:xfrm>
              <a:off x="1812" y="432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</a:p>
          </p:txBody>
        </p:sp>
        <p:sp>
          <p:nvSpPr>
            <p:cNvPr id="7180" name="Oval 20"/>
            <p:cNvSpPr>
              <a:spLocks noChangeArrowheads="1"/>
            </p:cNvSpPr>
            <p:nvPr/>
          </p:nvSpPr>
          <p:spPr bwMode="auto">
            <a:xfrm>
              <a:off x="804" y="1171"/>
              <a:ext cx="270" cy="28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81" name="Line 21"/>
            <p:cNvSpPr>
              <a:spLocks noChangeShapeType="1"/>
            </p:cNvSpPr>
            <p:nvPr/>
          </p:nvSpPr>
          <p:spPr bwMode="auto">
            <a:xfrm>
              <a:off x="939" y="805"/>
              <a:ext cx="0" cy="101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82" name="Rectangle 22"/>
            <p:cNvSpPr>
              <a:spLocks noChangeArrowheads="1"/>
            </p:cNvSpPr>
            <p:nvPr/>
          </p:nvSpPr>
          <p:spPr bwMode="auto">
            <a:xfrm>
              <a:off x="960" y="960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7183" name="Rectangle 23"/>
            <p:cNvSpPr>
              <a:spLocks noChangeArrowheads="1"/>
            </p:cNvSpPr>
            <p:nvPr/>
          </p:nvSpPr>
          <p:spPr bwMode="auto">
            <a:xfrm>
              <a:off x="973" y="1331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_</a:t>
              </a:r>
            </a:p>
          </p:txBody>
        </p:sp>
        <p:sp>
          <p:nvSpPr>
            <p:cNvPr id="7184" name="Line 24"/>
            <p:cNvSpPr>
              <a:spLocks noChangeShapeType="1"/>
            </p:cNvSpPr>
            <p:nvPr/>
          </p:nvSpPr>
          <p:spPr bwMode="auto">
            <a:xfrm>
              <a:off x="1578" y="813"/>
              <a:ext cx="100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7185" name="Group 25"/>
            <p:cNvGrpSpPr>
              <a:grpSpLocks/>
            </p:cNvGrpSpPr>
            <p:nvPr/>
          </p:nvGrpSpPr>
          <p:grpSpPr bwMode="auto">
            <a:xfrm>
              <a:off x="2408" y="805"/>
              <a:ext cx="352" cy="1019"/>
              <a:chOff x="3072" y="1296"/>
              <a:chExt cx="192" cy="768"/>
            </a:xfrm>
          </p:grpSpPr>
          <p:sp>
            <p:nvSpPr>
              <p:cNvPr id="7195" name="Line 26"/>
              <p:cNvSpPr>
                <a:spLocks noChangeShapeType="1"/>
              </p:cNvSpPr>
              <p:nvPr/>
            </p:nvSpPr>
            <p:spPr bwMode="auto">
              <a:xfrm>
                <a:off x="3072" y="1632"/>
                <a:ext cx="1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96" name="Line 27"/>
              <p:cNvSpPr>
                <a:spLocks noChangeShapeType="1"/>
              </p:cNvSpPr>
              <p:nvPr/>
            </p:nvSpPr>
            <p:spPr bwMode="auto">
              <a:xfrm>
                <a:off x="3072" y="1728"/>
                <a:ext cx="1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97" name="Line 28"/>
              <p:cNvSpPr>
                <a:spLocks noChangeShapeType="1"/>
              </p:cNvSpPr>
              <p:nvPr/>
            </p:nvSpPr>
            <p:spPr bwMode="auto">
              <a:xfrm flipV="1">
                <a:off x="3168" y="1296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98" name="Line 29"/>
              <p:cNvSpPr>
                <a:spLocks noChangeShapeType="1"/>
              </p:cNvSpPr>
              <p:nvPr/>
            </p:nvSpPr>
            <p:spPr bwMode="auto">
              <a:xfrm flipV="1">
                <a:off x="3168" y="1728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7186" name="Line 30"/>
            <p:cNvSpPr>
              <a:spLocks noChangeShapeType="1"/>
            </p:cNvSpPr>
            <p:nvPr/>
          </p:nvSpPr>
          <p:spPr bwMode="auto">
            <a:xfrm>
              <a:off x="933" y="1818"/>
              <a:ext cx="165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7187" name="Group 31"/>
            <p:cNvGrpSpPr>
              <a:grpSpLocks/>
            </p:cNvGrpSpPr>
            <p:nvPr/>
          </p:nvGrpSpPr>
          <p:grpSpPr bwMode="auto">
            <a:xfrm>
              <a:off x="939" y="603"/>
              <a:ext cx="587" cy="271"/>
              <a:chOff x="3120" y="1872"/>
              <a:chExt cx="384" cy="192"/>
            </a:xfrm>
          </p:grpSpPr>
          <p:sp>
            <p:nvSpPr>
              <p:cNvPr id="7192" name="Line 32"/>
              <p:cNvSpPr>
                <a:spLocks noChangeShapeType="1"/>
              </p:cNvSpPr>
              <p:nvPr/>
            </p:nvSpPr>
            <p:spPr bwMode="auto">
              <a:xfrm>
                <a:off x="3120" y="2016"/>
                <a:ext cx="1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93" name="Line 33"/>
              <p:cNvSpPr>
                <a:spLocks noChangeShapeType="1"/>
              </p:cNvSpPr>
              <p:nvPr/>
            </p:nvSpPr>
            <p:spPr bwMode="auto">
              <a:xfrm flipV="1">
                <a:off x="3312" y="1920"/>
                <a:ext cx="192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94" name="Line 34"/>
              <p:cNvSpPr>
                <a:spLocks noChangeShapeType="1"/>
              </p:cNvSpPr>
              <p:nvPr/>
            </p:nvSpPr>
            <p:spPr bwMode="auto">
              <a:xfrm>
                <a:off x="3408" y="1872"/>
                <a:ext cx="96" cy="1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7188" name="Text Box 35"/>
            <p:cNvSpPr txBox="1">
              <a:spLocks noChangeArrowheads="1"/>
            </p:cNvSpPr>
            <p:nvPr/>
          </p:nvSpPr>
          <p:spPr bwMode="auto">
            <a:xfrm>
              <a:off x="2688" y="1392"/>
              <a:ext cx="42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C</a:t>
              </a:r>
            </a:p>
          </p:txBody>
        </p:sp>
        <p:sp>
          <p:nvSpPr>
            <p:cNvPr id="7189" name="Rectangle 36"/>
            <p:cNvSpPr>
              <a:spLocks noChangeArrowheads="1"/>
            </p:cNvSpPr>
            <p:nvPr/>
          </p:nvSpPr>
          <p:spPr bwMode="auto">
            <a:xfrm>
              <a:off x="1764" y="732"/>
              <a:ext cx="362" cy="14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90" name="Line 37"/>
            <p:cNvSpPr>
              <a:spLocks noChangeShapeType="1"/>
            </p:cNvSpPr>
            <p:nvPr/>
          </p:nvSpPr>
          <p:spPr bwMode="auto">
            <a:xfrm>
              <a:off x="2304" y="1056"/>
              <a:ext cx="0" cy="6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91" name="Rectangle 38"/>
            <p:cNvSpPr>
              <a:spLocks noChangeArrowheads="1"/>
            </p:cNvSpPr>
            <p:nvPr/>
          </p:nvSpPr>
          <p:spPr bwMode="auto">
            <a:xfrm>
              <a:off x="1944" y="1104"/>
              <a:ext cx="3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u</a:t>
              </a:r>
              <a:r>
                <a:rPr lang="en-US" altLang="zh-CN" sz="2800" i="1" baseline="-25000">
                  <a:ea typeface="宋体" panose="02010600030101010101" pitchFamily="2" charset="-122"/>
                </a:rPr>
                <a:t>C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4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4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4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4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34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4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4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4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234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6" dur="500"/>
                                        <p:tgtEl>
                                          <p:spTgt spid="234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2345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507" grpId="0" build="p" autoUpdateAnimBg="0"/>
      <p:bldP spid="234508" grpId="0" animBg="1" autoUpdateAnimBg="0"/>
      <p:bldP spid="234510" grpId="0" animBg="1" autoUpdateAnimBg="0"/>
      <p:bldP spid="234511" grpId="0" animBg="1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026"/>
          <p:cNvSpPr>
            <a:spLocks noChangeArrowheads="1"/>
          </p:cNvSpPr>
          <p:nvPr/>
        </p:nvSpPr>
        <p:spPr bwMode="auto">
          <a:xfrm>
            <a:off x="334963" y="134938"/>
            <a:ext cx="4340225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rgbClr val="FF0000"/>
                </a:solidFill>
                <a:ea typeface="宋体" panose="02010600030101010101" pitchFamily="2" charset="-122"/>
              </a:rPr>
              <a:t>第一阶段波形图</a:t>
            </a:r>
          </a:p>
        </p:txBody>
      </p:sp>
      <p:grpSp>
        <p:nvGrpSpPr>
          <p:cNvPr id="62467" name="Group 1027"/>
          <p:cNvGrpSpPr>
            <a:grpSpLocks/>
          </p:cNvGrpSpPr>
          <p:nvPr/>
        </p:nvGrpSpPr>
        <p:grpSpPr bwMode="auto">
          <a:xfrm>
            <a:off x="590550" y="1431925"/>
            <a:ext cx="3900488" cy="2813050"/>
            <a:chOff x="432" y="578"/>
            <a:chExt cx="2457" cy="1630"/>
          </a:xfrm>
        </p:grpSpPr>
        <p:sp>
          <p:nvSpPr>
            <p:cNvPr id="62483" name="Line 1028"/>
            <p:cNvSpPr>
              <a:spLocks noChangeShapeType="1"/>
            </p:cNvSpPr>
            <p:nvPr/>
          </p:nvSpPr>
          <p:spPr bwMode="auto">
            <a:xfrm>
              <a:off x="833" y="1908"/>
              <a:ext cx="2056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484" name="Line 1029"/>
            <p:cNvSpPr>
              <a:spLocks noChangeShapeType="1"/>
            </p:cNvSpPr>
            <p:nvPr/>
          </p:nvSpPr>
          <p:spPr bwMode="auto">
            <a:xfrm flipV="1">
              <a:off x="814" y="578"/>
              <a:ext cx="0" cy="135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485" name="Line 1030"/>
            <p:cNvSpPr>
              <a:spLocks noChangeShapeType="1"/>
            </p:cNvSpPr>
            <p:nvPr/>
          </p:nvSpPr>
          <p:spPr bwMode="auto">
            <a:xfrm flipV="1">
              <a:off x="1855" y="1352"/>
              <a:ext cx="0" cy="576"/>
            </a:xfrm>
            <a:prstGeom prst="line">
              <a:avLst/>
            </a:prstGeom>
            <a:noFill/>
            <a:ln w="50800">
              <a:solidFill>
                <a:srgbClr val="000099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486" name="Line 1031"/>
            <p:cNvSpPr>
              <a:spLocks noChangeShapeType="1"/>
            </p:cNvSpPr>
            <p:nvPr/>
          </p:nvSpPr>
          <p:spPr bwMode="auto">
            <a:xfrm flipH="1">
              <a:off x="796" y="1313"/>
              <a:ext cx="1077" cy="0"/>
            </a:xfrm>
            <a:prstGeom prst="line">
              <a:avLst/>
            </a:prstGeom>
            <a:noFill/>
            <a:ln w="50800">
              <a:solidFill>
                <a:srgbClr val="000099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487" name="Rectangle 1032"/>
            <p:cNvSpPr>
              <a:spLocks noChangeArrowheads="1"/>
            </p:cNvSpPr>
            <p:nvPr/>
          </p:nvSpPr>
          <p:spPr bwMode="auto">
            <a:xfrm>
              <a:off x="1692" y="1909"/>
              <a:ext cx="819" cy="2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20ms</a:t>
              </a:r>
            </a:p>
          </p:txBody>
        </p:sp>
        <p:sp>
          <p:nvSpPr>
            <p:cNvPr id="62488" name="Rectangle 1033"/>
            <p:cNvSpPr>
              <a:spLocks noChangeArrowheads="1"/>
            </p:cNvSpPr>
            <p:nvPr/>
          </p:nvSpPr>
          <p:spPr bwMode="auto">
            <a:xfrm>
              <a:off x="2615" y="1538"/>
              <a:ext cx="217" cy="2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b="0" i="1">
                  <a:ea typeface="宋体" panose="02010600030101010101" pitchFamily="2" charset="-122"/>
                </a:rPr>
                <a:t>t</a:t>
              </a:r>
              <a:endParaRPr lang="en-US" altLang="zh-CN" sz="2800" b="0">
                <a:ea typeface="宋体" panose="02010600030101010101" pitchFamily="2" charset="-122"/>
              </a:endParaRPr>
            </a:p>
          </p:txBody>
        </p:sp>
        <p:sp>
          <p:nvSpPr>
            <p:cNvPr id="62489" name="Rectangle 1034"/>
            <p:cNvSpPr>
              <a:spLocks noChangeArrowheads="1"/>
            </p:cNvSpPr>
            <p:nvPr/>
          </p:nvSpPr>
          <p:spPr bwMode="auto">
            <a:xfrm>
              <a:off x="596" y="1254"/>
              <a:ext cx="217" cy="2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2</a:t>
              </a:r>
            </a:p>
          </p:txBody>
        </p:sp>
        <p:sp>
          <p:nvSpPr>
            <p:cNvPr id="62490" name="Rectangle 1035"/>
            <p:cNvSpPr>
              <a:spLocks noChangeArrowheads="1"/>
            </p:cNvSpPr>
            <p:nvPr/>
          </p:nvSpPr>
          <p:spPr bwMode="auto">
            <a:xfrm>
              <a:off x="432" y="837"/>
              <a:ext cx="491" cy="2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endParaRPr lang="zh-CN" altLang="zh-CN">
                <a:ea typeface="宋体" panose="02010600030101010101" pitchFamily="2" charset="-122"/>
              </a:endParaRPr>
            </a:p>
          </p:txBody>
        </p:sp>
        <p:sp>
          <p:nvSpPr>
            <p:cNvPr id="62491" name="Freeform 1036"/>
            <p:cNvSpPr>
              <a:spLocks/>
            </p:cNvSpPr>
            <p:nvPr/>
          </p:nvSpPr>
          <p:spPr bwMode="auto">
            <a:xfrm>
              <a:off x="816" y="1296"/>
              <a:ext cx="1056" cy="624"/>
            </a:xfrm>
            <a:custGeom>
              <a:avLst/>
              <a:gdLst>
                <a:gd name="T0" fmla="*/ 0 w 1008"/>
                <a:gd name="T1" fmla="*/ 624 h 576"/>
                <a:gd name="T2" fmla="*/ 302 w 1008"/>
                <a:gd name="T3" fmla="*/ 208 h 576"/>
                <a:gd name="T4" fmla="*/ 1056 w 1008"/>
                <a:gd name="T5" fmla="*/ 0 h 57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8" h="576">
                  <a:moveTo>
                    <a:pt x="0" y="576"/>
                  </a:moveTo>
                  <a:cubicBezTo>
                    <a:pt x="60" y="432"/>
                    <a:pt x="120" y="288"/>
                    <a:pt x="288" y="192"/>
                  </a:cubicBezTo>
                  <a:cubicBezTo>
                    <a:pt x="456" y="96"/>
                    <a:pt x="732" y="48"/>
                    <a:pt x="1008" y="0"/>
                  </a:cubicBez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aphicFrame>
        <p:nvGraphicFramePr>
          <p:cNvPr id="62468" name="Object 1037"/>
          <p:cNvGraphicFramePr>
            <a:graphicFrameLocks noChangeAspect="1"/>
          </p:cNvGraphicFramePr>
          <p:nvPr/>
        </p:nvGraphicFramePr>
        <p:xfrm>
          <a:off x="1328738" y="1360488"/>
          <a:ext cx="1277937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2" name="公式" r:id="rId3" imgW="444307" imgH="228501" progId="Equation.3">
                  <p:embed/>
                </p:oleObj>
              </mc:Choice>
              <mc:Fallback>
                <p:oleObj name="公式" r:id="rId3" imgW="444307" imgH="228501" progId="Equation.3">
                  <p:embed/>
                  <p:pic>
                    <p:nvPicPr>
                      <p:cNvPr id="0" name="Object 10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8738" y="1360488"/>
                        <a:ext cx="1277937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7278" name="AutoShape 1038"/>
          <p:cNvSpPr>
            <a:spLocks noChangeArrowheads="1"/>
          </p:cNvSpPr>
          <p:nvPr/>
        </p:nvSpPr>
        <p:spPr bwMode="auto">
          <a:xfrm>
            <a:off x="3257550" y="971550"/>
            <a:ext cx="1600200" cy="838200"/>
          </a:xfrm>
          <a:prstGeom prst="wedgeRoundRectCallout">
            <a:avLst>
              <a:gd name="adj1" fmla="val -72023"/>
              <a:gd name="adj2" fmla="val 147347"/>
              <a:gd name="adj3" fmla="val 16667"/>
            </a:avLst>
          </a:prstGeom>
          <a:solidFill>
            <a:srgbClr val="FFFFFF"/>
          </a:solidFill>
          <a:ln w="38100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2800">
                <a:solidFill>
                  <a:srgbClr val="0000FF"/>
                </a:solidFill>
                <a:ea typeface="宋体" panose="02010600030101010101" pitchFamily="2" charset="-122"/>
              </a:rPr>
              <a:t>下一阶段</a:t>
            </a:r>
          </a:p>
          <a:p>
            <a:pPr algn="ctr"/>
            <a:r>
              <a:rPr lang="zh-CN" altLang="en-US" sz="2800">
                <a:solidFill>
                  <a:srgbClr val="0000FF"/>
                </a:solidFill>
                <a:ea typeface="宋体" panose="02010600030101010101" pitchFamily="2" charset="-122"/>
              </a:rPr>
              <a:t>的起点</a:t>
            </a:r>
          </a:p>
        </p:txBody>
      </p:sp>
      <p:sp>
        <p:nvSpPr>
          <p:cNvPr id="62470" name="Line 1039"/>
          <p:cNvSpPr>
            <a:spLocks noChangeShapeType="1"/>
          </p:cNvSpPr>
          <p:nvPr/>
        </p:nvSpPr>
        <p:spPr bwMode="auto">
          <a:xfrm>
            <a:off x="5664200" y="1439863"/>
            <a:ext cx="0" cy="258762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471" name="Line 1040"/>
          <p:cNvSpPr>
            <a:spLocks noChangeShapeType="1"/>
          </p:cNvSpPr>
          <p:nvPr/>
        </p:nvSpPr>
        <p:spPr bwMode="auto">
          <a:xfrm>
            <a:off x="5118100" y="3770313"/>
            <a:ext cx="37211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472" name="Line 1041"/>
          <p:cNvSpPr>
            <a:spLocks noChangeShapeType="1"/>
          </p:cNvSpPr>
          <p:nvPr/>
        </p:nvSpPr>
        <p:spPr bwMode="auto">
          <a:xfrm>
            <a:off x="5664200" y="3292475"/>
            <a:ext cx="1676400" cy="20638"/>
          </a:xfrm>
          <a:prstGeom prst="line">
            <a:avLst/>
          </a:prstGeom>
          <a:noFill/>
          <a:ln w="50800">
            <a:solidFill>
              <a:srgbClr val="0000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473" name="Arc 1042"/>
          <p:cNvSpPr>
            <a:spLocks/>
          </p:cNvSpPr>
          <p:nvPr/>
        </p:nvSpPr>
        <p:spPr bwMode="auto">
          <a:xfrm>
            <a:off x="5694363" y="2109788"/>
            <a:ext cx="1646237" cy="1182687"/>
          </a:xfrm>
          <a:custGeom>
            <a:avLst/>
            <a:gdLst>
              <a:gd name="T0" fmla="*/ 1646237 w 21840"/>
              <a:gd name="T1" fmla="*/ 1182632 h 21600"/>
              <a:gd name="T2" fmla="*/ 0 w 21840"/>
              <a:gd name="T3" fmla="*/ 0 h 21600"/>
              <a:gd name="T4" fmla="*/ 1628146 w 21840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840" h="21600" fill="none" extrusionOk="0">
                <a:moveTo>
                  <a:pt x="21839" y="21598"/>
                </a:moveTo>
                <a:cubicBezTo>
                  <a:pt x="21760" y="21599"/>
                  <a:pt x="21680" y="21599"/>
                  <a:pt x="21600" y="21600"/>
                </a:cubicBezTo>
                <a:cubicBezTo>
                  <a:pt x="9670" y="21600"/>
                  <a:pt x="0" y="11929"/>
                  <a:pt x="0" y="0"/>
                </a:cubicBezTo>
              </a:path>
              <a:path w="21840" h="21600" stroke="0" extrusionOk="0">
                <a:moveTo>
                  <a:pt x="21839" y="21598"/>
                </a:moveTo>
                <a:cubicBezTo>
                  <a:pt x="21760" y="21599"/>
                  <a:pt x="21680" y="21599"/>
                  <a:pt x="21600" y="21600"/>
                </a:cubicBezTo>
                <a:cubicBezTo>
                  <a:pt x="9670" y="21600"/>
                  <a:pt x="0" y="11929"/>
                  <a:pt x="0" y="0"/>
                </a:cubicBezTo>
                <a:lnTo>
                  <a:pt x="21600" y="0"/>
                </a:lnTo>
                <a:lnTo>
                  <a:pt x="21839" y="21598"/>
                </a:lnTo>
                <a:close/>
              </a:path>
            </a:pathLst>
          </a:custGeom>
          <a:noFill/>
          <a:ln w="50800" cap="rnd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474" name="Rectangle 1043"/>
          <p:cNvSpPr>
            <a:spLocks noChangeArrowheads="1"/>
          </p:cNvSpPr>
          <p:nvPr/>
        </p:nvSpPr>
        <p:spPr bwMode="auto">
          <a:xfrm>
            <a:off x="5246688" y="1920875"/>
            <a:ext cx="339725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ea typeface="宋体" panose="02010600030101010101" pitchFamily="2" charset="-122"/>
              </a:rPr>
              <a:t>3</a:t>
            </a:r>
          </a:p>
        </p:txBody>
      </p:sp>
      <p:sp>
        <p:nvSpPr>
          <p:cNvPr id="62475" name="Rectangle 1044"/>
          <p:cNvSpPr>
            <a:spLocks noChangeArrowheads="1"/>
          </p:cNvSpPr>
          <p:nvPr/>
        </p:nvSpPr>
        <p:spPr bwMode="auto">
          <a:xfrm>
            <a:off x="8485188" y="3148013"/>
            <a:ext cx="301625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i="1">
                <a:ea typeface="宋体" panose="02010600030101010101" pitchFamily="2" charset="-122"/>
              </a:rPr>
              <a:t>t</a:t>
            </a:r>
            <a:endParaRPr lang="en-US" altLang="zh-CN" sz="2800">
              <a:ea typeface="宋体" panose="02010600030101010101" pitchFamily="2" charset="-122"/>
            </a:endParaRPr>
          </a:p>
        </p:txBody>
      </p:sp>
      <p:graphicFrame>
        <p:nvGraphicFramePr>
          <p:cNvPr id="62476" name="Object 1045"/>
          <p:cNvGraphicFramePr>
            <a:graphicFrameLocks noChangeAspect="1"/>
          </p:cNvGraphicFramePr>
          <p:nvPr/>
        </p:nvGraphicFramePr>
        <p:xfrm>
          <a:off x="5711825" y="1312863"/>
          <a:ext cx="1504950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3" name="公式" r:id="rId5" imgW="545626" imgH="177646" progId="Equation.3">
                  <p:embed/>
                </p:oleObj>
              </mc:Choice>
              <mc:Fallback>
                <p:oleObj name="公式" r:id="rId5" imgW="545626" imgH="177646" progId="Equation.3">
                  <p:embed/>
                  <p:pic>
                    <p:nvPicPr>
                      <p:cNvPr id="0" name="Object 10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1825" y="1312863"/>
                        <a:ext cx="1504950" cy="50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7" name="Line 1046"/>
          <p:cNvSpPr>
            <a:spLocks noChangeShapeType="1"/>
          </p:cNvSpPr>
          <p:nvPr/>
        </p:nvSpPr>
        <p:spPr bwMode="auto">
          <a:xfrm flipV="1">
            <a:off x="7340600" y="3313113"/>
            <a:ext cx="0" cy="457200"/>
          </a:xfrm>
          <a:prstGeom prst="line">
            <a:avLst/>
          </a:prstGeom>
          <a:noFill/>
          <a:ln w="50800">
            <a:solidFill>
              <a:srgbClr val="0000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478" name="Rectangle 1047"/>
          <p:cNvSpPr>
            <a:spLocks noChangeArrowheads="1"/>
          </p:cNvSpPr>
          <p:nvPr/>
        </p:nvSpPr>
        <p:spPr bwMode="auto">
          <a:xfrm>
            <a:off x="7035800" y="3922713"/>
            <a:ext cx="1300163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ea typeface="宋体" panose="02010600030101010101" pitchFamily="2" charset="-122"/>
              </a:rPr>
              <a:t>20ms</a:t>
            </a:r>
          </a:p>
        </p:txBody>
      </p:sp>
      <p:sp>
        <p:nvSpPr>
          <p:cNvPr id="62479" name="Text Box 1048"/>
          <p:cNvSpPr txBox="1">
            <a:spLocks noChangeArrowheads="1"/>
          </p:cNvSpPr>
          <p:nvPr/>
        </p:nvSpPr>
        <p:spPr bwMode="auto">
          <a:xfrm>
            <a:off x="5210175" y="3017838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800">
                <a:ea typeface="宋体" panose="02010600030101010101" pitchFamily="2" charset="-122"/>
              </a:rPr>
              <a:t>1</a:t>
            </a:r>
          </a:p>
        </p:txBody>
      </p:sp>
      <p:grpSp>
        <p:nvGrpSpPr>
          <p:cNvPr id="267289" name="Group 1049"/>
          <p:cNvGrpSpPr>
            <a:grpSpLocks/>
          </p:cNvGrpSpPr>
          <p:nvPr/>
        </p:nvGrpSpPr>
        <p:grpSpPr bwMode="auto">
          <a:xfrm>
            <a:off x="0" y="4813300"/>
            <a:ext cx="9144000" cy="1709738"/>
            <a:chOff x="0" y="3032"/>
            <a:chExt cx="5760" cy="1077"/>
          </a:xfrm>
        </p:grpSpPr>
        <p:sp>
          <p:nvSpPr>
            <p:cNvPr id="62481" name="Rectangle 1050"/>
            <p:cNvSpPr>
              <a:spLocks noChangeArrowheads="1"/>
            </p:cNvSpPr>
            <p:nvPr/>
          </p:nvSpPr>
          <p:spPr bwMode="auto">
            <a:xfrm>
              <a:off x="397" y="3100"/>
              <a:ext cx="5309" cy="10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3200">
                  <a:solidFill>
                    <a:srgbClr val="0000FF"/>
                  </a:solidFill>
                  <a:ea typeface="宋体" panose="02010600030101010101" pitchFamily="2" charset="-122"/>
                </a:rPr>
                <a:t>说明： </a:t>
              </a:r>
              <a:r>
                <a:rPr lang="zh-CN" altLang="en-US" sz="2800" i="1">
                  <a:ea typeface="宋体" panose="02010600030101010101" pitchFamily="2" charset="-122"/>
                </a:rPr>
                <a:t> </a:t>
              </a:r>
              <a:r>
                <a:rPr lang="zh-CN" altLang="en-US" sz="2800">
                  <a:ea typeface="宋体" panose="02010600030101010101" pitchFamily="2" charset="-122"/>
                </a:rPr>
                <a:t>＝</a:t>
              </a:r>
              <a:r>
                <a:rPr lang="en-US" altLang="zh-CN" sz="2800">
                  <a:ea typeface="宋体" panose="02010600030101010101" pitchFamily="2" charset="-122"/>
                </a:rPr>
                <a:t>2 ms,  5</a:t>
              </a:r>
              <a:r>
                <a:rPr lang="en-US" altLang="zh-CN" sz="2800" i="1">
                  <a:ea typeface="宋体" panose="02010600030101010101" pitchFamily="2" charset="-122"/>
                </a:rPr>
                <a:t></a:t>
              </a:r>
              <a:r>
                <a:rPr lang="en-US" altLang="zh-CN" sz="2800">
                  <a:ea typeface="宋体" panose="02010600030101010101" pitchFamily="2" charset="-122"/>
                </a:rPr>
                <a:t> </a:t>
              </a:r>
              <a:r>
                <a:rPr lang="zh-CN" altLang="en-US" sz="2800">
                  <a:ea typeface="宋体" panose="02010600030101010101" pitchFamily="2" charset="-122"/>
                </a:rPr>
                <a:t>＝</a:t>
              </a:r>
              <a:r>
                <a:rPr lang="en-US" altLang="zh-CN" sz="2800">
                  <a:ea typeface="宋体" panose="02010600030101010101" pitchFamily="2" charset="-122"/>
                </a:rPr>
                <a:t>10 ms</a:t>
              </a:r>
            </a:p>
            <a:p>
              <a:pPr>
                <a:spcBef>
                  <a:spcPct val="2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              20 ms &gt; 10 ms , t=20 ms </a:t>
              </a:r>
              <a:r>
                <a:rPr lang="zh-CN" altLang="zh-CN" sz="2800">
                  <a:ea typeface="宋体" panose="02010600030101010101" pitchFamily="2" charset="-122"/>
                </a:rPr>
                <a:t>时，</a:t>
              </a:r>
              <a:r>
                <a:rPr lang="zh-CN" altLang="en-US" sz="2800">
                  <a:ea typeface="宋体" panose="02010600030101010101" pitchFamily="2" charset="-122"/>
                </a:rPr>
                <a:t>可以认为电路</a:t>
              </a:r>
            </a:p>
            <a:p>
              <a:pPr>
                <a:spcBef>
                  <a:spcPct val="20000"/>
                </a:spcBef>
              </a:pPr>
              <a:r>
                <a:rPr lang="zh-CN" altLang="en-US" sz="2800">
                  <a:ea typeface="宋体" panose="02010600030101010101" pitchFamily="2" charset="-122"/>
                </a:rPr>
                <a:t>              已基本达到稳态。</a:t>
              </a:r>
            </a:p>
          </p:txBody>
        </p:sp>
        <p:sp>
          <p:nvSpPr>
            <p:cNvPr id="62482" name="Line 1051"/>
            <p:cNvSpPr>
              <a:spLocks noChangeShapeType="1"/>
            </p:cNvSpPr>
            <p:nvPr/>
          </p:nvSpPr>
          <p:spPr bwMode="auto">
            <a:xfrm>
              <a:off x="0" y="3032"/>
              <a:ext cx="5760" cy="0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7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7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267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278" grpId="0" animBg="1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026"/>
          <p:cNvSpPr>
            <a:spLocks noChangeArrowheads="1"/>
          </p:cNvSpPr>
          <p:nvPr/>
        </p:nvSpPr>
        <p:spPr bwMode="auto">
          <a:xfrm>
            <a:off x="6057900" y="133350"/>
            <a:ext cx="1673225" cy="544513"/>
          </a:xfrm>
          <a:prstGeom prst="rect">
            <a:avLst/>
          </a:prstGeom>
          <a:noFill/>
          <a:ln w="28575">
            <a:solidFill>
              <a:srgbClr val="00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  </a:t>
            </a:r>
            <a:r>
              <a:rPr lang="zh-CN" altLang="en-US" sz="2800">
                <a:solidFill>
                  <a:srgbClr val="FF0000"/>
                </a:solidFill>
                <a:ea typeface="宋体" panose="02010600030101010101" pitchFamily="2" charset="-122"/>
              </a:rPr>
              <a:t>起始值</a:t>
            </a:r>
          </a:p>
        </p:txBody>
      </p:sp>
      <p:graphicFrame>
        <p:nvGraphicFramePr>
          <p:cNvPr id="268291" name="Object 1027">
            <a:hlinkClick r:id="" action="ppaction://ole?verb=0"/>
          </p:cNvPr>
          <p:cNvGraphicFramePr>
            <a:graphicFrameLocks/>
          </p:cNvGraphicFramePr>
          <p:nvPr/>
        </p:nvGraphicFramePr>
        <p:xfrm>
          <a:off x="617538" y="4746625"/>
          <a:ext cx="3887787" cy="1309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74" name="公式" r:id="rId3" imgW="1218671" imgH="482391" progId="Equation.3">
                  <p:embed/>
                </p:oleObj>
              </mc:Choice>
              <mc:Fallback>
                <p:oleObj name="公式" r:id="rId3" imgW="1218671" imgH="482391" progId="Equation.3">
                  <p:embed/>
                  <p:pic>
                    <p:nvPicPr>
                      <p:cNvPr id="0" name="Object 1027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538" y="4746625"/>
                        <a:ext cx="3887787" cy="1309688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009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2" name="Text Box 1028"/>
          <p:cNvSpPr txBox="1">
            <a:spLocks noChangeArrowheads="1"/>
          </p:cNvSpPr>
          <p:nvPr/>
        </p:nvSpPr>
        <p:spPr bwMode="auto">
          <a:xfrm>
            <a:off x="482600" y="85725"/>
            <a:ext cx="29797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2800">
                <a:solidFill>
                  <a:srgbClr val="FF0000"/>
                </a:solidFill>
                <a:ea typeface="宋体" panose="02010600030101010101" pitchFamily="2" charset="-122"/>
              </a:rPr>
              <a:t>第二阶段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:  20ms ~</a:t>
            </a:r>
          </a:p>
        </p:txBody>
      </p:sp>
      <p:graphicFrame>
        <p:nvGraphicFramePr>
          <p:cNvPr id="268293" name="Object 1029">
            <a:hlinkClick r:id="" action="ppaction://ole?verb=0"/>
          </p:cNvPr>
          <p:cNvGraphicFramePr>
            <a:graphicFrameLocks/>
          </p:cNvGraphicFramePr>
          <p:nvPr/>
        </p:nvGraphicFramePr>
        <p:xfrm>
          <a:off x="4681538" y="4418013"/>
          <a:ext cx="3681412" cy="231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75" name="公式" r:id="rId5" imgW="1206500" imgH="901700" progId="Equation.3">
                  <p:embed/>
                </p:oleObj>
              </mc:Choice>
              <mc:Fallback>
                <p:oleObj name="公式" r:id="rId5" imgW="1206500" imgH="901700" progId="Equation.3">
                  <p:embed/>
                  <p:pic>
                    <p:nvPicPr>
                      <p:cNvPr id="0" name="Object 1029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1538" y="4418013"/>
                        <a:ext cx="3681412" cy="231775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009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4" name="Text Box 1030"/>
          <p:cNvSpPr txBox="1">
            <a:spLocks noChangeArrowheads="1"/>
          </p:cNvSpPr>
          <p:nvPr/>
        </p:nvSpPr>
        <p:spPr bwMode="auto">
          <a:xfrm>
            <a:off x="3603625" y="114300"/>
            <a:ext cx="2381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zh-CN" altLang="en-US" sz="2800">
                <a:ea typeface="宋体" panose="02010600030101010101" pitchFamily="2" charset="-122"/>
              </a:rPr>
              <a:t>（</a:t>
            </a:r>
            <a:r>
              <a:rPr lang="en-US" altLang="zh-CN" sz="2800" i="1">
                <a:ea typeface="宋体" panose="02010600030101010101" pitchFamily="2" charset="-122"/>
              </a:rPr>
              <a:t>K</a:t>
            </a:r>
            <a:r>
              <a:rPr lang="zh-CN" altLang="en-US" sz="2800">
                <a:ea typeface="宋体" panose="02010600030101010101" pitchFamily="2" charset="-122"/>
              </a:rPr>
              <a:t>由  </a:t>
            </a:r>
            <a:r>
              <a:rPr lang="en-US" altLang="zh-CN" sz="2800">
                <a:ea typeface="宋体" panose="02010600030101010101" pitchFamily="2" charset="-122"/>
              </a:rPr>
              <a:t>12</a:t>
            </a:r>
            <a:r>
              <a:rPr lang="zh-CN" altLang="en-US" sz="2800"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268295" name="AutoShape 1031"/>
          <p:cNvSpPr>
            <a:spLocks noChangeArrowheads="1"/>
          </p:cNvSpPr>
          <p:nvPr/>
        </p:nvSpPr>
        <p:spPr bwMode="auto">
          <a:xfrm>
            <a:off x="4705350" y="1276350"/>
            <a:ext cx="723900" cy="285750"/>
          </a:xfrm>
          <a:prstGeom prst="rightArrow">
            <a:avLst>
              <a:gd name="adj1" fmla="val 50000"/>
              <a:gd name="adj2" fmla="val 63333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grpSp>
        <p:nvGrpSpPr>
          <p:cNvPr id="268296" name="Group 1032"/>
          <p:cNvGrpSpPr>
            <a:grpSpLocks/>
          </p:cNvGrpSpPr>
          <p:nvPr/>
        </p:nvGrpSpPr>
        <p:grpSpPr bwMode="auto">
          <a:xfrm>
            <a:off x="5335588" y="863600"/>
            <a:ext cx="3808412" cy="3152775"/>
            <a:chOff x="3361" y="544"/>
            <a:chExt cx="2399" cy="1986"/>
          </a:xfrm>
        </p:grpSpPr>
        <p:sp>
          <p:nvSpPr>
            <p:cNvPr id="63547" name="Oval 1033"/>
            <p:cNvSpPr>
              <a:spLocks noChangeArrowheads="1"/>
            </p:cNvSpPr>
            <p:nvPr/>
          </p:nvSpPr>
          <p:spPr bwMode="auto">
            <a:xfrm>
              <a:off x="4980" y="1396"/>
              <a:ext cx="240" cy="240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548" name="Oval 1034"/>
            <p:cNvSpPr>
              <a:spLocks noChangeArrowheads="1"/>
            </p:cNvSpPr>
            <p:nvPr/>
          </p:nvSpPr>
          <p:spPr bwMode="auto">
            <a:xfrm>
              <a:off x="3532" y="1680"/>
              <a:ext cx="231" cy="22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549" name="Line 1035"/>
            <p:cNvSpPr>
              <a:spLocks noChangeShapeType="1"/>
            </p:cNvSpPr>
            <p:nvPr/>
          </p:nvSpPr>
          <p:spPr bwMode="auto">
            <a:xfrm flipH="1">
              <a:off x="3648" y="880"/>
              <a:ext cx="0" cy="120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550" name="Rectangle 1036"/>
            <p:cNvSpPr>
              <a:spLocks noChangeArrowheads="1"/>
            </p:cNvSpPr>
            <p:nvPr/>
          </p:nvSpPr>
          <p:spPr bwMode="auto">
            <a:xfrm>
              <a:off x="3771" y="1729"/>
              <a:ext cx="268" cy="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551" name="Rectangle 1037"/>
            <p:cNvSpPr>
              <a:spLocks noChangeArrowheads="1"/>
            </p:cNvSpPr>
            <p:nvPr/>
          </p:nvSpPr>
          <p:spPr bwMode="auto">
            <a:xfrm>
              <a:off x="3652" y="1471"/>
              <a:ext cx="242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solidFill>
                    <a:schemeClr val="accent2"/>
                  </a:solidFill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63552" name="Rectangle 1038"/>
            <p:cNvSpPr>
              <a:spLocks noChangeArrowheads="1"/>
            </p:cNvSpPr>
            <p:nvPr/>
          </p:nvSpPr>
          <p:spPr bwMode="auto">
            <a:xfrm>
              <a:off x="3652" y="1707"/>
              <a:ext cx="226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solidFill>
                    <a:schemeClr val="accent2"/>
                  </a:solidFill>
                  <a:ea typeface="宋体" panose="02010600030101010101" pitchFamily="2" charset="-122"/>
                </a:rPr>
                <a:t>_</a:t>
              </a:r>
            </a:p>
          </p:txBody>
        </p:sp>
        <p:sp>
          <p:nvSpPr>
            <p:cNvPr id="63553" name="Rectangle 1039"/>
            <p:cNvSpPr>
              <a:spLocks noChangeArrowheads="1"/>
            </p:cNvSpPr>
            <p:nvPr/>
          </p:nvSpPr>
          <p:spPr bwMode="auto">
            <a:xfrm>
              <a:off x="3588" y="1204"/>
              <a:ext cx="120" cy="2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554" name="Line 1040"/>
            <p:cNvSpPr>
              <a:spLocks noChangeShapeType="1"/>
            </p:cNvSpPr>
            <p:nvPr/>
          </p:nvSpPr>
          <p:spPr bwMode="auto">
            <a:xfrm flipH="1">
              <a:off x="4742" y="884"/>
              <a:ext cx="0" cy="1184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555" name="Rectangle 1041"/>
            <p:cNvSpPr>
              <a:spLocks noChangeArrowheads="1"/>
            </p:cNvSpPr>
            <p:nvPr/>
          </p:nvSpPr>
          <p:spPr bwMode="auto">
            <a:xfrm>
              <a:off x="4701" y="1440"/>
              <a:ext cx="93" cy="24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556" name="Line 1042"/>
            <p:cNvSpPr>
              <a:spLocks noChangeShapeType="1"/>
            </p:cNvSpPr>
            <p:nvPr/>
          </p:nvSpPr>
          <p:spPr bwMode="auto">
            <a:xfrm>
              <a:off x="3648" y="880"/>
              <a:ext cx="1464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557" name="Rectangle 1043"/>
            <p:cNvSpPr>
              <a:spLocks noChangeArrowheads="1"/>
            </p:cNvSpPr>
            <p:nvPr/>
          </p:nvSpPr>
          <p:spPr bwMode="auto">
            <a:xfrm>
              <a:off x="4160" y="832"/>
              <a:ext cx="283" cy="10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558" name="Line 1044"/>
            <p:cNvSpPr>
              <a:spLocks noChangeShapeType="1"/>
            </p:cNvSpPr>
            <p:nvPr/>
          </p:nvSpPr>
          <p:spPr bwMode="auto">
            <a:xfrm flipH="1" flipV="1">
              <a:off x="5098" y="884"/>
              <a:ext cx="0" cy="763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559" name="Line 1045"/>
            <p:cNvSpPr>
              <a:spLocks noChangeShapeType="1"/>
            </p:cNvSpPr>
            <p:nvPr/>
          </p:nvSpPr>
          <p:spPr bwMode="auto">
            <a:xfrm flipV="1">
              <a:off x="5098" y="1594"/>
              <a:ext cx="0" cy="48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560" name="Line 1046"/>
            <p:cNvSpPr>
              <a:spLocks noChangeShapeType="1"/>
            </p:cNvSpPr>
            <p:nvPr/>
          </p:nvSpPr>
          <p:spPr bwMode="auto">
            <a:xfrm>
              <a:off x="3648" y="2068"/>
              <a:ext cx="1460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561" name="Line 1047"/>
            <p:cNvSpPr>
              <a:spLocks noChangeShapeType="1"/>
            </p:cNvSpPr>
            <p:nvPr/>
          </p:nvSpPr>
          <p:spPr bwMode="auto">
            <a:xfrm>
              <a:off x="4080" y="1024"/>
              <a:ext cx="27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562" name="Line 1048"/>
            <p:cNvSpPr>
              <a:spLocks noChangeShapeType="1"/>
            </p:cNvSpPr>
            <p:nvPr/>
          </p:nvSpPr>
          <p:spPr bwMode="auto">
            <a:xfrm>
              <a:off x="5278" y="1075"/>
              <a:ext cx="0" cy="80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563" name="Rectangle 1049"/>
            <p:cNvSpPr>
              <a:spLocks noChangeArrowheads="1"/>
            </p:cNvSpPr>
            <p:nvPr/>
          </p:nvSpPr>
          <p:spPr bwMode="auto">
            <a:xfrm>
              <a:off x="3816" y="1612"/>
              <a:ext cx="482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E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2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sp>
          <p:nvSpPr>
            <p:cNvPr id="63564" name="Rectangle 1050"/>
            <p:cNvSpPr>
              <a:spLocks noChangeArrowheads="1"/>
            </p:cNvSpPr>
            <p:nvPr/>
          </p:nvSpPr>
          <p:spPr bwMode="auto">
            <a:xfrm>
              <a:off x="4176" y="544"/>
              <a:ext cx="432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1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sp>
          <p:nvSpPr>
            <p:cNvPr id="63565" name="Rectangle 1051"/>
            <p:cNvSpPr>
              <a:spLocks noChangeArrowheads="1"/>
            </p:cNvSpPr>
            <p:nvPr/>
          </p:nvSpPr>
          <p:spPr bwMode="auto">
            <a:xfrm>
              <a:off x="3696" y="1168"/>
              <a:ext cx="384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3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sp>
          <p:nvSpPr>
            <p:cNvPr id="63566" name="Rectangle 1052"/>
            <p:cNvSpPr>
              <a:spLocks noChangeArrowheads="1"/>
            </p:cNvSpPr>
            <p:nvPr/>
          </p:nvSpPr>
          <p:spPr bwMode="auto">
            <a:xfrm>
              <a:off x="4344" y="1384"/>
              <a:ext cx="449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2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graphicFrame>
          <p:nvGraphicFramePr>
            <p:cNvPr id="63567" name="Object 1053"/>
            <p:cNvGraphicFramePr>
              <a:graphicFrameLocks noChangeAspect="1"/>
            </p:cNvGraphicFramePr>
            <p:nvPr/>
          </p:nvGraphicFramePr>
          <p:xfrm>
            <a:off x="5325" y="1351"/>
            <a:ext cx="435" cy="4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576" name="公式" r:id="rId7" imgW="181022" imgH="219186" progId="Equation.3">
                    <p:embed/>
                  </p:oleObj>
                </mc:Choice>
                <mc:Fallback>
                  <p:oleObj name="公式" r:id="rId7" imgW="181022" imgH="219186" progId="Equation.3">
                    <p:embed/>
                    <p:pic>
                      <p:nvPicPr>
                        <p:cNvPr id="0" name="Object 10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25" y="1351"/>
                          <a:ext cx="435" cy="4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3568" name="Object 1054"/>
            <p:cNvGraphicFramePr>
              <a:graphicFrameLocks noChangeAspect="1"/>
            </p:cNvGraphicFramePr>
            <p:nvPr/>
          </p:nvGraphicFramePr>
          <p:xfrm>
            <a:off x="4387" y="873"/>
            <a:ext cx="199" cy="3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577" name="公式" r:id="rId9" imgW="76192" imgH="152512" progId="Equation.3">
                    <p:embed/>
                  </p:oleObj>
                </mc:Choice>
                <mc:Fallback>
                  <p:oleObj name="公式" r:id="rId9" imgW="76192" imgH="152512" progId="Equation.3">
                    <p:embed/>
                    <p:pic>
                      <p:nvPicPr>
                        <p:cNvPr id="0" name="Object 10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87" y="873"/>
                          <a:ext cx="199" cy="34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3569" name="Rectangle 1055"/>
            <p:cNvSpPr>
              <a:spLocks noChangeArrowheads="1"/>
            </p:cNvSpPr>
            <p:nvPr/>
          </p:nvSpPr>
          <p:spPr bwMode="auto">
            <a:xfrm>
              <a:off x="4880" y="1209"/>
              <a:ext cx="242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63570" name="Rectangle 1056"/>
            <p:cNvSpPr>
              <a:spLocks noChangeArrowheads="1"/>
            </p:cNvSpPr>
            <p:nvPr/>
          </p:nvSpPr>
          <p:spPr bwMode="auto">
            <a:xfrm>
              <a:off x="4904" y="1510"/>
              <a:ext cx="226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_</a:t>
              </a:r>
            </a:p>
          </p:txBody>
        </p:sp>
        <p:sp>
          <p:nvSpPr>
            <p:cNvPr id="63571" name="Rectangle 1057"/>
            <p:cNvSpPr>
              <a:spLocks noChangeArrowheads="1"/>
            </p:cNvSpPr>
            <p:nvPr/>
          </p:nvSpPr>
          <p:spPr bwMode="auto">
            <a:xfrm>
              <a:off x="3361" y="2203"/>
              <a:ext cx="218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2800" i="1">
                  <a:solidFill>
                    <a:srgbClr val="0000FF"/>
                  </a:solidFill>
                  <a:ea typeface="宋体" panose="02010600030101010101" pitchFamily="2" charset="-122"/>
                </a:rPr>
                <a:t>t=</a:t>
              </a:r>
              <a:r>
                <a:rPr lang="en-US" altLang="zh-CN" sz="2800">
                  <a:solidFill>
                    <a:srgbClr val="0000FF"/>
                  </a:solidFill>
                  <a:ea typeface="宋体" panose="02010600030101010101" pitchFamily="2" charset="-122"/>
                </a:rPr>
                <a:t>20 </a:t>
              </a:r>
              <a:r>
                <a:rPr lang="en-US" altLang="zh-CN" sz="2800" i="1" baseline="30000">
                  <a:solidFill>
                    <a:srgbClr val="0000FF"/>
                  </a:solidFill>
                  <a:ea typeface="宋体" panose="02010600030101010101" pitchFamily="2" charset="-122"/>
                </a:rPr>
                <a:t>+</a:t>
              </a:r>
              <a:r>
                <a:rPr lang="en-US" altLang="zh-CN" sz="2800">
                  <a:solidFill>
                    <a:srgbClr val="0000FF"/>
                  </a:solidFill>
                  <a:ea typeface="宋体" panose="02010600030101010101" pitchFamily="2" charset="-122"/>
                </a:rPr>
                <a:t> ms</a:t>
              </a:r>
              <a:r>
                <a:rPr lang="en-US" altLang="zh-CN" sz="2800" i="1">
                  <a:solidFill>
                    <a:srgbClr val="0000FF"/>
                  </a:solidFill>
                  <a:ea typeface="宋体" panose="02010600030101010101" pitchFamily="2" charset="-122"/>
                </a:rPr>
                <a:t> </a:t>
              </a:r>
              <a:r>
                <a:rPr lang="zh-CN" altLang="en-US" sz="2800">
                  <a:solidFill>
                    <a:srgbClr val="0000FF"/>
                  </a:solidFill>
                  <a:ea typeface="宋体" panose="02010600030101010101" pitchFamily="2" charset="-122"/>
                </a:rPr>
                <a:t>时等效电路</a:t>
              </a:r>
            </a:p>
          </p:txBody>
        </p:sp>
        <p:sp>
          <p:nvSpPr>
            <p:cNvPr id="63572" name="Oval 1058"/>
            <p:cNvSpPr>
              <a:spLocks noChangeArrowheads="1"/>
            </p:cNvSpPr>
            <p:nvPr/>
          </p:nvSpPr>
          <p:spPr bwMode="auto">
            <a:xfrm>
              <a:off x="4704" y="2028"/>
              <a:ext cx="72" cy="72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573" name="Oval 1059"/>
            <p:cNvSpPr>
              <a:spLocks noChangeArrowheads="1"/>
            </p:cNvSpPr>
            <p:nvPr/>
          </p:nvSpPr>
          <p:spPr bwMode="auto">
            <a:xfrm>
              <a:off x="4704" y="840"/>
              <a:ext cx="72" cy="72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63497" name="Group 1060"/>
          <p:cNvGrpSpPr>
            <a:grpSpLocks/>
          </p:cNvGrpSpPr>
          <p:nvPr/>
        </p:nvGrpSpPr>
        <p:grpSpPr bwMode="auto">
          <a:xfrm>
            <a:off x="476250" y="671513"/>
            <a:ext cx="4400550" cy="3424237"/>
            <a:chOff x="300" y="423"/>
            <a:chExt cx="2772" cy="2157"/>
          </a:xfrm>
        </p:grpSpPr>
        <p:sp>
          <p:nvSpPr>
            <p:cNvPr id="63498" name="Line 1061"/>
            <p:cNvSpPr>
              <a:spLocks noChangeShapeType="1"/>
            </p:cNvSpPr>
            <p:nvPr/>
          </p:nvSpPr>
          <p:spPr bwMode="auto">
            <a:xfrm rot="517073" flipH="1">
              <a:off x="1092" y="840"/>
              <a:ext cx="468" cy="1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499" name="Line 1062"/>
            <p:cNvSpPr>
              <a:spLocks noChangeShapeType="1"/>
            </p:cNvSpPr>
            <p:nvPr/>
          </p:nvSpPr>
          <p:spPr bwMode="auto">
            <a:xfrm flipH="1">
              <a:off x="960" y="864"/>
              <a:ext cx="228" cy="2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500" name="Rectangle 1063"/>
            <p:cNvSpPr>
              <a:spLocks noChangeArrowheads="1"/>
            </p:cNvSpPr>
            <p:nvPr/>
          </p:nvSpPr>
          <p:spPr bwMode="auto">
            <a:xfrm>
              <a:off x="1304" y="423"/>
              <a:ext cx="248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solidFill>
                    <a:srgbClr val="009900"/>
                  </a:solidFill>
                  <a:ea typeface="宋体" panose="02010600030101010101" pitchFamily="2" charset="-122"/>
                </a:rPr>
                <a:t>K</a:t>
              </a:r>
              <a:endParaRPr lang="en-US" altLang="zh-CN" sz="2800">
                <a:solidFill>
                  <a:srgbClr val="009900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63501" name="Rectangle 1064"/>
            <p:cNvSpPr>
              <a:spLocks noChangeArrowheads="1"/>
            </p:cNvSpPr>
            <p:nvPr/>
          </p:nvSpPr>
          <p:spPr bwMode="auto">
            <a:xfrm>
              <a:off x="300" y="1661"/>
              <a:ext cx="373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E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1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sp>
          <p:nvSpPr>
            <p:cNvPr id="63502" name="Rectangle 1065"/>
            <p:cNvSpPr>
              <a:spLocks noChangeArrowheads="1"/>
            </p:cNvSpPr>
            <p:nvPr/>
          </p:nvSpPr>
          <p:spPr bwMode="auto">
            <a:xfrm>
              <a:off x="1581" y="472"/>
              <a:ext cx="468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1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sp>
          <p:nvSpPr>
            <p:cNvPr id="63503" name="Oval 1066"/>
            <p:cNvSpPr>
              <a:spLocks noChangeArrowheads="1"/>
            </p:cNvSpPr>
            <p:nvPr/>
          </p:nvSpPr>
          <p:spPr bwMode="auto">
            <a:xfrm>
              <a:off x="1162" y="1968"/>
              <a:ext cx="276" cy="24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504" name="Line 1067"/>
            <p:cNvSpPr>
              <a:spLocks noChangeShapeType="1"/>
            </p:cNvSpPr>
            <p:nvPr/>
          </p:nvSpPr>
          <p:spPr bwMode="auto">
            <a:xfrm>
              <a:off x="1294" y="1045"/>
              <a:ext cx="0" cy="14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505" name="Rectangle 1068"/>
            <p:cNvSpPr>
              <a:spLocks noChangeArrowheads="1"/>
            </p:cNvSpPr>
            <p:nvPr/>
          </p:nvSpPr>
          <p:spPr bwMode="auto">
            <a:xfrm>
              <a:off x="1437" y="2036"/>
              <a:ext cx="298" cy="2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506" name="Rectangle 1069"/>
            <p:cNvSpPr>
              <a:spLocks noChangeArrowheads="1"/>
            </p:cNvSpPr>
            <p:nvPr/>
          </p:nvSpPr>
          <p:spPr bwMode="auto">
            <a:xfrm>
              <a:off x="1292" y="1745"/>
              <a:ext cx="242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63507" name="Rectangle 1070"/>
            <p:cNvSpPr>
              <a:spLocks noChangeArrowheads="1"/>
            </p:cNvSpPr>
            <p:nvPr/>
          </p:nvSpPr>
          <p:spPr bwMode="auto">
            <a:xfrm>
              <a:off x="1292" y="2106"/>
              <a:ext cx="226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_</a:t>
              </a:r>
            </a:p>
          </p:txBody>
        </p:sp>
        <p:sp>
          <p:nvSpPr>
            <p:cNvPr id="63508" name="Oval 1071"/>
            <p:cNvSpPr>
              <a:spLocks noChangeArrowheads="1"/>
            </p:cNvSpPr>
            <p:nvPr/>
          </p:nvSpPr>
          <p:spPr bwMode="auto">
            <a:xfrm>
              <a:off x="522" y="1553"/>
              <a:ext cx="287" cy="27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509" name="Line 1072"/>
            <p:cNvSpPr>
              <a:spLocks noChangeShapeType="1"/>
            </p:cNvSpPr>
            <p:nvPr/>
          </p:nvSpPr>
          <p:spPr bwMode="auto">
            <a:xfrm flipH="1">
              <a:off x="662" y="1079"/>
              <a:ext cx="0" cy="147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510" name="Rectangle 1073"/>
            <p:cNvSpPr>
              <a:spLocks noChangeArrowheads="1"/>
            </p:cNvSpPr>
            <p:nvPr/>
          </p:nvSpPr>
          <p:spPr bwMode="auto">
            <a:xfrm>
              <a:off x="810" y="1769"/>
              <a:ext cx="298" cy="2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511" name="Rectangle 1074"/>
            <p:cNvSpPr>
              <a:spLocks noChangeArrowheads="1"/>
            </p:cNvSpPr>
            <p:nvPr/>
          </p:nvSpPr>
          <p:spPr bwMode="auto">
            <a:xfrm>
              <a:off x="647" y="1318"/>
              <a:ext cx="242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63512" name="Rectangle 1075"/>
            <p:cNvSpPr>
              <a:spLocks noChangeArrowheads="1"/>
            </p:cNvSpPr>
            <p:nvPr/>
          </p:nvSpPr>
          <p:spPr bwMode="auto">
            <a:xfrm>
              <a:off x="647" y="1680"/>
              <a:ext cx="226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_</a:t>
              </a:r>
            </a:p>
          </p:txBody>
        </p:sp>
        <p:sp>
          <p:nvSpPr>
            <p:cNvPr id="63513" name="Rectangle 1076"/>
            <p:cNvSpPr>
              <a:spLocks noChangeArrowheads="1"/>
            </p:cNvSpPr>
            <p:nvPr/>
          </p:nvSpPr>
          <p:spPr bwMode="auto">
            <a:xfrm>
              <a:off x="1240" y="1383"/>
              <a:ext cx="101" cy="27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514" name="Line 1077"/>
            <p:cNvSpPr>
              <a:spLocks noChangeShapeType="1"/>
            </p:cNvSpPr>
            <p:nvPr/>
          </p:nvSpPr>
          <p:spPr bwMode="auto">
            <a:xfrm flipH="1">
              <a:off x="2264" y="876"/>
              <a:ext cx="0" cy="16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515" name="Rectangle 1078"/>
            <p:cNvSpPr>
              <a:spLocks noChangeArrowheads="1"/>
            </p:cNvSpPr>
            <p:nvPr/>
          </p:nvSpPr>
          <p:spPr bwMode="auto">
            <a:xfrm>
              <a:off x="2211" y="1634"/>
              <a:ext cx="104" cy="33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516" name="Line 1079"/>
            <p:cNvSpPr>
              <a:spLocks noChangeShapeType="1"/>
            </p:cNvSpPr>
            <p:nvPr/>
          </p:nvSpPr>
          <p:spPr bwMode="auto">
            <a:xfrm>
              <a:off x="1545" y="876"/>
              <a:ext cx="112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517" name="Rectangle 1080"/>
            <p:cNvSpPr>
              <a:spLocks noChangeArrowheads="1"/>
            </p:cNvSpPr>
            <p:nvPr/>
          </p:nvSpPr>
          <p:spPr bwMode="auto">
            <a:xfrm>
              <a:off x="1761" y="833"/>
              <a:ext cx="278" cy="10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518" name="Line 1081"/>
            <p:cNvSpPr>
              <a:spLocks noChangeShapeType="1"/>
            </p:cNvSpPr>
            <p:nvPr/>
          </p:nvSpPr>
          <p:spPr bwMode="auto">
            <a:xfrm>
              <a:off x="2551" y="1849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519" name="Line 1082"/>
            <p:cNvSpPr>
              <a:spLocks noChangeShapeType="1"/>
            </p:cNvSpPr>
            <p:nvPr/>
          </p:nvSpPr>
          <p:spPr bwMode="auto">
            <a:xfrm flipH="1" flipV="1">
              <a:off x="2659" y="864"/>
              <a:ext cx="0" cy="85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520" name="Line 1083"/>
            <p:cNvSpPr>
              <a:spLocks noChangeShapeType="1"/>
            </p:cNvSpPr>
            <p:nvPr/>
          </p:nvSpPr>
          <p:spPr bwMode="auto">
            <a:xfrm>
              <a:off x="2551" y="1723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521" name="Line 1084"/>
            <p:cNvSpPr>
              <a:spLocks noChangeShapeType="1"/>
            </p:cNvSpPr>
            <p:nvPr/>
          </p:nvSpPr>
          <p:spPr bwMode="auto">
            <a:xfrm>
              <a:off x="656" y="2538"/>
              <a:ext cx="201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522" name="Line 1085"/>
            <p:cNvSpPr>
              <a:spLocks noChangeShapeType="1"/>
            </p:cNvSpPr>
            <p:nvPr/>
          </p:nvSpPr>
          <p:spPr bwMode="auto">
            <a:xfrm>
              <a:off x="1672" y="1054"/>
              <a:ext cx="30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523" name="Line 1086"/>
            <p:cNvSpPr>
              <a:spLocks noChangeShapeType="1"/>
            </p:cNvSpPr>
            <p:nvPr/>
          </p:nvSpPr>
          <p:spPr bwMode="auto">
            <a:xfrm>
              <a:off x="2859" y="1534"/>
              <a:ext cx="0" cy="71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524" name="Rectangle 1087"/>
            <p:cNvSpPr>
              <a:spLocks noChangeArrowheads="1"/>
            </p:cNvSpPr>
            <p:nvPr/>
          </p:nvSpPr>
          <p:spPr bwMode="auto">
            <a:xfrm>
              <a:off x="882" y="2006"/>
              <a:ext cx="375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E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2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sp>
          <p:nvSpPr>
            <p:cNvPr id="63525" name="Rectangle 1088"/>
            <p:cNvSpPr>
              <a:spLocks noChangeArrowheads="1"/>
            </p:cNvSpPr>
            <p:nvPr/>
          </p:nvSpPr>
          <p:spPr bwMode="auto">
            <a:xfrm>
              <a:off x="791" y="1595"/>
              <a:ext cx="516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3V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63526" name="Rectangle 1089"/>
            <p:cNvSpPr>
              <a:spLocks noChangeArrowheads="1"/>
            </p:cNvSpPr>
            <p:nvPr/>
          </p:nvSpPr>
          <p:spPr bwMode="auto">
            <a:xfrm>
              <a:off x="1418" y="2057"/>
              <a:ext cx="499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5V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63527" name="Rectangle 1090"/>
            <p:cNvSpPr>
              <a:spLocks noChangeArrowheads="1"/>
            </p:cNvSpPr>
            <p:nvPr/>
          </p:nvSpPr>
          <p:spPr bwMode="auto">
            <a:xfrm>
              <a:off x="893" y="1220"/>
              <a:ext cx="375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1k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63528" name="Rectangle 1091"/>
            <p:cNvSpPr>
              <a:spLocks noChangeArrowheads="1"/>
            </p:cNvSpPr>
            <p:nvPr/>
          </p:nvSpPr>
          <p:spPr bwMode="auto">
            <a:xfrm>
              <a:off x="1134" y="576"/>
              <a:ext cx="185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solidFill>
                    <a:srgbClr val="009900"/>
                  </a:solidFill>
                  <a:ea typeface="宋体" panose="02010600030101010101" pitchFamily="2" charset="-122"/>
                </a:rPr>
                <a:t>1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63529" name="Rectangle 1092"/>
            <p:cNvSpPr>
              <a:spLocks noChangeArrowheads="1"/>
            </p:cNvSpPr>
            <p:nvPr/>
          </p:nvSpPr>
          <p:spPr bwMode="auto">
            <a:xfrm>
              <a:off x="1310" y="956"/>
              <a:ext cx="247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solidFill>
                    <a:srgbClr val="009900"/>
                  </a:solidFill>
                  <a:ea typeface="宋体" panose="02010600030101010101" pitchFamily="2" charset="-122"/>
                </a:rPr>
                <a:t>2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63530" name="Rectangle 1093"/>
            <p:cNvSpPr>
              <a:spLocks noChangeArrowheads="1"/>
            </p:cNvSpPr>
            <p:nvPr/>
          </p:nvSpPr>
          <p:spPr bwMode="auto">
            <a:xfrm>
              <a:off x="1367" y="1366"/>
              <a:ext cx="395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3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sp>
          <p:nvSpPr>
            <p:cNvPr id="63531" name="Rectangle 1094"/>
            <p:cNvSpPr>
              <a:spLocks noChangeArrowheads="1"/>
            </p:cNvSpPr>
            <p:nvPr/>
          </p:nvSpPr>
          <p:spPr bwMode="auto">
            <a:xfrm>
              <a:off x="1875" y="1779"/>
              <a:ext cx="383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2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sp>
          <p:nvSpPr>
            <p:cNvPr id="63532" name="Rectangle 1095"/>
            <p:cNvSpPr>
              <a:spLocks noChangeArrowheads="1"/>
            </p:cNvSpPr>
            <p:nvPr/>
          </p:nvSpPr>
          <p:spPr bwMode="auto">
            <a:xfrm>
              <a:off x="1908" y="479"/>
              <a:ext cx="577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1k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63533" name="Rectangle 1096"/>
            <p:cNvSpPr>
              <a:spLocks noChangeArrowheads="1"/>
            </p:cNvSpPr>
            <p:nvPr/>
          </p:nvSpPr>
          <p:spPr bwMode="auto">
            <a:xfrm>
              <a:off x="1886" y="1380"/>
              <a:ext cx="437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2k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63534" name="Rectangle 1097"/>
            <p:cNvSpPr>
              <a:spLocks noChangeArrowheads="1"/>
            </p:cNvSpPr>
            <p:nvPr/>
          </p:nvSpPr>
          <p:spPr bwMode="auto">
            <a:xfrm>
              <a:off x="2385" y="1870"/>
              <a:ext cx="311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C</a:t>
              </a:r>
            </a:p>
          </p:txBody>
        </p:sp>
        <p:sp>
          <p:nvSpPr>
            <p:cNvPr id="63535" name="Rectangle 1098"/>
            <p:cNvSpPr>
              <a:spLocks noChangeArrowheads="1"/>
            </p:cNvSpPr>
            <p:nvPr/>
          </p:nvSpPr>
          <p:spPr bwMode="auto">
            <a:xfrm>
              <a:off x="2348" y="1373"/>
              <a:ext cx="437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3</a:t>
              </a:r>
              <a:r>
                <a:rPr lang="en-US" altLang="zh-CN" sz="2800" i="1">
                  <a:ea typeface="宋体" panose="02010600030101010101" pitchFamily="2" charset="-122"/>
                </a:rPr>
                <a:t></a:t>
              </a:r>
            </a:p>
          </p:txBody>
        </p:sp>
        <p:sp>
          <p:nvSpPr>
            <p:cNvPr id="63536" name="Oval 1099"/>
            <p:cNvSpPr>
              <a:spLocks noChangeArrowheads="1"/>
            </p:cNvSpPr>
            <p:nvPr/>
          </p:nvSpPr>
          <p:spPr bwMode="auto">
            <a:xfrm>
              <a:off x="1270" y="1045"/>
              <a:ext cx="52" cy="55"/>
            </a:xfrm>
            <a:prstGeom prst="ellipse">
              <a:avLst/>
            </a:prstGeom>
            <a:solidFill>
              <a:srgbClr val="009900"/>
            </a:solidFill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537" name="Oval 1100"/>
            <p:cNvSpPr>
              <a:spLocks noChangeArrowheads="1"/>
            </p:cNvSpPr>
            <p:nvPr/>
          </p:nvSpPr>
          <p:spPr bwMode="auto">
            <a:xfrm>
              <a:off x="1547" y="837"/>
              <a:ext cx="52" cy="56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graphicFrame>
          <p:nvGraphicFramePr>
            <p:cNvPr id="63538" name="Object 1101"/>
            <p:cNvGraphicFramePr>
              <a:graphicFrameLocks noChangeAspect="1"/>
            </p:cNvGraphicFramePr>
            <p:nvPr/>
          </p:nvGraphicFramePr>
          <p:xfrm>
            <a:off x="2693" y="1042"/>
            <a:ext cx="379" cy="5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578" name="公式" r:id="rId11" imgW="190500" imgH="228600" progId="Equation.3">
                    <p:embed/>
                  </p:oleObj>
                </mc:Choice>
                <mc:Fallback>
                  <p:oleObj name="公式" r:id="rId11" imgW="190500" imgH="228600" progId="Equation.3">
                    <p:embed/>
                    <p:pic>
                      <p:nvPicPr>
                        <p:cNvPr id="0" name="Object 110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93" y="1042"/>
                          <a:ext cx="379" cy="5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3539" name="Object 1102"/>
            <p:cNvGraphicFramePr>
              <a:graphicFrameLocks noChangeAspect="1"/>
            </p:cNvGraphicFramePr>
            <p:nvPr/>
          </p:nvGraphicFramePr>
          <p:xfrm>
            <a:off x="1988" y="900"/>
            <a:ext cx="168" cy="3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579" name="公式" r:id="rId13" imgW="88707" imgH="164742" progId="Equation.3">
                    <p:embed/>
                  </p:oleObj>
                </mc:Choice>
                <mc:Fallback>
                  <p:oleObj name="公式" r:id="rId13" imgW="88707" imgH="164742" progId="Equation.3">
                    <p:embed/>
                    <p:pic>
                      <p:nvPicPr>
                        <p:cNvPr id="0" name="Object 110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8" y="900"/>
                          <a:ext cx="168" cy="3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3540" name="Oval 1103"/>
            <p:cNvSpPr>
              <a:spLocks noChangeArrowheads="1"/>
            </p:cNvSpPr>
            <p:nvPr/>
          </p:nvSpPr>
          <p:spPr bwMode="auto">
            <a:xfrm flipV="1">
              <a:off x="1168" y="845"/>
              <a:ext cx="53" cy="63"/>
            </a:xfrm>
            <a:prstGeom prst="ellipse">
              <a:avLst/>
            </a:pr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541" name="Oval 1104"/>
            <p:cNvSpPr>
              <a:spLocks noChangeArrowheads="1"/>
            </p:cNvSpPr>
            <p:nvPr/>
          </p:nvSpPr>
          <p:spPr bwMode="auto">
            <a:xfrm flipV="1">
              <a:off x="1276" y="2517"/>
              <a:ext cx="35" cy="4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542" name="Line 1105"/>
            <p:cNvSpPr>
              <a:spLocks noChangeShapeType="1"/>
            </p:cNvSpPr>
            <p:nvPr/>
          </p:nvSpPr>
          <p:spPr bwMode="auto">
            <a:xfrm flipH="1">
              <a:off x="660" y="1080"/>
              <a:ext cx="3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543" name="Line 1106"/>
            <p:cNvSpPr>
              <a:spLocks noChangeShapeType="1"/>
            </p:cNvSpPr>
            <p:nvPr/>
          </p:nvSpPr>
          <p:spPr bwMode="auto">
            <a:xfrm>
              <a:off x="2664" y="1848"/>
              <a:ext cx="0" cy="6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544" name="Oval 1107"/>
            <p:cNvSpPr>
              <a:spLocks noChangeArrowheads="1"/>
            </p:cNvSpPr>
            <p:nvPr/>
          </p:nvSpPr>
          <p:spPr bwMode="auto">
            <a:xfrm>
              <a:off x="2232" y="828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545" name="Oval 1108"/>
            <p:cNvSpPr>
              <a:spLocks noChangeArrowheads="1"/>
            </p:cNvSpPr>
            <p:nvPr/>
          </p:nvSpPr>
          <p:spPr bwMode="auto">
            <a:xfrm>
              <a:off x="2220" y="2508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546" name="Oval 1109"/>
            <p:cNvSpPr>
              <a:spLocks noChangeArrowheads="1"/>
            </p:cNvSpPr>
            <p:nvPr/>
          </p:nvSpPr>
          <p:spPr bwMode="auto">
            <a:xfrm>
              <a:off x="1260" y="2508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8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68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68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68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295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026"/>
          <p:cNvSpPr>
            <a:spLocks noChangeArrowheads="1"/>
          </p:cNvSpPr>
          <p:nvPr/>
        </p:nvSpPr>
        <p:spPr bwMode="auto">
          <a:xfrm>
            <a:off x="4229100" y="114300"/>
            <a:ext cx="1638300" cy="544513"/>
          </a:xfrm>
          <a:prstGeom prst="rect">
            <a:avLst/>
          </a:prstGeom>
          <a:noFill/>
          <a:ln w="28575">
            <a:solidFill>
              <a:srgbClr val="00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ea typeface="宋体" panose="02010600030101010101" pitchFamily="2" charset="-122"/>
              </a:rPr>
              <a:t>稳态值</a:t>
            </a:r>
          </a:p>
        </p:txBody>
      </p:sp>
      <p:sp>
        <p:nvSpPr>
          <p:cNvPr id="64515" name="Text Box 1027"/>
          <p:cNvSpPr txBox="1">
            <a:spLocks noChangeArrowheads="1"/>
          </p:cNvSpPr>
          <p:nvPr/>
        </p:nvSpPr>
        <p:spPr bwMode="auto">
          <a:xfrm>
            <a:off x="441325" y="117475"/>
            <a:ext cx="30384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2800">
                <a:solidFill>
                  <a:srgbClr val="FF0000"/>
                </a:solidFill>
                <a:ea typeface="宋体" panose="02010600030101010101" pitchFamily="2" charset="-122"/>
              </a:rPr>
              <a:t>第二阶段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:(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K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:12)</a:t>
            </a:r>
          </a:p>
        </p:txBody>
      </p:sp>
      <p:graphicFrame>
        <p:nvGraphicFramePr>
          <p:cNvPr id="269316" name="Object 1028">
            <a:hlinkClick r:id="" action="ppaction://ole?verb=0"/>
          </p:cNvPr>
          <p:cNvGraphicFramePr>
            <a:graphicFrameLocks/>
          </p:cNvGraphicFramePr>
          <p:nvPr/>
        </p:nvGraphicFramePr>
        <p:xfrm>
          <a:off x="5410200" y="4646613"/>
          <a:ext cx="3429000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94" name="公式" r:id="rId3" imgW="1206500" imgH="660400" progId="Equation.3">
                  <p:embed/>
                </p:oleObj>
              </mc:Choice>
              <mc:Fallback>
                <p:oleObj name="公式" r:id="rId3" imgW="1206500" imgH="660400" progId="Equation.3">
                  <p:embed/>
                  <p:pic>
                    <p:nvPicPr>
                      <p:cNvPr id="0" name="Object 102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646613"/>
                        <a:ext cx="3429000" cy="197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9317" name="Object 1029">
            <a:hlinkClick r:id="" action="ppaction://ole?verb=0"/>
          </p:cNvPr>
          <p:cNvGraphicFramePr>
            <a:graphicFrameLocks/>
          </p:cNvGraphicFramePr>
          <p:nvPr/>
        </p:nvGraphicFramePr>
        <p:xfrm>
          <a:off x="139700" y="4471988"/>
          <a:ext cx="4822825" cy="2354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95" name="公式" r:id="rId5" imgW="1651000" imgH="749300" progId="Equation.3">
                  <p:embed/>
                </p:oleObj>
              </mc:Choice>
              <mc:Fallback>
                <p:oleObj name="公式" r:id="rId5" imgW="1651000" imgH="749300" progId="Equation.3">
                  <p:embed/>
                  <p:pic>
                    <p:nvPicPr>
                      <p:cNvPr id="0" name="Object 1029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700" y="4471988"/>
                        <a:ext cx="4822825" cy="2354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9318" name="AutoShape 1030"/>
          <p:cNvSpPr>
            <a:spLocks noChangeArrowheads="1"/>
          </p:cNvSpPr>
          <p:nvPr/>
        </p:nvSpPr>
        <p:spPr bwMode="auto">
          <a:xfrm>
            <a:off x="4476750" y="1449388"/>
            <a:ext cx="838200" cy="342900"/>
          </a:xfrm>
          <a:prstGeom prst="rightArrow">
            <a:avLst>
              <a:gd name="adj1" fmla="val 50000"/>
              <a:gd name="adj2" fmla="val 61111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sp>
        <p:nvSpPr>
          <p:cNvPr id="269319" name="Line 1031"/>
          <p:cNvSpPr>
            <a:spLocks noChangeShapeType="1"/>
          </p:cNvSpPr>
          <p:nvPr/>
        </p:nvSpPr>
        <p:spPr bwMode="auto">
          <a:xfrm>
            <a:off x="5029200" y="4537075"/>
            <a:ext cx="0" cy="2320925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9320" name="Line 1032"/>
          <p:cNvSpPr>
            <a:spLocks noChangeShapeType="1"/>
          </p:cNvSpPr>
          <p:nvPr/>
        </p:nvSpPr>
        <p:spPr bwMode="auto">
          <a:xfrm>
            <a:off x="0" y="4459288"/>
            <a:ext cx="9144000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64521" name="Group 1033"/>
          <p:cNvGrpSpPr>
            <a:grpSpLocks/>
          </p:cNvGrpSpPr>
          <p:nvPr/>
        </p:nvGrpSpPr>
        <p:grpSpPr bwMode="auto">
          <a:xfrm>
            <a:off x="476250" y="671513"/>
            <a:ext cx="4400550" cy="3424237"/>
            <a:chOff x="300" y="423"/>
            <a:chExt cx="2772" cy="2157"/>
          </a:xfrm>
        </p:grpSpPr>
        <p:sp>
          <p:nvSpPr>
            <p:cNvPr id="64545" name="Line 1034"/>
            <p:cNvSpPr>
              <a:spLocks noChangeShapeType="1"/>
            </p:cNvSpPr>
            <p:nvPr/>
          </p:nvSpPr>
          <p:spPr bwMode="auto">
            <a:xfrm rot="517073" flipH="1">
              <a:off x="1092" y="840"/>
              <a:ext cx="468" cy="1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46" name="Line 1035"/>
            <p:cNvSpPr>
              <a:spLocks noChangeShapeType="1"/>
            </p:cNvSpPr>
            <p:nvPr/>
          </p:nvSpPr>
          <p:spPr bwMode="auto">
            <a:xfrm flipH="1">
              <a:off x="960" y="864"/>
              <a:ext cx="228" cy="2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47" name="Rectangle 1036"/>
            <p:cNvSpPr>
              <a:spLocks noChangeArrowheads="1"/>
            </p:cNvSpPr>
            <p:nvPr/>
          </p:nvSpPr>
          <p:spPr bwMode="auto">
            <a:xfrm>
              <a:off x="1304" y="423"/>
              <a:ext cx="248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solidFill>
                    <a:srgbClr val="009900"/>
                  </a:solidFill>
                  <a:ea typeface="宋体" panose="02010600030101010101" pitchFamily="2" charset="-122"/>
                </a:rPr>
                <a:t>K</a:t>
              </a:r>
              <a:endParaRPr lang="en-US" altLang="zh-CN" sz="2800">
                <a:solidFill>
                  <a:srgbClr val="009900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64548" name="Rectangle 1037"/>
            <p:cNvSpPr>
              <a:spLocks noChangeArrowheads="1"/>
            </p:cNvSpPr>
            <p:nvPr/>
          </p:nvSpPr>
          <p:spPr bwMode="auto">
            <a:xfrm>
              <a:off x="300" y="1661"/>
              <a:ext cx="373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E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1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sp>
          <p:nvSpPr>
            <p:cNvPr id="64549" name="Rectangle 1038"/>
            <p:cNvSpPr>
              <a:spLocks noChangeArrowheads="1"/>
            </p:cNvSpPr>
            <p:nvPr/>
          </p:nvSpPr>
          <p:spPr bwMode="auto">
            <a:xfrm>
              <a:off x="1581" y="472"/>
              <a:ext cx="468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1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sp>
          <p:nvSpPr>
            <p:cNvPr id="64550" name="Oval 1039"/>
            <p:cNvSpPr>
              <a:spLocks noChangeArrowheads="1"/>
            </p:cNvSpPr>
            <p:nvPr/>
          </p:nvSpPr>
          <p:spPr bwMode="auto">
            <a:xfrm>
              <a:off x="1162" y="1968"/>
              <a:ext cx="276" cy="24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551" name="Line 1040"/>
            <p:cNvSpPr>
              <a:spLocks noChangeShapeType="1"/>
            </p:cNvSpPr>
            <p:nvPr/>
          </p:nvSpPr>
          <p:spPr bwMode="auto">
            <a:xfrm>
              <a:off x="1294" y="1045"/>
              <a:ext cx="0" cy="14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52" name="Rectangle 1041"/>
            <p:cNvSpPr>
              <a:spLocks noChangeArrowheads="1"/>
            </p:cNvSpPr>
            <p:nvPr/>
          </p:nvSpPr>
          <p:spPr bwMode="auto">
            <a:xfrm>
              <a:off x="1437" y="2036"/>
              <a:ext cx="298" cy="2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553" name="Rectangle 1042"/>
            <p:cNvSpPr>
              <a:spLocks noChangeArrowheads="1"/>
            </p:cNvSpPr>
            <p:nvPr/>
          </p:nvSpPr>
          <p:spPr bwMode="auto">
            <a:xfrm>
              <a:off x="1292" y="1745"/>
              <a:ext cx="242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64554" name="Rectangle 1043"/>
            <p:cNvSpPr>
              <a:spLocks noChangeArrowheads="1"/>
            </p:cNvSpPr>
            <p:nvPr/>
          </p:nvSpPr>
          <p:spPr bwMode="auto">
            <a:xfrm>
              <a:off x="1292" y="2106"/>
              <a:ext cx="226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_</a:t>
              </a:r>
            </a:p>
          </p:txBody>
        </p:sp>
        <p:sp>
          <p:nvSpPr>
            <p:cNvPr id="64555" name="Oval 1044"/>
            <p:cNvSpPr>
              <a:spLocks noChangeArrowheads="1"/>
            </p:cNvSpPr>
            <p:nvPr/>
          </p:nvSpPr>
          <p:spPr bwMode="auto">
            <a:xfrm>
              <a:off x="522" y="1553"/>
              <a:ext cx="287" cy="27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556" name="Line 1045"/>
            <p:cNvSpPr>
              <a:spLocks noChangeShapeType="1"/>
            </p:cNvSpPr>
            <p:nvPr/>
          </p:nvSpPr>
          <p:spPr bwMode="auto">
            <a:xfrm flipH="1">
              <a:off x="662" y="1079"/>
              <a:ext cx="0" cy="147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57" name="Rectangle 1046"/>
            <p:cNvSpPr>
              <a:spLocks noChangeArrowheads="1"/>
            </p:cNvSpPr>
            <p:nvPr/>
          </p:nvSpPr>
          <p:spPr bwMode="auto">
            <a:xfrm>
              <a:off x="810" y="1769"/>
              <a:ext cx="298" cy="2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558" name="Rectangle 1047"/>
            <p:cNvSpPr>
              <a:spLocks noChangeArrowheads="1"/>
            </p:cNvSpPr>
            <p:nvPr/>
          </p:nvSpPr>
          <p:spPr bwMode="auto">
            <a:xfrm>
              <a:off x="647" y="1318"/>
              <a:ext cx="242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64559" name="Rectangle 1048"/>
            <p:cNvSpPr>
              <a:spLocks noChangeArrowheads="1"/>
            </p:cNvSpPr>
            <p:nvPr/>
          </p:nvSpPr>
          <p:spPr bwMode="auto">
            <a:xfrm>
              <a:off x="647" y="1680"/>
              <a:ext cx="226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_</a:t>
              </a:r>
            </a:p>
          </p:txBody>
        </p:sp>
        <p:sp>
          <p:nvSpPr>
            <p:cNvPr id="64560" name="Rectangle 1049"/>
            <p:cNvSpPr>
              <a:spLocks noChangeArrowheads="1"/>
            </p:cNvSpPr>
            <p:nvPr/>
          </p:nvSpPr>
          <p:spPr bwMode="auto">
            <a:xfrm>
              <a:off x="1240" y="1383"/>
              <a:ext cx="101" cy="27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561" name="Line 1050"/>
            <p:cNvSpPr>
              <a:spLocks noChangeShapeType="1"/>
            </p:cNvSpPr>
            <p:nvPr/>
          </p:nvSpPr>
          <p:spPr bwMode="auto">
            <a:xfrm flipH="1">
              <a:off x="2264" y="876"/>
              <a:ext cx="0" cy="16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62" name="Rectangle 1051"/>
            <p:cNvSpPr>
              <a:spLocks noChangeArrowheads="1"/>
            </p:cNvSpPr>
            <p:nvPr/>
          </p:nvSpPr>
          <p:spPr bwMode="auto">
            <a:xfrm>
              <a:off x="2211" y="1634"/>
              <a:ext cx="104" cy="33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563" name="Line 1052"/>
            <p:cNvSpPr>
              <a:spLocks noChangeShapeType="1"/>
            </p:cNvSpPr>
            <p:nvPr/>
          </p:nvSpPr>
          <p:spPr bwMode="auto">
            <a:xfrm>
              <a:off x="1545" y="876"/>
              <a:ext cx="112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64" name="Rectangle 1053"/>
            <p:cNvSpPr>
              <a:spLocks noChangeArrowheads="1"/>
            </p:cNvSpPr>
            <p:nvPr/>
          </p:nvSpPr>
          <p:spPr bwMode="auto">
            <a:xfrm>
              <a:off x="1761" y="833"/>
              <a:ext cx="278" cy="10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565" name="Line 1054"/>
            <p:cNvSpPr>
              <a:spLocks noChangeShapeType="1"/>
            </p:cNvSpPr>
            <p:nvPr/>
          </p:nvSpPr>
          <p:spPr bwMode="auto">
            <a:xfrm>
              <a:off x="2551" y="1849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66" name="Line 1055"/>
            <p:cNvSpPr>
              <a:spLocks noChangeShapeType="1"/>
            </p:cNvSpPr>
            <p:nvPr/>
          </p:nvSpPr>
          <p:spPr bwMode="auto">
            <a:xfrm flipH="1" flipV="1">
              <a:off x="2659" y="864"/>
              <a:ext cx="0" cy="85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67" name="Line 1056"/>
            <p:cNvSpPr>
              <a:spLocks noChangeShapeType="1"/>
            </p:cNvSpPr>
            <p:nvPr/>
          </p:nvSpPr>
          <p:spPr bwMode="auto">
            <a:xfrm>
              <a:off x="2551" y="1723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68" name="Line 1057"/>
            <p:cNvSpPr>
              <a:spLocks noChangeShapeType="1"/>
            </p:cNvSpPr>
            <p:nvPr/>
          </p:nvSpPr>
          <p:spPr bwMode="auto">
            <a:xfrm>
              <a:off x="656" y="2538"/>
              <a:ext cx="201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69" name="Line 1058"/>
            <p:cNvSpPr>
              <a:spLocks noChangeShapeType="1"/>
            </p:cNvSpPr>
            <p:nvPr/>
          </p:nvSpPr>
          <p:spPr bwMode="auto">
            <a:xfrm>
              <a:off x="1672" y="1054"/>
              <a:ext cx="30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70" name="Line 1059"/>
            <p:cNvSpPr>
              <a:spLocks noChangeShapeType="1"/>
            </p:cNvSpPr>
            <p:nvPr/>
          </p:nvSpPr>
          <p:spPr bwMode="auto">
            <a:xfrm>
              <a:off x="2859" y="1534"/>
              <a:ext cx="0" cy="71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71" name="Rectangle 1060"/>
            <p:cNvSpPr>
              <a:spLocks noChangeArrowheads="1"/>
            </p:cNvSpPr>
            <p:nvPr/>
          </p:nvSpPr>
          <p:spPr bwMode="auto">
            <a:xfrm>
              <a:off x="882" y="2006"/>
              <a:ext cx="375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E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2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sp>
          <p:nvSpPr>
            <p:cNvPr id="64572" name="Rectangle 1061"/>
            <p:cNvSpPr>
              <a:spLocks noChangeArrowheads="1"/>
            </p:cNvSpPr>
            <p:nvPr/>
          </p:nvSpPr>
          <p:spPr bwMode="auto">
            <a:xfrm>
              <a:off x="791" y="1595"/>
              <a:ext cx="516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3V</a:t>
              </a:r>
            </a:p>
          </p:txBody>
        </p:sp>
        <p:sp>
          <p:nvSpPr>
            <p:cNvPr id="64573" name="Rectangle 1062"/>
            <p:cNvSpPr>
              <a:spLocks noChangeArrowheads="1"/>
            </p:cNvSpPr>
            <p:nvPr/>
          </p:nvSpPr>
          <p:spPr bwMode="auto">
            <a:xfrm>
              <a:off x="1418" y="2057"/>
              <a:ext cx="499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5</a:t>
              </a:r>
              <a:r>
                <a:rPr lang="en-US" altLang="zh-CN" sz="2800">
                  <a:ea typeface="宋体" panose="02010600030101010101" pitchFamily="2" charset="-122"/>
                </a:rPr>
                <a:t>V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64574" name="Rectangle 1063"/>
            <p:cNvSpPr>
              <a:spLocks noChangeArrowheads="1"/>
            </p:cNvSpPr>
            <p:nvPr/>
          </p:nvSpPr>
          <p:spPr bwMode="auto">
            <a:xfrm>
              <a:off x="893" y="1220"/>
              <a:ext cx="375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1k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64575" name="Rectangle 1064"/>
            <p:cNvSpPr>
              <a:spLocks noChangeArrowheads="1"/>
            </p:cNvSpPr>
            <p:nvPr/>
          </p:nvSpPr>
          <p:spPr bwMode="auto">
            <a:xfrm>
              <a:off x="1134" y="576"/>
              <a:ext cx="185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solidFill>
                    <a:srgbClr val="009900"/>
                  </a:solidFill>
                  <a:ea typeface="宋体" panose="02010600030101010101" pitchFamily="2" charset="-122"/>
                </a:rPr>
                <a:t>1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64576" name="Rectangle 1065"/>
            <p:cNvSpPr>
              <a:spLocks noChangeArrowheads="1"/>
            </p:cNvSpPr>
            <p:nvPr/>
          </p:nvSpPr>
          <p:spPr bwMode="auto">
            <a:xfrm>
              <a:off x="1310" y="956"/>
              <a:ext cx="247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solidFill>
                    <a:srgbClr val="009900"/>
                  </a:solidFill>
                  <a:ea typeface="宋体" panose="02010600030101010101" pitchFamily="2" charset="-122"/>
                </a:rPr>
                <a:t>2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64577" name="Rectangle 1066"/>
            <p:cNvSpPr>
              <a:spLocks noChangeArrowheads="1"/>
            </p:cNvSpPr>
            <p:nvPr/>
          </p:nvSpPr>
          <p:spPr bwMode="auto">
            <a:xfrm>
              <a:off x="1367" y="1366"/>
              <a:ext cx="395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3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sp>
          <p:nvSpPr>
            <p:cNvPr id="64578" name="Rectangle 1067"/>
            <p:cNvSpPr>
              <a:spLocks noChangeArrowheads="1"/>
            </p:cNvSpPr>
            <p:nvPr/>
          </p:nvSpPr>
          <p:spPr bwMode="auto">
            <a:xfrm>
              <a:off x="1875" y="1779"/>
              <a:ext cx="383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2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sp>
          <p:nvSpPr>
            <p:cNvPr id="64579" name="Rectangle 1068"/>
            <p:cNvSpPr>
              <a:spLocks noChangeArrowheads="1"/>
            </p:cNvSpPr>
            <p:nvPr/>
          </p:nvSpPr>
          <p:spPr bwMode="auto">
            <a:xfrm>
              <a:off x="1908" y="479"/>
              <a:ext cx="577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1k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64580" name="Rectangle 1069"/>
            <p:cNvSpPr>
              <a:spLocks noChangeArrowheads="1"/>
            </p:cNvSpPr>
            <p:nvPr/>
          </p:nvSpPr>
          <p:spPr bwMode="auto">
            <a:xfrm>
              <a:off x="1886" y="1380"/>
              <a:ext cx="437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2k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64581" name="Rectangle 1070"/>
            <p:cNvSpPr>
              <a:spLocks noChangeArrowheads="1"/>
            </p:cNvSpPr>
            <p:nvPr/>
          </p:nvSpPr>
          <p:spPr bwMode="auto">
            <a:xfrm>
              <a:off x="2385" y="1870"/>
              <a:ext cx="311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C</a:t>
              </a:r>
            </a:p>
          </p:txBody>
        </p:sp>
        <p:sp>
          <p:nvSpPr>
            <p:cNvPr id="64582" name="Rectangle 1071"/>
            <p:cNvSpPr>
              <a:spLocks noChangeArrowheads="1"/>
            </p:cNvSpPr>
            <p:nvPr/>
          </p:nvSpPr>
          <p:spPr bwMode="auto">
            <a:xfrm>
              <a:off x="2348" y="1373"/>
              <a:ext cx="437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3</a:t>
              </a:r>
              <a:r>
                <a:rPr lang="en-US" altLang="zh-CN" sz="2800" i="1">
                  <a:ea typeface="宋体" panose="02010600030101010101" pitchFamily="2" charset="-122"/>
                </a:rPr>
                <a:t></a:t>
              </a:r>
            </a:p>
          </p:txBody>
        </p:sp>
        <p:sp>
          <p:nvSpPr>
            <p:cNvPr id="64583" name="Oval 1072"/>
            <p:cNvSpPr>
              <a:spLocks noChangeArrowheads="1"/>
            </p:cNvSpPr>
            <p:nvPr/>
          </p:nvSpPr>
          <p:spPr bwMode="auto">
            <a:xfrm>
              <a:off x="1270" y="1045"/>
              <a:ext cx="52" cy="55"/>
            </a:xfrm>
            <a:prstGeom prst="ellipse">
              <a:avLst/>
            </a:prstGeom>
            <a:solidFill>
              <a:srgbClr val="009900"/>
            </a:solidFill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584" name="Oval 1073"/>
            <p:cNvSpPr>
              <a:spLocks noChangeArrowheads="1"/>
            </p:cNvSpPr>
            <p:nvPr/>
          </p:nvSpPr>
          <p:spPr bwMode="auto">
            <a:xfrm>
              <a:off x="1547" y="837"/>
              <a:ext cx="52" cy="56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graphicFrame>
          <p:nvGraphicFramePr>
            <p:cNvPr id="64585" name="Object 1074"/>
            <p:cNvGraphicFramePr>
              <a:graphicFrameLocks noChangeAspect="1"/>
            </p:cNvGraphicFramePr>
            <p:nvPr/>
          </p:nvGraphicFramePr>
          <p:xfrm>
            <a:off x="2693" y="1042"/>
            <a:ext cx="379" cy="5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4596" name="公式" r:id="rId7" imgW="190500" imgH="228600" progId="Equation.3">
                    <p:embed/>
                  </p:oleObj>
                </mc:Choice>
                <mc:Fallback>
                  <p:oleObj name="公式" r:id="rId7" imgW="190500" imgH="228600" progId="Equation.3">
                    <p:embed/>
                    <p:pic>
                      <p:nvPicPr>
                        <p:cNvPr id="0" name="Object 10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93" y="1042"/>
                          <a:ext cx="379" cy="5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4586" name="Object 1075"/>
            <p:cNvGraphicFramePr>
              <a:graphicFrameLocks noChangeAspect="1"/>
            </p:cNvGraphicFramePr>
            <p:nvPr/>
          </p:nvGraphicFramePr>
          <p:xfrm>
            <a:off x="1988" y="900"/>
            <a:ext cx="168" cy="3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4597" name="公式" r:id="rId9" imgW="88707" imgH="164742" progId="Equation.3">
                    <p:embed/>
                  </p:oleObj>
                </mc:Choice>
                <mc:Fallback>
                  <p:oleObj name="公式" r:id="rId9" imgW="88707" imgH="164742" progId="Equation.3">
                    <p:embed/>
                    <p:pic>
                      <p:nvPicPr>
                        <p:cNvPr id="0" name="Object 10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8" y="900"/>
                          <a:ext cx="168" cy="3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4587" name="Oval 1076"/>
            <p:cNvSpPr>
              <a:spLocks noChangeArrowheads="1"/>
            </p:cNvSpPr>
            <p:nvPr/>
          </p:nvSpPr>
          <p:spPr bwMode="auto">
            <a:xfrm flipV="1">
              <a:off x="1168" y="845"/>
              <a:ext cx="53" cy="63"/>
            </a:xfrm>
            <a:prstGeom prst="ellipse">
              <a:avLst/>
            </a:pr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588" name="Oval 1077"/>
            <p:cNvSpPr>
              <a:spLocks noChangeArrowheads="1"/>
            </p:cNvSpPr>
            <p:nvPr/>
          </p:nvSpPr>
          <p:spPr bwMode="auto">
            <a:xfrm flipV="1">
              <a:off x="1276" y="2517"/>
              <a:ext cx="35" cy="4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589" name="Line 1078"/>
            <p:cNvSpPr>
              <a:spLocks noChangeShapeType="1"/>
            </p:cNvSpPr>
            <p:nvPr/>
          </p:nvSpPr>
          <p:spPr bwMode="auto">
            <a:xfrm flipH="1">
              <a:off x="660" y="1080"/>
              <a:ext cx="3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90" name="Line 1079"/>
            <p:cNvSpPr>
              <a:spLocks noChangeShapeType="1"/>
            </p:cNvSpPr>
            <p:nvPr/>
          </p:nvSpPr>
          <p:spPr bwMode="auto">
            <a:xfrm>
              <a:off x="2664" y="1848"/>
              <a:ext cx="0" cy="6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91" name="Oval 1080"/>
            <p:cNvSpPr>
              <a:spLocks noChangeArrowheads="1"/>
            </p:cNvSpPr>
            <p:nvPr/>
          </p:nvSpPr>
          <p:spPr bwMode="auto">
            <a:xfrm>
              <a:off x="2232" y="828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592" name="Oval 1081"/>
            <p:cNvSpPr>
              <a:spLocks noChangeArrowheads="1"/>
            </p:cNvSpPr>
            <p:nvPr/>
          </p:nvSpPr>
          <p:spPr bwMode="auto">
            <a:xfrm>
              <a:off x="2220" y="2508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593" name="Oval 1082"/>
            <p:cNvSpPr>
              <a:spLocks noChangeArrowheads="1"/>
            </p:cNvSpPr>
            <p:nvPr/>
          </p:nvSpPr>
          <p:spPr bwMode="auto">
            <a:xfrm>
              <a:off x="1260" y="2508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269371" name="Group 1083"/>
          <p:cNvGrpSpPr>
            <a:grpSpLocks/>
          </p:cNvGrpSpPr>
          <p:nvPr/>
        </p:nvGrpSpPr>
        <p:grpSpPr bwMode="auto">
          <a:xfrm>
            <a:off x="5607050" y="1123950"/>
            <a:ext cx="3536950" cy="2457450"/>
            <a:chOff x="3532" y="708"/>
            <a:chExt cx="2228" cy="1548"/>
          </a:xfrm>
        </p:grpSpPr>
        <p:sp>
          <p:nvSpPr>
            <p:cNvPr id="64523" name="Rectangle 1084"/>
            <p:cNvSpPr>
              <a:spLocks noChangeArrowheads="1"/>
            </p:cNvSpPr>
            <p:nvPr/>
          </p:nvSpPr>
          <p:spPr bwMode="auto">
            <a:xfrm>
              <a:off x="3652" y="1871"/>
              <a:ext cx="226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solidFill>
                    <a:schemeClr val="accent2"/>
                  </a:solidFill>
                  <a:ea typeface="宋体" panose="02010600030101010101" pitchFamily="2" charset="-122"/>
                </a:rPr>
                <a:t>_</a:t>
              </a:r>
            </a:p>
          </p:txBody>
        </p:sp>
        <p:sp>
          <p:nvSpPr>
            <p:cNvPr id="64524" name="Oval 1085"/>
            <p:cNvSpPr>
              <a:spLocks noChangeArrowheads="1"/>
            </p:cNvSpPr>
            <p:nvPr/>
          </p:nvSpPr>
          <p:spPr bwMode="auto">
            <a:xfrm>
              <a:off x="3532" y="1844"/>
              <a:ext cx="231" cy="22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525" name="Line 1086"/>
            <p:cNvSpPr>
              <a:spLocks noChangeShapeType="1"/>
            </p:cNvSpPr>
            <p:nvPr/>
          </p:nvSpPr>
          <p:spPr bwMode="auto">
            <a:xfrm flipH="1">
              <a:off x="3648" y="1044"/>
              <a:ext cx="0" cy="120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26" name="Rectangle 1087"/>
            <p:cNvSpPr>
              <a:spLocks noChangeArrowheads="1"/>
            </p:cNvSpPr>
            <p:nvPr/>
          </p:nvSpPr>
          <p:spPr bwMode="auto">
            <a:xfrm>
              <a:off x="3652" y="1635"/>
              <a:ext cx="242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solidFill>
                    <a:schemeClr val="accent2"/>
                  </a:solidFill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64527" name="Rectangle 1088"/>
            <p:cNvSpPr>
              <a:spLocks noChangeArrowheads="1"/>
            </p:cNvSpPr>
            <p:nvPr/>
          </p:nvSpPr>
          <p:spPr bwMode="auto">
            <a:xfrm>
              <a:off x="3600" y="1380"/>
              <a:ext cx="84" cy="2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528" name="Line 1089"/>
            <p:cNvSpPr>
              <a:spLocks noChangeShapeType="1"/>
            </p:cNvSpPr>
            <p:nvPr/>
          </p:nvSpPr>
          <p:spPr bwMode="auto">
            <a:xfrm flipH="1">
              <a:off x="4742" y="1060"/>
              <a:ext cx="0" cy="1184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29" name="Rectangle 1090"/>
            <p:cNvSpPr>
              <a:spLocks noChangeArrowheads="1"/>
            </p:cNvSpPr>
            <p:nvPr/>
          </p:nvSpPr>
          <p:spPr bwMode="auto">
            <a:xfrm>
              <a:off x="4701" y="1604"/>
              <a:ext cx="93" cy="24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530" name="Line 1091"/>
            <p:cNvSpPr>
              <a:spLocks noChangeShapeType="1"/>
            </p:cNvSpPr>
            <p:nvPr/>
          </p:nvSpPr>
          <p:spPr bwMode="auto">
            <a:xfrm>
              <a:off x="3648" y="1044"/>
              <a:ext cx="1464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31" name="Rectangle 1092"/>
            <p:cNvSpPr>
              <a:spLocks noChangeArrowheads="1"/>
            </p:cNvSpPr>
            <p:nvPr/>
          </p:nvSpPr>
          <p:spPr bwMode="auto">
            <a:xfrm>
              <a:off x="4160" y="996"/>
              <a:ext cx="283" cy="10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532" name="Line 1093"/>
            <p:cNvSpPr>
              <a:spLocks noChangeShapeType="1"/>
            </p:cNvSpPr>
            <p:nvPr/>
          </p:nvSpPr>
          <p:spPr bwMode="auto">
            <a:xfrm flipH="1" flipV="1">
              <a:off x="5098" y="1048"/>
              <a:ext cx="0" cy="487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33" name="Line 1094"/>
            <p:cNvSpPr>
              <a:spLocks noChangeShapeType="1"/>
            </p:cNvSpPr>
            <p:nvPr/>
          </p:nvSpPr>
          <p:spPr bwMode="auto">
            <a:xfrm flipV="1">
              <a:off x="5098" y="1794"/>
              <a:ext cx="0" cy="43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34" name="Line 1095"/>
            <p:cNvSpPr>
              <a:spLocks noChangeShapeType="1"/>
            </p:cNvSpPr>
            <p:nvPr/>
          </p:nvSpPr>
          <p:spPr bwMode="auto">
            <a:xfrm>
              <a:off x="3636" y="2232"/>
              <a:ext cx="1460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35" name="Line 1096"/>
            <p:cNvSpPr>
              <a:spLocks noChangeShapeType="1"/>
            </p:cNvSpPr>
            <p:nvPr/>
          </p:nvSpPr>
          <p:spPr bwMode="auto">
            <a:xfrm>
              <a:off x="4080" y="1188"/>
              <a:ext cx="27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36" name="Line 1097"/>
            <p:cNvSpPr>
              <a:spLocks noChangeShapeType="1"/>
            </p:cNvSpPr>
            <p:nvPr/>
          </p:nvSpPr>
          <p:spPr bwMode="auto">
            <a:xfrm>
              <a:off x="5278" y="1239"/>
              <a:ext cx="0" cy="80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37" name="Rectangle 1098"/>
            <p:cNvSpPr>
              <a:spLocks noChangeArrowheads="1"/>
            </p:cNvSpPr>
            <p:nvPr/>
          </p:nvSpPr>
          <p:spPr bwMode="auto">
            <a:xfrm>
              <a:off x="3816" y="1776"/>
              <a:ext cx="482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E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2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sp>
          <p:nvSpPr>
            <p:cNvPr id="64538" name="Rectangle 1099"/>
            <p:cNvSpPr>
              <a:spLocks noChangeArrowheads="1"/>
            </p:cNvSpPr>
            <p:nvPr/>
          </p:nvSpPr>
          <p:spPr bwMode="auto">
            <a:xfrm>
              <a:off x="4176" y="708"/>
              <a:ext cx="432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1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sp>
          <p:nvSpPr>
            <p:cNvPr id="64539" name="Rectangle 1100"/>
            <p:cNvSpPr>
              <a:spLocks noChangeArrowheads="1"/>
            </p:cNvSpPr>
            <p:nvPr/>
          </p:nvSpPr>
          <p:spPr bwMode="auto">
            <a:xfrm>
              <a:off x="3696" y="1332"/>
              <a:ext cx="384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3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sp>
          <p:nvSpPr>
            <p:cNvPr id="64540" name="Rectangle 1101"/>
            <p:cNvSpPr>
              <a:spLocks noChangeArrowheads="1"/>
            </p:cNvSpPr>
            <p:nvPr/>
          </p:nvSpPr>
          <p:spPr bwMode="auto">
            <a:xfrm>
              <a:off x="4344" y="1548"/>
              <a:ext cx="449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2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graphicFrame>
          <p:nvGraphicFramePr>
            <p:cNvPr id="64541" name="Object 1102"/>
            <p:cNvGraphicFramePr>
              <a:graphicFrameLocks noChangeAspect="1"/>
            </p:cNvGraphicFramePr>
            <p:nvPr/>
          </p:nvGraphicFramePr>
          <p:xfrm>
            <a:off x="5325" y="1515"/>
            <a:ext cx="435" cy="4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4598" name="公式" r:id="rId11" imgW="190500" imgH="228600" progId="Equation.3">
                    <p:embed/>
                  </p:oleObj>
                </mc:Choice>
                <mc:Fallback>
                  <p:oleObj name="公式" r:id="rId11" imgW="190500" imgH="228600" progId="Equation.3">
                    <p:embed/>
                    <p:pic>
                      <p:nvPicPr>
                        <p:cNvPr id="0" name="Object 110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25" y="1515"/>
                          <a:ext cx="435" cy="4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4542" name="Object 1103"/>
            <p:cNvGraphicFramePr>
              <a:graphicFrameLocks noChangeAspect="1"/>
            </p:cNvGraphicFramePr>
            <p:nvPr/>
          </p:nvGraphicFramePr>
          <p:xfrm>
            <a:off x="4387" y="1121"/>
            <a:ext cx="151" cy="2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4599" name="公式" r:id="rId12" imgW="88707" imgH="164742" progId="Equation.3">
                    <p:embed/>
                  </p:oleObj>
                </mc:Choice>
                <mc:Fallback>
                  <p:oleObj name="公式" r:id="rId12" imgW="88707" imgH="164742" progId="Equation.3">
                    <p:embed/>
                    <p:pic>
                      <p:nvPicPr>
                        <p:cNvPr id="0" name="Object 110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87" y="1121"/>
                          <a:ext cx="151" cy="2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4543" name="Oval 1104"/>
            <p:cNvSpPr>
              <a:spLocks noChangeArrowheads="1"/>
            </p:cNvSpPr>
            <p:nvPr/>
          </p:nvSpPr>
          <p:spPr bwMode="auto">
            <a:xfrm>
              <a:off x="4692" y="2184"/>
              <a:ext cx="72" cy="72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544" name="Oval 1105"/>
            <p:cNvSpPr>
              <a:spLocks noChangeArrowheads="1"/>
            </p:cNvSpPr>
            <p:nvPr/>
          </p:nvSpPr>
          <p:spPr bwMode="auto">
            <a:xfrm>
              <a:off x="4704" y="996"/>
              <a:ext cx="72" cy="72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9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69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9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69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9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69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318" grpId="0" animBg="1"/>
      <p:bldP spid="269319" grpId="0" animBg="1"/>
      <p:bldP spid="269320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026"/>
          <p:cNvSpPr>
            <a:spLocks noChangeArrowheads="1"/>
          </p:cNvSpPr>
          <p:nvPr/>
        </p:nvSpPr>
        <p:spPr bwMode="auto">
          <a:xfrm>
            <a:off x="4294188" y="193675"/>
            <a:ext cx="1874837" cy="544513"/>
          </a:xfrm>
          <a:prstGeom prst="rect">
            <a:avLst/>
          </a:prstGeom>
          <a:noFill/>
          <a:ln w="28575">
            <a:solidFill>
              <a:srgbClr val="00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ea typeface="宋体" panose="02010600030101010101" pitchFamily="2" charset="-122"/>
              </a:rPr>
              <a:t>时间常数</a:t>
            </a:r>
          </a:p>
        </p:txBody>
      </p:sp>
      <p:graphicFrame>
        <p:nvGraphicFramePr>
          <p:cNvPr id="270339" name="Object 1027">
            <a:hlinkClick r:id="" action="ppaction://ole?verb=0"/>
          </p:cNvPr>
          <p:cNvGraphicFramePr>
            <a:graphicFrameLocks/>
          </p:cNvGraphicFramePr>
          <p:nvPr/>
        </p:nvGraphicFramePr>
        <p:xfrm>
          <a:off x="4046538" y="4606925"/>
          <a:ext cx="4733925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22" name="公式" r:id="rId3" imgW="1625600" imgH="228600" progId="Equation.3">
                  <p:embed/>
                </p:oleObj>
              </mc:Choice>
              <mc:Fallback>
                <p:oleObj name="公式" r:id="rId3" imgW="1625600" imgH="228600" progId="Equation.3">
                  <p:embed/>
                  <p:pic>
                    <p:nvPicPr>
                      <p:cNvPr id="0" name="Object 1027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6538" y="4606925"/>
                        <a:ext cx="4733925" cy="73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0340" name="Object 1028">
            <a:hlinkClick r:id="" action="ppaction://ole?verb=0"/>
          </p:cNvPr>
          <p:cNvGraphicFramePr>
            <a:graphicFrameLocks/>
          </p:cNvGraphicFramePr>
          <p:nvPr/>
        </p:nvGraphicFramePr>
        <p:xfrm>
          <a:off x="2192338" y="5746750"/>
          <a:ext cx="4314825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23" name="公式" r:id="rId5" imgW="990600" imgH="228600" progId="Equation.3">
                  <p:embed/>
                </p:oleObj>
              </mc:Choice>
              <mc:Fallback>
                <p:oleObj name="公式" r:id="rId5" imgW="990600" imgH="228600" progId="Equation.3">
                  <p:embed/>
                  <p:pic>
                    <p:nvPicPr>
                      <p:cNvPr id="0" name="Object 1028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2338" y="5746750"/>
                        <a:ext cx="4314825" cy="825500"/>
                      </a:xfrm>
                      <a:prstGeom prst="rect">
                        <a:avLst/>
                      </a:prstGeom>
                      <a:noFill/>
                      <a:ln w="57150">
                        <a:solidFill>
                          <a:srgbClr val="00009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0341" name="AutoShape 1029"/>
          <p:cNvSpPr>
            <a:spLocks noChangeArrowheads="1"/>
          </p:cNvSpPr>
          <p:nvPr/>
        </p:nvSpPr>
        <p:spPr bwMode="auto">
          <a:xfrm>
            <a:off x="4621213" y="1755775"/>
            <a:ext cx="819150" cy="323850"/>
          </a:xfrm>
          <a:prstGeom prst="rightArrow">
            <a:avLst>
              <a:gd name="adj1" fmla="val 50000"/>
              <a:gd name="adj2" fmla="val 63235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sp>
        <p:nvSpPr>
          <p:cNvPr id="65542" name="Text Box 1030"/>
          <p:cNvSpPr txBox="1">
            <a:spLocks noChangeArrowheads="1"/>
          </p:cNvSpPr>
          <p:nvPr/>
        </p:nvSpPr>
        <p:spPr bwMode="auto">
          <a:xfrm>
            <a:off x="441325" y="144463"/>
            <a:ext cx="30384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2800">
                <a:solidFill>
                  <a:srgbClr val="FF0000"/>
                </a:solidFill>
                <a:ea typeface="宋体" panose="02010600030101010101" pitchFamily="2" charset="-122"/>
              </a:rPr>
              <a:t>第二阶段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:(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K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:12)</a:t>
            </a:r>
          </a:p>
        </p:txBody>
      </p:sp>
      <p:grpSp>
        <p:nvGrpSpPr>
          <p:cNvPr id="65543" name="Group 1031"/>
          <p:cNvGrpSpPr>
            <a:grpSpLocks/>
          </p:cNvGrpSpPr>
          <p:nvPr/>
        </p:nvGrpSpPr>
        <p:grpSpPr bwMode="auto">
          <a:xfrm>
            <a:off x="63500" y="993775"/>
            <a:ext cx="4641850" cy="3424238"/>
            <a:chOff x="40" y="626"/>
            <a:chExt cx="2924" cy="2157"/>
          </a:xfrm>
        </p:grpSpPr>
        <p:sp>
          <p:nvSpPr>
            <p:cNvPr id="65572" name="Rectangle 1032"/>
            <p:cNvSpPr>
              <a:spLocks noChangeArrowheads="1"/>
            </p:cNvSpPr>
            <p:nvPr/>
          </p:nvSpPr>
          <p:spPr bwMode="auto">
            <a:xfrm>
              <a:off x="40" y="1953"/>
              <a:ext cx="293" cy="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573" name="Line 1033"/>
            <p:cNvSpPr>
              <a:spLocks noChangeShapeType="1"/>
            </p:cNvSpPr>
            <p:nvPr/>
          </p:nvSpPr>
          <p:spPr bwMode="auto">
            <a:xfrm rot="517073" flipH="1">
              <a:off x="984" y="1043"/>
              <a:ext cx="468" cy="1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74" name="Line 1034"/>
            <p:cNvSpPr>
              <a:spLocks noChangeShapeType="1"/>
            </p:cNvSpPr>
            <p:nvPr/>
          </p:nvSpPr>
          <p:spPr bwMode="auto">
            <a:xfrm flipH="1">
              <a:off x="852" y="1067"/>
              <a:ext cx="228" cy="2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75" name="Rectangle 1035"/>
            <p:cNvSpPr>
              <a:spLocks noChangeArrowheads="1"/>
            </p:cNvSpPr>
            <p:nvPr/>
          </p:nvSpPr>
          <p:spPr bwMode="auto">
            <a:xfrm>
              <a:off x="1196" y="626"/>
              <a:ext cx="248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solidFill>
                    <a:srgbClr val="009900"/>
                  </a:solidFill>
                  <a:ea typeface="宋体" panose="02010600030101010101" pitchFamily="2" charset="-122"/>
                </a:rPr>
                <a:t>K</a:t>
              </a:r>
              <a:endParaRPr lang="en-US" altLang="zh-CN" sz="2800">
                <a:solidFill>
                  <a:srgbClr val="009900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65576" name="Rectangle 1036"/>
            <p:cNvSpPr>
              <a:spLocks noChangeArrowheads="1"/>
            </p:cNvSpPr>
            <p:nvPr/>
          </p:nvSpPr>
          <p:spPr bwMode="auto">
            <a:xfrm>
              <a:off x="192" y="1864"/>
              <a:ext cx="373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E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1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sp>
          <p:nvSpPr>
            <p:cNvPr id="65577" name="Rectangle 1037"/>
            <p:cNvSpPr>
              <a:spLocks noChangeArrowheads="1"/>
            </p:cNvSpPr>
            <p:nvPr/>
          </p:nvSpPr>
          <p:spPr bwMode="auto">
            <a:xfrm>
              <a:off x="1473" y="675"/>
              <a:ext cx="468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1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sp>
          <p:nvSpPr>
            <p:cNvPr id="65578" name="Oval 1038"/>
            <p:cNvSpPr>
              <a:spLocks noChangeArrowheads="1"/>
            </p:cNvSpPr>
            <p:nvPr/>
          </p:nvSpPr>
          <p:spPr bwMode="auto">
            <a:xfrm>
              <a:off x="1054" y="2171"/>
              <a:ext cx="276" cy="24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579" name="Line 1039"/>
            <p:cNvSpPr>
              <a:spLocks noChangeShapeType="1"/>
            </p:cNvSpPr>
            <p:nvPr/>
          </p:nvSpPr>
          <p:spPr bwMode="auto">
            <a:xfrm>
              <a:off x="1186" y="1248"/>
              <a:ext cx="0" cy="14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80" name="Rectangle 1040"/>
            <p:cNvSpPr>
              <a:spLocks noChangeArrowheads="1"/>
            </p:cNvSpPr>
            <p:nvPr/>
          </p:nvSpPr>
          <p:spPr bwMode="auto">
            <a:xfrm>
              <a:off x="1329" y="2239"/>
              <a:ext cx="298" cy="2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581" name="Rectangle 1041"/>
            <p:cNvSpPr>
              <a:spLocks noChangeArrowheads="1"/>
            </p:cNvSpPr>
            <p:nvPr/>
          </p:nvSpPr>
          <p:spPr bwMode="auto">
            <a:xfrm>
              <a:off x="1184" y="1948"/>
              <a:ext cx="242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65582" name="Rectangle 1042"/>
            <p:cNvSpPr>
              <a:spLocks noChangeArrowheads="1"/>
            </p:cNvSpPr>
            <p:nvPr/>
          </p:nvSpPr>
          <p:spPr bwMode="auto">
            <a:xfrm>
              <a:off x="1184" y="2309"/>
              <a:ext cx="226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_</a:t>
              </a:r>
            </a:p>
          </p:txBody>
        </p:sp>
        <p:sp>
          <p:nvSpPr>
            <p:cNvPr id="65583" name="Oval 1043"/>
            <p:cNvSpPr>
              <a:spLocks noChangeArrowheads="1"/>
            </p:cNvSpPr>
            <p:nvPr/>
          </p:nvSpPr>
          <p:spPr bwMode="auto">
            <a:xfrm>
              <a:off x="414" y="1756"/>
              <a:ext cx="287" cy="27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584" name="Line 1044"/>
            <p:cNvSpPr>
              <a:spLocks noChangeShapeType="1"/>
            </p:cNvSpPr>
            <p:nvPr/>
          </p:nvSpPr>
          <p:spPr bwMode="auto">
            <a:xfrm flipH="1">
              <a:off x="554" y="1282"/>
              <a:ext cx="0" cy="147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85" name="Rectangle 1045"/>
            <p:cNvSpPr>
              <a:spLocks noChangeArrowheads="1"/>
            </p:cNvSpPr>
            <p:nvPr/>
          </p:nvSpPr>
          <p:spPr bwMode="auto">
            <a:xfrm>
              <a:off x="702" y="1972"/>
              <a:ext cx="298" cy="2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586" name="Rectangle 1046"/>
            <p:cNvSpPr>
              <a:spLocks noChangeArrowheads="1"/>
            </p:cNvSpPr>
            <p:nvPr/>
          </p:nvSpPr>
          <p:spPr bwMode="auto">
            <a:xfrm>
              <a:off x="539" y="1521"/>
              <a:ext cx="242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65587" name="Rectangle 1047"/>
            <p:cNvSpPr>
              <a:spLocks noChangeArrowheads="1"/>
            </p:cNvSpPr>
            <p:nvPr/>
          </p:nvSpPr>
          <p:spPr bwMode="auto">
            <a:xfrm>
              <a:off x="539" y="1883"/>
              <a:ext cx="226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_</a:t>
              </a:r>
            </a:p>
          </p:txBody>
        </p:sp>
        <p:sp>
          <p:nvSpPr>
            <p:cNvPr id="65588" name="Rectangle 1048"/>
            <p:cNvSpPr>
              <a:spLocks noChangeArrowheads="1"/>
            </p:cNvSpPr>
            <p:nvPr/>
          </p:nvSpPr>
          <p:spPr bwMode="auto">
            <a:xfrm>
              <a:off x="1132" y="1586"/>
              <a:ext cx="101" cy="27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589" name="Line 1049"/>
            <p:cNvSpPr>
              <a:spLocks noChangeShapeType="1"/>
            </p:cNvSpPr>
            <p:nvPr/>
          </p:nvSpPr>
          <p:spPr bwMode="auto">
            <a:xfrm flipH="1">
              <a:off x="2156" y="1079"/>
              <a:ext cx="0" cy="16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90" name="Rectangle 1050"/>
            <p:cNvSpPr>
              <a:spLocks noChangeArrowheads="1"/>
            </p:cNvSpPr>
            <p:nvPr/>
          </p:nvSpPr>
          <p:spPr bwMode="auto">
            <a:xfrm>
              <a:off x="2103" y="1837"/>
              <a:ext cx="104" cy="33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591" name="Line 1051"/>
            <p:cNvSpPr>
              <a:spLocks noChangeShapeType="1"/>
            </p:cNvSpPr>
            <p:nvPr/>
          </p:nvSpPr>
          <p:spPr bwMode="auto">
            <a:xfrm>
              <a:off x="1437" y="1079"/>
              <a:ext cx="112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92" name="Rectangle 1052"/>
            <p:cNvSpPr>
              <a:spLocks noChangeArrowheads="1"/>
            </p:cNvSpPr>
            <p:nvPr/>
          </p:nvSpPr>
          <p:spPr bwMode="auto">
            <a:xfrm>
              <a:off x="1653" y="1036"/>
              <a:ext cx="278" cy="10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593" name="Line 1053"/>
            <p:cNvSpPr>
              <a:spLocks noChangeShapeType="1"/>
            </p:cNvSpPr>
            <p:nvPr/>
          </p:nvSpPr>
          <p:spPr bwMode="auto">
            <a:xfrm>
              <a:off x="2443" y="2052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94" name="Line 1054"/>
            <p:cNvSpPr>
              <a:spLocks noChangeShapeType="1"/>
            </p:cNvSpPr>
            <p:nvPr/>
          </p:nvSpPr>
          <p:spPr bwMode="auto">
            <a:xfrm flipH="1" flipV="1">
              <a:off x="2551" y="1067"/>
              <a:ext cx="0" cy="85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95" name="Line 1055"/>
            <p:cNvSpPr>
              <a:spLocks noChangeShapeType="1"/>
            </p:cNvSpPr>
            <p:nvPr/>
          </p:nvSpPr>
          <p:spPr bwMode="auto">
            <a:xfrm>
              <a:off x="2443" y="1926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96" name="Line 1056"/>
            <p:cNvSpPr>
              <a:spLocks noChangeShapeType="1"/>
            </p:cNvSpPr>
            <p:nvPr/>
          </p:nvSpPr>
          <p:spPr bwMode="auto">
            <a:xfrm>
              <a:off x="548" y="2741"/>
              <a:ext cx="201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97" name="Line 1057"/>
            <p:cNvSpPr>
              <a:spLocks noChangeShapeType="1"/>
            </p:cNvSpPr>
            <p:nvPr/>
          </p:nvSpPr>
          <p:spPr bwMode="auto">
            <a:xfrm>
              <a:off x="1564" y="1257"/>
              <a:ext cx="30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98" name="Line 1058"/>
            <p:cNvSpPr>
              <a:spLocks noChangeShapeType="1"/>
            </p:cNvSpPr>
            <p:nvPr/>
          </p:nvSpPr>
          <p:spPr bwMode="auto">
            <a:xfrm>
              <a:off x="2751" y="1737"/>
              <a:ext cx="0" cy="71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99" name="Rectangle 1059"/>
            <p:cNvSpPr>
              <a:spLocks noChangeArrowheads="1"/>
            </p:cNvSpPr>
            <p:nvPr/>
          </p:nvSpPr>
          <p:spPr bwMode="auto">
            <a:xfrm>
              <a:off x="774" y="2209"/>
              <a:ext cx="375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E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2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sp>
          <p:nvSpPr>
            <p:cNvPr id="65600" name="Rectangle 1060"/>
            <p:cNvSpPr>
              <a:spLocks noChangeArrowheads="1"/>
            </p:cNvSpPr>
            <p:nvPr/>
          </p:nvSpPr>
          <p:spPr bwMode="auto">
            <a:xfrm>
              <a:off x="683" y="1798"/>
              <a:ext cx="456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3V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65601" name="Rectangle 1061"/>
            <p:cNvSpPr>
              <a:spLocks noChangeArrowheads="1"/>
            </p:cNvSpPr>
            <p:nvPr/>
          </p:nvSpPr>
          <p:spPr bwMode="auto">
            <a:xfrm>
              <a:off x="1310" y="2260"/>
              <a:ext cx="499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5</a:t>
              </a:r>
              <a:r>
                <a:rPr lang="en-US" altLang="zh-CN" sz="2800">
                  <a:ea typeface="宋体" panose="02010600030101010101" pitchFamily="2" charset="-122"/>
                </a:rPr>
                <a:t>V</a:t>
              </a:r>
            </a:p>
          </p:txBody>
        </p:sp>
        <p:sp>
          <p:nvSpPr>
            <p:cNvPr id="65602" name="Rectangle 1062"/>
            <p:cNvSpPr>
              <a:spLocks noChangeArrowheads="1"/>
            </p:cNvSpPr>
            <p:nvPr/>
          </p:nvSpPr>
          <p:spPr bwMode="auto">
            <a:xfrm>
              <a:off x="785" y="1423"/>
              <a:ext cx="375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1k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65603" name="Rectangle 1063"/>
            <p:cNvSpPr>
              <a:spLocks noChangeArrowheads="1"/>
            </p:cNvSpPr>
            <p:nvPr/>
          </p:nvSpPr>
          <p:spPr bwMode="auto">
            <a:xfrm>
              <a:off x="1026" y="779"/>
              <a:ext cx="185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solidFill>
                    <a:srgbClr val="009900"/>
                  </a:solidFill>
                  <a:ea typeface="宋体" panose="02010600030101010101" pitchFamily="2" charset="-122"/>
                </a:rPr>
                <a:t>1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65604" name="Rectangle 1064"/>
            <p:cNvSpPr>
              <a:spLocks noChangeArrowheads="1"/>
            </p:cNvSpPr>
            <p:nvPr/>
          </p:nvSpPr>
          <p:spPr bwMode="auto">
            <a:xfrm>
              <a:off x="1202" y="1159"/>
              <a:ext cx="247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solidFill>
                    <a:srgbClr val="009900"/>
                  </a:solidFill>
                  <a:ea typeface="宋体" panose="02010600030101010101" pitchFamily="2" charset="-122"/>
                </a:rPr>
                <a:t>2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65605" name="Rectangle 1065"/>
            <p:cNvSpPr>
              <a:spLocks noChangeArrowheads="1"/>
            </p:cNvSpPr>
            <p:nvPr/>
          </p:nvSpPr>
          <p:spPr bwMode="auto">
            <a:xfrm>
              <a:off x="1259" y="1569"/>
              <a:ext cx="395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3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sp>
          <p:nvSpPr>
            <p:cNvPr id="65606" name="Rectangle 1066"/>
            <p:cNvSpPr>
              <a:spLocks noChangeArrowheads="1"/>
            </p:cNvSpPr>
            <p:nvPr/>
          </p:nvSpPr>
          <p:spPr bwMode="auto">
            <a:xfrm>
              <a:off x="1767" y="1982"/>
              <a:ext cx="383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2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sp>
          <p:nvSpPr>
            <p:cNvPr id="65607" name="Rectangle 1067"/>
            <p:cNvSpPr>
              <a:spLocks noChangeArrowheads="1"/>
            </p:cNvSpPr>
            <p:nvPr/>
          </p:nvSpPr>
          <p:spPr bwMode="auto">
            <a:xfrm>
              <a:off x="1800" y="682"/>
              <a:ext cx="577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1k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65608" name="Rectangle 1068"/>
            <p:cNvSpPr>
              <a:spLocks noChangeArrowheads="1"/>
            </p:cNvSpPr>
            <p:nvPr/>
          </p:nvSpPr>
          <p:spPr bwMode="auto">
            <a:xfrm>
              <a:off x="1778" y="1583"/>
              <a:ext cx="437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2k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65609" name="Rectangle 1069"/>
            <p:cNvSpPr>
              <a:spLocks noChangeArrowheads="1"/>
            </p:cNvSpPr>
            <p:nvPr/>
          </p:nvSpPr>
          <p:spPr bwMode="auto">
            <a:xfrm>
              <a:off x="2277" y="2073"/>
              <a:ext cx="311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C</a:t>
              </a:r>
            </a:p>
          </p:txBody>
        </p:sp>
        <p:sp>
          <p:nvSpPr>
            <p:cNvPr id="65610" name="Rectangle 1070"/>
            <p:cNvSpPr>
              <a:spLocks noChangeArrowheads="1"/>
            </p:cNvSpPr>
            <p:nvPr/>
          </p:nvSpPr>
          <p:spPr bwMode="auto">
            <a:xfrm>
              <a:off x="2240" y="1576"/>
              <a:ext cx="437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3</a:t>
              </a:r>
              <a:r>
                <a:rPr lang="en-US" altLang="zh-CN" sz="2800" i="1">
                  <a:ea typeface="宋体" panose="02010600030101010101" pitchFamily="2" charset="-122"/>
                </a:rPr>
                <a:t></a:t>
              </a:r>
            </a:p>
          </p:txBody>
        </p:sp>
        <p:sp>
          <p:nvSpPr>
            <p:cNvPr id="65611" name="Oval 1071"/>
            <p:cNvSpPr>
              <a:spLocks noChangeArrowheads="1"/>
            </p:cNvSpPr>
            <p:nvPr/>
          </p:nvSpPr>
          <p:spPr bwMode="auto">
            <a:xfrm>
              <a:off x="1162" y="1248"/>
              <a:ext cx="52" cy="55"/>
            </a:xfrm>
            <a:prstGeom prst="ellipse">
              <a:avLst/>
            </a:prstGeom>
            <a:solidFill>
              <a:srgbClr val="009900"/>
            </a:solidFill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612" name="Oval 1072"/>
            <p:cNvSpPr>
              <a:spLocks noChangeArrowheads="1"/>
            </p:cNvSpPr>
            <p:nvPr/>
          </p:nvSpPr>
          <p:spPr bwMode="auto">
            <a:xfrm>
              <a:off x="1439" y="1040"/>
              <a:ext cx="52" cy="56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graphicFrame>
          <p:nvGraphicFramePr>
            <p:cNvPr id="65613" name="Object 1073"/>
            <p:cNvGraphicFramePr>
              <a:graphicFrameLocks noChangeAspect="1"/>
            </p:cNvGraphicFramePr>
            <p:nvPr/>
          </p:nvGraphicFramePr>
          <p:xfrm>
            <a:off x="2585" y="1245"/>
            <a:ext cx="379" cy="5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624" name="公式" r:id="rId7" imgW="190500" imgH="228600" progId="Equation.3">
                    <p:embed/>
                  </p:oleObj>
                </mc:Choice>
                <mc:Fallback>
                  <p:oleObj name="公式" r:id="rId7" imgW="190500" imgH="228600" progId="Equation.3">
                    <p:embed/>
                    <p:pic>
                      <p:nvPicPr>
                        <p:cNvPr id="0" name="Object 10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85" y="1245"/>
                          <a:ext cx="379" cy="5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5614" name="Object 1074"/>
            <p:cNvGraphicFramePr>
              <a:graphicFrameLocks noChangeAspect="1"/>
            </p:cNvGraphicFramePr>
            <p:nvPr/>
          </p:nvGraphicFramePr>
          <p:xfrm>
            <a:off x="1880" y="1103"/>
            <a:ext cx="168" cy="3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625" name="公式" r:id="rId9" imgW="88707" imgH="164742" progId="Equation.3">
                    <p:embed/>
                  </p:oleObj>
                </mc:Choice>
                <mc:Fallback>
                  <p:oleObj name="公式" r:id="rId9" imgW="88707" imgH="164742" progId="Equation.3">
                    <p:embed/>
                    <p:pic>
                      <p:nvPicPr>
                        <p:cNvPr id="0" name="Object 10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80" y="1103"/>
                          <a:ext cx="168" cy="3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5615" name="Oval 1075"/>
            <p:cNvSpPr>
              <a:spLocks noChangeArrowheads="1"/>
            </p:cNvSpPr>
            <p:nvPr/>
          </p:nvSpPr>
          <p:spPr bwMode="auto">
            <a:xfrm flipV="1">
              <a:off x="1060" y="1048"/>
              <a:ext cx="53" cy="63"/>
            </a:xfrm>
            <a:prstGeom prst="ellipse">
              <a:avLst/>
            </a:pr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616" name="Oval 1076"/>
            <p:cNvSpPr>
              <a:spLocks noChangeArrowheads="1"/>
            </p:cNvSpPr>
            <p:nvPr/>
          </p:nvSpPr>
          <p:spPr bwMode="auto">
            <a:xfrm flipV="1">
              <a:off x="1168" y="2720"/>
              <a:ext cx="35" cy="4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617" name="Line 1077"/>
            <p:cNvSpPr>
              <a:spLocks noChangeShapeType="1"/>
            </p:cNvSpPr>
            <p:nvPr/>
          </p:nvSpPr>
          <p:spPr bwMode="auto">
            <a:xfrm flipH="1">
              <a:off x="552" y="1283"/>
              <a:ext cx="3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618" name="Line 1078"/>
            <p:cNvSpPr>
              <a:spLocks noChangeShapeType="1"/>
            </p:cNvSpPr>
            <p:nvPr/>
          </p:nvSpPr>
          <p:spPr bwMode="auto">
            <a:xfrm>
              <a:off x="2556" y="2051"/>
              <a:ext cx="0" cy="6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619" name="Oval 1079"/>
            <p:cNvSpPr>
              <a:spLocks noChangeArrowheads="1"/>
            </p:cNvSpPr>
            <p:nvPr/>
          </p:nvSpPr>
          <p:spPr bwMode="auto">
            <a:xfrm>
              <a:off x="2124" y="1031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620" name="Oval 1080"/>
            <p:cNvSpPr>
              <a:spLocks noChangeArrowheads="1"/>
            </p:cNvSpPr>
            <p:nvPr/>
          </p:nvSpPr>
          <p:spPr bwMode="auto">
            <a:xfrm>
              <a:off x="2112" y="2711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621" name="Oval 1081"/>
            <p:cNvSpPr>
              <a:spLocks noChangeArrowheads="1"/>
            </p:cNvSpPr>
            <p:nvPr/>
          </p:nvSpPr>
          <p:spPr bwMode="auto">
            <a:xfrm>
              <a:off x="1152" y="2711"/>
              <a:ext cx="72" cy="7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270394" name="Group 1082"/>
          <p:cNvGrpSpPr>
            <a:grpSpLocks/>
          </p:cNvGrpSpPr>
          <p:nvPr/>
        </p:nvGrpSpPr>
        <p:grpSpPr bwMode="auto">
          <a:xfrm>
            <a:off x="5607050" y="1338263"/>
            <a:ext cx="3536950" cy="2509837"/>
            <a:chOff x="3532" y="843"/>
            <a:chExt cx="2228" cy="1581"/>
          </a:xfrm>
        </p:grpSpPr>
        <p:sp>
          <p:nvSpPr>
            <p:cNvPr id="65546" name="Rectangle 1083"/>
            <p:cNvSpPr>
              <a:spLocks noChangeArrowheads="1"/>
            </p:cNvSpPr>
            <p:nvPr/>
          </p:nvSpPr>
          <p:spPr bwMode="auto">
            <a:xfrm>
              <a:off x="3652" y="2042"/>
              <a:ext cx="226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solidFill>
                    <a:schemeClr val="accent2"/>
                  </a:solidFill>
                  <a:ea typeface="宋体" panose="02010600030101010101" pitchFamily="2" charset="-122"/>
                </a:rPr>
                <a:t>_</a:t>
              </a:r>
            </a:p>
          </p:txBody>
        </p:sp>
        <p:graphicFrame>
          <p:nvGraphicFramePr>
            <p:cNvPr id="65547" name="Object 1084"/>
            <p:cNvGraphicFramePr>
              <a:graphicFrameLocks noChangeAspect="1"/>
            </p:cNvGraphicFramePr>
            <p:nvPr/>
          </p:nvGraphicFramePr>
          <p:xfrm>
            <a:off x="5325" y="1686"/>
            <a:ext cx="435" cy="4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626" name="公式" r:id="rId11" imgW="190500" imgH="228600" progId="Equation.3">
                    <p:embed/>
                  </p:oleObj>
                </mc:Choice>
                <mc:Fallback>
                  <p:oleObj name="公式" r:id="rId11" imgW="190500" imgH="228600" progId="Equation.3">
                    <p:embed/>
                    <p:pic>
                      <p:nvPicPr>
                        <p:cNvPr id="0" name="Object 108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25" y="1686"/>
                          <a:ext cx="435" cy="4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65548" name="Group 1085"/>
            <p:cNvGrpSpPr>
              <a:grpSpLocks/>
            </p:cNvGrpSpPr>
            <p:nvPr/>
          </p:nvGrpSpPr>
          <p:grpSpPr bwMode="auto">
            <a:xfrm>
              <a:off x="4979" y="1851"/>
              <a:ext cx="236" cy="90"/>
              <a:chOff x="2003" y="1920"/>
              <a:chExt cx="236" cy="90"/>
            </a:xfrm>
          </p:grpSpPr>
          <p:sp>
            <p:nvSpPr>
              <p:cNvPr id="65570" name="Line 1086"/>
              <p:cNvSpPr>
                <a:spLocks noChangeShapeType="1"/>
              </p:cNvSpPr>
              <p:nvPr/>
            </p:nvSpPr>
            <p:spPr bwMode="auto">
              <a:xfrm>
                <a:off x="2003" y="2010"/>
                <a:ext cx="236" cy="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5571" name="Line 1087"/>
              <p:cNvSpPr>
                <a:spLocks noChangeShapeType="1"/>
              </p:cNvSpPr>
              <p:nvPr/>
            </p:nvSpPr>
            <p:spPr bwMode="auto">
              <a:xfrm>
                <a:off x="2003" y="1920"/>
                <a:ext cx="236" cy="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65549" name="Rectangle 1088"/>
            <p:cNvSpPr>
              <a:spLocks noChangeArrowheads="1"/>
            </p:cNvSpPr>
            <p:nvPr/>
          </p:nvSpPr>
          <p:spPr bwMode="auto">
            <a:xfrm>
              <a:off x="4862" y="1551"/>
              <a:ext cx="307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solidFill>
                    <a:srgbClr val="0000FF"/>
                  </a:solidFill>
                  <a:ea typeface="宋体" panose="02010600030101010101" pitchFamily="2" charset="-122"/>
                </a:rPr>
                <a:t>C</a:t>
              </a:r>
            </a:p>
          </p:txBody>
        </p:sp>
        <p:sp>
          <p:nvSpPr>
            <p:cNvPr id="65550" name="Oval 1089"/>
            <p:cNvSpPr>
              <a:spLocks noChangeArrowheads="1"/>
            </p:cNvSpPr>
            <p:nvPr/>
          </p:nvSpPr>
          <p:spPr bwMode="auto">
            <a:xfrm>
              <a:off x="3532" y="2015"/>
              <a:ext cx="231" cy="22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551" name="Line 1090"/>
            <p:cNvSpPr>
              <a:spLocks noChangeShapeType="1"/>
            </p:cNvSpPr>
            <p:nvPr/>
          </p:nvSpPr>
          <p:spPr bwMode="auto">
            <a:xfrm flipH="1">
              <a:off x="3648" y="1215"/>
              <a:ext cx="0" cy="120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52" name="Rectangle 1091"/>
            <p:cNvSpPr>
              <a:spLocks noChangeArrowheads="1"/>
            </p:cNvSpPr>
            <p:nvPr/>
          </p:nvSpPr>
          <p:spPr bwMode="auto">
            <a:xfrm>
              <a:off x="3652" y="1806"/>
              <a:ext cx="242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solidFill>
                    <a:schemeClr val="accent2"/>
                  </a:solidFill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65553" name="Rectangle 1092"/>
            <p:cNvSpPr>
              <a:spLocks noChangeArrowheads="1"/>
            </p:cNvSpPr>
            <p:nvPr/>
          </p:nvSpPr>
          <p:spPr bwMode="auto">
            <a:xfrm>
              <a:off x="3600" y="1551"/>
              <a:ext cx="84" cy="2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554" name="Line 1093"/>
            <p:cNvSpPr>
              <a:spLocks noChangeShapeType="1"/>
            </p:cNvSpPr>
            <p:nvPr/>
          </p:nvSpPr>
          <p:spPr bwMode="auto">
            <a:xfrm flipH="1">
              <a:off x="4742" y="1219"/>
              <a:ext cx="0" cy="1184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55" name="Rectangle 1094"/>
            <p:cNvSpPr>
              <a:spLocks noChangeArrowheads="1"/>
            </p:cNvSpPr>
            <p:nvPr/>
          </p:nvSpPr>
          <p:spPr bwMode="auto">
            <a:xfrm>
              <a:off x="4701" y="1775"/>
              <a:ext cx="93" cy="24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556" name="Line 1095"/>
            <p:cNvSpPr>
              <a:spLocks noChangeShapeType="1"/>
            </p:cNvSpPr>
            <p:nvPr/>
          </p:nvSpPr>
          <p:spPr bwMode="auto">
            <a:xfrm>
              <a:off x="3648" y="1215"/>
              <a:ext cx="1464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57" name="Rectangle 1096"/>
            <p:cNvSpPr>
              <a:spLocks noChangeArrowheads="1"/>
            </p:cNvSpPr>
            <p:nvPr/>
          </p:nvSpPr>
          <p:spPr bwMode="auto">
            <a:xfrm>
              <a:off x="4160" y="1167"/>
              <a:ext cx="283" cy="10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558" name="Line 1097"/>
            <p:cNvSpPr>
              <a:spLocks noChangeShapeType="1"/>
            </p:cNvSpPr>
            <p:nvPr/>
          </p:nvSpPr>
          <p:spPr bwMode="auto">
            <a:xfrm flipH="1" flipV="1">
              <a:off x="5098" y="1207"/>
              <a:ext cx="0" cy="643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59" name="Line 1098"/>
            <p:cNvSpPr>
              <a:spLocks noChangeShapeType="1"/>
            </p:cNvSpPr>
            <p:nvPr/>
          </p:nvSpPr>
          <p:spPr bwMode="auto">
            <a:xfrm flipV="1">
              <a:off x="5098" y="1929"/>
              <a:ext cx="0" cy="48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60" name="Line 1099"/>
            <p:cNvSpPr>
              <a:spLocks noChangeShapeType="1"/>
            </p:cNvSpPr>
            <p:nvPr/>
          </p:nvSpPr>
          <p:spPr bwMode="auto">
            <a:xfrm>
              <a:off x="3636" y="2403"/>
              <a:ext cx="1460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61" name="Line 1100"/>
            <p:cNvSpPr>
              <a:spLocks noChangeShapeType="1"/>
            </p:cNvSpPr>
            <p:nvPr/>
          </p:nvSpPr>
          <p:spPr bwMode="auto">
            <a:xfrm>
              <a:off x="4080" y="1359"/>
              <a:ext cx="27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62" name="Line 1101"/>
            <p:cNvSpPr>
              <a:spLocks noChangeShapeType="1"/>
            </p:cNvSpPr>
            <p:nvPr/>
          </p:nvSpPr>
          <p:spPr bwMode="auto">
            <a:xfrm>
              <a:off x="5278" y="1410"/>
              <a:ext cx="0" cy="80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563" name="Rectangle 1102"/>
            <p:cNvSpPr>
              <a:spLocks noChangeArrowheads="1"/>
            </p:cNvSpPr>
            <p:nvPr/>
          </p:nvSpPr>
          <p:spPr bwMode="auto">
            <a:xfrm>
              <a:off x="3816" y="1947"/>
              <a:ext cx="482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E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2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sp>
          <p:nvSpPr>
            <p:cNvPr id="65564" name="Rectangle 1103"/>
            <p:cNvSpPr>
              <a:spLocks noChangeArrowheads="1"/>
            </p:cNvSpPr>
            <p:nvPr/>
          </p:nvSpPr>
          <p:spPr bwMode="auto">
            <a:xfrm>
              <a:off x="4176" y="843"/>
              <a:ext cx="432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1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sp>
          <p:nvSpPr>
            <p:cNvPr id="65565" name="Rectangle 1104"/>
            <p:cNvSpPr>
              <a:spLocks noChangeArrowheads="1"/>
            </p:cNvSpPr>
            <p:nvPr/>
          </p:nvSpPr>
          <p:spPr bwMode="auto">
            <a:xfrm>
              <a:off x="3696" y="1503"/>
              <a:ext cx="384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3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sp>
          <p:nvSpPr>
            <p:cNvPr id="65566" name="Rectangle 1105"/>
            <p:cNvSpPr>
              <a:spLocks noChangeArrowheads="1"/>
            </p:cNvSpPr>
            <p:nvPr/>
          </p:nvSpPr>
          <p:spPr bwMode="auto">
            <a:xfrm>
              <a:off x="4344" y="1719"/>
              <a:ext cx="449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r>
                <a:rPr lang="en-US" altLang="zh-CN" sz="2800" baseline="-25000">
                  <a:ea typeface="宋体" panose="02010600030101010101" pitchFamily="2" charset="-122"/>
                </a:rPr>
                <a:t>2</a:t>
              </a:r>
              <a:endParaRPr lang="en-US" altLang="zh-CN" sz="2800" i="1" baseline="-25000">
                <a:ea typeface="宋体" panose="02010600030101010101" pitchFamily="2" charset="-122"/>
              </a:endParaRPr>
            </a:p>
          </p:txBody>
        </p:sp>
        <p:graphicFrame>
          <p:nvGraphicFramePr>
            <p:cNvPr id="65567" name="Object 1106"/>
            <p:cNvGraphicFramePr>
              <a:graphicFrameLocks noChangeAspect="1"/>
            </p:cNvGraphicFramePr>
            <p:nvPr/>
          </p:nvGraphicFramePr>
          <p:xfrm>
            <a:off x="4315" y="1244"/>
            <a:ext cx="223" cy="3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627" name="公式" r:id="rId12" imgW="88707" imgH="164742" progId="Equation.3">
                    <p:embed/>
                  </p:oleObj>
                </mc:Choice>
                <mc:Fallback>
                  <p:oleObj name="公式" r:id="rId12" imgW="88707" imgH="164742" progId="Equation.3">
                    <p:embed/>
                    <p:pic>
                      <p:nvPicPr>
                        <p:cNvPr id="0" name="Object 110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5" y="1244"/>
                          <a:ext cx="223" cy="3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5568" name="Oval 1107"/>
            <p:cNvSpPr>
              <a:spLocks noChangeArrowheads="1"/>
            </p:cNvSpPr>
            <p:nvPr/>
          </p:nvSpPr>
          <p:spPr bwMode="auto">
            <a:xfrm>
              <a:off x="4692" y="2352"/>
              <a:ext cx="72" cy="72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569" name="Oval 1108"/>
            <p:cNvSpPr>
              <a:spLocks noChangeArrowheads="1"/>
            </p:cNvSpPr>
            <p:nvPr/>
          </p:nvSpPr>
          <p:spPr bwMode="auto">
            <a:xfrm>
              <a:off x="4692" y="1176"/>
              <a:ext cx="72" cy="72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270421" name="Rectangle 1109"/>
          <p:cNvSpPr>
            <a:spLocks noChangeArrowheads="1"/>
          </p:cNvSpPr>
          <p:nvPr/>
        </p:nvSpPr>
        <p:spPr bwMode="auto">
          <a:xfrm>
            <a:off x="5505450" y="1516063"/>
            <a:ext cx="2205038" cy="2576512"/>
          </a:xfrm>
          <a:prstGeom prst="rect">
            <a:avLst/>
          </a:prstGeom>
          <a:noFill/>
          <a:ln w="2857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0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70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0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0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70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70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41" grpId="0" animBg="1"/>
      <p:bldP spid="270421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62" name="Group 2"/>
          <p:cNvGrpSpPr>
            <a:grpSpLocks/>
          </p:cNvGrpSpPr>
          <p:nvPr/>
        </p:nvGrpSpPr>
        <p:grpSpPr bwMode="auto">
          <a:xfrm>
            <a:off x="273050" y="323850"/>
            <a:ext cx="6727825" cy="579438"/>
            <a:chOff x="28" y="114"/>
            <a:chExt cx="4238" cy="365"/>
          </a:xfrm>
        </p:grpSpPr>
        <p:sp>
          <p:nvSpPr>
            <p:cNvPr id="66569" name="Text Box 3"/>
            <p:cNvSpPr txBox="1">
              <a:spLocks noChangeArrowheads="1"/>
            </p:cNvSpPr>
            <p:nvPr/>
          </p:nvSpPr>
          <p:spPr bwMode="auto">
            <a:xfrm>
              <a:off x="28" y="114"/>
              <a:ext cx="243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zh-CN" altLang="en-US" sz="2800">
                  <a:solidFill>
                    <a:srgbClr val="FF0000"/>
                  </a:solidFill>
                  <a:ea typeface="宋体" panose="02010600030101010101" pitchFamily="2" charset="-122"/>
                </a:rPr>
                <a:t>第二阶段</a:t>
              </a:r>
              <a:r>
                <a:rPr lang="zh-CN" altLang="en-US" sz="3200">
                  <a:solidFill>
                    <a:srgbClr val="FF0000"/>
                  </a:solidFill>
                  <a:ea typeface="宋体" panose="02010600030101010101" pitchFamily="2" charset="-122"/>
                </a:rPr>
                <a:t>（  </a:t>
              </a:r>
              <a:r>
                <a:rPr lang="en-US" altLang="zh-CN" sz="3200">
                  <a:solidFill>
                    <a:srgbClr val="FF0000"/>
                  </a:solidFill>
                  <a:ea typeface="宋体" panose="02010600030101010101" pitchFamily="2" charset="-122"/>
                </a:rPr>
                <a:t>20ms ~</a:t>
              </a:r>
              <a:r>
                <a:rPr lang="zh-CN" altLang="en-US" sz="3200">
                  <a:solidFill>
                    <a:srgbClr val="FF0000"/>
                  </a:solidFill>
                  <a:ea typeface="宋体" panose="02010600030101010101" pitchFamily="2" charset="-122"/>
                </a:rPr>
                <a:t>）</a:t>
              </a:r>
            </a:p>
          </p:txBody>
        </p:sp>
        <p:sp>
          <p:nvSpPr>
            <p:cNvPr id="66570" name="Text Box 4"/>
            <p:cNvSpPr txBox="1">
              <a:spLocks noChangeArrowheads="1"/>
            </p:cNvSpPr>
            <p:nvPr/>
          </p:nvSpPr>
          <p:spPr bwMode="auto">
            <a:xfrm>
              <a:off x="2342" y="136"/>
              <a:ext cx="192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 sz="2800">
                  <a:solidFill>
                    <a:srgbClr val="FF0000"/>
                  </a:solidFill>
                  <a:ea typeface="宋体" panose="02010600030101010101" pitchFamily="2" charset="-122"/>
                </a:rPr>
                <a:t>电压过渡过程方程</a:t>
              </a:r>
            </a:p>
          </p:txBody>
        </p:sp>
      </p:grpSp>
      <p:graphicFrame>
        <p:nvGraphicFramePr>
          <p:cNvPr id="271365" name="Object 5">
            <a:hlinkClick r:id="" action="ppaction://ole?verb=0"/>
          </p:cNvPr>
          <p:cNvGraphicFramePr>
            <a:graphicFrameLocks/>
          </p:cNvGraphicFramePr>
          <p:nvPr/>
        </p:nvGraphicFramePr>
        <p:xfrm>
          <a:off x="517525" y="4359275"/>
          <a:ext cx="8501063" cy="137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1" name="公式" r:id="rId3" imgW="2159000" imgH="355600" progId="Equation.3">
                  <p:embed/>
                </p:oleObj>
              </mc:Choice>
              <mc:Fallback>
                <p:oleObj name="公式" r:id="rId3" imgW="2159000" imgH="355600" progId="Equation.3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525" y="4359275"/>
                        <a:ext cx="8501063" cy="1374775"/>
                      </a:xfrm>
                      <a:prstGeom prst="rect">
                        <a:avLst/>
                      </a:prstGeom>
                      <a:noFill/>
                      <a:ln w="57150">
                        <a:solidFill>
                          <a:srgbClr val="00009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1366" name="Group 6"/>
          <p:cNvGrpSpPr>
            <a:grpSpLocks/>
          </p:cNvGrpSpPr>
          <p:nvPr/>
        </p:nvGrpSpPr>
        <p:grpSpPr bwMode="auto">
          <a:xfrm>
            <a:off x="1700213" y="1487488"/>
            <a:ext cx="4092575" cy="2297112"/>
            <a:chOff x="1071" y="1036"/>
            <a:chExt cx="2578" cy="1447"/>
          </a:xfrm>
        </p:grpSpPr>
        <p:graphicFrame>
          <p:nvGraphicFramePr>
            <p:cNvPr id="66565" name="Object 7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1203" y="1036"/>
            <a:ext cx="2374" cy="4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6572" name="公式" r:id="rId5" imgW="990600" imgH="228600" progId="Equation.3">
                    <p:embed/>
                  </p:oleObj>
                </mc:Choice>
                <mc:Fallback>
                  <p:oleObj name="公式" r:id="rId5" imgW="990600" imgH="228600" progId="Equation.3">
                    <p:embed/>
                    <p:pic>
                      <p:nvPicPr>
                        <p:cNvPr id="0" name="Object 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3" y="1036"/>
                          <a:ext cx="2374" cy="44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6566" name="Object 8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1195" y="1495"/>
            <a:ext cx="2454" cy="4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6573" name="公式" r:id="rId7" imgW="1104900" imgH="241300" progId="Equation.3">
                    <p:embed/>
                  </p:oleObj>
                </mc:Choice>
                <mc:Fallback>
                  <p:oleObj name="公式" r:id="rId7" imgW="1104900" imgH="241300" progId="Equation.3">
                    <p:embed/>
                    <p:pic>
                      <p:nvPicPr>
                        <p:cNvPr id="0" name="Object 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5" y="1495"/>
                          <a:ext cx="2454" cy="4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6567" name="Object 9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1228" y="1989"/>
            <a:ext cx="2082" cy="4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6574" name="公式" r:id="rId9" imgW="901309" imgH="228501" progId="Equation.3">
                    <p:embed/>
                  </p:oleObj>
                </mc:Choice>
                <mc:Fallback>
                  <p:oleObj name="公式" r:id="rId9" imgW="901309" imgH="228501" progId="Equation.3">
                    <p:embed/>
                    <p:pic>
                      <p:nvPicPr>
                        <p:cNvPr id="0" name="Object 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8" y="1989"/>
                          <a:ext cx="2082" cy="4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6568" name="AutoShape 10"/>
            <p:cNvSpPr>
              <a:spLocks/>
            </p:cNvSpPr>
            <p:nvPr/>
          </p:nvSpPr>
          <p:spPr bwMode="auto">
            <a:xfrm>
              <a:off x="1071" y="1180"/>
              <a:ext cx="111" cy="1114"/>
            </a:xfrm>
            <a:prstGeom prst="leftBrace">
              <a:avLst>
                <a:gd name="adj1" fmla="val 83634"/>
                <a:gd name="adj2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 sz="2800">
                <a:solidFill>
                  <a:srgbClr val="0000FF"/>
                </a:solidFill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1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71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86" name="Group 2"/>
          <p:cNvGrpSpPr>
            <a:grpSpLocks/>
          </p:cNvGrpSpPr>
          <p:nvPr/>
        </p:nvGrpSpPr>
        <p:grpSpPr bwMode="auto">
          <a:xfrm>
            <a:off x="165100" y="238125"/>
            <a:ext cx="6435725" cy="579438"/>
            <a:chOff x="92" y="114"/>
            <a:chExt cx="4054" cy="365"/>
          </a:xfrm>
        </p:grpSpPr>
        <p:sp>
          <p:nvSpPr>
            <p:cNvPr id="67593" name="Text Box 3"/>
            <p:cNvSpPr txBox="1">
              <a:spLocks noChangeArrowheads="1"/>
            </p:cNvSpPr>
            <p:nvPr/>
          </p:nvSpPr>
          <p:spPr bwMode="auto">
            <a:xfrm>
              <a:off x="92" y="114"/>
              <a:ext cx="230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zh-CN" altLang="en-US" sz="2800">
                  <a:solidFill>
                    <a:srgbClr val="FF0000"/>
                  </a:solidFill>
                  <a:ea typeface="宋体" panose="02010600030101010101" pitchFamily="2" charset="-122"/>
                </a:rPr>
                <a:t>第二阶段</a:t>
              </a:r>
              <a:r>
                <a:rPr lang="zh-CN" altLang="en-US" sz="3200">
                  <a:solidFill>
                    <a:srgbClr val="FF0000"/>
                  </a:solidFill>
                  <a:ea typeface="宋体" panose="02010600030101010101" pitchFamily="2" charset="-122"/>
                </a:rPr>
                <a:t>（</a:t>
              </a:r>
              <a:r>
                <a:rPr lang="en-US" altLang="zh-CN" sz="3200">
                  <a:solidFill>
                    <a:srgbClr val="FF0000"/>
                  </a:solidFill>
                  <a:ea typeface="宋体" panose="02010600030101010101" pitchFamily="2" charset="-122"/>
                </a:rPr>
                <a:t>20ms ~</a:t>
              </a:r>
              <a:r>
                <a:rPr lang="zh-CN" altLang="en-US" sz="3200">
                  <a:solidFill>
                    <a:srgbClr val="FF0000"/>
                  </a:solidFill>
                  <a:ea typeface="宋体" panose="02010600030101010101" pitchFamily="2" charset="-122"/>
                </a:rPr>
                <a:t>）</a:t>
              </a:r>
            </a:p>
          </p:txBody>
        </p:sp>
        <p:sp>
          <p:nvSpPr>
            <p:cNvPr id="67594" name="Text Box 4"/>
            <p:cNvSpPr txBox="1">
              <a:spLocks noChangeArrowheads="1"/>
            </p:cNvSpPr>
            <p:nvPr/>
          </p:nvSpPr>
          <p:spPr bwMode="auto">
            <a:xfrm>
              <a:off x="2222" y="136"/>
              <a:ext cx="192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zh-CN" altLang="en-US" sz="2800">
                  <a:solidFill>
                    <a:srgbClr val="FF0000"/>
                  </a:solidFill>
                  <a:ea typeface="宋体" panose="02010600030101010101" pitchFamily="2" charset="-122"/>
                </a:rPr>
                <a:t>电流过渡过程方程</a:t>
              </a:r>
            </a:p>
          </p:txBody>
        </p:sp>
      </p:grpSp>
      <p:graphicFrame>
        <p:nvGraphicFramePr>
          <p:cNvPr id="272389" name="Object 5">
            <a:hlinkClick r:id="" action="ppaction://ole?verb=0"/>
          </p:cNvPr>
          <p:cNvGraphicFramePr>
            <a:graphicFrameLocks/>
          </p:cNvGraphicFramePr>
          <p:nvPr/>
        </p:nvGraphicFramePr>
        <p:xfrm>
          <a:off x="373063" y="4659313"/>
          <a:ext cx="8664575" cy="1255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5" name="公式" r:id="rId3" imgW="2349500" imgH="355600" progId="Equation.3">
                  <p:embed/>
                </p:oleObj>
              </mc:Choice>
              <mc:Fallback>
                <p:oleObj name="公式" r:id="rId3" imgW="2349500" imgH="355600" progId="Equation.3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063" y="4659313"/>
                        <a:ext cx="8664575" cy="1255712"/>
                      </a:xfrm>
                      <a:prstGeom prst="rect">
                        <a:avLst/>
                      </a:prstGeom>
                      <a:noFill/>
                      <a:ln w="57150">
                        <a:solidFill>
                          <a:srgbClr val="00009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2390" name="Group 6"/>
          <p:cNvGrpSpPr>
            <a:grpSpLocks/>
          </p:cNvGrpSpPr>
          <p:nvPr/>
        </p:nvGrpSpPr>
        <p:grpSpPr bwMode="auto">
          <a:xfrm>
            <a:off x="1658938" y="1616075"/>
            <a:ext cx="4922837" cy="2124075"/>
            <a:chOff x="1045" y="1084"/>
            <a:chExt cx="3101" cy="1338"/>
          </a:xfrm>
        </p:grpSpPr>
        <p:graphicFrame>
          <p:nvGraphicFramePr>
            <p:cNvPr id="67589" name="Object 7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1225" y="1491"/>
            <a:ext cx="2921" cy="4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596" name="公式" r:id="rId5" imgW="1193800" imgH="228600" progId="Equation.3">
                    <p:embed/>
                  </p:oleObj>
                </mc:Choice>
                <mc:Fallback>
                  <p:oleObj name="公式" r:id="rId5" imgW="1193800" imgH="228600" progId="Equation.3">
                    <p:embed/>
                    <p:pic>
                      <p:nvPicPr>
                        <p:cNvPr id="0" name="Object 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5" y="1491"/>
                          <a:ext cx="2921" cy="43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7590" name="Object 8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1206" y="2015"/>
            <a:ext cx="2389" cy="4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597" name="公式" r:id="rId7" imgW="965200" imgH="203200" progId="Equation.3">
                    <p:embed/>
                  </p:oleObj>
                </mc:Choice>
                <mc:Fallback>
                  <p:oleObj name="公式" r:id="rId7" imgW="965200" imgH="203200" progId="Equation.3">
                    <p:embed/>
                    <p:pic>
                      <p:nvPicPr>
                        <p:cNvPr id="0" name="Object 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6" y="2015"/>
                          <a:ext cx="2389" cy="4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7591" name="Object 9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1258" y="1084"/>
            <a:ext cx="2082" cy="4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598" name="公式" r:id="rId9" imgW="990600" imgH="228600" progId="Equation.3">
                    <p:embed/>
                  </p:oleObj>
                </mc:Choice>
                <mc:Fallback>
                  <p:oleObj name="公式" r:id="rId9" imgW="990600" imgH="228600" progId="Equation.3">
                    <p:embed/>
                    <p:pic>
                      <p:nvPicPr>
                        <p:cNvPr id="0" name="Object 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58" y="1084"/>
                          <a:ext cx="2082" cy="4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7592" name="AutoShape 10"/>
            <p:cNvSpPr>
              <a:spLocks/>
            </p:cNvSpPr>
            <p:nvPr/>
          </p:nvSpPr>
          <p:spPr bwMode="auto">
            <a:xfrm>
              <a:off x="1045" y="1251"/>
              <a:ext cx="123" cy="1023"/>
            </a:xfrm>
            <a:prstGeom prst="leftBrace">
              <a:avLst>
                <a:gd name="adj1" fmla="val 69309"/>
                <a:gd name="adj2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 sz="2800">
                <a:solidFill>
                  <a:srgbClr val="0000FF"/>
                </a:solidFill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2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72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410" name="Group 2"/>
          <p:cNvGrpSpPr>
            <a:grpSpLocks/>
          </p:cNvGrpSpPr>
          <p:nvPr/>
        </p:nvGrpSpPr>
        <p:grpSpPr bwMode="auto">
          <a:xfrm>
            <a:off x="452438" y="2952750"/>
            <a:ext cx="8181975" cy="3295650"/>
            <a:chOff x="285" y="1860"/>
            <a:chExt cx="5154" cy="2076"/>
          </a:xfrm>
        </p:grpSpPr>
        <p:sp>
          <p:nvSpPr>
            <p:cNvPr id="68614" name="Rectangle 3"/>
            <p:cNvSpPr>
              <a:spLocks noChangeArrowheads="1"/>
            </p:cNvSpPr>
            <p:nvPr/>
          </p:nvSpPr>
          <p:spPr bwMode="auto">
            <a:xfrm>
              <a:off x="285" y="1860"/>
              <a:ext cx="1710" cy="343"/>
            </a:xfrm>
            <a:prstGeom prst="rect">
              <a:avLst/>
            </a:prstGeom>
            <a:noFill/>
            <a:ln w="28575">
              <a:solidFill>
                <a:srgbClr val="0000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rgbClr val="FF0000"/>
                  </a:solidFill>
                  <a:ea typeface="宋体" panose="02010600030101010101" pitchFamily="2" charset="-122"/>
                </a:rPr>
                <a:t>第二阶段</a:t>
              </a:r>
              <a:r>
                <a:rPr lang="zh-CN" altLang="en-US" sz="2800">
                  <a:ea typeface="宋体" panose="02010600030101010101" pitchFamily="2" charset="-122"/>
                </a:rPr>
                <a:t>小结：</a:t>
              </a:r>
            </a:p>
          </p:txBody>
        </p:sp>
        <p:graphicFrame>
          <p:nvGraphicFramePr>
            <p:cNvPr id="68615" name="Object 4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582" y="2449"/>
            <a:ext cx="4857" cy="1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8616" name="公式" r:id="rId3" imgW="1993900" imgH="685800" progId="Equation.3">
                    <p:embed/>
                  </p:oleObj>
                </mc:Choice>
                <mc:Fallback>
                  <p:oleObj name="公式" r:id="rId3" imgW="1993900" imgH="685800" progId="Equation.3">
                    <p:embed/>
                    <p:pic>
                      <p:nvPicPr>
                        <p:cNvPr id="0" name="Object 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2" y="2449"/>
                          <a:ext cx="4857" cy="1487"/>
                        </a:xfrm>
                        <a:prstGeom prst="rect">
                          <a:avLst/>
                        </a:prstGeom>
                        <a:noFill/>
                        <a:ln w="57150">
                          <a:solidFill>
                            <a:srgbClr val="000099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8611" name="Group 5"/>
          <p:cNvGrpSpPr>
            <a:grpSpLocks/>
          </p:cNvGrpSpPr>
          <p:nvPr/>
        </p:nvGrpSpPr>
        <p:grpSpPr bwMode="auto">
          <a:xfrm>
            <a:off x="423863" y="533400"/>
            <a:ext cx="7985125" cy="1962150"/>
            <a:chOff x="267" y="336"/>
            <a:chExt cx="5030" cy="1236"/>
          </a:xfrm>
        </p:grpSpPr>
        <p:graphicFrame>
          <p:nvGraphicFramePr>
            <p:cNvPr id="68612" name="Object 6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2133" y="336"/>
            <a:ext cx="3164" cy="1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8617" name="公式" r:id="rId5" imgW="1358310" imgH="583947" progId="Equation.3">
                    <p:embed/>
                  </p:oleObj>
                </mc:Choice>
                <mc:Fallback>
                  <p:oleObj name="公式" r:id="rId5" imgW="1358310" imgH="583947" progId="Equation.3">
                    <p:embed/>
                    <p:pic>
                      <p:nvPicPr>
                        <p:cNvPr id="0" name="Object 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33" y="336"/>
                          <a:ext cx="3164" cy="1236"/>
                        </a:xfrm>
                        <a:prstGeom prst="rect">
                          <a:avLst/>
                        </a:prstGeom>
                        <a:noFill/>
                        <a:ln w="57150">
                          <a:solidFill>
                            <a:srgbClr val="000099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8613" name="Text Box 7"/>
            <p:cNvSpPr txBox="1">
              <a:spLocks noChangeArrowheads="1"/>
            </p:cNvSpPr>
            <p:nvPr/>
          </p:nvSpPr>
          <p:spPr bwMode="auto">
            <a:xfrm>
              <a:off x="267" y="336"/>
              <a:ext cx="1702" cy="345"/>
            </a:xfrm>
            <a:prstGeom prst="rect">
              <a:avLst/>
            </a:prstGeom>
            <a:noFill/>
            <a:ln w="28575">
              <a:solidFill>
                <a:srgbClr val="0000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zh-CN" altLang="en-US" sz="2800">
                  <a:solidFill>
                    <a:srgbClr val="FF0000"/>
                  </a:solidFill>
                  <a:ea typeface="宋体" panose="02010600030101010101" pitchFamily="2" charset="-122"/>
                </a:rPr>
                <a:t>第一阶段</a:t>
              </a:r>
              <a:r>
                <a:rPr lang="zh-CN" altLang="en-US" sz="2800">
                  <a:ea typeface="宋体" panose="02010600030101010101" pitchFamily="2" charset="-122"/>
                </a:rPr>
                <a:t>小结：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3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2916238" y="0"/>
            <a:ext cx="3101975" cy="82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4800" u="sng">
                <a:solidFill>
                  <a:srgbClr val="FF0000"/>
                </a:solidFill>
                <a:ea typeface="隶书" panose="02010509060101010101" pitchFamily="49" charset="-122"/>
              </a:rPr>
              <a:t> </a:t>
            </a:r>
            <a:r>
              <a:rPr lang="zh-CN" altLang="en-US" sz="4800" u="sng">
                <a:solidFill>
                  <a:srgbClr val="FF0000"/>
                </a:solidFill>
                <a:ea typeface="隶书" panose="02010509060101010101" pitchFamily="49" charset="-122"/>
              </a:rPr>
              <a:t>总波形</a:t>
            </a:r>
          </a:p>
        </p:txBody>
      </p:sp>
      <p:grpSp>
        <p:nvGrpSpPr>
          <p:cNvPr id="274435" name="Group 3"/>
          <p:cNvGrpSpPr>
            <a:grpSpLocks/>
          </p:cNvGrpSpPr>
          <p:nvPr/>
        </p:nvGrpSpPr>
        <p:grpSpPr bwMode="auto">
          <a:xfrm>
            <a:off x="822325" y="3311525"/>
            <a:ext cx="5499100" cy="3062288"/>
            <a:chOff x="518" y="2062"/>
            <a:chExt cx="3464" cy="1929"/>
          </a:xfrm>
        </p:grpSpPr>
        <p:sp>
          <p:nvSpPr>
            <p:cNvPr id="69651" name="Line 4"/>
            <p:cNvSpPr>
              <a:spLocks noChangeShapeType="1"/>
            </p:cNvSpPr>
            <p:nvPr/>
          </p:nvSpPr>
          <p:spPr bwMode="auto">
            <a:xfrm>
              <a:off x="816" y="2324"/>
              <a:ext cx="0" cy="1546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9652" name="Line 5"/>
            <p:cNvSpPr>
              <a:spLocks noChangeShapeType="1"/>
            </p:cNvSpPr>
            <p:nvPr/>
          </p:nvSpPr>
          <p:spPr bwMode="auto">
            <a:xfrm>
              <a:off x="760" y="3792"/>
              <a:ext cx="2632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9653" name="Line 6"/>
            <p:cNvSpPr>
              <a:spLocks noChangeShapeType="1"/>
            </p:cNvSpPr>
            <p:nvPr/>
          </p:nvSpPr>
          <p:spPr bwMode="auto">
            <a:xfrm flipV="1">
              <a:off x="1728" y="3113"/>
              <a:ext cx="0" cy="37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9654" name="Line 7"/>
            <p:cNvSpPr>
              <a:spLocks noChangeShapeType="1"/>
            </p:cNvSpPr>
            <p:nvPr/>
          </p:nvSpPr>
          <p:spPr bwMode="auto">
            <a:xfrm>
              <a:off x="816" y="3491"/>
              <a:ext cx="880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9655" name="Line 8"/>
            <p:cNvSpPr>
              <a:spLocks noChangeShapeType="1"/>
            </p:cNvSpPr>
            <p:nvPr/>
          </p:nvSpPr>
          <p:spPr bwMode="auto">
            <a:xfrm>
              <a:off x="1728" y="3336"/>
              <a:ext cx="152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9656" name="Line 9"/>
            <p:cNvSpPr>
              <a:spLocks noChangeShapeType="1"/>
            </p:cNvSpPr>
            <p:nvPr/>
          </p:nvSpPr>
          <p:spPr bwMode="auto">
            <a:xfrm flipV="1">
              <a:off x="816" y="2742"/>
              <a:ext cx="0" cy="33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9657" name="Arc 10"/>
            <p:cNvSpPr>
              <a:spLocks/>
            </p:cNvSpPr>
            <p:nvPr/>
          </p:nvSpPr>
          <p:spPr bwMode="auto">
            <a:xfrm>
              <a:off x="834" y="2735"/>
              <a:ext cx="908" cy="745"/>
            </a:xfrm>
            <a:custGeom>
              <a:avLst/>
              <a:gdLst>
                <a:gd name="T0" fmla="*/ 908 w 21881"/>
                <a:gd name="T1" fmla="*/ 745 h 21600"/>
                <a:gd name="T2" fmla="*/ 0 w 21881"/>
                <a:gd name="T3" fmla="*/ 0 h 21600"/>
                <a:gd name="T4" fmla="*/ 896 w 21881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881" h="21600" fill="none" extrusionOk="0">
                  <a:moveTo>
                    <a:pt x="21881" y="21598"/>
                  </a:moveTo>
                  <a:cubicBezTo>
                    <a:pt x="21787" y="21599"/>
                    <a:pt x="21693" y="21599"/>
                    <a:pt x="21600" y="21600"/>
                  </a:cubicBezTo>
                  <a:cubicBezTo>
                    <a:pt x="9670" y="21600"/>
                    <a:pt x="0" y="11929"/>
                    <a:pt x="0" y="0"/>
                  </a:cubicBezTo>
                </a:path>
                <a:path w="21881" h="21600" stroke="0" extrusionOk="0">
                  <a:moveTo>
                    <a:pt x="21881" y="21598"/>
                  </a:moveTo>
                  <a:cubicBezTo>
                    <a:pt x="21787" y="21599"/>
                    <a:pt x="21693" y="21599"/>
                    <a:pt x="21600" y="21600"/>
                  </a:cubicBezTo>
                  <a:cubicBezTo>
                    <a:pt x="9670" y="21600"/>
                    <a:pt x="0" y="11929"/>
                    <a:pt x="0" y="0"/>
                  </a:cubicBezTo>
                  <a:lnTo>
                    <a:pt x="21600" y="0"/>
                  </a:lnTo>
                  <a:lnTo>
                    <a:pt x="21881" y="21598"/>
                  </a:lnTo>
                  <a:close/>
                </a:path>
              </a:pathLst>
            </a:custGeom>
            <a:noFill/>
            <a:ln w="50800" cap="rnd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9658" name="Rectangle 11"/>
            <p:cNvSpPr>
              <a:spLocks noChangeArrowheads="1"/>
            </p:cNvSpPr>
            <p:nvPr/>
          </p:nvSpPr>
          <p:spPr bwMode="auto">
            <a:xfrm>
              <a:off x="541" y="2627"/>
              <a:ext cx="190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3200">
                  <a:ea typeface="宋体" panose="02010600030101010101" pitchFamily="2" charset="-122"/>
                </a:rPr>
                <a:t>3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69659" name="Rectangle 12"/>
            <p:cNvSpPr>
              <a:spLocks noChangeArrowheads="1"/>
            </p:cNvSpPr>
            <p:nvPr/>
          </p:nvSpPr>
          <p:spPr bwMode="auto">
            <a:xfrm>
              <a:off x="1489" y="2774"/>
              <a:ext cx="622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3200">
                  <a:ea typeface="宋体" panose="02010600030101010101" pitchFamily="2" charset="-122"/>
                </a:rPr>
                <a:t>1.5</a:t>
              </a:r>
            </a:p>
          </p:txBody>
        </p:sp>
        <p:sp>
          <p:nvSpPr>
            <p:cNvPr id="69660" name="Line 13"/>
            <p:cNvSpPr>
              <a:spLocks noChangeShapeType="1"/>
            </p:cNvSpPr>
            <p:nvPr/>
          </p:nvSpPr>
          <p:spPr bwMode="auto">
            <a:xfrm>
              <a:off x="2112" y="3336"/>
              <a:ext cx="720" cy="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9661" name="Rectangle 14"/>
            <p:cNvSpPr>
              <a:spLocks noChangeArrowheads="1"/>
            </p:cNvSpPr>
            <p:nvPr/>
          </p:nvSpPr>
          <p:spPr bwMode="auto">
            <a:xfrm>
              <a:off x="3409" y="3628"/>
              <a:ext cx="190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3200" i="1">
                  <a:ea typeface="宋体" panose="02010600030101010101" pitchFamily="2" charset="-122"/>
                </a:rPr>
                <a:t>t</a:t>
              </a:r>
              <a:endParaRPr lang="en-US" altLang="zh-CN" sz="3200">
                <a:ea typeface="宋体" panose="02010600030101010101" pitchFamily="2" charset="-122"/>
              </a:endParaRPr>
            </a:p>
          </p:txBody>
        </p:sp>
        <p:sp>
          <p:nvSpPr>
            <p:cNvPr id="69662" name="Rectangle 15"/>
            <p:cNvSpPr>
              <a:spLocks noChangeArrowheads="1"/>
            </p:cNvSpPr>
            <p:nvPr/>
          </p:nvSpPr>
          <p:spPr bwMode="auto">
            <a:xfrm>
              <a:off x="3264" y="3157"/>
              <a:ext cx="718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3200">
                  <a:ea typeface="宋体" panose="02010600030101010101" pitchFamily="2" charset="-122"/>
                </a:rPr>
                <a:t>1.25</a:t>
              </a:r>
            </a:p>
          </p:txBody>
        </p:sp>
        <p:sp>
          <p:nvSpPr>
            <p:cNvPr id="69663" name="Arc 16"/>
            <p:cNvSpPr>
              <a:spLocks/>
            </p:cNvSpPr>
            <p:nvPr/>
          </p:nvSpPr>
          <p:spPr bwMode="auto">
            <a:xfrm>
              <a:off x="1745" y="3131"/>
              <a:ext cx="416" cy="205"/>
            </a:xfrm>
            <a:custGeom>
              <a:avLst/>
              <a:gdLst>
                <a:gd name="T0" fmla="*/ 416 w 21600"/>
                <a:gd name="T1" fmla="*/ 205 h 21600"/>
                <a:gd name="T2" fmla="*/ 0 w 21600"/>
                <a:gd name="T3" fmla="*/ 0 h 21600"/>
                <a:gd name="T4" fmla="*/ 416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</a:path>
                <a:path w="21600" h="21600" stroke="0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69664" name="Object 17"/>
            <p:cNvGraphicFramePr>
              <a:graphicFrameLocks noChangeAspect="1"/>
            </p:cNvGraphicFramePr>
            <p:nvPr/>
          </p:nvGraphicFramePr>
          <p:xfrm>
            <a:off x="528" y="2062"/>
            <a:ext cx="290" cy="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667" name="公式" r:id="rId3" imgW="88707" imgH="164742" progId="Equation.3">
                    <p:embed/>
                  </p:oleObj>
                </mc:Choice>
                <mc:Fallback>
                  <p:oleObj name="公式" r:id="rId3" imgW="88707" imgH="164742" progId="Equation.3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2062"/>
                          <a:ext cx="290" cy="5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9665" name="Text Box 18"/>
            <p:cNvSpPr txBox="1">
              <a:spLocks noChangeArrowheads="1"/>
            </p:cNvSpPr>
            <p:nvPr/>
          </p:nvSpPr>
          <p:spPr bwMode="auto">
            <a:xfrm>
              <a:off x="518" y="3276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3200">
                  <a:ea typeface="宋体" panose="02010600030101010101" pitchFamily="2" charset="-122"/>
                </a:rPr>
                <a:t>1</a:t>
              </a:r>
            </a:p>
          </p:txBody>
        </p:sp>
        <p:sp>
          <p:nvSpPr>
            <p:cNvPr id="69666" name="Text Box 19"/>
            <p:cNvSpPr txBox="1">
              <a:spLocks noChangeArrowheads="1"/>
            </p:cNvSpPr>
            <p:nvPr/>
          </p:nvSpPr>
          <p:spPr bwMode="auto">
            <a:xfrm>
              <a:off x="902" y="2220"/>
              <a:ext cx="68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en-US" sz="3200">
                  <a:ea typeface="宋体" panose="02010600030101010101" pitchFamily="2" charset="-122"/>
                </a:rPr>
                <a:t>(</a:t>
              </a:r>
              <a:r>
                <a:rPr lang="en-US" altLang="zh-CN" sz="3200">
                  <a:ea typeface="宋体" panose="02010600030101010101" pitchFamily="2" charset="-122"/>
                </a:rPr>
                <a:t>mA)</a:t>
              </a:r>
            </a:p>
          </p:txBody>
        </p:sp>
      </p:grpSp>
      <p:grpSp>
        <p:nvGrpSpPr>
          <p:cNvPr id="274452" name="Group 20"/>
          <p:cNvGrpSpPr>
            <a:grpSpLocks/>
          </p:cNvGrpSpPr>
          <p:nvPr/>
        </p:nvGrpSpPr>
        <p:grpSpPr bwMode="auto">
          <a:xfrm>
            <a:off x="438150" y="38100"/>
            <a:ext cx="5200650" cy="3606800"/>
            <a:chOff x="276" y="0"/>
            <a:chExt cx="3276" cy="2272"/>
          </a:xfrm>
        </p:grpSpPr>
        <p:sp>
          <p:nvSpPr>
            <p:cNvPr id="69637" name="Line 21"/>
            <p:cNvSpPr>
              <a:spLocks noChangeShapeType="1"/>
            </p:cNvSpPr>
            <p:nvPr/>
          </p:nvSpPr>
          <p:spPr bwMode="auto">
            <a:xfrm>
              <a:off x="833" y="1908"/>
              <a:ext cx="2428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9638" name="Line 22"/>
            <p:cNvSpPr>
              <a:spLocks noChangeShapeType="1"/>
            </p:cNvSpPr>
            <p:nvPr/>
          </p:nvSpPr>
          <p:spPr bwMode="auto">
            <a:xfrm flipV="1">
              <a:off x="814" y="578"/>
              <a:ext cx="0" cy="135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9639" name="Line 23"/>
            <p:cNvSpPr>
              <a:spLocks noChangeShapeType="1"/>
            </p:cNvSpPr>
            <p:nvPr/>
          </p:nvSpPr>
          <p:spPr bwMode="auto">
            <a:xfrm flipV="1">
              <a:off x="1855" y="1352"/>
              <a:ext cx="0" cy="576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9640" name="Line 24"/>
            <p:cNvSpPr>
              <a:spLocks noChangeShapeType="1"/>
            </p:cNvSpPr>
            <p:nvPr/>
          </p:nvSpPr>
          <p:spPr bwMode="auto">
            <a:xfrm flipH="1">
              <a:off x="796" y="1313"/>
              <a:ext cx="1077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9641" name="Line 25"/>
            <p:cNvSpPr>
              <a:spLocks noChangeShapeType="1"/>
            </p:cNvSpPr>
            <p:nvPr/>
          </p:nvSpPr>
          <p:spPr bwMode="auto">
            <a:xfrm flipH="1">
              <a:off x="816" y="1008"/>
              <a:ext cx="2256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9642" name="Rectangle 26"/>
            <p:cNvSpPr>
              <a:spLocks noChangeArrowheads="1"/>
            </p:cNvSpPr>
            <p:nvPr/>
          </p:nvSpPr>
          <p:spPr bwMode="auto">
            <a:xfrm>
              <a:off x="1692" y="1909"/>
              <a:ext cx="819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3200">
                  <a:ea typeface="宋体" panose="02010600030101010101" pitchFamily="2" charset="-122"/>
                </a:rPr>
                <a:t>20ms</a:t>
              </a:r>
            </a:p>
          </p:txBody>
        </p:sp>
        <p:sp>
          <p:nvSpPr>
            <p:cNvPr id="69643" name="Rectangle 27"/>
            <p:cNvSpPr>
              <a:spLocks noChangeArrowheads="1"/>
            </p:cNvSpPr>
            <p:nvPr/>
          </p:nvSpPr>
          <p:spPr bwMode="auto">
            <a:xfrm>
              <a:off x="3335" y="1790"/>
              <a:ext cx="217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3200" i="1">
                  <a:ea typeface="宋体" panose="02010600030101010101" pitchFamily="2" charset="-122"/>
                </a:rPr>
                <a:t>t</a:t>
              </a:r>
              <a:endParaRPr lang="en-US" altLang="zh-CN" sz="3200" b="0">
                <a:ea typeface="宋体" panose="02010600030101010101" pitchFamily="2" charset="-122"/>
              </a:endParaRPr>
            </a:p>
          </p:txBody>
        </p:sp>
        <p:sp>
          <p:nvSpPr>
            <p:cNvPr id="69644" name="Rectangle 28"/>
            <p:cNvSpPr>
              <a:spLocks noChangeArrowheads="1"/>
            </p:cNvSpPr>
            <p:nvPr/>
          </p:nvSpPr>
          <p:spPr bwMode="auto">
            <a:xfrm>
              <a:off x="476" y="1170"/>
              <a:ext cx="217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2</a:t>
              </a:r>
            </a:p>
          </p:txBody>
        </p:sp>
        <p:sp>
          <p:nvSpPr>
            <p:cNvPr id="69645" name="Rectangle 29"/>
            <p:cNvSpPr>
              <a:spLocks noChangeArrowheads="1"/>
            </p:cNvSpPr>
            <p:nvPr/>
          </p:nvSpPr>
          <p:spPr bwMode="auto">
            <a:xfrm>
              <a:off x="276" y="777"/>
              <a:ext cx="491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3200">
                  <a:ea typeface="宋体" panose="02010600030101010101" pitchFamily="2" charset="-122"/>
                </a:rPr>
                <a:t>2.5</a:t>
              </a:r>
            </a:p>
          </p:txBody>
        </p:sp>
        <p:sp>
          <p:nvSpPr>
            <p:cNvPr id="69646" name="Line 30"/>
            <p:cNvSpPr>
              <a:spLocks noChangeShapeType="1"/>
            </p:cNvSpPr>
            <p:nvPr/>
          </p:nvSpPr>
          <p:spPr bwMode="auto">
            <a:xfrm>
              <a:off x="2400" y="1008"/>
              <a:ext cx="511" cy="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9647" name="Arc 31"/>
            <p:cNvSpPr>
              <a:spLocks/>
            </p:cNvSpPr>
            <p:nvPr/>
          </p:nvSpPr>
          <p:spPr bwMode="auto">
            <a:xfrm rot="5400000">
              <a:off x="1992" y="888"/>
              <a:ext cx="288" cy="528"/>
            </a:xfrm>
            <a:custGeom>
              <a:avLst/>
              <a:gdLst>
                <a:gd name="T0" fmla="*/ 288 w 21600"/>
                <a:gd name="T1" fmla="*/ 528 h 21600"/>
                <a:gd name="T2" fmla="*/ 0 w 21600"/>
                <a:gd name="T3" fmla="*/ 0 h 21600"/>
                <a:gd name="T4" fmla="*/ 288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</a:path>
                <a:path w="21600" h="21600" stroke="0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noFill/>
            <a:ln w="50800" cap="rnd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zh-CN" altLang="en-US"/>
            </a:p>
          </p:txBody>
        </p:sp>
        <p:sp>
          <p:nvSpPr>
            <p:cNvPr id="69648" name="Freeform 32"/>
            <p:cNvSpPr>
              <a:spLocks/>
            </p:cNvSpPr>
            <p:nvPr/>
          </p:nvSpPr>
          <p:spPr bwMode="auto">
            <a:xfrm>
              <a:off x="816" y="1296"/>
              <a:ext cx="1056" cy="624"/>
            </a:xfrm>
            <a:custGeom>
              <a:avLst/>
              <a:gdLst>
                <a:gd name="T0" fmla="*/ 0 w 1008"/>
                <a:gd name="T1" fmla="*/ 624 h 576"/>
                <a:gd name="T2" fmla="*/ 302 w 1008"/>
                <a:gd name="T3" fmla="*/ 208 h 576"/>
                <a:gd name="T4" fmla="*/ 1056 w 1008"/>
                <a:gd name="T5" fmla="*/ 0 h 57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8" h="576">
                  <a:moveTo>
                    <a:pt x="0" y="576"/>
                  </a:moveTo>
                  <a:cubicBezTo>
                    <a:pt x="60" y="432"/>
                    <a:pt x="120" y="288"/>
                    <a:pt x="288" y="192"/>
                  </a:cubicBezTo>
                  <a:cubicBezTo>
                    <a:pt x="456" y="96"/>
                    <a:pt x="732" y="48"/>
                    <a:pt x="1008" y="0"/>
                  </a:cubicBez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69649" name="Object 33"/>
            <p:cNvGraphicFramePr>
              <a:graphicFrameLocks noChangeAspect="1"/>
            </p:cNvGraphicFramePr>
            <p:nvPr/>
          </p:nvGraphicFramePr>
          <p:xfrm>
            <a:off x="492" y="0"/>
            <a:ext cx="523" cy="6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668" name="公式" r:id="rId5" imgW="190500" imgH="228600" progId="Equation.3">
                    <p:embed/>
                  </p:oleObj>
                </mc:Choice>
                <mc:Fallback>
                  <p:oleObj name="公式" r:id="rId5" imgW="190500" imgH="228600" progId="Equation.3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2" y="0"/>
                          <a:ext cx="523" cy="6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9650" name="Text Box 34"/>
            <p:cNvSpPr txBox="1">
              <a:spLocks noChangeArrowheads="1"/>
            </p:cNvSpPr>
            <p:nvPr/>
          </p:nvSpPr>
          <p:spPr bwMode="auto">
            <a:xfrm>
              <a:off x="986" y="204"/>
              <a:ext cx="47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3200">
                  <a:ea typeface="宋体" panose="02010600030101010101" pitchFamily="2" charset="-122"/>
                </a:rPr>
                <a:t>(V)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4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8" name="Group 2"/>
          <p:cNvGrpSpPr>
            <a:grpSpLocks/>
          </p:cNvGrpSpPr>
          <p:nvPr/>
        </p:nvGrpSpPr>
        <p:grpSpPr bwMode="auto">
          <a:xfrm>
            <a:off x="1147763" y="2114550"/>
            <a:ext cx="7229475" cy="3956050"/>
            <a:chOff x="942" y="1421"/>
            <a:chExt cx="2330" cy="1651"/>
          </a:xfrm>
        </p:grpSpPr>
        <p:sp>
          <p:nvSpPr>
            <p:cNvPr id="70660" name="Line 3"/>
            <p:cNvSpPr>
              <a:spLocks noChangeShapeType="1"/>
            </p:cNvSpPr>
            <p:nvPr/>
          </p:nvSpPr>
          <p:spPr bwMode="auto">
            <a:xfrm>
              <a:off x="1111" y="2900"/>
              <a:ext cx="193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0661" name="Line 4"/>
            <p:cNvSpPr>
              <a:spLocks noChangeShapeType="1"/>
            </p:cNvSpPr>
            <p:nvPr/>
          </p:nvSpPr>
          <p:spPr bwMode="auto">
            <a:xfrm flipV="1">
              <a:off x="1122" y="1555"/>
              <a:ext cx="0" cy="14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0662" name="Line 5"/>
            <p:cNvSpPr>
              <a:spLocks noChangeShapeType="1"/>
            </p:cNvSpPr>
            <p:nvPr/>
          </p:nvSpPr>
          <p:spPr bwMode="auto">
            <a:xfrm>
              <a:off x="1122" y="2322"/>
              <a:ext cx="6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0663" name="Line 6"/>
            <p:cNvSpPr>
              <a:spLocks noChangeShapeType="1"/>
            </p:cNvSpPr>
            <p:nvPr/>
          </p:nvSpPr>
          <p:spPr bwMode="auto">
            <a:xfrm flipV="1">
              <a:off x="1800" y="1978"/>
              <a:ext cx="0" cy="35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0664" name="Line 7"/>
            <p:cNvSpPr>
              <a:spLocks noChangeShapeType="1"/>
            </p:cNvSpPr>
            <p:nvPr/>
          </p:nvSpPr>
          <p:spPr bwMode="auto">
            <a:xfrm>
              <a:off x="1800" y="1978"/>
              <a:ext cx="6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0665" name="Line 8"/>
            <p:cNvSpPr>
              <a:spLocks noChangeShapeType="1"/>
            </p:cNvSpPr>
            <p:nvPr/>
          </p:nvSpPr>
          <p:spPr bwMode="auto">
            <a:xfrm>
              <a:off x="1800" y="2333"/>
              <a:ext cx="0" cy="611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0666" name="Text Box 9"/>
            <p:cNvSpPr txBox="1">
              <a:spLocks noChangeArrowheads="1"/>
            </p:cNvSpPr>
            <p:nvPr/>
          </p:nvSpPr>
          <p:spPr bwMode="auto">
            <a:xfrm>
              <a:off x="3174" y="2676"/>
              <a:ext cx="98" cy="2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t</a:t>
              </a:r>
            </a:p>
          </p:txBody>
        </p:sp>
        <p:sp>
          <p:nvSpPr>
            <p:cNvPr id="70667" name="Text Box 10"/>
            <p:cNvSpPr txBox="1">
              <a:spLocks noChangeArrowheads="1"/>
            </p:cNvSpPr>
            <p:nvPr/>
          </p:nvSpPr>
          <p:spPr bwMode="auto">
            <a:xfrm>
              <a:off x="1277" y="1421"/>
              <a:ext cx="276" cy="2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U(v)</a:t>
              </a:r>
            </a:p>
          </p:txBody>
        </p:sp>
        <p:sp>
          <p:nvSpPr>
            <p:cNvPr id="70668" name="Text Box 11"/>
            <p:cNvSpPr txBox="1">
              <a:spLocks noChangeArrowheads="1"/>
            </p:cNvSpPr>
            <p:nvPr/>
          </p:nvSpPr>
          <p:spPr bwMode="auto">
            <a:xfrm>
              <a:off x="1666" y="2855"/>
              <a:ext cx="315" cy="2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20ms</a:t>
              </a:r>
            </a:p>
          </p:txBody>
        </p:sp>
        <p:sp>
          <p:nvSpPr>
            <p:cNvPr id="70669" name="Text Box 12"/>
            <p:cNvSpPr txBox="1">
              <a:spLocks noChangeArrowheads="1"/>
            </p:cNvSpPr>
            <p:nvPr/>
          </p:nvSpPr>
          <p:spPr bwMode="auto">
            <a:xfrm>
              <a:off x="963" y="2198"/>
              <a:ext cx="117" cy="2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3</a:t>
              </a:r>
            </a:p>
          </p:txBody>
        </p:sp>
        <p:sp>
          <p:nvSpPr>
            <p:cNvPr id="70670" name="Text Box 13"/>
            <p:cNvSpPr txBox="1">
              <a:spLocks noChangeArrowheads="1"/>
            </p:cNvSpPr>
            <p:nvPr/>
          </p:nvSpPr>
          <p:spPr bwMode="auto">
            <a:xfrm>
              <a:off x="1619" y="1842"/>
              <a:ext cx="117" cy="2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5</a:t>
              </a:r>
            </a:p>
          </p:txBody>
        </p:sp>
        <p:sp>
          <p:nvSpPr>
            <p:cNvPr id="70671" name="Text Box 14"/>
            <p:cNvSpPr txBox="1">
              <a:spLocks noChangeArrowheads="1"/>
            </p:cNvSpPr>
            <p:nvPr/>
          </p:nvSpPr>
          <p:spPr bwMode="auto">
            <a:xfrm>
              <a:off x="942" y="2764"/>
              <a:ext cx="116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0</a:t>
              </a:r>
            </a:p>
          </p:txBody>
        </p:sp>
      </p:grpSp>
      <p:sp>
        <p:nvSpPr>
          <p:cNvPr id="70659" name="Text Box 15"/>
          <p:cNvSpPr txBox="1">
            <a:spLocks noChangeArrowheads="1"/>
          </p:cNvSpPr>
          <p:nvPr/>
        </p:nvSpPr>
        <p:spPr bwMode="auto">
          <a:xfrm>
            <a:off x="0" y="293688"/>
            <a:ext cx="9402763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4000">
                <a:ea typeface="宋体" panose="02010600030101010101" pitchFamily="2" charset="-122"/>
              </a:rPr>
              <a:t>开关的动作相当于在电路中加了如下</a:t>
            </a:r>
          </a:p>
          <a:p>
            <a:pPr algn="ctr">
              <a:spcBef>
                <a:spcPct val="50000"/>
              </a:spcBef>
            </a:pPr>
            <a:r>
              <a:rPr lang="zh-CN" altLang="en-US" sz="4000">
                <a:ea typeface="宋体" panose="02010600030101010101" pitchFamily="2" charset="-122"/>
              </a:rPr>
              <a:t>的信号，这样的信号我们称为阶跃函数。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ChangeArrowheads="1"/>
          </p:cNvSpPr>
          <p:nvPr/>
        </p:nvSpPr>
        <p:spPr bwMode="auto">
          <a:xfrm>
            <a:off x="1447800" y="457200"/>
            <a:ext cx="62690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 sz="280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§5-6 </a:t>
            </a:r>
            <a:r>
              <a:rPr lang="zh-CN" altLang="en-US" sz="280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阶跃函数与一阶电路的阶跃响应</a:t>
            </a:r>
          </a:p>
        </p:txBody>
      </p:sp>
      <p:sp>
        <p:nvSpPr>
          <p:cNvPr id="191555" name="Text Box 67"/>
          <p:cNvSpPr txBox="1">
            <a:spLocks noChangeArrowheads="1"/>
          </p:cNvSpPr>
          <p:nvPr/>
        </p:nvSpPr>
        <p:spPr bwMode="auto">
          <a:xfrm>
            <a:off x="441325" y="914400"/>
            <a:ext cx="2482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zh-CN" altLang="en-US">
                <a:solidFill>
                  <a:srgbClr val="0000FF"/>
                </a:solidFill>
                <a:latin typeface="仿宋_GB2312" pitchFamily="49" charset="-122"/>
              </a:rPr>
              <a:t>一 单位阶跃函数</a:t>
            </a:r>
            <a:endParaRPr lang="zh-CN" altLang="en-US" b="0">
              <a:solidFill>
                <a:srgbClr val="0000FF"/>
              </a:solidFill>
              <a:latin typeface="仿宋_GB2312" pitchFamily="49" charset="-122"/>
            </a:endParaRPr>
          </a:p>
        </p:txBody>
      </p:sp>
      <p:sp>
        <p:nvSpPr>
          <p:cNvPr id="191556" name="Text Box 68"/>
          <p:cNvSpPr txBox="1">
            <a:spLocks noChangeArrowheads="1"/>
          </p:cNvSpPr>
          <p:nvPr/>
        </p:nvSpPr>
        <p:spPr bwMode="auto">
          <a:xfrm>
            <a:off x="479425" y="1676400"/>
            <a:ext cx="11049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>
                <a:solidFill>
                  <a:srgbClr val="0000FF"/>
                </a:solidFill>
                <a:latin typeface="仿宋_GB2312" pitchFamily="49" charset="-122"/>
              </a:rPr>
              <a:t>1.</a:t>
            </a:r>
            <a:r>
              <a:rPr lang="zh-CN" altLang="en-US">
                <a:solidFill>
                  <a:srgbClr val="0000FF"/>
                </a:solidFill>
                <a:latin typeface="仿宋_GB2312" pitchFamily="49" charset="-122"/>
              </a:rPr>
              <a:t>定义</a:t>
            </a:r>
            <a:endParaRPr lang="zh-CN" altLang="en-US" b="0">
              <a:solidFill>
                <a:srgbClr val="0000FF"/>
              </a:solidFill>
              <a:latin typeface="仿宋_GB2312" pitchFamily="49" charset="-122"/>
            </a:endParaRPr>
          </a:p>
        </p:txBody>
      </p:sp>
      <p:graphicFrame>
        <p:nvGraphicFramePr>
          <p:cNvPr id="191557" name="Object 69"/>
          <p:cNvGraphicFramePr>
            <a:graphicFrameLocks noChangeAspect="1"/>
          </p:cNvGraphicFramePr>
          <p:nvPr/>
        </p:nvGraphicFramePr>
        <p:xfrm>
          <a:off x="2057400" y="1524000"/>
          <a:ext cx="22606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1" name="公式" r:id="rId4" imgW="1129810" imgH="469696" progId="Equation.3">
                  <p:embed/>
                </p:oleObj>
              </mc:Choice>
              <mc:Fallback>
                <p:oleObj name="公式" r:id="rId4" imgW="1129810" imgH="469696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1524000"/>
                        <a:ext cx="22606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1558" name="Group 70"/>
          <p:cNvGrpSpPr>
            <a:grpSpLocks/>
          </p:cNvGrpSpPr>
          <p:nvPr/>
        </p:nvGrpSpPr>
        <p:grpSpPr bwMode="auto">
          <a:xfrm>
            <a:off x="5270500" y="1295400"/>
            <a:ext cx="3106738" cy="1524000"/>
            <a:chOff x="3320" y="816"/>
            <a:chExt cx="1957" cy="960"/>
          </a:xfrm>
        </p:grpSpPr>
        <p:grpSp>
          <p:nvGrpSpPr>
            <p:cNvPr id="71740" name="Group 71"/>
            <p:cNvGrpSpPr>
              <a:grpSpLocks/>
            </p:cNvGrpSpPr>
            <p:nvPr/>
          </p:nvGrpSpPr>
          <p:grpSpPr bwMode="auto">
            <a:xfrm>
              <a:off x="3320" y="816"/>
              <a:ext cx="1957" cy="960"/>
              <a:chOff x="3320" y="816"/>
              <a:chExt cx="1957" cy="960"/>
            </a:xfrm>
          </p:grpSpPr>
          <p:grpSp>
            <p:nvGrpSpPr>
              <p:cNvPr id="71742" name="Group 72"/>
              <p:cNvGrpSpPr>
                <a:grpSpLocks/>
              </p:cNvGrpSpPr>
              <p:nvPr/>
            </p:nvGrpSpPr>
            <p:grpSpPr bwMode="auto">
              <a:xfrm>
                <a:off x="3320" y="816"/>
                <a:ext cx="1957" cy="864"/>
                <a:chOff x="3312" y="816"/>
                <a:chExt cx="1957" cy="864"/>
              </a:xfrm>
            </p:grpSpPr>
            <p:sp>
              <p:nvSpPr>
                <p:cNvPr id="71744" name="Line 73"/>
                <p:cNvSpPr>
                  <a:spLocks noChangeShapeType="1"/>
                </p:cNvSpPr>
                <p:nvPr/>
              </p:nvSpPr>
              <p:spPr bwMode="auto">
                <a:xfrm>
                  <a:off x="3552" y="1536"/>
                  <a:ext cx="158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71745" name="Line 74"/>
                <p:cNvSpPr>
                  <a:spLocks noChangeShapeType="1"/>
                </p:cNvSpPr>
                <p:nvPr/>
              </p:nvSpPr>
              <p:spPr bwMode="auto">
                <a:xfrm flipV="1">
                  <a:off x="3648" y="960"/>
                  <a:ext cx="0" cy="72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71746" name="Line 75"/>
                <p:cNvSpPr>
                  <a:spLocks noChangeShapeType="1"/>
                </p:cNvSpPr>
                <p:nvPr/>
              </p:nvSpPr>
              <p:spPr bwMode="auto">
                <a:xfrm>
                  <a:off x="3648" y="1200"/>
                  <a:ext cx="1056" cy="0"/>
                </a:xfrm>
                <a:prstGeom prst="line">
                  <a:avLst/>
                </a:prstGeom>
                <a:noFill/>
                <a:ln w="38100">
                  <a:solidFill>
                    <a:srgbClr val="FF0066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71747" name="Text Box 76"/>
                <p:cNvSpPr txBox="1">
                  <a:spLocks noChangeArrowheads="1"/>
                </p:cNvSpPr>
                <p:nvPr/>
              </p:nvSpPr>
              <p:spPr bwMode="auto">
                <a:xfrm>
                  <a:off x="5100" y="1392"/>
                  <a:ext cx="169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/>
                  <a:r>
                    <a:rPr lang="en-US" altLang="zh-CN" i="1">
                      <a:ea typeface="宋体" panose="02010600030101010101" pitchFamily="2" charset="-122"/>
                    </a:rPr>
                    <a:t>t</a:t>
                  </a:r>
                  <a:endParaRPr lang="en-US" altLang="zh-CN" b="0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71748" name="Text Box 77"/>
                <p:cNvSpPr txBox="1">
                  <a:spLocks noChangeArrowheads="1"/>
                </p:cNvSpPr>
                <p:nvPr/>
              </p:nvSpPr>
              <p:spPr bwMode="auto">
                <a:xfrm>
                  <a:off x="3696" y="816"/>
                  <a:ext cx="381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/>
                  <a:r>
                    <a:rPr lang="en-US" altLang="zh-CN" i="1">
                      <a:ea typeface="宋体" panose="02010600030101010101" pitchFamily="2" charset="-122"/>
                    </a:rPr>
                    <a:t></a:t>
                  </a:r>
                  <a:r>
                    <a:rPr lang="en-US" altLang="zh-CN">
                      <a:ea typeface="宋体" panose="02010600030101010101" pitchFamily="2" charset="-122"/>
                    </a:rPr>
                    <a:t>(</a:t>
                  </a:r>
                  <a:r>
                    <a:rPr lang="en-US" altLang="zh-CN" i="1">
                      <a:ea typeface="宋体" panose="02010600030101010101" pitchFamily="2" charset="-122"/>
                    </a:rPr>
                    <a:t>t</a:t>
                  </a:r>
                  <a:r>
                    <a:rPr lang="en-US" altLang="zh-CN">
                      <a:ea typeface="宋体" panose="02010600030101010101" pitchFamily="2" charset="-122"/>
                    </a:rPr>
                    <a:t>)</a:t>
                  </a:r>
                  <a:endParaRPr lang="en-US" altLang="zh-CN" b="0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71749" name="Line 78"/>
                <p:cNvSpPr>
                  <a:spLocks noChangeShapeType="1"/>
                </p:cNvSpPr>
                <p:nvPr/>
              </p:nvSpPr>
              <p:spPr bwMode="auto">
                <a:xfrm flipH="1">
                  <a:off x="3312" y="1536"/>
                  <a:ext cx="336" cy="0"/>
                </a:xfrm>
                <a:prstGeom prst="line">
                  <a:avLst/>
                </a:prstGeom>
                <a:noFill/>
                <a:ln w="38100">
                  <a:solidFill>
                    <a:srgbClr val="FF0066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71750" name="Line 79"/>
                <p:cNvSpPr>
                  <a:spLocks noChangeShapeType="1"/>
                </p:cNvSpPr>
                <p:nvPr/>
              </p:nvSpPr>
              <p:spPr bwMode="auto">
                <a:xfrm>
                  <a:off x="3648" y="1152"/>
                  <a:ext cx="0" cy="384"/>
                </a:xfrm>
                <a:prstGeom prst="line">
                  <a:avLst/>
                </a:prstGeom>
                <a:noFill/>
                <a:ln w="38100">
                  <a:solidFill>
                    <a:srgbClr val="FF0066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71743" name="Text Box 80"/>
              <p:cNvSpPr txBox="1">
                <a:spLocks noChangeArrowheads="1"/>
              </p:cNvSpPr>
              <p:nvPr/>
            </p:nvSpPr>
            <p:spPr bwMode="auto">
              <a:xfrm>
                <a:off x="3638" y="1488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/>
                <a:r>
                  <a:rPr lang="en-US" altLang="zh-CN">
                    <a:ea typeface="宋体" panose="02010600030101010101" pitchFamily="2" charset="-122"/>
                  </a:rPr>
                  <a:t>0</a:t>
                </a:r>
              </a:p>
            </p:txBody>
          </p:sp>
        </p:grpSp>
        <p:sp>
          <p:nvSpPr>
            <p:cNvPr id="71741" name="Text Box 81"/>
            <p:cNvSpPr txBox="1">
              <a:spLocks noChangeArrowheads="1"/>
            </p:cNvSpPr>
            <p:nvPr/>
          </p:nvSpPr>
          <p:spPr bwMode="auto">
            <a:xfrm>
              <a:off x="3435" y="1063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>
                  <a:ea typeface="宋体" panose="02010600030101010101" pitchFamily="2" charset="-122"/>
                </a:rPr>
                <a:t>1</a:t>
              </a:r>
            </a:p>
          </p:txBody>
        </p:sp>
      </p:grpSp>
      <p:sp>
        <p:nvSpPr>
          <p:cNvPr id="191570" name="Rectangle 82"/>
          <p:cNvSpPr>
            <a:spLocks noChangeArrowheads="1"/>
          </p:cNvSpPr>
          <p:nvPr/>
        </p:nvSpPr>
        <p:spPr bwMode="auto">
          <a:xfrm>
            <a:off x="466725" y="2544763"/>
            <a:ext cx="34036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en-US" altLang="zh-CN">
                <a:solidFill>
                  <a:srgbClr val="0000FF"/>
                </a:solidFill>
                <a:latin typeface="仿宋_GB2312" pitchFamily="49" charset="-122"/>
              </a:rPr>
              <a:t>2. </a:t>
            </a:r>
            <a:r>
              <a:rPr lang="zh-CN" altLang="en-US">
                <a:solidFill>
                  <a:srgbClr val="0000FF"/>
                </a:solidFill>
                <a:latin typeface="仿宋_GB2312" pitchFamily="49" charset="-122"/>
              </a:rPr>
              <a:t>单位阶跃函数的延迟</a:t>
            </a:r>
          </a:p>
        </p:txBody>
      </p:sp>
      <p:graphicFrame>
        <p:nvGraphicFramePr>
          <p:cNvPr id="191571" name="Object 83"/>
          <p:cNvGraphicFramePr>
            <a:graphicFrameLocks noChangeAspect="1"/>
          </p:cNvGraphicFramePr>
          <p:nvPr/>
        </p:nvGraphicFramePr>
        <p:xfrm>
          <a:off x="4616450" y="3160713"/>
          <a:ext cx="2519363" cy="874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2" name="公式" r:id="rId6" imgW="1384300" imgH="482600" progId="Equation.3">
                  <p:embed/>
                </p:oleObj>
              </mc:Choice>
              <mc:Fallback>
                <p:oleObj name="公式" r:id="rId6" imgW="1384300" imgH="482600" progId="Equation.3">
                  <p:embed/>
                  <p:pic>
                    <p:nvPicPr>
                      <p:cNvPr id="0" name="Object 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6450" y="3160713"/>
                        <a:ext cx="2519363" cy="874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1572" name="Group 84"/>
          <p:cNvGrpSpPr>
            <a:grpSpLocks/>
          </p:cNvGrpSpPr>
          <p:nvPr/>
        </p:nvGrpSpPr>
        <p:grpSpPr bwMode="auto">
          <a:xfrm>
            <a:off x="752475" y="2894013"/>
            <a:ext cx="2894013" cy="1511300"/>
            <a:chOff x="366" y="704"/>
            <a:chExt cx="1823" cy="952"/>
          </a:xfrm>
        </p:grpSpPr>
        <p:grpSp>
          <p:nvGrpSpPr>
            <p:cNvPr id="71727" name="Group 85"/>
            <p:cNvGrpSpPr>
              <a:grpSpLocks/>
            </p:cNvGrpSpPr>
            <p:nvPr/>
          </p:nvGrpSpPr>
          <p:grpSpPr bwMode="auto">
            <a:xfrm>
              <a:off x="366" y="704"/>
              <a:ext cx="1823" cy="952"/>
              <a:chOff x="366" y="704"/>
              <a:chExt cx="1823" cy="952"/>
            </a:xfrm>
          </p:grpSpPr>
          <p:grpSp>
            <p:nvGrpSpPr>
              <p:cNvPr id="71730" name="Group 86"/>
              <p:cNvGrpSpPr>
                <a:grpSpLocks/>
              </p:cNvGrpSpPr>
              <p:nvPr/>
            </p:nvGrpSpPr>
            <p:grpSpPr bwMode="auto">
              <a:xfrm>
                <a:off x="472" y="704"/>
                <a:ext cx="1717" cy="936"/>
                <a:chOff x="472" y="704"/>
                <a:chExt cx="1717" cy="936"/>
              </a:xfrm>
            </p:grpSpPr>
            <p:sp>
              <p:nvSpPr>
                <p:cNvPr id="71732" name="Line 87"/>
                <p:cNvSpPr>
                  <a:spLocks noChangeShapeType="1"/>
                </p:cNvSpPr>
                <p:nvPr/>
              </p:nvSpPr>
              <p:spPr bwMode="auto">
                <a:xfrm>
                  <a:off x="472" y="1400"/>
                  <a:ext cx="158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71733" name="Line 88"/>
                <p:cNvSpPr>
                  <a:spLocks noChangeShapeType="1"/>
                </p:cNvSpPr>
                <p:nvPr/>
              </p:nvSpPr>
              <p:spPr bwMode="auto">
                <a:xfrm flipV="1">
                  <a:off x="568" y="824"/>
                  <a:ext cx="0" cy="72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71734" name="Line 89"/>
                <p:cNvSpPr>
                  <a:spLocks noChangeShapeType="1"/>
                </p:cNvSpPr>
                <p:nvPr/>
              </p:nvSpPr>
              <p:spPr bwMode="auto">
                <a:xfrm>
                  <a:off x="856" y="1064"/>
                  <a:ext cx="1056" cy="0"/>
                </a:xfrm>
                <a:prstGeom prst="line">
                  <a:avLst/>
                </a:prstGeom>
                <a:noFill/>
                <a:ln w="28575">
                  <a:solidFill>
                    <a:srgbClr val="FF0066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71735" name="Text Box 90"/>
                <p:cNvSpPr txBox="1">
                  <a:spLocks noChangeArrowheads="1"/>
                </p:cNvSpPr>
                <p:nvPr/>
              </p:nvSpPr>
              <p:spPr bwMode="auto">
                <a:xfrm>
                  <a:off x="2020" y="1256"/>
                  <a:ext cx="169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/>
                  <a:r>
                    <a:rPr lang="en-US" altLang="zh-CN" i="1">
                      <a:ea typeface="宋体" panose="02010600030101010101" pitchFamily="2" charset="-122"/>
                    </a:rPr>
                    <a:t>t</a:t>
                  </a:r>
                  <a:endParaRPr lang="en-US" altLang="zh-CN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71736" name="Text Box 91"/>
                <p:cNvSpPr txBox="1">
                  <a:spLocks noChangeArrowheads="1"/>
                </p:cNvSpPr>
                <p:nvPr/>
              </p:nvSpPr>
              <p:spPr bwMode="auto">
                <a:xfrm>
                  <a:off x="526" y="704"/>
                  <a:ext cx="71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/>
                  <a:r>
                    <a:rPr lang="en-US" altLang="zh-CN" i="1">
                      <a:ea typeface="宋体" panose="02010600030101010101" pitchFamily="2" charset="-122"/>
                    </a:rPr>
                    <a:t></a:t>
                  </a:r>
                  <a:r>
                    <a:rPr lang="en-US" altLang="zh-CN">
                      <a:ea typeface="宋体" panose="02010600030101010101" pitchFamily="2" charset="-122"/>
                    </a:rPr>
                    <a:t>(</a:t>
                  </a:r>
                  <a:r>
                    <a:rPr lang="en-US" altLang="zh-CN" i="1">
                      <a:ea typeface="宋体" panose="02010600030101010101" pitchFamily="2" charset="-122"/>
                    </a:rPr>
                    <a:t>t-t</a:t>
                  </a:r>
                  <a:r>
                    <a:rPr lang="en-US" altLang="zh-CN" baseline="-25000">
                      <a:ea typeface="宋体" panose="02010600030101010101" pitchFamily="2" charset="-122"/>
                    </a:rPr>
                    <a:t>0</a:t>
                  </a:r>
                  <a:r>
                    <a:rPr lang="en-US" altLang="zh-CN">
                      <a:ea typeface="宋体" panose="02010600030101010101" pitchFamily="2" charset="-122"/>
                    </a:rPr>
                    <a:t>)</a:t>
                  </a:r>
                </a:p>
              </p:txBody>
            </p:sp>
            <p:sp>
              <p:nvSpPr>
                <p:cNvPr id="71737" name="Line 92"/>
                <p:cNvSpPr>
                  <a:spLocks noChangeShapeType="1"/>
                </p:cNvSpPr>
                <p:nvPr/>
              </p:nvSpPr>
              <p:spPr bwMode="auto">
                <a:xfrm>
                  <a:off x="856" y="1064"/>
                  <a:ext cx="0" cy="336"/>
                </a:xfrm>
                <a:prstGeom prst="line">
                  <a:avLst/>
                </a:prstGeom>
                <a:noFill/>
                <a:ln w="28575">
                  <a:solidFill>
                    <a:srgbClr val="FF0066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71738" name="Text Box 93"/>
                <p:cNvSpPr txBox="1">
                  <a:spLocks noChangeArrowheads="1"/>
                </p:cNvSpPr>
                <p:nvPr/>
              </p:nvSpPr>
              <p:spPr bwMode="auto">
                <a:xfrm>
                  <a:off x="808" y="1352"/>
                  <a:ext cx="23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/>
                  <a:r>
                    <a:rPr lang="en-US" altLang="zh-CN" i="1">
                      <a:ea typeface="宋体" panose="02010600030101010101" pitchFamily="2" charset="-122"/>
                    </a:rPr>
                    <a:t>t</a:t>
                  </a:r>
                  <a:r>
                    <a:rPr lang="en-US" altLang="zh-CN" baseline="-25000">
                      <a:ea typeface="宋体" panose="02010600030101010101" pitchFamily="2" charset="-122"/>
                    </a:rPr>
                    <a:t>0</a:t>
                  </a:r>
                  <a:endParaRPr lang="en-US" altLang="zh-CN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71739" name="Line 94"/>
                <p:cNvSpPr>
                  <a:spLocks noChangeShapeType="1"/>
                </p:cNvSpPr>
                <p:nvPr/>
              </p:nvSpPr>
              <p:spPr bwMode="auto">
                <a:xfrm>
                  <a:off x="488" y="1392"/>
                  <a:ext cx="368" cy="0"/>
                </a:xfrm>
                <a:prstGeom prst="line">
                  <a:avLst/>
                </a:prstGeom>
                <a:noFill/>
                <a:ln w="28575">
                  <a:solidFill>
                    <a:srgbClr val="FF0066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71731" name="Text Box 95"/>
              <p:cNvSpPr txBox="1">
                <a:spLocks noChangeArrowheads="1"/>
              </p:cNvSpPr>
              <p:nvPr/>
            </p:nvSpPr>
            <p:spPr bwMode="auto">
              <a:xfrm>
                <a:off x="366" y="1368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/>
                <a:r>
                  <a:rPr lang="en-US" altLang="zh-CN">
                    <a:ea typeface="宋体" panose="02010600030101010101" pitchFamily="2" charset="-122"/>
                  </a:rPr>
                  <a:t>0</a:t>
                </a:r>
              </a:p>
            </p:txBody>
          </p:sp>
        </p:grpSp>
        <p:sp>
          <p:nvSpPr>
            <p:cNvPr id="71728" name="Text Box 96"/>
            <p:cNvSpPr txBox="1">
              <a:spLocks noChangeArrowheads="1"/>
            </p:cNvSpPr>
            <p:nvPr/>
          </p:nvSpPr>
          <p:spPr bwMode="auto">
            <a:xfrm>
              <a:off x="382" y="951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>
                  <a:ea typeface="宋体" panose="02010600030101010101" pitchFamily="2" charset="-122"/>
                </a:rPr>
                <a:t>1</a:t>
              </a:r>
            </a:p>
          </p:txBody>
        </p:sp>
        <p:sp>
          <p:nvSpPr>
            <p:cNvPr id="71729" name="Line 97"/>
            <p:cNvSpPr>
              <a:spLocks noChangeShapeType="1"/>
            </p:cNvSpPr>
            <p:nvPr/>
          </p:nvSpPr>
          <p:spPr bwMode="auto">
            <a:xfrm>
              <a:off x="578" y="1058"/>
              <a:ext cx="270" cy="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91586" name="Rectangle 98"/>
          <p:cNvSpPr>
            <a:spLocks noChangeArrowheads="1"/>
          </p:cNvSpPr>
          <p:nvPr/>
        </p:nvSpPr>
        <p:spPr bwMode="auto">
          <a:xfrm>
            <a:off x="536575" y="4335463"/>
            <a:ext cx="5241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en-US" altLang="zh-CN">
                <a:solidFill>
                  <a:srgbClr val="0000FF"/>
                </a:solidFill>
                <a:latin typeface="仿宋_GB2312" pitchFamily="49" charset="-122"/>
              </a:rPr>
              <a:t>3. </a:t>
            </a:r>
            <a:r>
              <a:rPr lang="zh-CN" altLang="en-US">
                <a:solidFill>
                  <a:srgbClr val="0000FF"/>
                </a:solidFill>
                <a:latin typeface="仿宋_GB2312" pitchFamily="49" charset="-122"/>
              </a:rPr>
              <a:t>由单位阶跃函数可组成复杂的信号</a:t>
            </a:r>
          </a:p>
        </p:txBody>
      </p:sp>
      <p:sp>
        <p:nvSpPr>
          <p:cNvPr id="191587" name="Text Box 99"/>
          <p:cNvSpPr txBox="1">
            <a:spLocks noChangeArrowheads="1"/>
          </p:cNvSpPr>
          <p:nvPr/>
        </p:nvSpPr>
        <p:spPr bwMode="auto">
          <a:xfrm>
            <a:off x="357188" y="5062538"/>
            <a:ext cx="72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例 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1</a:t>
            </a:r>
            <a:endParaRPr lang="en-US" altLang="zh-CN">
              <a:ea typeface="宋体" panose="02010600030101010101" pitchFamily="2" charset="-122"/>
            </a:endParaRPr>
          </a:p>
        </p:txBody>
      </p:sp>
      <p:graphicFrame>
        <p:nvGraphicFramePr>
          <p:cNvPr id="191588" name="Object 100"/>
          <p:cNvGraphicFramePr>
            <a:graphicFrameLocks noChangeAspect="1"/>
          </p:cNvGraphicFramePr>
          <p:nvPr/>
        </p:nvGraphicFramePr>
        <p:xfrm>
          <a:off x="3205163" y="6219825"/>
          <a:ext cx="2751137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3" name="公式" r:id="rId8" imgW="3111500" imgH="444500" progId="Equation.3">
                  <p:embed/>
                </p:oleObj>
              </mc:Choice>
              <mc:Fallback>
                <p:oleObj name="公式" r:id="rId8" imgW="3111500" imgH="444500" progId="Equation.3">
                  <p:embed/>
                  <p:pic>
                    <p:nvPicPr>
                      <p:cNvPr id="0" name="Object 1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5163" y="6219825"/>
                        <a:ext cx="2751137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1589" name="Group 101"/>
          <p:cNvGrpSpPr>
            <a:grpSpLocks/>
          </p:cNvGrpSpPr>
          <p:nvPr/>
        </p:nvGrpSpPr>
        <p:grpSpPr bwMode="auto">
          <a:xfrm>
            <a:off x="1616075" y="4641850"/>
            <a:ext cx="2265363" cy="1663700"/>
            <a:chOff x="1000" y="2152"/>
            <a:chExt cx="1427" cy="1048"/>
          </a:xfrm>
        </p:grpSpPr>
        <p:grpSp>
          <p:nvGrpSpPr>
            <p:cNvPr id="71713" name="Group 102"/>
            <p:cNvGrpSpPr>
              <a:grpSpLocks/>
            </p:cNvGrpSpPr>
            <p:nvPr/>
          </p:nvGrpSpPr>
          <p:grpSpPr bwMode="auto">
            <a:xfrm>
              <a:off x="1000" y="2152"/>
              <a:ext cx="1427" cy="1048"/>
              <a:chOff x="1000" y="2152"/>
              <a:chExt cx="1427" cy="1048"/>
            </a:xfrm>
          </p:grpSpPr>
          <p:sp>
            <p:nvSpPr>
              <p:cNvPr id="71715" name="Line 103"/>
              <p:cNvSpPr>
                <a:spLocks noChangeShapeType="1"/>
              </p:cNvSpPr>
              <p:nvPr/>
            </p:nvSpPr>
            <p:spPr bwMode="auto">
              <a:xfrm>
                <a:off x="1098" y="2912"/>
                <a:ext cx="124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716" name="Line 104"/>
              <p:cNvSpPr>
                <a:spLocks noChangeShapeType="1"/>
              </p:cNvSpPr>
              <p:nvPr/>
            </p:nvSpPr>
            <p:spPr bwMode="auto">
              <a:xfrm flipV="1">
                <a:off x="1242" y="2288"/>
                <a:ext cx="0" cy="76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717" name="Line 105"/>
              <p:cNvSpPr>
                <a:spLocks noChangeShapeType="1"/>
              </p:cNvSpPr>
              <p:nvPr/>
            </p:nvSpPr>
            <p:spPr bwMode="auto">
              <a:xfrm>
                <a:off x="1242" y="2576"/>
                <a:ext cx="384" cy="0"/>
              </a:xfrm>
              <a:prstGeom prst="line">
                <a:avLst/>
              </a:prstGeom>
              <a:noFill/>
              <a:ln w="25400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718" name="Line 106"/>
              <p:cNvSpPr>
                <a:spLocks noChangeShapeType="1"/>
              </p:cNvSpPr>
              <p:nvPr/>
            </p:nvSpPr>
            <p:spPr bwMode="auto">
              <a:xfrm>
                <a:off x="1626" y="2576"/>
                <a:ext cx="0" cy="336"/>
              </a:xfrm>
              <a:prstGeom prst="line">
                <a:avLst/>
              </a:prstGeom>
              <a:noFill/>
              <a:ln w="25400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719" name="Text Box 107"/>
              <p:cNvSpPr txBox="1">
                <a:spLocks noChangeArrowheads="1"/>
              </p:cNvSpPr>
              <p:nvPr/>
            </p:nvSpPr>
            <p:spPr bwMode="auto">
              <a:xfrm>
                <a:off x="1000" y="2432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/>
                <a:r>
                  <a:rPr lang="en-US" altLang="zh-CN">
                    <a:ea typeface="宋体" panose="02010600030101010101" pitchFamily="2" charset="-122"/>
                  </a:rPr>
                  <a:t>1</a:t>
                </a:r>
              </a:p>
            </p:txBody>
          </p:sp>
          <p:sp>
            <p:nvSpPr>
              <p:cNvPr id="71720" name="Text Box 108"/>
              <p:cNvSpPr txBox="1">
                <a:spLocks noChangeArrowheads="1"/>
              </p:cNvSpPr>
              <p:nvPr/>
            </p:nvSpPr>
            <p:spPr bwMode="auto">
              <a:xfrm>
                <a:off x="1510" y="2912"/>
                <a:ext cx="23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/>
                <a:r>
                  <a:rPr lang="en-US" altLang="zh-CN" i="1">
                    <a:ea typeface="宋体" panose="02010600030101010101" pitchFamily="2" charset="-122"/>
                  </a:rPr>
                  <a:t>t</a:t>
                </a:r>
                <a:r>
                  <a:rPr lang="en-US" altLang="zh-CN" baseline="-25000">
                    <a:ea typeface="宋体" panose="02010600030101010101" pitchFamily="2" charset="-122"/>
                  </a:rPr>
                  <a:t>0</a:t>
                </a:r>
                <a:endParaRPr lang="en-US" altLang="zh-CN">
                  <a:ea typeface="宋体" panose="02010600030101010101" pitchFamily="2" charset="-122"/>
                </a:endParaRPr>
              </a:p>
            </p:txBody>
          </p:sp>
          <p:sp>
            <p:nvSpPr>
              <p:cNvPr id="71721" name="Text Box 109"/>
              <p:cNvSpPr txBox="1">
                <a:spLocks noChangeArrowheads="1"/>
              </p:cNvSpPr>
              <p:nvPr/>
            </p:nvSpPr>
            <p:spPr bwMode="auto">
              <a:xfrm>
                <a:off x="2258" y="2912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/>
                <a:r>
                  <a:rPr lang="en-US" altLang="zh-CN" i="1">
                    <a:ea typeface="宋体" panose="02010600030101010101" pitchFamily="2" charset="-122"/>
                  </a:rPr>
                  <a:t>t</a:t>
                </a:r>
                <a:endParaRPr lang="en-US" altLang="zh-CN">
                  <a:ea typeface="宋体" panose="02010600030101010101" pitchFamily="2" charset="-122"/>
                </a:endParaRPr>
              </a:p>
            </p:txBody>
          </p:sp>
          <p:sp>
            <p:nvSpPr>
              <p:cNvPr id="71722" name="Text Box 110"/>
              <p:cNvSpPr txBox="1">
                <a:spLocks noChangeArrowheads="1"/>
              </p:cNvSpPr>
              <p:nvPr/>
            </p:nvSpPr>
            <p:spPr bwMode="auto">
              <a:xfrm>
                <a:off x="1348" y="2152"/>
                <a:ext cx="36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/>
                <a:r>
                  <a:rPr lang="en-US" altLang="zh-CN" i="1">
                    <a:ea typeface="宋体" panose="02010600030101010101" pitchFamily="2" charset="-122"/>
                  </a:rPr>
                  <a:t>f</a:t>
                </a:r>
                <a:r>
                  <a:rPr lang="en-US" altLang="zh-CN">
                    <a:ea typeface="宋体" panose="02010600030101010101" pitchFamily="2" charset="-122"/>
                  </a:rPr>
                  <a:t>(</a:t>
                </a:r>
                <a:r>
                  <a:rPr lang="en-US" altLang="zh-CN" i="1">
                    <a:ea typeface="宋体" panose="02010600030101010101" pitchFamily="2" charset="-122"/>
                  </a:rPr>
                  <a:t>t</a:t>
                </a:r>
                <a:r>
                  <a:rPr lang="en-US" altLang="zh-CN">
                    <a:ea typeface="宋体" panose="02010600030101010101" pitchFamily="2" charset="-122"/>
                  </a:rPr>
                  <a:t>)</a:t>
                </a:r>
              </a:p>
            </p:txBody>
          </p:sp>
          <p:sp>
            <p:nvSpPr>
              <p:cNvPr id="71723" name="Line 111"/>
              <p:cNvSpPr>
                <a:spLocks noChangeShapeType="1"/>
              </p:cNvSpPr>
              <p:nvPr/>
            </p:nvSpPr>
            <p:spPr bwMode="auto">
              <a:xfrm flipH="1">
                <a:off x="1008" y="2904"/>
                <a:ext cx="232" cy="0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724" name="Line 112"/>
              <p:cNvSpPr>
                <a:spLocks noChangeShapeType="1"/>
              </p:cNvSpPr>
              <p:nvPr/>
            </p:nvSpPr>
            <p:spPr bwMode="auto">
              <a:xfrm flipV="1">
                <a:off x="1232" y="2568"/>
                <a:ext cx="8" cy="336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725" name="Line 113"/>
              <p:cNvSpPr>
                <a:spLocks noChangeShapeType="1"/>
              </p:cNvSpPr>
              <p:nvPr/>
            </p:nvSpPr>
            <p:spPr bwMode="auto">
              <a:xfrm>
                <a:off x="1632" y="2904"/>
                <a:ext cx="5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726" name="Line 114"/>
              <p:cNvSpPr>
                <a:spLocks noChangeShapeType="1"/>
              </p:cNvSpPr>
              <p:nvPr/>
            </p:nvSpPr>
            <p:spPr bwMode="auto">
              <a:xfrm>
                <a:off x="1632" y="2896"/>
                <a:ext cx="632" cy="0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71714" name="Text Box 115"/>
            <p:cNvSpPr txBox="1">
              <a:spLocks noChangeArrowheads="1"/>
            </p:cNvSpPr>
            <p:nvPr/>
          </p:nvSpPr>
          <p:spPr bwMode="auto">
            <a:xfrm>
              <a:off x="1014" y="288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>
                  <a:ea typeface="宋体" panose="02010600030101010101" pitchFamily="2" charset="-122"/>
                </a:rPr>
                <a:t>0</a:t>
              </a:r>
            </a:p>
          </p:txBody>
        </p:sp>
      </p:grpSp>
      <p:grpSp>
        <p:nvGrpSpPr>
          <p:cNvPr id="191604" name="Group 116"/>
          <p:cNvGrpSpPr>
            <a:grpSpLocks/>
          </p:cNvGrpSpPr>
          <p:nvPr/>
        </p:nvGrpSpPr>
        <p:grpSpPr bwMode="auto">
          <a:xfrm>
            <a:off x="5792788" y="4387850"/>
            <a:ext cx="2249487" cy="2108200"/>
            <a:chOff x="3649" y="2764"/>
            <a:chExt cx="1417" cy="1328"/>
          </a:xfrm>
        </p:grpSpPr>
        <p:grpSp>
          <p:nvGrpSpPr>
            <p:cNvPr id="71695" name="Group 117"/>
            <p:cNvGrpSpPr>
              <a:grpSpLocks/>
            </p:cNvGrpSpPr>
            <p:nvPr/>
          </p:nvGrpSpPr>
          <p:grpSpPr bwMode="auto">
            <a:xfrm>
              <a:off x="3649" y="2764"/>
              <a:ext cx="1417" cy="1056"/>
              <a:chOff x="3040" y="2056"/>
              <a:chExt cx="1417" cy="1056"/>
            </a:xfrm>
          </p:grpSpPr>
          <p:sp>
            <p:nvSpPr>
              <p:cNvPr id="71703" name="Text Box 118"/>
              <p:cNvSpPr txBox="1">
                <a:spLocks noChangeArrowheads="1"/>
              </p:cNvSpPr>
              <p:nvPr/>
            </p:nvSpPr>
            <p:spPr bwMode="auto">
              <a:xfrm>
                <a:off x="3982" y="2200"/>
                <a:ext cx="38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/>
                <a:r>
                  <a:rPr lang="en-US" altLang="zh-CN" i="1">
                    <a:ea typeface="宋体" panose="02010600030101010101" pitchFamily="2" charset="-122"/>
                  </a:rPr>
                  <a:t></a:t>
                </a:r>
                <a:r>
                  <a:rPr lang="en-US" altLang="zh-CN">
                    <a:ea typeface="宋体" panose="02010600030101010101" pitchFamily="2" charset="-122"/>
                  </a:rPr>
                  <a:t>(</a:t>
                </a:r>
                <a:r>
                  <a:rPr lang="en-US" altLang="zh-CN" i="1">
                    <a:ea typeface="宋体" panose="02010600030101010101" pitchFamily="2" charset="-122"/>
                  </a:rPr>
                  <a:t>t</a:t>
                </a:r>
                <a:r>
                  <a:rPr lang="en-US" altLang="zh-CN">
                    <a:ea typeface="宋体" panose="02010600030101010101" pitchFamily="2" charset="-122"/>
                  </a:rPr>
                  <a:t>)</a:t>
                </a:r>
              </a:p>
            </p:txBody>
          </p:sp>
          <p:sp>
            <p:nvSpPr>
              <p:cNvPr id="71704" name="Line 119"/>
              <p:cNvSpPr>
                <a:spLocks noChangeShapeType="1"/>
              </p:cNvSpPr>
              <p:nvPr/>
            </p:nvSpPr>
            <p:spPr bwMode="auto">
              <a:xfrm>
                <a:off x="3136" y="2824"/>
                <a:ext cx="124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705" name="Line 120"/>
              <p:cNvSpPr>
                <a:spLocks noChangeShapeType="1"/>
              </p:cNvSpPr>
              <p:nvPr/>
            </p:nvSpPr>
            <p:spPr bwMode="auto">
              <a:xfrm flipV="1">
                <a:off x="3280" y="2200"/>
                <a:ext cx="8" cy="76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706" name="Line 121"/>
              <p:cNvSpPr>
                <a:spLocks noChangeShapeType="1"/>
              </p:cNvSpPr>
              <p:nvPr/>
            </p:nvSpPr>
            <p:spPr bwMode="auto">
              <a:xfrm>
                <a:off x="3280" y="2488"/>
                <a:ext cx="950" cy="0"/>
              </a:xfrm>
              <a:prstGeom prst="line">
                <a:avLst/>
              </a:prstGeom>
              <a:noFill/>
              <a:ln w="25400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707" name="Text Box 122"/>
              <p:cNvSpPr txBox="1">
                <a:spLocks noChangeArrowheads="1"/>
              </p:cNvSpPr>
              <p:nvPr/>
            </p:nvSpPr>
            <p:spPr bwMode="auto">
              <a:xfrm>
                <a:off x="4288" y="2824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/>
                <a:r>
                  <a:rPr lang="en-US" altLang="zh-CN" i="1">
                    <a:ea typeface="宋体" panose="02010600030101010101" pitchFamily="2" charset="-122"/>
                  </a:rPr>
                  <a:t>t</a:t>
                </a:r>
                <a:endParaRPr lang="en-US" altLang="zh-CN">
                  <a:ea typeface="宋体" panose="02010600030101010101" pitchFamily="2" charset="-122"/>
                </a:endParaRPr>
              </a:p>
            </p:txBody>
          </p:sp>
          <p:sp>
            <p:nvSpPr>
              <p:cNvPr id="71708" name="Line 123"/>
              <p:cNvSpPr>
                <a:spLocks noChangeShapeType="1"/>
              </p:cNvSpPr>
              <p:nvPr/>
            </p:nvSpPr>
            <p:spPr bwMode="auto">
              <a:xfrm flipH="1" flipV="1">
                <a:off x="3104" y="2816"/>
                <a:ext cx="168" cy="8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709" name="Line 124"/>
              <p:cNvSpPr>
                <a:spLocks noChangeShapeType="1"/>
              </p:cNvSpPr>
              <p:nvPr/>
            </p:nvSpPr>
            <p:spPr bwMode="auto">
              <a:xfrm>
                <a:off x="3272" y="2472"/>
                <a:ext cx="0" cy="352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710" name="Text Box 125"/>
              <p:cNvSpPr txBox="1">
                <a:spLocks noChangeArrowheads="1"/>
              </p:cNvSpPr>
              <p:nvPr/>
            </p:nvSpPr>
            <p:spPr bwMode="auto">
              <a:xfrm>
                <a:off x="3388" y="2056"/>
                <a:ext cx="36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/>
                <a:r>
                  <a:rPr lang="en-US" altLang="zh-CN" i="1">
                    <a:ea typeface="宋体" panose="02010600030101010101" pitchFamily="2" charset="-122"/>
                  </a:rPr>
                  <a:t>f</a:t>
                </a:r>
                <a:r>
                  <a:rPr lang="en-US" altLang="zh-CN">
                    <a:ea typeface="宋体" panose="02010600030101010101" pitchFamily="2" charset="-122"/>
                  </a:rPr>
                  <a:t>(</a:t>
                </a:r>
                <a:r>
                  <a:rPr lang="en-US" altLang="zh-CN" i="1">
                    <a:ea typeface="宋体" panose="02010600030101010101" pitchFamily="2" charset="-122"/>
                  </a:rPr>
                  <a:t>t</a:t>
                </a:r>
                <a:r>
                  <a:rPr lang="en-US" altLang="zh-CN">
                    <a:ea typeface="宋体" panose="02010600030101010101" pitchFamily="2" charset="-122"/>
                  </a:rPr>
                  <a:t>)</a:t>
                </a:r>
              </a:p>
            </p:txBody>
          </p:sp>
          <p:sp>
            <p:nvSpPr>
              <p:cNvPr id="71711" name="Text Box 126"/>
              <p:cNvSpPr txBox="1">
                <a:spLocks noChangeArrowheads="1"/>
              </p:cNvSpPr>
              <p:nvPr/>
            </p:nvSpPr>
            <p:spPr bwMode="auto">
              <a:xfrm>
                <a:off x="3040" y="2376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/>
                <a:r>
                  <a:rPr lang="en-US" altLang="zh-CN">
                    <a:ea typeface="宋体" panose="02010600030101010101" pitchFamily="2" charset="-122"/>
                  </a:rPr>
                  <a:t>1</a:t>
                </a:r>
              </a:p>
            </p:txBody>
          </p:sp>
          <p:sp>
            <p:nvSpPr>
              <p:cNvPr id="71712" name="Text Box 127"/>
              <p:cNvSpPr txBox="1">
                <a:spLocks noChangeArrowheads="1"/>
              </p:cNvSpPr>
              <p:nvPr/>
            </p:nvSpPr>
            <p:spPr bwMode="auto">
              <a:xfrm>
                <a:off x="3046" y="2760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/>
                <a:r>
                  <a:rPr lang="en-US" altLang="zh-CN">
                    <a:ea typeface="宋体" panose="02010600030101010101" pitchFamily="2" charset="-122"/>
                  </a:rPr>
                  <a:t>0</a:t>
                </a:r>
              </a:p>
            </p:txBody>
          </p:sp>
        </p:grpSp>
        <p:grpSp>
          <p:nvGrpSpPr>
            <p:cNvPr id="71696" name="Group 128"/>
            <p:cNvGrpSpPr>
              <a:grpSpLocks/>
            </p:cNvGrpSpPr>
            <p:nvPr/>
          </p:nvGrpSpPr>
          <p:grpSpPr bwMode="auto">
            <a:xfrm>
              <a:off x="3699" y="3182"/>
              <a:ext cx="1275" cy="910"/>
              <a:chOff x="3880" y="3182"/>
              <a:chExt cx="1275" cy="910"/>
            </a:xfrm>
          </p:grpSpPr>
          <p:sp>
            <p:nvSpPr>
              <p:cNvPr id="71697" name="Text Box 129"/>
              <p:cNvSpPr txBox="1">
                <a:spLocks noChangeArrowheads="1"/>
              </p:cNvSpPr>
              <p:nvPr/>
            </p:nvSpPr>
            <p:spPr bwMode="auto">
              <a:xfrm>
                <a:off x="4146" y="3520"/>
                <a:ext cx="23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/>
                <a:r>
                  <a:rPr lang="en-US" altLang="zh-CN" i="1">
                    <a:ea typeface="宋体" panose="02010600030101010101" pitchFamily="2" charset="-122"/>
                  </a:rPr>
                  <a:t>t</a:t>
                </a:r>
                <a:r>
                  <a:rPr lang="en-US" altLang="zh-CN" baseline="-25000">
                    <a:ea typeface="宋体" panose="02010600030101010101" pitchFamily="2" charset="-122"/>
                  </a:rPr>
                  <a:t>0</a:t>
                </a:r>
                <a:endParaRPr lang="en-US" altLang="zh-CN">
                  <a:ea typeface="宋体" panose="02010600030101010101" pitchFamily="2" charset="-122"/>
                </a:endParaRPr>
              </a:p>
            </p:txBody>
          </p:sp>
          <p:sp>
            <p:nvSpPr>
              <p:cNvPr id="71698" name="Line 130"/>
              <p:cNvSpPr>
                <a:spLocks noChangeShapeType="1"/>
              </p:cNvSpPr>
              <p:nvPr/>
            </p:nvSpPr>
            <p:spPr bwMode="auto">
              <a:xfrm>
                <a:off x="4436" y="3512"/>
                <a:ext cx="0" cy="342"/>
              </a:xfrm>
              <a:prstGeom prst="line">
                <a:avLst/>
              </a:prstGeom>
              <a:noFill/>
              <a:ln w="25400">
                <a:solidFill>
                  <a:srgbClr val="00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699" name="Line 131"/>
              <p:cNvSpPr>
                <a:spLocks noChangeShapeType="1"/>
              </p:cNvSpPr>
              <p:nvPr/>
            </p:nvSpPr>
            <p:spPr bwMode="auto">
              <a:xfrm>
                <a:off x="4436" y="3854"/>
                <a:ext cx="719" cy="0"/>
              </a:xfrm>
              <a:prstGeom prst="line">
                <a:avLst/>
              </a:prstGeom>
              <a:noFill/>
              <a:ln w="25400">
                <a:solidFill>
                  <a:srgbClr val="00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700" name="Text Box 132"/>
              <p:cNvSpPr txBox="1">
                <a:spLocks noChangeArrowheads="1"/>
              </p:cNvSpPr>
              <p:nvPr/>
            </p:nvSpPr>
            <p:spPr bwMode="auto">
              <a:xfrm>
                <a:off x="4380" y="3804"/>
                <a:ext cx="67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/>
                <a:r>
                  <a:rPr lang="en-US" altLang="zh-CN">
                    <a:ea typeface="宋体" panose="02010600030101010101" pitchFamily="2" charset="-122"/>
                  </a:rPr>
                  <a:t>-</a:t>
                </a:r>
                <a:r>
                  <a:rPr lang="en-US" altLang="zh-CN" i="1">
                    <a:ea typeface="宋体" panose="02010600030101010101" pitchFamily="2" charset="-122"/>
                  </a:rPr>
                  <a:t> </a:t>
                </a:r>
                <a:r>
                  <a:rPr lang="en-US" altLang="zh-CN">
                    <a:ea typeface="宋体" panose="02010600030101010101" pitchFamily="2" charset="-122"/>
                  </a:rPr>
                  <a:t>(</a:t>
                </a:r>
                <a:r>
                  <a:rPr lang="en-US" altLang="zh-CN" i="1">
                    <a:ea typeface="宋体" panose="02010600030101010101" pitchFamily="2" charset="-122"/>
                  </a:rPr>
                  <a:t>t-t</a:t>
                </a:r>
                <a:r>
                  <a:rPr lang="en-US" altLang="zh-CN" baseline="-25000">
                    <a:ea typeface="宋体" panose="02010600030101010101" pitchFamily="2" charset="-122"/>
                  </a:rPr>
                  <a:t>0</a:t>
                </a:r>
                <a:r>
                  <a:rPr lang="en-US" altLang="zh-CN">
                    <a:ea typeface="宋体" panose="02010600030101010101" pitchFamily="2" charset="-122"/>
                  </a:rPr>
                  <a:t>)</a:t>
                </a:r>
              </a:p>
            </p:txBody>
          </p:sp>
          <p:sp>
            <p:nvSpPr>
              <p:cNvPr id="71701" name="Line 133"/>
              <p:cNvSpPr>
                <a:spLocks noChangeShapeType="1"/>
              </p:cNvSpPr>
              <p:nvPr/>
            </p:nvSpPr>
            <p:spPr bwMode="auto">
              <a:xfrm>
                <a:off x="3880" y="3514"/>
                <a:ext cx="555" cy="0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702" name="Line 134"/>
              <p:cNvSpPr>
                <a:spLocks noChangeShapeType="1"/>
              </p:cNvSpPr>
              <p:nvPr/>
            </p:nvSpPr>
            <p:spPr bwMode="auto">
              <a:xfrm flipV="1">
                <a:off x="4427" y="3182"/>
                <a:ext cx="0" cy="35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91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91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1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1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1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1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9" dur="500"/>
                                        <p:tgtEl>
                                          <p:spTgt spid="191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191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91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91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15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15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1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1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91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91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0" grpId="0" autoUpdateAnimBg="0"/>
      <p:bldP spid="191555" grpId="0" autoUpdateAnimBg="0"/>
      <p:bldP spid="191556" grpId="0" animBg="1" autoUpdateAnimBg="0"/>
      <p:bldP spid="191570" grpId="0" animBg="1" autoUpdateAnimBg="0"/>
      <p:bldP spid="191586" grpId="0" autoUpdateAnimBg="0"/>
      <p:bldP spid="191587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22" name="Group 2"/>
          <p:cNvGrpSpPr>
            <a:grpSpLocks/>
          </p:cNvGrpSpPr>
          <p:nvPr/>
        </p:nvGrpSpPr>
        <p:grpSpPr bwMode="auto">
          <a:xfrm>
            <a:off x="5657850" y="1009650"/>
            <a:ext cx="2971800" cy="1814513"/>
            <a:chOff x="3264" y="720"/>
            <a:chExt cx="1872" cy="1143"/>
          </a:xfrm>
        </p:grpSpPr>
        <p:sp>
          <p:nvSpPr>
            <p:cNvPr id="8224" name="Text Box 3"/>
            <p:cNvSpPr txBox="1">
              <a:spLocks noChangeArrowheads="1"/>
            </p:cNvSpPr>
            <p:nvPr/>
          </p:nvSpPr>
          <p:spPr bwMode="auto">
            <a:xfrm>
              <a:off x="4896" y="1536"/>
              <a:ext cx="2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i="1">
                  <a:solidFill>
                    <a:schemeClr val="accent2"/>
                  </a:solidFill>
                  <a:ea typeface="宋体" panose="02010600030101010101" pitchFamily="2" charset="-122"/>
                </a:rPr>
                <a:t>t</a:t>
              </a:r>
              <a:endParaRPr lang="en-US" altLang="zh-CN">
                <a:solidFill>
                  <a:schemeClr val="accent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8225" name="Line 4"/>
            <p:cNvSpPr>
              <a:spLocks noChangeShapeType="1"/>
            </p:cNvSpPr>
            <p:nvPr/>
          </p:nvSpPr>
          <p:spPr bwMode="auto">
            <a:xfrm>
              <a:off x="3552" y="1692"/>
              <a:ext cx="1344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226" name="Line 5"/>
            <p:cNvSpPr>
              <a:spLocks noChangeShapeType="1"/>
            </p:cNvSpPr>
            <p:nvPr/>
          </p:nvSpPr>
          <p:spPr bwMode="auto">
            <a:xfrm flipV="1">
              <a:off x="3552" y="720"/>
              <a:ext cx="0" cy="972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227" name="Freeform 6"/>
            <p:cNvSpPr>
              <a:spLocks/>
            </p:cNvSpPr>
            <p:nvPr/>
          </p:nvSpPr>
          <p:spPr bwMode="auto">
            <a:xfrm>
              <a:off x="3552" y="1116"/>
              <a:ext cx="1296" cy="576"/>
            </a:xfrm>
            <a:custGeom>
              <a:avLst/>
              <a:gdLst>
                <a:gd name="T0" fmla="*/ 0 w 1296"/>
                <a:gd name="T1" fmla="*/ 576 h 448"/>
                <a:gd name="T2" fmla="*/ 432 w 1296"/>
                <a:gd name="T3" fmla="*/ 144 h 448"/>
                <a:gd name="T4" fmla="*/ 864 w 1296"/>
                <a:gd name="T5" fmla="*/ 21 h 448"/>
                <a:gd name="T6" fmla="*/ 1296 w 1296"/>
                <a:gd name="T7" fmla="*/ 21 h 44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96" h="448">
                  <a:moveTo>
                    <a:pt x="0" y="448"/>
                  </a:moveTo>
                  <a:cubicBezTo>
                    <a:pt x="144" y="316"/>
                    <a:pt x="288" y="184"/>
                    <a:pt x="432" y="112"/>
                  </a:cubicBezTo>
                  <a:cubicBezTo>
                    <a:pt x="576" y="40"/>
                    <a:pt x="720" y="32"/>
                    <a:pt x="864" y="16"/>
                  </a:cubicBezTo>
                  <a:cubicBezTo>
                    <a:pt x="1008" y="0"/>
                    <a:pt x="1224" y="16"/>
                    <a:pt x="1296" y="16"/>
                  </a:cubicBez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228" name="Line 7"/>
            <p:cNvSpPr>
              <a:spLocks noChangeShapeType="1"/>
            </p:cNvSpPr>
            <p:nvPr/>
          </p:nvSpPr>
          <p:spPr bwMode="auto">
            <a:xfrm>
              <a:off x="3552" y="1116"/>
              <a:ext cx="1392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8229" name="Object 8"/>
            <p:cNvGraphicFramePr>
              <a:graphicFrameLocks noChangeAspect="1"/>
            </p:cNvGraphicFramePr>
            <p:nvPr/>
          </p:nvGraphicFramePr>
          <p:xfrm>
            <a:off x="3264" y="912"/>
            <a:ext cx="263" cy="4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30" name="公式" r:id="rId4" imgW="139579" imgH="215713" progId="Equation.3">
                    <p:embed/>
                  </p:oleObj>
                </mc:Choice>
                <mc:Fallback>
                  <p:oleObj name="公式" r:id="rId4" imgW="139579" imgH="215713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4" y="912"/>
                          <a:ext cx="263" cy="4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35529" name="AutoShape 9"/>
          <p:cNvSpPr>
            <a:spLocks noChangeArrowheads="1"/>
          </p:cNvSpPr>
          <p:nvPr/>
        </p:nvSpPr>
        <p:spPr bwMode="auto">
          <a:xfrm>
            <a:off x="4457700" y="533400"/>
            <a:ext cx="1866900" cy="476250"/>
          </a:xfrm>
          <a:prstGeom prst="wedgeRoundRectCallout">
            <a:avLst>
              <a:gd name="adj1" fmla="val -54083"/>
              <a:gd name="adj2" fmla="val 270667"/>
              <a:gd name="adj3" fmla="val 16667"/>
            </a:avLst>
          </a:prstGeom>
          <a:solidFill>
            <a:schemeClr val="tx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>
                <a:solidFill>
                  <a:schemeClr val="bg1"/>
                </a:solidFill>
                <a:ea typeface="宋体" panose="02010600030101010101" pitchFamily="2" charset="-122"/>
              </a:rPr>
              <a:t>储能元件</a:t>
            </a:r>
          </a:p>
        </p:txBody>
      </p:sp>
      <p:sp>
        <p:nvSpPr>
          <p:cNvPr id="235530" name="Text Box 10"/>
          <p:cNvSpPr txBox="1">
            <a:spLocks noChangeArrowheads="1"/>
          </p:cNvSpPr>
          <p:nvPr/>
        </p:nvSpPr>
        <p:spPr bwMode="auto">
          <a:xfrm>
            <a:off x="377825" y="241300"/>
            <a:ext cx="1647825" cy="5476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2800">
                <a:solidFill>
                  <a:srgbClr val="0000FF"/>
                </a:solidFill>
                <a:ea typeface="宋体" panose="02010600030101010101" pitchFamily="2" charset="-122"/>
              </a:rPr>
              <a:t>电感电路</a:t>
            </a:r>
          </a:p>
        </p:txBody>
      </p:sp>
      <p:sp>
        <p:nvSpPr>
          <p:cNvPr id="235531" name="Text Box 11"/>
          <p:cNvSpPr txBox="1">
            <a:spLocks noChangeArrowheads="1"/>
          </p:cNvSpPr>
          <p:nvPr/>
        </p:nvSpPr>
        <p:spPr bwMode="auto">
          <a:xfrm>
            <a:off x="609600" y="2952750"/>
            <a:ext cx="8039100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66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>
                <a:ea typeface="宋体" panose="02010600030101010101" pitchFamily="2" charset="-122"/>
              </a:rPr>
              <a:t>电感为储能元件，它储存的能量为磁场能量，其大小为：</a:t>
            </a:r>
          </a:p>
        </p:txBody>
      </p:sp>
      <p:graphicFrame>
        <p:nvGraphicFramePr>
          <p:cNvPr id="235532" name="Object 12"/>
          <p:cNvGraphicFramePr>
            <a:graphicFrameLocks noChangeAspect="1"/>
          </p:cNvGraphicFramePr>
          <p:nvPr/>
        </p:nvGraphicFramePr>
        <p:xfrm>
          <a:off x="2133600" y="3657600"/>
          <a:ext cx="47117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1" name="Equation" r:id="rId6" imgW="1205977" imgH="393529" progId="Equation.3">
                  <p:embed/>
                </p:oleObj>
              </mc:Choice>
              <mc:Fallback>
                <p:oleObj name="Equation" r:id="rId6" imgW="1205977" imgH="393529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657600"/>
                        <a:ext cx="47117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33" name="Text Box 13" descr="羊皮纸"/>
          <p:cNvSpPr txBox="1">
            <a:spLocks noChangeArrowheads="1"/>
          </p:cNvSpPr>
          <p:nvPr/>
        </p:nvSpPr>
        <p:spPr bwMode="auto">
          <a:xfrm>
            <a:off x="457200" y="4724400"/>
            <a:ext cx="8424863" cy="1117600"/>
          </a:xfrm>
          <a:prstGeom prst="rect">
            <a:avLst/>
          </a:prstGeom>
          <a:blipFill dpi="0" rotWithShape="0">
            <a:blip r:embed="rId8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0000FF"/>
                </a:solidFill>
                <a:ea typeface="宋体" panose="02010600030101010101" pitchFamily="2" charset="-122"/>
              </a:rPr>
              <a:t>     </a:t>
            </a:r>
            <a:r>
              <a:rPr lang="zh-CN" altLang="en-US" sz="2800">
                <a:ea typeface="宋体" panose="02010600030101010101" pitchFamily="2" charset="-122"/>
              </a:rPr>
              <a:t>因为能量的存储和释放需要一个过程，所以有</a:t>
            </a:r>
            <a:r>
              <a:rPr lang="zh-CN" altLang="en-US" sz="2800">
                <a:solidFill>
                  <a:srgbClr val="0000FF"/>
                </a:solidFill>
                <a:ea typeface="宋体" panose="02010600030101010101" pitchFamily="2" charset="-122"/>
              </a:rPr>
              <a:t>电感的电路存在过渡过程。</a:t>
            </a:r>
          </a:p>
        </p:txBody>
      </p:sp>
      <p:grpSp>
        <p:nvGrpSpPr>
          <p:cNvPr id="235534" name="Group 14"/>
          <p:cNvGrpSpPr>
            <a:grpSpLocks/>
          </p:cNvGrpSpPr>
          <p:nvPr/>
        </p:nvGrpSpPr>
        <p:grpSpPr bwMode="auto">
          <a:xfrm>
            <a:off x="1066800" y="552450"/>
            <a:ext cx="3354388" cy="2133600"/>
            <a:chOff x="672" y="348"/>
            <a:chExt cx="2113" cy="1344"/>
          </a:xfrm>
        </p:grpSpPr>
        <p:sp>
          <p:nvSpPr>
            <p:cNvPr id="8201" name="Line 15"/>
            <p:cNvSpPr>
              <a:spLocks noChangeShapeType="1"/>
            </p:cNvSpPr>
            <p:nvPr/>
          </p:nvSpPr>
          <p:spPr bwMode="auto">
            <a:xfrm>
              <a:off x="1728" y="768"/>
              <a:ext cx="9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202" name="Line 16"/>
            <p:cNvSpPr>
              <a:spLocks noChangeShapeType="1"/>
            </p:cNvSpPr>
            <p:nvPr/>
          </p:nvSpPr>
          <p:spPr bwMode="auto">
            <a:xfrm flipH="1" flipV="1">
              <a:off x="2688" y="768"/>
              <a:ext cx="6" cy="26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8203" name="Group 17"/>
            <p:cNvGrpSpPr>
              <a:grpSpLocks/>
            </p:cNvGrpSpPr>
            <p:nvPr/>
          </p:nvGrpSpPr>
          <p:grpSpPr bwMode="auto">
            <a:xfrm>
              <a:off x="672" y="348"/>
              <a:ext cx="2113" cy="1332"/>
              <a:chOff x="672" y="348"/>
              <a:chExt cx="2113" cy="1332"/>
            </a:xfrm>
          </p:grpSpPr>
          <p:sp>
            <p:nvSpPr>
              <p:cNvPr id="8205" name="Text Box 18"/>
              <p:cNvSpPr txBox="1">
                <a:spLocks noChangeArrowheads="1"/>
              </p:cNvSpPr>
              <p:nvPr/>
            </p:nvSpPr>
            <p:spPr bwMode="auto">
              <a:xfrm>
                <a:off x="1548" y="348"/>
                <a:ext cx="29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K</a:t>
                </a:r>
              </a:p>
            </p:txBody>
          </p:sp>
          <p:sp>
            <p:nvSpPr>
              <p:cNvPr id="8206" name="Rectangle 19"/>
              <p:cNvSpPr>
                <a:spLocks noChangeArrowheads="1"/>
              </p:cNvSpPr>
              <p:nvPr/>
            </p:nvSpPr>
            <p:spPr bwMode="auto">
              <a:xfrm>
                <a:off x="2059" y="396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 i="1">
                    <a:ea typeface="宋体" panose="02010600030101010101" pitchFamily="2" charset="-122"/>
                  </a:rPr>
                  <a:t>R</a:t>
                </a:r>
              </a:p>
            </p:txBody>
          </p:sp>
          <p:sp>
            <p:nvSpPr>
              <p:cNvPr id="8207" name="Rectangle 20"/>
              <p:cNvSpPr>
                <a:spLocks noChangeArrowheads="1"/>
              </p:cNvSpPr>
              <p:nvPr/>
            </p:nvSpPr>
            <p:spPr bwMode="auto">
              <a:xfrm>
                <a:off x="672" y="1068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 i="1">
                    <a:ea typeface="宋体" panose="02010600030101010101" pitchFamily="2" charset="-122"/>
                  </a:rPr>
                  <a:t>E</a:t>
                </a:r>
              </a:p>
            </p:txBody>
          </p:sp>
          <p:sp>
            <p:nvSpPr>
              <p:cNvPr id="8208" name="Oval 21"/>
              <p:cNvSpPr>
                <a:spLocks noChangeArrowheads="1"/>
              </p:cNvSpPr>
              <p:nvPr/>
            </p:nvSpPr>
            <p:spPr bwMode="auto">
              <a:xfrm>
                <a:off x="1032" y="1090"/>
                <a:ext cx="277" cy="29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8209" name="Line 22"/>
              <p:cNvSpPr>
                <a:spLocks noChangeShapeType="1"/>
              </p:cNvSpPr>
              <p:nvPr/>
            </p:nvSpPr>
            <p:spPr bwMode="auto">
              <a:xfrm>
                <a:off x="1171" y="780"/>
                <a:ext cx="0" cy="89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210" name="Rectangle 23"/>
              <p:cNvSpPr>
                <a:spLocks noChangeArrowheads="1"/>
              </p:cNvSpPr>
              <p:nvPr/>
            </p:nvSpPr>
            <p:spPr bwMode="auto">
              <a:xfrm>
                <a:off x="1182" y="848"/>
                <a:ext cx="24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 i="1">
                    <a:ea typeface="宋体" panose="02010600030101010101" pitchFamily="2" charset="-122"/>
                  </a:rPr>
                  <a:t>+</a:t>
                </a:r>
              </a:p>
            </p:txBody>
          </p:sp>
          <p:sp>
            <p:nvSpPr>
              <p:cNvPr id="8211" name="Rectangle 24"/>
              <p:cNvSpPr>
                <a:spLocks noChangeArrowheads="1"/>
              </p:cNvSpPr>
              <p:nvPr/>
            </p:nvSpPr>
            <p:spPr bwMode="auto">
              <a:xfrm>
                <a:off x="1194" y="1219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 i="1">
                    <a:ea typeface="宋体" panose="02010600030101010101" pitchFamily="2" charset="-122"/>
                  </a:rPr>
                  <a:t>_</a:t>
                </a:r>
              </a:p>
            </p:txBody>
          </p:sp>
          <p:sp>
            <p:nvSpPr>
              <p:cNvPr id="8212" name="Rectangle 25"/>
              <p:cNvSpPr>
                <a:spLocks noChangeArrowheads="1"/>
              </p:cNvSpPr>
              <p:nvPr/>
            </p:nvSpPr>
            <p:spPr bwMode="auto">
              <a:xfrm>
                <a:off x="1970" y="706"/>
                <a:ext cx="344" cy="1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8213" name="Line 26"/>
              <p:cNvSpPr>
                <a:spLocks noChangeShapeType="1"/>
              </p:cNvSpPr>
              <p:nvPr/>
            </p:nvSpPr>
            <p:spPr bwMode="auto">
              <a:xfrm>
                <a:off x="1163" y="1680"/>
                <a:ext cx="1525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214" name="Line 27"/>
              <p:cNvSpPr>
                <a:spLocks noChangeShapeType="1"/>
              </p:cNvSpPr>
              <p:nvPr/>
            </p:nvSpPr>
            <p:spPr bwMode="auto">
              <a:xfrm>
                <a:off x="1163" y="779"/>
                <a:ext cx="26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215" name="Line 28"/>
              <p:cNvSpPr>
                <a:spLocks noChangeShapeType="1"/>
              </p:cNvSpPr>
              <p:nvPr/>
            </p:nvSpPr>
            <p:spPr bwMode="auto">
              <a:xfrm flipV="1">
                <a:off x="1414" y="659"/>
                <a:ext cx="239" cy="1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216" name="Line 29"/>
              <p:cNvSpPr>
                <a:spLocks noChangeShapeType="1"/>
              </p:cNvSpPr>
              <p:nvPr/>
            </p:nvSpPr>
            <p:spPr bwMode="auto">
              <a:xfrm>
                <a:off x="1474" y="623"/>
                <a:ext cx="119" cy="24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217" name="Line 30"/>
              <p:cNvSpPr>
                <a:spLocks noChangeShapeType="1"/>
              </p:cNvSpPr>
              <p:nvPr/>
            </p:nvSpPr>
            <p:spPr bwMode="auto">
              <a:xfrm>
                <a:off x="2688" y="768"/>
                <a:ext cx="0" cy="24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218" name="Text Box 31"/>
              <p:cNvSpPr txBox="1">
                <a:spLocks noChangeArrowheads="1"/>
              </p:cNvSpPr>
              <p:nvPr/>
            </p:nvSpPr>
            <p:spPr bwMode="auto">
              <a:xfrm>
                <a:off x="1532" y="809"/>
                <a:ext cx="41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CC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/>
                <a:r>
                  <a:rPr lang="en-US" altLang="zh-CN" sz="2800" i="1">
                    <a:ea typeface="宋体" panose="02010600030101010101" pitchFamily="2" charset="-122"/>
                  </a:rPr>
                  <a:t>t=</a:t>
                </a:r>
                <a:r>
                  <a:rPr lang="en-US" altLang="zh-CN" sz="2800">
                    <a:ea typeface="宋体" panose="02010600030101010101" pitchFamily="2" charset="-122"/>
                  </a:rPr>
                  <a:t>0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  <p:grpSp>
            <p:nvGrpSpPr>
              <p:cNvPr id="8219" name="Group 32"/>
              <p:cNvGrpSpPr>
                <a:grpSpLocks/>
              </p:cNvGrpSpPr>
              <p:nvPr/>
            </p:nvGrpSpPr>
            <p:grpSpPr bwMode="auto">
              <a:xfrm>
                <a:off x="2682" y="1036"/>
                <a:ext cx="103" cy="410"/>
                <a:chOff x="2160" y="1198"/>
                <a:chExt cx="97" cy="246"/>
              </a:xfrm>
            </p:grpSpPr>
            <p:sp>
              <p:nvSpPr>
                <p:cNvPr id="8221" name="Arc 33"/>
                <p:cNvSpPr>
                  <a:spLocks/>
                </p:cNvSpPr>
                <p:nvPr/>
              </p:nvSpPr>
              <p:spPr bwMode="auto">
                <a:xfrm>
                  <a:off x="2160" y="1198"/>
                  <a:ext cx="97" cy="82"/>
                </a:xfrm>
                <a:custGeom>
                  <a:avLst/>
                  <a:gdLst>
                    <a:gd name="T0" fmla="*/ 0 w 21825"/>
                    <a:gd name="T1" fmla="*/ 0 h 43200"/>
                    <a:gd name="T2" fmla="*/ 1 w 21825"/>
                    <a:gd name="T3" fmla="*/ 82 h 43200"/>
                    <a:gd name="T4" fmla="*/ 1 w 21825"/>
                    <a:gd name="T5" fmla="*/ 41 h 432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825" h="43200" fill="none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</a:path>
                    <a:path w="21825" h="43200" stroke="0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  <a:lnTo>
                        <a:pt x="225" y="2160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8222" name="Arc 34"/>
                <p:cNvSpPr>
                  <a:spLocks/>
                </p:cNvSpPr>
                <p:nvPr/>
              </p:nvSpPr>
              <p:spPr bwMode="auto">
                <a:xfrm>
                  <a:off x="2160" y="1280"/>
                  <a:ext cx="97" cy="82"/>
                </a:xfrm>
                <a:custGeom>
                  <a:avLst/>
                  <a:gdLst>
                    <a:gd name="T0" fmla="*/ 0 w 21825"/>
                    <a:gd name="T1" fmla="*/ 0 h 43200"/>
                    <a:gd name="T2" fmla="*/ 1 w 21825"/>
                    <a:gd name="T3" fmla="*/ 82 h 43200"/>
                    <a:gd name="T4" fmla="*/ 1 w 21825"/>
                    <a:gd name="T5" fmla="*/ 41 h 432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825" h="43200" fill="none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</a:path>
                    <a:path w="21825" h="43200" stroke="0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  <a:lnTo>
                        <a:pt x="225" y="2160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8223" name="Arc 35"/>
                <p:cNvSpPr>
                  <a:spLocks/>
                </p:cNvSpPr>
                <p:nvPr/>
              </p:nvSpPr>
              <p:spPr bwMode="auto">
                <a:xfrm>
                  <a:off x="2160" y="1362"/>
                  <a:ext cx="97" cy="82"/>
                </a:xfrm>
                <a:custGeom>
                  <a:avLst/>
                  <a:gdLst>
                    <a:gd name="T0" fmla="*/ 0 w 21825"/>
                    <a:gd name="T1" fmla="*/ 0 h 43200"/>
                    <a:gd name="T2" fmla="*/ 1 w 21825"/>
                    <a:gd name="T3" fmla="*/ 82 h 43200"/>
                    <a:gd name="T4" fmla="*/ 1 w 21825"/>
                    <a:gd name="T5" fmla="*/ 41 h 432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825" h="43200" fill="none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</a:path>
                    <a:path w="21825" h="43200" stroke="0" extrusionOk="0">
                      <a:moveTo>
                        <a:pt x="0" y="1"/>
                      </a:moveTo>
                      <a:cubicBezTo>
                        <a:pt x="74" y="0"/>
                        <a:pt x="149" y="-1"/>
                        <a:pt x="225" y="0"/>
                      </a:cubicBezTo>
                      <a:cubicBezTo>
                        <a:pt x="12154" y="0"/>
                        <a:pt x="21825" y="9670"/>
                        <a:pt x="21825" y="21600"/>
                      </a:cubicBezTo>
                      <a:cubicBezTo>
                        <a:pt x="21825" y="33529"/>
                        <a:pt x="12154" y="43199"/>
                        <a:pt x="225" y="43200"/>
                      </a:cubicBezTo>
                      <a:lnTo>
                        <a:pt x="225" y="2160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8220" name="Text Box 36"/>
              <p:cNvSpPr txBox="1">
                <a:spLocks noChangeArrowheads="1"/>
              </p:cNvSpPr>
              <p:nvPr/>
            </p:nvSpPr>
            <p:spPr bwMode="auto">
              <a:xfrm>
                <a:off x="2325" y="1061"/>
                <a:ext cx="27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CC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/>
                <a:r>
                  <a:rPr lang="en-US" altLang="zh-CN" sz="2800" i="1">
                    <a:ea typeface="宋体" panose="02010600030101010101" pitchFamily="2" charset="-122"/>
                  </a:rPr>
                  <a:t>i</a:t>
                </a:r>
                <a:r>
                  <a:rPr lang="en-US" altLang="zh-CN" sz="2800" i="1" baseline="-25000">
                    <a:ea typeface="宋体" panose="02010600030101010101" pitchFamily="2" charset="-122"/>
                  </a:rPr>
                  <a:t>L</a:t>
                </a:r>
                <a:endParaRPr lang="en-US" altLang="zh-CN" sz="2800" i="1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8204" name="Line 37"/>
            <p:cNvSpPr>
              <a:spLocks noChangeShapeType="1"/>
            </p:cNvSpPr>
            <p:nvPr/>
          </p:nvSpPr>
          <p:spPr bwMode="auto">
            <a:xfrm>
              <a:off x="2688" y="1452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5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235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5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35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235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6" dur="500"/>
                                        <p:tgtEl>
                                          <p:spTgt spid="235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2355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9" grpId="0" animBg="1" autoUpdateAnimBg="0"/>
      <p:bldP spid="235530" grpId="0" animBg="1" autoUpdateAnimBg="0"/>
      <p:bldP spid="235531" grpId="0" build="p" autoUpdateAnimBg="0"/>
      <p:bldP spid="235533" grpId="0" animBg="1" autoUpdateAnimBg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515" name="Group 3"/>
          <p:cNvGrpSpPr>
            <a:grpSpLocks/>
          </p:cNvGrpSpPr>
          <p:nvPr/>
        </p:nvGrpSpPr>
        <p:grpSpPr bwMode="auto">
          <a:xfrm>
            <a:off x="487363" y="957263"/>
            <a:ext cx="3644900" cy="2128837"/>
            <a:chOff x="270" y="848"/>
            <a:chExt cx="2296" cy="1341"/>
          </a:xfrm>
        </p:grpSpPr>
        <p:sp>
          <p:nvSpPr>
            <p:cNvPr id="72739" name="Line 4"/>
            <p:cNvSpPr>
              <a:spLocks noChangeShapeType="1"/>
            </p:cNvSpPr>
            <p:nvPr/>
          </p:nvSpPr>
          <p:spPr bwMode="auto">
            <a:xfrm>
              <a:off x="1583" y="1251"/>
              <a:ext cx="4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72740" name="Group 5"/>
            <p:cNvGrpSpPr>
              <a:grpSpLocks/>
            </p:cNvGrpSpPr>
            <p:nvPr/>
          </p:nvGrpSpPr>
          <p:grpSpPr bwMode="auto">
            <a:xfrm>
              <a:off x="1951" y="848"/>
              <a:ext cx="263" cy="365"/>
              <a:chOff x="1872" y="448"/>
              <a:chExt cx="240" cy="333"/>
            </a:xfrm>
          </p:grpSpPr>
          <p:sp>
            <p:nvSpPr>
              <p:cNvPr id="72767" name="Line 6"/>
              <p:cNvSpPr>
                <a:spLocks noChangeShapeType="1"/>
              </p:cNvSpPr>
              <p:nvPr/>
            </p:nvSpPr>
            <p:spPr bwMode="auto">
              <a:xfrm>
                <a:off x="1872" y="768"/>
                <a:ext cx="2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2768" name="Text Box 7"/>
              <p:cNvSpPr txBox="1">
                <a:spLocks noChangeArrowheads="1"/>
              </p:cNvSpPr>
              <p:nvPr/>
            </p:nvSpPr>
            <p:spPr bwMode="auto">
              <a:xfrm>
                <a:off x="1880" y="448"/>
                <a:ext cx="171" cy="3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sz="3200" i="1">
                    <a:ea typeface="宋体" panose="02010600030101010101" pitchFamily="2" charset="-122"/>
                  </a:rPr>
                  <a:t>i</a:t>
                </a:r>
                <a:endParaRPr lang="en-US" altLang="zh-CN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72741" name="Text Box 8"/>
            <p:cNvSpPr txBox="1">
              <a:spLocks noChangeArrowheads="1"/>
            </p:cNvSpPr>
            <p:nvPr/>
          </p:nvSpPr>
          <p:spPr bwMode="auto">
            <a:xfrm>
              <a:off x="548" y="1369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zh-CN" altLang="zh-CN">
                <a:ea typeface="宋体" panose="02010600030101010101" pitchFamily="2" charset="-122"/>
              </a:endParaRPr>
            </a:p>
          </p:txBody>
        </p:sp>
        <p:sp>
          <p:nvSpPr>
            <p:cNvPr id="72742" name="Line 9"/>
            <p:cNvSpPr>
              <a:spLocks noChangeShapeType="1"/>
            </p:cNvSpPr>
            <p:nvPr/>
          </p:nvSpPr>
          <p:spPr bwMode="auto">
            <a:xfrm>
              <a:off x="400" y="1251"/>
              <a:ext cx="12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2743" name="Line 10"/>
            <p:cNvSpPr>
              <a:spLocks noChangeShapeType="1"/>
            </p:cNvSpPr>
            <p:nvPr/>
          </p:nvSpPr>
          <p:spPr bwMode="auto">
            <a:xfrm>
              <a:off x="375" y="1251"/>
              <a:ext cx="0" cy="2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72744" name="Group 11"/>
            <p:cNvGrpSpPr>
              <a:grpSpLocks/>
            </p:cNvGrpSpPr>
            <p:nvPr/>
          </p:nvGrpSpPr>
          <p:grpSpPr bwMode="auto">
            <a:xfrm>
              <a:off x="270" y="1514"/>
              <a:ext cx="210" cy="53"/>
              <a:chOff x="528" y="1488"/>
              <a:chExt cx="192" cy="48"/>
            </a:xfrm>
          </p:grpSpPr>
          <p:sp>
            <p:nvSpPr>
              <p:cNvPr id="72765" name="Line 12"/>
              <p:cNvSpPr>
                <a:spLocks noChangeShapeType="1"/>
              </p:cNvSpPr>
              <p:nvPr/>
            </p:nvSpPr>
            <p:spPr bwMode="auto">
              <a:xfrm>
                <a:off x="528" y="1488"/>
                <a:ext cx="1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2766" name="Line 13"/>
              <p:cNvSpPr>
                <a:spLocks noChangeShapeType="1"/>
              </p:cNvSpPr>
              <p:nvPr/>
            </p:nvSpPr>
            <p:spPr bwMode="auto">
              <a:xfrm>
                <a:off x="576" y="1536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72745" name="Line 14"/>
            <p:cNvSpPr>
              <a:spLocks noChangeShapeType="1"/>
            </p:cNvSpPr>
            <p:nvPr/>
          </p:nvSpPr>
          <p:spPr bwMode="auto">
            <a:xfrm>
              <a:off x="375" y="1567"/>
              <a:ext cx="0" cy="2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72746" name="Group 15"/>
            <p:cNvGrpSpPr>
              <a:grpSpLocks/>
            </p:cNvGrpSpPr>
            <p:nvPr/>
          </p:nvGrpSpPr>
          <p:grpSpPr bwMode="auto">
            <a:xfrm>
              <a:off x="1910" y="1159"/>
              <a:ext cx="656" cy="709"/>
              <a:chOff x="1691" y="732"/>
              <a:chExt cx="599" cy="647"/>
            </a:xfrm>
          </p:grpSpPr>
          <p:sp>
            <p:nvSpPr>
              <p:cNvPr id="72754" name="Text Box 16"/>
              <p:cNvSpPr txBox="1">
                <a:spLocks noChangeArrowheads="1"/>
              </p:cNvSpPr>
              <p:nvPr/>
            </p:nvSpPr>
            <p:spPr bwMode="auto">
              <a:xfrm>
                <a:off x="1691" y="1020"/>
                <a:ext cx="223" cy="2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i="1">
                    <a:ea typeface="宋体" panose="02010600030101010101" pitchFamily="2" charset="-122"/>
                  </a:rPr>
                  <a:t>C</a:t>
                </a:r>
                <a:endParaRPr lang="en-US" altLang="zh-CN">
                  <a:ea typeface="宋体" panose="02010600030101010101" pitchFamily="2" charset="-122"/>
                </a:endParaRPr>
              </a:p>
            </p:txBody>
          </p:sp>
          <p:grpSp>
            <p:nvGrpSpPr>
              <p:cNvPr id="72755" name="Group 17"/>
              <p:cNvGrpSpPr>
                <a:grpSpLocks/>
              </p:cNvGrpSpPr>
              <p:nvPr/>
            </p:nvGrpSpPr>
            <p:grpSpPr bwMode="auto">
              <a:xfrm>
                <a:off x="1977" y="732"/>
                <a:ext cx="313" cy="647"/>
                <a:chOff x="1977" y="732"/>
                <a:chExt cx="313" cy="647"/>
              </a:xfrm>
            </p:grpSpPr>
            <p:grpSp>
              <p:nvGrpSpPr>
                <p:cNvPr id="72761" name="Group 18"/>
                <p:cNvGrpSpPr>
                  <a:grpSpLocks/>
                </p:cNvGrpSpPr>
                <p:nvPr/>
              </p:nvGrpSpPr>
              <p:grpSpPr bwMode="auto">
                <a:xfrm>
                  <a:off x="2073" y="732"/>
                  <a:ext cx="205" cy="647"/>
                  <a:chOff x="1641" y="1260"/>
                  <a:chExt cx="205" cy="647"/>
                </a:xfrm>
              </p:grpSpPr>
              <p:sp>
                <p:nvSpPr>
                  <p:cNvPr id="72763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41" y="1260"/>
                    <a:ext cx="205" cy="26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99FF99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1pPr>
                    <a:lvl2pPr marL="742950" indent="-28575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2pPr>
                    <a:lvl3pPr marL="11430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3pPr>
                    <a:lvl4pPr marL="16002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4pPr>
                    <a:lvl5pPr marL="20574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9pPr>
                  </a:lstStyle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zh-CN">
                        <a:ea typeface="宋体" panose="02010600030101010101" pitchFamily="2" charset="-122"/>
                      </a:rPr>
                      <a:t>+</a:t>
                    </a:r>
                  </a:p>
                </p:txBody>
              </p:sp>
              <p:sp>
                <p:nvSpPr>
                  <p:cNvPr id="72764" name="Text Box 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41" y="1644"/>
                    <a:ext cx="193" cy="26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99FF99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1pPr>
                    <a:lvl2pPr marL="742950" indent="-28575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2pPr>
                    <a:lvl3pPr marL="11430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3pPr>
                    <a:lvl4pPr marL="16002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4pPr>
                    <a:lvl5pPr marL="2057400" indent="-228600"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49" charset="-122"/>
                        <a:sym typeface="Symbol" panose="05050102010706020507" pitchFamily="18" charset="2"/>
                      </a:defRPr>
                    </a:lvl9pPr>
                  </a:lstStyle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zh-CN">
                        <a:ea typeface="宋体" panose="02010600030101010101" pitchFamily="2" charset="-122"/>
                      </a:rPr>
                      <a:t>–</a:t>
                    </a:r>
                  </a:p>
                </p:txBody>
              </p:sp>
            </p:grpSp>
            <p:sp>
              <p:nvSpPr>
                <p:cNvPr id="72762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1977" y="880"/>
                  <a:ext cx="313" cy="3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FF99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3200" i="1">
                      <a:ea typeface="宋体" panose="02010600030101010101" pitchFamily="2" charset="-122"/>
                    </a:rPr>
                    <a:t>u</a:t>
                  </a:r>
                  <a:r>
                    <a:rPr lang="en-US" altLang="zh-CN" i="1" baseline="-25000">
                      <a:ea typeface="宋体" panose="02010600030101010101" pitchFamily="2" charset="-122"/>
                    </a:rPr>
                    <a:t>C</a:t>
                  </a:r>
                  <a:endParaRPr lang="en-US" altLang="zh-CN"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72756" name="Group 22"/>
              <p:cNvGrpSpPr>
                <a:grpSpLocks/>
              </p:cNvGrpSpPr>
              <p:nvPr/>
            </p:nvGrpSpPr>
            <p:grpSpPr bwMode="auto">
              <a:xfrm>
                <a:off x="1824" y="1008"/>
                <a:ext cx="192" cy="96"/>
                <a:chOff x="1824" y="1680"/>
                <a:chExt cx="192" cy="96"/>
              </a:xfrm>
            </p:grpSpPr>
            <p:sp>
              <p:nvSpPr>
                <p:cNvPr id="72759" name="Line 23"/>
                <p:cNvSpPr>
                  <a:spLocks noChangeShapeType="1"/>
                </p:cNvSpPr>
                <p:nvPr/>
              </p:nvSpPr>
              <p:spPr bwMode="auto">
                <a:xfrm>
                  <a:off x="1824" y="1680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72760" name="Line 24"/>
                <p:cNvSpPr>
                  <a:spLocks noChangeShapeType="1"/>
                </p:cNvSpPr>
                <p:nvPr/>
              </p:nvSpPr>
              <p:spPr bwMode="auto">
                <a:xfrm>
                  <a:off x="1824" y="1776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72757" name="Line 25"/>
              <p:cNvSpPr>
                <a:spLocks noChangeShapeType="1"/>
              </p:cNvSpPr>
              <p:nvPr/>
            </p:nvSpPr>
            <p:spPr bwMode="auto">
              <a:xfrm flipV="1">
                <a:off x="1920" y="1104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2758" name="Line 26"/>
              <p:cNvSpPr>
                <a:spLocks noChangeShapeType="1"/>
              </p:cNvSpPr>
              <p:nvPr/>
            </p:nvSpPr>
            <p:spPr bwMode="auto">
              <a:xfrm flipV="1">
                <a:off x="1920" y="816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72747" name="Line 27"/>
            <p:cNvSpPr>
              <a:spLocks noChangeShapeType="1"/>
            </p:cNvSpPr>
            <p:nvPr/>
          </p:nvSpPr>
          <p:spPr bwMode="auto">
            <a:xfrm>
              <a:off x="1898" y="1251"/>
              <a:ext cx="2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2748" name="Line 28"/>
            <p:cNvSpPr>
              <a:spLocks noChangeShapeType="1"/>
            </p:cNvSpPr>
            <p:nvPr/>
          </p:nvSpPr>
          <p:spPr bwMode="auto">
            <a:xfrm>
              <a:off x="375" y="1830"/>
              <a:ext cx="178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72749" name="Group 29"/>
            <p:cNvGrpSpPr>
              <a:grpSpLocks/>
            </p:cNvGrpSpPr>
            <p:nvPr/>
          </p:nvGrpSpPr>
          <p:grpSpPr bwMode="auto">
            <a:xfrm>
              <a:off x="1321" y="949"/>
              <a:ext cx="359" cy="355"/>
              <a:chOff x="1008" y="540"/>
              <a:chExt cx="328" cy="324"/>
            </a:xfrm>
          </p:grpSpPr>
          <p:sp>
            <p:nvSpPr>
              <p:cNvPr id="72752" name="Text Box 30"/>
              <p:cNvSpPr txBox="1">
                <a:spLocks noChangeArrowheads="1"/>
              </p:cNvSpPr>
              <p:nvPr/>
            </p:nvSpPr>
            <p:spPr bwMode="auto">
              <a:xfrm>
                <a:off x="1113" y="540"/>
                <a:ext cx="223" cy="2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i="1">
                    <a:ea typeface="宋体" panose="02010600030101010101" pitchFamily="2" charset="-122"/>
                  </a:rPr>
                  <a:t>R</a:t>
                </a:r>
                <a:endParaRPr lang="en-US" altLang="zh-CN">
                  <a:ea typeface="宋体" panose="02010600030101010101" pitchFamily="2" charset="-122"/>
                </a:endParaRPr>
              </a:p>
            </p:txBody>
          </p:sp>
          <p:sp>
            <p:nvSpPr>
              <p:cNvPr id="72753" name="Rectangle 31"/>
              <p:cNvSpPr>
                <a:spLocks noChangeArrowheads="1"/>
              </p:cNvSpPr>
              <p:nvPr/>
            </p:nvSpPr>
            <p:spPr bwMode="auto">
              <a:xfrm>
                <a:off x="1008" y="768"/>
                <a:ext cx="288" cy="96"/>
              </a:xfrm>
              <a:prstGeom prst="rect">
                <a:avLst/>
              </a:prstGeom>
              <a:solidFill>
                <a:srgbClr val="99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72750" name="Text Box 32"/>
            <p:cNvSpPr txBox="1">
              <a:spLocks noChangeArrowheads="1"/>
            </p:cNvSpPr>
            <p:nvPr/>
          </p:nvSpPr>
          <p:spPr bwMode="auto">
            <a:xfrm>
              <a:off x="781" y="1824"/>
              <a:ext cx="84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sz="3200" i="1">
                  <a:solidFill>
                    <a:srgbClr val="0000FF"/>
                  </a:solidFill>
                  <a:ea typeface="宋体" panose="02010600030101010101" pitchFamily="2" charset="-122"/>
                </a:rPr>
                <a:t>u</a:t>
              </a:r>
              <a:r>
                <a:rPr lang="en-US" altLang="zh-CN" i="1" baseline="-25000">
                  <a:solidFill>
                    <a:srgbClr val="0000FF"/>
                  </a:solidFill>
                  <a:ea typeface="宋体" panose="02010600030101010101" pitchFamily="2" charset="-122"/>
                </a:rPr>
                <a:t>C </a:t>
              </a:r>
              <a:r>
                <a:rPr lang="en-US" altLang="zh-CN">
                  <a:solidFill>
                    <a:srgbClr val="0000FF"/>
                  </a:solidFill>
                  <a:ea typeface="宋体" panose="02010600030101010101" pitchFamily="2" charset="-122"/>
                </a:rPr>
                <a:t>(0</a:t>
              </a:r>
              <a:r>
                <a:rPr lang="en-US" altLang="zh-CN" baseline="30000">
                  <a:solidFill>
                    <a:srgbClr val="0000FF"/>
                  </a:solidFill>
                  <a:ea typeface="宋体" panose="02010600030101010101" pitchFamily="2" charset="-122"/>
                </a:rPr>
                <a:t>-</a:t>
              </a:r>
              <a:r>
                <a:rPr lang="en-US" altLang="zh-CN">
                  <a:solidFill>
                    <a:srgbClr val="0000FF"/>
                  </a:solidFill>
                  <a:ea typeface="宋体" panose="02010600030101010101" pitchFamily="2" charset="-122"/>
                </a:rPr>
                <a:t>)=0</a:t>
              </a:r>
            </a:p>
          </p:txBody>
        </p:sp>
        <p:graphicFrame>
          <p:nvGraphicFramePr>
            <p:cNvPr id="72751" name="Object 33"/>
            <p:cNvGraphicFramePr>
              <a:graphicFrameLocks noChangeAspect="1"/>
            </p:cNvGraphicFramePr>
            <p:nvPr/>
          </p:nvGraphicFramePr>
          <p:xfrm>
            <a:off x="490" y="1389"/>
            <a:ext cx="419" cy="2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769" name="公式" r:id="rId3" imgW="291973" imgH="203112" progId="Equation.3">
                    <p:embed/>
                  </p:oleObj>
                </mc:Choice>
                <mc:Fallback>
                  <p:oleObj name="公式" r:id="rId3" imgW="291973" imgH="203112" progId="Equation.3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0" y="1389"/>
                          <a:ext cx="419" cy="2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92546" name="Object 34"/>
          <p:cNvGraphicFramePr>
            <a:graphicFrameLocks noChangeAspect="1"/>
          </p:cNvGraphicFramePr>
          <p:nvPr/>
        </p:nvGraphicFramePr>
        <p:xfrm>
          <a:off x="600075" y="3132138"/>
          <a:ext cx="325120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70" name="Equation" r:id="rId5" imgW="1396394" imgH="342751" progId="Equation.3">
                  <p:embed/>
                </p:oleObj>
              </mc:Choice>
              <mc:Fallback>
                <p:oleObj name="Equation" r:id="rId5" imgW="1396394" imgH="342751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075" y="3132138"/>
                        <a:ext cx="3251200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2547" name="Object 35"/>
          <p:cNvGraphicFramePr>
            <a:graphicFrameLocks noChangeAspect="1"/>
          </p:cNvGraphicFramePr>
          <p:nvPr/>
        </p:nvGraphicFramePr>
        <p:xfrm>
          <a:off x="679450" y="4122738"/>
          <a:ext cx="2365375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71" name="Equation" r:id="rId7" imgW="1104900" imgH="419100" progId="Equation.3">
                  <p:embed/>
                </p:oleObj>
              </mc:Choice>
              <mc:Fallback>
                <p:oleObj name="Equation" r:id="rId7" imgW="1104900" imgH="41910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450" y="4122738"/>
                        <a:ext cx="2365375" cy="893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2548" name="Group 36"/>
          <p:cNvGrpSpPr>
            <a:grpSpLocks/>
          </p:cNvGrpSpPr>
          <p:nvPr/>
        </p:nvGrpSpPr>
        <p:grpSpPr bwMode="auto">
          <a:xfrm>
            <a:off x="4987925" y="825500"/>
            <a:ext cx="3668713" cy="1371600"/>
            <a:chOff x="3142" y="520"/>
            <a:chExt cx="2311" cy="864"/>
          </a:xfrm>
        </p:grpSpPr>
        <p:sp>
          <p:nvSpPr>
            <p:cNvPr id="72730" name="Text Box 37"/>
            <p:cNvSpPr txBox="1">
              <a:spLocks noChangeArrowheads="1"/>
            </p:cNvSpPr>
            <p:nvPr/>
          </p:nvSpPr>
          <p:spPr bwMode="auto">
            <a:xfrm>
              <a:off x="3142" y="1092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endParaRPr lang="zh-CN" altLang="zh-CN" b="0">
                <a:ea typeface="宋体" panose="02010600030101010101" pitchFamily="2" charset="-122"/>
              </a:endParaRPr>
            </a:p>
          </p:txBody>
        </p:sp>
        <p:sp>
          <p:nvSpPr>
            <p:cNvPr id="72731" name="Line 38"/>
            <p:cNvSpPr>
              <a:spLocks noChangeShapeType="1"/>
            </p:cNvSpPr>
            <p:nvPr/>
          </p:nvSpPr>
          <p:spPr bwMode="auto">
            <a:xfrm>
              <a:off x="3316" y="1240"/>
              <a:ext cx="196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2732" name="Line 39"/>
            <p:cNvSpPr>
              <a:spLocks noChangeShapeType="1"/>
            </p:cNvSpPr>
            <p:nvPr/>
          </p:nvSpPr>
          <p:spPr bwMode="auto">
            <a:xfrm flipV="1">
              <a:off x="3556" y="616"/>
              <a:ext cx="0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2733" name="Line 40"/>
            <p:cNvSpPr>
              <a:spLocks noChangeShapeType="1"/>
            </p:cNvSpPr>
            <p:nvPr/>
          </p:nvSpPr>
          <p:spPr bwMode="auto">
            <a:xfrm>
              <a:off x="3556" y="856"/>
              <a:ext cx="1392" cy="0"/>
            </a:xfrm>
            <a:prstGeom prst="line">
              <a:avLst/>
            </a:prstGeom>
            <a:noFill/>
            <a:ln w="2540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2734" name="Freeform 41"/>
            <p:cNvSpPr>
              <a:spLocks/>
            </p:cNvSpPr>
            <p:nvPr/>
          </p:nvSpPr>
          <p:spPr bwMode="auto">
            <a:xfrm>
              <a:off x="3556" y="904"/>
              <a:ext cx="1344" cy="344"/>
            </a:xfrm>
            <a:custGeom>
              <a:avLst/>
              <a:gdLst>
                <a:gd name="T0" fmla="*/ 0 w 1344"/>
                <a:gd name="T1" fmla="*/ 344 h 344"/>
                <a:gd name="T2" fmla="*/ 288 w 1344"/>
                <a:gd name="T3" fmla="*/ 152 h 344"/>
                <a:gd name="T4" fmla="*/ 624 w 1344"/>
                <a:gd name="T5" fmla="*/ 56 h 344"/>
                <a:gd name="T6" fmla="*/ 1104 w 1344"/>
                <a:gd name="T7" fmla="*/ 8 h 344"/>
                <a:gd name="T8" fmla="*/ 1344 w 1344"/>
                <a:gd name="T9" fmla="*/ 8 h 3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44" h="344">
                  <a:moveTo>
                    <a:pt x="0" y="344"/>
                  </a:moveTo>
                  <a:cubicBezTo>
                    <a:pt x="92" y="272"/>
                    <a:pt x="184" y="200"/>
                    <a:pt x="288" y="152"/>
                  </a:cubicBezTo>
                  <a:cubicBezTo>
                    <a:pt x="392" y="104"/>
                    <a:pt x="488" y="80"/>
                    <a:pt x="624" y="56"/>
                  </a:cubicBezTo>
                  <a:cubicBezTo>
                    <a:pt x="760" y="32"/>
                    <a:pt x="984" y="16"/>
                    <a:pt x="1104" y="8"/>
                  </a:cubicBezTo>
                  <a:cubicBezTo>
                    <a:pt x="1224" y="0"/>
                    <a:pt x="1304" y="8"/>
                    <a:pt x="1344" y="8"/>
                  </a:cubicBezTo>
                </a:path>
              </a:pathLst>
            </a:custGeom>
            <a:noFill/>
            <a:ln w="254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2735" name="Text Box 42"/>
            <p:cNvSpPr txBox="1">
              <a:spLocks noChangeArrowheads="1"/>
            </p:cNvSpPr>
            <p:nvPr/>
          </p:nvSpPr>
          <p:spPr bwMode="auto">
            <a:xfrm>
              <a:off x="5284" y="1096"/>
              <a:ext cx="1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b="0" i="1">
                  <a:ea typeface="宋体" panose="02010600030101010101" pitchFamily="2" charset="-122"/>
                </a:rPr>
                <a:t>t</a:t>
              </a:r>
              <a:endParaRPr lang="en-US" altLang="zh-CN" b="0">
                <a:ea typeface="宋体" panose="02010600030101010101" pitchFamily="2" charset="-122"/>
              </a:endParaRPr>
            </a:p>
          </p:txBody>
        </p:sp>
        <p:sp>
          <p:nvSpPr>
            <p:cNvPr id="72736" name="Text Box 43"/>
            <p:cNvSpPr txBox="1">
              <a:spLocks noChangeArrowheads="1"/>
            </p:cNvSpPr>
            <p:nvPr/>
          </p:nvSpPr>
          <p:spPr bwMode="auto">
            <a:xfrm>
              <a:off x="3604" y="520"/>
              <a:ext cx="2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b="0" i="1">
                  <a:ea typeface="宋体" panose="02010600030101010101" pitchFamily="2" charset="-122"/>
                </a:rPr>
                <a:t>u</a:t>
              </a:r>
              <a:r>
                <a:rPr lang="en-US" altLang="zh-CN" b="0" i="1" baseline="-25000">
                  <a:ea typeface="宋体" panose="02010600030101010101" pitchFamily="2" charset="-122"/>
                </a:rPr>
                <a:t>c</a:t>
              </a:r>
              <a:endParaRPr lang="en-US" altLang="zh-CN" b="0">
                <a:ea typeface="宋体" panose="02010600030101010101" pitchFamily="2" charset="-122"/>
              </a:endParaRPr>
            </a:p>
          </p:txBody>
        </p:sp>
        <p:sp>
          <p:nvSpPr>
            <p:cNvPr id="72737" name="Text Box 44"/>
            <p:cNvSpPr txBox="1">
              <a:spLocks noChangeArrowheads="1"/>
            </p:cNvSpPr>
            <p:nvPr/>
          </p:nvSpPr>
          <p:spPr bwMode="auto">
            <a:xfrm>
              <a:off x="3220" y="664"/>
              <a:ext cx="3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>
                  <a:ea typeface="宋体" panose="02010600030101010101" pitchFamily="2" charset="-122"/>
                </a:rPr>
                <a:t>1</a:t>
              </a:r>
              <a:endParaRPr lang="en-US" altLang="zh-CN" b="0">
                <a:ea typeface="宋体" panose="02010600030101010101" pitchFamily="2" charset="-122"/>
              </a:endParaRPr>
            </a:p>
          </p:txBody>
        </p:sp>
        <p:sp>
          <p:nvSpPr>
            <p:cNvPr id="72738" name="Line 45"/>
            <p:cNvSpPr>
              <a:spLocks noChangeShapeType="1"/>
            </p:cNvSpPr>
            <p:nvPr/>
          </p:nvSpPr>
          <p:spPr bwMode="auto">
            <a:xfrm flipH="1" flipV="1">
              <a:off x="3227" y="1227"/>
              <a:ext cx="327" cy="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92558" name="Group 46"/>
          <p:cNvGrpSpPr>
            <a:grpSpLocks/>
          </p:cNvGrpSpPr>
          <p:nvPr/>
        </p:nvGrpSpPr>
        <p:grpSpPr bwMode="auto">
          <a:xfrm>
            <a:off x="454025" y="5287963"/>
            <a:ext cx="7369175" cy="871537"/>
            <a:chOff x="312" y="3158"/>
            <a:chExt cx="5079" cy="597"/>
          </a:xfrm>
        </p:grpSpPr>
        <p:sp>
          <p:nvSpPr>
            <p:cNvPr id="72723" name="Text Box 47"/>
            <p:cNvSpPr txBox="1">
              <a:spLocks noChangeArrowheads="1"/>
            </p:cNvSpPr>
            <p:nvPr/>
          </p:nvSpPr>
          <p:spPr bwMode="auto">
            <a:xfrm>
              <a:off x="312" y="3359"/>
              <a:ext cx="558" cy="320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zh-CN" altLang="en-US">
                  <a:ea typeface="宋体" panose="02010600030101010101" pitchFamily="2" charset="-122"/>
                </a:rPr>
                <a:t>注意</a:t>
              </a:r>
              <a:endParaRPr lang="zh-CN" altLang="en-US" b="0">
                <a:ea typeface="宋体" panose="02010600030101010101" pitchFamily="2" charset="-122"/>
              </a:endParaRPr>
            </a:p>
          </p:txBody>
        </p:sp>
        <p:graphicFrame>
          <p:nvGraphicFramePr>
            <p:cNvPr id="72724" name="Object 48"/>
            <p:cNvGraphicFramePr>
              <a:graphicFrameLocks noChangeAspect="1"/>
            </p:cNvGraphicFramePr>
            <p:nvPr/>
          </p:nvGraphicFramePr>
          <p:xfrm>
            <a:off x="1108" y="3186"/>
            <a:ext cx="1376" cy="5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772" name="公式" r:id="rId9" imgW="837836" imgH="342751" progId="Equation.3">
                    <p:embed/>
                  </p:oleObj>
                </mc:Choice>
                <mc:Fallback>
                  <p:oleObj name="公式" r:id="rId9" imgW="837836" imgH="342751" progId="Equation.3">
                    <p:embed/>
                    <p:pic>
                      <p:nvPicPr>
                        <p:cNvPr id="0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8" y="3186"/>
                          <a:ext cx="1376" cy="5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00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725" name="Text Box 49"/>
            <p:cNvSpPr txBox="1">
              <a:spLocks noChangeArrowheads="1"/>
            </p:cNvSpPr>
            <p:nvPr/>
          </p:nvSpPr>
          <p:spPr bwMode="auto">
            <a:xfrm>
              <a:off x="2485" y="3390"/>
              <a:ext cx="339" cy="3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zh-CN" altLang="en-US">
                  <a:ea typeface="宋体" panose="02010600030101010101" pitchFamily="2" charset="-122"/>
                </a:rPr>
                <a:t>和</a:t>
              </a:r>
              <a:endParaRPr lang="zh-CN" altLang="en-US" b="0">
                <a:ea typeface="宋体" panose="02010600030101010101" pitchFamily="2" charset="-122"/>
              </a:endParaRPr>
            </a:p>
          </p:txBody>
        </p:sp>
        <p:graphicFrame>
          <p:nvGraphicFramePr>
            <p:cNvPr id="72726" name="Object 50"/>
            <p:cNvGraphicFramePr>
              <a:graphicFrameLocks noChangeAspect="1"/>
            </p:cNvGraphicFramePr>
            <p:nvPr/>
          </p:nvGraphicFramePr>
          <p:xfrm>
            <a:off x="2812" y="3158"/>
            <a:ext cx="1823" cy="5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773" name="公式" r:id="rId11" imgW="1028254" imgH="342751" progId="Equation.3">
                    <p:embed/>
                  </p:oleObj>
                </mc:Choice>
                <mc:Fallback>
                  <p:oleObj name="公式" r:id="rId11" imgW="1028254" imgH="342751" progId="Equation.3">
                    <p:embed/>
                    <p:pic>
                      <p:nvPicPr>
                        <p:cNvPr id="0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12" y="3158"/>
                          <a:ext cx="1823" cy="5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00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727" name="Text Box 51"/>
            <p:cNvSpPr txBox="1">
              <a:spLocks noChangeArrowheads="1"/>
            </p:cNvSpPr>
            <p:nvPr/>
          </p:nvSpPr>
          <p:spPr bwMode="auto">
            <a:xfrm>
              <a:off x="4627" y="3334"/>
              <a:ext cx="764" cy="3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zh-CN" altLang="en-US">
                  <a:ea typeface="宋体" panose="02010600030101010101" pitchFamily="2" charset="-122"/>
                </a:rPr>
                <a:t>的区别</a:t>
              </a:r>
              <a:endParaRPr lang="zh-CN" altLang="en-US" b="0">
                <a:ea typeface="宋体" panose="02010600030101010101" pitchFamily="2" charset="-122"/>
              </a:endParaRPr>
            </a:p>
          </p:txBody>
        </p:sp>
        <p:sp>
          <p:nvSpPr>
            <p:cNvPr id="72728" name="Line 52"/>
            <p:cNvSpPr>
              <a:spLocks noChangeShapeType="1"/>
            </p:cNvSpPr>
            <p:nvPr/>
          </p:nvSpPr>
          <p:spPr bwMode="auto">
            <a:xfrm>
              <a:off x="2082" y="3755"/>
              <a:ext cx="37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2729" name="Line 53"/>
            <p:cNvSpPr>
              <a:spLocks noChangeShapeType="1"/>
            </p:cNvSpPr>
            <p:nvPr/>
          </p:nvSpPr>
          <p:spPr bwMode="auto">
            <a:xfrm>
              <a:off x="4072" y="3728"/>
              <a:ext cx="50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92566" name="Group 54"/>
          <p:cNvGrpSpPr>
            <a:grpSpLocks/>
          </p:cNvGrpSpPr>
          <p:nvPr/>
        </p:nvGrpSpPr>
        <p:grpSpPr bwMode="auto">
          <a:xfrm>
            <a:off x="5186363" y="2184400"/>
            <a:ext cx="2887662" cy="1504950"/>
            <a:chOff x="3267" y="1376"/>
            <a:chExt cx="1819" cy="948"/>
          </a:xfrm>
        </p:grpSpPr>
        <p:grpSp>
          <p:nvGrpSpPr>
            <p:cNvPr id="72713" name="Group 55"/>
            <p:cNvGrpSpPr>
              <a:grpSpLocks/>
            </p:cNvGrpSpPr>
            <p:nvPr/>
          </p:nvGrpSpPr>
          <p:grpSpPr bwMode="auto">
            <a:xfrm>
              <a:off x="3267" y="1403"/>
              <a:ext cx="1819" cy="921"/>
              <a:chOff x="3281" y="1552"/>
              <a:chExt cx="1819" cy="921"/>
            </a:xfrm>
          </p:grpSpPr>
          <p:sp>
            <p:nvSpPr>
              <p:cNvPr id="72715" name="Line 56"/>
              <p:cNvSpPr>
                <a:spLocks noChangeShapeType="1"/>
              </p:cNvSpPr>
              <p:nvPr/>
            </p:nvSpPr>
            <p:spPr bwMode="auto">
              <a:xfrm>
                <a:off x="3431" y="2233"/>
                <a:ext cx="148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2716" name="Line 57"/>
              <p:cNvSpPr>
                <a:spLocks noChangeShapeType="1"/>
              </p:cNvSpPr>
              <p:nvPr/>
            </p:nvSpPr>
            <p:spPr bwMode="auto">
              <a:xfrm flipV="1">
                <a:off x="3584" y="1552"/>
                <a:ext cx="0" cy="91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2717" name="Freeform 58"/>
              <p:cNvSpPr>
                <a:spLocks/>
              </p:cNvSpPr>
              <p:nvPr/>
            </p:nvSpPr>
            <p:spPr bwMode="auto">
              <a:xfrm>
                <a:off x="3575" y="1753"/>
                <a:ext cx="1200" cy="450"/>
              </a:xfrm>
              <a:custGeom>
                <a:avLst/>
                <a:gdLst>
                  <a:gd name="T0" fmla="*/ 0 w 1200"/>
                  <a:gd name="T1" fmla="*/ 0 h 450"/>
                  <a:gd name="T2" fmla="*/ 144 w 1200"/>
                  <a:gd name="T3" fmla="*/ 192 h 450"/>
                  <a:gd name="T4" fmla="*/ 384 w 1200"/>
                  <a:gd name="T5" fmla="*/ 336 h 450"/>
                  <a:gd name="T6" fmla="*/ 912 w 1200"/>
                  <a:gd name="T7" fmla="*/ 432 h 450"/>
                  <a:gd name="T8" fmla="*/ 1200 w 1200"/>
                  <a:gd name="T9" fmla="*/ 442 h 4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00" h="450">
                    <a:moveTo>
                      <a:pt x="0" y="0"/>
                    </a:moveTo>
                    <a:cubicBezTo>
                      <a:pt x="40" y="68"/>
                      <a:pt x="80" y="136"/>
                      <a:pt x="144" y="192"/>
                    </a:cubicBezTo>
                    <a:cubicBezTo>
                      <a:pt x="208" y="248"/>
                      <a:pt x="256" y="296"/>
                      <a:pt x="384" y="336"/>
                    </a:cubicBezTo>
                    <a:cubicBezTo>
                      <a:pt x="512" y="376"/>
                      <a:pt x="776" y="414"/>
                      <a:pt x="912" y="432"/>
                    </a:cubicBezTo>
                    <a:cubicBezTo>
                      <a:pt x="1048" y="450"/>
                      <a:pt x="1140" y="440"/>
                      <a:pt x="1200" y="442"/>
                    </a:cubicBezTo>
                  </a:path>
                </a:pathLst>
              </a:custGeom>
              <a:noFill/>
              <a:ln w="25400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2718" name="Text Box 59"/>
              <p:cNvSpPr txBox="1">
                <a:spLocks noChangeArrowheads="1"/>
              </p:cNvSpPr>
              <p:nvPr/>
            </p:nvSpPr>
            <p:spPr bwMode="auto">
              <a:xfrm>
                <a:off x="4931" y="2137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/>
                <a:r>
                  <a:rPr lang="en-US" altLang="zh-CN" b="0" i="1">
                    <a:ea typeface="宋体" panose="02010600030101010101" pitchFamily="2" charset="-122"/>
                  </a:rPr>
                  <a:t>t</a:t>
                </a:r>
                <a:endParaRPr lang="en-US" altLang="zh-CN" b="0">
                  <a:ea typeface="宋体" panose="02010600030101010101" pitchFamily="2" charset="-122"/>
                </a:endParaRPr>
              </a:p>
            </p:txBody>
          </p:sp>
          <p:sp>
            <p:nvSpPr>
              <p:cNvPr id="72719" name="Text Box 60"/>
              <p:cNvSpPr txBox="1">
                <a:spLocks noChangeArrowheads="1"/>
              </p:cNvSpPr>
              <p:nvPr/>
            </p:nvSpPr>
            <p:spPr bwMode="auto">
              <a:xfrm>
                <a:off x="3335" y="2185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/>
                <a:r>
                  <a:rPr lang="en-US" altLang="zh-CN" b="0">
                    <a:ea typeface="宋体" panose="02010600030101010101" pitchFamily="2" charset="-122"/>
                  </a:rPr>
                  <a:t>0</a:t>
                </a:r>
              </a:p>
            </p:txBody>
          </p:sp>
          <p:graphicFrame>
            <p:nvGraphicFramePr>
              <p:cNvPr id="72720" name="Object 61"/>
              <p:cNvGraphicFramePr>
                <a:graphicFrameLocks noChangeAspect="1"/>
              </p:cNvGraphicFramePr>
              <p:nvPr/>
            </p:nvGraphicFramePr>
            <p:xfrm>
              <a:off x="3310" y="1570"/>
              <a:ext cx="180" cy="3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2774" name="公式" r:id="rId13" imgW="190417" imgH="406224" progId="Equation.3">
                      <p:embed/>
                    </p:oleObj>
                  </mc:Choice>
                  <mc:Fallback>
                    <p:oleObj name="公式" r:id="rId13" imgW="190417" imgH="406224" progId="Equation.3">
                      <p:embed/>
                      <p:pic>
                        <p:nvPicPr>
                          <p:cNvPr id="0" name="Object 6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10" y="1570"/>
                            <a:ext cx="180" cy="38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00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2540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2721" name="Line 62"/>
              <p:cNvSpPr>
                <a:spLocks noChangeShapeType="1"/>
              </p:cNvSpPr>
              <p:nvPr/>
            </p:nvSpPr>
            <p:spPr bwMode="auto">
              <a:xfrm flipH="1">
                <a:off x="3281" y="2227"/>
                <a:ext cx="291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2722" name="Line 63"/>
              <p:cNvSpPr>
                <a:spLocks noChangeShapeType="1"/>
              </p:cNvSpPr>
              <p:nvPr/>
            </p:nvSpPr>
            <p:spPr bwMode="auto">
              <a:xfrm>
                <a:off x="3581" y="1763"/>
                <a:ext cx="0" cy="47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72714" name="Text Box 64"/>
            <p:cNvSpPr txBox="1">
              <a:spLocks noChangeArrowheads="1"/>
            </p:cNvSpPr>
            <p:nvPr/>
          </p:nvSpPr>
          <p:spPr bwMode="auto">
            <a:xfrm>
              <a:off x="3580" y="1376"/>
              <a:ext cx="1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/>
              <a:r>
                <a:rPr lang="en-US" altLang="zh-CN" i="1">
                  <a:ea typeface="宋体" panose="02010600030101010101" pitchFamily="2" charset="-122"/>
                </a:rPr>
                <a:t>i</a:t>
              </a:r>
              <a:endParaRPr lang="en-US" altLang="zh-CN" b="0">
                <a:ea typeface="宋体" panose="02010600030101010101" pitchFamily="2" charset="-122"/>
              </a:endParaRPr>
            </a:p>
          </p:txBody>
        </p:sp>
      </p:grpSp>
      <p:sp>
        <p:nvSpPr>
          <p:cNvPr id="192577" name="Text Box 65"/>
          <p:cNvSpPr txBox="1">
            <a:spLocks noChangeArrowheads="1"/>
          </p:cNvSpPr>
          <p:nvPr/>
        </p:nvSpPr>
        <p:spPr bwMode="auto">
          <a:xfrm>
            <a:off x="746125" y="373063"/>
            <a:ext cx="46720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r>
              <a:rPr lang="zh-CN" altLang="en-US" sz="3200">
                <a:solidFill>
                  <a:srgbClr val="0000FF"/>
                </a:solidFill>
              </a:rPr>
              <a:t>二、一阶电路的阶跃响应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92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2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92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92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2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2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77" grpId="0" autoUpdateAnimBg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8" name="Text Box 4"/>
          <p:cNvSpPr txBox="1">
            <a:spLocks noChangeArrowheads="1"/>
          </p:cNvSpPr>
          <p:nvPr/>
        </p:nvSpPr>
        <p:spPr bwMode="auto">
          <a:xfrm>
            <a:off x="47625" y="0"/>
            <a:ext cx="80295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例：求如图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RL</a:t>
            </a: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电路在矩形脉冲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u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s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(t)</a:t>
            </a: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作用下的响应电流</a:t>
            </a:r>
            <a:r>
              <a:rPr lang="en-US" altLang="zh-CN" sz="3200" i="1">
                <a:solidFill>
                  <a:schemeClr val="tx2"/>
                </a:solidFill>
                <a:ea typeface="宋体" panose="02010600030101010101" pitchFamily="2" charset="-122"/>
              </a:rPr>
              <a:t>i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(t)</a:t>
            </a: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，并作其波形。 </a:t>
            </a:r>
            <a:r>
              <a:rPr lang="en-US" altLang="zh-CN" sz="3200" i="1">
                <a:ea typeface="宋体" panose="02010600030101010101" pitchFamily="2" charset="-122"/>
              </a:rPr>
              <a:t>i</a:t>
            </a:r>
            <a:r>
              <a:rPr lang="en-US" altLang="zh-CN" sz="3200">
                <a:ea typeface="宋体" panose="02010600030101010101" pitchFamily="2" charset="-122"/>
              </a:rPr>
              <a:t>(0</a:t>
            </a:r>
            <a:r>
              <a:rPr lang="en-US" altLang="zh-CN" sz="3200" baseline="-25000">
                <a:ea typeface="宋体" panose="02010600030101010101" pitchFamily="2" charset="-122"/>
              </a:rPr>
              <a:t>-</a:t>
            </a:r>
            <a:r>
              <a:rPr lang="en-US" altLang="zh-CN" sz="3200">
                <a:ea typeface="宋体" panose="02010600030101010101" pitchFamily="2" charset="-122"/>
              </a:rPr>
              <a:t>)=0</a:t>
            </a:r>
          </a:p>
        </p:txBody>
      </p:sp>
      <p:grpSp>
        <p:nvGrpSpPr>
          <p:cNvPr id="282629" name="Group 5"/>
          <p:cNvGrpSpPr>
            <a:grpSpLocks/>
          </p:cNvGrpSpPr>
          <p:nvPr/>
        </p:nvGrpSpPr>
        <p:grpSpPr bwMode="auto">
          <a:xfrm>
            <a:off x="1333500" y="933450"/>
            <a:ext cx="2863850" cy="2000250"/>
            <a:chOff x="588" y="816"/>
            <a:chExt cx="1804" cy="1260"/>
          </a:xfrm>
        </p:grpSpPr>
        <p:sp>
          <p:nvSpPr>
            <p:cNvPr id="73757" name="Line 6"/>
            <p:cNvSpPr>
              <a:spLocks noChangeShapeType="1"/>
            </p:cNvSpPr>
            <p:nvPr/>
          </p:nvSpPr>
          <p:spPr bwMode="auto">
            <a:xfrm>
              <a:off x="822" y="1680"/>
              <a:ext cx="1315" cy="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73758" name="Line 7"/>
            <p:cNvSpPr>
              <a:spLocks noChangeShapeType="1"/>
            </p:cNvSpPr>
            <p:nvPr/>
          </p:nvSpPr>
          <p:spPr bwMode="auto">
            <a:xfrm flipV="1">
              <a:off x="1060" y="1032"/>
              <a:ext cx="0" cy="1044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73759" name="Line 8"/>
            <p:cNvSpPr>
              <a:spLocks noChangeShapeType="1"/>
            </p:cNvSpPr>
            <p:nvPr/>
          </p:nvSpPr>
          <p:spPr bwMode="auto">
            <a:xfrm>
              <a:off x="1060" y="1272"/>
              <a:ext cx="535" cy="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73760" name="Text Box 9"/>
            <p:cNvSpPr txBox="1">
              <a:spLocks noChangeArrowheads="1"/>
            </p:cNvSpPr>
            <p:nvPr/>
          </p:nvSpPr>
          <p:spPr bwMode="auto">
            <a:xfrm>
              <a:off x="876" y="1128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1</a:t>
              </a:r>
            </a:p>
          </p:txBody>
        </p:sp>
        <p:sp>
          <p:nvSpPr>
            <p:cNvPr id="73761" name="Text Box 10"/>
            <p:cNvSpPr txBox="1">
              <a:spLocks noChangeArrowheads="1"/>
            </p:cNvSpPr>
            <p:nvPr/>
          </p:nvSpPr>
          <p:spPr bwMode="auto">
            <a:xfrm>
              <a:off x="1056" y="888"/>
              <a:ext cx="47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u</a:t>
              </a:r>
              <a:r>
                <a:rPr lang="en-US" altLang="zh-CN" baseline="-25000">
                  <a:ea typeface="宋体" panose="02010600030101010101" pitchFamily="2" charset="-122"/>
                </a:rPr>
                <a:t>s</a:t>
              </a:r>
              <a:r>
                <a:rPr lang="en-US" altLang="zh-CN">
                  <a:ea typeface="宋体" panose="02010600030101010101" pitchFamily="2" charset="-122"/>
                </a:rPr>
                <a:t>(t)</a:t>
              </a:r>
            </a:p>
          </p:txBody>
        </p:sp>
        <p:sp>
          <p:nvSpPr>
            <p:cNvPr id="73762" name="Text Box 11"/>
            <p:cNvSpPr txBox="1">
              <a:spLocks noChangeArrowheads="1"/>
            </p:cNvSpPr>
            <p:nvPr/>
          </p:nvSpPr>
          <p:spPr bwMode="auto">
            <a:xfrm>
              <a:off x="888" y="1632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0</a:t>
              </a:r>
            </a:p>
          </p:txBody>
        </p:sp>
        <p:sp>
          <p:nvSpPr>
            <p:cNvPr id="73763" name="Text Box 12"/>
            <p:cNvSpPr txBox="1">
              <a:spLocks noChangeArrowheads="1"/>
            </p:cNvSpPr>
            <p:nvPr/>
          </p:nvSpPr>
          <p:spPr bwMode="auto">
            <a:xfrm>
              <a:off x="1940" y="1632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t(s)</a:t>
              </a:r>
            </a:p>
          </p:txBody>
        </p:sp>
        <p:sp>
          <p:nvSpPr>
            <p:cNvPr id="73764" name="Line 13"/>
            <p:cNvSpPr>
              <a:spLocks noChangeShapeType="1"/>
            </p:cNvSpPr>
            <p:nvPr/>
          </p:nvSpPr>
          <p:spPr bwMode="auto">
            <a:xfrm>
              <a:off x="1595" y="1272"/>
              <a:ext cx="0" cy="408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73765" name="Text Box 14"/>
            <p:cNvSpPr txBox="1">
              <a:spLocks noChangeArrowheads="1"/>
            </p:cNvSpPr>
            <p:nvPr/>
          </p:nvSpPr>
          <p:spPr bwMode="auto">
            <a:xfrm>
              <a:off x="1498" y="1644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t</a:t>
              </a:r>
              <a:r>
                <a:rPr lang="en-US" altLang="zh-CN" baseline="-25000">
                  <a:ea typeface="宋体" panose="02010600030101010101" pitchFamily="2" charset="-122"/>
                </a:rPr>
                <a:t>0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73766" name="Text Box 15"/>
            <p:cNvSpPr txBox="1">
              <a:spLocks noChangeArrowheads="1"/>
            </p:cNvSpPr>
            <p:nvPr/>
          </p:nvSpPr>
          <p:spPr bwMode="auto">
            <a:xfrm>
              <a:off x="588" y="816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zh-CN" altLang="zh-CN">
                <a:ea typeface="宋体" panose="02010600030101010101" pitchFamily="2" charset="-122"/>
              </a:endParaRPr>
            </a:p>
          </p:txBody>
        </p:sp>
      </p:grpSp>
      <p:grpSp>
        <p:nvGrpSpPr>
          <p:cNvPr id="73732" name="Group 43"/>
          <p:cNvGrpSpPr>
            <a:grpSpLocks/>
          </p:cNvGrpSpPr>
          <p:nvPr/>
        </p:nvGrpSpPr>
        <p:grpSpPr bwMode="auto">
          <a:xfrm>
            <a:off x="4572000" y="1033463"/>
            <a:ext cx="3765550" cy="1843087"/>
            <a:chOff x="2880" y="651"/>
            <a:chExt cx="2372" cy="1161"/>
          </a:xfrm>
        </p:grpSpPr>
        <p:sp>
          <p:nvSpPr>
            <p:cNvPr id="73740" name="Text Box 17"/>
            <p:cNvSpPr txBox="1">
              <a:spLocks noChangeArrowheads="1"/>
            </p:cNvSpPr>
            <p:nvPr/>
          </p:nvSpPr>
          <p:spPr bwMode="auto">
            <a:xfrm>
              <a:off x="3825" y="651"/>
              <a:ext cx="6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R=1</a:t>
              </a:r>
            </a:p>
          </p:txBody>
        </p:sp>
        <p:sp>
          <p:nvSpPr>
            <p:cNvPr id="73741" name="Rectangle 18"/>
            <p:cNvSpPr>
              <a:spLocks noChangeArrowheads="1"/>
            </p:cNvSpPr>
            <p:nvPr/>
          </p:nvSpPr>
          <p:spPr bwMode="auto">
            <a:xfrm>
              <a:off x="3477" y="1008"/>
              <a:ext cx="1283" cy="804"/>
            </a:xfrm>
            <a:prstGeom prst="rect">
              <a:avLst/>
            </a:prstGeom>
            <a:noFill/>
            <a:ln w="9525" cap="sq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grpSp>
          <p:nvGrpSpPr>
            <p:cNvPr id="73742" name="Group 20"/>
            <p:cNvGrpSpPr>
              <a:grpSpLocks/>
            </p:cNvGrpSpPr>
            <p:nvPr/>
          </p:nvGrpSpPr>
          <p:grpSpPr bwMode="auto">
            <a:xfrm rot="10800000">
              <a:off x="3331" y="1267"/>
              <a:ext cx="288" cy="363"/>
              <a:chOff x="1799" y="2590"/>
              <a:chExt cx="288" cy="363"/>
            </a:xfrm>
          </p:grpSpPr>
          <p:sp>
            <p:nvSpPr>
              <p:cNvPr id="73755" name="Oval 21"/>
              <p:cNvSpPr>
                <a:spLocks noChangeArrowheads="1"/>
              </p:cNvSpPr>
              <p:nvPr/>
            </p:nvSpPr>
            <p:spPr bwMode="auto">
              <a:xfrm rot="5400000">
                <a:off x="1799" y="2616"/>
                <a:ext cx="288" cy="288"/>
              </a:xfrm>
              <a:prstGeom prst="ellipse">
                <a:avLst/>
              </a:prstGeom>
              <a:solidFill>
                <a:srgbClr val="FF9900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73756" name="Line 22"/>
              <p:cNvSpPr>
                <a:spLocks noChangeShapeType="1"/>
              </p:cNvSpPr>
              <p:nvPr/>
            </p:nvSpPr>
            <p:spPr bwMode="auto">
              <a:xfrm rot="5400000">
                <a:off x="1759" y="2772"/>
                <a:ext cx="36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73743" name="Text Box 23"/>
            <p:cNvSpPr txBox="1">
              <a:spLocks noChangeArrowheads="1"/>
            </p:cNvSpPr>
            <p:nvPr/>
          </p:nvSpPr>
          <p:spPr bwMode="auto">
            <a:xfrm rot="10800000">
              <a:off x="3177" y="1523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-</a:t>
              </a:r>
            </a:p>
          </p:txBody>
        </p:sp>
        <p:sp>
          <p:nvSpPr>
            <p:cNvPr id="73744" name="Text Box 24"/>
            <p:cNvSpPr txBox="1">
              <a:spLocks noChangeArrowheads="1"/>
            </p:cNvSpPr>
            <p:nvPr/>
          </p:nvSpPr>
          <p:spPr bwMode="auto">
            <a:xfrm rot="10800000">
              <a:off x="3187" y="1089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73745" name="Rectangle 25"/>
            <p:cNvSpPr>
              <a:spLocks noChangeArrowheads="1"/>
            </p:cNvSpPr>
            <p:nvPr/>
          </p:nvSpPr>
          <p:spPr bwMode="auto">
            <a:xfrm>
              <a:off x="3971" y="939"/>
              <a:ext cx="302" cy="117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746" name="Oval 27"/>
            <p:cNvSpPr>
              <a:spLocks noChangeArrowheads="1"/>
            </p:cNvSpPr>
            <p:nvPr/>
          </p:nvSpPr>
          <p:spPr bwMode="auto">
            <a:xfrm rot="10800000">
              <a:off x="4691" y="1593"/>
              <a:ext cx="151" cy="107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747" name="Oval 28"/>
            <p:cNvSpPr>
              <a:spLocks noChangeArrowheads="1"/>
            </p:cNvSpPr>
            <p:nvPr/>
          </p:nvSpPr>
          <p:spPr bwMode="auto">
            <a:xfrm rot="10800000">
              <a:off x="4692" y="1484"/>
              <a:ext cx="151" cy="107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748" name="Oval 29"/>
            <p:cNvSpPr>
              <a:spLocks noChangeArrowheads="1"/>
            </p:cNvSpPr>
            <p:nvPr/>
          </p:nvSpPr>
          <p:spPr bwMode="auto">
            <a:xfrm rot="10800000">
              <a:off x="4692" y="1375"/>
              <a:ext cx="151" cy="107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749" name="Oval 30"/>
            <p:cNvSpPr>
              <a:spLocks noChangeArrowheads="1"/>
            </p:cNvSpPr>
            <p:nvPr/>
          </p:nvSpPr>
          <p:spPr bwMode="auto">
            <a:xfrm rot="10800000">
              <a:off x="4692" y="1262"/>
              <a:ext cx="151" cy="107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 useBgFill="1">
          <p:nvSpPr>
            <p:cNvPr id="73750" name="Rectangle 31"/>
            <p:cNvSpPr>
              <a:spLocks noChangeArrowheads="1"/>
            </p:cNvSpPr>
            <p:nvPr/>
          </p:nvSpPr>
          <p:spPr bwMode="auto">
            <a:xfrm rot="10800000">
              <a:off x="4649" y="1258"/>
              <a:ext cx="132" cy="456"/>
            </a:xfrm>
            <a:prstGeom prst="rect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751" name="Rectangle 32"/>
            <p:cNvSpPr>
              <a:spLocks noChangeArrowheads="1"/>
            </p:cNvSpPr>
            <p:nvPr/>
          </p:nvSpPr>
          <p:spPr bwMode="auto">
            <a:xfrm>
              <a:off x="2880" y="1260"/>
              <a:ext cx="46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u</a:t>
              </a:r>
              <a:r>
                <a:rPr lang="en-US" altLang="zh-CN" baseline="-25000">
                  <a:ea typeface="宋体" panose="02010600030101010101" pitchFamily="2" charset="-122"/>
                </a:rPr>
                <a:t>s</a:t>
              </a:r>
              <a:r>
                <a:rPr lang="en-US" altLang="zh-CN">
                  <a:ea typeface="宋体" panose="02010600030101010101" pitchFamily="2" charset="-122"/>
                </a:rPr>
                <a:t>(t)</a:t>
              </a:r>
            </a:p>
          </p:txBody>
        </p:sp>
        <p:sp>
          <p:nvSpPr>
            <p:cNvPr id="73752" name="Text Box 33"/>
            <p:cNvSpPr txBox="1">
              <a:spLocks noChangeArrowheads="1"/>
            </p:cNvSpPr>
            <p:nvPr/>
          </p:nvSpPr>
          <p:spPr bwMode="auto">
            <a:xfrm>
              <a:off x="4105" y="1326"/>
              <a:ext cx="6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L=1H</a:t>
              </a:r>
            </a:p>
          </p:txBody>
        </p:sp>
        <p:sp>
          <p:nvSpPr>
            <p:cNvPr id="73753" name="Line 34"/>
            <p:cNvSpPr>
              <a:spLocks noChangeShapeType="1"/>
            </p:cNvSpPr>
            <p:nvPr/>
          </p:nvSpPr>
          <p:spPr bwMode="auto">
            <a:xfrm>
              <a:off x="4760" y="1030"/>
              <a:ext cx="0" cy="108"/>
            </a:xfrm>
            <a:prstGeom prst="line">
              <a:avLst/>
            </a:prstGeom>
            <a:noFill/>
            <a:ln w="9525" cap="sq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73754" name="Text Box 35"/>
            <p:cNvSpPr txBox="1">
              <a:spLocks noChangeArrowheads="1"/>
            </p:cNvSpPr>
            <p:nvPr/>
          </p:nvSpPr>
          <p:spPr bwMode="auto">
            <a:xfrm>
              <a:off x="4800" y="970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solidFill>
                    <a:srgbClr val="FF3300"/>
                  </a:solidFill>
                  <a:ea typeface="宋体" panose="02010600030101010101" pitchFamily="2" charset="-122"/>
                </a:rPr>
                <a:t>i</a:t>
              </a:r>
              <a:r>
                <a:rPr lang="en-US" altLang="zh-CN">
                  <a:solidFill>
                    <a:srgbClr val="FF3300"/>
                  </a:solidFill>
                  <a:ea typeface="宋体" panose="02010600030101010101" pitchFamily="2" charset="-122"/>
                </a:rPr>
                <a:t>(t)</a:t>
              </a:r>
            </a:p>
          </p:txBody>
        </p:sp>
      </p:grpSp>
      <p:sp>
        <p:nvSpPr>
          <p:cNvPr id="282660" name="Text Box 36"/>
          <p:cNvSpPr txBox="1">
            <a:spLocks noChangeArrowheads="1"/>
          </p:cNvSpPr>
          <p:nvPr/>
        </p:nvSpPr>
        <p:spPr bwMode="auto">
          <a:xfrm>
            <a:off x="946150" y="3086100"/>
            <a:ext cx="67421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rgbClr val="0000FF"/>
                </a:solidFill>
                <a:ea typeface="宋体" panose="02010600030101010101" pitchFamily="2" charset="-122"/>
              </a:rPr>
              <a:t>方法一：</a:t>
            </a: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分区间应用三要素法</a:t>
            </a:r>
          </a:p>
        </p:txBody>
      </p:sp>
      <p:sp>
        <p:nvSpPr>
          <p:cNvPr id="282661" name="Text Box 37"/>
          <p:cNvSpPr txBox="1">
            <a:spLocks noChangeArrowheads="1"/>
          </p:cNvSpPr>
          <p:nvPr/>
        </p:nvSpPr>
        <p:spPr bwMode="auto">
          <a:xfrm>
            <a:off x="1993900" y="5060950"/>
            <a:ext cx="33162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=L/R=1/1=1(s)</a:t>
            </a:r>
          </a:p>
        </p:txBody>
      </p:sp>
      <p:sp>
        <p:nvSpPr>
          <p:cNvPr id="282662" name="Rectangle 38"/>
          <p:cNvSpPr>
            <a:spLocks noChangeArrowheads="1"/>
          </p:cNvSpPr>
          <p:nvPr/>
        </p:nvSpPr>
        <p:spPr bwMode="auto">
          <a:xfrm>
            <a:off x="1333500" y="4519613"/>
            <a:ext cx="65738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3200" i="1">
                <a:ea typeface="宋体" panose="02010600030101010101" pitchFamily="2" charset="-122"/>
              </a:rPr>
              <a:t>i</a:t>
            </a:r>
            <a:r>
              <a:rPr lang="en-US" altLang="zh-CN" sz="3200">
                <a:ea typeface="宋体" panose="02010600030101010101" pitchFamily="2" charset="-122"/>
              </a:rPr>
              <a:t>(0</a:t>
            </a:r>
            <a:r>
              <a:rPr lang="en-US" altLang="zh-CN" sz="3200" baseline="-25000">
                <a:ea typeface="宋体" panose="02010600030101010101" pitchFamily="2" charset="-122"/>
              </a:rPr>
              <a:t>-</a:t>
            </a:r>
            <a:r>
              <a:rPr lang="en-US" altLang="zh-CN" sz="3200">
                <a:ea typeface="宋体" panose="02010600030101010101" pitchFamily="2" charset="-122"/>
              </a:rPr>
              <a:t>)=0   </a:t>
            </a:r>
            <a:r>
              <a:rPr lang="en-US" altLang="zh-CN" sz="3200" i="1">
                <a:ea typeface="宋体" panose="02010600030101010101" pitchFamily="2" charset="-122"/>
              </a:rPr>
              <a:t>i</a:t>
            </a:r>
            <a:r>
              <a:rPr lang="en-US" altLang="zh-CN" sz="3200">
                <a:ea typeface="宋体" panose="02010600030101010101" pitchFamily="2" charset="-122"/>
              </a:rPr>
              <a:t>(0</a:t>
            </a:r>
            <a:r>
              <a:rPr lang="en-US" altLang="zh-CN" sz="3200" baseline="-25000">
                <a:ea typeface="宋体" panose="02010600030101010101" pitchFamily="2" charset="-122"/>
              </a:rPr>
              <a:t>+</a:t>
            </a:r>
            <a:r>
              <a:rPr lang="en-US" altLang="zh-CN" sz="3200">
                <a:ea typeface="宋体" panose="02010600030101010101" pitchFamily="2" charset="-122"/>
              </a:rPr>
              <a:t>)=</a:t>
            </a:r>
            <a:r>
              <a:rPr lang="en-US" altLang="zh-CN" sz="3200" i="1">
                <a:ea typeface="宋体" panose="02010600030101010101" pitchFamily="2" charset="-122"/>
              </a:rPr>
              <a:t> i</a:t>
            </a:r>
            <a:r>
              <a:rPr lang="en-US" altLang="zh-CN" sz="3200">
                <a:ea typeface="宋体" panose="02010600030101010101" pitchFamily="2" charset="-122"/>
              </a:rPr>
              <a:t>(0</a:t>
            </a:r>
            <a:r>
              <a:rPr lang="en-US" altLang="zh-CN" sz="3200" baseline="-25000">
                <a:ea typeface="宋体" panose="02010600030101010101" pitchFamily="2" charset="-122"/>
              </a:rPr>
              <a:t>-</a:t>
            </a:r>
            <a:r>
              <a:rPr lang="en-US" altLang="zh-CN" sz="3200">
                <a:ea typeface="宋体" panose="02010600030101010101" pitchFamily="2" charset="-122"/>
              </a:rPr>
              <a:t>)=0   </a:t>
            </a:r>
            <a:r>
              <a:rPr lang="en-US" altLang="zh-CN" sz="3200" i="1">
                <a:ea typeface="宋体" panose="02010600030101010101" pitchFamily="2" charset="-122"/>
              </a:rPr>
              <a:t>i</a:t>
            </a:r>
            <a:r>
              <a:rPr lang="zh-CN" altLang="en-US" sz="3200" baseline="-25000">
                <a:ea typeface="宋体" panose="02010600030101010101" pitchFamily="2" charset="-122"/>
              </a:rPr>
              <a:t>稳态</a:t>
            </a:r>
            <a:r>
              <a:rPr lang="en-US" altLang="zh-CN" sz="3200">
                <a:ea typeface="宋体" panose="02010600030101010101" pitchFamily="2" charset="-122"/>
              </a:rPr>
              <a:t>=1/R=1(A)</a:t>
            </a:r>
          </a:p>
        </p:txBody>
      </p:sp>
      <p:sp>
        <p:nvSpPr>
          <p:cNvPr id="282663" name="Text Box 39"/>
          <p:cNvSpPr txBox="1">
            <a:spLocks noChangeArrowheads="1"/>
          </p:cNvSpPr>
          <p:nvPr/>
        </p:nvSpPr>
        <p:spPr bwMode="auto">
          <a:xfrm>
            <a:off x="2184400" y="3870325"/>
            <a:ext cx="43322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0≦t ≦t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0</a:t>
            </a: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时：</a:t>
            </a:r>
          </a:p>
        </p:txBody>
      </p:sp>
      <p:sp>
        <p:nvSpPr>
          <p:cNvPr id="282664" name="Line 40"/>
          <p:cNvSpPr>
            <a:spLocks noChangeShapeType="1"/>
          </p:cNvSpPr>
          <p:nvPr/>
        </p:nvSpPr>
        <p:spPr bwMode="auto">
          <a:xfrm>
            <a:off x="2932113" y="1657350"/>
            <a:ext cx="860425" cy="0"/>
          </a:xfrm>
          <a:prstGeom prst="line">
            <a:avLst/>
          </a:prstGeom>
          <a:noFill/>
          <a:ln w="9525">
            <a:solidFill>
              <a:srgbClr val="FF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82665" name="Text Box 41"/>
          <p:cNvSpPr txBox="1">
            <a:spLocks noChangeArrowheads="1"/>
          </p:cNvSpPr>
          <p:nvPr/>
        </p:nvSpPr>
        <p:spPr bwMode="auto">
          <a:xfrm>
            <a:off x="369888" y="5640388"/>
            <a:ext cx="76533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故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i(t)=1(1-e</a:t>
            </a:r>
            <a:r>
              <a:rPr lang="en-US" altLang="zh-CN" sz="3200" baseline="30000">
                <a:solidFill>
                  <a:schemeClr val="tx2"/>
                </a:solidFill>
                <a:ea typeface="宋体" panose="02010600030101010101" pitchFamily="2" charset="-122"/>
              </a:rPr>
              <a:t>-t 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)</a:t>
            </a:r>
            <a:r>
              <a:rPr lang="en-US" altLang="zh-CN" sz="3200" baseline="30000">
                <a:solidFill>
                  <a:schemeClr val="tx2"/>
                </a:solidFill>
                <a:ea typeface="宋体" panose="02010600030101010101" pitchFamily="2" charset="-122"/>
              </a:rPr>
              <a:t> 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=1- e</a:t>
            </a:r>
            <a:r>
              <a:rPr lang="en-US" altLang="zh-CN" sz="3200" baseline="30000">
                <a:solidFill>
                  <a:schemeClr val="tx2"/>
                </a:solidFill>
                <a:ea typeface="宋体" panose="02010600030101010101" pitchFamily="2" charset="-122"/>
              </a:rPr>
              <a:t>-t      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(A)          0≦t ≦t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0</a:t>
            </a:r>
          </a:p>
        </p:txBody>
      </p:sp>
      <p:graphicFrame>
        <p:nvGraphicFramePr>
          <p:cNvPr id="282666" name="Object 42"/>
          <p:cNvGraphicFramePr>
            <a:graphicFrameLocks noChangeAspect="1"/>
          </p:cNvGraphicFramePr>
          <p:nvPr/>
        </p:nvGraphicFramePr>
        <p:xfrm>
          <a:off x="2362200" y="6296025"/>
          <a:ext cx="2690813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67" name="Equation" r:id="rId3" imgW="1040948" imgH="253890" progId="Equation.DSMT4">
                  <p:embed/>
                </p:oleObj>
              </mc:Choice>
              <mc:Fallback>
                <p:oleObj name="Equation" r:id="rId3" imgW="1040948" imgH="253890" progId="Equation.DSMT4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6296025"/>
                        <a:ext cx="2690813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D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7961" dir="13500000" algn="ctr" rotWithShape="0">
                                <a:srgbClr val="99997D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82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2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2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2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2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2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2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2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2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26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26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2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2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2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2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82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82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628" grpId="0" autoUpdateAnimBg="0"/>
      <p:bldP spid="282660" grpId="0" autoUpdateAnimBg="0"/>
      <p:bldP spid="282661" grpId="0" autoUpdateAnimBg="0"/>
      <p:bldP spid="282662" grpId="0" autoUpdateAnimBg="0"/>
      <p:bldP spid="282663" grpId="0" autoUpdateAnimBg="0"/>
      <p:bldP spid="282664" grpId="0" animBg="1"/>
      <p:bldP spid="282665" grpId="0" autoUpdateAnimBg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2" name="Text Box 4"/>
          <p:cNvSpPr txBox="1">
            <a:spLocks noChangeArrowheads="1"/>
          </p:cNvSpPr>
          <p:nvPr/>
        </p:nvSpPr>
        <p:spPr bwMode="auto">
          <a:xfrm>
            <a:off x="66675" y="52388"/>
            <a:ext cx="74041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t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0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 &lt;t &lt; </a:t>
            </a: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时是以</a:t>
            </a:r>
            <a:r>
              <a:rPr lang="en-US" altLang="zh-CN" sz="3200" i="1">
                <a:solidFill>
                  <a:schemeClr val="tx2"/>
                </a:solidFill>
                <a:ea typeface="宋体" panose="02010600030101010101" pitchFamily="2" charset="-122"/>
              </a:rPr>
              <a:t>i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(t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0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)</a:t>
            </a: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为初值的放电过程</a:t>
            </a:r>
            <a:endParaRPr lang="zh-CN" altLang="en-US" sz="3200" baseline="-25000">
              <a:solidFill>
                <a:schemeClr val="tx2"/>
              </a:solidFill>
              <a:ea typeface="宋体" panose="02010600030101010101" pitchFamily="2" charset="-122"/>
            </a:endParaRPr>
          </a:p>
        </p:txBody>
      </p:sp>
      <p:sp>
        <p:nvSpPr>
          <p:cNvPr id="283658" name="Line 10"/>
          <p:cNvSpPr>
            <a:spLocks noChangeShapeType="1"/>
          </p:cNvSpPr>
          <p:nvPr/>
        </p:nvSpPr>
        <p:spPr bwMode="auto">
          <a:xfrm>
            <a:off x="2649538" y="4449763"/>
            <a:ext cx="2873375" cy="31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grpSp>
        <p:nvGrpSpPr>
          <p:cNvPr id="283659" name="Group 11"/>
          <p:cNvGrpSpPr>
            <a:grpSpLocks/>
          </p:cNvGrpSpPr>
          <p:nvPr/>
        </p:nvGrpSpPr>
        <p:grpSpPr bwMode="auto">
          <a:xfrm>
            <a:off x="1871663" y="3390900"/>
            <a:ext cx="4370387" cy="3238500"/>
            <a:chOff x="1086" y="2136"/>
            <a:chExt cx="2146" cy="1248"/>
          </a:xfrm>
        </p:grpSpPr>
        <p:sp>
          <p:nvSpPr>
            <p:cNvPr id="74771" name="Line 12"/>
            <p:cNvSpPr>
              <a:spLocks noChangeShapeType="1"/>
            </p:cNvSpPr>
            <p:nvPr/>
          </p:nvSpPr>
          <p:spPr bwMode="auto">
            <a:xfrm>
              <a:off x="1086" y="3108"/>
              <a:ext cx="1861" cy="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74772" name="Line 13"/>
            <p:cNvSpPr>
              <a:spLocks noChangeShapeType="1"/>
            </p:cNvSpPr>
            <p:nvPr/>
          </p:nvSpPr>
          <p:spPr bwMode="auto">
            <a:xfrm flipV="1">
              <a:off x="1468" y="2340"/>
              <a:ext cx="0" cy="1044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74773" name="Text Box 14"/>
            <p:cNvSpPr txBox="1">
              <a:spLocks noChangeArrowheads="1"/>
            </p:cNvSpPr>
            <p:nvPr/>
          </p:nvSpPr>
          <p:spPr bwMode="auto">
            <a:xfrm>
              <a:off x="1284" y="2388"/>
              <a:ext cx="384" cy="1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1</a:t>
              </a:r>
            </a:p>
          </p:txBody>
        </p:sp>
        <p:sp>
          <p:nvSpPr>
            <p:cNvPr id="74774" name="Text Box 15"/>
            <p:cNvSpPr txBox="1">
              <a:spLocks noChangeArrowheads="1"/>
            </p:cNvSpPr>
            <p:nvPr/>
          </p:nvSpPr>
          <p:spPr bwMode="auto">
            <a:xfrm>
              <a:off x="1464" y="2136"/>
              <a:ext cx="479" cy="1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i</a:t>
              </a:r>
              <a:r>
                <a:rPr lang="en-US" altLang="zh-CN">
                  <a:ea typeface="宋体" panose="02010600030101010101" pitchFamily="2" charset="-122"/>
                </a:rPr>
                <a:t>(t)</a:t>
              </a:r>
            </a:p>
          </p:txBody>
        </p:sp>
        <p:sp>
          <p:nvSpPr>
            <p:cNvPr id="74775" name="Text Box 16"/>
            <p:cNvSpPr txBox="1">
              <a:spLocks noChangeArrowheads="1"/>
            </p:cNvSpPr>
            <p:nvPr/>
          </p:nvSpPr>
          <p:spPr bwMode="auto">
            <a:xfrm>
              <a:off x="1296" y="3060"/>
              <a:ext cx="384" cy="1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0</a:t>
              </a:r>
            </a:p>
          </p:txBody>
        </p:sp>
        <p:sp>
          <p:nvSpPr>
            <p:cNvPr id="74776" name="Text Box 17"/>
            <p:cNvSpPr txBox="1">
              <a:spLocks noChangeArrowheads="1"/>
            </p:cNvSpPr>
            <p:nvPr/>
          </p:nvSpPr>
          <p:spPr bwMode="auto">
            <a:xfrm>
              <a:off x="2780" y="3060"/>
              <a:ext cx="452" cy="1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t(s)</a:t>
              </a:r>
            </a:p>
          </p:txBody>
        </p:sp>
        <p:sp>
          <p:nvSpPr>
            <p:cNvPr id="74777" name="Text Box 18"/>
            <p:cNvSpPr txBox="1">
              <a:spLocks noChangeArrowheads="1"/>
            </p:cNvSpPr>
            <p:nvPr/>
          </p:nvSpPr>
          <p:spPr bwMode="auto">
            <a:xfrm>
              <a:off x="1990" y="3072"/>
              <a:ext cx="384" cy="1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zh-CN" altLang="zh-CN">
                <a:ea typeface="宋体" panose="02010600030101010101" pitchFamily="2" charset="-122"/>
              </a:endParaRPr>
            </a:p>
          </p:txBody>
        </p:sp>
      </p:grpSp>
      <p:graphicFrame>
        <p:nvGraphicFramePr>
          <p:cNvPr id="283667" name="Object 19"/>
          <p:cNvGraphicFramePr>
            <a:graphicFrameLocks noChangeAspect="1"/>
          </p:cNvGraphicFramePr>
          <p:nvPr/>
        </p:nvGraphicFramePr>
        <p:xfrm>
          <a:off x="1201738" y="4629150"/>
          <a:ext cx="1514475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78" name="Equation" r:id="rId3" imgW="457002" imgH="215806" progId="Equation.DSMT4">
                  <p:embed/>
                </p:oleObj>
              </mc:Choice>
              <mc:Fallback>
                <p:oleObj name="Equation" r:id="rId3" imgW="457002" imgH="215806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1738" y="4629150"/>
                        <a:ext cx="1514475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D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7961" dir="13500000" algn="ctr" rotWithShape="0">
                                <a:srgbClr val="99997D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3668" name="Freeform 20"/>
          <p:cNvSpPr>
            <a:spLocks/>
          </p:cNvSpPr>
          <p:nvPr/>
        </p:nvSpPr>
        <p:spPr bwMode="auto">
          <a:xfrm>
            <a:off x="2616200" y="4948238"/>
            <a:ext cx="1246188" cy="995362"/>
          </a:xfrm>
          <a:custGeom>
            <a:avLst/>
            <a:gdLst>
              <a:gd name="T0" fmla="*/ 0 w 612"/>
              <a:gd name="T1" fmla="*/ 995362 h 384"/>
              <a:gd name="T2" fmla="*/ 219916 w 612"/>
              <a:gd name="T3" fmla="*/ 684311 h 384"/>
              <a:gd name="T4" fmla="*/ 513136 w 612"/>
              <a:gd name="T5" fmla="*/ 404366 h 384"/>
              <a:gd name="T6" fmla="*/ 733052 w 612"/>
              <a:gd name="T7" fmla="*/ 248841 h 384"/>
              <a:gd name="T8" fmla="*/ 1001837 w 612"/>
              <a:gd name="T9" fmla="*/ 124420 h 384"/>
              <a:gd name="T10" fmla="*/ 1246188 w 612"/>
              <a:gd name="T11" fmla="*/ 0 h 38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12" h="384">
                <a:moveTo>
                  <a:pt x="0" y="384"/>
                </a:moveTo>
                <a:cubicBezTo>
                  <a:pt x="18" y="362"/>
                  <a:pt x="66" y="302"/>
                  <a:pt x="108" y="264"/>
                </a:cubicBezTo>
                <a:cubicBezTo>
                  <a:pt x="150" y="226"/>
                  <a:pt x="210" y="184"/>
                  <a:pt x="252" y="156"/>
                </a:cubicBezTo>
                <a:cubicBezTo>
                  <a:pt x="294" y="128"/>
                  <a:pt x="320" y="114"/>
                  <a:pt x="360" y="96"/>
                </a:cubicBezTo>
                <a:cubicBezTo>
                  <a:pt x="400" y="78"/>
                  <a:pt x="450" y="64"/>
                  <a:pt x="492" y="48"/>
                </a:cubicBezTo>
                <a:cubicBezTo>
                  <a:pt x="534" y="32"/>
                  <a:pt x="587" y="10"/>
                  <a:pt x="612" y="0"/>
                </a:cubicBezTo>
              </a:path>
            </a:pathLst>
          </a:custGeom>
          <a:noFill/>
          <a:ln w="25400" cap="sq" cmpd="sng">
            <a:solidFill>
              <a:srgbClr val="0000FF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83669" name="Freeform 21"/>
          <p:cNvSpPr>
            <a:spLocks/>
          </p:cNvSpPr>
          <p:nvPr/>
        </p:nvSpPr>
        <p:spPr bwMode="auto">
          <a:xfrm>
            <a:off x="3911600" y="4543425"/>
            <a:ext cx="1930400" cy="373063"/>
          </a:xfrm>
          <a:custGeom>
            <a:avLst/>
            <a:gdLst>
              <a:gd name="T0" fmla="*/ 0 w 948"/>
              <a:gd name="T1" fmla="*/ 373063 h 144"/>
              <a:gd name="T2" fmla="*/ 195484 w 948"/>
              <a:gd name="T3" fmla="*/ 310886 h 144"/>
              <a:gd name="T4" fmla="*/ 390967 w 948"/>
              <a:gd name="T5" fmla="*/ 279797 h 144"/>
              <a:gd name="T6" fmla="*/ 659757 w 948"/>
              <a:gd name="T7" fmla="*/ 217620 h 144"/>
              <a:gd name="T8" fmla="*/ 904111 w 948"/>
              <a:gd name="T9" fmla="*/ 155443 h 144"/>
              <a:gd name="T10" fmla="*/ 1148466 w 948"/>
              <a:gd name="T11" fmla="*/ 93266 h 144"/>
              <a:gd name="T12" fmla="*/ 1392820 w 948"/>
              <a:gd name="T13" fmla="*/ 62177 h 144"/>
              <a:gd name="T14" fmla="*/ 1637175 w 948"/>
              <a:gd name="T15" fmla="*/ 31089 h 144"/>
              <a:gd name="T16" fmla="*/ 1930400 w 948"/>
              <a:gd name="T17" fmla="*/ 0 h 14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948" h="144">
                <a:moveTo>
                  <a:pt x="0" y="144"/>
                </a:moveTo>
                <a:cubicBezTo>
                  <a:pt x="16" y="140"/>
                  <a:pt x="64" y="126"/>
                  <a:pt x="96" y="120"/>
                </a:cubicBezTo>
                <a:cubicBezTo>
                  <a:pt x="128" y="114"/>
                  <a:pt x="154" y="114"/>
                  <a:pt x="192" y="108"/>
                </a:cubicBezTo>
                <a:cubicBezTo>
                  <a:pt x="230" y="102"/>
                  <a:pt x="282" y="92"/>
                  <a:pt x="324" y="84"/>
                </a:cubicBezTo>
                <a:cubicBezTo>
                  <a:pt x="366" y="76"/>
                  <a:pt x="404" y="68"/>
                  <a:pt x="444" y="60"/>
                </a:cubicBezTo>
                <a:cubicBezTo>
                  <a:pt x="484" y="52"/>
                  <a:pt x="524" y="42"/>
                  <a:pt x="564" y="36"/>
                </a:cubicBezTo>
                <a:cubicBezTo>
                  <a:pt x="604" y="30"/>
                  <a:pt x="644" y="28"/>
                  <a:pt x="684" y="24"/>
                </a:cubicBezTo>
                <a:cubicBezTo>
                  <a:pt x="724" y="20"/>
                  <a:pt x="760" y="16"/>
                  <a:pt x="804" y="12"/>
                </a:cubicBezTo>
                <a:cubicBezTo>
                  <a:pt x="848" y="8"/>
                  <a:pt x="918" y="2"/>
                  <a:pt x="948" y="0"/>
                </a:cubicBezTo>
              </a:path>
            </a:pathLst>
          </a:custGeom>
          <a:noFill/>
          <a:ln w="25400" cap="flat" cmpd="sng">
            <a:solidFill>
              <a:srgbClr val="FF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83670" name="Freeform 22"/>
          <p:cNvSpPr>
            <a:spLocks/>
          </p:cNvSpPr>
          <p:nvPr/>
        </p:nvSpPr>
        <p:spPr bwMode="auto">
          <a:xfrm>
            <a:off x="3887788" y="4948238"/>
            <a:ext cx="1782762" cy="850900"/>
          </a:xfrm>
          <a:custGeom>
            <a:avLst/>
            <a:gdLst>
              <a:gd name="T0" fmla="*/ 0 w 876"/>
              <a:gd name="T1" fmla="*/ 0 h 328"/>
              <a:gd name="T2" fmla="*/ 195371 w 876"/>
              <a:gd name="T3" fmla="*/ 230884 h 328"/>
              <a:gd name="T4" fmla="*/ 390742 w 876"/>
              <a:gd name="T5" fmla="*/ 376160 h 328"/>
              <a:gd name="T6" fmla="*/ 659378 w 876"/>
              <a:gd name="T7" fmla="*/ 521436 h 328"/>
              <a:gd name="T8" fmla="*/ 976856 w 876"/>
              <a:gd name="T9" fmla="*/ 684871 h 328"/>
              <a:gd name="T10" fmla="*/ 1269913 w 876"/>
              <a:gd name="T11" fmla="*/ 783451 h 328"/>
              <a:gd name="T12" fmla="*/ 1538548 w 876"/>
              <a:gd name="T13" fmla="*/ 840523 h 328"/>
              <a:gd name="T14" fmla="*/ 1782762 w 876"/>
              <a:gd name="T15" fmla="*/ 840523 h 32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876" h="328">
                <a:moveTo>
                  <a:pt x="0" y="0"/>
                </a:moveTo>
                <a:cubicBezTo>
                  <a:pt x="30" y="34"/>
                  <a:pt x="64" y="65"/>
                  <a:pt x="96" y="89"/>
                </a:cubicBezTo>
                <a:cubicBezTo>
                  <a:pt x="128" y="114"/>
                  <a:pt x="154" y="127"/>
                  <a:pt x="192" y="145"/>
                </a:cubicBezTo>
                <a:cubicBezTo>
                  <a:pt x="230" y="164"/>
                  <a:pt x="276" y="181"/>
                  <a:pt x="324" y="201"/>
                </a:cubicBezTo>
                <a:cubicBezTo>
                  <a:pt x="372" y="221"/>
                  <a:pt x="430" y="247"/>
                  <a:pt x="480" y="264"/>
                </a:cubicBezTo>
                <a:cubicBezTo>
                  <a:pt x="530" y="281"/>
                  <a:pt x="578" y="292"/>
                  <a:pt x="624" y="302"/>
                </a:cubicBezTo>
                <a:cubicBezTo>
                  <a:pt x="670" y="312"/>
                  <a:pt x="714" y="321"/>
                  <a:pt x="756" y="324"/>
                </a:cubicBezTo>
                <a:cubicBezTo>
                  <a:pt x="798" y="328"/>
                  <a:pt x="851" y="324"/>
                  <a:pt x="876" y="324"/>
                </a:cubicBezTo>
              </a:path>
            </a:pathLst>
          </a:custGeom>
          <a:noFill/>
          <a:ln w="25400" cap="sq" cmpd="sng">
            <a:solidFill>
              <a:srgbClr val="0000FF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83671" name="Line 23"/>
          <p:cNvSpPr>
            <a:spLocks noChangeShapeType="1"/>
          </p:cNvSpPr>
          <p:nvPr/>
        </p:nvSpPr>
        <p:spPr bwMode="auto">
          <a:xfrm>
            <a:off x="2641600" y="4948238"/>
            <a:ext cx="1220788" cy="15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83672" name="Line 24"/>
          <p:cNvSpPr>
            <a:spLocks noChangeShapeType="1"/>
          </p:cNvSpPr>
          <p:nvPr/>
        </p:nvSpPr>
        <p:spPr bwMode="auto">
          <a:xfrm>
            <a:off x="3862388" y="4978400"/>
            <a:ext cx="3175" cy="10287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83673" name="Rectangle 25"/>
          <p:cNvSpPr>
            <a:spLocks noChangeArrowheads="1"/>
          </p:cNvSpPr>
          <p:nvPr/>
        </p:nvSpPr>
        <p:spPr bwMode="auto">
          <a:xfrm>
            <a:off x="3717925" y="5757863"/>
            <a:ext cx="387350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>
                <a:ea typeface="宋体" panose="02010600030101010101" pitchFamily="2" charset="-122"/>
              </a:rPr>
              <a:t>t</a:t>
            </a:r>
            <a:r>
              <a:rPr lang="en-US" altLang="zh-CN" baseline="-25000">
                <a:ea typeface="宋体" panose="02010600030101010101" pitchFamily="2" charset="-122"/>
              </a:rPr>
              <a:t>0</a:t>
            </a:r>
          </a:p>
        </p:txBody>
      </p:sp>
      <p:grpSp>
        <p:nvGrpSpPr>
          <p:cNvPr id="283674" name="Group 26"/>
          <p:cNvGrpSpPr>
            <a:grpSpLocks/>
          </p:cNvGrpSpPr>
          <p:nvPr/>
        </p:nvGrpSpPr>
        <p:grpSpPr bwMode="auto">
          <a:xfrm>
            <a:off x="5322888" y="4502150"/>
            <a:ext cx="2830512" cy="1284288"/>
            <a:chOff x="2781" y="2564"/>
            <a:chExt cx="1390" cy="495"/>
          </a:xfrm>
        </p:grpSpPr>
        <p:graphicFrame>
          <p:nvGraphicFramePr>
            <p:cNvPr id="74769" name="Object 27"/>
            <p:cNvGraphicFramePr>
              <a:graphicFrameLocks noChangeAspect="1"/>
            </p:cNvGraphicFramePr>
            <p:nvPr/>
          </p:nvGraphicFramePr>
          <p:xfrm>
            <a:off x="3055" y="2564"/>
            <a:ext cx="1116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779" name="Equation" r:id="rId5" imgW="685502" imgH="355446" progId="Equation.DSMT4">
                    <p:embed/>
                  </p:oleObj>
                </mc:Choice>
                <mc:Fallback>
                  <p:oleObj name="Equation" r:id="rId5" imgW="685502" imgH="355446" progId="Equation.DSMT4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55" y="2564"/>
                          <a:ext cx="1116" cy="4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17961" dir="13500000" algn="ctr" rotWithShape="0">
                                  <a:srgbClr val="999999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4770" name="Line 28"/>
            <p:cNvSpPr>
              <a:spLocks noChangeShapeType="1"/>
            </p:cNvSpPr>
            <p:nvPr/>
          </p:nvSpPr>
          <p:spPr bwMode="auto">
            <a:xfrm flipH="1">
              <a:off x="2781" y="2913"/>
              <a:ext cx="267" cy="9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283677" name="Group 29"/>
          <p:cNvGrpSpPr>
            <a:grpSpLocks/>
          </p:cNvGrpSpPr>
          <p:nvPr/>
        </p:nvGrpSpPr>
        <p:grpSpPr bwMode="auto">
          <a:xfrm>
            <a:off x="5670550" y="3578225"/>
            <a:ext cx="1662113" cy="871538"/>
            <a:chOff x="2952" y="2208"/>
            <a:chExt cx="816" cy="336"/>
          </a:xfrm>
        </p:grpSpPr>
        <p:sp>
          <p:nvSpPr>
            <p:cNvPr id="74767" name="Text Box 30"/>
            <p:cNvSpPr txBox="1">
              <a:spLocks noChangeArrowheads="1"/>
            </p:cNvSpPr>
            <p:nvPr/>
          </p:nvSpPr>
          <p:spPr bwMode="auto">
            <a:xfrm>
              <a:off x="3132" y="2208"/>
              <a:ext cx="636" cy="1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rgbClr val="FF3300"/>
                  </a:solidFill>
                  <a:ea typeface="宋体" panose="02010600030101010101" pitchFamily="2" charset="-122"/>
                </a:rPr>
                <a:t>1- e</a:t>
              </a:r>
              <a:r>
                <a:rPr lang="en-US" altLang="zh-CN" baseline="30000">
                  <a:solidFill>
                    <a:srgbClr val="FF3300"/>
                  </a:solidFill>
                  <a:ea typeface="宋体" panose="02010600030101010101" pitchFamily="2" charset="-122"/>
                </a:rPr>
                <a:t>-t</a:t>
              </a:r>
              <a:endParaRPr lang="en-US" altLang="zh-CN" baseline="-25000">
                <a:solidFill>
                  <a:srgbClr val="FF3300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74768" name="Line 31"/>
            <p:cNvSpPr>
              <a:spLocks noChangeShapeType="1"/>
            </p:cNvSpPr>
            <p:nvPr/>
          </p:nvSpPr>
          <p:spPr bwMode="auto">
            <a:xfrm flipH="1">
              <a:off x="2952" y="2388"/>
              <a:ext cx="180" cy="156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</p:grpSp>
      <p:graphicFrame>
        <p:nvGraphicFramePr>
          <p:cNvPr id="74766" name="Object 32"/>
          <p:cNvGraphicFramePr>
            <a:graphicFrameLocks noChangeAspect="1"/>
          </p:cNvGraphicFramePr>
          <p:nvPr/>
        </p:nvGraphicFramePr>
        <p:xfrm>
          <a:off x="381000" y="990600"/>
          <a:ext cx="8534400" cy="154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0" name="Equation" r:id="rId7" imgW="1968500" imgH="355600" progId="Equation.3">
                  <p:embed/>
                </p:oleObj>
              </mc:Choice>
              <mc:Fallback>
                <p:oleObj name="Equation" r:id="rId7" imgW="1968500" imgH="3556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990600"/>
                        <a:ext cx="8534400" cy="1541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3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3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83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83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83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36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36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3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3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83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36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36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3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3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83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83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83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83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83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652" grpId="0" autoUpdateAnimBg="0"/>
      <p:bldP spid="283658" grpId="0" animBg="1"/>
      <p:bldP spid="283668" grpId="0" animBg="1"/>
      <p:bldP spid="283669" grpId="0" animBg="1"/>
      <p:bldP spid="283670" grpId="0" animBg="1"/>
      <p:bldP spid="283671" grpId="0" animBg="1"/>
      <p:bldP spid="283672" grpId="0" animBg="1"/>
      <p:bldP spid="283673" grpId="0" autoUpdateAnimBg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ChangeArrowheads="1"/>
          </p:cNvSpPr>
          <p:nvPr/>
        </p:nvSpPr>
        <p:spPr bwMode="auto">
          <a:xfrm>
            <a:off x="5257800" y="914400"/>
            <a:ext cx="3143250" cy="6762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>
                <a:ea typeface="宋体" panose="02010600030101010101" pitchFamily="2" charset="-122"/>
              </a:rPr>
              <a:t>条件：</a:t>
            </a:r>
            <a:r>
              <a:rPr lang="en-US" altLang="zh-CN" sz="3600" i="1">
                <a:ea typeface="宋体" panose="02010600030101010101" pitchFamily="2" charset="-122"/>
              </a:rPr>
              <a:t>τ</a:t>
            </a:r>
            <a:r>
              <a:rPr lang="en-US" altLang="zh-CN" sz="3600">
                <a:ea typeface="宋体" panose="02010600030101010101" pitchFamily="2" charset="-122"/>
              </a:rPr>
              <a:t>&lt;&lt; </a:t>
            </a:r>
            <a:r>
              <a:rPr lang="en-US" altLang="zh-CN" sz="3600" i="1">
                <a:ea typeface="宋体" panose="02010600030101010101" pitchFamily="2" charset="-122"/>
              </a:rPr>
              <a:t>T</a:t>
            </a:r>
            <a:endParaRPr lang="en-US" altLang="zh-CN" sz="3600">
              <a:ea typeface="宋体" panose="02010600030101010101" pitchFamily="2" charset="-122"/>
            </a:endParaRPr>
          </a:p>
        </p:txBody>
      </p:sp>
      <p:sp>
        <p:nvSpPr>
          <p:cNvPr id="75779" name="Line 3"/>
          <p:cNvSpPr>
            <a:spLocks noChangeShapeType="1"/>
          </p:cNvSpPr>
          <p:nvPr/>
        </p:nvSpPr>
        <p:spPr bwMode="auto">
          <a:xfrm>
            <a:off x="7964488" y="4646613"/>
            <a:ext cx="0" cy="11430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724" name="Rectangle 4"/>
          <p:cNvSpPr>
            <a:spLocks noChangeArrowheads="1"/>
          </p:cNvSpPr>
          <p:nvPr/>
        </p:nvSpPr>
        <p:spPr bwMode="auto">
          <a:xfrm>
            <a:off x="5086350" y="4953000"/>
            <a:ext cx="3429000" cy="107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ea typeface="宋体" panose="02010600030101010101" pitchFamily="2" charset="-122"/>
              </a:rPr>
              <a:t>电路的输出近似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ea typeface="宋体" panose="02010600030101010101" pitchFamily="2" charset="-122"/>
              </a:rPr>
              <a:t>为输入信号的微分</a:t>
            </a:r>
          </a:p>
        </p:txBody>
      </p:sp>
      <p:sp>
        <p:nvSpPr>
          <p:cNvPr id="75781" name="Line 5"/>
          <p:cNvSpPr>
            <a:spLocks noChangeShapeType="1"/>
          </p:cNvSpPr>
          <p:nvPr/>
        </p:nvSpPr>
        <p:spPr bwMode="auto">
          <a:xfrm>
            <a:off x="6858000" y="3505200"/>
            <a:ext cx="1968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5782" name="Line 6"/>
          <p:cNvSpPr>
            <a:spLocks noChangeShapeType="1"/>
          </p:cNvSpPr>
          <p:nvPr/>
        </p:nvSpPr>
        <p:spPr bwMode="auto">
          <a:xfrm>
            <a:off x="6858000" y="3733800"/>
            <a:ext cx="19526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727" name="Line 7"/>
          <p:cNvSpPr>
            <a:spLocks noChangeShapeType="1"/>
          </p:cNvSpPr>
          <p:nvPr/>
        </p:nvSpPr>
        <p:spPr bwMode="auto">
          <a:xfrm>
            <a:off x="7054850" y="2819400"/>
            <a:ext cx="0" cy="1468438"/>
          </a:xfrm>
          <a:prstGeom prst="line">
            <a:avLst/>
          </a:prstGeom>
          <a:noFill/>
          <a:ln w="38100">
            <a:solidFill>
              <a:schemeClr val="tx2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86728" name="Group 8"/>
          <p:cNvGrpSpPr>
            <a:grpSpLocks/>
          </p:cNvGrpSpPr>
          <p:nvPr/>
        </p:nvGrpSpPr>
        <p:grpSpPr bwMode="auto">
          <a:xfrm>
            <a:off x="5416550" y="1295400"/>
            <a:ext cx="2930525" cy="2135188"/>
            <a:chOff x="3412" y="1050"/>
            <a:chExt cx="1846" cy="1345"/>
          </a:xfrm>
        </p:grpSpPr>
        <p:sp>
          <p:nvSpPr>
            <p:cNvPr id="75857" name="Rectangle 9"/>
            <p:cNvSpPr>
              <a:spLocks noChangeArrowheads="1"/>
            </p:cNvSpPr>
            <p:nvPr/>
          </p:nvSpPr>
          <p:spPr bwMode="auto">
            <a:xfrm>
              <a:off x="4432" y="2070"/>
              <a:ext cx="190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T</a:t>
              </a:r>
            </a:p>
          </p:txBody>
        </p:sp>
        <p:grpSp>
          <p:nvGrpSpPr>
            <p:cNvPr id="75858" name="Group 10"/>
            <p:cNvGrpSpPr>
              <a:grpSpLocks/>
            </p:cNvGrpSpPr>
            <p:nvPr/>
          </p:nvGrpSpPr>
          <p:grpSpPr bwMode="auto">
            <a:xfrm>
              <a:off x="3412" y="1050"/>
              <a:ext cx="1846" cy="1132"/>
              <a:chOff x="3412" y="1050"/>
              <a:chExt cx="1846" cy="1132"/>
            </a:xfrm>
          </p:grpSpPr>
          <p:sp>
            <p:nvSpPr>
              <p:cNvPr id="75859" name="Line 11"/>
              <p:cNvSpPr>
                <a:spLocks noChangeShapeType="1"/>
              </p:cNvSpPr>
              <p:nvPr/>
            </p:nvSpPr>
            <p:spPr bwMode="auto">
              <a:xfrm flipV="1">
                <a:off x="4443" y="1718"/>
                <a:ext cx="0" cy="416"/>
              </a:xfrm>
              <a:prstGeom prst="line">
                <a:avLst/>
              </a:prstGeom>
              <a:noFill/>
              <a:ln w="508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75860" name="Group 12"/>
              <p:cNvGrpSpPr>
                <a:grpSpLocks/>
              </p:cNvGrpSpPr>
              <p:nvPr/>
            </p:nvGrpSpPr>
            <p:grpSpPr bwMode="auto">
              <a:xfrm>
                <a:off x="3412" y="1050"/>
                <a:ext cx="1846" cy="1132"/>
                <a:chOff x="3412" y="1050"/>
                <a:chExt cx="1846" cy="1132"/>
              </a:xfrm>
            </p:grpSpPr>
            <p:sp>
              <p:nvSpPr>
                <p:cNvPr id="75861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3723" y="1370"/>
                  <a:ext cx="0" cy="812"/>
                </a:xfrm>
                <a:prstGeom prst="line">
                  <a:avLst/>
                </a:prstGeom>
                <a:noFill/>
                <a:ln w="50800">
                  <a:solidFill>
                    <a:schemeClr val="tx2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75862" name="Line 14"/>
                <p:cNvSpPr>
                  <a:spLocks noChangeShapeType="1"/>
                </p:cNvSpPr>
                <p:nvPr/>
              </p:nvSpPr>
              <p:spPr bwMode="auto">
                <a:xfrm flipH="1">
                  <a:off x="3707" y="1722"/>
                  <a:ext cx="752" cy="0"/>
                </a:xfrm>
                <a:prstGeom prst="line">
                  <a:avLst/>
                </a:prstGeom>
                <a:noFill/>
                <a:ln w="508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75863" name="Rectangle 15"/>
                <p:cNvSpPr>
                  <a:spLocks noChangeArrowheads="1"/>
                </p:cNvSpPr>
                <p:nvPr/>
              </p:nvSpPr>
              <p:spPr bwMode="auto">
                <a:xfrm>
                  <a:off x="4924" y="1722"/>
                  <a:ext cx="334" cy="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90488" tIns="44450" rIns="90488" bIns="44450">
                  <a:spAutoFit/>
                </a:bodyPr>
                <a:lstStyle>
                  <a:lvl1pPr defTabSz="7620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 defTabSz="7620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 defTabSz="7620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 defTabSz="7620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 defTabSz="7620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zh-CN" sz="3200" i="1">
                      <a:ea typeface="宋体" panose="02010600030101010101" pitchFamily="2" charset="-122"/>
                    </a:rPr>
                    <a:t>t</a:t>
                  </a:r>
                </a:p>
              </p:txBody>
            </p:sp>
            <p:sp>
              <p:nvSpPr>
                <p:cNvPr id="75864" name="Rectangle 16"/>
                <p:cNvSpPr>
                  <a:spLocks noChangeArrowheads="1"/>
                </p:cNvSpPr>
                <p:nvPr/>
              </p:nvSpPr>
              <p:spPr bwMode="auto">
                <a:xfrm>
                  <a:off x="3412" y="1603"/>
                  <a:ext cx="142" cy="3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90488" tIns="44450" rIns="90488" bIns="44450">
                  <a:spAutoFit/>
                </a:bodyPr>
                <a:lstStyle>
                  <a:lvl1pPr defTabSz="7620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1pPr>
                  <a:lvl2pPr marL="742950" indent="-285750" defTabSz="7620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2pPr>
                  <a:lvl3pPr marL="1143000" indent="-228600" defTabSz="7620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3pPr>
                  <a:lvl4pPr marL="1600200" indent="-228600" defTabSz="7620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4pPr>
                  <a:lvl5pPr marL="2057400" indent="-228600" defTabSz="762000"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5pPr>
                  <a:lvl6pPr marL="25146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6pPr>
                  <a:lvl7pPr marL="29718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7pPr>
                  <a:lvl8pPr marL="34290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8pPr>
                  <a:lvl9pPr marL="38862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仿宋_GB2312" pitchFamily="49" charset="-122"/>
                      <a:sym typeface="Symbol" panose="05050102010706020507" pitchFamily="18" charset="2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zh-CN" sz="2800" i="1">
                      <a:ea typeface="宋体" panose="02010600030101010101" pitchFamily="2" charset="-122"/>
                    </a:rPr>
                    <a:t>E</a:t>
                  </a:r>
                </a:p>
              </p:txBody>
            </p:sp>
            <p:sp>
              <p:nvSpPr>
                <p:cNvPr id="75865" name="Line 17"/>
                <p:cNvSpPr>
                  <a:spLocks noChangeShapeType="1"/>
                </p:cNvSpPr>
                <p:nvPr/>
              </p:nvSpPr>
              <p:spPr bwMode="auto">
                <a:xfrm>
                  <a:off x="3739" y="2106"/>
                  <a:ext cx="1473" cy="0"/>
                </a:xfrm>
                <a:prstGeom prst="line">
                  <a:avLst/>
                </a:prstGeom>
                <a:noFill/>
                <a:ln w="50800">
                  <a:solidFill>
                    <a:schemeClr val="tx2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graphicFrame>
              <p:nvGraphicFramePr>
                <p:cNvPr id="75866" name="Object 18">
                  <a:hlinkClick r:id="" action="ppaction://ole?verb=0"/>
                </p:cNvPr>
                <p:cNvGraphicFramePr>
                  <a:graphicFrameLocks/>
                </p:cNvGraphicFramePr>
                <p:nvPr/>
              </p:nvGraphicFramePr>
              <p:xfrm>
                <a:off x="3771" y="1050"/>
                <a:ext cx="384" cy="57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5867" name="公式" r:id="rId4" imgW="152334" imgH="228501" progId="Equation.3">
                        <p:embed/>
                      </p:oleObj>
                    </mc:Choice>
                    <mc:Fallback>
                      <p:oleObj name="公式" r:id="rId4" imgW="152334" imgH="228501" progId="Equation.3">
                        <p:embed/>
                        <p:pic>
                          <p:nvPicPr>
                            <p:cNvPr id="0" name="Object 18"/>
                            <p:cNvPicPr>
                              <a:picLocks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771" y="1050"/>
                              <a:ext cx="384" cy="57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2700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</p:grpSp>
      <p:grpSp>
        <p:nvGrpSpPr>
          <p:cNvPr id="286739" name="Group 19"/>
          <p:cNvGrpSpPr>
            <a:grpSpLocks/>
          </p:cNvGrpSpPr>
          <p:nvPr/>
        </p:nvGrpSpPr>
        <p:grpSpPr bwMode="auto">
          <a:xfrm>
            <a:off x="5260975" y="2895600"/>
            <a:ext cx="3197225" cy="2057400"/>
            <a:chOff x="3314" y="2166"/>
            <a:chExt cx="2014" cy="1296"/>
          </a:xfrm>
        </p:grpSpPr>
        <p:sp>
          <p:nvSpPr>
            <p:cNvPr id="75853" name="Line 20"/>
            <p:cNvSpPr>
              <a:spLocks noChangeShapeType="1"/>
            </p:cNvSpPr>
            <p:nvPr/>
          </p:nvSpPr>
          <p:spPr bwMode="auto">
            <a:xfrm flipV="1">
              <a:off x="3746" y="2346"/>
              <a:ext cx="0" cy="1116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5854" name="Line 21"/>
            <p:cNvSpPr>
              <a:spLocks noChangeShapeType="1"/>
            </p:cNvSpPr>
            <p:nvPr/>
          </p:nvSpPr>
          <p:spPr bwMode="auto">
            <a:xfrm>
              <a:off x="3714" y="3052"/>
              <a:ext cx="1552" cy="0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5855" name="Rectangle 22"/>
            <p:cNvSpPr>
              <a:spLocks noChangeArrowheads="1"/>
            </p:cNvSpPr>
            <p:nvPr/>
          </p:nvSpPr>
          <p:spPr bwMode="auto">
            <a:xfrm>
              <a:off x="4994" y="2646"/>
              <a:ext cx="334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3200" i="1">
                  <a:ea typeface="宋体" panose="02010600030101010101" pitchFamily="2" charset="-122"/>
                </a:rPr>
                <a:t>t</a:t>
              </a:r>
            </a:p>
          </p:txBody>
        </p:sp>
        <p:graphicFrame>
          <p:nvGraphicFramePr>
            <p:cNvPr id="75856" name="Object 23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3314" y="2166"/>
            <a:ext cx="409" cy="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868" name="公式" r:id="rId6" imgW="165028" imgH="228501" progId="Equation.3">
                    <p:embed/>
                  </p:oleObj>
                </mc:Choice>
                <mc:Fallback>
                  <p:oleObj name="公式" r:id="rId6" imgW="165028" imgH="228501" progId="Equation.3">
                    <p:embed/>
                    <p:pic>
                      <p:nvPicPr>
                        <p:cNvPr id="0" name="Object 2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4" y="2166"/>
                          <a:ext cx="409" cy="5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86744" name="Object 24"/>
          <p:cNvGraphicFramePr>
            <a:graphicFrameLocks noChangeAspect="1"/>
          </p:cNvGraphicFramePr>
          <p:nvPr/>
        </p:nvGraphicFramePr>
        <p:xfrm>
          <a:off x="4271963" y="233363"/>
          <a:ext cx="2197100" cy="598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69" name="公式" r:id="rId8" imgW="876300" imgH="241300" progId="Equation.3">
                  <p:embed/>
                </p:oleObj>
              </mc:Choice>
              <mc:Fallback>
                <p:oleObj name="公式" r:id="rId8" imgW="876300" imgH="2413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1963" y="233363"/>
                        <a:ext cx="2197100" cy="598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87" name="Rectangle 25"/>
          <p:cNvSpPr>
            <a:spLocks noChangeArrowheads="1"/>
          </p:cNvSpPr>
          <p:nvPr/>
        </p:nvSpPr>
        <p:spPr bwMode="auto">
          <a:xfrm>
            <a:off x="133350" y="114300"/>
            <a:ext cx="386715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微分电路</a:t>
            </a:r>
          </a:p>
        </p:txBody>
      </p:sp>
      <p:grpSp>
        <p:nvGrpSpPr>
          <p:cNvPr id="286746" name="Group 26"/>
          <p:cNvGrpSpPr>
            <a:grpSpLocks/>
          </p:cNvGrpSpPr>
          <p:nvPr/>
        </p:nvGrpSpPr>
        <p:grpSpPr bwMode="auto">
          <a:xfrm>
            <a:off x="674688" y="4191000"/>
            <a:ext cx="3854450" cy="1627188"/>
            <a:chOff x="425" y="2736"/>
            <a:chExt cx="2428" cy="1025"/>
          </a:xfrm>
        </p:grpSpPr>
        <p:sp>
          <p:nvSpPr>
            <p:cNvPr id="75837" name="Rectangle 27"/>
            <p:cNvSpPr>
              <a:spLocks noChangeArrowheads="1"/>
            </p:cNvSpPr>
            <p:nvPr/>
          </p:nvSpPr>
          <p:spPr bwMode="auto">
            <a:xfrm>
              <a:off x="425" y="3198"/>
              <a:ext cx="720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t</a:t>
              </a:r>
              <a:r>
                <a:rPr lang="en-US" altLang="zh-CN" sz="2800">
                  <a:ea typeface="宋体" panose="02010600030101010101" pitchFamily="2" charset="-122"/>
                </a:rPr>
                <a:t> &gt;</a:t>
              </a:r>
              <a:r>
                <a:rPr lang="en-US" altLang="zh-CN" sz="2800" i="1">
                  <a:ea typeface="宋体" panose="02010600030101010101" pitchFamily="2" charset="-122"/>
                </a:rPr>
                <a:t>T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sp>
          <p:nvSpPr>
            <p:cNvPr id="75838" name="Rectangle 28"/>
            <p:cNvSpPr>
              <a:spLocks noChangeArrowheads="1"/>
            </p:cNvSpPr>
            <p:nvPr/>
          </p:nvSpPr>
          <p:spPr bwMode="auto">
            <a:xfrm>
              <a:off x="1378" y="2741"/>
              <a:ext cx="238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75839" name="Line 29"/>
            <p:cNvSpPr>
              <a:spLocks noChangeShapeType="1"/>
            </p:cNvSpPr>
            <p:nvPr/>
          </p:nvSpPr>
          <p:spPr bwMode="auto">
            <a:xfrm flipH="1">
              <a:off x="1618" y="2849"/>
              <a:ext cx="1" cy="28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5840" name="Line 30"/>
            <p:cNvSpPr>
              <a:spLocks noChangeShapeType="1"/>
            </p:cNvSpPr>
            <p:nvPr/>
          </p:nvSpPr>
          <p:spPr bwMode="auto">
            <a:xfrm>
              <a:off x="1714" y="2993"/>
              <a:ext cx="425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5841" name="Line 31"/>
            <p:cNvSpPr>
              <a:spLocks noChangeShapeType="1"/>
            </p:cNvSpPr>
            <p:nvPr/>
          </p:nvSpPr>
          <p:spPr bwMode="auto">
            <a:xfrm>
              <a:off x="1222" y="2993"/>
              <a:ext cx="407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5842" name="Line 32"/>
            <p:cNvSpPr>
              <a:spLocks noChangeShapeType="1"/>
            </p:cNvSpPr>
            <p:nvPr/>
          </p:nvSpPr>
          <p:spPr bwMode="auto">
            <a:xfrm flipV="1">
              <a:off x="2134" y="2987"/>
              <a:ext cx="0" cy="76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5843" name="Rectangle 33"/>
            <p:cNvSpPr>
              <a:spLocks noChangeArrowheads="1"/>
            </p:cNvSpPr>
            <p:nvPr/>
          </p:nvSpPr>
          <p:spPr bwMode="auto">
            <a:xfrm>
              <a:off x="2098" y="3185"/>
              <a:ext cx="96" cy="28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844" name="Line 34"/>
            <p:cNvSpPr>
              <a:spLocks noChangeShapeType="1"/>
            </p:cNvSpPr>
            <p:nvPr/>
          </p:nvSpPr>
          <p:spPr bwMode="auto">
            <a:xfrm flipH="1">
              <a:off x="1228" y="3761"/>
              <a:ext cx="918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5845" name="Arc 35"/>
            <p:cNvSpPr>
              <a:spLocks/>
            </p:cNvSpPr>
            <p:nvPr/>
          </p:nvSpPr>
          <p:spPr bwMode="auto">
            <a:xfrm>
              <a:off x="1586" y="3423"/>
              <a:ext cx="326" cy="227"/>
            </a:xfrm>
            <a:custGeom>
              <a:avLst/>
              <a:gdLst>
                <a:gd name="T0" fmla="*/ 326 w 21600"/>
                <a:gd name="T1" fmla="*/ 0 h 21600"/>
                <a:gd name="T2" fmla="*/ 0 w 21600"/>
                <a:gd name="T3" fmla="*/ 227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</a:path>
                <a:path w="21600" h="21600" stroke="0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  <a:lnTo>
                    <a:pt x="0" y="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38100" cap="rnd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5846" name="Arc 36"/>
            <p:cNvSpPr>
              <a:spLocks/>
            </p:cNvSpPr>
            <p:nvPr/>
          </p:nvSpPr>
          <p:spPr bwMode="auto">
            <a:xfrm>
              <a:off x="1665" y="3280"/>
              <a:ext cx="259" cy="109"/>
            </a:xfrm>
            <a:custGeom>
              <a:avLst/>
              <a:gdLst>
                <a:gd name="T0" fmla="*/ 0 w 21600"/>
                <a:gd name="T1" fmla="*/ 0 h 21600"/>
                <a:gd name="T2" fmla="*/ 259 w 21600"/>
                <a:gd name="T3" fmla="*/ 109 h 21600"/>
                <a:gd name="T4" fmla="*/ 0 w 21600"/>
                <a:gd name="T5" fmla="*/ 109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 cap="rnd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5847" name="Line 37"/>
            <p:cNvSpPr>
              <a:spLocks noChangeShapeType="1"/>
            </p:cNvSpPr>
            <p:nvPr/>
          </p:nvSpPr>
          <p:spPr bwMode="auto">
            <a:xfrm>
              <a:off x="1917" y="3385"/>
              <a:ext cx="0" cy="40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5848" name="Line 38"/>
            <p:cNvSpPr>
              <a:spLocks noChangeShapeType="1"/>
            </p:cNvSpPr>
            <p:nvPr/>
          </p:nvSpPr>
          <p:spPr bwMode="auto">
            <a:xfrm>
              <a:off x="1234" y="2993"/>
              <a:ext cx="0" cy="76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5849" name="Line 39"/>
            <p:cNvSpPr>
              <a:spLocks noChangeShapeType="1"/>
            </p:cNvSpPr>
            <p:nvPr/>
          </p:nvSpPr>
          <p:spPr bwMode="auto">
            <a:xfrm flipH="1">
              <a:off x="1714" y="2849"/>
              <a:ext cx="1" cy="28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75850" name="Object 40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2338" y="3029"/>
            <a:ext cx="515" cy="6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870" name="公式" r:id="rId10" imgW="165028" imgH="228501" progId="Equation.3">
                    <p:embed/>
                  </p:oleObj>
                </mc:Choice>
                <mc:Fallback>
                  <p:oleObj name="公式" r:id="rId10" imgW="165028" imgH="228501" progId="Equation.3">
                    <p:embed/>
                    <p:pic>
                      <p:nvPicPr>
                        <p:cNvPr id="0" name="Object 4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38" y="3029"/>
                          <a:ext cx="515" cy="6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5851" name="Line 41"/>
            <p:cNvSpPr>
              <a:spLocks noChangeShapeType="1"/>
            </p:cNvSpPr>
            <p:nvPr/>
          </p:nvSpPr>
          <p:spPr bwMode="auto">
            <a:xfrm>
              <a:off x="2291" y="3175"/>
              <a:ext cx="0" cy="41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5852" name="Text Box 42"/>
            <p:cNvSpPr txBox="1">
              <a:spLocks noChangeArrowheads="1"/>
            </p:cNvSpPr>
            <p:nvPr/>
          </p:nvSpPr>
          <p:spPr bwMode="auto">
            <a:xfrm>
              <a:off x="1831" y="2736"/>
              <a:ext cx="1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>
                  <a:ea typeface="宋体" panose="02010600030101010101" pitchFamily="2" charset="-122"/>
                </a:rPr>
                <a:t>-</a:t>
              </a:r>
            </a:p>
          </p:txBody>
        </p:sp>
      </p:grpSp>
      <p:grpSp>
        <p:nvGrpSpPr>
          <p:cNvPr id="286763" name="Group 43"/>
          <p:cNvGrpSpPr>
            <a:grpSpLocks/>
          </p:cNvGrpSpPr>
          <p:nvPr/>
        </p:nvGrpSpPr>
        <p:grpSpPr bwMode="auto">
          <a:xfrm>
            <a:off x="925513" y="533400"/>
            <a:ext cx="3284537" cy="1903413"/>
            <a:chOff x="583" y="444"/>
            <a:chExt cx="2069" cy="1199"/>
          </a:xfrm>
        </p:grpSpPr>
        <p:sp>
          <p:nvSpPr>
            <p:cNvPr id="75822" name="Rectangle 44"/>
            <p:cNvSpPr>
              <a:spLocks noChangeArrowheads="1"/>
            </p:cNvSpPr>
            <p:nvPr/>
          </p:nvSpPr>
          <p:spPr bwMode="auto">
            <a:xfrm>
              <a:off x="1463" y="444"/>
              <a:ext cx="263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C</a:t>
              </a:r>
              <a:endParaRPr lang="en-US" altLang="zh-CN" i="1">
                <a:ea typeface="宋体" panose="02010600030101010101" pitchFamily="2" charset="-122"/>
              </a:endParaRPr>
            </a:p>
          </p:txBody>
        </p:sp>
        <p:sp>
          <p:nvSpPr>
            <p:cNvPr id="75823" name="Line 45"/>
            <p:cNvSpPr>
              <a:spLocks noChangeShapeType="1"/>
            </p:cNvSpPr>
            <p:nvPr/>
          </p:nvSpPr>
          <p:spPr bwMode="auto">
            <a:xfrm flipH="1">
              <a:off x="1368" y="603"/>
              <a:ext cx="0" cy="255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5824" name="Line 46"/>
            <p:cNvSpPr>
              <a:spLocks noChangeShapeType="1"/>
            </p:cNvSpPr>
            <p:nvPr/>
          </p:nvSpPr>
          <p:spPr bwMode="auto">
            <a:xfrm>
              <a:off x="1463" y="730"/>
              <a:ext cx="519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5825" name="Line 47"/>
            <p:cNvSpPr>
              <a:spLocks noChangeShapeType="1"/>
            </p:cNvSpPr>
            <p:nvPr/>
          </p:nvSpPr>
          <p:spPr bwMode="auto">
            <a:xfrm>
              <a:off x="896" y="730"/>
              <a:ext cx="472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5826" name="Line 48"/>
            <p:cNvSpPr>
              <a:spLocks noChangeShapeType="1"/>
            </p:cNvSpPr>
            <p:nvPr/>
          </p:nvSpPr>
          <p:spPr bwMode="auto">
            <a:xfrm flipV="1">
              <a:off x="1982" y="730"/>
              <a:ext cx="0" cy="902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5827" name="Rectangle 49"/>
            <p:cNvSpPr>
              <a:spLocks noChangeArrowheads="1"/>
            </p:cNvSpPr>
            <p:nvPr/>
          </p:nvSpPr>
          <p:spPr bwMode="auto">
            <a:xfrm>
              <a:off x="1916" y="1030"/>
              <a:ext cx="114" cy="36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828" name="Line 50"/>
            <p:cNvSpPr>
              <a:spLocks noChangeShapeType="1"/>
            </p:cNvSpPr>
            <p:nvPr/>
          </p:nvSpPr>
          <p:spPr bwMode="auto">
            <a:xfrm flipH="1">
              <a:off x="852" y="1632"/>
              <a:ext cx="1134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5829" name="Rectangle 51"/>
            <p:cNvSpPr>
              <a:spLocks noChangeArrowheads="1"/>
            </p:cNvSpPr>
            <p:nvPr/>
          </p:nvSpPr>
          <p:spPr bwMode="auto">
            <a:xfrm>
              <a:off x="1579" y="1072"/>
              <a:ext cx="360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endParaRPr lang="en-US" altLang="zh-CN" i="1">
                <a:ea typeface="宋体" panose="02010600030101010101" pitchFamily="2" charset="-122"/>
              </a:endParaRPr>
            </a:p>
          </p:txBody>
        </p:sp>
        <p:graphicFrame>
          <p:nvGraphicFramePr>
            <p:cNvPr id="75830" name="Object 52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583" y="858"/>
            <a:ext cx="419" cy="6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871" name="公式" r:id="rId12" imgW="152334" imgH="228501" progId="Equation.3">
                    <p:embed/>
                  </p:oleObj>
                </mc:Choice>
                <mc:Fallback>
                  <p:oleObj name="公式" r:id="rId12" imgW="152334" imgH="228501" progId="Equation.3">
                    <p:embed/>
                    <p:pic>
                      <p:nvPicPr>
                        <p:cNvPr id="0" name="Object 5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3" y="858"/>
                          <a:ext cx="419" cy="6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5831" name="Line 53"/>
            <p:cNvSpPr>
              <a:spLocks noChangeShapeType="1"/>
            </p:cNvSpPr>
            <p:nvPr/>
          </p:nvSpPr>
          <p:spPr bwMode="auto">
            <a:xfrm flipH="1">
              <a:off x="1463" y="603"/>
              <a:ext cx="0" cy="255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75832" name="Object 54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2159" y="878"/>
            <a:ext cx="493" cy="6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872" name="公式" r:id="rId13" imgW="165028" imgH="228501" progId="Equation.3">
                    <p:embed/>
                  </p:oleObj>
                </mc:Choice>
                <mc:Fallback>
                  <p:oleObj name="公式" r:id="rId13" imgW="165028" imgH="228501" progId="Equation.3">
                    <p:embed/>
                    <p:pic>
                      <p:nvPicPr>
                        <p:cNvPr id="0" name="Object 5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9" y="878"/>
                          <a:ext cx="493" cy="6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5833" name="Line 55"/>
            <p:cNvSpPr>
              <a:spLocks noChangeShapeType="1"/>
            </p:cNvSpPr>
            <p:nvPr/>
          </p:nvSpPr>
          <p:spPr bwMode="auto">
            <a:xfrm>
              <a:off x="2124" y="1072"/>
              <a:ext cx="0" cy="39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5834" name="Line 56"/>
            <p:cNvSpPr>
              <a:spLocks noChangeShapeType="1"/>
            </p:cNvSpPr>
            <p:nvPr/>
          </p:nvSpPr>
          <p:spPr bwMode="auto">
            <a:xfrm flipH="1">
              <a:off x="996" y="1008"/>
              <a:ext cx="0" cy="42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5835" name="Oval 57"/>
            <p:cNvSpPr>
              <a:spLocks noChangeArrowheads="1"/>
            </p:cNvSpPr>
            <p:nvPr/>
          </p:nvSpPr>
          <p:spPr bwMode="auto">
            <a:xfrm>
              <a:off x="828" y="1596"/>
              <a:ext cx="47" cy="4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836" name="Oval 58"/>
            <p:cNvSpPr>
              <a:spLocks noChangeArrowheads="1"/>
            </p:cNvSpPr>
            <p:nvPr/>
          </p:nvSpPr>
          <p:spPr bwMode="auto">
            <a:xfrm>
              <a:off x="876" y="696"/>
              <a:ext cx="47" cy="4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286779" name="Group 59"/>
          <p:cNvGrpSpPr>
            <a:grpSpLocks/>
          </p:cNvGrpSpPr>
          <p:nvPr/>
        </p:nvGrpSpPr>
        <p:grpSpPr bwMode="auto">
          <a:xfrm>
            <a:off x="495300" y="2514600"/>
            <a:ext cx="3983038" cy="1631950"/>
            <a:chOff x="312" y="1788"/>
            <a:chExt cx="2509" cy="1028"/>
          </a:xfrm>
        </p:grpSpPr>
        <p:sp>
          <p:nvSpPr>
            <p:cNvPr id="75800" name="Text Box 60"/>
            <p:cNvSpPr txBox="1">
              <a:spLocks noChangeArrowheads="1"/>
            </p:cNvSpPr>
            <p:nvPr/>
          </p:nvSpPr>
          <p:spPr bwMode="auto">
            <a:xfrm>
              <a:off x="312" y="2080"/>
              <a:ext cx="78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t</a:t>
              </a:r>
              <a:r>
                <a:rPr lang="en-US" altLang="zh-CN" sz="2800">
                  <a:ea typeface="宋体" panose="02010600030101010101" pitchFamily="2" charset="-122"/>
                </a:rPr>
                <a:t>=0 ~ </a:t>
              </a:r>
              <a:r>
                <a:rPr lang="en-US" altLang="zh-CN" sz="2800" i="1">
                  <a:ea typeface="宋体" panose="02010600030101010101" pitchFamily="2" charset="-122"/>
                </a:rPr>
                <a:t>T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  <p:grpSp>
          <p:nvGrpSpPr>
            <p:cNvPr id="75801" name="Group 61"/>
            <p:cNvGrpSpPr>
              <a:grpSpLocks/>
            </p:cNvGrpSpPr>
            <p:nvPr/>
          </p:nvGrpSpPr>
          <p:grpSpPr bwMode="auto">
            <a:xfrm>
              <a:off x="1140" y="1788"/>
              <a:ext cx="1681" cy="1028"/>
              <a:chOff x="1140" y="1788"/>
              <a:chExt cx="1681" cy="1028"/>
            </a:xfrm>
          </p:grpSpPr>
          <p:sp>
            <p:nvSpPr>
              <p:cNvPr id="75802" name="Rectangle 62"/>
              <p:cNvSpPr>
                <a:spLocks noChangeArrowheads="1"/>
              </p:cNvSpPr>
              <p:nvPr/>
            </p:nvSpPr>
            <p:spPr bwMode="auto">
              <a:xfrm>
                <a:off x="1392" y="1788"/>
                <a:ext cx="238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ea typeface="宋体" panose="02010600030101010101" pitchFamily="2" charset="-122"/>
                  </a:rPr>
                  <a:t>+</a:t>
                </a:r>
              </a:p>
            </p:txBody>
          </p:sp>
          <p:sp>
            <p:nvSpPr>
              <p:cNvPr id="75803" name="Rectangle 63"/>
              <p:cNvSpPr>
                <a:spLocks noChangeArrowheads="1"/>
              </p:cNvSpPr>
              <p:nvPr/>
            </p:nvSpPr>
            <p:spPr bwMode="auto">
              <a:xfrm>
                <a:off x="1380" y="1944"/>
                <a:ext cx="238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zh-CN" altLang="zh-CN" sz="2800">
                  <a:ea typeface="宋体" panose="02010600030101010101" pitchFamily="2" charset="-122"/>
                </a:endParaRPr>
              </a:p>
            </p:txBody>
          </p:sp>
          <p:sp>
            <p:nvSpPr>
              <p:cNvPr id="75804" name="Line 64"/>
              <p:cNvSpPr>
                <a:spLocks noChangeShapeType="1"/>
              </p:cNvSpPr>
              <p:nvPr/>
            </p:nvSpPr>
            <p:spPr bwMode="auto">
              <a:xfrm flipH="1">
                <a:off x="1632" y="1896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5805" name="Line 65"/>
              <p:cNvSpPr>
                <a:spLocks noChangeShapeType="1"/>
              </p:cNvSpPr>
              <p:nvPr/>
            </p:nvSpPr>
            <p:spPr bwMode="auto">
              <a:xfrm>
                <a:off x="1728" y="2040"/>
                <a:ext cx="431" cy="0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5806" name="Line 66"/>
              <p:cNvSpPr>
                <a:spLocks noChangeShapeType="1"/>
              </p:cNvSpPr>
              <p:nvPr/>
            </p:nvSpPr>
            <p:spPr bwMode="auto">
              <a:xfrm>
                <a:off x="1248" y="2040"/>
                <a:ext cx="384" cy="0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5807" name="Line 67"/>
              <p:cNvSpPr>
                <a:spLocks noChangeShapeType="1"/>
              </p:cNvSpPr>
              <p:nvPr/>
            </p:nvSpPr>
            <p:spPr bwMode="auto">
              <a:xfrm flipV="1">
                <a:off x="2148" y="2040"/>
                <a:ext cx="0" cy="768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5808" name="Rectangle 68"/>
              <p:cNvSpPr>
                <a:spLocks noChangeArrowheads="1"/>
              </p:cNvSpPr>
              <p:nvPr/>
            </p:nvSpPr>
            <p:spPr bwMode="auto">
              <a:xfrm>
                <a:off x="2112" y="2232"/>
                <a:ext cx="96" cy="288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75809" name="Line 69"/>
              <p:cNvSpPr>
                <a:spLocks noChangeShapeType="1"/>
              </p:cNvSpPr>
              <p:nvPr/>
            </p:nvSpPr>
            <p:spPr bwMode="auto">
              <a:xfrm flipH="1">
                <a:off x="1248" y="2808"/>
                <a:ext cx="912" cy="0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5810" name="Line 70"/>
              <p:cNvSpPr>
                <a:spLocks noChangeShapeType="1"/>
              </p:cNvSpPr>
              <p:nvPr/>
            </p:nvSpPr>
            <p:spPr bwMode="auto">
              <a:xfrm>
                <a:off x="1776" y="1968"/>
                <a:ext cx="12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5811" name="Arc 71"/>
              <p:cNvSpPr>
                <a:spLocks/>
              </p:cNvSpPr>
              <p:nvPr/>
            </p:nvSpPr>
            <p:spPr bwMode="auto">
              <a:xfrm>
                <a:off x="1624" y="2470"/>
                <a:ext cx="326" cy="227"/>
              </a:xfrm>
              <a:custGeom>
                <a:avLst/>
                <a:gdLst>
                  <a:gd name="T0" fmla="*/ 326 w 21600"/>
                  <a:gd name="T1" fmla="*/ 0 h 21600"/>
                  <a:gd name="T2" fmla="*/ 0 w 21600"/>
                  <a:gd name="T3" fmla="*/ 227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600"/>
                    </a:cubicBezTo>
                  </a:path>
                  <a:path w="21600" h="21600" stroke="0" extrusionOk="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600"/>
                    </a:cubicBezTo>
                    <a:lnTo>
                      <a:pt x="0" y="0"/>
                    </a:lnTo>
                    <a:lnTo>
                      <a:pt x="21600" y="0"/>
                    </a:lnTo>
                    <a:close/>
                  </a:path>
                </a:pathLst>
              </a:custGeom>
              <a:noFill/>
              <a:ln w="38100" cap="rnd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5812" name="Arc 72"/>
              <p:cNvSpPr>
                <a:spLocks/>
              </p:cNvSpPr>
              <p:nvPr/>
            </p:nvSpPr>
            <p:spPr bwMode="auto">
              <a:xfrm>
                <a:off x="1691" y="2303"/>
                <a:ext cx="259" cy="109"/>
              </a:xfrm>
              <a:custGeom>
                <a:avLst/>
                <a:gdLst>
                  <a:gd name="T0" fmla="*/ 0 w 21600"/>
                  <a:gd name="T1" fmla="*/ 0 h 21600"/>
                  <a:gd name="T2" fmla="*/ 259 w 21600"/>
                  <a:gd name="T3" fmla="*/ 109 h 21600"/>
                  <a:gd name="T4" fmla="*/ 0 w 21600"/>
                  <a:gd name="T5" fmla="*/ 109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8100" cap="rnd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5813" name="Line 73"/>
              <p:cNvSpPr>
                <a:spLocks noChangeShapeType="1"/>
              </p:cNvSpPr>
              <p:nvPr/>
            </p:nvSpPr>
            <p:spPr bwMode="auto">
              <a:xfrm>
                <a:off x="1949" y="2426"/>
                <a:ext cx="0" cy="40"/>
              </a:xfrm>
              <a:prstGeom prst="line">
                <a:avLst/>
              </a:prstGeom>
              <a:noFill/>
              <a:ln w="254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5814" name="Oval 74"/>
              <p:cNvSpPr>
                <a:spLocks noChangeArrowheads="1"/>
              </p:cNvSpPr>
              <p:nvPr/>
            </p:nvSpPr>
            <p:spPr bwMode="auto">
              <a:xfrm>
                <a:off x="1140" y="2328"/>
                <a:ext cx="235" cy="22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75815" name="Line 75"/>
              <p:cNvSpPr>
                <a:spLocks noChangeShapeType="1"/>
              </p:cNvSpPr>
              <p:nvPr/>
            </p:nvSpPr>
            <p:spPr bwMode="auto">
              <a:xfrm>
                <a:off x="1260" y="2040"/>
                <a:ext cx="0" cy="768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5816" name="Rectangle 76"/>
              <p:cNvSpPr>
                <a:spLocks noChangeArrowheads="1"/>
              </p:cNvSpPr>
              <p:nvPr/>
            </p:nvSpPr>
            <p:spPr bwMode="auto">
              <a:xfrm>
                <a:off x="1221" y="2090"/>
                <a:ext cx="242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>
                    <a:solidFill>
                      <a:schemeClr val="tx2"/>
                    </a:solidFill>
                    <a:ea typeface="宋体" panose="02010600030101010101" pitchFamily="2" charset="-122"/>
                  </a:rPr>
                  <a:t>+</a:t>
                </a:r>
              </a:p>
            </p:txBody>
          </p:sp>
          <p:sp>
            <p:nvSpPr>
              <p:cNvPr id="75817" name="Rectangle 77"/>
              <p:cNvSpPr>
                <a:spLocks noChangeArrowheads="1"/>
              </p:cNvSpPr>
              <p:nvPr/>
            </p:nvSpPr>
            <p:spPr bwMode="auto">
              <a:xfrm>
                <a:off x="1221" y="2461"/>
                <a:ext cx="245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r>
                  <a:rPr lang="en-US" altLang="zh-CN" sz="2800">
                    <a:solidFill>
                      <a:schemeClr val="tx2"/>
                    </a:solidFill>
                    <a:ea typeface="宋体" panose="02010600030101010101" pitchFamily="2" charset="-122"/>
                  </a:rPr>
                  <a:t> -</a:t>
                </a:r>
              </a:p>
            </p:txBody>
          </p:sp>
          <p:sp>
            <p:nvSpPr>
              <p:cNvPr id="75818" name="Rectangle 78"/>
              <p:cNvSpPr>
                <a:spLocks noChangeArrowheads="1"/>
              </p:cNvSpPr>
              <p:nvPr/>
            </p:nvSpPr>
            <p:spPr bwMode="auto">
              <a:xfrm>
                <a:off x="1368" y="2268"/>
                <a:ext cx="199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 defTabSz="7620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i="1">
                    <a:ea typeface="宋体" panose="02010600030101010101" pitchFamily="2" charset="-122"/>
                  </a:rPr>
                  <a:t>E</a:t>
                </a:r>
                <a:endParaRPr lang="en-US" altLang="zh-CN" sz="2800">
                  <a:ea typeface="宋体" panose="02010600030101010101" pitchFamily="2" charset="-122"/>
                </a:endParaRPr>
              </a:p>
            </p:txBody>
          </p:sp>
          <p:graphicFrame>
            <p:nvGraphicFramePr>
              <p:cNvPr id="75819" name="Object 79">
                <a:hlinkClick r:id="" action="ppaction://ole?verb=0"/>
              </p:cNvPr>
              <p:cNvGraphicFramePr>
                <a:graphicFrameLocks/>
              </p:cNvGraphicFramePr>
              <p:nvPr/>
            </p:nvGraphicFramePr>
            <p:xfrm>
              <a:off x="2316" y="2184"/>
              <a:ext cx="505" cy="6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5873" name="公式" r:id="rId14" imgW="165028" imgH="228501" progId="Equation.3">
                      <p:embed/>
                    </p:oleObj>
                  </mc:Choice>
                  <mc:Fallback>
                    <p:oleObj name="公式" r:id="rId14" imgW="165028" imgH="228501" progId="Equation.3">
                      <p:embed/>
                      <p:pic>
                        <p:nvPicPr>
                          <p:cNvPr id="0" name="Object 79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16" y="2184"/>
                            <a:ext cx="505" cy="63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270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5820" name="Line 80"/>
              <p:cNvSpPr>
                <a:spLocks noChangeShapeType="1"/>
              </p:cNvSpPr>
              <p:nvPr/>
            </p:nvSpPr>
            <p:spPr bwMode="auto">
              <a:xfrm>
                <a:off x="2305" y="2234"/>
                <a:ext cx="0" cy="46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5821" name="Line 81"/>
              <p:cNvSpPr>
                <a:spLocks noChangeShapeType="1"/>
              </p:cNvSpPr>
              <p:nvPr/>
            </p:nvSpPr>
            <p:spPr bwMode="auto">
              <a:xfrm flipH="1">
                <a:off x="1728" y="1896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286802" name="Group 82"/>
          <p:cNvGrpSpPr>
            <a:grpSpLocks/>
          </p:cNvGrpSpPr>
          <p:nvPr/>
        </p:nvGrpSpPr>
        <p:grpSpPr bwMode="auto">
          <a:xfrm>
            <a:off x="7092950" y="4302125"/>
            <a:ext cx="423863" cy="554038"/>
            <a:chOff x="4384" y="2704"/>
            <a:chExt cx="267" cy="349"/>
          </a:xfrm>
        </p:grpSpPr>
        <p:sp>
          <p:nvSpPr>
            <p:cNvPr id="75798" name="Line 83"/>
            <p:cNvSpPr>
              <a:spLocks noChangeShapeType="1"/>
            </p:cNvSpPr>
            <p:nvPr/>
          </p:nvSpPr>
          <p:spPr bwMode="auto">
            <a:xfrm>
              <a:off x="4384" y="2724"/>
              <a:ext cx="0" cy="29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5799" name="Arc 84"/>
            <p:cNvSpPr>
              <a:spLocks/>
            </p:cNvSpPr>
            <p:nvPr/>
          </p:nvSpPr>
          <p:spPr bwMode="auto">
            <a:xfrm rot="10800000">
              <a:off x="4384" y="2704"/>
              <a:ext cx="267" cy="349"/>
            </a:xfrm>
            <a:custGeom>
              <a:avLst/>
              <a:gdLst>
                <a:gd name="T0" fmla="*/ 267 w 21600"/>
                <a:gd name="T1" fmla="*/ 0 h 21600"/>
                <a:gd name="T2" fmla="*/ 0 w 21600"/>
                <a:gd name="T3" fmla="*/ 349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</a:path>
                <a:path w="21600" h="21600" stroke="0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  <a:lnTo>
                    <a:pt x="0" y="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50800" cap="rnd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86805" name="Group 85"/>
          <p:cNvGrpSpPr>
            <a:grpSpLocks/>
          </p:cNvGrpSpPr>
          <p:nvPr/>
        </p:nvGrpSpPr>
        <p:grpSpPr bwMode="auto">
          <a:xfrm>
            <a:off x="5949950" y="3733800"/>
            <a:ext cx="336550" cy="609600"/>
            <a:chOff x="3664" y="2346"/>
            <a:chExt cx="212" cy="384"/>
          </a:xfrm>
        </p:grpSpPr>
        <p:sp>
          <p:nvSpPr>
            <p:cNvPr id="75796" name="Arc 86"/>
            <p:cNvSpPr>
              <a:spLocks/>
            </p:cNvSpPr>
            <p:nvPr/>
          </p:nvSpPr>
          <p:spPr bwMode="auto">
            <a:xfrm>
              <a:off x="3664" y="2346"/>
              <a:ext cx="212" cy="348"/>
            </a:xfrm>
            <a:custGeom>
              <a:avLst/>
              <a:gdLst>
                <a:gd name="T0" fmla="*/ 212 w 21600"/>
                <a:gd name="T1" fmla="*/ 348 h 21600"/>
                <a:gd name="T2" fmla="*/ 0 w 21600"/>
                <a:gd name="T3" fmla="*/ 0 h 21600"/>
                <a:gd name="T4" fmla="*/ 212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</a:path>
                <a:path w="21600" h="21600" stroke="0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noFill/>
            <a:ln w="50800" cap="rnd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5797" name="Line 87"/>
            <p:cNvSpPr>
              <a:spLocks noChangeShapeType="1"/>
            </p:cNvSpPr>
            <p:nvPr/>
          </p:nvSpPr>
          <p:spPr bwMode="auto">
            <a:xfrm>
              <a:off x="3664" y="2394"/>
              <a:ext cx="0" cy="33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aphicFrame>
        <p:nvGraphicFramePr>
          <p:cNvPr id="286808" name="Object 88"/>
          <p:cNvGraphicFramePr>
            <a:graphicFrameLocks noChangeAspect="1"/>
          </p:cNvGraphicFramePr>
          <p:nvPr/>
        </p:nvGraphicFramePr>
        <p:xfrm>
          <a:off x="0" y="5894388"/>
          <a:ext cx="3543300" cy="96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74" name="Equation" r:id="rId15" imgW="1447172" imgH="393529" progId="Equation.3">
                  <p:embed/>
                </p:oleObj>
              </mc:Choice>
              <mc:Fallback>
                <p:oleObj name="Equation" r:id="rId15" imgW="1447172" imgH="393529" progId="Equation.3">
                  <p:embed/>
                  <p:pic>
                    <p:nvPicPr>
                      <p:cNvPr id="0" name="Object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894388"/>
                        <a:ext cx="3543300" cy="963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09" name="Object 89"/>
          <p:cNvGraphicFramePr>
            <a:graphicFrameLocks noChangeAspect="1"/>
          </p:cNvGraphicFramePr>
          <p:nvPr/>
        </p:nvGraphicFramePr>
        <p:xfrm>
          <a:off x="3962400" y="6096000"/>
          <a:ext cx="2486025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75" name="Equation" r:id="rId17" imgW="1016000" imgH="228600" progId="Equation.3">
                  <p:embed/>
                </p:oleObj>
              </mc:Choice>
              <mc:Fallback>
                <p:oleObj name="Equation" r:id="rId17" imgW="1016000" imgH="228600" progId="Equation.3">
                  <p:embed/>
                  <p:pic>
                    <p:nvPicPr>
                      <p:cNvPr id="0" name="Object 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6096000"/>
                        <a:ext cx="2486025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10" name="Object 90"/>
          <p:cNvGraphicFramePr>
            <a:graphicFrameLocks noChangeAspect="1"/>
          </p:cNvGraphicFramePr>
          <p:nvPr/>
        </p:nvGraphicFramePr>
        <p:xfrm>
          <a:off x="6683375" y="5894388"/>
          <a:ext cx="1927225" cy="96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76" name="Equation" r:id="rId19" imgW="787058" imgH="393529" progId="Equation.3">
                  <p:embed/>
                </p:oleObj>
              </mc:Choice>
              <mc:Fallback>
                <p:oleObj name="Equation" r:id="rId19" imgW="787058" imgH="393529" progId="Equation.3">
                  <p:embed/>
                  <p:pic>
                    <p:nvPicPr>
                      <p:cNvPr id="0" name="Object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3375" y="5894388"/>
                        <a:ext cx="1927225" cy="963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6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6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6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867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86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86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86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86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86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86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86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8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86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22" grpId="0" animBg="1" autoUpdateAnimBg="0"/>
      <p:bldP spid="286724" grpId="0" autoUpdateAnimBg="0"/>
      <p:bldP spid="286727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ChangeArrowheads="1"/>
          </p:cNvSpPr>
          <p:nvPr/>
        </p:nvSpPr>
        <p:spPr bwMode="auto">
          <a:xfrm>
            <a:off x="4933950" y="342900"/>
            <a:ext cx="3082925" cy="6762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600">
                <a:ea typeface="宋体" panose="02010600030101010101" pitchFamily="2" charset="-122"/>
              </a:rPr>
              <a:t>条件：</a:t>
            </a:r>
            <a:r>
              <a:rPr lang="en-US" altLang="zh-CN" sz="3600" i="1">
                <a:ea typeface="宋体" panose="02010600030101010101" pitchFamily="2" charset="-122"/>
              </a:rPr>
              <a:t>τ</a:t>
            </a:r>
            <a:r>
              <a:rPr lang="en-US" altLang="zh-CN" sz="3600">
                <a:ea typeface="宋体" panose="02010600030101010101" pitchFamily="2" charset="-122"/>
              </a:rPr>
              <a:t>&gt;&gt; </a:t>
            </a:r>
            <a:r>
              <a:rPr lang="en-US" altLang="zh-CN" sz="3600" i="1">
                <a:ea typeface="宋体" panose="02010600030101010101" pitchFamily="2" charset="-122"/>
              </a:rPr>
              <a:t>T</a:t>
            </a:r>
            <a:endParaRPr lang="en-US" altLang="zh-CN" sz="3600">
              <a:ea typeface="宋体" panose="02010600030101010101" pitchFamily="2" charset="-122"/>
            </a:endParaRPr>
          </a:p>
        </p:txBody>
      </p:sp>
      <p:sp>
        <p:nvSpPr>
          <p:cNvPr id="76803" name="Line 3"/>
          <p:cNvSpPr>
            <a:spLocks noChangeShapeType="1"/>
          </p:cNvSpPr>
          <p:nvPr/>
        </p:nvSpPr>
        <p:spPr bwMode="auto">
          <a:xfrm>
            <a:off x="5853113" y="1927225"/>
            <a:ext cx="0" cy="127317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114300" y="95250"/>
            <a:ext cx="407670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积分电路</a:t>
            </a:r>
          </a:p>
        </p:txBody>
      </p:sp>
      <p:sp>
        <p:nvSpPr>
          <p:cNvPr id="287749" name="Rectangle 5"/>
          <p:cNvSpPr>
            <a:spLocks noChangeArrowheads="1"/>
          </p:cNvSpPr>
          <p:nvPr/>
        </p:nvSpPr>
        <p:spPr bwMode="auto">
          <a:xfrm>
            <a:off x="5200650" y="4572000"/>
            <a:ext cx="3429000" cy="107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 defTabSz="7620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ea typeface="宋体" panose="02010600030101010101" pitchFamily="2" charset="-122"/>
              </a:rPr>
              <a:t>电路的输出近似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ea typeface="宋体" panose="02010600030101010101" pitchFamily="2" charset="-122"/>
              </a:rPr>
              <a:t>为输入信号的积分</a:t>
            </a:r>
          </a:p>
        </p:txBody>
      </p:sp>
      <p:grpSp>
        <p:nvGrpSpPr>
          <p:cNvPr id="287750" name="Group 6"/>
          <p:cNvGrpSpPr>
            <a:grpSpLocks/>
          </p:cNvGrpSpPr>
          <p:nvPr/>
        </p:nvGrpSpPr>
        <p:grpSpPr bwMode="auto">
          <a:xfrm>
            <a:off x="4838700" y="1123950"/>
            <a:ext cx="3368675" cy="1920875"/>
            <a:chOff x="3048" y="708"/>
            <a:chExt cx="2122" cy="1210"/>
          </a:xfrm>
        </p:grpSpPr>
        <p:graphicFrame>
          <p:nvGraphicFramePr>
            <p:cNvPr id="76877" name="Object 7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3372" y="708"/>
            <a:ext cx="333" cy="5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885" name="公式" r:id="rId4" imgW="152334" imgH="228501" progId="Equation.3">
                    <p:embed/>
                  </p:oleObj>
                </mc:Choice>
                <mc:Fallback>
                  <p:oleObj name="公式" r:id="rId4" imgW="152334" imgH="228501" progId="Equation.3">
                    <p:embed/>
                    <p:pic>
                      <p:nvPicPr>
                        <p:cNvPr id="0" name="Object 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72" y="708"/>
                          <a:ext cx="333" cy="5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878" name="Line 8"/>
            <p:cNvSpPr>
              <a:spLocks noChangeShapeType="1"/>
            </p:cNvSpPr>
            <p:nvPr/>
          </p:nvSpPr>
          <p:spPr bwMode="auto">
            <a:xfrm flipV="1">
              <a:off x="3287" y="896"/>
              <a:ext cx="0" cy="788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79" name="Line 9"/>
            <p:cNvSpPr>
              <a:spLocks noChangeShapeType="1"/>
            </p:cNvSpPr>
            <p:nvPr/>
          </p:nvSpPr>
          <p:spPr bwMode="auto">
            <a:xfrm flipV="1">
              <a:off x="4007" y="1232"/>
              <a:ext cx="0" cy="416"/>
            </a:xfrm>
            <a:prstGeom prst="line">
              <a:avLst/>
            </a:prstGeom>
            <a:noFill/>
            <a:ln w="508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80" name="Line 10"/>
            <p:cNvSpPr>
              <a:spLocks noChangeShapeType="1"/>
            </p:cNvSpPr>
            <p:nvPr/>
          </p:nvSpPr>
          <p:spPr bwMode="auto">
            <a:xfrm flipH="1">
              <a:off x="3271" y="1248"/>
              <a:ext cx="752" cy="0"/>
            </a:xfrm>
            <a:prstGeom prst="line">
              <a:avLst/>
            </a:prstGeom>
            <a:noFill/>
            <a:ln w="508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81" name="Rectangle 11"/>
            <p:cNvSpPr>
              <a:spLocks noChangeArrowheads="1"/>
            </p:cNvSpPr>
            <p:nvPr/>
          </p:nvSpPr>
          <p:spPr bwMode="auto">
            <a:xfrm>
              <a:off x="4836" y="1284"/>
              <a:ext cx="334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3200" i="1">
                  <a:ea typeface="宋体" panose="02010600030101010101" pitchFamily="2" charset="-122"/>
                </a:rPr>
                <a:t>t</a:t>
              </a:r>
            </a:p>
          </p:txBody>
        </p:sp>
        <p:sp>
          <p:nvSpPr>
            <p:cNvPr id="76882" name="Rectangle 12"/>
            <p:cNvSpPr>
              <a:spLocks noChangeArrowheads="1"/>
            </p:cNvSpPr>
            <p:nvPr/>
          </p:nvSpPr>
          <p:spPr bwMode="auto">
            <a:xfrm>
              <a:off x="3768" y="1632"/>
              <a:ext cx="190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T</a:t>
              </a:r>
            </a:p>
          </p:txBody>
        </p:sp>
        <p:sp>
          <p:nvSpPr>
            <p:cNvPr id="76883" name="Rectangle 13"/>
            <p:cNvSpPr>
              <a:spLocks noChangeArrowheads="1"/>
            </p:cNvSpPr>
            <p:nvPr/>
          </p:nvSpPr>
          <p:spPr bwMode="auto">
            <a:xfrm>
              <a:off x="3048" y="1153"/>
              <a:ext cx="142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E</a:t>
              </a:r>
            </a:p>
          </p:txBody>
        </p:sp>
        <p:sp>
          <p:nvSpPr>
            <p:cNvPr id="76884" name="Line 14"/>
            <p:cNvSpPr>
              <a:spLocks noChangeShapeType="1"/>
            </p:cNvSpPr>
            <p:nvPr/>
          </p:nvSpPr>
          <p:spPr bwMode="auto">
            <a:xfrm>
              <a:off x="3243" y="1632"/>
              <a:ext cx="1845" cy="0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87759" name="Line 15"/>
          <p:cNvSpPr>
            <a:spLocks noChangeShapeType="1"/>
          </p:cNvSpPr>
          <p:nvPr/>
        </p:nvSpPr>
        <p:spPr bwMode="auto">
          <a:xfrm>
            <a:off x="6362700" y="2667000"/>
            <a:ext cx="0" cy="1593850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87760" name="Group 16"/>
          <p:cNvGrpSpPr>
            <a:grpSpLocks/>
          </p:cNvGrpSpPr>
          <p:nvPr/>
        </p:nvGrpSpPr>
        <p:grpSpPr bwMode="auto">
          <a:xfrm>
            <a:off x="5207000" y="2667000"/>
            <a:ext cx="3097213" cy="1851025"/>
            <a:chOff x="3280" y="1680"/>
            <a:chExt cx="1951" cy="1166"/>
          </a:xfrm>
        </p:grpSpPr>
        <p:sp>
          <p:nvSpPr>
            <p:cNvPr id="76873" name="Line 17"/>
            <p:cNvSpPr>
              <a:spLocks noChangeShapeType="1"/>
            </p:cNvSpPr>
            <p:nvPr/>
          </p:nvSpPr>
          <p:spPr bwMode="auto">
            <a:xfrm flipV="1">
              <a:off x="3288" y="1855"/>
              <a:ext cx="0" cy="991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74" name="Line 18"/>
            <p:cNvSpPr>
              <a:spLocks noChangeShapeType="1"/>
            </p:cNvSpPr>
            <p:nvPr/>
          </p:nvSpPr>
          <p:spPr bwMode="auto">
            <a:xfrm>
              <a:off x="3280" y="2635"/>
              <a:ext cx="1804" cy="0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76875" name="Object 19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3373" y="1680"/>
            <a:ext cx="325" cy="5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886" name="公式" r:id="rId6" imgW="165028" imgH="228501" progId="Equation.3">
                    <p:embed/>
                  </p:oleObj>
                </mc:Choice>
                <mc:Fallback>
                  <p:oleObj name="公式" r:id="rId6" imgW="165028" imgH="228501" progId="Equation.3">
                    <p:embed/>
                    <p:pic>
                      <p:nvPicPr>
                        <p:cNvPr id="0" name="Object 1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73" y="1680"/>
                          <a:ext cx="325" cy="5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876" name="Rectangle 20"/>
            <p:cNvSpPr>
              <a:spLocks noChangeArrowheads="1"/>
            </p:cNvSpPr>
            <p:nvPr/>
          </p:nvSpPr>
          <p:spPr bwMode="auto">
            <a:xfrm>
              <a:off x="4897" y="2208"/>
              <a:ext cx="334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3200" i="1">
                  <a:ea typeface="宋体" panose="02010600030101010101" pitchFamily="2" charset="-122"/>
                </a:rPr>
                <a:t>t</a:t>
              </a:r>
            </a:p>
          </p:txBody>
        </p:sp>
      </p:grpSp>
      <p:grpSp>
        <p:nvGrpSpPr>
          <p:cNvPr id="287765" name="Group 21"/>
          <p:cNvGrpSpPr>
            <a:grpSpLocks/>
          </p:cNvGrpSpPr>
          <p:nvPr/>
        </p:nvGrpSpPr>
        <p:grpSpPr bwMode="auto">
          <a:xfrm>
            <a:off x="5221288" y="3798888"/>
            <a:ext cx="2646362" cy="392112"/>
            <a:chOff x="3289" y="2393"/>
            <a:chExt cx="1667" cy="247"/>
          </a:xfrm>
        </p:grpSpPr>
        <p:sp>
          <p:nvSpPr>
            <p:cNvPr id="76871" name="Arc 22"/>
            <p:cNvSpPr>
              <a:spLocks/>
            </p:cNvSpPr>
            <p:nvPr/>
          </p:nvSpPr>
          <p:spPr bwMode="auto">
            <a:xfrm>
              <a:off x="4021" y="2393"/>
              <a:ext cx="935" cy="159"/>
            </a:xfrm>
            <a:custGeom>
              <a:avLst/>
              <a:gdLst>
                <a:gd name="T0" fmla="*/ 935 w 21600"/>
                <a:gd name="T1" fmla="*/ 159 h 21600"/>
                <a:gd name="T2" fmla="*/ 0 w 21600"/>
                <a:gd name="T3" fmla="*/ 0 h 21600"/>
                <a:gd name="T4" fmla="*/ 935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</a:path>
                <a:path w="21600" h="21600" stroke="0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noFill/>
            <a:ln w="50800" cap="rnd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72" name="Line 23"/>
            <p:cNvSpPr>
              <a:spLocks noChangeShapeType="1"/>
            </p:cNvSpPr>
            <p:nvPr/>
          </p:nvSpPr>
          <p:spPr bwMode="auto">
            <a:xfrm flipV="1">
              <a:off x="3289" y="2400"/>
              <a:ext cx="719" cy="24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87768" name="Group 24"/>
          <p:cNvGrpSpPr>
            <a:grpSpLocks/>
          </p:cNvGrpSpPr>
          <p:nvPr/>
        </p:nvGrpSpPr>
        <p:grpSpPr bwMode="auto">
          <a:xfrm>
            <a:off x="361950" y="2438400"/>
            <a:ext cx="3736975" cy="1206500"/>
            <a:chOff x="228" y="1980"/>
            <a:chExt cx="2365" cy="795"/>
          </a:xfrm>
        </p:grpSpPr>
        <p:sp>
          <p:nvSpPr>
            <p:cNvPr id="76850" name="Text Box 25"/>
            <p:cNvSpPr txBox="1">
              <a:spLocks noChangeArrowheads="1"/>
            </p:cNvSpPr>
            <p:nvPr/>
          </p:nvSpPr>
          <p:spPr bwMode="auto">
            <a:xfrm>
              <a:off x="228" y="1996"/>
              <a:ext cx="843" cy="3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t</a:t>
              </a:r>
              <a:r>
                <a:rPr lang="en-US" altLang="zh-CN" sz="2800">
                  <a:ea typeface="宋体" panose="02010600030101010101" pitchFamily="2" charset="-122"/>
                </a:rPr>
                <a:t>= 0 ~</a:t>
              </a:r>
              <a:r>
                <a:rPr lang="en-US" altLang="zh-CN" sz="2800" i="1">
                  <a:ea typeface="宋体" panose="02010600030101010101" pitchFamily="2" charset="-122"/>
                </a:rPr>
                <a:t> T</a:t>
              </a:r>
            </a:p>
          </p:txBody>
        </p:sp>
        <p:sp>
          <p:nvSpPr>
            <p:cNvPr id="76851" name="Line 26"/>
            <p:cNvSpPr>
              <a:spLocks noChangeShapeType="1"/>
            </p:cNvSpPr>
            <p:nvPr/>
          </p:nvSpPr>
          <p:spPr bwMode="auto">
            <a:xfrm>
              <a:off x="1564" y="2027"/>
              <a:ext cx="410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52" name="Line 27"/>
            <p:cNvSpPr>
              <a:spLocks noChangeShapeType="1"/>
            </p:cNvSpPr>
            <p:nvPr/>
          </p:nvSpPr>
          <p:spPr bwMode="auto">
            <a:xfrm>
              <a:off x="1107" y="2027"/>
              <a:ext cx="365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53" name="Line 28"/>
            <p:cNvSpPr>
              <a:spLocks noChangeShapeType="1"/>
            </p:cNvSpPr>
            <p:nvPr/>
          </p:nvSpPr>
          <p:spPr bwMode="auto">
            <a:xfrm flipV="1">
              <a:off x="1964" y="2027"/>
              <a:ext cx="0" cy="345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54" name="Rectangle 29"/>
            <p:cNvSpPr>
              <a:spLocks noChangeArrowheads="1"/>
            </p:cNvSpPr>
            <p:nvPr/>
          </p:nvSpPr>
          <p:spPr bwMode="auto">
            <a:xfrm rot="5400000">
              <a:off x="1494" y="1890"/>
              <a:ext cx="93" cy="27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855" name="Line 30"/>
            <p:cNvSpPr>
              <a:spLocks noChangeShapeType="1"/>
            </p:cNvSpPr>
            <p:nvPr/>
          </p:nvSpPr>
          <p:spPr bwMode="auto">
            <a:xfrm flipH="1">
              <a:off x="1107" y="2772"/>
              <a:ext cx="868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56" name="Arc 31"/>
            <p:cNvSpPr>
              <a:spLocks/>
            </p:cNvSpPr>
            <p:nvPr/>
          </p:nvSpPr>
          <p:spPr bwMode="auto">
            <a:xfrm>
              <a:off x="1465" y="2444"/>
              <a:ext cx="310" cy="220"/>
            </a:xfrm>
            <a:custGeom>
              <a:avLst/>
              <a:gdLst>
                <a:gd name="T0" fmla="*/ 310 w 21600"/>
                <a:gd name="T1" fmla="*/ 0 h 21600"/>
                <a:gd name="T2" fmla="*/ 0 w 21600"/>
                <a:gd name="T3" fmla="*/ 22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</a:path>
                <a:path w="21600" h="21600" stroke="0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  <a:lnTo>
                    <a:pt x="0" y="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38100" cap="rnd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57" name="Arc 32"/>
            <p:cNvSpPr>
              <a:spLocks/>
            </p:cNvSpPr>
            <p:nvPr/>
          </p:nvSpPr>
          <p:spPr bwMode="auto">
            <a:xfrm>
              <a:off x="1529" y="2282"/>
              <a:ext cx="246" cy="106"/>
            </a:xfrm>
            <a:custGeom>
              <a:avLst/>
              <a:gdLst>
                <a:gd name="T0" fmla="*/ 0 w 21600"/>
                <a:gd name="T1" fmla="*/ 0 h 21600"/>
                <a:gd name="T2" fmla="*/ 246 w 21600"/>
                <a:gd name="T3" fmla="*/ 106 h 21600"/>
                <a:gd name="T4" fmla="*/ 0 w 21600"/>
                <a:gd name="T5" fmla="*/ 106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 cap="rnd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58" name="Line 33"/>
            <p:cNvSpPr>
              <a:spLocks noChangeShapeType="1"/>
            </p:cNvSpPr>
            <p:nvPr/>
          </p:nvSpPr>
          <p:spPr bwMode="auto">
            <a:xfrm>
              <a:off x="1786" y="2395"/>
              <a:ext cx="0" cy="39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59" name="Oval 34"/>
            <p:cNvSpPr>
              <a:spLocks noChangeArrowheads="1"/>
            </p:cNvSpPr>
            <p:nvPr/>
          </p:nvSpPr>
          <p:spPr bwMode="auto">
            <a:xfrm>
              <a:off x="1004" y="2306"/>
              <a:ext cx="224" cy="21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860" name="Line 35"/>
            <p:cNvSpPr>
              <a:spLocks noChangeShapeType="1"/>
            </p:cNvSpPr>
            <p:nvPr/>
          </p:nvSpPr>
          <p:spPr bwMode="auto">
            <a:xfrm>
              <a:off x="1119" y="2027"/>
              <a:ext cx="0" cy="745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61" name="Rectangle 36"/>
            <p:cNvSpPr>
              <a:spLocks noChangeArrowheads="1"/>
            </p:cNvSpPr>
            <p:nvPr/>
          </p:nvSpPr>
          <p:spPr bwMode="auto">
            <a:xfrm>
              <a:off x="1081" y="2075"/>
              <a:ext cx="243" cy="3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>
                  <a:solidFill>
                    <a:schemeClr val="tx2"/>
                  </a:solidFill>
                  <a:ea typeface="宋体" panose="02010600030101010101" pitchFamily="2" charset="-122"/>
                </a:rPr>
                <a:t>+</a:t>
              </a:r>
              <a:endParaRPr lang="en-US" altLang="zh-CN" sz="2800" i="1">
                <a:solidFill>
                  <a:schemeClr val="tx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76862" name="Rectangle 37"/>
            <p:cNvSpPr>
              <a:spLocks noChangeArrowheads="1"/>
            </p:cNvSpPr>
            <p:nvPr/>
          </p:nvSpPr>
          <p:spPr bwMode="auto">
            <a:xfrm>
              <a:off x="1081" y="2435"/>
              <a:ext cx="246" cy="3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solidFill>
                    <a:schemeClr val="tx2"/>
                  </a:solidFill>
                  <a:ea typeface="宋体" panose="02010600030101010101" pitchFamily="2" charset="-122"/>
                </a:rPr>
                <a:t> </a:t>
              </a:r>
              <a:r>
                <a:rPr lang="en-US" altLang="zh-CN" sz="2800">
                  <a:solidFill>
                    <a:schemeClr val="tx2"/>
                  </a:solidFill>
                  <a:ea typeface="宋体" panose="02010600030101010101" pitchFamily="2" charset="-122"/>
                </a:rPr>
                <a:t>-</a:t>
              </a:r>
              <a:endParaRPr lang="en-US" altLang="zh-CN" sz="2800" i="1">
                <a:solidFill>
                  <a:schemeClr val="tx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76863" name="Rectangle 38"/>
            <p:cNvSpPr>
              <a:spLocks noChangeArrowheads="1"/>
            </p:cNvSpPr>
            <p:nvPr/>
          </p:nvSpPr>
          <p:spPr bwMode="auto">
            <a:xfrm>
              <a:off x="1210" y="2271"/>
              <a:ext cx="189" cy="3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E</a:t>
              </a:r>
            </a:p>
          </p:txBody>
        </p:sp>
        <p:graphicFrame>
          <p:nvGraphicFramePr>
            <p:cNvPr id="76864" name="Object 39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2204" y="2120"/>
            <a:ext cx="389" cy="4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887" name="公式" r:id="rId8" imgW="165028" imgH="228501" progId="Equation.3">
                    <p:embed/>
                  </p:oleObj>
                </mc:Choice>
                <mc:Fallback>
                  <p:oleObj name="公式" r:id="rId8" imgW="165028" imgH="228501" progId="Equation.3">
                    <p:embed/>
                    <p:pic>
                      <p:nvPicPr>
                        <p:cNvPr id="0" name="Object 3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4" y="2120"/>
                          <a:ext cx="389" cy="49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865" name="Line 40"/>
            <p:cNvSpPr>
              <a:spLocks noChangeShapeType="1"/>
            </p:cNvSpPr>
            <p:nvPr/>
          </p:nvSpPr>
          <p:spPr bwMode="auto">
            <a:xfrm>
              <a:off x="2193" y="2203"/>
              <a:ext cx="0" cy="29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66" name="Line 41"/>
            <p:cNvSpPr>
              <a:spLocks noChangeShapeType="1"/>
            </p:cNvSpPr>
            <p:nvPr/>
          </p:nvSpPr>
          <p:spPr bwMode="auto">
            <a:xfrm rot="5400000" flipH="1">
              <a:off x="1972" y="2220"/>
              <a:ext cx="0" cy="274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67" name="Line 42"/>
            <p:cNvSpPr>
              <a:spLocks noChangeShapeType="1"/>
            </p:cNvSpPr>
            <p:nvPr/>
          </p:nvSpPr>
          <p:spPr bwMode="auto">
            <a:xfrm rot="5400000" flipH="1">
              <a:off x="1971" y="2302"/>
              <a:ext cx="1" cy="274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68" name="Rectangle 43"/>
            <p:cNvSpPr>
              <a:spLocks noChangeArrowheads="1"/>
            </p:cNvSpPr>
            <p:nvPr/>
          </p:nvSpPr>
          <p:spPr bwMode="auto">
            <a:xfrm rot="5400000">
              <a:off x="1930" y="2076"/>
              <a:ext cx="231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+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  <p:sp>
          <p:nvSpPr>
            <p:cNvPr id="76869" name="Line 44"/>
            <p:cNvSpPr>
              <a:spLocks noChangeShapeType="1"/>
            </p:cNvSpPr>
            <p:nvPr/>
          </p:nvSpPr>
          <p:spPr bwMode="auto">
            <a:xfrm>
              <a:off x="1964" y="2454"/>
              <a:ext cx="0" cy="31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70" name="Text Box 45"/>
            <p:cNvSpPr txBox="1">
              <a:spLocks noChangeArrowheads="1"/>
            </p:cNvSpPr>
            <p:nvPr/>
          </p:nvSpPr>
          <p:spPr bwMode="auto">
            <a:xfrm>
              <a:off x="1965" y="2359"/>
              <a:ext cx="192" cy="3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>
                  <a:ea typeface="宋体" panose="02010600030101010101" pitchFamily="2" charset="-122"/>
                </a:rPr>
                <a:t>-</a:t>
              </a:r>
              <a:endParaRPr lang="en-US" altLang="zh-CN" sz="2800" i="1">
                <a:ea typeface="宋体" panose="02010600030101010101" pitchFamily="2" charset="-122"/>
              </a:endParaRPr>
            </a:p>
          </p:txBody>
        </p:sp>
      </p:grpSp>
      <p:grpSp>
        <p:nvGrpSpPr>
          <p:cNvPr id="287824" name="Group 80"/>
          <p:cNvGrpSpPr>
            <a:grpSpLocks/>
          </p:cNvGrpSpPr>
          <p:nvPr/>
        </p:nvGrpSpPr>
        <p:grpSpPr bwMode="auto">
          <a:xfrm>
            <a:off x="366713" y="3962400"/>
            <a:ext cx="3849687" cy="1314450"/>
            <a:chOff x="231" y="3105"/>
            <a:chExt cx="2425" cy="828"/>
          </a:xfrm>
        </p:grpSpPr>
        <p:sp>
          <p:nvSpPr>
            <p:cNvPr id="76833" name="Line 46"/>
            <p:cNvSpPr>
              <a:spLocks noChangeShapeType="1"/>
            </p:cNvSpPr>
            <p:nvPr/>
          </p:nvSpPr>
          <p:spPr bwMode="auto">
            <a:xfrm>
              <a:off x="1575" y="3153"/>
              <a:ext cx="431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34" name="Line 47"/>
            <p:cNvSpPr>
              <a:spLocks noChangeShapeType="1"/>
            </p:cNvSpPr>
            <p:nvPr/>
          </p:nvSpPr>
          <p:spPr bwMode="auto">
            <a:xfrm>
              <a:off x="1095" y="3153"/>
              <a:ext cx="384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35" name="Line 48"/>
            <p:cNvSpPr>
              <a:spLocks noChangeShapeType="1"/>
            </p:cNvSpPr>
            <p:nvPr/>
          </p:nvSpPr>
          <p:spPr bwMode="auto">
            <a:xfrm flipV="1">
              <a:off x="1995" y="3153"/>
              <a:ext cx="0" cy="336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36" name="Rectangle 49"/>
            <p:cNvSpPr>
              <a:spLocks noChangeArrowheads="1"/>
            </p:cNvSpPr>
            <p:nvPr/>
          </p:nvSpPr>
          <p:spPr bwMode="auto">
            <a:xfrm rot="5400000">
              <a:off x="1503" y="3009"/>
              <a:ext cx="96" cy="28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837" name="Line 50"/>
            <p:cNvSpPr>
              <a:spLocks noChangeShapeType="1"/>
            </p:cNvSpPr>
            <p:nvPr/>
          </p:nvSpPr>
          <p:spPr bwMode="auto">
            <a:xfrm flipH="1">
              <a:off x="1095" y="3921"/>
              <a:ext cx="912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38" name="Line 51"/>
            <p:cNvSpPr>
              <a:spLocks noChangeShapeType="1"/>
            </p:cNvSpPr>
            <p:nvPr/>
          </p:nvSpPr>
          <p:spPr bwMode="auto">
            <a:xfrm>
              <a:off x="1095" y="3153"/>
              <a:ext cx="0" cy="78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76839" name="Object 52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2247" y="3249"/>
            <a:ext cx="409" cy="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888" name="公式" r:id="rId9" imgW="165028" imgH="228501" progId="Equation.3">
                    <p:embed/>
                  </p:oleObj>
                </mc:Choice>
                <mc:Fallback>
                  <p:oleObj name="公式" r:id="rId9" imgW="165028" imgH="228501" progId="Equation.3">
                    <p:embed/>
                    <p:pic>
                      <p:nvPicPr>
                        <p:cNvPr id="0" name="Object 5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47" y="3249"/>
                          <a:ext cx="409" cy="5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840" name="Line 53"/>
            <p:cNvSpPr>
              <a:spLocks noChangeShapeType="1"/>
            </p:cNvSpPr>
            <p:nvPr/>
          </p:nvSpPr>
          <p:spPr bwMode="auto">
            <a:xfrm>
              <a:off x="2236" y="3335"/>
              <a:ext cx="0" cy="30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41" name="Line 54"/>
            <p:cNvSpPr>
              <a:spLocks noChangeShapeType="1"/>
            </p:cNvSpPr>
            <p:nvPr/>
          </p:nvSpPr>
          <p:spPr bwMode="auto">
            <a:xfrm rot="5400000" flipH="1">
              <a:off x="2003" y="3349"/>
              <a:ext cx="0" cy="28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42" name="Line 55"/>
            <p:cNvSpPr>
              <a:spLocks noChangeShapeType="1"/>
            </p:cNvSpPr>
            <p:nvPr/>
          </p:nvSpPr>
          <p:spPr bwMode="auto">
            <a:xfrm rot="5400000" flipH="1">
              <a:off x="2002" y="3434"/>
              <a:ext cx="1" cy="28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43" name="Rectangle 56"/>
            <p:cNvSpPr>
              <a:spLocks noChangeArrowheads="1"/>
            </p:cNvSpPr>
            <p:nvPr/>
          </p:nvSpPr>
          <p:spPr bwMode="auto">
            <a:xfrm rot="5400000">
              <a:off x="1973" y="3209"/>
              <a:ext cx="238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76844" name="Line 57"/>
            <p:cNvSpPr>
              <a:spLocks noChangeShapeType="1"/>
            </p:cNvSpPr>
            <p:nvPr/>
          </p:nvSpPr>
          <p:spPr bwMode="auto">
            <a:xfrm>
              <a:off x="1995" y="3585"/>
              <a:ext cx="0" cy="34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45" name="Text Box 58"/>
            <p:cNvSpPr txBox="1">
              <a:spLocks noChangeArrowheads="1"/>
            </p:cNvSpPr>
            <p:nvPr/>
          </p:nvSpPr>
          <p:spPr bwMode="auto">
            <a:xfrm>
              <a:off x="1997" y="3495"/>
              <a:ext cx="1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>
                  <a:ea typeface="宋体" panose="02010600030101010101" pitchFamily="2" charset="-122"/>
                </a:rPr>
                <a:t>-</a:t>
              </a:r>
            </a:p>
          </p:txBody>
        </p:sp>
        <p:grpSp>
          <p:nvGrpSpPr>
            <p:cNvPr id="76846" name="Group 59"/>
            <p:cNvGrpSpPr>
              <a:grpSpLocks/>
            </p:cNvGrpSpPr>
            <p:nvPr/>
          </p:nvGrpSpPr>
          <p:grpSpPr bwMode="auto">
            <a:xfrm>
              <a:off x="1387" y="3415"/>
              <a:ext cx="359" cy="371"/>
              <a:chOff x="1312" y="3298"/>
              <a:chExt cx="359" cy="371"/>
            </a:xfrm>
          </p:grpSpPr>
          <p:sp>
            <p:nvSpPr>
              <p:cNvPr id="76848" name="Arc 60"/>
              <p:cNvSpPr>
                <a:spLocks/>
              </p:cNvSpPr>
              <p:nvPr/>
            </p:nvSpPr>
            <p:spPr bwMode="auto">
              <a:xfrm>
                <a:off x="1312" y="3442"/>
                <a:ext cx="326" cy="227"/>
              </a:xfrm>
              <a:custGeom>
                <a:avLst/>
                <a:gdLst>
                  <a:gd name="T0" fmla="*/ 326 w 21600"/>
                  <a:gd name="T1" fmla="*/ 0 h 21600"/>
                  <a:gd name="T2" fmla="*/ 0 w 21600"/>
                  <a:gd name="T3" fmla="*/ 227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600"/>
                    </a:cubicBezTo>
                  </a:path>
                  <a:path w="21600" h="21600" stroke="0" extrusionOk="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600"/>
                    </a:cubicBezTo>
                    <a:lnTo>
                      <a:pt x="0" y="0"/>
                    </a:lnTo>
                    <a:lnTo>
                      <a:pt x="21600" y="0"/>
                    </a:lnTo>
                    <a:close/>
                  </a:path>
                </a:pathLst>
              </a:custGeom>
              <a:noFill/>
              <a:ln w="38100" cap="rnd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6849" name="Arc 61"/>
              <p:cNvSpPr>
                <a:spLocks/>
              </p:cNvSpPr>
              <p:nvPr/>
            </p:nvSpPr>
            <p:spPr bwMode="auto">
              <a:xfrm rot="1751168">
                <a:off x="1416" y="3298"/>
                <a:ext cx="255" cy="109"/>
              </a:xfrm>
              <a:custGeom>
                <a:avLst/>
                <a:gdLst>
                  <a:gd name="T0" fmla="*/ 0 w 21258"/>
                  <a:gd name="T1" fmla="*/ 0 h 21600"/>
                  <a:gd name="T2" fmla="*/ 255 w 21258"/>
                  <a:gd name="T3" fmla="*/ 90 h 21600"/>
                  <a:gd name="T4" fmla="*/ 0 w 21258"/>
                  <a:gd name="T5" fmla="*/ 109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258" h="21600" fill="none" extrusionOk="0">
                    <a:moveTo>
                      <a:pt x="-1" y="0"/>
                    </a:moveTo>
                    <a:cubicBezTo>
                      <a:pt x="10452" y="0"/>
                      <a:pt x="19405" y="7484"/>
                      <a:pt x="21257" y="17771"/>
                    </a:cubicBezTo>
                  </a:path>
                  <a:path w="21258" h="21600" stroke="0" extrusionOk="0">
                    <a:moveTo>
                      <a:pt x="-1" y="0"/>
                    </a:moveTo>
                    <a:cubicBezTo>
                      <a:pt x="10452" y="0"/>
                      <a:pt x="19405" y="7484"/>
                      <a:pt x="21257" y="17771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8100" cap="rnd">
                <a:solidFill>
                  <a:srgbClr val="FF0000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76847" name="Rectangle 62"/>
            <p:cNvSpPr>
              <a:spLocks noChangeArrowheads="1"/>
            </p:cNvSpPr>
            <p:nvPr/>
          </p:nvSpPr>
          <p:spPr bwMode="auto">
            <a:xfrm>
              <a:off x="231" y="3489"/>
              <a:ext cx="720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t</a:t>
              </a:r>
              <a:r>
                <a:rPr lang="en-US" altLang="zh-CN" sz="2800">
                  <a:ea typeface="宋体" panose="02010600030101010101" pitchFamily="2" charset="-122"/>
                </a:rPr>
                <a:t> &gt;</a:t>
              </a:r>
              <a:r>
                <a:rPr lang="en-US" altLang="zh-CN" sz="2800" i="1">
                  <a:ea typeface="宋体" panose="02010600030101010101" pitchFamily="2" charset="-122"/>
                </a:rPr>
                <a:t>T</a:t>
              </a:r>
              <a:endParaRPr lang="en-US" altLang="zh-CN" sz="2800">
                <a:ea typeface="宋体" panose="02010600030101010101" pitchFamily="2" charset="-122"/>
              </a:endParaRPr>
            </a:p>
          </p:txBody>
        </p:sp>
      </p:grpSp>
      <p:grpSp>
        <p:nvGrpSpPr>
          <p:cNvPr id="287807" name="Group 63"/>
          <p:cNvGrpSpPr>
            <a:grpSpLocks/>
          </p:cNvGrpSpPr>
          <p:nvPr/>
        </p:nvGrpSpPr>
        <p:grpSpPr bwMode="auto">
          <a:xfrm>
            <a:off x="1162050" y="685800"/>
            <a:ext cx="2781300" cy="1544638"/>
            <a:chOff x="732" y="694"/>
            <a:chExt cx="1752" cy="973"/>
          </a:xfrm>
        </p:grpSpPr>
        <p:sp>
          <p:nvSpPr>
            <p:cNvPr id="76817" name="Line 64"/>
            <p:cNvSpPr>
              <a:spLocks noChangeShapeType="1"/>
            </p:cNvSpPr>
            <p:nvPr/>
          </p:nvSpPr>
          <p:spPr bwMode="auto">
            <a:xfrm>
              <a:off x="1471" y="771"/>
              <a:ext cx="452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18" name="Line 65"/>
            <p:cNvSpPr>
              <a:spLocks noChangeShapeType="1"/>
            </p:cNvSpPr>
            <p:nvPr/>
          </p:nvSpPr>
          <p:spPr bwMode="auto">
            <a:xfrm>
              <a:off x="979" y="771"/>
              <a:ext cx="410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19" name="Line 66"/>
            <p:cNvSpPr>
              <a:spLocks noChangeShapeType="1"/>
            </p:cNvSpPr>
            <p:nvPr/>
          </p:nvSpPr>
          <p:spPr bwMode="auto">
            <a:xfrm flipV="1">
              <a:off x="1923" y="771"/>
              <a:ext cx="0" cy="337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20" name="Line 67"/>
            <p:cNvSpPr>
              <a:spLocks noChangeShapeType="1"/>
            </p:cNvSpPr>
            <p:nvPr/>
          </p:nvSpPr>
          <p:spPr bwMode="auto">
            <a:xfrm flipH="1">
              <a:off x="937" y="1656"/>
              <a:ext cx="986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21" name="Line 68"/>
            <p:cNvSpPr>
              <a:spLocks noChangeShapeType="1"/>
            </p:cNvSpPr>
            <p:nvPr/>
          </p:nvSpPr>
          <p:spPr bwMode="auto">
            <a:xfrm>
              <a:off x="1061" y="1108"/>
              <a:ext cx="0" cy="30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22" name="Rectangle 69"/>
            <p:cNvSpPr>
              <a:spLocks noChangeArrowheads="1"/>
            </p:cNvSpPr>
            <p:nvPr/>
          </p:nvSpPr>
          <p:spPr bwMode="auto">
            <a:xfrm>
              <a:off x="1584" y="1184"/>
              <a:ext cx="284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r>
                <a:rPr lang="en-US" altLang="zh-CN" sz="2800" i="1">
                  <a:ea typeface="宋体" panose="02010600030101010101" pitchFamily="2" charset="-122"/>
                </a:rPr>
                <a:t>C</a:t>
              </a:r>
              <a:endParaRPr lang="en-US" altLang="zh-CN" i="1">
                <a:ea typeface="宋体" panose="02010600030101010101" pitchFamily="2" charset="-122"/>
              </a:endParaRPr>
            </a:p>
          </p:txBody>
        </p:sp>
        <p:sp>
          <p:nvSpPr>
            <p:cNvPr id="76823" name="Rectangle 70"/>
            <p:cNvSpPr>
              <a:spLocks noChangeArrowheads="1"/>
            </p:cNvSpPr>
            <p:nvPr/>
          </p:nvSpPr>
          <p:spPr bwMode="auto">
            <a:xfrm>
              <a:off x="1266" y="813"/>
              <a:ext cx="313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 defTabSz="7620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i="1">
                  <a:ea typeface="宋体" panose="02010600030101010101" pitchFamily="2" charset="-122"/>
                </a:rPr>
                <a:t>R</a:t>
              </a:r>
              <a:endParaRPr lang="en-US" altLang="zh-CN" i="1">
                <a:ea typeface="宋体" panose="02010600030101010101" pitchFamily="2" charset="-122"/>
              </a:endParaRPr>
            </a:p>
          </p:txBody>
        </p:sp>
        <p:graphicFrame>
          <p:nvGraphicFramePr>
            <p:cNvPr id="76824" name="Object 71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732" y="898"/>
            <a:ext cx="329" cy="5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889" name="公式" r:id="rId10" imgW="152334" imgH="228501" progId="Equation.3">
                    <p:embed/>
                  </p:oleObj>
                </mc:Choice>
                <mc:Fallback>
                  <p:oleObj name="公式" r:id="rId10" imgW="152334" imgH="228501" progId="Equation.3">
                    <p:embed/>
                    <p:pic>
                      <p:nvPicPr>
                        <p:cNvPr id="0" name="Object 7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2" y="898"/>
                          <a:ext cx="329" cy="5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6825" name="Object 72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2128" y="1023"/>
            <a:ext cx="356" cy="5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890" name="公式" r:id="rId11" imgW="165028" imgH="228501" progId="Equation.3">
                    <p:embed/>
                  </p:oleObj>
                </mc:Choice>
                <mc:Fallback>
                  <p:oleObj name="公式" r:id="rId11" imgW="165028" imgH="228501" progId="Equation.3">
                    <p:embed/>
                    <p:pic>
                      <p:nvPicPr>
                        <p:cNvPr id="0" name="Object 7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28" y="1023"/>
                          <a:ext cx="356" cy="5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826" name="Line 73"/>
            <p:cNvSpPr>
              <a:spLocks noChangeShapeType="1"/>
            </p:cNvSpPr>
            <p:nvPr/>
          </p:nvSpPr>
          <p:spPr bwMode="auto">
            <a:xfrm flipH="1">
              <a:off x="2105" y="1044"/>
              <a:ext cx="0" cy="34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27" name="Rectangle 74"/>
            <p:cNvSpPr>
              <a:spLocks noChangeArrowheads="1"/>
            </p:cNvSpPr>
            <p:nvPr/>
          </p:nvSpPr>
          <p:spPr bwMode="auto">
            <a:xfrm>
              <a:off x="1273" y="694"/>
              <a:ext cx="265" cy="12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828" name="Line 75"/>
            <p:cNvSpPr>
              <a:spLocks noChangeShapeType="1"/>
            </p:cNvSpPr>
            <p:nvPr/>
          </p:nvSpPr>
          <p:spPr bwMode="auto">
            <a:xfrm>
              <a:off x="1799" y="1108"/>
              <a:ext cx="24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29" name="Line 76"/>
            <p:cNvSpPr>
              <a:spLocks noChangeShapeType="1"/>
            </p:cNvSpPr>
            <p:nvPr/>
          </p:nvSpPr>
          <p:spPr bwMode="auto">
            <a:xfrm flipV="1">
              <a:off x="1799" y="1193"/>
              <a:ext cx="24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30" name="Line 77"/>
            <p:cNvSpPr>
              <a:spLocks noChangeShapeType="1"/>
            </p:cNvSpPr>
            <p:nvPr/>
          </p:nvSpPr>
          <p:spPr bwMode="auto">
            <a:xfrm>
              <a:off x="1923" y="1193"/>
              <a:ext cx="0" cy="4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831" name="Oval 78"/>
            <p:cNvSpPr>
              <a:spLocks noChangeArrowheads="1"/>
            </p:cNvSpPr>
            <p:nvPr/>
          </p:nvSpPr>
          <p:spPr bwMode="auto">
            <a:xfrm>
              <a:off x="910" y="1621"/>
              <a:ext cx="46" cy="4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832" name="Oval 79"/>
            <p:cNvSpPr>
              <a:spLocks noChangeArrowheads="1"/>
            </p:cNvSpPr>
            <p:nvPr/>
          </p:nvSpPr>
          <p:spPr bwMode="auto">
            <a:xfrm>
              <a:off x="933" y="735"/>
              <a:ext cx="47" cy="4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</p:grpSp>
      <p:graphicFrame>
        <p:nvGraphicFramePr>
          <p:cNvPr id="287825" name="Object 81"/>
          <p:cNvGraphicFramePr>
            <a:graphicFrameLocks noChangeAspect="1"/>
          </p:cNvGraphicFramePr>
          <p:nvPr/>
        </p:nvGraphicFramePr>
        <p:xfrm>
          <a:off x="450850" y="5894388"/>
          <a:ext cx="2641600" cy="96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91" name="Equation" r:id="rId12" imgW="1079032" imgH="393529" progId="Equation.3">
                  <p:embed/>
                </p:oleObj>
              </mc:Choice>
              <mc:Fallback>
                <p:oleObj name="Equation" r:id="rId12" imgW="1079032" imgH="393529" progId="Equation.3">
                  <p:embed/>
                  <p:pic>
                    <p:nvPicPr>
                      <p:cNvPr id="0" name="Object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850" y="5894388"/>
                        <a:ext cx="2641600" cy="963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826" name="Object 82"/>
          <p:cNvGraphicFramePr>
            <a:graphicFrameLocks noChangeAspect="1"/>
          </p:cNvGraphicFramePr>
          <p:nvPr/>
        </p:nvGraphicFramePr>
        <p:xfrm>
          <a:off x="2819400" y="5410200"/>
          <a:ext cx="2517775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92" name="Equation" r:id="rId14" imgW="1028700" imgH="228600" progId="Equation.3">
                  <p:embed/>
                </p:oleObj>
              </mc:Choice>
              <mc:Fallback>
                <p:oleObj name="Equation" r:id="rId14" imgW="1028700" imgH="228600" progId="Equation.3">
                  <p:embed/>
                  <p:pic>
                    <p:nvPicPr>
                      <p:cNvPr id="0" name="Object 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410200"/>
                        <a:ext cx="2517775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827" name="Object 83"/>
          <p:cNvGraphicFramePr>
            <a:graphicFrameLocks noChangeAspect="1"/>
          </p:cNvGraphicFramePr>
          <p:nvPr/>
        </p:nvGraphicFramePr>
        <p:xfrm>
          <a:off x="3276600" y="5894388"/>
          <a:ext cx="2517775" cy="96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93" name="Equation" r:id="rId16" imgW="1028254" imgH="393529" progId="Equation.3">
                  <p:embed/>
                </p:oleObj>
              </mc:Choice>
              <mc:Fallback>
                <p:oleObj name="Equation" r:id="rId16" imgW="1028254" imgH="393529" progId="Equation.3">
                  <p:embed/>
                  <p:pic>
                    <p:nvPicPr>
                      <p:cNvPr id="0" name="Object 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894388"/>
                        <a:ext cx="2517775" cy="963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828" name="Object 84"/>
          <p:cNvGraphicFramePr>
            <a:graphicFrameLocks noChangeAspect="1"/>
          </p:cNvGraphicFramePr>
          <p:nvPr/>
        </p:nvGraphicFramePr>
        <p:xfrm>
          <a:off x="6145213" y="5715000"/>
          <a:ext cx="2238375" cy="96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94" name="Equation" r:id="rId18" imgW="914400" imgH="393700" progId="Equation.3">
                  <p:embed/>
                </p:oleObj>
              </mc:Choice>
              <mc:Fallback>
                <p:oleObj name="Equation" r:id="rId18" imgW="914400" imgH="393700" progId="Equation.3">
                  <p:embed/>
                  <p:pic>
                    <p:nvPicPr>
                      <p:cNvPr id="0" name="Object 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5213" y="5715000"/>
                        <a:ext cx="2238375" cy="963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7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7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877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87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87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8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87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87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87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87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87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87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7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7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7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87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746" grpId="0" animBg="1" autoUpdateAnimBg="0"/>
      <p:bldP spid="287749" grpId="0" autoUpdateAnimBg="0"/>
      <p:bldP spid="287759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52"/>
          <p:cNvSpPr>
            <a:spLocks noChangeArrowheads="1"/>
          </p:cNvSpPr>
          <p:nvPr/>
        </p:nvSpPr>
        <p:spPr bwMode="auto">
          <a:xfrm>
            <a:off x="1489075" y="76200"/>
            <a:ext cx="53689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/>
            <a:r>
              <a:rPr lang="en-US" altLang="zh-CN" sz="280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§5-10   </a:t>
            </a:r>
            <a:r>
              <a:rPr lang="zh-CN" altLang="en-US" sz="280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二阶电路的零输入响应</a:t>
            </a:r>
          </a:p>
        </p:txBody>
      </p:sp>
      <p:sp>
        <p:nvSpPr>
          <p:cNvPr id="206955" name="Text Box 107"/>
          <p:cNvSpPr txBox="1">
            <a:spLocks noChangeArrowheads="1"/>
          </p:cNvSpPr>
          <p:nvPr/>
        </p:nvSpPr>
        <p:spPr bwMode="auto">
          <a:xfrm>
            <a:off x="44450" y="563563"/>
            <a:ext cx="6280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一、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RLC</a:t>
            </a: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串联电路的零输入响应</a:t>
            </a:r>
          </a:p>
        </p:txBody>
      </p:sp>
      <p:grpSp>
        <p:nvGrpSpPr>
          <p:cNvPr id="77828" name="Group 156"/>
          <p:cNvGrpSpPr>
            <a:grpSpLocks/>
          </p:cNvGrpSpPr>
          <p:nvPr/>
        </p:nvGrpSpPr>
        <p:grpSpPr bwMode="auto">
          <a:xfrm>
            <a:off x="344488" y="908050"/>
            <a:ext cx="3717925" cy="2384425"/>
            <a:chOff x="217" y="572"/>
            <a:chExt cx="2342" cy="1502"/>
          </a:xfrm>
        </p:grpSpPr>
        <p:sp>
          <p:nvSpPr>
            <p:cNvPr id="77840" name="Line 109"/>
            <p:cNvSpPr>
              <a:spLocks noChangeShapeType="1"/>
            </p:cNvSpPr>
            <p:nvPr/>
          </p:nvSpPr>
          <p:spPr bwMode="auto">
            <a:xfrm>
              <a:off x="611" y="880"/>
              <a:ext cx="0" cy="338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77841" name="Line 110"/>
            <p:cNvSpPr>
              <a:spLocks noChangeShapeType="1"/>
            </p:cNvSpPr>
            <p:nvPr/>
          </p:nvSpPr>
          <p:spPr bwMode="auto">
            <a:xfrm>
              <a:off x="611" y="1736"/>
              <a:ext cx="1526" cy="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77842" name="Line 111"/>
            <p:cNvSpPr>
              <a:spLocks noChangeShapeType="1"/>
            </p:cNvSpPr>
            <p:nvPr/>
          </p:nvSpPr>
          <p:spPr bwMode="auto">
            <a:xfrm>
              <a:off x="2115" y="880"/>
              <a:ext cx="0" cy="856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77843" name="Line 112"/>
            <p:cNvSpPr>
              <a:spLocks noChangeShapeType="1"/>
            </p:cNvSpPr>
            <p:nvPr/>
          </p:nvSpPr>
          <p:spPr bwMode="auto">
            <a:xfrm>
              <a:off x="1303" y="884"/>
              <a:ext cx="820" cy="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77844" name="Line 113"/>
            <p:cNvSpPr>
              <a:spLocks noChangeShapeType="1"/>
            </p:cNvSpPr>
            <p:nvPr/>
          </p:nvSpPr>
          <p:spPr bwMode="auto">
            <a:xfrm>
              <a:off x="611" y="884"/>
              <a:ext cx="380" cy="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77845" name="Oval 114"/>
            <p:cNvSpPr>
              <a:spLocks noChangeArrowheads="1"/>
            </p:cNvSpPr>
            <p:nvPr/>
          </p:nvSpPr>
          <p:spPr bwMode="auto">
            <a:xfrm>
              <a:off x="981" y="860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846" name="Oval 115"/>
            <p:cNvSpPr>
              <a:spLocks noChangeArrowheads="1"/>
            </p:cNvSpPr>
            <p:nvPr/>
          </p:nvSpPr>
          <p:spPr bwMode="auto">
            <a:xfrm>
              <a:off x="1246" y="858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847" name="Rectangle 116"/>
            <p:cNvSpPr>
              <a:spLocks noChangeArrowheads="1"/>
            </p:cNvSpPr>
            <p:nvPr/>
          </p:nvSpPr>
          <p:spPr bwMode="auto">
            <a:xfrm>
              <a:off x="1430" y="832"/>
              <a:ext cx="302" cy="10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grpSp>
          <p:nvGrpSpPr>
            <p:cNvPr id="77848" name="Group 117"/>
            <p:cNvGrpSpPr>
              <a:grpSpLocks/>
            </p:cNvGrpSpPr>
            <p:nvPr/>
          </p:nvGrpSpPr>
          <p:grpSpPr bwMode="auto">
            <a:xfrm rot="10800000">
              <a:off x="2044" y="1132"/>
              <a:ext cx="194" cy="456"/>
              <a:chOff x="4347" y="2084"/>
              <a:chExt cx="320" cy="456"/>
            </a:xfrm>
          </p:grpSpPr>
          <p:sp useBgFill="1">
            <p:nvSpPr>
              <p:cNvPr id="77871" name="Oval 118"/>
              <p:cNvSpPr>
                <a:spLocks noChangeArrowheads="1"/>
              </p:cNvSpPr>
              <p:nvPr/>
            </p:nvSpPr>
            <p:spPr bwMode="auto">
              <a:xfrm rot="10800000">
                <a:off x="4417" y="2419"/>
                <a:ext cx="249" cy="107"/>
              </a:xfrm>
              <a:prstGeom prst="ellipse">
                <a:avLst/>
              </a:prstGeom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 useBgFill="1">
            <p:nvSpPr>
              <p:cNvPr id="77872" name="Oval 119"/>
              <p:cNvSpPr>
                <a:spLocks noChangeArrowheads="1"/>
              </p:cNvSpPr>
              <p:nvPr/>
            </p:nvSpPr>
            <p:spPr bwMode="auto">
              <a:xfrm rot="10800000">
                <a:off x="4418" y="2310"/>
                <a:ext cx="249" cy="107"/>
              </a:xfrm>
              <a:prstGeom prst="ellipse">
                <a:avLst/>
              </a:prstGeom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 useBgFill="1">
            <p:nvSpPr>
              <p:cNvPr id="77873" name="Oval 120"/>
              <p:cNvSpPr>
                <a:spLocks noChangeArrowheads="1"/>
              </p:cNvSpPr>
              <p:nvPr/>
            </p:nvSpPr>
            <p:spPr bwMode="auto">
              <a:xfrm rot="10800000">
                <a:off x="4418" y="2201"/>
                <a:ext cx="249" cy="107"/>
              </a:xfrm>
              <a:prstGeom prst="ellipse">
                <a:avLst/>
              </a:prstGeom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 useBgFill="1">
            <p:nvSpPr>
              <p:cNvPr id="77874" name="Oval 121"/>
              <p:cNvSpPr>
                <a:spLocks noChangeArrowheads="1"/>
              </p:cNvSpPr>
              <p:nvPr/>
            </p:nvSpPr>
            <p:spPr bwMode="auto">
              <a:xfrm rot="10800000">
                <a:off x="4418" y="2088"/>
                <a:ext cx="249" cy="107"/>
              </a:xfrm>
              <a:prstGeom prst="ellipse">
                <a:avLst/>
              </a:prstGeom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 useBgFill="1">
            <p:nvSpPr>
              <p:cNvPr id="77875" name="Rectangle 122"/>
              <p:cNvSpPr>
                <a:spLocks noChangeArrowheads="1"/>
              </p:cNvSpPr>
              <p:nvPr/>
            </p:nvSpPr>
            <p:spPr bwMode="auto">
              <a:xfrm rot="10800000">
                <a:off x="4347" y="2084"/>
                <a:ext cx="218" cy="456"/>
              </a:xfrm>
              <a:prstGeom prst="rect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77849" name="Line 123"/>
            <p:cNvSpPr>
              <a:spLocks noChangeShapeType="1"/>
            </p:cNvSpPr>
            <p:nvPr/>
          </p:nvSpPr>
          <p:spPr bwMode="auto">
            <a:xfrm flipV="1">
              <a:off x="1019" y="728"/>
              <a:ext cx="227" cy="156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77850" name="Text Box 124"/>
            <p:cNvSpPr txBox="1">
              <a:spLocks noChangeArrowheads="1"/>
            </p:cNvSpPr>
            <p:nvPr/>
          </p:nvSpPr>
          <p:spPr bwMode="auto">
            <a:xfrm>
              <a:off x="1472" y="572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R</a:t>
              </a:r>
            </a:p>
          </p:txBody>
        </p:sp>
        <p:sp>
          <p:nvSpPr>
            <p:cNvPr id="77851" name="Text Box 125"/>
            <p:cNvSpPr txBox="1">
              <a:spLocks noChangeArrowheads="1"/>
            </p:cNvSpPr>
            <p:nvPr/>
          </p:nvSpPr>
          <p:spPr bwMode="auto">
            <a:xfrm>
              <a:off x="823" y="618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K</a:t>
              </a:r>
            </a:p>
          </p:txBody>
        </p:sp>
        <p:sp>
          <p:nvSpPr>
            <p:cNvPr id="77852" name="Text Box 126"/>
            <p:cNvSpPr txBox="1">
              <a:spLocks noChangeArrowheads="1"/>
            </p:cNvSpPr>
            <p:nvPr/>
          </p:nvSpPr>
          <p:spPr bwMode="auto">
            <a:xfrm>
              <a:off x="1783" y="1242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L</a:t>
              </a:r>
            </a:p>
          </p:txBody>
        </p:sp>
        <p:sp>
          <p:nvSpPr>
            <p:cNvPr id="77853" name="Text Box 127"/>
            <p:cNvSpPr txBox="1">
              <a:spLocks noChangeArrowheads="1"/>
            </p:cNvSpPr>
            <p:nvPr/>
          </p:nvSpPr>
          <p:spPr bwMode="auto">
            <a:xfrm>
              <a:off x="2119" y="1213"/>
              <a:ext cx="3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u</a:t>
              </a:r>
              <a:r>
                <a:rPr lang="en-US" altLang="zh-CN" baseline="-25000">
                  <a:ea typeface="宋体" panose="02010600030101010101" pitchFamily="2" charset="-122"/>
                </a:rPr>
                <a:t>L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77854" name="Text Box 128"/>
            <p:cNvSpPr txBox="1">
              <a:spLocks noChangeArrowheads="1"/>
            </p:cNvSpPr>
            <p:nvPr/>
          </p:nvSpPr>
          <p:spPr bwMode="auto">
            <a:xfrm>
              <a:off x="2171" y="94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77855" name="Text Box 129"/>
            <p:cNvSpPr txBox="1">
              <a:spLocks noChangeArrowheads="1"/>
            </p:cNvSpPr>
            <p:nvPr/>
          </p:nvSpPr>
          <p:spPr bwMode="auto">
            <a:xfrm>
              <a:off x="2223" y="148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-</a:t>
              </a:r>
            </a:p>
          </p:txBody>
        </p:sp>
        <p:sp>
          <p:nvSpPr>
            <p:cNvPr id="77856" name="Text Box 130"/>
            <p:cNvSpPr txBox="1">
              <a:spLocks noChangeArrowheads="1"/>
            </p:cNvSpPr>
            <p:nvPr/>
          </p:nvSpPr>
          <p:spPr bwMode="auto">
            <a:xfrm>
              <a:off x="481" y="620"/>
              <a:ext cx="6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solidFill>
                    <a:srgbClr val="FF3300"/>
                  </a:solidFill>
                  <a:ea typeface="宋体" panose="02010600030101010101" pitchFamily="2" charset="-122"/>
                </a:rPr>
                <a:t>i</a:t>
              </a:r>
              <a:r>
                <a:rPr lang="en-US" altLang="zh-CN">
                  <a:solidFill>
                    <a:srgbClr val="FF3300"/>
                  </a:solidFill>
                  <a:ea typeface="宋体" panose="02010600030101010101" pitchFamily="2" charset="-122"/>
                </a:rPr>
                <a:t>(t)</a:t>
              </a:r>
            </a:p>
          </p:txBody>
        </p:sp>
        <p:sp>
          <p:nvSpPr>
            <p:cNvPr id="77857" name="Text Box 131"/>
            <p:cNvSpPr txBox="1">
              <a:spLocks noChangeArrowheads="1"/>
            </p:cNvSpPr>
            <p:nvPr/>
          </p:nvSpPr>
          <p:spPr bwMode="auto">
            <a:xfrm>
              <a:off x="759" y="1786"/>
              <a:ext cx="13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RLC</a:t>
              </a: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串联电路</a:t>
              </a:r>
            </a:p>
          </p:txBody>
        </p:sp>
        <p:grpSp>
          <p:nvGrpSpPr>
            <p:cNvPr id="77858" name="Group 132"/>
            <p:cNvGrpSpPr>
              <a:grpSpLocks/>
            </p:cNvGrpSpPr>
            <p:nvPr/>
          </p:nvGrpSpPr>
          <p:grpSpPr bwMode="auto">
            <a:xfrm rot="5400000">
              <a:off x="553" y="1140"/>
              <a:ext cx="129" cy="300"/>
              <a:chOff x="2924" y="2436"/>
              <a:chExt cx="129" cy="300"/>
            </a:xfrm>
          </p:grpSpPr>
          <p:sp>
            <p:nvSpPr>
              <p:cNvPr id="77869" name="Line 133"/>
              <p:cNvSpPr>
                <a:spLocks noChangeShapeType="1"/>
              </p:cNvSpPr>
              <p:nvPr/>
            </p:nvSpPr>
            <p:spPr bwMode="auto">
              <a:xfrm>
                <a:off x="2924" y="2436"/>
                <a:ext cx="0" cy="300"/>
              </a:xfrm>
              <a:prstGeom prst="line">
                <a:avLst/>
              </a:prstGeom>
              <a:noFill/>
              <a:ln w="952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77870" name="Line 134"/>
              <p:cNvSpPr>
                <a:spLocks noChangeShapeType="1"/>
              </p:cNvSpPr>
              <p:nvPr/>
            </p:nvSpPr>
            <p:spPr bwMode="auto">
              <a:xfrm>
                <a:off x="3053" y="2436"/>
                <a:ext cx="0" cy="300"/>
              </a:xfrm>
              <a:prstGeom prst="line">
                <a:avLst/>
              </a:prstGeom>
              <a:noFill/>
              <a:ln w="952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77859" name="Line 135"/>
            <p:cNvSpPr>
              <a:spLocks noChangeShapeType="1"/>
            </p:cNvSpPr>
            <p:nvPr/>
          </p:nvSpPr>
          <p:spPr bwMode="auto">
            <a:xfrm flipH="1">
              <a:off x="611" y="1362"/>
              <a:ext cx="1" cy="374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77860" name="Text Box 136"/>
            <p:cNvSpPr txBox="1">
              <a:spLocks noChangeArrowheads="1"/>
            </p:cNvSpPr>
            <p:nvPr/>
          </p:nvSpPr>
          <p:spPr bwMode="auto">
            <a:xfrm>
              <a:off x="1209" y="89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77861" name="Text Box 137"/>
            <p:cNvSpPr txBox="1">
              <a:spLocks noChangeArrowheads="1"/>
            </p:cNvSpPr>
            <p:nvPr/>
          </p:nvSpPr>
          <p:spPr bwMode="auto">
            <a:xfrm>
              <a:off x="1731" y="89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-</a:t>
              </a:r>
            </a:p>
          </p:txBody>
        </p:sp>
        <p:sp>
          <p:nvSpPr>
            <p:cNvPr id="77862" name="Text Box 138"/>
            <p:cNvSpPr txBox="1">
              <a:spLocks noChangeArrowheads="1"/>
            </p:cNvSpPr>
            <p:nvPr/>
          </p:nvSpPr>
          <p:spPr bwMode="auto">
            <a:xfrm>
              <a:off x="1443" y="867"/>
              <a:ext cx="3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u</a:t>
              </a:r>
              <a:r>
                <a:rPr lang="en-US" altLang="zh-CN" baseline="-25000">
                  <a:ea typeface="宋体" panose="02010600030101010101" pitchFamily="2" charset="-122"/>
                </a:rPr>
                <a:t>R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77863" name="Text Box 139"/>
            <p:cNvSpPr txBox="1">
              <a:spLocks noChangeArrowheads="1"/>
            </p:cNvSpPr>
            <p:nvPr/>
          </p:nvSpPr>
          <p:spPr bwMode="auto">
            <a:xfrm>
              <a:off x="763" y="113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rgbClr val="FF3300"/>
                  </a:solidFill>
                  <a:ea typeface="宋体" panose="02010600030101010101" pitchFamily="2" charset="-122"/>
                </a:rPr>
                <a:t>u</a:t>
              </a:r>
              <a:r>
                <a:rPr lang="en-US" altLang="zh-CN" baseline="-25000">
                  <a:solidFill>
                    <a:srgbClr val="FF3300"/>
                  </a:solidFill>
                  <a:ea typeface="宋体" panose="02010600030101010101" pitchFamily="2" charset="-122"/>
                </a:rPr>
                <a:t>c</a:t>
              </a:r>
              <a:endParaRPr lang="en-US" altLang="zh-CN">
                <a:solidFill>
                  <a:srgbClr val="FF3300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77864" name="Line 140"/>
            <p:cNvSpPr>
              <a:spLocks noChangeShapeType="1"/>
            </p:cNvSpPr>
            <p:nvPr/>
          </p:nvSpPr>
          <p:spPr bwMode="auto">
            <a:xfrm flipV="1">
              <a:off x="614" y="944"/>
              <a:ext cx="0" cy="168"/>
            </a:xfrm>
            <a:prstGeom prst="line">
              <a:avLst/>
            </a:prstGeom>
            <a:noFill/>
            <a:ln w="9525" cap="sq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77865" name="Text Box 141"/>
            <p:cNvSpPr txBox="1">
              <a:spLocks noChangeArrowheads="1"/>
            </p:cNvSpPr>
            <p:nvPr/>
          </p:nvSpPr>
          <p:spPr bwMode="auto">
            <a:xfrm>
              <a:off x="731" y="956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rgbClr val="FF3300"/>
                  </a:solidFill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77866" name="Text Box 142"/>
            <p:cNvSpPr txBox="1">
              <a:spLocks noChangeArrowheads="1"/>
            </p:cNvSpPr>
            <p:nvPr/>
          </p:nvSpPr>
          <p:spPr bwMode="auto">
            <a:xfrm>
              <a:off x="770" y="1343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rgbClr val="FF3300"/>
                  </a:solidFill>
                  <a:ea typeface="宋体" panose="02010600030101010101" pitchFamily="2" charset="-122"/>
                </a:rPr>
                <a:t>-</a:t>
              </a:r>
            </a:p>
          </p:txBody>
        </p:sp>
        <p:sp>
          <p:nvSpPr>
            <p:cNvPr id="77867" name="Text Box 143"/>
            <p:cNvSpPr txBox="1">
              <a:spLocks noChangeArrowheads="1"/>
            </p:cNvSpPr>
            <p:nvPr/>
          </p:nvSpPr>
          <p:spPr bwMode="auto">
            <a:xfrm>
              <a:off x="217" y="1146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C</a:t>
              </a:r>
            </a:p>
          </p:txBody>
        </p:sp>
        <p:sp>
          <p:nvSpPr>
            <p:cNvPr id="77868" name="Arc 144"/>
            <p:cNvSpPr>
              <a:spLocks/>
            </p:cNvSpPr>
            <p:nvPr/>
          </p:nvSpPr>
          <p:spPr bwMode="auto">
            <a:xfrm>
              <a:off x="1053" y="728"/>
              <a:ext cx="129" cy="144"/>
            </a:xfrm>
            <a:custGeom>
              <a:avLst/>
              <a:gdLst>
                <a:gd name="T0" fmla="*/ 0 w 21600"/>
                <a:gd name="T1" fmla="*/ 0 h 21600"/>
                <a:gd name="T2" fmla="*/ 129 w 21600"/>
                <a:gd name="T3" fmla="*/ 144 h 21600"/>
                <a:gd name="T4" fmla="*/ 0 w 21600"/>
                <a:gd name="T5" fmla="*/ 144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206993" name="Text Box 145"/>
          <p:cNvSpPr txBox="1">
            <a:spLocks noChangeArrowheads="1"/>
          </p:cNvSpPr>
          <p:nvPr/>
        </p:nvSpPr>
        <p:spPr bwMode="auto">
          <a:xfrm>
            <a:off x="3979863" y="954088"/>
            <a:ext cx="48783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已知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u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c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(0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-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)=U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0</a:t>
            </a: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， 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i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L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(0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-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)=0</a:t>
            </a: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，</a:t>
            </a:r>
          </a:p>
          <a:p>
            <a:pPr>
              <a:spcBef>
                <a:spcPct val="50000"/>
              </a:spcBef>
            </a:pP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K</a:t>
            </a: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于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t=0</a:t>
            </a: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时刻闭合，分析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t&gt;0</a:t>
            </a: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时放电过程中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i(t)</a:t>
            </a: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、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u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c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(t)</a:t>
            </a:r>
            <a:endParaRPr lang="en-US" altLang="zh-CN" sz="3200" baseline="-25000">
              <a:solidFill>
                <a:schemeClr val="tx2"/>
              </a:solidFill>
              <a:ea typeface="宋体" panose="02010600030101010101" pitchFamily="2" charset="-122"/>
            </a:endParaRPr>
          </a:p>
        </p:txBody>
      </p:sp>
      <p:sp>
        <p:nvSpPr>
          <p:cNvPr id="206994" name="Text Box 146"/>
          <p:cNvSpPr txBox="1">
            <a:spLocks noChangeArrowheads="1"/>
          </p:cNvSpPr>
          <p:nvPr/>
        </p:nvSpPr>
        <p:spPr bwMode="auto">
          <a:xfrm>
            <a:off x="25400" y="3292475"/>
            <a:ext cx="8074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由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KVL</a:t>
            </a: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：        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u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c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=u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R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+u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L                         </a:t>
            </a: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（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t&gt;0)</a:t>
            </a:r>
          </a:p>
        </p:txBody>
      </p:sp>
      <p:grpSp>
        <p:nvGrpSpPr>
          <p:cNvPr id="206995" name="Group 147"/>
          <p:cNvGrpSpPr>
            <a:grpSpLocks/>
          </p:cNvGrpSpPr>
          <p:nvPr/>
        </p:nvGrpSpPr>
        <p:grpSpPr bwMode="auto">
          <a:xfrm>
            <a:off x="1535113" y="4065588"/>
            <a:ext cx="6448425" cy="969962"/>
            <a:chOff x="967" y="2325"/>
            <a:chExt cx="4062" cy="611"/>
          </a:xfrm>
        </p:grpSpPr>
        <p:sp>
          <p:nvSpPr>
            <p:cNvPr id="77838" name="Text Box 148"/>
            <p:cNvSpPr txBox="1">
              <a:spLocks noChangeArrowheads="1"/>
            </p:cNvSpPr>
            <p:nvPr/>
          </p:nvSpPr>
          <p:spPr bwMode="auto">
            <a:xfrm>
              <a:off x="967" y="2532"/>
              <a:ext cx="5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即：</a:t>
              </a:r>
            </a:p>
          </p:txBody>
        </p:sp>
        <p:graphicFrame>
          <p:nvGraphicFramePr>
            <p:cNvPr id="77839" name="Object 149"/>
            <p:cNvGraphicFramePr>
              <a:graphicFrameLocks noChangeAspect="1"/>
            </p:cNvGraphicFramePr>
            <p:nvPr/>
          </p:nvGraphicFramePr>
          <p:xfrm>
            <a:off x="1894" y="2325"/>
            <a:ext cx="3135" cy="6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876" name="Equation" r:id="rId3" imgW="1968500" imgH="406400" progId="Equation.DSMT4">
                    <p:embed/>
                  </p:oleObj>
                </mc:Choice>
                <mc:Fallback>
                  <p:oleObj name="Equation" r:id="rId3" imgW="1968500" imgH="406400" progId="Equation.DSMT4">
                    <p:embed/>
                    <p:pic>
                      <p:nvPicPr>
                        <p:cNvPr id="0" name="Object 1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94" y="2325"/>
                          <a:ext cx="3135" cy="6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6998" name="Group 150"/>
          <p:cNvGrpSpPr>
            <a:grpSpLocks/>
          </p:cNvGrpSpPr>
          <p:nvPr/>
        </p:nvGrpSpPr>
        <p:grpSpPr bwMode="auto">
          <a:xfrm>
            <a:off x="671513" y="4940300"/>
            <a:ext cx="6122987" cy="969963"/>
            <a:chOff x="423" y="2876"/>
            <a:chExt cx="3857" cy="611"/>
          </a:xfrm>
        </p:grpSpPr>
        <p:sp>
          <p:nvSpPr>
            <p:cNvPr id="77836" name="Text Box 151"/>
            <p:cNvSpPr txBox="1">
              <a:spLocks noChangeArrowheads="1"/>
            </p:cNvSpPr>
            <p:nvPr/>
          </p:nvSpPr>
          <p:spPr bwMode="auto">
            <a:xfrm>
              <a:off x="423" y="3096"/>
              <a:ext cx="147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两边对</a:t>
              </a: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t </a:t>
              </a: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微分：</a:t>
              </a:r>
            </a:p>
          </p:txBody>
        </p:sp>
        <p:graphicFrame>
          <p:nvGraphicFramePr>
            <p:cNvPr id="77837" name="Object 152"/>
            <p:cNvGraphicFramePr>
              <a:graphicFrameLocks noChangeAspect="1"/>
            </p:cNvGraphicFramePr>
            <p:nvPr/>
          </p:nvGraphicFramePr>
          <p:xfrm>
            <a:off x="2054" y="2876"/>
            <a:ext cx="2226" cy="6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877" name="Equation" r:id="rId5" imgW="1396394" imgH="406224" progId="Equation.DSMT4">
                    <p:embed/>
                  </p:oleObj>
                </mc:Choice>
                <mc:Fallback>
                  <p:oleObj name="Equation" r:id="rId5" imgW="1396394" imgH="406224" progId="Equation.DSMT4">
                    <p:embed/>
                    <p:pic>
                      <p:nvPicPr>
                        <p:cNvPr id="0" name="Object 1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54" y="2876"/>
                          <a:ext cx="2226" cy="6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7001" name="Group 153"/>
          <p:cNvGrpSpPr>
            <a:grpSpLocks/>
          </p:cNvGrpSpPr>
          <p:nvPr/>
        </p:nvGrpSpPr>
        <p:grpSpPr bwMode="auto">
          <a:xfrm>
            <a:off x="1319213" y="5857875"/>
            <a:ext cx="6338887" cy="1000125"/>
            <a:chOff x="831" y="3454"/>
            <a:chExt cx="3993" cy="630"/>
          </a:xfrm>
        </p:grpSpPr>
        <p:graphicFrame>
          <p:nvGraphicFramePr>
            <p:cNvPr id="77834" name="Object 154"/>
            <p:cNvGraphicFramePr>
              <a:graphicFrameLocks noChangeAspect="1"/>
            </p:cNvGraphicFramePr>
            <p:nvPr/>
          </p:nvGraphicFramePr>
          <p:xfrm>
            <a:off x="2072" y="3454"/>
            <a:ext cx="2752" cy="6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878" name="Equation" r:id="rId7" imgW="1727200" imgH="419100" progId="Equation.DSMT4">
                    <p:embed/>
                  </p:oleObj>
                </mc:Choice>
                <mc:Fallback>
                  <p:oleObj name="Equation" r:id="rId7" imgW="1727200" imgH="419100" progId="Equation.DSMT4">
                    <p:embed/>
                    <p:pic>
                      <p:nvPicPr>
                        <p:cNvPr id="0" name="Object 1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2" y="3454"/>
                          <a:ext cx="2752" cy="6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835" name="Text Box 155"/>
            <p:cNvSpPr txBox="1">
              <a:spLocks noChangeArrowheads="1"/>
            </p:cNvSpPr>
            <p:nvPr/>
          </p:nvSpPr>
          <p:spPr bwMode="auto">
            <a:xfrm>
              <a:off x="831" y="3576"/>
              <a:ext cx="9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整理为：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6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6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6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6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06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06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06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07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955" grpId="0" autoUpdateAnimBg="0"/>
      <p:bldP spid="206993" grpId="0" autoUpdateAnimBg="0"/>
      <p:bldP spid="206994" grpId="0" autoUpdateAnimBg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885" name="Group 13"/>
          <p:cNvGrpSpPr>
            <a:grpSpLocks/>
          </p:cNvGrpSpPr>
          <p:nvPr/>
        </p:nvGrpSpPr>
        <p:grpSpPr bwMode="auto">
          <a:xfrm>
            <a:off x="1063625" y="454025"/>
            <a:ext cx="6338888" cy="1000125"/>
            <a:chOff x="831" y="3454"/>
            <a:chExt cx="3993" cy="630"/>
          </a:xfrm>
        </p:grpSpPr>
        <p:graphicFrame>
          <p:nvGraphicFramePr>
            <p:cNvPr id="78856" name="Object 14"/>
            <p:cNvGraphicFramePr>
              <a:graphicFrameLocks noChangeAspect="1"/>
            </p:cNvGraphicFramePr>
            <p:nvPr/>
          </p:nvGraphicFramePr>
          <p:xfrm>
            <a:off x="2072" y="3454"/>
            <a:ext cx="2752" cy="6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858" name="Equation" r:id="rId3" imgW="1727200" imgH="419100" progId="Equation.DSMT4">
                    <p:embed/>
                  </p:oleObj>
                </mc:Choice>
                <mc:Fallback>
                  <p:oleObj name="Equation" r:id="rId3" imgW="1727200" imgH="419100" progId="Equation.DSMT4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2" y="3454"/>
                          <a:ext cx="2752" cy="6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8857" name="Text Box 15"/>
            <p:cNvSpPr txBox="1">
              <a:spLocks noChangeArrowheads="1"/>
            </p:cNvSpPr>
            <p:nvPr/>
          </p:nvSpPr>
          <p:spPr bwMode="auto">
            <a:xfrm>
              <a:off x="831" y="3576"/>
              <a:ext cx="99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3200">
                  <a:solidFill>
                    <a:schemeClr val="tx2"/>
                  </a:solidFill>
                  <a:ea typeface="宋体" panose="02010600030101010101" pitchFamily="2" charset="-122"/>
                </a:rPr>
                <a:t>整理为</a:t>
              </a:r>
            </a:p>
          </p:txBody>
        </p:sp>
      </p:grpSp>
      <p:grpSp>
        <p:nvGrpSpPr>
          <p:cNvPr id="207888" name="Group 16"/>
          <p:cNvGrpSpPr>
            <a:grpSpLocks/>
          </p:cNvGrpSpPr>
          <p:nvPr/>
        </p:nvGrpSpPr>
        <p:grpSpPr bwMode="auto">
          <a:xfrm>
            <a:off x="1087438" y="1773238"/>
            <a:ext cx="5092700" cy="969962"/>
            <a:chOff x="601" y="793"/>
            <a:chExt cx="3208" cy="611"/>
          </a:xfrm>
        </p:grpSpPr>
        <p:graphicFrame>
          <p:nvGraphicFramePr>
            <p:cNvPr id="78854" name="Object 17"/>
            <p:cNvGraphicFramePr>
              <a:graphicFrameLocks noChangeAspect="1"/>
            </p:cNvGraphicFramePr>
            <p:nvPr/>
          </p:nvGraphicFramePr>
          <p:xfrm>
            <a:off x="1968" y="793"/>
            <a:ext cx="1841" cy="6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859" name="Equation" r:id="rId5" imgW="1155199" imgH="406224" progId="Equation.DSMT4">
                    <p:embed/>
                  </p:oleObj>
                </mc:Choice>
                <mc:Fallback>
                  <p:oleObj name="Equation" r:id="rId5" imgW="1155199" imgH="406224" progId="Equation.DSMT4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8" y="793"/>
                          <a:ext cx="1841" cy="6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8855" name="Text Box 18"/>
            <p:cNvSpPr txBox="1">
              <a:spLocks noChangeArrowheads="1"/>
            </p:cNvSpPr>
            <p:nvPr/>
          </p:nvSpPr>
          <p:spPr bwMode="auto">
            <a:xfrm>
              <a:off x="601" y="966"/>
              <a:ext cx="110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chemeClr val="tx2"/>
                  </a:solidFill>
                  <a:ea typeface="宋体" panose="02010600030101010101" pitchFamily="2" charset="-122"/>
                </a:rPr>
                <a:t>特征方程</a:t>
              </a:r>
            </a:p>
          </p:txBody>
        </p:sp>
      </p:grpSp>
      <p:sp>
        <p:nvSpPr>
          <p:cNvPr id="207891" name="Text Box 19"/>
          <p:cNvSpPr txBox="1">
            <a:spLocks noChangeArrowheads="1"/>
          </p:cNvSpPr>
          <p:nvPr/>
        </p:nvSpPr>
        <p:spPr bwMode="auto">
          <a:xfrm>
            <a:off x="203200" y="3181350"/>
            <a:ext cx="8864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其中：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s——</a:t>
            </a: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特征根，又称为电路的</a:t>
            </a:r>
            <a:r>
              <a:rPr lang="zh-CN" altLang="en-US" sz="3200">
                <a:solidFill>
                  <a:srgbClr val="0000FF"/>
                </a:solidFill>
                <a:ea typeface="宋体" panose="02010600030101010101" pitchFamily="2" charset="-122"/>
              </a:rPr>
              <a:t>固有频率</a:t>
            </a: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。</a:t>
            </a:r>
          </a:p>
        </p:txBody>
      </p:sp>
      <p:graphicFrame>
        <p:nvGraphicFramePr>
          <p:cNvPr id="207892" name="Object 20"/>
          <p:cNvGraphicFramePr>
            <a:graphicFrameLocks noChangeAspect="1"/>
          </p:cNvGraphicFramePr>
          <p:nvPr/>
        </p:nvGraphicFramePr>
        <p:xfrm>
          <a:off x="1303338" y="4424363"/>
          <a:ext cx="6446837" cy="1579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60" name="Equation" r:id="rId7" imgW="1714500" imgH="444500" progId="Equation.DSMT4">
                  <p:embed/>
                </p:oleObj>
              </mc:Choice>
              <mc:Fallback>
                <p:oleObj name="Equation" r:id="rId7" imgW="1714500" imgH="4445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3338" y="4424363"/>
                        <a:ext cx="6446837" cy="1579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7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7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0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91" grpId="0" autoUpdateAnimBg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909" name="Group 13"/>
          <p:cNvGrpSpPr>
            <a:grpSpLocks/>
          </p:cNvGrpSpPr>
          <p:nvPr/>
        </p:nvGrpSpPr>
        <p:grpSpPr bwMode="auto">
          <a:xfrm>
            <a:off x="1219200" y="1903413"/>
            <a:ext cx="7391400" cy="971550"/>
            <a:chOff x="1008" y="3217"/>
            <a:chExt cx="4656" cy="612"/>
          </a:xfrm>
        </p:grpSpPr>
        <p:graphicFrame>
          <p:nvGraphicFramePr>
            <p:cNvPr id="79882" name="Object 14"/>
            <p:cNvGraphicFramePr>
              <a:graphicFrameLocks noChangeAspect="1"/>
            </p:cNvGraphicFramePr>
            <p:nvPr/>
          </p:nvGraphicFramePr>
          <p:xfrm>
            <a:off x="1008" y="3217"/>
            <a:ext cx="1071" cy="6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9885" name="Equation" r:id="rId3" imgW="672808" imgH="406224" progId="Equation.DSMT4">
                    <p:embed/>
                  </p:oleObj>
                </mc:Choice>
                <mc:Fallback>
                  <p:oleObj name="Equation" r:id="rId3" imgW="672808" imgH="406224" progId="Equation.DSMT4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8" y="3217"/>
                          <a:ext cx="1071" cy="6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9883" name="Text Box 15"/>
            <p:cNvSpPr txBox="1">
              <a:spLocks noChangeArrowheads="1"/>
            </p:cNvSpPr>
            <p:nvPr/>
          </p:nvSpPr>
          <p:spPr bwMode="auto">
            <a:xfrm>
              <a:off x="2628" y="3384"/>
              <a:ext cx="30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衰减系数</a:t>
              </a: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（决定响应的衰减特性）</a:t>
              </a:r>
            </a:p>
          </p:txBody>
        </p:sp>
        <p:sp>
          <p:nvSpPr>
            <p:cNvPr id="79884" name="Line 16"/>
            <p:cNvSpPr>
              <a:spLocks noChangeShapeType="1"/>
            </p:cNvSpPr>
            <p:nvPr/>
          </p:nvSpPr>
          <p:spPr bwMode="auto">
            <a:xfrm>
              <a:off x="2160" y="3540"/>
              <a:ext cx="480" cy="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</p:grpSp>
      <p:graphicFrame>
        <p:nvGraphicFramePr>
          <p:cNvPr id="208913" name="Object 17"/>
          <p:cNvGraphicFramePr>
            <a:graphicFrameLocks noChangeAspect="1"/>
          </p:cNvGraphicFramePr>
          <p:nvPr/>
        </p:nvGraphicFramePr>
        <p:xfrm>
          <a:off x="1935163" y="273050"/>
          <a:ext cx="5592762" cy="1370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86" name="Equation" r:id="rId5" imgW="1714500" imgH="444500" progId="Equation.DSMT4">
                  <p:embed/>
                </p:oleObj>
              </mc:Choice>
              <mc:Fallback>
                <p:oleObj name="Equation" r:id="rId5" imgW="1714500" imgH="4445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5163" y="273050"/>
                        <a:ext cx="5592762" cy="1370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8914" name="Group 18"/>
          <p:cNvGrpSpPr>
            <a:grpSpLocks/>
          </p:cNvGrpSpPr>
          <p:nvPr/>
        </p:nvGrpSpPr>
        <p:grpSpPr bwMode="auto">
          <a:xfrm>
            <a:off x="1258888" y="3265488"/>
            <a:ext cx="5110162" cy="1031875"/>
            <a:chOff x="1131" y="1505"/>
            <a:chExt cx="3219" cy="650"/>
          </a:xfrm>
        </p:grpSpPr>
        <p:graphicFrame>
          <p:nvGraphicFramePr>
            <p:cNvPr id="79879" name="Object 19"/>
            <p:cNvGraphicFramePr>
              <a:graphicFrameLocks noChangeAspect="1"/>
            </p:cNvGraphicFramePr>
            <p:nvPr/>
          </p:nvGraphicFramePr>
          <p:xfrm>
            <a:off x="1131" y="1505"/>
            <a:ext cx="1152" cy="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9887" name="Equation" r:id="rId7" imgW="723586" imgH="431613" progId="Equation.DSMT4">
                    <p:embed/>
                  </p:oleObj>
                </mc:Choice>
                <mc:Fallback>
                  <p:oleObj name="Equation" r:id="rId7" imgW="723586" imgH="431613" progId="Equation.DSMT4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1" y="1505"/>
                          <a:ext cx="1152" cy="6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9880" name="Line 20"/>
            <p:cNvSpPr>
              <a:spLocks noChangeShapeType="1"/>
            </p:cNvSpPr>
            <p:nvPr/>
          </p:nvSpPr>
          <p:spPr bwMode="auto">
            <a:xfrm>
              <a:off x="2479" y="1824"/>
              <a:ext cx="682" cy="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79881" name="Text Box 21"/>
            <p:cNvSpPr txBox="1">
              <a:spLocks noChangeArrowheads="1"/>
            </p:cNvSpPr>
            <p:nvPr/>
          </p:nvSpPr>
          <p:spPr bwMode="auto">
            <a:xfrm>
              <a:off x="3240" y="1680"/>
              <a:ext cx="11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谐振角频率</a:t>
              </a:r>
            </a:p>
          </p:txBody>
        </p:sp>
      </p:grpSp>
      <p:graphicFrame>
        <p:nvGraphicFramePr>
          <p:cNvPr id="208918" name="Object 22"/>
          <p:cNvGraphicFramePr>
            <a:graphicFrameLocks noChangeAspect="1"/>
          </p:cNvGraphicFramePr>
          <p:nvPr/>
        </p:nvGraphicFramePr>
        <p:xfrm>
          <a:off x="815975" y="4297363"/>
          <a:ext cx="6711950" cy="1112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88" name="Equation" r:id="rId9" imgW="1663700" imgH="292100" progId="Equation.DSMT4">
                  <p:embed/>
                </p:oleObj>
              </mc:Choice>
              <mc:Fallback>
                <p:oleObj name="Equation" r:id="rId9" imgW="1663700" imgH="2921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975" y="4297363"/>
                        <a:ext cx="6711950" cy="1112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8919" name="Text Box 23"/>
          <p:cNvSpPr txBox="1">
            <a:spLocks noChangeArrowheads="1"/>
          </p:cNvSpPr>
          <p:nvPr/>
        </p:nvSpPr>
        <p:spPr bwMode="auto">
          <a:xfrm>
            <a:off x="242888" y="5410200"/>
            <a:ext cx="78962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根据  和 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0 </a:t>
            </a: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的相对大小不同，特征根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s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1,2</a:t>
            </a: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不同，对应的解的形式不同，有三种情况：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8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8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8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0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919" grpId="0" autoUpdateAnimBg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9945" name="Object 25"/>
          <p:cNvGraphicFramePr>
            <a:graphicFrameLocks noChangeAspect="1"/>
          </p:cNvGraphicFramePr>
          <p:nvPr/>
        </p:nvGraphicFramePr>
        <p:xfrm>
          <a:off x="777875" y="876300"/>
          <a:ext cx="7318375" cy="8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10" name="Equation" r:id="rId3" imgW="2946400" imgH="444500" progId="Equation.DSMT4">
                  <p:embed/>
                </p:oleObj>
              </mc:Choice>
              <mc:Fallback>
                <p:oleObj name="Equation" r:id="rId3" imgW="2946400" imgH="4445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875" y="876300"/>
                        <a:ext cx="7318375" cy="830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46" name="Object 26"/>
          <p:cNvGraphicFramePr>
            <a:graphicFrameLocks noChangeAspect="1"/>
          </p:cNvGraphicFramePr>
          <p:nvPr/>
        </p:nvGraphicFramePr>
        <p:xfrm>
          <a:off x="2730500" y="1706563"/>
          <a:ext cx="3113088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11" name="Equation" r:id="rId5" imgW="1231366" imgH="228501" progId="Equation.DSMT4">
                  <p:embed/>
                </p:oleObj>
              </mc:Choice>
              <mc:Fallback>
                <p:oleObj name="Equation" r:id="rId5" imgW="1231366" imgH="228501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0500" y="1706563"/>
                        <a:ext cx="3113088" cy="546100"/>
                      </a:xfrm>
                      <a:prstGeom prst="rect">
                        <a:avLst/>
                      </a:prstGeom>
                      <a:solidFill>
                        <a:srgbClr val="FFFFD1"/>
                      </a:solidFill>
                      <a:ln>
                        <a:noFill/>
                      </a:ln>
                      <a:effectLst>
                        <a:prstShdw prst="shdw17" dist="17961" dir="13500000">
                          <a:srgbClr val="99997D"/>
                        </a:prstShdw>
                      </a:effectLst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47" name="Object 27"/>
          <p:cNvGraphicFramePr>
            <a:graphicFrameLocks noChangeAspect="1"/>
          </p:cNvGraphicFramePr>
          <p:nvPr/>
        </p:nvGraphicFramePr>
        <p:xfrm>
          <a:off x="781050" y="2552700"/>
          <a:ext cx="697230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12" name="Equation" r:id="rId7" imgW="3124200" imgH="444500" progId="Equation.DSMT4">
                  <p:embed/>
                </p:oleObj>
              </mc:Choice>
              <mc:Fallback>
                <p:oleObj name="Equation" r:id="rId7" imgW="3124200" imgH="4445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050" y="2552700"/>
                        <a:ext cx="6972300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48" name="Object 28"/>
          <p:cNvGraphicFramePr>
            <a:graphicFrameLocks noChangeAspect="1"/>
          </p:cNvGraphicFramePr>
          <p:nvPr/>
        </p:nvGraphicFramePr>
        <p:xfrm>
          <a:off x="2690813" y="3392488"/>
          <a:ext cx="295275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13" name="Equation" r:id="rId9" imgW="1168400" imgH="228600" progId="Equation.DSMT4">
                  <p:embed/>
                </p:oleObj>
              </mc:Choice>
              <mc:Fallback>
                <p:oleObj name="Equation" r:id="rId9" imgW="1168400" imgH="22860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0813" y="3392488"/>
                        <a:ext cx="2952750" cy="546100"/>
                      </a:xfrm>
                      <a:prstGeom prst="rect">
                        <a:avLst/>
                      </a:prstGeom>
                      <a:solidFill>
                        <a:srgbClr val="FFFFD1"/>
                      </a:solidFill>
                      <a:ln>
                        <a:noFill/>
                      </a:ln>
                      <a:effectLst>
                        <a:prstShdw prst="shdw17" dist="17961" dir="13500000">
                          <a:srgbClr val="99997D"/>
                        </a:prstShdw>
                      </a:effectLst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49" name="Object 29"/>
          <p:cNvGraphicFramePr>
            <a:graphicFrameLocks noChangeAspect="1"/>
          </p:cNvGraphicFramePr>
          <p:nvPr/>
        </p:nvGraphicFramePr>
        <p:xfrm>
          <a:off x="777875" y="4267200"/>
          <a:ext cx="7581900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14" name="Equation" r:id="rId11" imgW="3441700" imgH="444500" progId="Equation.DSMT4">
                  <p:embed/>
                </p:oleObj>
              </mc:Choice>
              <mc:Fallback>
                <p:oleObj name="Equation" r:id="rId11" imgW="3441700" imgH="44450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875" y="4267200"/>
                        <a:ext cx="7581900" cy="81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50" name="Object 30"/>
          <p:cNvGraphicFramePr>
            <a:graphicFrameLocks noChangeAspect="1"/>
          </p:cNvGraphicFramePr>
          <p:nvPr/>
        </p:nvGraphicFramePr>
        <p:xfrm>
          <a:off x="2560638" y="5768975"/>
          <a:ext cx="5456237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15" name="Equation" r:id="rId13" imgW="2159000" imgH="241300" progId="Equation.DSMT4">
                  <p:embed/>
                </p:oleObj>
              </mc:Choice>
              <mc:Fallback>
                <p:oleObj name="Equation" r:id="rId13" imgW="2159000" imgH="241300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0638" y="5768975"/>
                        <a:ext cx="5456237" cy="577850"/>
                      </a:xfrm>
                      <a:prstGeom prst="rect">
                        <a:avLst/>
                      </a:prstGeom>
                      <a:solidFill>
                        <a:srgbClr val="FFFFD1"/>
                      </a:solidFill>
                      <a:ln>
                        <a:noFill/>
                      </a:ln>
                      <a:effectLst>
                        <a:prstShdw prst="shdw17" dist="17961" dir="13500000">
                          <a:srgbClr val="99997D"/>
                        </a:prstShdw>
                      </a:effectLst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51" name="Object 31"/>
          <p:cNvGraphicFramePr>
            <a:graphicFrameLocks noChangeAspect="1"/>
          </p:cNvGraphicFramePr>
          <p:nvPr/>
        </p:nvGraphicFramePr>
        <p:xfrm>
          <a:off x="1895475" y="5083175"/>
          <a:ext cx="5610225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16" name="Equation" r:id="rId15" imgW="2705070" imgH="285860" progId="Equation.DSMT4">
                  <p:embed/>
                </p:oleObj>
              </mc:Choice>
              <mc:Fallback>
                <p:oleObj name="Equation" r:id="rId15" imgW="2705070" imgH="285860" progId="Equation.DSMT4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5475" y="5083175"/>
                        <a:ext cx="5610225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952" name="AutoShape 32"/>
          <p:cNvSpPr>
            <a:spLocks/>
          </p:cNvSpPr>
          <p:nvPr/>
        </p:nvSpPr>
        <p:spPr bwMode="auto">
          <a:xfrm>
            <a:off x="381000" y="1219200"/>
            <a:ext cx="263525" cy="3486150"/>
          </a:xfrm>
          <a:prstGeom prst="leftBrace">
            <a:avLst>
              <a:gd name="adj1" fmla="val 110241"/>
              <a:gd name="adj2" fmla="val 50000"/>
            </a:avLst>
          </a:prstGeom>
          <a:noFill/>
          <a:ln w="28575" cap="sq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sp>
        <p:nvSpPr>
          <p:cNvPr id="209953" name="Text Box 33"/>
          <p:cNvSpPr txBox="1">
            <a:spLocks noChangeArrowheads="1"/>
          </p:cNvSpPr>
          <p:nvPr/>
        </p:nvSpPr>
        <p:spPr bwMode="auto">
          <a:xfrm>
            <a:off x="7562850" y="1706563"/>
            <a:ext cx="1276350" cy="466725"/>
          </a:xfrm>
          <a:prstGeom prst="rect">
            <a:avLst/>
          </a:prstGeom>
          <a:solidFill>
            <a:schemeClr val="bg1"/>
          </a:solidFill>
          <a:ln w="9525" cap="sq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FF"/>
                </a:solidFill>
                <a:ea typeface="宋体" panose="02010600030101010101" pitchFamily="2" charset="-122"/>
              </a:rPr>
              <a:t>过阻尼</a:t>
            </a:r>
          </a:p>
        </p:txBody>
      </p:sp>
      <p:sp>
        <p:nvSpPr>
          <p:cNvPr id="209954" name="Text Box 34"/>
          <p:cNvSpPr txBox="1">
            <a:spLocks noChangeArrowheads="1"/>
          </p:cNvSpPr>
          <p:nvPr/>
        </p:nvSpPr>
        <p:spPr bwMode="auto">
          <a:xfrm>
            <a:off x="7264400" y="3471863"/>
            <a:ext cx="1619250" cy="466725"/>
          </a:xfrm>
          <a:prstGeom prst="rect">
            <a:avLst/>
          </a:prstGeom>
          <a:solidFill>
            <a:schemeClr val="bg1"/>
          </a:solidFill>
          <a:ln w="9525" cap="sq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FF"/>
                </a:solidFill>
                <a:ea typeface="宋体" panose="02010600030101010101" pitchFamily="2" charset="-122"/>
              </a:rPr>
              <a:t>临界阻尼</a:t>
            </a:r>
          </a:p>
        </p:txBody>
      </p:sp>
      <p:sp>
        <p:nvSpPr>
          <p:cNvPr id="209955" name="Text Box 35"/>
          <p:cNvSpPr txBox="1">
            <a:spLocks noChangeArrowheads="1"/>
          </p:cNvSpPr>
          <p:nvPr/>
        </p:nvSpPr>
        <p:spPr bwMode="auto">
          <a:xfrm>
            <a:off x="7639050" y="5197475"/>
            <a:ext cx="1276350" cy="466725"/>
          </a:xfrm>
          <a:prstGeom prst="rect">
            <a:avLst/>
          </a:prstGeom>
          <a:solidFill>
            <a:schemeClr val="bg1"/>
          </a:solidFill>
          <a:ln w="9525" cap="sq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FF"/>
                </a:solidFill>
                <a:ea typeface="宋体" panose="02010600030101010101" pitchFamily="2" charset="-122"/>
              </a:rPr>
              <a:t>欠阻尼</a:t>
            </a:r>
          </a:p>
        </p:txBody>
      </p:sp>
      <p:graphicFrame>
        <p:nvGraphicFramePr>
          <p:cNvPr id="80909" name="Object 36"/>
          <p:cNvGraphicFramePr>
            <a:graphicFrameLocks noChangeAspect="1"/>
          </p:cNvGraphicFramePr>
          <p:nvPr/>
        </p:nvGraphicFramePr>
        <p:xfrm>
          <a:off x="2251075" y="179388"/>
          <a:ext cx="3433763" cy="69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17" name="Equation" r:id="rId17" imgW="1358310" imgH="291973" progId="Equation.DSMT4">
                  <p:embed/>
                </p:oleObj>
              </mc:Choice>
              <mc:Fallback>
                <p:oleObj name="Equation" r:id="rId17" imgW="1358310" imgH="291973" progId="Equation.DSMT4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1075" y="179388"/>
                        <a:ext cx="3433763" cy="696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D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7961" dir="13500000" algn="ctr" rotWithShape="0">
                                <a:srgbClr val="99997D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0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0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99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99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99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99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99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99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99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99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52" grpId="0" animBg="1"/>
      <p:bldP spid="209953" grpId="0" animBg="1" autoUpdateAnimBg="0"/>
      <p:bldP spid="209954" grpId="0" animBg="1" autoUpdateAnimBg="0"/>
      <p:bldP spid="209955" grpId="0" animBg="1" autoUpdateAnimBg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020" name="Group 76"/>
          <p:cNvGrpSpPr>
            <a:grpSpLocks/>
          </p:cNvGrpSpPr>
          <p:nvPr/>
        </p:nvGrpSpPr>
        <p:grpSpPr bwMode="auto">
          <a:xfrm>
            <a:off x="590550" y="171450"/>
            <a:ext cx="8440738" cy="1219200"/>
            <a:chOff x="372" y="108"/>
            <a:chExt cx="5317" cy="768"/>
          </a:xfrm>
        </p:grpSpPr>
        <p:sp>
          <p:nvSpPr>
            <p:cNvPr id="81933" name="Text Box 77"/>
            <p:cNvSpPr txBox="1">
              <a:spLocks noChangeArrowheads="1"/>
            </p:cNvSpPr>
            <p:nvPr/>
          </p:nvSpPr>
          <p:spPr bwMode="auto">
            <a:xfrm>
              <a:off x="372" y="348"/>
              <a:ext cx="26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两个待定系数，两个初始条件</a:t>
              </a:r>
            </a:p>
          </p:txBody>
        </p:sp>
        <p:sp>
          <p:nvSpPr>
            <p:cNvPr id="81934" name="Text Box 78"/>
            <p:cNvSpPr txBox="1">
              <a:spLocks noChangeArrowheads="1"/>
            </p:cNvSpPr>
            <p:nvPr/>
          </p:nvSpPr>
          <p:spPr bwMode="auto">
            <a:xfrm>
              <a:off x="3058" y="108"/>
              <a:ext cx="15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u</a:t>
              </a:r>
              <a:r>
                <a:rPr lang="en-US" altLang="zh-CN" baseline="-25000">
                  <a:solidFill>
                    <a:schemeClr val="tx2"/>
                  </a:solidFill>
                  <a:ea typeface="宋体" panose="02010600030101010101" pitchFamily="2" charset="-122"/>
                </a:rPr>
                <a:t>c</a:t>
              </a: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(0</a:t>
              </a:r>
              <a:r>
                <a:rPr lang="en-US" altLang="zh-CN" baseline="-25000">
                  <a:solidFill>
                    <a:schemeClr val="tx2"/>
                  </a:solidFill>
                  <a:ea typeface="宋体" panose="02010600030101010101" pitchFamily="2" charset="-122"/>
                </a:rPr>
                <a:t>+</a:t>
              </a: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)= u</a:t>
              </a:r>
              <a:r>
                <a:rPr lang="en-US" altLang="zh-CN" baseline="-25000">
                  <a:solidFill>
                    <a:schemeClr val="tx2"/>
                  </a:solidFill>
                  <a:ea typeface="宋体" panose="02010600030101010101" pitchFamily="2" charset="-122"/>
                </a:rPr>
                <a:t>c</a:t>
              </a: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(0</a:t>
              </a:r>
              <a:r>
                <a:rPr lang="en-US" altLang="zh-CN" baseline="-25000">
                  <a:solidFill>
                    <a:schemeClr val="tx2"/>
                  </a:solidFill>
                  <a:ea typeface="宋体" panose="02010600030101010101" pitchFamily="2" charset="-122"/>
                </a:rPr>
                <a:t>-</a:t>
              </a: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)=U</a:t>
              </a:r>
              <a:r>
                <a:rPr lang="en-US" altLang="zh-CN" baseline="-25000">
                  <a:solidFill>
                    <a:schemeClr val="tx2"/>
                  </a:solidFill>
                  <a:ea typeface="宋体" panose="02010600030101010101" pitchFamily="2" charset="-122"/>
                </a:rPr>
                <a:t>0</a:t>
              </a:r>
            </a:p>
          </p:txBody>
        </p:sp>
        <p:sp>
          <p:nvSpPr>
            <p:cNvPr id="81935" name="Text Box 79"/>
            <p:cNvSpPr txBox="1">
              <a:spLocks noChangeArrowheads="1"/>
            </p:cNvSpPr>
            <p:nvPr/>
          </p:nvSpPr>
          <p:spPr bwMode="auto">
            <a:xfrm>
              <a:off x="3068" y="588"/>
              <a:ext cx="1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i</a:t>
              </a:r>
              <a:r>
                <a:rPr lang="en-US" altLang="zh-CN" baseline="-25000">
                  <a:solidFill>
                    <a:schemeClr val="tx2"/>
                  </a:solidFill>
                  <a:ea typeface="宋体" panose="02010600030101010101" pitchFamily="2" charset="-122"/>
                </a:rPr>
                <a:t> </a:t>
              </a: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(0</a:t>
              </a:r>
              <a:r>
                <a:rPr lang="en-US" altLang="zh-CN" baseline="-25000">
                  <a:solidFill>
                    <a:schemeClr val="tx2"/>
                  </a:solidFill>
                  <a:ea typeface="宋体" panose="02010600030101010101" pitchFamily="2" charset="-122"/>
                </a:rPr>
                <a:t>+</a:t>
              </a: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)= i(0</a:t>
              </a:r>
              <a:r>
                <a:rPr lang="en-US" altLang="zh-CN" baseline="-25000">
                  <a:solidFill>
                    <a:schemeClr val="tx2"/>
                  </a:solidFill>
                  <a:ea typeface="宋体" panose="02010600030101010101" pitchFamily="2" charset="-122"/>
                </a:rPr>
                <a:t>-</a:t>
              </a: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)=0</a:t>
              </a:r>
              <a:endParaRPr lang="en-US" altLang="zh-CN" baseline="-25000">
                <a:solidFill>
                  <a:schemeClr val="tx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81936" name="AutoShape 80"/>
            <p:cNvSpPr>
              <a:spLocks/>
            </p:cNvSpPr>
            <p:nvPr/>
          </p:nvSpPr>
          <p:spPr bwMode="auto">
            <a:xfrm>
              <a:off x="2978" y="288"/>
              <a:ext cx="104" cy="468"/>
            </a:xfrm>
            <a:prstGeom prst="leftBrace">
              <a:avLst>
                <a:gd name="adj1" fmla="val 37500"/>
                <a:gd name="adj2" fmla="val 50000"/>
              </a:avLst>
            </a:prstGeom>
            <a:noFill/>
            <a:ln w="952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1937" name="Text Box 81"/>
            <p:cNvSpPr txBox="1">
              <a:spLocks noChangeArrowheads="1"/>
            </p:cNvSpPr>
            <p:nvPr/>
          </p:nvSpPr>
          <p:spPr bwMode="auto">
            <a:xfrm>
              <a:off x="4458" y="324"/>
              <a:ext cx="123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可定得系数</a:t>
              </a:r>
            </a:p>
          </p:txBody>
        </p:sp>
      </p:grpSp>
      <p:graphicFrame>
        <p:nvGraphicFramePr>
          <p:cNvPr id="211026" name="Object 82"/>
          <p:cNvGraphicFramePr>
            <a:graphicFrameLocks noChangeAspect="1"/>
          </p:cNvGraphicFramePr>
          <p:nvPr/>
        </p:nvGraphicFramePr>
        <p:xfrm>
          <a:off x="1046163" y="1447800"/>
          <a:ext cx="6781800" cy="8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8" name="Equation" r:id="rId3" imgW="2730500" imgH="444500" progId="Equation.DSMT4">
                  <p:embed/>
                </p:oleObj>
              </mc:Choice>
              <mc:Fallback>
                <p:oleObj name="Equation" r:id="rId3" imgW="2730500" imgH="444500" progId="Equation.DSMT4">
                  <p:embed/>
                  <p:pic>
                    <p:nvPicPr>
                      <p:cNvPr id="0" name="Object 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6163" y="1447800"/>
                        <a:ext cx="6781800" cy="830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027" name="Object 83"/>
          <p:cNvGraphicFramePr>
            <a:graphicFrameLocks noChangeAspect="1"/>
          </p:cNvGraphicFramePr>
          <p:nvPr/>
        </p:nvGraphicFramePr>
        <p:xfrm>
          <a:off x="1901825" y="2382838"/>
          <a:ext cx="5343525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9" name="Equation" r:id="rId5" imgW="1231366" imgH="228501" progId="Equation.DSMT4">
                  <p:embed/>
                </p:oleObj>
              </mc:Choice>
              <mc:Fallback>
                <p:oleObj name="Equation" r:id="rId5" imgW="1231366" imgH="228501" progId="Equation.DSMT4">
                  <p:embed/>
                  <p:pic>
                    <p:nvPicPr>
                      <p:cNvPr id="0" name="Object 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1825" y="2382838"/>
                        <a:ext cx="5343525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1028" name="Text Box 84"/>
          <p:cNvSpPr txBox="1">
            <a:spLocks noChangeArrowheads="1"/>
          </p:cNvSpPr>
          <p:nvPr/>
        </p:nvSpPr>
        <p:spPr bwMode="auto">
          <a:xfrm>
            <a:off x="1350963" y="3319463"/>
            <a:ext cx="30321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由</a:t>
            </a:r>
            <a:r>
              <a:rPr lang="en-US" altLang="zh-CN" sz="3200" i="1">
                <a:solidFill>
                  <a:schemeClr val="tx2"/>
                </a:solidFill>
                <a:ea typeface="宋体" panose="02010600030101010101" pitchFamily="2" charset="-122"/>
              </a:rPr>
              <a:t>i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(0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+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)=0</a:t>
            </a: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得：</a:t>
            </a: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           </a:t>
            </a:r>
          </a:p>
        </p:txBody>
      </p:sp>
      <p:sp>
        <p:nvSpPr>
          <p:cNvPr id="211029" name="Text Box 85"/>
          <p:cNvSpPr txBox="1">
            <a:spLocks noChangeArrowheads="1"/>
          </p:cNvSpPr>
          <p:nvPr/>
        </p:nvSpPr>
        <p:spPr bwMode="auto">
          <a:xfrm>
            <a:off x="1106488" y="3898900"/>
            <a:ext cx="62182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A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1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+A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2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=0             ————①</a:t>
            </a:r>
          </a:p>
        </p:txBody>
      </p:sp>
      <p:sp>
        <p:nvSpPr>
          <p:cNvPr id="211030" name="Text Box 86"/>
          <p:cNvSpPr txBox="1">
            <a:spLocks noChangeArrowheads="1"/>
          </p:cNvSpPr>
          <p:nvPr/>
        </p:nvSpPr>
        <p:spPr bwMode="auto">
          <a:xfrm>
            <a:off x="0" y="4689475"/>
            <a:ext cx="8610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又由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u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L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(0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+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)= u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c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(0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+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) -R</a:t>
            </a:r>
            <a:r>
              <a:rPr lang="en-US" altLang="zh-CN" sz="3200" i="1">
                <a:solidFill>
                  <a:schemeClr val="tx2"/>
                </a:solidFill>
                <a:ea typeface="宋体" panose="02010600030101010101" pitchFamily="2" charset="-122"/>
              </a:rPr>
              <a:t>i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(0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+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)=U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0 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- R×0= U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0</a:t>
            </a: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得：</a:t>
            </a:r>
          </a:p>
        </p:txBody>
      </p:sp>
      <p:sp>
        <p:nvSpPr>
          <p:cNvPr id="211031" name="Text Box 87"/>
          <p:cNvSpPr txBox="1">
            <a:spLocks noChangeArrowheads="1"/>
          </p:cNvSpPr>
          <p:nvPr/>
        </p:nvSpPr>
        <p:spPr bwMode="auto">
          <a:xfrm>
            <a:off x="1046163" y="6202363"/>
            <a:ext cx="62182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将</a:t>
            </a:r>
            <a:r>
              <a:rPr lang="en-US" altLang="zh-CN" sz="3200" i="1">
                <a:solidFill>
                  <a:schemeClr val="tx2"/>
                </a:solidFill>
                <a:ea typeface="宋体" panose="02010600030101010101" pitchFamily="2" charset="-122"/>
              </a:rPr>
              <a:t>i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(t)</a:t>
            </a: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表达式代入并令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t=0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+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 </a:t>
            </a: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有：</a:t>
            </a:r>
          </a:p>
        </p:txBody>
      </p:sp>
      <p:graphicFrame>
        <p:nvGraphicFramePr>
          <p:cNvPr id="211032" name="Object 88"/>
          <p:cNvGraphicFramePr>
            <a:graphicFrameLocks noChangeAspect="1"/>
          </p:cNvGraphicFramePr>
          <p:nvPr/>
        </p:nvGraphicFramePr>
        <p:xfrm>
          <a:off x="590550" y="5268913"/>
          <a:ext cx="3525838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0" name="Equation" r:id="rId7" imgW="1459866" imgH="406224" progId="Equation.DSMT4">
                  <p:embed/>
                </p:oleObj>
              </mc:Choice>
              <mc:Fallback>
                <p:oleObj name="Equation" r:id="rId7" imgW="1459866" imgH="406224" progId="Equation.DSMT4">
                  <p:embed/>
                  <p:pic>
                    <p:nvPicPr>
                      <p:cNvPr id="0" name="Object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550" y="5268913"/>
                        <a:ext cx="3525838" cy="933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1033" name="Group 89"/>
          <p:cNvGrpSpPr>
            <a:grpSpLocks/>
          </p:cNvGrpSpPr>
          <p:nvPr/>
        </p:nvGrpSpPr>
        <p:grpSpPr bwMode="auto">
          <a:xfrm>
            <a:off x="4573588" y="5268913"/>
            <a:ext cx="2722562" cy="933450"/>
            <a:chOff x="3360" y="2748"/>
            <a:chExt cx="1715" cy="588"/>
          </a:xfrm>
        </p:grpSpPr>
        <p:graphicFrame>
          <p:nvGraphicFramePr>
            <p:cNvPr id="81931" name="Object 90"/>
            <p:cNvGraphicFramePr>
              <a:graphicFrameLocks noChangeAspect="1"/>
            </p:cNvGraphicFramePr>
            <p:nvPr/>
          </p:nvGraphicFramePr>
          <p:xfrm>
            <a:off x="3839" y="2748"/>
            <a:ext cx="1236" cy="5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41" name="Equation" r:id="rId9" imgW="812447" imgH="406224" progId="Equation.DSMT4">
                    <p:embed/>
                  </p:oleObj>
                </mc:Choice>
                <mc:Fallback>
                  <p:oleObj name="Equation" r:id="rId9" imgW="812447" imgH="406224" progId="Equation.DSMT4">
                    <p:embed/>
                    <p:pic>
                      <p:nvPicPr>
                        <p:cNvPr id="0" name="Object 9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39" y="2748"/>
                          <a:ext cx="1236" cy="5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932" name="Line 91"/>
            <p:cNvSpPr>
              <a:spLocks noChangeShapeType="1"/>
            </p:cNvSpPr>
            <p:nvPr/>
          </p:nvSpPr>
          <p:spPr bwMode="auto">
            <a:xfrm>
              <a:off x="3360" y="3048"/>
              <a:ext cx="321" cy="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1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1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1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1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1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028" grpId="0" autoUpdateAnimBg="0"/>
      <p:bldP spid="211029" grpId="0" autoUpdateAnimBg="0"/>
      <p:bldP spid="211030" grpId="0" autoUpdateAnimBg="0"/>
      <p:bldP spid="211031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Text Box 2"/>
          <p:cNvSpPr txBox="1">
            <a:spLocks noChangeArrowheads="1"/>
          </p:cNvSpPr>
          <p:nvPr/>
        </p:nvSpPr>
        <p:spPr bwMode="auto">
          <a:xfrm>
            <a:off x="3303588" y="579438"/>
            <a:ext cx="1101725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/>
            <a:r>
              <a:rPr lang="zh-CN" altLang="en-US" sz="3600">
                <a:solidFill>
                  <a:schemeClr val="bg1"/>
                </a:solidFill>
                <a:ea typeface="隶书" panose="02010509060101010101" pitchFamily="49" charset="-122"/>
              </a:rPr>
              <a:t>结论</a:t>
            </a:r>
          </a:p>
        </p:txBody>
      </p:sp>
      <p:sp>
        <p:nvSpPr>
          <p:cNvPr id="236547" name="Text Box 3"/>
          <p:cNvSpPr txBox="1">
            <a:spLocks noChangeArrowheads="1"/>
          </p:cNvSpPr>
          <p:nvPr/>
        </p:nvSpPr>
        <p:spPr bwMode="auto">
          <a:xfrm>
            <a:off x="849313" y="1285875"/>
            <a:ext cx="7685087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0000FF"/>
                </a:solidFill>
                <a:ea typeface="宋体" panose="02010600030101010101" pitchFamily="2" charset="-122"/>
              </a:rPr>
              <a:t>     </a:t>
            </a:r>
            <a:r>
              <a:rPr lang="zh-CN" altLang="en-US" sz="2800">
                <a:ea typeface="宋体" panose="02010600030101010101" pitchFamily="2" charset="-122"/>
              </a:rPr>
              <a:t>有储能元件（</a:t>
            </a:r>
            <a:r>
              <a:rPr lang="en-US" altLang="zh-CN" sz="2800" i="1">
                <a:ea typeface="宋体" panose="02010600030101010101" pitchFamily="2" charset="-122"/>
              </a:rPr>
              <a:t>L</a:t>
            </a:r>
            <a:r>
              <a:rPr lang="zh-CN" altLang="en-US" sz="2800">
                <a:ea typeface="宋体" panose="02010600030101010101" pitchFamily="2" charset="-122"/>
              </a:rPr>
              <a:t>、</a:t>
            </a:r>
            <a:r>
              <a:rPr lang="en-US" altLang="zh-CN" sz="2800" i="1">
                <a:ea typeface="宋体" panose="02010600030101010101" pitchFamily="2" charset="-122"/>
              </a:rPr>
              <a:t>C</a:t>
            </a:r>
            <a:r>
              <a:rPr lang="zh-CN" altLang="en-US" sz="2800">
                <a:ea typeface="宋体" panose="02010600030101010101" pitchFamily="2" charset="-122"/>
              </a:rPr>
              <a:t>）的电路在电路状态发生变化时（如：电路接入电源、从电源断开、电路参数改变等）存在过渡过程；</a:t>
            </a:r>
          </a:p>
          <a:p>
            <a:pPr>
              <a:lnSpc>
                <a:spcPct val="120000"/>
              </a:lnSpc>
            </a:pPr>
            <a:r>
              <a:rPr lang="zh-CN" altLang="en-US" sz="2800">
                <a:ea typeface="宋体" panose="02010600030101010101" pitchFamily="2" charset="-122"/>
              </a:rPr>
              <a:t>     纯电阻（</a:t>
            </a:r>
            <a:r>
              <a:rPr lang="en-US" altLang="zh-CN" sz="2800" i="1">
                <a:ea typeface="宋体" panose="02010600030101010101" pitchFamily="2" charset="-122"/>
              </a:rPr>
              <a:t>R</a:t>
            </a:r>
            <a:r>
              <a:rPr lang="zh-CN" altLang="en-US" sz="2800">
                <a:ea typeface="宋体" panose="02010600030101010101" pitchFamily="2" charset="-122"/>
              </a:rPr>
              <a:t>）电路，不存在过渡过程。</a:t>
            </a:r>
          </a:p>
        </p:txBody>
      </p:sp>
      <p:sp>
        <p:nvSpPr>
          <p:cNvPr id="236548" name="Text Box 4"/>
          <p:cNvSpPr txBox="1">
            <a:spLocks noChangeArrowheads="1"/>
          </p:cNvSpPr>
          <p:nvPr/>
        </p:nvSpPr>
        <p:spPr bwMode="auto">
          <a:xfrm>
            <a:off x="762000" y="3548063"/>
            <a:ext cx="7162800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>
                <a:solidFill>
                  <a:schemeClr val="accent2"/>
                </a:solidFill>
                <a:ea typeface="宋体" panose="02010600030101010101" pitchFamily="2" charset="-122"/>
              </a:rPr>
              <a:t>    </a:t>
            </a:r>
            <a:r>
              <a:rPr lang="zh-CN" altLang="en-US" sz="2800">
                <a:ea typeface="宋体" panose="02010600030101010101" pitchFamily="2" charset="-122"/>
              </a:rPr>
              <a:t>电路中的</a:t>
            </a:r>
            <a:r>
              <a:rPr lang="zh-CN" altLang="en-US" sz="2800" i="1">
                <a:ea typeface="宋体" panose="02010600030101010101" pitchFamily="2" charset="-122"/>
              </a:rPr>
              <a:t> </a:t>
            </a:r>
            <a:r>
              <a:rPr lang="en-US" altLang="zh-CN" sz="2800" i="1">
                <a:ea typeface="宋体" panose="02010600030101010101" pitchFamily="2" charset="-122"/>
              </a:rPr>
              <a:t>u</a:t>
            </a:r>
            <a:r>
              <a:rPr lang="zh-CN" altLang="en-US" sz="2800">
                <a:ea typeface="宋体" panose="02010600030101010101" pitchFamily="2" charset="-122"/>
              </a:rPr>
              <a:t>、</a:t>
            </a:r>
            <a:r>
              <a:rPr lang="en-US" altLang="zh-CN" sz="2800" i="1">
                <a:ea typeface="宋体" panose="02010600030101010101" pitchFamily="2" charset="-122"/>
              </a:rPr>
              <a:t>i</a:t>
            </a:r>
            <a:r>
              <a:rPr lang="zh-CN" altLang="en-US" sz="2800">
                <a:ea typeface="宋体" panose="02010600030101010101" pitchFamily="2" charset="-122"/>
              </a:rPr>
              <a:t>在过渡过程期间，从“旧稳态”进入“新稳态”，此时</a:t>
            </a:r>
            <a:r>
              <a:rPr lang="en-US" altLang="zh-CN" sz="2800" i="1">
                <a:ea typeface="宋体" panose="02010600030101010101" pitchFamily="2" charset="-122"/>
              </a:rPr>
              <a:t>u</a:t>
            </a:r>
            <a:r>
              <a:rPr lang="zh-CN" altLang="en-US" sz="2800">
                <a:ea typeface="宋体" panose="02010600030101010101" pitchFamily="2" charset="-122"/>
              </a:rPr>
              <a:t>、</a:t>
            </a:r>
            <a:r>
              <a:rPr lang="en-US" altLang="zh-CN" sz="2800" i="1">
                <a:ea typeface="宋体" panose="02010600030101010101" pitchFamily="2" charset="-122"/>
              </a:rPr>
              <a:t>i</a:t>
            </a:r>
            <a:r>
              <a:rPr lang="en-US" altLang="zh-CN" sz="2800">
                <a:ea typeface="宋体" panose="02010600030101010101" pitchFamily="2" charset="-122"/>
              </a:rPr>
              <a:t> </a:t>
            </a:r>
            <a:r>
              <a:rPr lang="zh-CN" altLang="en-US" sz="2800">
                <a:ea typeface="宋体" panose="02010600030101010101" pitchFamily="2" charset="-122"/>
              </a:rPr>
              <a:t>都处于暂时的不稳定状态，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2800">
                <a:ea typeface="宋体" panose="02010600030101010101" pitchFamily="2" charset="-122"/>
              </a:rPr>
              <a:t>所以</a:t>
            </a:r>
            <a:r>
              <a:rPr lang="zh-CN" altLang="en-US" sz="2800" u="sng">
                <a:solidFill>
                  <a:srgbClr val="0000FF"/>
                </a:solidFill>
                <a:ea typeface="宋体" panose="02010600030101010101" pitchFamily="2" charset="-122"/>
              </a:rPr>
              <a:t>过渡过程</a:t>
            </a:r>
            <a:r>
              <a:rPr lang="zh-CN" altLang="en-US" sz="2800">
                <a:ea typeface="宋体" panose="02010600030101010101" pitchFamily="2" charset="-122"/>
              </a:rPr>
              <a:t>又称为电路的</a:t>
            </a:r>
            <a:r>
              <a:rPr lang="zh-CN" altLang="en-US" sz="2800" u="sng">
                <a:solidFill>
                  <a:srgbClr val="0000FF"/>
                </a:solidFill>
                <a:ea typeface="宋体" panose="02010600030101010101" pitchFamily="2" charset="-122"/>
              </a:rPr>
              <a:t>暂态过程</a:t>
            </a:r>
            <a:r>
              <a:rPr lang="zh-CN" altLang="en-US" sz="2800">
                <a:ea typeface="宋体" panose="02010600030101010101" pitchFamily="2" charset="-12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6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36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36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46" grpId="0" animBg="1" autoUpdateAnimBg="0"/>
      <p:bldP spid="236547" grpId="0" autoUpdateAnimBg="0"/>
      <p:bldP spid="236548" grpId="0" autoUpdateAnimBg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82" name="Text Box 14"/>
          <p:cNvSpPr txBox="1">
            <a:spLocks noChangeArrowheads="1"/>
          </p:cNvSpPr>
          <p:nvPr/>
        </p:nvSpPr>
        <p:spPr bwMode="auto">
          <a:xfrm>
            <a:off x="1074738" y="71438"/>
            <a:ext cx="62753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L(A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1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S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1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+A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2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S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2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)=U</a:t>
            </a:r>
            <a:r>
              <a:rPr lang="en-US" altLang="zh-CN" sz="3200" baseline="-25000">
                <a:solidFill>
                  <a:schemeClr val="tx2"/>
                </a:solidFill>
                <a:ea typeface="宋体" panose="02010600030101010101" pitchFamily="2" charset="-122"/>
              </a:rPr>
              <a:t>0       </a:t>
            </a:r>
            <a:r>
              <a:rPr lang="en-US" altLang="zh-CN" sz="3200">
                <a:solidFill>
                  <a:schemeClr val="tx2"/>
                </a:solidFill>
                <a:ea typeface="宋体" panose="02010600030101010101" pitchFamily="2" charset="-122"/>
              </a:rPr>
              <a:t>    ————②</a:t>
            </a:r>
          </a:p>
        </p:txBody>
      </p:sp>
      <p:sp>
        <p:nvSpPr>
          <p:cNvPr id="211983" name="Text Box 15"/>
          <p:cNvSpPr txBox="1">
            <a:spLocks noChangeArrowheads="1"/>
          </p:cNvSpPr>
          <p:nvPr/>
        </p:nvSpPr>
        <p:spPr bwMode="auto">
          <a:xfrm>
            <a:off x="214313" y="650875"/>
            <a:ext cx="3632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由①②联立得：</a:t>
            </a:r>
          </a:p>
        </p:txBody>
      </p:sp>
      <p:graphicFrame>
        <p:nvGraphicFramePr>
          <p:cNvPr id="211984" name="Object 16"/>
          <p:cNvGraphicFramePr>
            <a:graphicFrameLocks noChangeAspect="1"/>
          </p:cNvGraphicFramePr>
          <p:nvPr/>
        </p:nvGraphicFramePr>
        <p:xfrm>
          <a:off x="2711450" y="1185863"/>
          <a:ext cx="3230563" cy="90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3" name="Equation" r:id="rId3" imgW="1384300" imgH="444500" progId="Equation.DSMT4">
                  <p:embed/>
                </p:oleObj>
              </mc:Choice>
              <mc:Fallback>
                <p:oleObj name="Equation" r:id="rId3" imgW="1384300" imgH="4445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0" y="1185863"/>
                        <a:ext cx="3230563" cy="903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85" name="Object 17"/>
          <p:cNvGraphicFramePr>
            <a:graphicFrameLocks noChangeAspect="1"/>
          </p:cNvGraphicFramePr>
          <p:nvPr/>
        </p:nvGraphicFramePr>
        <p:xfrm>
          <a:off x="1074738" y="2157413"/>
          <a:ext cx="4446587" cy="90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4" name="Equation" r:id="rId5" imgW="1905000" imgH="444500" progId="Equation.DSMT4">
                  <p:embed/>
                </p:oleObj>
              </mc:Choice>
              <mc:Fallback>
                <p:oleObj name="Equation" r:id="rId5" imgW="1905000" imgH="4445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4738" y="2157413"/>
                        <a:ext cx="4446587" cy="903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86" name="Object 18"/>
          <p:cNvGraphicFramePr>
            <a:graphicFrameLocks noChangeAspect="1"/>
          </p:cNvGraphicFramePr>
          <p:nvPr/>
        </p:nvGraphicFramePr>
        <p:xfrm>
          <a:off x="1519238" y="3148013"/>
          <a:ext cx="3556000" cy="827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5" name="Equation" r:id="rId7" imgW="1523339" imgH="406224" progId="Equation.DSMT4">
                  <p:embed/>
                </p:oleObj>
              </mc:Choice>
              <mc:Fallback>
                <p:oleObj name="Equation" r:id="rId7" imgW="1523339" imgH="406224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9238" y="3148013"/>
                        <a:ext cx="3556000" cy="827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87" name="Object 19"/>
          <p:cNvGraphicFramePr>
            <a:graphicFrameLocks noChangeAspect="1"/>
          </p:cNvGraphicFramePr>
          <p:nvPr/>
        </p:nvGraphicFramePr>
        <p:xfrm>
          <a:off x="2344738" y="3975100"/>
          <a:ext cx="5067300" cy="90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6" name="Equation" r:id="rId9" imgW="2171700" imgH="444500" progId="Equation.DSMT4">
                  <p:embed/>
                </p:oleObj>
              </mc:Choice>
              <mc:Fallback>
                <p:oleObj name="Equation" r:id="rId9" imgW="2171700" imgH="4445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4738" y="3975100"/>
                        <a:ext cx="5067300" cy="903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88" name="Object 20"/>
          <p:cNvGraphicFramePr>
            <a:graphicFrameLocks noChangeAspect="1"/>
          </p:cNvGraphicFramePr>
          <p:nvPr/>
        </p:nvGraphicFramePr>
        <p:xfrm>
          <a:off x="2030413" y="4926013"/>
          <a:ext cx="5392737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7" name="Equation" r:id="rId11" imgW="2311400" imgH="558800" progId="Equation.DSMT4">
                  <p:embed/>
                </p:oleObj>
              </mc:Choice>
              <mc:Fallback>
                <p:oleObj name="Equation" r:id="rId11" imgW="2311400" imgH="5588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0413" y="4926013"/>
                        <a:ext cx="5392737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19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19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19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1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19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1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19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19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82" grpId="0" autoUpdateAnimBg="0"/>
      <p:bldP spid="211983" grpId="0" autoUpdateAnimBg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70" name="Group 72"/>
          <p:cNvGrpSpPr>
            <a:grpSpLocks/>
          </p:cNvGrpSpPr>
          <p:nvPr/>
        </p:nvGrpSpPr>
        <p:grpSpPr bwMode="auto">
          <a:xfrm>
            <a:off x="2052638" y="127000"/>
            <a:ext cx="5972175" cy="1928813"/>
            <a:chOff x="1293" y="176"/>
            <a:chExt cx="3762" cy="1215"/>
          </a:xfrm>
        </p:grpSpPr>
        <p:graphicFrame>
          <p:nvGraphicFramePr>
            <p:cNvPr id="83991" name="Object 73"/>
            <p:cNvGraphicFramePr>
              <a:graphicFrameLocks noChangeAspect="1"/>
            </p:cNvGraphicFramePr>
            <p:nvPr/>
          </p:nvGraphicFramePr>
          <p:xfrm>
            <a:off x="1405" y="176"/>
            <a:ext cx="2596" cy="5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994" name="Equation" r:id="rId3" imgW="1764534" imgH="444307" progId="Equation.DSMT4">
                    <p:embed/>
                  </p:oleObj>
                </mc:Choice>
                <mc:Fallback>
                  <p:oleObj name="Equation" r:id="rId3" imgW="1764534" imgH="444307" progId="Equation.DSMT4">
                    <p:embed/>
                    <p:pic>
                      <p:nvPicPr>
                        <p:cNvPr id="0" name="Object 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5" y="176"/>
                          <a:ext cx="2596" cy="5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3992" name="Object 74"/>
            <p:cNvGraphicFramePr>
              <a:graphicFrameLocks noChangeAspect="1"/>
            </p:cNvGraphicFramePr>
            <p:nvPr/>
          </p:nvGraphicFramePr>
          <p:xfrm>
            <a:off x="1527" y="780"/>
            <a:ext cx="3528" cy="6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995" name="Equation" r:id="rId5" imgW="2400300" imgH="444500" progId="Equation.DSMT4">
                    <p:embed/>
                  </p:oleObj>
                </mc:Choice>
                <mc:Fallback>
                  <p:oleObj name="Equation" r:id="rId5" imgW="2400300" imgH="444500" progId="Equation.DSMT4">
                    <p:embed/>
                    <p:pic>
                      <p:nvPicPr>
                        <p:cNvPr id="0" name="Object 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7" y="780"/>
                          <a:ext cx="3528" cy="6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3993" name="AutoShape 75"/>
            <p:cNvSpPr>
              <a:spLocks/>
            </p:cNvSpPr>
            <p:nvPr/>
          </p:nvSpPr>
          <p:spPr bwMode="auto">
            <a:xfrm>
              <a:off x="1293" y="444"/>
              <a:ext cx="112" cy="672"/>
            </a:xfrm>
            <a:prstGeom prst="leftBrace">
              <a:avLst>
                <a:gd name="adj1" fmla="val 50000"/>
                <a:gd name="adj2" fmla="val 50000"/>
              </a:avLst>
            </a:prstGeom>
            <a:noFill/>
            <a:ln w="28575" cap="sq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213068" name="Group 76"/>
          <p:cNvGrpSpPr>
            <a:grpSpLocks/>
          </p:cNvGrpSpPr>
          <p:nvPr/>
        </p:nvGrpSpPr>
        <p:grpSpPr bwMode="auto">
          <a:xfrm>
            <a:off x="681038" y="2228850"/>
            <a:ext cx="3624262" cy="2762250"/>
            <a:chOff x="1742" y="1776"/>
            <a:chExt cx="2283" cy="1740"/>
          </a:xfrm>
        </p:grpSpPr>
        <p:sp>
          <p:nvSpPr>
            <p:cNvPr id="83977" name="Line 77"/>
            <p:cNvSpPr>
              <a:spLocks noChangeShapeType="1"/>
            </p:cNvSpPr>
            <p:nvPr/>
          </p:nvSpPr>
          <p:spPr bwMode="auto">
            <a:xfrm>
              <a:off x="1917" y="2952"/>
              <a:ext cx="1815" cy="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3978" name="Line 78"/>
            <p:cNvSpPr>
              <a:spLocks noChangeShapeType="1"/>
            </p:cNvSpPr>
            <p:nvPr/>
          </p:nvSpPr>
          <p:spPr bwMode="auto">
            <a:xfrm flipV="1">
              <a:off x="2054" y="1920"/>
              <a:ext cx="4" cy="1236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3979" name="Text Box 79"/>
            <p:cNvSpPr txBox="1">
              <a:spLocks noChangeArrowheads="1"/>
            </p:cNvSpPr>
            <p:nvPr/>
          </p:nvSpPr>
          <p:spPr bwMode="auto">
            <a:xfrm>
              <a:off x="1742" y="2160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U</a:t>
              </a:r>
              <a:r>
                <a:rPr lang="en-US" altLang="zh-CN" baseline="-25000">
                  <a:ea typeface="宋体" panose="02010600030101010101" pitchFamily="2" charset="-122"/>
                </a:rPr>
                <a:t>0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83980" name="Text Box 80"/>
            <p:cNvSpPr txBox="1">
              <a:spLocks noChangeArrowheads="1"/>
            </p:cNvSpPr>
            <p:nvPr/>
          </p:nvSpPr>
          <p:spPr bwMode="auto">
            <a:xfrm>
              <a:off x="2126" y="1776"/>
              <a:ext cx="8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ea typeface="宋体" panose="02010600030101010101" pitchFamily="2" charset="-122"/>
                </a:rPr>
                <a:t>波形</a:t>
              </a:r>
            </a:p>
          </p:txBody>
        </p:sp>
        <p:sp>
          <p:nvSpPr>
            <p:cNvPr id="83981" name="Text Box 81"/>
            <p:cNvSpPr txBox="1">
              <a:spLocks noChangeArrowheads="1"/>
            </p:cNvSpPr>
            <p:nvPr/>
          </p:nvSpPr>
          <p:spPr bwMode="auto">
            <a:xfrm>
              <a:off x="1850" y="2928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0</a:t>
              </a:r>
            </a:p>
          </p:txBody>
        </p:sp>
        <p:sp>
          <p:nvSpPr>
            <p:cNvPr id="83982" name="Text Box 82"/>
            <p:cNvSpPr txBox="1">
              <a:spLocks noChangeArrowheads="1"/>
            </p:cNvSpPr>
            <p:nvPr/>
          </p:nvSpPr>
          <p:spPr bwMode="auto">
            <a:xfrm>
              <a:off x="3757" y="2796"/>
              <a:ext cx="2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t</a:t>
              </a:r>
            </a:p>
          </p:txBody>
        </p:sp>
        <p:sp>
          <p:nvSpPr>
            <p:cNvPr id="83983" name="Freeform 83"/>
            <p:cNvSpPr>
              <a:spLocks/>
            </p:cNvSpPr>
            <p:nvPr/>
          </p:nvSpPr>
          <p:spPr bwMode="auto">
            <a:xfrm>
              <a:off x="2052" y="2256"/>
              <a:ext cx="1560" cy="660"/>
            </a:xfrm>
            <a:custGeom>
              <a:avLst/>
              <a:gdLst>
                <a:gd name="T0" fmla="*/ 0 w 1560"/>
                <a:gd name="T1" fmla="*/ 0 h 660"/>
                <a:gd name="T2" fmla="*/ 132 w 1560"/>
                <a:gd name="T3" fmla="*/ 12 h 660"/>
                <a:gd name="T4" fmla="*/ 216 w 1560"/>
                <a:gd name="T5" fmla="*/ 36 h 660"/>
                <a:gd name="T6" fmla="*/ 396 w 1560"/>
                <a:gd name="T7" fmla="*/ 120 h 660"/>
                <a:gd name="T8" fmla="*/ 576 w 1560"/>
                <a:gd name="T9" fmla="*/ 240 h 660"/>
                <a:gd name="T10" fmla="*/ 780 w 1560"/>
                <a:gd name="T11" fmla="*/ 384 h 660"/>
                <a:gd name="T12" fmla="*/ 1056 w 1560"/>
                <a:gd name="T13" fmla="*/ 540 h 660"/>
                <a:gd name="T14" fmla="*/ 1344 w 1560"/>
                <a:gd name="T15" fmla="*/ 624 h 660"/>
                <a:gd name="T16" fmla="*/ 1560 w 1560"/>
                <a:gd name="T17" fmla="*/ 660 h 66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60" h="660">
                  <a:moveTo>
                    <a:pt x="0" y="0"/>
                  </a:moveTo>
                  <a:cubicBezTo>
                    <a:pt x="22" y="2"/>
                    <a:pt x="96" y="6"/>
                    <a:pt x="132" y="12"/>
                  </a:cubicBezTo>
                  <a:cubicBezTo>
                    <a:pt x="168" y="18"/>
                    <a:pt x="172" y="18"/>
                    <a:pt x="216" y="36"/>
                  </a:cubicBezTo>
                  <a:cubicBezTo>
                    <a:pt x="260" y="54"/>
                    <a:pt x="336" y="86"/>
                    <a:pt x="396" y="120"/>
                  </a:cubicBezTo>
                  <a:cubicBezTo>
                    <a:pt x="456" y="154"/>
                    <a:pt x="512" y="196"/>
                    <a:pt x="576" y="240"/>
                  </a:cubicBezTo>
                  <a:cubicBezTo>
                    <a:pt x="640" y="284"/>
                    <a:pt x="700" y="334"/>
                    <a:pt x="780" y="384"/>
                  </a:cubicBezTo>
                  <a:cubicBezTo>
                    <a:pt x="860" y="434"/>
                    <a:pt x="962" y="500"/>
                    <a:pt x="1056" y="540"/>
                  </a:cubicBezTo>
                  <a:cubicBezTo>
                    <a:pt x="1150" y="580"/>
                    <a:pt x="1260" y="604"/>
                    <a:pt x="1344" y="624"/>
                  </a:cubicBezTo>
                  <a:cubicBezTo>
                    <a:pt x="1428" y="644"/>
                    <a:pt x="1524" y="654"/>
                    <a:pt x="1560" y="660"/>
                  </a:cubicBezTo>
                </a:path>
              </a:pathLst>
            </a:custGeom>
            <a:noFill/>
            <a:ln w="28575" cap="sq" cmpd="sng">
              <a:solidFill>
                <a:srgbClr val="0000FF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3984" name="Freeform 84"/>
            <p:cNvSpPr>
              <a:spLocks/>
            </p:cNvSpPr>
            <p:nvPr/>
          </p:nvSpPr>
          <p:spPr bwMode="auto">
            <a:xfrm>
              <a:off x="2040" y="2694"/>
              <a:ext cx="1452" cy="258"/>
            </a:xfrm>
            <a:custGeom>
              <a:avLst/>
              <a:gdLst>
                <a:gd name="T0" fmla="*/ 0 w 1452"/>
                <a:gd name="T1" fmla="*/ 258 h 258"/>
                <a:gd name="T2" fmla="*/ 180 w 1452"/>
                <a:gd name="T3" fmla="*/ 222 h 258"/>
                <a:gd name="T4" fmla="*/ 324 w 1452"/>
                <a:gd name="T5" fmla="*/ 138 h 258"/>
                <a:gd name="T6" fmla="*/ 444 w 1452"/>
                <a:gd name="T7" fmla="*/ 78 h 258"/>
                <a:gd name="T8" fmla="*/ 528 w 1452"/>
                <a:gd name="T9" fmla="*/ 18 h 258"/>
                <a:gd name="T10" fmla="*/ 636 w 1452"/>
                <a:gd name="T11" fmla="*/ 6 h 258"/>
                <a:gd name="T12" fmla="*/ 720 w 1452"/>
                <a:gd name="T13" fmla="*/ 18 h 258"/>
                <a:gd name="T14" fmla="*/ 828 w 1452"/>
                <a:gd name="T15" fmla="*/ 114 h 258"/>
                <a:gd name="T16" fmla="*/ 948 w 1452"/>
                <a:gd name="T17" fmla="*/ 174 h 258"/>
                <a:gd name="T18" fmla="*/ 1032 w 1452"/>
                <a:gd name="T19" fmla="*/ 210 h 258"/>
                <a:gd name="T20" fmla="*/ 1452 w 1452"/>
                <a:gd name="T21" fmla="*/ 234 h 25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452" h="258">
                  <a:moveTo>
                    <a:pt x="0" y="258"/>
                  </a:moveTo>
                  <a:cubicBezTo>
                    <a:pt x="62" y="247"/>
                    <a:pt x="126" y="242"/>
                    <a:pt x="180" y="222"/>
                  </a:cubicBezTo>
                  <a:cubicBezTo>
                    <a:pt x="234" y="202"/>
                    <a:pt x="280" y="162"/>
                    <a:pt x="324" y="138"/>
                  </a:cubicBezTo>
                  <a:cubicBezTo>
                    <a:pt x="368" y="114"/>
                    <a:pt x="410" y="98"/>
                    <a:pt x="444" y="78"/>
                  </a:cubicBezTo>
                  <a:cubicBezTo>
                    <a:pt x="478" y="58"/>
                    <a:pt x="496" y="30"/>
                    <a:pt x="528" y="18"/>
                  </a:cubicBezTo>
                  <a:cubicBezTo>
                    <a:pt x="560" y="6"/>
                    <a:pt x="604" y="6"/>
                    <a:pt x="636" y="6"/>
                  </a:cubicBezTo>
                  <a:cubicBezTo>
                    <a:pt x="668" y="6"/>
                    <a:pt x="688" y="0"/>
                    <a:pt x="720" y="18"/>
                  </a:cubicBezTo>
                  <a:cubicBezTo>
                    <a:pt x="752" y="36"/>
                    <a:pt x="790" y="88"/>
                    <a:pt x="828" y="114"/>
                  </a:cubicBezTo>
                  <a:cubicBezTo>
                    <a:pt x="866" y="140"/>
                    <a:pt x="914" y="158"/>
                    <a:pt x="948" y="174"/>
                  </a:cubicBezTo>
                  <a:cubicBezTo>
                    <a:pt x="982" y="190"/>
                    <a:pt x="948" y="200"/>
                    <a:pt x="1032" y="210"/>
                  </a:cubicBezTo>
                  <a:cubicBezTo>
                    <a:pt x="1116" y="220"/>
                    <a:pt x="1364" y="229"/>
                    <a:pt x="1452" y="234"/>
                  </a:cubicBezTo>
                </a:path>
              </a:pathLst>
            </a:custGeom>
            <a:noFill/>
            <a:ln w="28575" cap="sq" cmpd="sng">
              <a:solidFill>
                <a:srgbClr val="FF33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3985" name="Line 85"/>
            <p:cNvSpPr>
              <a:spLocks noChangeShapeType="1"/>
            </p:cNvSpPr>
            <p:nvPr/>
          </p:nvSpPr>
          <p:spPr bwMode="auto">
            <a:xfrm flipV="1">
              <a:off x="2544" y="2208"/>
              <a:ext cx="336" cy="192"/>
            </a:xfrm>
            <a:prstGeom prst="line">
              <a:avLst/>
            </a:prstGeom>
            <a:noFill/>
            <a:ln w="9525" cap="sq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3986" name="Text Box 86"/>
            <p:cNvSpPr txBox="1">
              <a:spLocks noChangeArrowheads="1"/>
            </p:cNvSpPr>
            <p:nvPr/>
          </p:nvSpPr>
          <p:spPr bwMode="auto">
            <a:xfrm>
              <a:off x="2844" y="2004"/>
              <a:ext cx="6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solidFill>
                    <a:srgbClr val="0000FF"/>
                  </a:solidFill>
                  <a:ea typeface="宋体" panose="02010600030101010101" pitchFamily="2" charset="-122"/>
                </a:rPr>
                <a:t>u</a:t>
              </a:r>
              <a:r>
                <a:rPr lang="en-US" altLang="zh-CN" baseline="-25000">
                  <a:solidFill>
                    <a:srgbClr val="0000FF"/>
                  </a:solidFill>
                  <a:ea typeface="宋体" panose="02010600030101010101" pitchFamily="2" charset="-122"/>
                </a:rPr>
                <a:t>c</a:t>
              </a:r>
              <a:r>
                <a:rPr lang="en-US" altLang="zh-CN">
                  <a:solidFill>
                    <a:srgbClr val="0000FF"/>
                  </a:solidFill>
                  <a:ea typeface="宋体" panose="02010600030101010101" pitchFamily="2" charset="-122"/>
                </a:rPr>
                <a:t>(t)</a:t>
              </a:r>
            </a:p>
          </p:txBody>
        </p:sp>
        <p:sp>
          <p:nvSpPr>
            <p:cNvPr id="83987" name="Text Box 87"/>
            <p:cNvSpPr txBox="1">
              <a:spLocks noChangeArrowheads="1"/>
            </p:cNvSpPr>
            <p:nvPr/>
          </p:nvSpPr>
          <p:spPr bwMode="auto">
            <a:xfrm>
              <a:off x="2126" y="2550"/>
              <a:ext cx="6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solidFill>
                    <a:srgbClr val="FF3300"/>
                  </a:solidFill>
                  <a:ea typeface="宋体" panose="02010600030101010101" pitchFamily="2" charset="-122"/>
                </a:rPr>
                <a:t>i</a:t>
              </a:r>
              <a:r>
                <a:rPr lang="en-US" altLang="zh-CN">
                  <a:solidFill>
                    <a:srgbClr val="FF3300"/>
                  </a:solidFill>
                  <a:ea typeface="宋体" panose="02010600030101010101" pitchFamily="2" charset="-122"/>
                </a:rPr>
                <a:t>(t)</a:t>
              </a:r>
            </a:p>
          </p:txBody>
        </p:sp>
        <p:sp>
          <p:nvSpPr>
            <p:cNvPr id="83988" name="Line 88"/>
            <p:cNvSpPr>
              <a:spLocks noChangeShapeType="1"/>
            </p:cNvSpPr>
            <p:nvPr/>
          </p:nvSpPr>
          <p:spPr bwMode="auto">
            <a:xfrm>
              <a:off x="2664" y="2718"/>
              <a:ext cx="0" cy="258"/>
            </a:xfrm>
            <a:prstGeom prst="line">
              <a:avLst/>
            </a:prstGeom>
            <a:noFill/>
            <a:ln w="22225">
              <a:solidFill>
                <a:srgbClr val="000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3989" name="Text Box 89"/>
            <p:cNvSpPr txBox="1">
              <a:spLocks noChangeArrowheads="1"/>
            </p:cNvSpPr>
            <p:nvPr/>
          </p:nvSpPr>
          <p:spPr bwMode="auto">
            <a:xfrm>
              <a:off x="2550" y="2880"/>
              <a:ext cx="3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t</a:t>
              </a:r>
              <a:r>
                <a:rPr lang="en-US" altLang="zh-CN" baseline="-25000">
                  <a:solidFill>
                    <a:schemeClr val="tx2"/>
                  </a:solidFill>
                  <a:ea typeface="宋体" panose="02010600030101010101" pitchFamily="2" charset="-122"/>
                </a:rPr>
                <a:t>m</a:t>
              </a:r>
              <a:endParaRPr lang="en-US" altLang="zh-CN">
                <a:solidFill>
                  <a:schemeClr val="tx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83990" name="Text Box 90"/>
            <p:cNvSpPr txBox="1">
              <a:spLocks noChangeArrowheads="1"/>
            </p:cNvSpPr>
            <p:nvPr/>
          </p:nvSpPr>
          <p:spPr bwMode="auto">
            <a:xfrm>
              <a:off x="2198" y="3228"/>
              <a:ext cx="11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过阻尼情况</a:t>
              </a:r>
            </a:p>
          </p:txBody>
        </p:sp>
      </p:grpSp>
      <p:sp>
        <p:nvSpPr>
          <p:cNvPr id="213083" name="Text Box 91"/>
          <p:cNvSpPr txBox="1">
            <a:spLocks noChangeArrowheads="1"/>
          </p:cNvSpPr>
          <p:nvPr/>
        </p:nvSpPr>
        <p:spPr bwMode="auto">
          <a:xfrm>
            <a:off x="3649663" y="2259013"/>
            <a:ext cx="30194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ea typeface="宋体" panose="02010600030101010101" pitchFamily="2" charset="-122"/>
              </a:rPr>
              <a:t>非振荡过程</a:t>
            </a:r>
          </a:p>
        </p:txBody>
      </p:sp>
      <p:graphicFrame>
        <p:nvGraphicFramePr>
          <p:cNvPr id="213084" name="Object 92"/>
          <p:cNvGraphicFramePr>
            <a:graphicFrameLocks noChangeAspect="1"/>
          </p:cNvGraphicFramePr>
          <p:nvPr/>
        </p:nvGraphicFramePr>
        <p:xfrm>
          <a:off x="4043363" y="2860675"/>
          <a:ext cx="4633912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6" name="Equation" r:id="rId7" imgW="2209800" imgH="444500" progId="Equation.DSMT4">
                  <p:embed/>
                </p:oleObj>
              </mc:Choice>
              <mc:Fallback>
                <p:oleObj name="Equation" r:id="rId7" imgW="2209800" imgH="444500" progId="Equation.DSMT4">
                  <p:embed/>
                  <p:pic>
                    <p:nvPicPr>
                      <p:cNvPr id="0" name="Object 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3363" y="2860675"/>
                        <a:ext cx="4633912" cy="102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3085" name="Text Box 93"/>
          <p:cNvSpPr txBox="1">
            <a:spLocks noChangeArrowheads="1"/>
          </p:cNvSpPr>
          <p:nvPr/>
        </p:nvSpPr>
        <p:spPr bwMode="auto">
          <a:xfrm>
            <a:off x="4203700" y="3924300"/>
            <a:ext cx="48641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           </a:t>
            </a: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电容一直放电（电容功率</a:t>
            </a:r>
          </a:p>
          <a:p>
            <a:pPr>
              <a:spcBef>
                <a:spcPct val="50000"/>
              </a:spcBef>
            </a:pPr>
            <a:r>
              <a:rPr lang="en-US" altLang="zh-CN" i="1">
                <a:solidFill>
                  <a:schemeClr val="tx2"/>
                </a:solidFill>
                <a:ea typeface="宋体" panose="02010600030101010101" pitchFamily="2" charset="-122"/>
              </a:rPr>
              <a:t>p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c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= -</a:t>
            </a:r>
            <a:r>
              <a:rPr lang="en-US" altLang="zh-CN" i="1">
                <a:solidFill>
                  <a:schemeClr val="tx2"/>
                </a:solidFill>
                <a:ea typeface="宋体" panose="02010600030101010101" pitchFamily="2" charset="-122"/>
              </a:rPr>
              <a:t>u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c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(t)</a:t>
            </a:r>
            <a:r>
              <a:rPr lang="en-US" altLang="zh-CN" i="1">
                <a:solidFill>
                  <a:schemeClr val="tx2"/>
                </a:solidFill>
                <a:ea typeface="宋体" panose="02010600030101010101" pitchFamily="2" charset="-122"/>
              </a:rPr>
              <a:t>i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(t)≦0)</a:t>
            </a: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，不能产生振荡。</a:t>
            </a:r>
          </a:p>
        </p:txBody>
      </p:sp>
      <p:sp>
        <p:nvSpPr>
          <p:cNvPr id="213086" name="Text Box 94"/>
          <p:cNvSpPr txBox="1">
            <a:spLocks noChangeArrowheads="1"/>
          </p:cNvSpPr>
          <p:nvPr/>
        </p:nvSpPr>
        <p:spPr bwMode="auto">
          <a:xfrm>
            <a:off x="4305300" y="5048250"/>
            <a:ext cx="3922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电流极大值时刻在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t=t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m</a:t>
            </a: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处。</a:t>
            </a:r>
          </a:p>
        </p:txBody>
      </p:sp>
      <p:graphicFrame>
        <p:nvGraphicFramePr>
          <p:cNvPr id="213087" name="Object 95"/>
          <p:cNvGraphicFramePr>
            <a:graphicFrameLocks noChangeAspect="1"/>
          </p:cNvGraphicFramePr>
          <p:nvPr/>
        </p:nvGraphicFramePr>
        <p:xfrm>
          <a:off x="1744663" y="5505450"/>
          <a:ext cx="3452812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7" name="Equation" r:id="rId9" imgW="1701800" imgH="406400" progId="Equation.DSMT4">
                  <p:embed/>
                </p:oleObj>
              </mc:Choice>
              <mc:Fallback>
                <p:oleObj name="Equation" r:id="rId9" imgW="1701800" imgH="406400" progId="Equation.DSMT4">
                  <p:embed/>
                  <p:pic>
                    <p:nvPicPr>
                      <p:cNvPr id="0" name="Object 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4663" y="5505450"/>
                        <a:ext cx="3452812" cy="82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3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3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3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3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083" grpId="0" autoUpdateAnimBg="0"/>
      <p:bldP spid="213085" grpId="0" autoUpdateAnimBg="0"/>
      <p:bldP spid="213086" grpId="0" autoUpdateAnimBg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4030" name="Object 14"/>
          <p:cNvGraphicFramePr>
            <a:graphicFrameLocks noChangeAspect="1"/>
          </p:cNvGraphicFramePr>
          <p:nvPr/>
        </p:nvGraphicFramePr>
        <p:xfrm>
          <a:off x="1003300" y="347663"/>
          <a:ext cx="5499100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12" name="Equation" r:id="rId3" imgW="2463800" imgH="444500" progId="Equation.DSMT4">
                  <p:embed/>
                </p:oleObj>
              </mc:Choice>
              <mc:Fallback>
                <p:oleObj name="Equation" r:id="rId3" imgW="2463800" imgH="4445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3300" y="347663"/>
                        <a:ext cx="5499100" cy="811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4031" name="Object 15"/>
          <p:cNvGraphicFramePr>
            <a:graphicFrameLocks noChangeAspect="1"/>
          </p:cNvGraphicFramePr>
          <p:nvPr/>
        </p:nvGraphicFramePr>
        <p:xfrm>
          <a:off x="2860675" y="1219200"/>
          <a:ext cx="2887663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13" name="Equation" r:id="rId5" imgW="1143000" imgH="228600" progId="Equation.DSMT4">
                  <p:embed/>
                </p:oleObj>
              </mc:Choice>
              <mc:Fallback>
                <p:oleObj name="Equation" r:id="rId5" imgW="114300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0675" y="1219200"/>
                        <a:ext cx="2887663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4032" name="Text Box 16"/>
          <p:cNvSpPr txBox="1">
            <a:spLocks noChangeArrowheads="1"/>
          </p:cNvSpPr>
          <p:nvPr/>
        </p:nvSpPr>
        <p:spPr bwMode="auto">
          <a:xfrm>
            <a:off x="6583363" y="454025"/>
            <a:ext cx="1566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s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1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=s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2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= -</a:t>
            </a:r>
          </a:p>
        </p:txBody>
      </p:sp>
      <p:sp>
        <p:nvSpPr>
          <p:cNvPr id="214033" name="Text Box 17"/>
          <p:cNvSpPr txBox="1">
            <a:spLocks noChangeArrowheads="1"/>
          </p:cNvSpPr>
          <p:nvPr/>
        </p:nvSpPr>
        <p:spPr bwMode="auto">
          <a:xfrm>
            <a:off x="1200150" y="3460750"/>
            <a:ext cx="220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可定得系数：</a:t>
            </a:r>
          </a:p>
        </p:txBody>
      </p:sp>
      <p:graphicFrame>
        <p:nvGraphicFramePr>
          <p:cNvPr id="214034" name="Object 18"/>
          <p:cNvGraphicFramePr>
            <a:graphicFrameLocks noChangeAspect="1"/>
          </p:cNvGraphicFramePr>
          <p:nvPr/>
        </p:nvGraphicFramePr>
        <p:xfrm>
          <a:off x="3663950" y="3257550"/>
          <a:ext cx="2636838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14" name="Equation" r:id="rId7" imgW="1231366" imgH="406224" progId="Equation.DSMT4">
                  <p:embed/>
                </p:oleObj>
              </mc:Choice>
              <mc:Fallback>
                <p:oleObj name="Equation" r:id="rId7" imgW="1231366" imgH="406224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3950" y="3257550"/>
                        <a:ext cx="2636838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4035" name="Object 19"/>
          <p:cNvGraphicFramePr>
            <a:graphicFrameLocks noChangeAspect="1"/>
          </p:cNvGraphicFramePr>
          <p:nvPr/>
        </p:nvGraphicFramePr>
        <p:xfrm>
          <a:off x="3044825" y="4095750"/>
          <a:ext cx="1909763" cy="88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15" name="Equation" r:id="rId9" imgW="863225" imgH="406224" progId="Equation.DSMT4">
                  <p:embed/>
                </p:oleObj>
              </mc:Choice>
              <mc:Fallback>
                <p:oleObj name="Equation" r:id="rId9" imgW="863225" imgH="406224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4825" y="4095750"/>
                        <a:ext cx="1909763" cy="884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4036" name="Object 20"/>
          <p:cNvGraphicFramePr>
            <a:graphicFrameLocks noChangeAspect="1"/>
          </p:cNvGraphicFramePr>
          <p:nvPr/>
        </p:nvGraphicFramePr>
        <p:xfrm>
          <a:off x="3024188" y="4979988"/>
          <a:ext cx="4622800" cy="1344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16" name="Equation" r:id="rId11" imgW="1981200" imgH="647700" progId="Equation.DSMT4">
                  <p:embed/>
                </p:oleObj>
              </mc:Choice>
              <mc:Fallback>
                <p:oleObj name="Equation" r:id="rId11" imgW="1981200" imgH="6477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4188" y="4979988"/>
                        <a:ext cx="4622800" cy="1344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4037" name="AutoShape 21"/>
          <p:cNvSpPr>
            <a:spLocks/>
          </p:cNvSpPr>
          <p:nvPr/>
        </p:nvSpPr>
        <p:spPr bwMode="auto">
          <a:xfrm>
            <a:off x="2724150" y="4495800"/>
            <a:ext cx="136525" cy="971550"/>
          </a:xfrm>
          <a:prstGeom prst="leftBrace">
            <a:avLst>
              <a:gd name="adj1" fmla="val 59302"/>
              <a:gd name="adj2" fmla="val 50000"/>
            </a:avLst>
          </a:prstGeom>
          <a:noFill/>
          <a:ln w="28575" cap="sq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sp>
        <p:nvSpPr>
          <p:cNvPr id="214038" name="Text Box 22"/>
          <p:cNvSpPr txBox="1">
            <a:spLocks noChangeArrowheads="1"/>
          </p:cNvSpPr>
          <p:nvPr/>
        </p:nvSpPr>
        <p:spPr bwMode="auto">
          <a:xfrm>
            <a:off x="1268413" y="4286250"/>
            <a:ext cx="1074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故：</a:t>
            </a:r>
          </a:p>
        </p:txBody>
      </p:sp>
      <p:grpSp>
        <p:nvGrpSpPr>
          <p:cNvPr id="214039" name="Group 23"/>
          <p:cNvGrpSpPr>
            <a:grpSpLocks/>
          </p:cNvGrpSpPr>
          <p:nvPr/>
        </p:nvGrpSpPr>
        <p:grpSpPr bwMode="auto">
          <a:xfrm>
            <a:off x="1211263" y="1885950"/>
            <a:ext cx="7681912" cy="1327150"/>
            <a:chOff x="763" y="1188"/>
            <a:chExt cx="4839" cy="836"/>
          </a:xfrm>
        </p:grpSpPr>
        <p:sp>
          <p:nvSpPr>
            <p:cNvPr id="85004" name="Text Box 24"/>
            <p:cNvSpPr txBox="1">
              <a:spLocks noChangeArrowheads="1"/>
            </p:cNvSpPr>
            <p:nvPr/>
          </p:nvSpPr>
          <p:spPr bwMode="auto">
            <a:xfrm>
              <a:off x="763" y="1392"/>
              <a:ext cx="11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由初始条件</a:t>
              </a:r>
            </a:p>
          </p:txBody>
        </p:sp>
        <p:sp>
          <p:nvSpPr>
            <p:cNvPr id="85005" name="Text Box 25"/>
            <p:cNvSpPr txBox="1">
              <a:spLocks noChangeArrowheads="1"/>
            </p:cNvSpPr>
            <p:nvPr/>
          </p:nvSpPr>
          <p:spPr bwMode="auto">
            <a:xfrm>
              <a:off x="1960" y="1188"/>
              <a:ext cx="1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i</a:t>
              </a:r>
              <a:r>
                <a:rPr lang="en-US" altLang="zh-CN" baseline="-25000">
                  <a:solidFill>
                    <a:schemeClr val="tx2"/>
                  </a:solidFill>
                  <a:ea typeface="宋体" panose="02010600030101010101" pitchFamily="2" charset="-122"/>
                </a:rPr>
                <a:t> </a:t>
              </a: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(0</a:t>
              </a:r>
              <a:r>
                <a:rPr lang="en-US" altLang="zh-CN" baseline="-25000">
                  <a:solidFill>
                    <a:schemeClr val="tx2"/>
                  </a:solidFill>
                  <a:ea typeface="宋体" panose="02010600030101010101" pitchFamily="2" charset="-122"/>
                </a:rPr>
                <a:t>+</a:t>
              </a: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)= 0</a:t>
              </a:r>
              <a:endParaRPr lang="en-US" altLang="zh-CN" baseline="-25000">
                <a:solidFill>
                  <a:schemeClr val="tx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85006" name="AutoShape 26"/>
            <p:cNvSpPr>
              <a:spLocks/>
            </p:cNvSpPr>
            <p:nvPr/>
          </p:nvSpPr>
          <p:spPr bwMode="auto">
            <a:xfrm>
              <a:off x="1814" y="1326"/>
              <a:ext cx="104" cy="468"/>
            </a:xfrm>
            <a:prstGeom prst="leftBrace">
              <a:avLst>
                <a:gd name="adj1" fmla="val 37500"/>
                <a:gd name="adj2" fmla="val 50000"/>
              </a:avLst>
            </a:prstGeom>
            <a:noFill/>
            <a:ln w="28575" cap="sq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grpSp>
          <p:nvGrpSpPr>
            <p:cNvPr id="85007" name="Group 27"/>
            <p:cNvGrpSpPr>
              <a:grpSpLocks/>
            </p:cNvGrpSpPr>
            <p:nvPr/>
          </p:nvGrpSpPr>
          <p:grpSpPr bwMode="auto">
            <a:xfrm>
              <a:off x="1944" y="1428"/>
              <a:ext cx="3658" cy="596"/>
              <a:chOff x="1476" y="1428"/>
              <a:chExt cx="3658" cy="596"/>
            </a:xfrm>
          </p:grpSpPr>
          <p:sp>
            <p:nvSpPr>
              <p:cNvPr id="85008" name="Text Box 28"/>
              <p:cNvSpPr txBox="1">
                <a:spLocks noChangeArrowheads="1"/>
              </p:cNvSpPr>
              <p:nvPr/>
            </p:nvSpPr>
            <p:spPr bwMode="auto">
              <a:xfrm>
                <a:off x="1476" y="1572"/>
                <a:ext cx="235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tx2"/>
                    </a:solidFill>
                    <a:ea typeface="宋体" panose="02010600030101010101" pitchFamily="2" charset="-122"/>
                  </a:rPr>
                  <a:t>u</a:t>
                </a:r>
                <a:r>
                  <a:rPr lang="en-US" altLang="zh-CN" baseline="-25000">
                    <a:solidFill>
                      <a:schemeClr val="tx2"/>
                    </a:solidFill>
                    <a:ea typeface="宋体" panose="02010600030101010101" pitchFamily="2" charset="-122"/>
                  </a:rPr>
                  <a:t>c</a:t>
                </a:r>
                <a:r>
                  <a:rPr lang="en-US" altLang="zh-CN">
                    <a:solidFill>
                      <a:schemeClr val="tx2"/>
                    </a:solidFill>
                    <a:ea typeface="宋体" panose="02010600030101010101" pitchFamily="2" charset="-122"/>
                  </a:rPr>
                  <a:t>(0</a:t>
                </a:r>
                <a:r>
                  <a:rPr lang="en-US" altLang="zh-CN" baseline="-25000">
                    <a:solidFill>
                      <a:schemeClr val="tx2"/>
                    </a:solidFill>
                    <a:ea typeface="宋体" panose="02010600030101010101" pitchFamily="2" charset="-122"/>
                  </a:rPr>
                  <a:t>+</a:t>
                </a:r>
                <a:r>
                  <a:rPr lang="en-US" altLang="zh-CN">
                    <a:solidFill>
                      <a:schemeClr val="tx2"/>
                    </a:solidFill>
                    <a:ea typeface="宋体" panose="02010600030101010101" pitchFamily="2" charset="-122"/>
                  </a:rPr>
                  <a:t>) =U</a:t>
                </a:r>
                <a:r>
                  <a:rPr lang="en-US" altLang="zh-CN" baseline="-25000">
                    <a:solidFill>
                      <a:schemeClr val="tx2"/>
                    </a:solidFill>
                    <a:ea typeface="宋体" panose="02010600030101010101" pitchFamily="2" charset="-122"/>
                  </a:rPr>
                  <a:t>0          </a:t>
                </a:r>
                <a:r>
                  <a:rPr lang="en-US" altLang="zh-CN">
                    <a:solidFill>
                      <a:schemeClr val="tx2"/>
                    </a:solidFill>
                    <a:ea typeface="宋体" panose="02010600030101010101" pitchFamily="2" charset="-122"/>
                  </a:rPr>
                  <a:t>u</a:t>
                </a:r>
                <a:r>
                  <a:rPr lang="en-US" altLang="zh-CN" baseline="-25000">
                    <a:solidFill>
                      <a:schemeClr val="tx2"/>
                    </a:solidFill>
                    <a:ea typeface="宋体" panose="02010600030101010101" pitchFamily="2" charset="-122"/>
                  </a:rPr>
                  <a:t>L</a:t>
                </a:r>
                <a:r>
                  <a:rPr lang="en-US" altLang="zh-CN">
                    <a:solidFill>
                      <a:schemeClr val="tx2"/>
                    </a:solidFill>
                    <a:ea typeface="宋体" panose="02010600030101010101" pitchFamily="2" charset="-122"/>
                  </a:rPr>
                  <a:t>(0</a:t>
                </a:r>
                <a:r>
                  <a:rPr lang="en-US" altLang="zh-CN" baseline="-25000">
                    <a:solidFill>
                      <a:schemeClr val="tx2"/>
                    </a:solidFill>
                    <a:ea typeface="宋体" panose="02010600030101010101" pitchFamily="2" charset="-122"/>
                  </a:rPr>
                  <a:t>+</a:t>
                </a:r>
                <a:r>
                  <a:rPr lang="en-US" altLang="zh-CN">
                    <a:solidFill>
                      <a:schemeClr val="tx2"/>
                    </a:solidFill>
                    <a:ea typeface="宋体" panose="02010600030101010101" pitchFamily="2" charset="-122"/>
                  </a:rPr>
                  <a:t>) =U</a:t>
                </a:r>
                <a:r>
                  <a:rPr lang="en-US" altLang="zh-CN" baseline="-25000">
                    <a:solidFill>
                      <a:schemeClr val="tx2"/>
                    </a:solidFill>
                    <a:ea typeface="宋体" panose="02010600030101010101" pitchFamily="2" charset="-122"/>
                  </a:rPr>
                  <a:t>0</a:t>
                </a:r>
              </a:p>
            </p:txBody>
          </p:sp>
          <p:graphicFrame>
            <p:nvGraphicFramePr>
              <p:cNvPr id="85009" name="Object 29"/>
              <p:cNvGraphicFramePr>
                <a:graphicFrameLocks noChangeAspect="1"/>
              </p:cNvGraphicFramePr>
              <p:nvPr/>
            </p:nvGraphicFramePr>
            <p:xfrm>
              <a:off x="3733" y="1428"/>
              <a:ext cx="1401" cy="5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5017" name="Equation" r:id="rId13" imgW="901309" imgH="406224" progId="Equation.DSMT4">
                      <p:embed/>
                    </p:oleObj>
                  </mc:Choice>
                  <mc:Fallback>
                    <p:oleObj name="Equation" r:id="rId13" imgW="901309" imgH="406224" progId="Equation.DSMT4">
                      <p:embed/>
                      <p:pic>
                        <p:nvPicPr>
                          <p:cNvPr id="0" name="Object 2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33" y="1428"/>
                            <a:ext cx="1401" cy="59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5010" name="Line 30"/>
              <p:cNvSpPr>
                <a:spLocks noChangeShapeType="1"/>
              </p:cNvSpPr>
              <p:nvPr/>
            </p:nvSpPr>
            <p:spPr bwMode="auto">
              <a:xfrm>
                <a:off x="3556" y="1740"/>
                <a:ext cx="237" cy="0"/>
              </a:xfrm>
              <a:prstGeom prst="line">
                <a:avLst/>
              </a:prstGeom>
              <a:noFill/>
              <a:ln w="38100" cap="sq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85011" name="Line 31"/>
              <p:cNvSpPr>
                <a:spLocks noChangeShapeType="1"/>
              </p:cNvSpPr>
              <p:nvPr/>
            </p:nvSpPr>
            <p:spPr bwMode="auto">
              <a:xfrm>
                <a:off x="2392" y="1740"/>
                <a:ext cx="237" cy="0"/>
              </a:xfrm>
              <a:prstGeom prst="line">
                <a:avLst/>
              </a:prstGeom>
              <a:noFill/>
              <a:ln w="38100" cap="sq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4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214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214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14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1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4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4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1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1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1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32" grpId="0" autoUpdateAnimBg="0"/>
      <p:bldP spid="214033" grpId="0" autoUpdateAnimBg="0"/>
      <p:bldP spid="214037" grpId="0" animBg="1"/>
      <p:bldP spid="214038" grpId="0" autoUpdateAnimBg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8" name="Group 22"/>
          <p:cNvGrpSpPr>
            <a:grpSpLocks/>
          </p:cNvGrpSpPr>
          <p:nvPr/>
        </p:nvGrpSpPr>
        <p:grpSpPr bwMode="auto">
          <a:xfrm>
            <a:off x="2281238" y="285750"/>
            <a:ext cx="4922837" cy="2228850"/>
            <a:chOff x="1437" y="180"/>
            <a:chExt cx="3101" cy="1404"/>
          </a:xfrm>
        </p:grpSpPr>
        <p:graphicFrame>
          <p:nvGraphicFramePr>
            <p:cNvPr id="86035" name="Object 23"/>
            <p:cNvGraphicFramePr>
              <a:graphicFrameLocks noChangeAspect="1"/>
            </p:cNvGraphicFramePr>
            <p:nvPr/>
          </p:nvGraphicFramePr>
          <p:xfrm>
            <a:off x="1639" y="180"/>
            <a:ext cx="1203" cy="5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6038" name="Equation" r:id="rId3" imgW="863225" imgH="406224" progId="Equation.DSMT4">
                    <p:embed/>
                  </p:oleObj>
                </mc:Choice>
                <mc:Fallback>
                  <p:oleObj name="Equation" r:id="rId3" imgW="863225" imgH="406224" progId="Equation.DSMT4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9" y="180"/>
                          <a:ext cx="1203" cy="55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6036" name="Object 24"/>
            <p:cNvGraphicFramePr>
              <a:graphicFrameLocks noChangeAspect="1"/>
            </p:cNvGraphicFramePr>
            <p:nvPr/>
          </p:nvGraphicFramePr>
          <p:xfrm>
            <a:off x="1626" y="737"/>
            <a:ext cx="2912" cy="8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6039" name="Equation" r:id="rId5" imgW="1981200" imgH="647700" progId="Equation.DSMT4">
                    <p:embed/>
                  </p:oleObj>
                </mc:Choice>
                <mc:Fallback>
                  <p:oleObj name="Equation" r:id="rId5" imgW="1981200" imgH="647700" progId="Equation.DSMT4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26" y="737"/>
                          <a:ext cx="2912" cy="8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6037" name="AutoShape 25"/>
            <p:cNvSpPr>
              <a:spLocks/>
            </p:cNvSpPr>
            <p:nvPr/>
          </p:nvSpPr>
          <p:spPr bwMode="auto">
            <a:xfrm>
              <a:off x="1437" y="432"/>
              <a:ext cx="86" cy="612"/>
            </a:xfrm>
            <a:prstGeom prst="leftBrace">
              <a:avLst>
                <a:gd name="adj1" fmla="val 59302"/>
                <a:gd name="adj2" fmla="val 50000"/>
              </a:avLst>
            </a:prstGeom>
            <a:noFill/>
            <a:ln w="38100" cap="sq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215066" name="Group 26"/>
          <p:cNvGrpSpPr>
            <a:grpSpLocks/>
          </p:cNvGrpSpPr>
          <p:nvPr/>
        </p:nvGrpSpPr>
        <p:grpSpPr bwMode="auto">
          <a:xfrm>
            <a:off x="935038" y="2647950"/>
            <a:ext cx="3624262" cy="2762250"/>
            <a:chOff x="1237" y="1788"/>
            <a:chExt cx="2283" cy="1740"/>
          </a:xfrm>
        </p:grpSpPr>
        <p:sp>
          <p:nvSpPr>
            <p:cNvPr id="86021" name="Line 27"/>
            <p:cNvSpPr>
              <a:spLocks noChangeShapeType="1"/>
            </p:cNvSpPr>
            <p:nvPr/>
          </p:nvSpPr>
          <p:spPr bwMode="auto">
            <a:xfrm>
              <a:off x="1412" y="2964"/>
              <a:ext cx="1815" cy="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6022" name="Line 28"/>
            <p:cNvSpPr>
              <a:spLocks noChangeShapeType="1"/>
            </p:cNvSpPr>
            <p:nvPr/>
          </p:nvSpPr>
          <p:spPr bwMode="auto">
            <a:xfrm flipV="1">
              <a:off x="1549" y="1932"/>
              <a:ext cx="4" cy="1236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6023" name="Text Box 29"/>
            <p:cNvSpPr txBox="1">
              <a:spLocks noChangeArrowheads="1"/>
            </p:cNvSpPr>
            <p:nvPr/>
          </p:nvSpPr>
          <p:spPr bwMode="auto">
            <a:xfrm>
              <a:off x="1237" y="2172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U</a:t>
              </a:r>
              <a:r>
                <a:rPr lang="en-US" altLang="zh-CN" baseline="-25000">
                  <a:ea typeface="宋体" panose="02010600030101010101" pitchFamily="2" charset="-122"/>
                </a:rPr>
                <a:t>0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86024" name="Text Box 30"/>
            <p:cNvSpPr txBox="1">
              <a:spLocks noChangeArrowheads="1"/>
            </p:cNvSpPr>
            <p:nvPr/>
          </p:nvSpPr>
          <p:spPr bwMode="auto">
            <a:xfrm>
              <a:off x="1621" y="1788"/>
              <a:ext cx="8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ea typeface="宋体" panose="02010600030101010101" pitchFamily="2" charset="-122"/>
                </a:rPr>
                <a:t>波形</a:t>
              </a:r>
            </a:p>
          </p:txBody>
        </p:sp>
        <p:sp>
          <p:nvSpPr>
            <p:cNvPr id="86025" name="Text Box 31"/>
            <p:cNvSpPr txBox="1">
              <a:spLocks noChangeArrowheads="1"/>
            </p:cNvSpPr>
            <p:nvPr/>
          </p:nvSpPr>
          <p:spPr bwMode="auto">
            <a:xfrm>
              <a:off x="1345" y="2940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0</a:t>
              </a:r>
            </a:p>
          </p:txBody>
        </p:sp>
        <p:sp>
          <p:nvSpPr>
            <p:cNvPr id="86026" name="Text Box 32"/>
            <p:cNvSpPr txBox="1">
              <a:spLocks noChangeArrowheads="1"/>
            </p:cNvSpPr>
            <p:nvPr/>
          </p:nvSpPr>
          <p:spPr bwMode="auto">
            <a:xfrm>
              <a:off x="3252" y="2808"/>
              <a:ext cx="2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t</a:t>
              </a:r>
            </a:p>
          </p:txBody>
        </p:sp>
        <p:sp>
          <p:nvSpPr>
            <p:cNvPr id="86027" name="Freeform 33"/>
            <p:cNvSpPr>
              <a:spLocks/>
            </p:cNvSpPr>
            <p:nvPr/>
          </p:nvSpPr>
          <p:spPr bwMode="auto">
            <a:xfrm>
              <a:off x="1547" y="2268"/>
              <a:ext cx="1560" cy="660"/>
            </a:xfrm>
            <a:custGeom>
              <a:avLst/>
              <a:gdLst>
                <a:gd name="T0" fmla="*/ 0 w 1560"/>
                <a:gd name="T1" fmla="*/ 0 h 660"/>
                <a:gd name="T2" fmla="*/ 132 w 1560"/>
                <a:gd name="T3" fmla="*/ 12 h 660"/>
                <a:gd name="T4" fmla="*/ 337 w 1560"/>
                <a:gd name="T5" fmla="*/ 72 h 660"/>
                <a:gd name="T6" fmla="*/ 481 w 1560"/>
                <a:gd name="T7" fmla="*/ 132 h 660"/>
                <a:gd name="T8" fmla="*/ 649 w 1560"/>
                <a:gd name="T9" fmla="*/ 300 h 660"/>
                <a:gd name="T10" fmla="*/ 817 w 1560"/>
                <a:gd name="T11" fmla="*/ 420 h 660"/>
                <a:gd name="T12" fmla="*/ 1057 w 1560"/>
                <a:gd name="T13" fmla="*/ 552 h 660"/>
                <a:gd name="T14" fmla="*/ 1344 w 1560"/>
                <a:gd name="T15" fmla="*/ 624 h 660"/>
                <a:gd name="T16" fmla="*/ 1560 w 1560"/>
                <a:gd name="T17" fmla="*/ 660 h 66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60" h="660">
                  <a:moveTo>
                    <a:pt x="0" y="0"/>
                  </a:moveTo>
                  <a:cubicBezTo>
                    <a:pt x="22" y="2"/>
                    <a:pt x="76" y="0"/>
                    <a:pt x="132" y="12"/>
                  </a:cubicBezTo>
                  <a:cubicBezTo>
                    <a:pt x="188" y="24"/>
                    <a:pt x="279" y="52"/>
                    <a:pt x="337" y="72"/>
                  </a:cubicBezTo>
                  <a:cubicBezTo>
                    <a:pt x="395" y="92"/>
                    <a:pt x="429" y="94"/>
                    <a:pt x="481" y="132"/>
                  </a:cubicBezTo>
                  <a:cubicBezTo>
                    <a:pt x="533" y="170"/>
                    <a:pt x="593" y="252"/>
                    <a:pt x="649" y="300"/>
                  </a:cubicBezTo>
                  <a:cubicBezTo>
                    <a:pt x="705" y="348"/>
                    <a:pt x="749" y="378"/>
                    <a:pt x="817" y="420"/>
                  </a:cubicBezTo>
                  <a:cubicBezTo>
                    <a:pt x="885" y="462"/>
                    <a:pt x="969" y="518"/>
                    <a:pt x="1057" y="552"/>
                  </a:cubicBezTo>
                  <a:cubicBezTo>
                    <a:pt x="1145" y="586"/>
                    <a:pt x="1260" y="606"/>
                    <a:pt x="1344" y="624"/>
                  </a:cubicBezTo>
                  <a:cubicBezTo>
                    <a:pt x="1428" y="642"/>
                    <a:pt x="1524" y="654"/>
                    <a:pt x="1560" y="660"/>
                  </a:cubicBezTo>
                </a:path>
              </a:pathLst>
            </a:custGeom>
            <a:noFill/>
            <a:ln w="28575" cap="sq" cmpd="sng">
              <a:solidFill>
                <a:srgbClr val="0000FF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6028" name="Freeform 34"/>
            <p:cNvSpPr>
              <a:spLocks/>
            </p:cNvSpPr>
            <p:nvPr/>
          </p:nvSpPr>
          <p:spPr bwMode="auto">
            <a:xfrm>
              <a:off x="1535" y="2684"/>
              <a:ext cx="1452" cy="280"/>
            </a:xfrm>
            <a:custGeom>
              <a:avLst/>
              <a:gdLst>
                <a:gd name="T0" fmla="*/ 0 w 1452"/>
                <a:gd name="T1" fmla="*/ 280 h 280"/>
                <a:gd name="T2" fmla="*/ 133 w 1452"/>
                <a:gd name="T3" fmla="*/ 208 h 280"/>
                <a:gd name="T4" fmla="*/ 289 w 1452"/>
                <a:gd name="T5" fmla="*/ 148 h 280"/>
                <a:gd name="T6" fmla="*/ 421 w 1452"/>
                <a:gd name="T7" fmla="*/ 88 h 280"/>
                <a:gd name="T8" fmla="*/ 517 w 1452"/>
                <a:gd name="T9" fmla="*/ 28 h 280"/>
                <a:gd name="T10" fmla="*/ 625 w 1452"/>
                <a:gd name="T11" fmla="*/ 4 h 280"/>
                <a:gd name="T12" fmla="*/ 721 w 1452"/>
                <a:gd name="T13" fmla="*/ 28 h 280"/>
                <a:gd name="T14" fmla="*/ 901 w 1452"/>
                <a:gd name="T15" fmla="*/ 172 h 280"/>
                <a:gd name="T16" fmla="*/ 973 w 1452"/>
                <a:gd name="T17" fmla="*/ 208 h 280"/>
                <a:gd name="T18" fmla="*/ 1129 w 1452"/>
                <a:gd name="T19" fmla="*/ 244 h 280"/>
                <a:gd name="T20" fmla="*/ 1452 w 1452"/>
                <a:gd name="T21" fmla="*/ 256 h 2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452" h="280">
                  <a:moveTo>
                    <a:pt x="0" y="280"/>
                  </a:moveTo>
                  <a:cubicBezTo>
                    <a:pt x="22" y="268"/>
                    <a:pt x="85" y="230"/>
                    <a:pt x="133" y="208"/>
                  </a:cubicBezTo>
                  <a:cubicBezTo>
                    <a:pt x="181" y="186"/>
                    <a:pt x="241" y="168"/>
                    <a:pt x="289" y="148"/>
                  </a:cubicBezTo>
                  <a:cubicBezTo>
                    <a:pt x="337" y="128"/>
                    <a:pt x="383" y="108"/>
                    <a:pt x="421" y="88"/>
                  </a:cubicBezTo>
                  <a:cubicBezTo>
                    <a:pt x="459" y="68"/>
                    <a:pt x="483" y="42"/>
                    <a:pt x="517" y="28"/>
                  </a:cubicBezTo>
                  <a:cubicBezTo>
                    <a:pt x="551" y="14"/>
                    <a:pt x="591" y="4"/>
                    <a:pt x="625" y="4"/>
                  </a:cubicBezTo>
                  <a:cubicBezTo>
                    <a:pt x="659" y="4"/>
                    <a:pt x="675" y="0"/>
                    <a:pt x="721" y="28"/>
                  </a:cubicBezTo>
                  <a:cubicBezTo>
                    <a:pt x="767" y="56"/>
                    <a:pt x="859" y="142"/>
                    <a:pt x="901" y="172"/>
                  </a:cubicBezTo>
                  <a:cubicBezTo>
                    <a:pt x="943" y="202"/>
                    <a:pt x="935" y="196"/>
                    <a:pt x="973" y="208"/>
                  </a:cubicBezTo>
                  <a:cubicBezTo>
                    <a:pt x="1011" y="220"/>
                    <a:pt x="1049" y="236"/>
                    <a:pt x="1129" y="244"/>
                  </a:cubicBezTo>
                  <a:cubicBezTo>
                    <a:pt x="1209" y="252"/>
                    <a:pt x="1385" y="254"/>
                    <a:pt x="1452" y="256"/>
                  </a:cubicBezTo>
                </a:path>
              </a:pathLst>
            </a:custGeom>
            <a:noFill/>
            <a:ln w="28575" cap="sq" cmpd="sng">
              <a:solidFill>
                <a:srgbClr val="FF33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6029" name="Line 35"/>
            <p:cNvSpPr>
              <a:spLocks noChangeShapeType="1"/>
            </p:cNvSpPr>
            <p:nvPr/>
          </p:nvSpPr>
          <p:spPr bwMode="auto">
            <a:xfrm flipV="1">
              <a:off x="2039" y="2220"/>
              <a:ext cx="336" cy="192"/>
            </a:xfrm>
            <a:prstGeom prst="line">
              <a:avLst/>
            </a:prstGeom>
            <a:noFill/>
            <a:ln w="9525" cap="sq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6030" name="Text Box 36"/>
            <p:cNvSpPr txBox="1">
              <a:spLocks noChangeArrowheads="1"/>
            </p:cNvSpPr>
            <p:nvPr/>
          </p:nvSpPr>
          <p:spPr bwMode="auto">
            <a:xfrm>
              <a:off x="2339" y="2016"/>
              <a:ext cx="6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solidFill>
                    <a:srgbClr val="0000FF"/>
                  </a:solidFill>
                  <a:ea typeface="宋体" panose="02010600030101010101" pitchFamily="2" charset="-122"/>
                </a:rPr>
                <a:t>u</a:t>
              </a:r>
              <a:r>
                <a:rPr lang="en-US" altLang="zh-CN" baseline="-25000">
                  <a:solidFill>
                    <a:srgbClr val="0000FF"/>
                  </a:solidFill>
                  <a:ea typeface="宋体" panose="02010600030101010101" pitchFamily="2" charset="-122"/>
                </a:rPr>
                <a:t>c</a:t>
              </a:r>
              <a:r>
                <a:rPr lang="en-US" altLang="zh-CN">
                  <a:solidFill>
                    <a:srgbClr val="0000FF"/>
                  </a:solidFill>
                  <a:ea typeface="宋体" panose="02010600030101010101" pitchFamily="2" charset="-122"/>
                </a:rPr>
                <a:t>(t)</a:t>
              </a:r>
            </a:p>
          </p:txBody>
        </p:sp>
        <p:sp>
          <p:nvSpPr>
            <p:cNvPr id="86031" name="Text Box 37"/>
            <p:cNvSpPr txBox="1">
              <a:spLocks noChangeArrowheads="1"/>
            </p:cNvSpPr>
            <p:nvPr/>
          </p:nvSpPr>
          <p:spPr bwMode="auto">
            <a:xfrm>
              <a:off x="1621" y="2526"/>
              <a:ext cx="6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solidFill>
                    <a:srgbClr val="FF3300"/>
                  </a:solidFill>
                  <a:ea typeface="宋体" panose="02010600030101010101" pitchFamily="2" charset="-122"/>
                </a:rPr>
                <a:t>i</a:t>
              </a:r>
              <a:r>
                <a:rPr lang="en-US" altLang="zh-CN">
                  <a:solidFill>
                    <a:srgbClr val="FF3300"/>
                  </a:solidFill>
                  <a:ea typeface="宋体" panose="02010600030101010101" pitchFamily="2" charset="-122"/>
                </a:rPr>
                <a:t>(t)</a:t>
              </a:r>
            </a:p>
          </p:txBody>
        </p:sp>
        <p:sp>
          <p:nvSpPr>
            <p:cNvPr id="86032" name="Line 38"/>
            <p:cNvSpPr>
              <a:spLocks noChangeShapeType="1"/>
            </p:cNvSpPr>
            <p:nvPr/>
          </p:nvSpPr>
          <p:spPr bwMode="auto">
            <a:xfrm>
              <a:off x="2183" y="2730"/>
              <a:ext cx="0" cy="258"/>
            </a:xfrm>
            <a:prstGeom prst="line">
              <a:avLst/>
            </a:prstGeom>
            <a:noFill/>
            <a:ln w="9525">
              <a:solidFill>
                <a:srgbClr val="FF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6033" name="Text Box 39"/>
            <p:cNvSpPr txBox="1">
              <a:spLocks noChangeArrowheads="1"/>
            </p:cNvSpPr>
            <p:nvPr/>
          </p:nvSpPr>
          <p:spPr bwMode="auto">
            <a:xfrm>
              <a:off x="2105" y="2892"/>
              <a:ext cx="3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t</a:t>
              </a:r>
              <a:r>
                <a:rPr lang="en-US" altLang="zh-CN" baseline="-25000">
                  <a:solidFill>
                    <a:schemeClr val="tx2"/>
                  </a:solidFill>
                  <a:ea typeface="宋体" panose="02010600030101010101" pitchFamily="2" charset="-122"/>
                </a:rPr>
                <a:t>m</a:t>
              </a:r>
              <a:endParaRPr lang="en-US" altLang="zh-CN">
                <a:solidFill>
                  <a:schemeClr val="tx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86034" name="Text Box 40"/>
            <p:cNvSpPr txBox="1">
              <a:spLocks noChangeArrowheads="1"/>
            </p:cNvSpPr>
            <p:nvPr/>
          </p:nvSpPr>
          <p:spPr bwMode="auto">
            <a:xfrm>
              <a:off x="1685" y="3240"/>
              <a:ext cx="12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临界阻尼情况</a:t>
              </a:r>
            </a:p>
          </p:txBody>
        </p:sp>
      </p:grpSp>
      <p:sp>
        <p:nvSpPr>
          <p:cNvPr id="215081" name="Text Box 41"/>
          <p:cNvSpPr txBox="1">
            <a:spLocks noChangeArrowheads="1"/>
          </p:cNvSpPr>
          <p:nvPr/>
        </p:nvSpPr>
        <p:spPr bwMode="auto">
          <a:xfrm>
            <a:off x="4559300" y="3238500"/>
            <a:ext cx="40513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波形与过阻尼情况相似，</a:t>
            </a:r>
            <a:r>
              <a:rPr lang="en-US" altLang="zh-CN" i="1">
                <a:solidFill>
                  <a:schemeClr val="tx2"/>
                </a:solidFill>
                <a:ea typeface="宋体" panose="02010600030101010101" pitchFamily="2" charset="-122"/>
              </a:rPr>
              <a:t>u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c</a:t>
            </a: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单调衰减，无振荡（处于振荡与非振荡的临界状态）。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500"/>
                                        <p:tgtEl>
                                          <p:spTgt spid="215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1" grpId="0" autoUpdateAnimBg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6090" name="Object 26"/>
          <p:cNvGraphicFramePr>
            <a:graphicFrameLocks noChangeAspect="1"/>
          </p:cNvGraphicFramePr>
          <p:nvPr/>
        </p:nvGraphicFramePr>
        <p:xfrm>
          <a:off x="1044575" y="182563"/>
          <a:ext cx="5314950" cy="96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8" name="Equation" r:id="rId3" imgW="2413000" imgH="444500" progId="Equation.DSMT4">
                  <p:embed/>
                </p:oleObj>
              </mc:Choice>
              <mc:Fallback>
                <p:oleObj name="Equation" r:id="rId3" imgW="2413000" imgH="44450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4575" y="182563"/>
                        <a:ext cx="5314950" cy="966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91" name="Object 27"/>
          <p:cNvGraphicFramePr>
            <a:graphicFrameLocks noChangeAspect="1"/>
          </p:cNvGraphicFramePr>
          <p:nvPr/>
        </p:nvGraphicFramePr>
        <p:xfrm>
          <a:off x="1731963" y="2892425"/>
          <a:ext cx="5456237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9" name="Equation" r:id="rId5" imgW="2159000" imgH="241300" progId="Equation.DSMT4">
                  <p:embed/>
                </p:oleObj>
              </mc:Choice>
              <mc:Fallback>
                <p:oleObj name="Equation" r:id="rId5" imgW="2159000" imgH="2413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1963" y="2892425"/>
                        <a:ext cx="5456237" cy="57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92" name="Object 28"/>
          <p:cNvGraphicFramePr>
            <a:graphicFrameLocks noChangeAspect="1"/>
          </p:cNvGraphicFramePr>
          <p:nvPr/>
        </p:nvGraphicFramePr>
        <p:xfrm>
          <a:off x="2895600" y="2149475"/>
          <a:ext cx="5610225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60" name="Equation" r:id="rId7" imgW="2705070" imgH="285860" progId="Equation.DSMT4">
                  <p:embed/>
                </p:oleObj>
              </mc:Choice>
              <mc:Fallback>
                <p:oleObj name="Equation" r:id="rId7" imgW="2705070" imgH="28586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149475"/>
                        <a:ext cx="5610225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6093" name="Group 29"/>
          <p:cNvGrpSpPr>
            <a:grpSpLocks/>
          </p:cNvGrpSpPr>
          <p:nvPr/>
        </p:nvGrpSpPr>
        <p:grpSpPr bwMode="auto">
          <a:xfrm>
            <a:off x="1797050" y="1168400"/>
            <a:ext cx="6464300" cy="812800"/>
            <a:chOff x="1384" y="676"/>
            <a:chExt cx="4072" cy="512"/>
          </a:xfrm>
        </p:grpSpPr>
        <p:graphicFrame>
          <p:nvGraphicFramePr>
            <p:cNvPr id="87056" name="Object 30"/>
            <p:cNvGraphicFramePr>
              <a:graphicFrameLocks noChangeAspect="1"/>
            </p:cNvGraphicFramePr>
            <p:nvPr/>
          </p:nvGraphicFramePr>
          <p:xfrm>
            <a:off x="1384" y="676"/>
            <a:ext cx="2814" cy="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7061" name="Equation" r:id="rId9" imgW="1841500" imgH="292100" progId="Equation.DSMT4">
                    <p:embed/>
                  </p:oleObj>
                </mc:Choice>
                <mc:Fallback>
                  <p:oleObj name="Equation" r:id="rId9" imgW="1841500" imgH="292100" progId="Equation.DSMT4">
                    <p:embed/>
                    <p:pic>
                      <p:nvPicPr>
                        <p:cNvPr id="0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4" y="676"/>
                          <a:ext cx="2814" cy="5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cap="sq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7057" name="Text Box 31"/>
            <p:cNvSpPr txBox="1">
              <a:spLocks noChangeArrowheads="1"/>
            </p:cNvSpPr>
            <p:nvPr/>
          </p:nvSpPr>
          <p:spPr bwMode="auto">
            <a:xfrm>
              <a:off x="4174" y="756"/>
              <a:ext cx="12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（共轭复根）</a:t>
              </a:r>
            </a:p>
          </p:txBody>
        </p:sp>
      </p:grpSp>
      <p:grpSp>
        <p:nvGrpSpPr>
          <p:cNvPr id="216096" name="Group 32"/>
          <p:cNvGrpSpPr>
            <a:grpSpLocks/>
          </p:cNvGrpSpPr>
          <p:nvPr/>
        </p:nvGrpSpPr>
        <p:grpSpPr bwMode="auto">
          <a:xfrm>
            <a:off x="1252538" y="3714750"/>
            <a:ext cx="7681912" cy="1327150"/>
            <a:chOff x="763" y="1188"/>
            <a:chExt cx="4839" cy="836"/>
          </a:xfrm>
        </p:grpSpPr>
        <p:sp>
          <p:nvSpPr>
            <p:cNvPr id="87048" name="Text Box 33"/>
            <p:cNvSpPr txBox="1">
              <a:spLocks noChangeArrowheads="1"/>
            </p:cNvSpPr>
            <p:nvPr/>
          </p:nvSpPr>
          <p:spPr bwMode="auto">
            <a:xfrm>
              <a:off x="763" y="1392"/>
              <a:ext cx="11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由初始条件</a:t>
              </a:r>
            </a:p>
          </p:txBody>
        </p:sp>
        <p:sp>
          <p:nvSpPr>
            <p:cNvPr id="87049" name="Text Box 34"/>
            <p:cNvSpPr txBox="1">
              <a:spLocks noChangeArrowheads="1"/>
            </p:cNvSpPr>
            <p:nvPr/>
          </p:nvSpPr>
          <p:spPr bwMode="auto">
            <a:xfrm>
              <a:off x="1960" y="1188"/>
              <a:ext cx="1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i</a:t>
              </a:r>
              <a:r>
                <a:rPr lang="en-US" altLang="zh-CN" baseline="-25000">
                  <a:solidFill>
                    <a:schemeClr val="tx2"/>
                  </a:solidFill>
                  <a:ea typeface="宋体" panose="02010600030101010101" pitchFamily="2" charset="-122"/>
                </a:rPr>
                <a:t> </a:t>
              </a: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(0</a:t>
              </a:r>
              <a:r>
                <a:rPr lang="en-US" altLang="zh-CN" baseline="-25000">
                  <a:solidFill>
                    <a:schemeClr val="tx2"/>
                  </a:solidFill>
                  <a:ea typeface="宋体" panose="02010600030101010101" pitchFamily="2" charset="-122"/>
                </a:rPr>
                <a:t>+</a:t>
              </a: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)= 0</a:t>
              </a:r>
              <a:endParaRPr lang="en-US" altLang="zh-CN" baseline="-25000">
                <a:solidFill>
                  <a:schemeClr val="tx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87050" name="AutoShape 35"/>
            <p:cNvSpPr>
              <a:spLocks/>
            </p:cNvSpPr>
            <p:nvPr/>
          </p:nvSpPr>
          <p:spPr bwMode="auto">
            <a:xfrm>
              <a:off x="1814" y="1326"/>
              <a:ext cx="104" cy="468"/>
            </a:xfrm>
            <a:prstGeom prst="leftBrace">
              <a:avLst>
                <a:gd name="adj1" fmla="val 37500"/>
                <a:gd name="adj2" fmla="val 50000"/>
              </a:avLst>
            </a:prstGeom>
            <a:noFill/>
            <a:ln w="28575" cap="sq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grpSp>
          <p:nvGrpSpPr>
            <p:cNvPr id="87051" name="Group 36"/>
            <p:cNvGrpSpPr>
              <a:grpSpLocks/>
            </p:cNvGrpSpPr>
            <p:nvPr/>
          </p:nvGrpSpPr>
          <p:grpSpPr bwMode="auto">
            <a:xfrm>
              <a:off x="1944" y="1428"/>
              <a:ext cx="3658" cy="596"/>
              <a:chOff x="1476" y="1428"/>
              <a:chExt cx="3658" cy="596"/>
            </a:xfrm>
          </p:grpSpPr>
          <p:sp>
            <p:nvSpPr>
              <p:cNvPr id="87052" name="Text Box 37"/>
              <p:cNvSpPr txBox="1">
                <a:spLocks noChangeArrowheads="1"/>
              </p:cNvSpPr>
              <p:nvPr/>
            </p:nvSpPr>
            <p:spPr bwMode="auto">
              <a:xfrm>
                <a:off x="1476" y="1572"/>
                <a:ext cx="235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tx2"/>
                    </a:solidFill>
                    <a:ea typeface="宋体" panose="02010600030101010101" pitchFamily="2" charset="-122"/>
                  </a:rPr>
                  <a:t>u</a:t>
                </a:r>
                <a:r>
                  <a:rPr lang="en-US" altLang="zh-CN" baseline="-25000">
                    <a:solidFill>
                      <a:schemeClr val="tx2"/>
                    </a:solidFill>
                    <a:ea typeface="宋体" panose="02010600030101010101" pitchFamily="2" charset="-122"/>
                  </a:rPr>
                  <a:t>c</a:t>
                </a:r>
                <a:r>
                  <a:rPr lang="en-US" altLang="zh-CN">
                    <a:solidFill>
                      <a:schemeClr val="tx2"/>
                    </a:solidFill>
                    <a:ea typeface="宋体" panose="02010600030101010101" pitchFamily="2" charset="-122"/>
                  </a:rPr>
                  <a:t>(0</a:t>
                </a:r>
                <a:r>
                  <a:rPr lang="en-US" altLang="zh-CN" baseline="-25000">
                    <a:solidFill>
                      <a:schemeClr val="tx2"/>
                    </a:solidFill>
                    <a:ea typeface="宋体" panose="02010600030101010101" pitchFamily="2" charset="-122"/>
                  </a:rPr>
                  <a:t>+</a:t>
                </a:r>
                <a:r>
                  <a:rPr lang="en-US" altLang="zh-CN">
                    <a:solidFill>
                      <a:schemeClr val="tx2"/>
                    </a:solidFill>
                    <a:ea typeface="宋体" panose="02010600030101010101" pitchFamily="2" charset="-122"/>
                  </a:rPr>
                  <a:t>) =U</a:t>
                </a:r>
                <a:r>
                  <a:rPr lang="en-US" altLang="zh-CN" baseline="-25000">
                    <a:solidFill>
                      <a:schemeClr val="tx2"/>
                    </a:solidFill>
                    <a:ea typeface="宋体" panose="02010600030101010101" pitchFamily="2" charset="-122"/>
                  </a:rPr>
                  <a:t>0          </a:t>
                </a:r>
                <a:r>
                  <a:rPr lang="en-US" altLang="zh-CN">
                    <a:solidFill>
                      <a:schemeClr val="tx2"/>
                    </a:solidFill>
                    <a:ea typeface="宋体" panose="02010600030101010101" pitchFamily="2" charset="-122"/>
                  </a:rPr>
                  <a:t>u</a:t>
                </a:r>
                <a:r>
                  <a:rPr lang="en-US" altLang="zh-CN" baseline="-25000">
                    <a:solidFill>
                      <a:schemeClr val="tx2"/>
                    </a:solidFill>
                    <a:ea typeface="宋体" panose="02010600030101010101" pitchFamily="2" charset="-122"/>
                  </a:rPr>
                  <a:t>L</a:t>
                </a:r>
                <a:r>
                  <a:rPr lang="en-US" altLang="zh-CN">
                    <a:solidFill>
                      <a:schemeClr val="tx2"/>
                    </a:solidFill>
                    <a:ea typeface="宋体" panose="02010600030101010101" pitchFamily="2" charset="-122"/>
                  </a:rPr>
                  <a:t>(0</a:t>
                </a:r>
                <a:r>
                  <a:rPr lang="en-US" altLang="zh-CN" baseline="-25000">
                    <a:solidFill>
                      <a:schemeClr val="tx2"/>
                    </a:solidFill>
                    <a:ea typeface="宋体" panose="02010600030101010101" pitchFamily="2" charset="-122"/>
                  </a:rPr>
                  <a:t>+</a:t>
                </a:r>
                <a:r>
                  <a:rPr lang="en-US" altLang="zh-CN">
                    <a:solidFill>
                      <a:schemeClr val="tx2"/>
                    </a:solidFill>
                    <a:ea typeface="宋体" panose="02010600030101010101" pitchFamily="2" charset="-122"/>
                  </a:rPr>
                  <a:t>) =U</a:t>
                </a:r>
                <a:r>
                  <a:rPr lang="en-US" altLang="zh-CN" baseline="-25000">
                    <a:solidFill>
                      <a:schemeClr val="tx2"/>
                    </a:solidFill>
                    <a:ea typeface="宋体" panose="02010600030101010101" pitchFamily="2" charset="-122"/>
                  </a:rPr>
                  <a:t>0</a:t>
                </a:r>
              </a:p>
            </p:txBody>
          </p:sp>
          <p:graphicFrame>
            <p:nvGraphicFramePr>
              <p:cNvPr id="87053" name="Object 38"/>
              <p:cNvGraphicFramePr>
                <a:graphicFrameLocks noChangeAspect="1"/>
              </p:cNvGraphicFramePr>
              <p:nvPr/>
            </p:nvGraphicFramePr>
            <p:xfrm>
              <a:off x="3733" y="1428"/>
              <a:ext cx="1401" cy="5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7062" name="Equation" r:id="rId11" imgW="901309" imgH="406224" progId="Equation.DSMT4">
                      <p:embed/>
                    </p:oleObj>
                  </mc:Choice>
                  <mc:Fallback>
                    <p:oleObj name="Equation" r:id="rId11" imgW="901309" imgH="406224" progId="Equation.DSMT4">
                      <p:embed/>
                      <p:pic>
                        <p:nvPicPr>
                          <p:cNvPr id="0" name="Object 3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33" y="1428"/>
                            <a:ext cx="1401" cy="59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7054" name="Line 39"/>
              <p:cNvSpPr>
                <a:spLocks noChangeShapeType="1"/>
              </p:cNvSpPr>
              <p:nvPr/>
            </p:nvSpPr>
            <p:spPr bwMode="auto">
              <a:xfrm>
                <a:off x="3556" y="1740"/>
                <a:ext cx="237" cy="0"/>
              </a:xfrm>
              <a:prstGeom prst="line">
                <a:avLst/>
              </a:prstGeom>
              <a:noFill/>
              <a:ln w="38100" cap="sq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87055" name="Line 40"/>
              <p:cNvSpPr>
                <a:spLocks noChangeShapeType="1"/>
              </p:cNvSpPr>
              <p:nvPr/>
            </p:nvSpPr>
            <p:spPr bwMode="auto">
              <a:xfrm>
                <a:off x="2392" y="1740"/>
                <a:ext cx="237" cy="0"/>
              </a:xfrm>
              <a:prstGeom prst="line">
                <a:avLst/>
              </a:prstGeom>
              <a:noFill/>
              <a:ln w="38100" cap="sq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</p:grpSp>
      </p:grpSp>
      <p:graphicFrame>
        <p:nvGraphicFramePr>
          <p:cNvPr id="216105" name="Object 41"/>
          <p:cNvGraphicFramePr>
            <a:graphicFrameLocks noChangeAspect="1"/>
          </p:cNvGraphicFramePr>
          <p:nvPr/>
        </p:nvGraphicFramePr>
        <p:xfrm>
          <a:off x="2127250" y="4870450"/>
          <a:ext cx="4487863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63" name="Equation" r:id="rId13" imgW="1726451" imgH="444307" progId="Equation.DSMT4">
                  <p:embed/>
                </p:oleObj>
              </mc:Choice>
              <mc:Fallback>
                <p:oleObj name="Equation" r:id="rId13" imgW="1726451" imgH="444307" progId="Equation.DSMT4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7250" y="4870450"/>
                        <a:ext cx="4487863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6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6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1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1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1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1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6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6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7106" name="Object 18"/>
          <p:cNvGraphicFramePr>
            <a:graphicFrameLocks noChangeAspect="1"/>
          </p:cNvGraphicFramePr>
          <p:nvPr/>
        </p:nvGraphicFramePr>
        <p:xfrm>
          <a:off x="2490788" y="136525"/>
          <a:ext cx="3563937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93" name="Equation" r:id="rId3" imgW="1409088" imgH="444307" progId="Equation.DSMT4">
                  <p:embed/>
                </p:oleObj>
              </mc:Choice>
              <mc:Fallback>
                <p:oleObj name="Equation" r:id="rId3" imgW="1409088" imgH="444307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0788" y="136525"/>
                        <a:ext cx="3563937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7107" name="Object 19"/>
          <p:cNvGraphicFramePr>
            <a:graphicFrameLocks noChangeAspect="1"/>
          </p:cNvGraphicFramePr>
          <p:nvPr/>
        </p:nvGraphicFramePr>
        <p:xfrm>
          <a:off x="1404938" y="1017588"/>
          <a:ext cx="5870575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94" name="Equation" r:id="rId5" imgW="2514600" imgH="812800" progId="Equation.DSMT4">
                  <p:embed/>
                </p:oleObj>
              </mc:Choice>
              <mc:Fallback>
                <p:oleObj name="Equation" r:id="rId5" imgW="2514600" imgH="8128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4938" y="1017588"/>
                        <a:ext cx="5870575" cy="152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7108" name="Object 20"/>
          <p:cNvGraphicFramePr>
            <a:graphicFrameLocks noChangeAspect="1"/>
          </p:cNvGraphicFramePr>
          <p:nvPr/>
        </p:nvGraphicFramePr>
        <p:xfrm>
          <a:off x="1463675" y="2427288"/>
          <a:ext cx="6034088" cy="90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95" name="Equation" r:id="rId7" imgW="2387600" imgH="444500" progId="Equation.DSMT4">
                  <p:embed/>
                </p:oleObj>
              </mc:Choice>
              <mc:Fallback>
                <p:oleObj name="Equation" r:id="rId7" imgW="2387600" imgH="4445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3675" y="2427288"/>
                        <a:ext cx="6034088" cy="906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7109" name="Group 21"/>
          <p:cNvGrpSpPr>
            <a:grpSpLocks/>
          </p:cNvGrpSpPr>
          <p:nvPr/>
        </p:nvGrpSpPr>
        <p:grpSpPr bwMode="auto">
          <a:xfrm>
            <a:off x="1836738" y="3143250"/>
            <a:ext cx="5153025" cy="3429000"/>
            <a:chOff x="1332" y="456"/>
            <a:chExt cx="3246" cy="2160"/>
          </a:xfrm>
        </p:grpSpPr>
        <p:sp>
          <p:nvSpPr>
            <p:cNvPr id="88071" name="Text Box 22"/>
            <p:cNvSpPr txBox="1">
              <a:spLocks noChangeArrowheads="1"/>
            </p:cNvSpPr>
            <p:nvPr/>
          </p:nvSpPr>
          <p:spPr bwMode="auto">
            <a:xfrm>
              <a:off x="2307" y="516"/>
              <a:ext cx="11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欠阻尼情况</a:t>
              </a:r>
            </a:p>
          </p:txBody>
        </p:sp>
        <p:sp>
          <p:nvSpPr>
            <p:cNvPr id="88072" name="Line 23"/>
            <p:cNvSpPr>
              <a:spLocks noChangeShapeType="1"/>
            </p:cNvSpPr>
            <p:nvPr/>
          </p:nvSpPr>
          <p:spPr bwMode="auto">
            <a:xfrm>
              <a:off x="1436" y="1548"/>
              <a:ext cx="2690" cy="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8073" name="Line 24"/>
            <p:cNvSpPr>
              <a:spLocks noChangeShapeType="1"/>
            </p:cNvSpPr>
            <p:nvPr/>
          </p:nvSpPr>
          <p:spPr bwMode="auto">
            <a:xfrm flipV="1">
              <a:off x="1674" y="456"/>
              <a:ext cx="0" cy="1944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8074" name="Text Box 25"/>
            <p:cNvSpPr txBox="1">
              <a:spLocks noChangeArrowheads="1"/>
            </p:cNvSpPr>
            <p:nvPr/>
          </p:nvSpPr>
          <p:spPr bwMode="auto">
            <a:xfrm>
              <a:off x="1502" y="1500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0</a:t>
              </a:r>
            </a:p>
          </p:txBody>
        </p:sp>
        <p:sp>
          <p:nvSpPr>
            <p:cNvPr id="88075" name="Text Box 26"/>
            <p:cNvSpPr txBox="1">
              <a:spLocks noChangeArrowheads="1"/>
            </p:cNvSpPr>
            <p:nvPr/>
          </p:nvSpPr>
          <p:spPr bwMode="auto">
            <a:xfrm>
              <a:off x="4126" y="1404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t(s)</a:t>
              </a:r>
            </a:p>
          </p:txBody>
        </p:sp>
        <p:sp>
          <p:nvSpPr>
            <p:cNvPr id="88076" name="Freeform 27"/>
            <p:cNvSpPr>
              <a:spLocks/>
            </p:cNvSpPr>
            <p:nvPr/>
          </p:nvSpPr>
          <p:spPr bwMode="auto">
            <a:xfrm>
              <a:off x="1680" y="924"/>
              <a:ext cx="2412" cy="1050"/>
            </a:xfrm>
            <a:custGeom>
              <a:avLst/>
              <a:gdLst>
                <a:gd name="T0" fmla="*/ 0 w 2412"/>
                <a:gd name="T1" fmla="*/ 0 h 1050"/>
                <a:gd name="T2" fmla="*/ 108 w 2412"/>
                <a:gd name="T3" fmla="*/ 228 h 1050"/>
                <a:gd name="T4" fmla="*/ 216 w 2412"/>
                <a:gd name="T5" fmla="*/ 456 h 1050"/>
                <a:gd name="T6" fmla="*/ 276 w 2412"/>
                <a:gd name="T7" fmla="*/ 624 h 1050"/>
                <a:gd name="T8" fmla="*/ 384 w 2412"/>
                <a:gd name="T9" fmla="*/ 888 h 1050"/>
                <a:gd name="T10" fmla="*/ 528 w 2412"/>
                <a:gd name="T11" fmla="*/ 1008 h 1050"/>
                <a:gd name="T12" fmla="*/ 720 w 2412"/>
                <a:gd name="T13" fmla="*/ 636 h 1050"/>
                <a:gd name="T14" fmla="*/ 888 w 2412"/>
                <a:gd name="T15" fmla="*/ 324 h 1050"/>
                <a:gd name="T16" fmla="*/ 1056 w 2412"/>
                <a:gd name="T17" fmla="*/ 480 h 1050"/>
                <a:gd name="T18" fmla="*/ 1152 w 2412"/>
                <a:gd name="T19" fmla="*/ 636 h 1050"/>
                <a:gd name="T20" fmla="*/ 1380 w 2412"/>
                <a:gd name="T21" fmla="*/ 864 h 1050"/>
                <a:gd name="T22" fmla="*/ 1584 w 2412"/>
                <a:gd name="T23" fmla="*/ 624 h 1050"/>
                <a:gd name="T24" fmla="*/ 1776 w 2412"/>
                <a:gd name="T25" fmla="*/ 432 h 1050"/>
                <a:gd name="T26" fmla="*/ 1992 w 2412"/>
                <a:gd name="T27" fmla="*/ 612 h 1050"/>
                <a:gd name="T28" fmla="*/ 2184 w 2412"/>
                <a:gd name="T29" fmla="*/ 768 h 1050"/>
                <a:gd name="T30" fmla="*/ 2412 w 2412"/>
                <a:gd name="T31" fmla="*/ 588 h 105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412" h="1050">
                  <a:moveTo>
                    <a:pt x="0" y="0"/>
                  </a:moveTo>
                  <a:cubicBezTo>
                    <a:pt x="18" y="36"/>
                    <a:pt x="72" y="152"/>
                    <a:pt x="108" y="228"/>
                  </a:cubicBezTo>
                  <a:cubicBezTo>
                    <a:pt x="144" y="304"/>
                    <a:pt x="188" y="390"/>
                    <a:pt x="216" y="456"/>
                  </a:cubicBezTo>
                  <a:cubicBezTo>
                    <a:pt x="244" y="522"/>
                    <a:pt x="248" y="552"/>
                    <a:pt x="276" y="624"/>
                  </a:cubicBezTo>
                  <a:cubicBezTo>
                    <a:pt x="304" y="696"/>
                    <a:pt x="342" y="824"/>
                    <a:pt x="384" y="888"/>
                  </a:cubicBezTo>
                  <a:cubicBezTo>
                    <a:pt x="426" y="952"/>
                    <a:pt x="472" y="1050"/>
                    <a:pt x="528" y="1008"/>
                  </a:cubicBezTo>
                  <a:cubicBezTo>
                    <a:pt x="584" y="966"/>
                    <a:pt x="660" y="750"/>
                    <a:pt x="720" y="636"/>
                  </a:cubicBezTo>
                  <a:cubicBezTo>
                    <a:pt x="780" y="522"/>
                    <a:pt x="832" y="350"/>
                    <a:pt x="888" y="324"/>
                  </a:cubicBezTo>
                  <a:cubicBezTo>
                    <a:pt x="944" y="298"/>
                    <a:pt x="1012" y="428"/>
                    <a:pt x="1056" y="480"/>
                  </a:cubicBezTo>
                  <a:cubicBezTo>
                    <a:pt x="1100" y="532"/>
                    <a:pt x="1098" y="572"/>
                    <a:pt x="1152" y="636"/>
                  </a:cubicBezTo>
                  <a:cubicBezTo>
                    <a:pt x="1206" y="700"/>
                    <a:pt x="1308" y="866"/>
                    <a:pt x="1380" y="864"/>
                  </a:cubicBezTo>
                  <a:cubicBezTo>
                    <a:pt x="1452" y="862"/>
                    <a:pt x="1518" y="696"/>
                    <a:pt x="1584" y="624"/>
                  </a:cubicBezTo>
                  <a:cubicBezTo>
                    <a:pt x="1650" y="552"/>
                    <a:pt x="1708" y="434"/>
                    <a:pt x="1776" y="432"/>
                  </a:cubicBezTo>
                  <a:cubicBezTo>
                    <a:pt x="1844" y="430"/>
                    <a:pt x="1924" y="556"/>
                    <a:pt x="1992" y="612"/>
                  </a:cubicBezTo>
                  <a:cubicBezTo>
                    <a:pt x="2060" y="668"/>
                    <a:pt x="2114" y="772"/>
                    <a:pt x="2184" y="768"/>
                  </a:cubicBezTo>
                  <a:cubicBezTo>
                    <a:pt x="2254" y="764"/>
                    <a:pt x="2364" y="626"/>
                    <a:pt x="2412" y="588"/>
                  </a:cubicBezTo>
                </a:path>
              </a:pathLst>
            </a:custGeom>
            <a:noFill/>
            <a:ln w="38100" cap="sq" cmpd="sng">
              <a:solidFill>
                <a:srgbClr val="FF3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88077" name="Group 28"/>
            <p:cNvGrpSpPr>
              <a:grpSpLocks/>
            </p:cNvGrpSpPr>
            <p:nvPr/>
          </p:nvGrpSpPr>
          <p:grpSpPr bwMode="auto">
            <a:xfrm>
              <a:off x="3002" y="860"/>
              <a:ext cx="1416" cy="472"/>
              <a:chOff x="3638" y="116"/>
              <a:chExt cx="1416" cy="472"/>
            </a:xfrm>
          </p:grpSpPr>
          <p:sp>
            <p:nvSpPr>
              <p:cNvPr id="88091" name="Text Box 29"/>
              <p:cNvSpPr txBox="1">
                <a:spLocks noChangeArrowheads="1"/>
              </p:cNvSpPr>
              <p:nvPr/>
            </p:nvSpPr>
            <p:spPr bwMode="auto">
              <a:xfrm>
                <a:off x="3638" y="116"/>
                <a:ext cx="141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sq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zh-CN" altLang="en-US">
                    <a:solidFill>
                      <a:srgbClr val="0000FF"/>
                    </a:solidFill>
                    <a:ea typeface="宋体" panose="02010600030101010101" pitchFamily="2" charset="-122"/>
                  </a:rPr>
                  <a:t>包络线   </a:t>
                </a:r>
                <a:r>
                  <a:rPr lang="en-US" altLang="zh-CN">
                    <a:solidFill>
                      <a:srgbClr val="0000FF"/>
                    </a:solidFill>
                    <a:ea typeface="宋体" panose="02010600030101010101" pitchFamily="2" charset="-122"/>
                  </a:rPr>
                  <a:t>U</a:t>
                </a:r>
                <a:r>
                  <a:rPr lang="en-US" altLang="zh-CN" baseline="-25000">
                    <a:solidFill>
                      <a:srgbClr val="0000FF"/>
                    </a:solidFill>
                    <a:ea typeface="宋体" panose="02010600030101010101" pitchFamily="2" charset="-122"/>
                  </a:rPr>
                  <a:t>0</a:t>
                </a:r>
                <a:r>
                  <a:rPr lang="en-US" altLang="zh-CN">
                    <a:solidFill>
                      <a:srgbClr val="0000FF"/>
                    </a:solidFill>
                    <a:ea typeface="宋体" panose="02010600030101010101" pitchFamily="2" charset="-122"/>
                  </a:rPr>
                  <a:t>e</a:t>
                </a:r>
                <a:r>
                  <a:rPr lang="en-US" altLang="zh-CN" baseline="30000">
                    <a:solidFill>
                      <a:srgbClr val="0000FF"/>
                    </a:solidFill>
                    <a:ea typeface="宋体" panose="02010600030101010101" pitchFamily="2" charset="-122"/>
                  </a:rPr>
                  <a:t>-t</a:t>
                </a:r>
                <a:endParaRPr lang="en-US" altLang="zh-CN">
                  <a:solidFill>
                    <a:srgbClr val="0000FF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88092" name="Line 30"/>
              <p:cNvSpPr>
                <a:spLocks noChangeShapeType="1"/>
              </p:cNvSpPr>
              <p:nvPr/>
            </p:nvSpPr>
            <p:spPr bwMode="auto">
              <a:xfrm flipH="1">
                <a:off x="3758" y="420"/>
                <a:ext cx="184" cy="168"/>
              </a:xfrm>
              <a:prstGeom prst="line">
                <a:avLst/>
              </a:prstGeom>
              <a:noFill/>
              <a:ln w="9525" cap="sq">
                <a:solidFill>
                  <a:srgbClr val="FF00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88078" name="Freeform 31"/>
            <p:cNvSpPr>
              <a:spLocks/>
            </p:cNvSpPr>
            <p:nvPr/>
          </p:nvSpPr>
          <p:spPr bwMode="auto">
            <a:xfrm>
              <a:off x="1668" y="936"/>
              <a:ext cx="2424" cy="492"/>
            </a:xfrm>
            <a:custGeom>
              <a:avLst/>
              <a:gdLst>
                <a:gd name="T0" fmla="*/ 0 w 2424"/>
                <a:gd name="T1" fmla="*/ 0 h 492"/>
                <a:gd name="T2" fmla="*/ 324 w 2424"/>
                <a:gd name="T3" fmla="*/ 144 h 492"/>
                <a:gd name="T4" fmla="*/ 504 w 2424"/>
                <a:gd name="T5" fmla="*/ 204 h 492"/>
                <a:gd name="T6" fmla="*/ 696 w 2424"/>
                <a:gd name="T7" fmla="*/ 264 h 492"/>
                <a:gd name="T8" fmla="*/ 912 w 2424"/>
                <a:gd name="T9" fmla="*/ 312 h 492"/>
                <a:gd name="T10" fmla="*/ 1128 w 2424"/>
                <a:gd name="T11" fmla="*/ 336 h 492"/>
                <a:gd name="T12" fmla="*/ 1392 w 2424"/>
                <a:gd name="T13" fmla="*/ 384 h 492"/>
                <a:gd name="T14" fmla="*/ 1896 w 2424"/>
                <a:gd name="T15" fmla="*/ 444 h 492"/>
                <a:gd name="T16" fmla="*/ 2220 w 2424"/>
                <a:gd name="T17" fmla="*/ 468 h 492"/>
                <a:gd name="T18" fmla="*/ 2424 w 2424"/>
                <a:gd name="T19" fmla="*/ 492 h 4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24" h="492">
                  <a:moveTo>
                    <a:pt x="0" y="0"/>
                  </a:moveTo>
                  <a:cubicBezTo>
                    <a:pt x="120" y="55"/>
                    <a:pt x="240" y="110"/>
                    <a:pt x="324" y="144"/>
                  </a:cubicBezTo>
                  <a:cubicBezTo>
                    <a:pt x="408" y="178"/>
                    <a:pt x="442" y="184"/>
                    <a:pt x="504" y="204"/>
                  </a:cubicBezTo>
                  <a:cubicBezTo>
                    <a:pt x="566" y="224"/>
                    <a:pt x="628" y="246"/>
                    <a:pt x="696" y="264"/>
                  </a:cubicBezTo>
                  <a:cubicBezTo>
                    <a:pt x="764" y="282"/>
                    <a:pt x="840" y="300"/>
                    <a:pt x="912" y="312"/>
                  </a:cubicBezTo>
                  <a:cubicBezTo>
                    <a:pt x="984" y="324"/>
                    <a:pt x="1048" y="324"/>
                    <a:pt x="1128" y="336"/>
                  </a:cubicBezTo>
                  <a:cubicBezTo>
                    <a:pt x="1208" y="348"/>
                    <a:pt x="1264" y="366"/>
                    <a:pt x="1392" y="384"/>
                  </a:cubicBezTo>
                  <a:cubicBezTo>
                    <a:pt x="1520" y="402"/>
                    <a:pt x="1758" y="430"/>
                    <a:pt x="1896" y="444"/>
                  </a:cubicBezTo>
                  <a:cubicBezTo>
                    <a:pt x="2034" y="458"/>
                    <a:pt x="2132" y="460"/>
                    <a:pt x="2220" y="468"/>
                  </a:cubicBezTo>
                  <a:cubicBezTo>
                    <a:pt x="2308" y="476"/>
                    <a:pt x="2366" y="484"/>
                    <a:pt x="2424" y="492"/>
                  </a:cubicBezTo>
                </a:path>
              </a:pathLst>
            </a:custGeom>
            <a:noFill/>
            <a:ln w="9525" cap="flat" cmpd="sng">
              <a:solidFill>
                <a:srgbClr val="FF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8079" name="Freeform 32"/>
            <p:cNvSpPr>
              <a:spLocks/>
            </p:cNvSpPr>
            <p:nvPr/>
          </p:nvSpPr>
          <p:spPr bwMode="auto">
            <a:xfrm flipV="1">
              <a:off x="1668" y="1668"/>
              <a:ext cx="2424" cy="492"/>
            </a:xfrm>
            <a:custGeom>
              <a:avLst/>
              <a:gdLst>
                <a:gd name="T0" fmla="*/ 0 w 2424"/>
                <a:gd name="T1" fmla="*/ 0 h 492"/>
                <a:gd name="T2" fmla="*/ 324 w 2424"/>
                <a:gd name="T3" fmla="*/ 144 h 492"/>
                <a:gd name="T4" fmla="*/ 504 w 2424"/>
                <a:gd name="T5" fmla="*/ 204 h 492"/>
                <a:gd name="T6" fmla="*/ 696 w 2424"/>
                <a:gd name="T7" fmla="*/ 264 h 492"/>
                <a:gd name="T8" fmla="*/ 912 w 2424"/>
                <a:gd name="T9" fmla="*/ 312 h 492"/>
                <a:gd name="T10" fmla="*/ 1128 w 2424"/>
                <a:gd name="T11" fmla="*/ 336 h 492"/>
                <a:gd name="T12" fmla="*/ 1392 w 2424"/>
                <a:gd name="T13" fmla="*/ 384 h 492"/>
                <a:gd name="T14" fmla="*/ 1896 w 2424"/>
                <a:gd name="T15" fmla="*/ 444 h 492"/>
                <a:gd name="T16" fmla="*/ 2220 w 2424"/>
                <a:gd name="T17" fmla="*/ 468 h 492"/>
                <a:gd name="T18" fmla="*/ 2424 w 2424"/>
                <a:gd name="T19" fmla="*/ 492 h 4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24" h="492">
                  <a:moveTo>
                    <a:pt x="0" y="0"/>
                  </a:moveTo>
                  <a:cubicBezTo>
                    <a:pt x="120" y="55"/>
                    <a:pt x="240" y="110"/>
                    <a:pt x="324" y="144"/>
                  </a:cubicBezTo>
                  <a:cubicBezTo>
                    <a:pt x="408" y="178"/>
                    <a:pt x="442" y="184"/>
                    <a:pt x="504" y="204"/>
                  </a:cubicBezTo>
                  <a:cubicBezTo>
                    <a:pt x="566" y="224"/>
                    <a:pt x="628" y="246"/>
                    <a:pt x="696" y="264"/>
                  </a:cubicBezTo>
                  <a:cubicBezTo>
                    <a:pt x="764" y="282"/>
                    <a:pt x="840" y="300"/>
                    <a:pt x="912" y="312"/>
                  </a:cubicBezTo>
                  <a:cubicBezTo>
                    <a:pt x="984" y="324"/>
                    <a:pt x="1048" y="324"/>
                    <a:pt x="1128" y="336"/>
                  </a:cubicBezTo>
                  <a:cubicBezTo>
                    <a:pt x="1208" y="348"/>
                    <a:pt x="1264" y="366"/>
                    <a:pt x="1392" y="384"/>
                  </a:cubicBezTo>
                  <a:cubicBezTo>
                    <a:pt x="1520" y="402"/>
                    <a:pt x="1758" y="430"/>
                    <a:pt x="1896" y="444"/>
                  </a:cubicBezTo>
                  <a:cubicBezTo>
                    <a:pt x="2034" y="458"/>
                    <a:pt x="2132" y="460"/>
                    <a:pt x="2220" y="468"/>
                  </a:cubicBezTo>
                  <a:cubicBezTo>
                    <a:pt x="2308" y="476"/>
                    <a:pt x="2366" y="484"/>
                    <a:pt x="2424" y="492"/>
                  </a:cubicBezTo>
                </a:path>
              </a:pathLst>
            </a:custGeom>
            <a:noFill/>
            <a:ln w="9525" cap="flat" cmpd="sng">
              <a:solidFill>
                <a:srgbClr val="FF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8080" name="Freeform 33"/>
            <p:cNvSpPr>
              <a:spLocks/>
            </p:cNvSpPr>
            <p:nvPr/>
          </p:nvSpPr>
          <p:spPr bwMode="auto">
            <a:xfrm>
              <a:off x="1650" y="1246"/>
              <a:ext cx="2310" cy="596"/>
            </a:xfrm>
            <a:custGeom>
              <a:avLst/>
              <a:gdLst>
                <a:gd name="T0" fmla="*/ 6 w 2310"/>
                <a:gd name="T1" fmla="*/ 28 h 596"/>
                <a:gd name="T2" fmla="*/ 18 w 2310"/>
                <a:gd name="T3" fmla="*/ 26 h 596"/>
                <a:gd name="T4" fmla="*/ 114 w 2310"/>
                <a:gd name="T5" fmla="*/ 185 h 596"/>
                <a:gd name="T6" fmla="*/ 174 w 2310"/>
                <a:gd name="T7" fmla="*/ 301 h 596"/>
                <a:gd name="T8" fmla="*/ 282 w 2310"/>
                <a:gd name="T9" fmla="*/ 484 h 596"/>
                <a:gd name="T10" fmla="*/ 426 w 2310"/>
                <a:gd name="T11" fmla="*/ 567 h 596"/>
                <a:gd name="T12" fmla="*/ 618 w 2310"/>
                <a:gd name="T13" fmla="*/ 310 h 596"/>
                <a:gd name="T14" fmla="*/ 786 w 2310"/>
                <a:gd name="T15" fmla="*/ 94 h 596"/>
                <a:gd name="T16" fmla="*/ 954 w 2310"/>
                <a:gd name="T17" fmla="*/ 202 h 596"/>
                <a:gd name="T18" fmla="*/ 1050 w 2310"/>
                <a:gd name="T19" fmla="*/ 310 h 596"/>
                <a:gd name="T20" fmla="*/ 1278 w 2310"/>
                <a:gd name="T21" fmla="*/ 467 h 596"/>
                <a:gd name="T22" fmla="*/ 1482 w 2310"/>
                <a:gd name="T23" fmla="*/ 301 h 596"/>
                <a:gd name="T24" fmla="*/ 1674 w 2310"/>
                <a:gd name="T25" fmla="*/ 169 h 596"/>
                <a:gd name="T26" fmla="*/ 1890 w 2310"/>
                <a:gd name="T27" fmla="*/ 293 h 596"/>
                <a:gd name="T28" fmla="*/ 2082 w 2310"/>
                <a:gd name="T29" fmla="*/ 401 h 596"/>
                <a:gd name="T30" fmla="*/ 2310 w 2310"/>
                <a:gd name="T31" fmla="*/ 277 h 59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310" h="596">
                  <a:moveTo>
                    <a:pt x="6" y="28"/>
                  </a:moveTo>
                  <a:cubicBezTo>
                    <a:pt x="8" y="28"/>
                    <a:pt x="0" y="0"/>
                    <a:pt x="18" y="26"/>
                  </a:cubicBezTo>
                  <a:cubicBezTo>
                    <a:pt x="36" y="52"/>
                    <a:pt x="88" y="139"/>
                    <a:pt x="114" y="185"/>
                  </a:cubicBezTo>
                  <a:cubicBezTo>
                    <a:pt x="140" y="231"/>
                    <a:pt x="146" y="252"/>
                    <a:pt x="174" y="301"/>
                  </a:cubicBezTo>
                  <a:cubicBezTo>
                    <a:pt x="202" y="351"/>
                    <a:pt x="240" y="440"/>
                    <a:pt x="282" y="484"/>
                  </a:cubicBezTo>
                  <a:cubicBezTo>
                    <a:pt x="324" y="528"/>
                    <a:pt x="370" y="596"/>
                    <a:pt x="426" y="567"/>
                  </a:cubicBezTo>
                  <a:cubicBezTo>
                    <a:pt x="482" y="538"/>
                    <a:pt x="558" y="389"/>
                    <a:pt x="618" y="310"/>
                  </a:cubicBezTo>
                  <a:cubicBezTo>
                    <a:pt x="678" y="231"/>
                    <a:pt x="730" y="112"/>
                    <a:pt x="786" y="94"/>
                  </a:cubicBezTo>
                  <a:cubicBezTo>
                    <a:pt x="842" y="76"/>
                    <a:pt x="910" y="166"/>
                    <a:pt x="954" y="202"/>
                  </a:cubicBezTo>
                  <a:cubicBezTo>
                    <a:pt x="998" y="238"/>
                    <a:pt x="996" y="265"/>
                    <a:pt x="1050" y="310"/>
                  </a:cubicBezTo>
                  <a:cubicBezTo>
                    <a:pt x="1104" y="354"/>
                    <a:pt x="1206" y="469"/>
                    <a:pt x="1278" y="467"/>
                  </a:cubicBezTo>
                  <a:cubicBezTo>
                    <a:pt x="1350" y="466"/>
                    <a:pt x="1416" y="351"/>
                    <a:pt x="1482" y="301"/>
                  </a:cubicBezTo>
                  <a:cubicBezTo>
                    <a:pt x="1548" y="252"/>
                    <a:pt x="1606" y="170"/>
                    <a:pt x="1674" y="169"/>
                  </a:cubicBezTo>
                  <a:cubicBezTo>
                    <a:pt x="1742" y="167"/>
                    <a:pt x="1822" y="254"/>
                    <a:pt x="1890" y="293"/>
                  </a:cubicBezTo>
                  <a:cubicBezTo>
                    <a:pt x="1958" y="332"/>
                    <a:pt x="2012" y="404"/>
                    <a:pt x="2082" y="401"/>
                  </a:cubicBezTo>
                  <a:cubicBezTo>
                    <a:pt x="2152" y="398"/>
                    <a:pt x="2262" y="303"/>
                    <a:pt x="2310" y="277"/>
                  </a:cubicBezTo>
                </a:path>
              </a:pathLst>
            </a:custGeom>
            <a:noFill/>
            <a:ln w="38100" cap="sq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8081" name="Text Box 34"/>
            <p:cNvSpPr txBox="1">
              <a:spLocks noChangeArrowheads="1"/>
            </p:cNvSpPr>
            <p:nvPr/>
          </p:nvSpPr>
          <p:spPr bwMode="auto">
            <a:xfrm>
              <a:off x="1332" y="75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U</a:t>
              </a:r>
              <a:r>
                <a:rPr lang="en-US" altLang="zh-CN" baseline="-25000">
                  <a:solidFill>
                    <a:schemeClr val="tx2"/>
                  </a:solidFill>
                  <a:ea typeface="宋体" panose="02010600030101010101" pitchFamily="2" charset="-122"/>
                </a:rPr>
                <a:t>0</a:t>
              </a:r>
              <a:endParaRPr lang="en-US" altLang="zh-CN">
                <a:solidFill>
                  <a:schemeClr val="tx2"/>
                </a:solidFill>
                <a:ea typeface="宋体" panose="02010600030101010101" pitchFamily="2" charset="-122"/>
              </a:endParaRPr>
            </a:p>
          </p:txBody>
        </p:sp>
        <p:grpSp>
          <p:nvGrpSpPr>
            <p:cNvPr id="88082" name="Group 35"/>
            <p:cNvGrpSpPr>
              <a:grpSpLocks/>
            </p:cNvGrpSpPr>
            <p:nvPr/>
          </p:nvGrpSpPr>
          <p:grpSpPr bwMode="auto">
            <a:xfrm>
              <a:off x="1514" y="776"/>
              <a:ext cx="1416" cy="412"/>
              <a:chOff x="2822" y="2372"/>
              <a:chExt cx="1416" cy="412"/>
            </a:xfrm>
          </p:grpSpPr>
          <p:sp>
            <p:nvSpPr>
              <p:cNvPr id="88089" name="Text Box 36"/>
              <p:cNvSpPr txBox="1">
                <a:spLocks noChangeArrowheads="1"/>
              </p:cNvSpPr>
              <p:nvPr/>
            </p:nvSpPr>
            <p:spPr bwMode="auto">
              <a:xfrm>
                <a:off x="2822" y="2372"/>
                <a:ext cx="141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sq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solidFill>
                      <a:srgbClr val="FF3300"/>
                    </a:solidFill>
                    <a:ea typeface="宋体" panose="02010600030101010101" pitchFamily="2" charset="-122"/>
                  </a:rPr>
                  <a:t>u</a:t>
                </a:r>
                <a:r>
                  <a:rPr lang="en-US" altLang="zh-CN" baseline="-25000">
                    <a:solidFill>
                      <a:srgbClr val="FF3300"/>
                    </a:solidFill>
                    <a:ea typeface="宋体" panose="02010600030101010101" pitchFamily="2" charset="-122"/>
                  </a:rPr>
                  <a:t>c</a:t>
                </a:r>
                <a:r>
                  <a:rPr lang="en-US" altLang="zh-CN">
                    <a:solidFill>
                      <a:srgbClr val="FF3300"/>
                    </a:solidFill>
                    <a:ea typeface="宋体" panose="02010600030101010101" pitchFamily="2" charset="-122"/>
                  </a:rPr>
                  <a:t>(t)</a:t>
                </a:r>
              </a:p>
            </p:txBody>
          </p:sp>
          <p:sp>
            <p:nvSpPr>
              <p:cNvPr id="88090" name="Line 37"/>
              <p:cNvSpPr>
                <a:spLocks noChangeShapeType="1"/>
              </p:cNvSpPr>
              <p:nvPr/>
            </p:nvSpPr>
            <p:spPr bwMode="auto">
              <a:xfrm flipH="1">
                <a:off x="3122" y="2616"/>
                <a:ext cx="184" cy="168"/>
              </a:xfrm>
              <a:prstGeom prst="line">
                <a:avLst/>
              </a:prstGeom>
              <a:noFill/>
              <a:ln w="9525" cap="sq">
                <a:solidFill>
                  <a:srgbClr val="FF33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88083" name="Line 38"/>
            <p:cNvSpPr>
              <a:spLocks noChangeShapeType="1"/>
            </p:cNvSpPr>
            <p:nvPr/>
          </p:nvSpPr>
          <p:spPr bwMode="auto">
            <a:xfrm>
              <a:off x="3666" y="1636"/>
              <a:ext cx="115" cy="411"/>
            </a:xfrm>
            <a:prstGeom prst="line">
              <a:avLst/>
            </a:prstGeom>
            <a:noFill/>
            <a:ln w="9525" cap="sq">
              <a:solidFill>
                <a:srgbClr val="0000FF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8084" name="Text Box 39"/>
            <p:cNvSpPr txBox="1">
              <a:spLocks noChangeArrowheads="1"/>
            </p:cNvSpPr>
            <p:nvPr/>
          </p:nvSpPr>
          <p:spPr bwMode="auto">
            <a:xfrm>
              <a:off x="3781" y="1932"/>
              <a:ext cx="6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solidFill>
                    <a:srgbClr val="0000FF"/>
                  </a:solidFill>
                  <a:ea typeface="宋体" panose="02010600030101010101" pitchFamily="2" charset="-122"/>
                </a:rPr>
                <a:t>i</a:t>
              </a:r>
              <a:r>
                <a:rPr lang="en-US" altLang="zh-CN">
                  <a:solidFill>
                    <a:srgbClr val="0000FF"/>
                  </a:solidFill>
                  <a:ea typeface="宋体" panose="02010600030101010101" pitchFamily="2" charset="-122"/>
                </a:rPr>
                <a:t>(t)</a:t>
              </a:r>
            </a:p>
          </p:txBody>
        </p:sp>
        <p:sp>
          <p:nvSpPr>
            <p:cNvPr id="88085" name="Line 40"/>
            <p:cNvSpPr>
              <a:spLocks noChangeShapeType="1"/>
            </p:cNvSpPr>
            <p:nvPr/>
          </p:nvSpPr>
          <p:spPr bwMode="auto">
            <a:xfrm>
              <a:off x="1962" y="1548"/>
              <a:ext cx="0" cy="852"/>
            </a:xfrm>
            <a:prstGeom prst="line">
              <a:avLst/>
            </a:prstGeom>
            <a:noFill/>
            <a:ln w="9525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8086" name="Line 41"/>
            <p:cNvSpPr>
              <a:spLocks noChangeShapeType="1"/>
            </p:cNvSpPr>
            <p:nvPr/>
          </p:nvSpPr>
          <p:spPr bwMode="auto">
            <a:xfrm>
              <a:off x="2834" y="1536"/>
              <a:ext cx="0" cy="864"/>
            </a:xfrm>
            <a:prstGeom prst="line">
              <a:avLst/>
            </a:prstGeom>
            <a:noFill/>
            <a:ln w="9525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8087" name="Line 42"/>
            <p:cNvSpPr>
              <a:spLocks noChangeShapeType="1"/>
            </p:cNvSpPr>
            <p:nvPr/>
          </p:nvSpPr>
          <p:spPr bwMode="auto">
            <a:xfrm>
              <a:off x="1962" y="2124"/>
              <a:ext cx="872" cy="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88088" name="Object 43"/>
            <p:cNvGraphicFramePr>
              <a:graphicFrameLocks noChangeAspect="1"/>
            </p:cNvGraphicFramePr>
            <p:nvPr/>
          </p:nvGraphicFramePr>
          <p:xfrm>
            <a:off x="2231" y="2136"/>
            <a:ext cx="386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8096" name="Equation" r:id="rId9" imgW="253780" imgH="444114" progId="Equation.DSMT4">
                    <p:embed/>
                  </p:oleObj>
                </mc:Choice>
                <mc:Fallback>
                  <p:oleObj name="Equation" r:id="rId9" imgW="253780" imgH="444114" progId="Equation.DSMT4">
                    <p:embed/>
                    <p:pic>
                      <p:nvPicPr>
                        <p:cNvPr id="0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1" y="2136"/>
                          <a:ext cx="386" cy="4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7132" name="Text Box 44"/>
          <p:cNvSpPr txBox="1">
            <a:spLocks noChangeArrowheads="1"/>
          </p:cNvSpPr>
          <p:nvPr/>
        </p:nvSpPr>
        <p:spPr bwMode="auto">
          <a:xfrm>
            <a:off x="6989763" y="3429000"/>
            <a:ext cx="1544637" cy="466725"/>
          </a:xfrm>
          <a:prstGeom prst="rect">
            <a:avLst/>
          </a:prstGeom>
          <a:solidFill>
            <a:schemeClr val="bg1"/>
          </a:solidFill>
          <a:ln w="9525" cap="sq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FF"/>
                </a:solidFill>
                <a:ea typeface="宋体" panose="02010600030101010101" pitchFamily="2" charset="-122"/>
              </a:rPr>
              <a:t>减幅振荡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7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7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7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7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132" grpId="0" animBg="1" autoUpdateAnimBg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090" name="Group 43"/>
          <p:cNvGrpSpPr>
            <a:grpSpLocks/>
          </p:cNvGrpSpPr>
          <p:nvPr/>
        </p:nvGrpSpPr>
        <p:grpSpPr bwMode="auto">
          <a:xfrm>
            <a:off x="2114550" y="323850"/>
            <a:ext cx="5153025" cy="3429000"/>
            <a:chOff x="1332" y="456"/>
            <a:chExt cx="3246" cy="2160"/>
          </a:xfrm>
        </p:grpSpPr>
        <p:sp>
          <p:nvSpPr>
            <p:cNvPr id="89093" name="Text Box 44"/>
            <p:cNvSpPr txBox="1">
              <a:spLocks noChangeArrowheads="1"/>
            </p:cNvSpPr>
            <p:nvPr/>
          </p:nvSpPr>
          <p:spPr bwMode="auto">
            <a:xfrm>
              <a:off x="2307" y="516"/>
              <a:ext cx="11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欠阻尼情况</a:t>
              </a:r>
            </a:p>
          </p:txBody>
        </p:sp>
        <p:sp>
          <p:nvSpPr>
            <p:cNvPr id="89094" name="Line 45"/>
            <p:cNvSpPr>
              <a:spLocks noChangeShapeType="1"/>
            </p:cNvSpPr>
            <p:nvPr/>
          </p:nvSpPr>
          <p:spPr bwMode="auto">
            <a:xfrm>
              <a:off x="1436" y="1548"/>
              <a:ext cx="2690" cy="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9095" name="Line 46"/>
            <p:cNvSpPr>
              <a:spLocks noChangeShapeType="1"/>
            </p:cNvSpPr>
            <p:nvPr/>
          </p:nvSpPr>
          <p:spPr bwMode="auto">
            <a:xfrm flipV="1">
              <a:off x="1674" y="456"/>
              <a:ext cx="0" cy="1944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9096" name="Text Box 47"/>
            <p:cNvSpPr txBox="1">
              <a:spLocks noChangeArrowheads="1"/>
            </p:cNvSpPr>
            <p:nvPr/>
          </p:nvSpPr>
          <p:spPr bwMode="auto">
            <a:xfrm>
              <a:off x="1502" y="1500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0</a:t>
              </a:r>
            </a:p>
          </p:txBody>
        </p:sp>
        <p:sp>
          <p:nvSpPr>
            <p:cNvPr id="89097" name="Text Box 48"/>
            <p:cNvSpPr txBox="1">
              <a:spLocks noChangeArrowheads="1"/>
            </p:cNvSpPr>
            <p:nvPr/>
          </p:nvSpPr>
          <p:spPr bwMode="auto">
            <a:xfrm>
              <a:off x="4126" y="1404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t(s)</a:t>
              </a:r>
            </a:p>
          </p:txBody>
        </p:sp>
        <p:sp>
          <p:nvSpPr>
            <p:cNvPr id="89098" name="Freeform 49"/>
            <p:cNvSpPr>
              <a:spLocks/>
            </p:cNvSpPr>
            <p:nvPr/>
          </p:nvSpPr>
          <p:spPr bwMode="auto">
            <a:xfrm>
              <a:off x="1680" y="924"/>
              <a:ext cx="2412" cy="1050"/>
            </a:xfrm>
            <a:custGeom>
              <a:avLst/>
              <a:gdLst>
                <a:gd name="T0" fmla="*/ 0 w 2412"/>
                <a:gd name="T1" fmla="*/ 0 h 1050"/>
                <a:gd name="T2" fmla="*/ 108 w 2412"/>
                <a:gd name="T3" fmla="*/ 228 h 1050"/>
                <a:gd name="T4" fmla="*/ 216 w 2412"/>
                <a:gd name="T5" fmla="*/ 456 h 1050"/>
                <a:gd name="T6" fmla="*/ 276 w 2412"/>
                <a:gd name="T7" fmla="*/ 624 h 1050"/>
                <a:gd name="T8" fmla="*/ 384 w 2412"/>
                <a:gd name="T9" fmla="*/ 888 h 1050"/>
                <a:gd name="T10" fmla="*/ 528 w 2412"/>
                <a:gd name="T11" fmla="*/ 1008 h 1050"/>
                <a:gd name="T12" fmla="*/ 720 w 2412"/>
                <a:gd name="T13" fmla="*/ 636 h 1050"/>
                <a:gd name="T14" fmla="*/ 888 w 2412"/>
                <a:gd name="T15" fmla="*/ 324 h 1050"/>
                <a:gd name="T16" fmla="*/ 1056 w 2412"/>
                <a:gd name="T17" fmla="*/ 480 h 1050"/>
                <a:gd name="T18" fmla="*/ 1152 w 2412"/>
                <a:gd name="T19" fmla="*/ 636 h 1050"/>
                <a:gd name="T20" fmla="*/ 1380 w 2412"/>
                <a:gd name="T21" fmla="*/ 864 h 1050"/>
                <a:gd name="T22" fmla="*/ 1584 w 2412"/>
                <a:gd name="T23" fmla="*/ 624 h 1050"/>
                <a:gd name="T24" fmla="*/ 1776 w 2412"/>
                <a:gd name="T25" fmla="*/ 432 h 1050"/>
                <a:gd name="T26" fmla="*/ 1992 w 2412"/>
                <a:gd name="T27" fmla="*/ 612 h 1050"/>
                <a:gd name="T28" fmla="*/ 2184 w 2412"/>
                <a:gd name="T29" fmla="*/ 768 h 1050"/>
                <a:gd name="T30" fmla="*/ 2412 w 2412"/>
                <a:gd name="T31" fmla="*/ 588 h 105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412" h="1050">
                  <a:moveTo>
                    <a:pt x="0" y="0"/>
                  </a:moveTo>
                  <a:cubicBezTo>
                    <a:pt x="18" y="36"/>
                    <a:pt x="72" y="152"/>
                    <a:pt x="108" y="228"/>
                  </a:cubicBezTo>
                  <a:cubicBezTo>
                    <a:pt x="144" y="304"/>
                    <a:pt x="188" y="390"/>
                    <a:pt x="216" y="456"/>
                  </a:cubicBezTo>
                  <a:cubicBezTo>
                    <a:pt x="244" y="522"/>
                    <a:pt x="248" y="552"/>
                    <a:pt x="276" y="624"/>
                  </a:cubicBezTo>
                  <a:cubicBezTo>
                    <a:pt x="304" y="696"/>
                    <a:pt x="342" y="824"/>
                    <a:pt x="384" y="888"/>
                  </a:cubicBezTo>
                  <a:cubicBezTo>
                    <a:pt x="426" y="952"/>
                    <a:pt x="472" y="1050"/>
                    <a:pt x="528" y="1008"/>
                  </a:cubicBezTo>
                  <a:cubicBezTo>
                    <a:pt x="584" y="966"/>
                    <a:pt x="660" y="750"/>
                    <a:pt x="720" y="636"/>
                  </a:cubicBezTo>
                  <a:cubicBezTo>
                    <a:pt x="780" y="522"/>
                    <a:pt x="832" y="350"/>
                    <a:pt x="888" y="324"/>
                  </a:cubicBezTo>
                  <a:cubicBezTo>
                    <a:pt x="944" y="298"/>
                    <a:pt x="1012" y="428"/>
                    <a:pt x="1056" y="480"/>
                  </a:cubicBezTo>
                  <a:cubicBezTo>
                    <a:pt x="1100" y="532"/>
                    <a:pt x="1098" y="572"/>
                    <a:pt x="1152" y="636"/>
                  </a:cubicBezTo>
                  <a:cubicBezTo>
                    <a:pt x="1206" y="700"/>
                    <a:pt x="1308" y="866"/>
                    <a:pt x="1380" y="864"/>
                  </a:cubicBezTo>
                  <a:cubicBezTo>
                    <a:pt x="1452" y="862"/>
                    <a:pt x="1518" y="696"/>
                    <a:pt x="1584" y="624"/>
                  </a:cubicBezTo>
                  <a:cubicBezTo>
                    <a:pt x="1650" y="552"/>
                    <a:pt x="1708" y="434"/>
                    <a:pt x="1776" y="432"/>
                  </a:cubicBezTo>
                  <a:cubicBezTo>
                    <a:pt x="1844" y="430"/>
                    <a:pt x="1924" y="556"/>
                    <a:pt x="1992" y="612"/>
                  </a:cubicBezTo>
                  <a:cubicBezTo>
                    <a:pt x="2060" y="668"/>
                    <a:pt x="2114" y="772"/>
                    <a:pt x="2184" y="768"/>
                  </a:cubicBezTo>
                  <a:cubicBezTo>
                    <a:pt x="2254" y="764"/>
                    <a:pt x="2364" y="626"/>
                    <a:pt x="2412" y="588"/>
                  </a:cubicBezTo>
                </a:path>
              </a:pathLst>
            </a:custGeom>
            <a:noFill/>
            <a:ln w="38100" cap="sq" cmpd="sng">
              <a:solidFill>
                <a:srgbClr val="FF3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89099" name="Group 50"/>
            <p:cNvGrpSpPr>
              <a:grpSpLocks/>
            </p:cNvGrpSpPr>
            <p:nvPr/>
          </p:nvGrpSpPr>
          <p:grpSpPr bwMode="auto">
            <a:xfrm>
              <a:off x="3002" y="860"/>
              <a:ext cx="1416" cy="472"/>
              <a:chOff x="3638" y="116"/>
              <a:chExt cx="1416" cy="472"/>
            </a:xfrm>
          </p:grpSpPr>
          <p:sp>
            <p:nvSpPr>
              <p:cNvPr id="89113" name="Text Box 51"/>
              <p:cNvSpPr txBox="1">
                <a:spLocks noChangeArrowheads="1"/>
              </p:cNvSpPr>
              <p:nvPr/>
            </p:nvSpPr>
            <p:spPr bwMode="auto">
              <a:xfrm>
                <a:off x="3638" y="116"/>
                <a:ext cx="141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sq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zh-CN" altLang="en-US">
                    <a:solidFill>
                      <a:srgbClr val="FF00FF"/>
                    </a:solidFill>
                    <a:ea typeface="宋体" panose="02010600030101010101" pitchFamily="2" charset="-122"/>
                  </a:rPr>
                  <a:t>包络线   </a:t>
                </a:r>
                <a:r>
                  <a:rPr lang="en-US" altLang="zh-CN">
                    <a:solidFill>
                      <a:srgbClr val="FF00FF"/>
                    </a:solidFill>
                    <a:ea typeface="宋体" panose="02010600030101010101" pitchFamily="2" charset="-122"/>
                  </a:rPr>
                  <a:t>U</a:t>
                </a:r>
                <a:r>
                  <a:rPr lang="en-US" altLang="zh-CN" baseline="-25000">
                    <a:solidFill>
                      <a:srgbClr val="FF00FF"/>
                    </a:solidFill>
                    <a:ea typeface="宋体" panose="02010600030101010101" pitchFamily="2" charset="-122"/>
                  </a:rPr>
                  <a:t>0</a:t>
                </a:r>
                <a:r>
                  <a:rPr lang="en-US" altLang="zh-CN">
                    <a:solidFill>
                      <a:srgbClr val="FF00FF"/>
                    </a:solidFill>
                    <a:ea typeface="宋体" panose="02010600030101010101" pitchFamily="2" charset="-122"/>
                  </a:rPr>
                  <a:t>e</a:t>
                </a:r>
                <a:r>
                  <a:rPr lang="en-US" altLang="zh-CN" baseline="30000">
                    <a:solidFill>
                      <a:srgbClr val="FF00FF"/>
                    </a:solidFill>
                    <a:ea typeface="宋体" panose="02010600030101010101" pitchFamily="2" charset="-122"/>
                  </a:rPr>
                  <a:t>-t</a:t>
                </a:r>
                <a:endParaRPr lang="en-US" altLang="zh-CN">
                  <a:solidFill>
                    <a:srgbClr val="FF00FF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89114" name="Line 52"/>
              <p:cNvSpPr>
                <a:spLocks noChangeShapeType="1"/>
              </p:cNvSpPr>
              <p:nvPr/>
            </p:nvSpPr>
            <p:spPr bwMode="auto">
              <a:xfrm flipH="1">
                <a:off x="3758" y="420"/>
                <a:ext cx="184" cy="168"/>
              </a:xfrm>
              <a:prstGeom prst="line">
                <a:avLst/>
              </a:prstGeom>
              <a:noFill/>
              <a:ln w="9525" cap="sq">
                <a:solidFill>
                  <a:srgbClr val="FF00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89100" name="Freeform 53"/>
            <p:cNvSpPr>
              <a:spLocks/>
            </p:cNvSpPr>
            <p:nvPr/>
          </p:nvSpPr>
          <p:spPr bwMode="auto">
            <a:xfrm>
              <a:off x="1668" y="936"/>
              <a:ext cx="2424" cy="492"/>
            </a:xfrm>
            <a:custGeom>
              <a:avLst/>
              <a:gdLst>
                <a:gd name="T0" fmla="*/ 0 w 2424"/>
                <a:gd name="T1" fmla="*/ 0 h 492"/>
                <a:gd name="T2" fmla="*/ 324 w 2424"/>
                <a:gd name="T3" fmla="*/ 144 h 492"/>
                <a:gd name="T4" fmla="*/ 504 w 2424"/>
                <a:gd name="T5" fmla="*/ 204 h 492"/>
                <a:gd name="T6" fmla="*/ 696 w 2424"/>
                <a:gd name="T7" fmla="*/ 264 h 492"/>
                <a:gd name="T8" fmla="*/ 912 w 2424"/>
                <a:gd name="T9" fmla="*/ 312 h 492"/>
                <a:gd name="T10" fmla="*/ 1128 w 2424"/>
                <a:gd name="T11" fmla="*/ 336 h 492"/>
                <a:gd name="T12" fmla="*/ 1392 w 2424"/>
                <a:gd name="T13" fmla="*/ 384 h 492"/>
                <a:gd name="T14" fmla="*/ 1896 w 2424"/>
                <a:gd name="T15" fmla="*/ 444 h 492"/>
                <a:gd name="T16" fmla="*/ 2220 w 2424"/>
                <a:gd name="T17" fmla="*/ 468 h 492"/>
                <a:gd name="T18" fmla="*/ 2424 w 2424"/>
                <a:gd name="T19" fmla="*/ 492 h 4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24" h="492">
                  <a:moveTo>
                    <a:pt x="0" y="0"/>
                  </a:moveTo>
                  <a:cubicBezTo>
                    <a:pt x="120" y="55"/>
                    <a:pt x="240" y="110"/>
                    <a:pt x="324" y="144"/>
                  </a:cubicBezTo>
                  <a:cubicBezTo>
                    <a:pt x="408" y="178"/>
                    <a:pt x="442" y="184"/>
                    <a:pt x="504" y="204"/>
                  </a:cubicBezTo>
                  <a:cubicBezTo>
                    <a:pt x="566" y="224"/>
                    <a:pt x="628" y="246"/>
                    <a:pt x="696" y="264"/>
                  </a:cubicBezTo>
                  <a:cubicBezTo>
                    <a:pt x="764" y="282"/>
                    <a:pt x="840" y="300"/>
                    <a:pt x="912" y="312"/>
                  </a:cubicBezTo>
                  <a:cubicBezTo>
                    <a:pt x="984" y="324"/>
                    <a:pt x="1048" y="324"/>
                    <a:pt x="1128" y="336"/>
                  </a:cubicBezTo>
                  <a:cubicBezTo>
                    <a:pt x="1208" y="348"/>
                    <a:pt x="1264" y="366"/>
                    <a:pt x="1392" y="384"/>
                  </a:cubicBezTo>
                  <a:cubicBezTo>
                    <a:pt x="1520" y="402"/>
                    <a:pt x="1758" y="430"/>
                    <a:pt x="1896" y="444"/>
                  </a:cubicBezTo>
                  <a:cubicBezTo>
                    <a:pt x="2034" y="458"/>
                    <a:pt x="2132" y="460"/>
                    <a:pt x="2220" y="468"/>
                  </a:cubicBezTo>
                  <a:cubicBezTo>
                    <a:pt x="2308" y="476"/>
                    <a:pt x="2366" y="484"/>
                    <a:pt x="2424" y="492"/>
                  </a:cubicBezTo>
                </a:path>
              </a:pathLst>
            </a:custGeom>
            <a:noFill/>
            <a:ln w="9525" cap="flat" cmpd="sng">
              <a:solidFill>
                <a:srgbClr val="FF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9101" name="Freeform 54"/>
            <p:cNvSpPr>
              <a:spLocks/>
            </p:cNvSpPr>
            <p:nvPr/>
          </p:nvSpPr>
          <p:spPr bwMode="auto">
            <a:xfrm flipV="1">
              <a:off x="1668" y="1668"/>
              <a:ext cx="2424" cy="492"/>
            </a:xfrm>
            <a:custGeom>
              <a:avLst/>
              <a:gdLst>
                <a:gd name="T0" fmla="*/ 0 w 2424"/>
                <a:gd name="T1" fmla="*/ 0 h 492"/>
                <a:gd name="T2" fmla="*/ 324 w 2424"/>
                <a:gd name="T3" fmla="*/ 144 h 492"/>
                <a:gd name="T4" fmla="*/ 504 w 2424"/>
                <a:gd name="T5" fmla="*/ 204 h 492"/>
                <a:gd name="T6" fmla="*/ 696 w 2424"/>
                <a:gd name="T7" fmla="*/ 264 h 492"/>
                <a:gd name="T8" fmla="*/ 912 w 2424"/>
                <a:gd name="T9" fmla="*/ 312 h 492"/>
                <a:gd name="T10" fmla="*/ 1128 w 2424"/>
                <a:gd name="T11" fmla="*/ 336 h 492"/>
                <a:gd name="T12" fmla="*/ 1392 w 2424"/>
                <a:gd name="T13" fmla="*/ 384 h 492"/>
                <a:gd name="T14" fmla="*/ 1896 w 2424"/>
                <a:gd name="T15" fmla="*/ 444 h 492"/>
                <a:gd name="T16" fmla="*/ 2220 w 2424"/>
                <a:gd name="T17" fmla="*/ 468 h 492"/>
                <a:gd name="T18" fmla="*/ 2424 w 2424"/>
                <a:gd name="T19" fmla="*/ 492 h 4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24" h="492">
                  <a:moveTo>
                    <a:pt x="0" y="0"/>
                  </a:moveTo>
                  <a:cubicBezTo>
                    <a:pt x="120" y="55"/>
                    <a:pt x="240" y="110"/>
                    <a:pt x="324" y="144"/>
                  </a:cubicBezTo>
                  <a:cubicBezTo>
                    <a:pt x="408" y="178"/>
                    <a:pt x="442" y="184"/>
                    <a:pt x="504" y="204"/>
                  </a:cubicBezTo>
                  <a:cubicBezTo>
                    <a:pt x="566" y="224"/>
                    <a:pt x="628" y="246"/>
                    <a:pt x="696" y="264"/>
                  </a:cubicBezTo>
                  <a:cubicBezTo>
                    <a:pt x="764" y="282"/>
                    <a:pt x="840" y="300"/>
                    <a:pt x="912" y="312"/>
                  </a:cubicBezTo>
                  <a:cubicBezTo>
                    <a:pt x="984" y="324"/>
                    <a:pt x="1048" y="324"/>
                    <a:pt x="1128" y="336"/>
                  </a:cubicBezTo>
                  <a:cubicBezTo>
                    <a:pt x="1208" y="348"/>
                    <a:pt x="1264" y="366"/>
                    <a:pt x="1392" y="384"/>
                  </a:cubicBezTo>
                  <a:cubicBezTo>
                    <a:pt x="1520" y="402"/>
                    <a:pt x="1758" y="430"/>
                    <a:pt x="1896" y="444"/>
                  </a:cubicBezTo>
                  <a:cubicBezTo>
                    <a:pt x="2034" y="458"/>
                    <a:pt x="2132" y="460"/>
                    <a:pt x="2220" y="468"/>
                  </a:cubicBezTo>
                  <a:cubicBezTo>
                    <a:pt x="2308" y="476"/>
                    <a:pt x="2366" y="484"/>
                    <a:pt x="2424" y="492"/>
                  </a:cubicBezTo>
                </a:path>
              </a:pathLst>
            </a:custGeom>
            <a:noFill/>
            <a:ln w="9525" cap="flat" cmpd="sng">
              <a:solidFill>
                <a:srgbClr val="FF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9102" name="Freeform 55"/>
            <p:cNvSpPr>
              <a:spLocks/>
            </p:cNvSpPr>
            <p:nvPr/>
          </p:nvSpPr>
          <p:spPr bwMode="auto">
            <a:xfrm>
              <a:off x="1650" y="1246"/>
              <a:ext cx="2310" cy="596"/>
            </a:xfrm>
            <a:custGeom>
              <a:avLst/>
              <a:gdLst>
                <a:gd name="T0" fmla="*/ 6 w 2310"/>
                <a:gd name="T1" fmla="*/ 28 h 596"/>
                <a:gd name="T2" fmla="*/ 18 w 2310"/>
                <a:gd name="T3" fmla="*/ 26 h 596"/>
                <a:gd name="T4" fmla="*/ 114 w 2310"/>
                <a:gd name="T5" fmla="*/ 185 h 596"/>
                <a:gd name="T6" fmla="*/ 174 w 2310"/>
                <a:gd name="T7" fmla="*/ 301 h 596"/>
                <a:gd name="T8" fmla="*/ 282 w 2310"/>
                <a:gd name="T9" fmla="*/ 484 h 596"/>
                <a:gd name="T10" fmla="*/ 426 w 2310"/>
                <a:gd name="T11" fmla="*/ 567 h 596"/>
                <a:gd name="T12" fmla="*/ 618 w 2310"/>
                <a:gd name="T13" fmla="*/ 310 h 596"/>
                <a:gd name="T14" fmla="*/ 786 w 2310"/>
                <a:gd name="T15" fmla="*/ 94 h 596"/>
                <a:gd name="T16" fmla="*/ 954 w 2310"/>
                <a:gd name="T17" fmla="*/ 202 h 596"/>
                <a:gd name="T18" fmla="*/ 1050 w 2310"/>
                <a:gd name="T19" fmla="*/ 310 h 596"/>
                <a:gd name="T20" fmla="*/ 1278 w 2310"/>
                <a:gd name="T21" fmla="*/ 467 h 596"/>
                <a:gd name="T22" fmla="*/ 1482 w 2310"/>
                <a:gd name="T23" fmla="*/ 301 h 596"/>
                <a:gd name="T24" fmla="*/ 1674 w 2310"/>
                <a:gd name="T25" fmla="*/ 169 h 596"/>
                <a:gd name="T26" fmla="*/ 1890 w 2310"/>
                <a:gd name="T27" fmla="*/ 293 h 596"/>
                <a:gd name="T28" fmla="*/ 2082 w 2310"/>
                <a:gd name="T29" fmla="*/ 401 h 596"/>
                <a:gd name="T30" fmla="*/ 2310 w 2310"/>
                <a:gd name="T31" fmla="*/ 277 h 59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310" h="596">
                  <a:moveTo>
                    <a:pt x="6" y="28"/>
                  </a:moveTo>
                  <a:cubicBezTo>
                    <a:pt x="8" y="28"/>
                    <a:pt x="0" y="0"/>
                    <a:pt x="18" y="26"/>
                  </a:cubicBezTo>
                  <a:cubicBezTo>
                    <a:pt x="36" y="52"/>
                    <a:pt x="88" y="139"/>
                    <a:pt x="114" y="185"/>
                  </a:cubicBezTo>
                  <a:cubicBezTo>
                    <a:pt x="140" y="231"/>
                    <a:pt x="146" y="252"/>
                    <a:pt x="174" y="301"/>
                  </a:cubicBezTo>
                  <a:cubicBezTo>
                    <a:pt x="202" y="351"/>
                    <a:pt x="240" y="440"/>
                    <a:pt x="282" y="484"/>
                  </a:cubicBezTo>
                  <a:cubicBezTo>
                    <a:pt x="324" y="528"/>
                    <a:pt x="370" y="596"/>
                    <a:pt x="426" y="567"/>
                  </a:cubicBezTo>
                  <a:cubicBezTo>
                    <a:pt x="482" y="538"/>
                    <a:pt x="558" y="389"/>
                    <a:pt x="618" y="310"/>
                  </a:cubicBezTo>
                  <a:cubicBezTo>
                    <a:pt x="678" y="231"/>
                    <a:pt x="730" y="112"/>
                    <a:pt x="786" y="94"/>
                  </a:cubicBezTo>
                  <a:cubicBezTo>
                    <a:pt x="842" y="76"/>
                    <a:pt x="910" y="166"/>
                    <a:pt x="954" y="202"/>
                  </a:cubicBezTo>
                  <a:cubicBezTo>
                    <a:pt x="998" y="238"/>
                    <a:pt x="996" y="265"/>
                    <a:pt x="1050" y="310"/>
                  </a:cubicBezTo>
                  <a:cubicBezTo>
                    <a:pt x="1104" y="354"/>
                    <a:pt x="1206" y="469"/>
                    <a:pt x="1278" y="467"/>
                  </a:cubicBezTo>
                  <a:cubicBezTo>
                    <a:pt x="1350" y="466"/>
                    <a:pt x="1416" y="351"/>
                    <a:pt x="1482" y="301"/>
                  </a:cubicBezTo>
                  <a:cubicBezTo>
                    <a:pt x="1548" y="252"/>
                    <a:pt x="1606" y="170"/>
                    <a:pt x="1674" y="169"/>
                  </a:cubicBezTo>
                  <a:cubicBezTo>
                    <a:pt x="1742" y="167"/>
                    <a:pt x="1822" y="254"/>
                    <a:pt x="1890" y="293"/>
                  </a:cubicBezTo>
                  <a:cubicBezTo>
                    <a:pt x="1958" y="332"/>
                    <a:pt x="2012" y="404"/>
                    <a:pt x="2082" y="401"/>
                  </a:cubicBezTo>
                  <a:cubicBezTo>
                    <a:pt x="2152" y="398"/>
                    <a:pt x="2262" y="303"/>
                    <a:pt x="2310" y="277"/>
                  </a:cubicBezTo>
                </a:path>
              </a:pathLst>
            </a:custGeom>
            <a:noFill/>
            <a:ln w="38100" cap="sq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103" name="Text Box 56"/>
            <p:cNvSpPr txBox="1">
              <a:spLocks noChangeArrowheads="1"/>
            </p:cNvSpPr>
            <p:nvPr/>
          </p:nvSpPr>
          <p:spPr bwMode="auto">
            <a:xfrm>
              <a:off x="1332" y="75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U</a:t>
              </a:r>
              <a:r>
                <a:rPr lang="en-US" altLang="zh-CN" baseline="-25000">
                  <a:solidFill>
                    <a:schemeClr val="tx2"/>
                  </a:solidFill>
                  <a:ea typeface="宋体" panose="02010600030101010101" pitchFamily="2" charset="-122"/>
                </a:rPr>
                <a:t>0</a:t>
              </a:r>
              <a:endParaRPr lang="en-US" altLang="zh-CN">
                <a:solidFill>
                  <a:schemeClr val="tx2"/>
                </a:solidFill>
                <a:ea typeface="宋体" panose="02010600030101010101" pitchFamily="2" charset="-122"/>
              </a:endParaRPr>
            </a:p>
          </p:txBody>
        </p:sp>
        <p:grpSp>
          <p:nvGrpSpPr>
            <p:cNvPr id="89104" name="Group 57"/>
            <p:cNvGrpSpPr>
              <a:grpSpLocks/>
            </p:cNvGrpSpPr>
            <p:nvPr/>
          </p:nvGrpSpPr>
          <p:grpSpPr bwMode="auto">
            <a:xfrm>
              <a:off x="1514" y="776"/>
              <a:ext cx="1416" cy="412"/>
              <a:chOff x="2822" y="2372"/>
              <a:chExt cx="1416" cy="412"/>
            </a:xfrm>
          </p:grpSpPr>
          <p:sp>
            <p:nvSpPr>
              <p:cNvPr id="89111" name="Text Box 58"/>
              <p:cNvSpPr txBox="1">
                <a:spLocks noChangeArrowheads="1"/>
              </p:cNvSpPr>
              <p:nvPr/>
            </p:nvSpPr>
            <p:spPr bwMode="auto">
              <a:xfrm>
                <a:off x="2822" y="2372"/>
                <a:ext cx="141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sq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solidFill>
                      <a:srgbClr val="FF3300"/>
                    </a:solidFill>
                    <a:ea typeface="宋体" panose="02010600030101010101" pitchFamily="2" charset="-122"/>
                  </a:rPr>
                  <a:t>u</a:t>
                </a:r>
                <a:r>
                  <a:rPr lang="en-US" altLang="zh-CN" baseline="-25000">
                    <a:solidFill>
                      <a:srgbClr val="FF3300"/>
                    </a:solidFill>
                    <a:ea typeface="宋体" panose="02010600030101010101" pitchFamily="2" charset="-122"/>
                  </a:rPr>
                  <a:t>c</a:t>
                </a:r>
                <a:r>
                  <a:rPr lang="en-US" altLang="zh-CN">
                    <a:solidFill>
                      <a:srgbClr val="FF3300"/>
                    </a:solidFill>
                    <a:ea typeface="宋体" panose="02010600030101010101" pitchFamily="2" charset="-122"/>
                  </a:rPr>
                  <a:t>(t)</a:t>
                </a:r>
              </a:p>
            </p:txBody>
          </p:sp>
          <p:sp>
            <p:nvSpPr>
              <p:cNvPr id="89112" name="Line 59"/>
              <p:cNvSpPr>
                <a:spLocks noChangeShapeType="1"/>
              </p:cNvSpPr>
              <p:nvPr/>
            </p:nvSpPr>
            <p:spPr bwMode="auto">
              <a:xfrm flipH="1">
                <a:off x="3122" y="2616"/>
                <a:ext cx="184" cy="168"/>
              </a:xfrm>
              <a:prstGeom prst="line">
                <a:avLst/>
              </a:prstGeom>
              <a:noFill/>
              <a:ln w="9525" cap="sq">
                <a:solidFill>
                  <a:srgbClr val="FF33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89105" name="Line 60"/>
            <p:cNvSpPr>
              <a:spLocks noChangeShapeType="1"/>
            </p:cNvSpPr>
            <p:nvPr/>
          </p:nvSpPr>
          <p:spPr bwMode="auto">
            <a:xfrm>
              <a:off x="3666" y="1636"/>
              <a:ext cx="115" cy="411"/>
            </a:xfrm>
            <a:prstGeom prst="line">
              <a:avLst/>
            </a:prstGeom>
            <a:noFill/>
            <a:ln w="9525" cap="sq">
              <a:solidFill>
                <a:srgbClr val="0000FF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9106" name="Text Box 61"/>
            <p:cNvSpPr txBox="1">
              <a:spLocks noChangeArrowheads="1"/>
            </p:cNvSpPr>
            <p:nvPr/>
          </p:nvSpPr>
          <p:spPr bwMode="auto">
            <a:xfrm>
              <a:off x="3781" y="1932"/>
              <a:ext cx="6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solidFill>
                    <a:srgbClr val="0000FF"/>
                  </a:solidFill>
                  <a:ea typeface="宋体" panose="02010600030101010101" pitchFamily="2" charset="-122"/>
                </a:rPr>
                <a:t>i</a:t>
              </a:r>
              <a:r>
                <a:rPr lang="en-US" altLang="zh-CN">
                  <a:solidFill>
                    <a:srgbClr val="0000FF"/>
                  </a:solidFill>
                  <a:ea typeface="宋体" panose="02010600030101010101" pitchFamily="2" charset="-122"/>
                </a:rPr>
                <a:t>(t)</a:t>
              </a:r>
            </a:p>
          </p:txBody>
        </p:sp>
        <p:sp>
          <p:nvSpPr>
            <p:cNvPr id="89107" name="Line 62"/>
            <p:cNvSpPr>
              <a:spLocks noChangeShapeType="1"/>
            </p:cNvSpPr>
            <p:nvPr/>
          </p:nvSpPr>
          <p:spPr bwMode="auto">
            <a:xfrm>
              <a:off x="1962" y="1548"/>
              <a:ext cx="0" cy="852"/>
            </a:xfrm>
            <a:prstGeom prst="line">
              <a:avLst/>
            </a:prstGeom>
            <a:noFill/>
            <a:ln w="9525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9108" name="Line 63"/>
            <p:cNvSpPr>
              <a:spLocks noChangeShapeType="1"/>
            </p:cNvSpPr>
            <p:nvPr/>
          </p:nvSpPr>
          <p:spPr bwMode="auto">
            <a:xfrm>
              <a:off x="2834" y="1536"/>
              <a:ext cx="0" cy="864"/>
            </a:xfrm>
            <a:prstGeom prst="line">
              <a:avLst/>
            </a:prstGeom>
            <a:noFill/>
            <a:ln w="9525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89109" name="Line 64"/>
            <p:cNvSpPr>
              <a:spLocks noChangeShapeType="1"/>
            </p:cNvSpPr>
            <p:nvPr/>
          </p:nvSpPr>
          <p:spPr bwMode="auto">
            <a:xfrm>
              <a:off x="1962" y="2124"/>
              <a:ext cx="872" cy="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89110" name="Object 65"/>
            <p:cNvGraphicFramePr>
              <a:graphicFrameLocks noChangeAspect="1"/>
            </p:cNvGraphicFramePr>
            <p:nvPr/>
          </p:nvGraphicFramePr>
          <p:xfrm>
            <a:off x="2231" y="2136"/>
            <a:ext cx="386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9115" name="Equation" r:id="rId3" imgW="253780" imgH="444114" progId="Equation.DSMT4">
                    <p:embed/>
                  </p:oleObj>
                </mc:Choice>
                <mc:Fallback>
                  <p:oleObj name="Equation" r:id="rId3" imgW="253780" imgH="444114" progId="Equation.DSMT4">
                    <p:embed/>
                    <p:pic>
                      <p:nvPicPr>
                        <p:cNvPr id="0" name="Object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1" y="2136"/>
                          <a:ext cx="386" cy="4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9091" name="Text Box 66"/>
          <p:cNvSpPr txBox="1">
            <a:spLocks noChangeArrowheads="1"/>
          </p:cNvSpPr>
          <p:nvPr/>
        </p:nvSpPr>
        <p:spPr bwMode="auto">
          <a:xfrm>
            <a:off x="971550" y="3657600"/>
            <a:ext cx="200025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sq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i="1">
                <a:solidFill>
                  <a:srgbClr val="0000FF"/>
                </a:solidFill>
                <a:ea typeface="宋体" panose="02010600030101010101" pitchFamily="2" charset="-122"/>
              </a:rPr>
              <a:t>物理解释：</a:t>
            </a:r>
          </a:p>
        </p:txBody>
      </p:sp>
      <p:sp>
        <p:nvSpPr>
          <p:cNvPr id="89092" name="Text Box 67"/>
          <p:cNvSpPr txBox="1">
            <a:spLocks noChangeArrowheads="1"/>
          </p:cNvSpPr>
          <p:nvPr/>
        </p:nvSpPr>
        <p:spPr bwMode="auto">
          <a:xfrm>
            <a:off x="1047750" y="4248150"/>
            <a:ext cx="779145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chemeClr val="tx2"/>
                </a:solidFill>
                <a:ea typeface="宋体" panose="02010600030101010101" pitchFamily="2" charset="-122"/>
              </a:rPr>
              <a:t>R</a:t>
            </a:r>
            <a:r>
              <a:rPr lang="zh-CN" altLang="en-US" sz="2800">
                <a:solidFill>
                  <a:schemeClr val="tx2"/>
                </a:solidFill>
                <a:ea typeface="宋体" panose="02010600030101010101" pitchFamily="2" charset="-122"/>
              </a:rPr>
              <a:t>较小，耗能较少，电感可反向对电容进行充电（</a:t>
            </a:r>
            <a:r>
              <a:rPr lang="en-US" altLang="zh-CN" sz="2800">
                <a:solidFill>
                  <a:schemeClr val="tx2"/>
                </a:solidFill>
                <a:ea typeface="宋体" panose="02010600030101010101" pitchFamily="2" charset="-122"/>
              </a:rPr>
              <a:t>p</a:t>
            </a:r>
            <a:r>
              <a:rPr lang="en-US" altLang="zh-CN" sz="2800" baseline="-25000">
                <a:solidFill>
                  <a:schemeClr val="tx2"/>
                </a:solidFill>
                <a:ea typeface="宋体" panose="02010600030101010101" pitchFamily="2" charset="-122"/>
              </a:rPr>
              <a:t>c</a:t>
            </a:r>
            <a:r>
              <a:rPr lang="zh-CN" altLang="en-US" sz="2800">
                <a:solidFill>
                  <a:schemeClr val="tx2"/>
                </a:solidFill>
                <a:ea typeface="宋体" panose="02010600030101010101" pitchFamily="2" charset="-122"/>
              </a:rPr>
              <a:t>有正有负），将所储存的磁场能重新转化为电容的电场能，如此反复，形成振荡，直到能量全部被电阻消耗掉。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 Box 116"/>
          <p:cNvSpPr txBox="1">
            <a:spLocks noChangeArrowheads="1"/>
          </p:cNvSpPr>
          <p:nvPr/>
        </p:nvSpPr>
        <p:spPr bwMode="auto">
          <a:xfrm>
            <a:off x="666750" y="419100"/>
            <a:ext cx="7943850" cy="256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ea typeface="宋体" panose="02010600030101010101" pitchFamily="2" charset="-122"/>
              </a:rPr>
              <a:t>特例：当</a:t>
            </a:r>
            <a:r>
              <a:rPr lang="en-US" altLang="zh-CN" sz="3600">
                <a:solidFill>
                  <a:schemeClr val="tx2"/>
                </a:solidFill>
                <a:ea typeface="宋体" panose="02010600030101010101" pitchFamily="2" charset="-122"/>
              </a:rPr>
              <a:t>R=0</a:t>
            </a:r>
            <a:r>
              <a:rPr lang="zh-CN" altLang="en-US" sz="3600">
                <a:solidFill>
                  <a:schemeClr val="tx2"/>
                </a:solidFill>
                <a:ea typeface="宋体" panose="02010600030101010101" pitchFamily="2" charset="-122"/>
              </a:rPr>
              <a:t>时，</a:t>
            </a:r>
            <a:r>
              <a:rPr lang="en-US" altLang="zh-CN" sz="3600">
                <a:solidFill>
                  <a:schemeClr val="tx2"/>
                </a:solidFill>
                <a:ea typeface="宋体" panose="02010600030101010101" pitchFamily="2" charset="-122"/>
              </a:rPr>
              <a:t>=R/2L=0, </a:t>
            </a:r>
            <a:r>
              <a:rPr lang="zh-CN" altLang="en-US" sz="3600">
                <a:solidFill>
                  <a:schemeClr val="tx2"/>
                </a:solidFill>
                <a:ea typeface="宋体" panose="02010600030101010101" pitchFamily="2" charset="-122"/>
              </a:rPr>
              <a:t>无损耗，响应为等幅振荡。</a:t>
            </a:r>
          </a:p>
          <a:p>
            <a:pPr>
              <a:spcBef>
                <a:spcPct val="50000"/>
              </a:spcBef>
            </a:pPr>
            <a:r>
              <a:rPr lang="en-US" altLang="zh-CN" sz="3600">
                <a:solidFill>
                  <a:schemeClr val="tx2"/>
                </a:solidFill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solidFill>
                  <a:schemeClr val="tx2"/>
                </a:solidFill>
                <a:ea typeface="宋体" panose="02010600030101010101" pitchFamily="2" charset="-122"/>
              </a:rPr>
              <a:t>1,2</a:t>
            </a:r>
            <a:r>
              <a:rPr lang="en-US" altLang="zh-CN" sz="3600">
                <a:solidFill>
                  <a:schemeClr val="tx2"/>
                </a:solidFill>
                <a:ea typeface="宋体" panose="02010600030101010101" pitchFamily="2" charset="-122"/>
              </a:rPr>
              <a:t>=±j</a:t>
            </a:r>
            <a:r>
              <a:rPr lang="en-US" altLang="zh-CN" sz="3600" baseline="-25000">
                <a:solidFill>
                  <a:schemeClr val="tx2"/>
                </a:solidFill>
                <a:ea typeface="宋体" panose="02010600030101010101" pitchFamily="2" charset="-122"/>
              </a:rPr>
              <a:t>0</a:t>
            </a:r>
            <a:r>
              <a:rPr lang="en-US" altLang="zh-CN" sz="3600">
                <a:solidFill>
                  <a:schemeClr val="tx2"/>
                </a:solidFill>
                <a:ea typeface="宋体" panose="02010600030101010101" pitchFamily="2" charset="-122"/>
              </a:rPr>
              <a:t>  (</a:t>
            </a:r>
            <a:r>
              <a:rPr lang="zh-CN" altLang="en-US" sz="3600">
                <a:solidFill>
                  <a:schemeClr val="tx2"/>
                </a:solidFill>
                <a:ea typeface="宋体" panose="02010600030101010101" pitchFamily="2" charset="-122"/>
              </a:rPr>
              <a:t>虚数），称为</a:t>
            </a:r>
            <a:r>
              <a:rPr lang="en-US" altLang="zh-CN" sz="3600">
                <a:solidFill>
                  <a:srgbClr val="0000FF"/>
                </a:solidFill>
                <a:ea typeface="宋体" panose="02010600030101010101" pitchFamily="2" charset="-122"/>
              </a:rPr>
              <a:t>LC</a:t>
            </a:r>
            <a:r>
              <a:rPr lang="zh-CN" altLang="en-US" sz="3600">
                <a:solidFill>
                  <a:srgbClr val="0000FF"/>
                </a:solidFill>
                <a:ea typeface="宋体" panose="02010600030101010101" pitchFamily="2" charset="-122"/>
              </a:rPr>
              <a:t>自由振荡</a:t>
            </a:r>
            <a:r>
              <a:rPr lang="zh-CN" altLang="en-US" sz="3600">
                <a:solidFill>
                  <a:schemeClr val="tx2"/>
                </a:solidFill>
                <a:ea typeface="宋体" panose="02010600030101010101" pitchFamily="2" charset="-122"/>
              </a:rPr>
              <a:t>（正弦波发生器）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4" name="Text Box 4"/>
          <p:cNvSpPr txBox="1">
            <a:spLocks noChangeArrowheads="1"/>
          </p:cNvSpPr>
          <p:nvPr/>
        </p:nvSpPr>
        <p:spPr bwMode="auto">
          <a:xfrm>
            <a:off x="838200" y="304800"/>
            <a:ext cx="733742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例：如图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RLC</a:t>
            </a: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电路，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R= 4</a:t>
            </a:r>
            <a:r>
              <a:rPr lang="en-US" altLang="zh-CN">
                <a:ea typeface="宋体" panose="02010600030101010101" pitchFamily="2" charset="-122"/>
              </a:rPr>
              <a:t>, L=1H, u</a:t>
            </a:r>
            <a:r>
              <a:rPr lang="en-US" altLang="zh-CN" baseline="-25000">
                <a:ea typeface="宋体" panose="02010600030101010101" pitchFamily="2" charset="-122"/>
              </a:rPr>
              <a:t>c</a:t>
            </a:r>
            <a:r>
              <a:rPr lang="en-US" altLang="zh-CN">
                <a:ea typeface="宋体" panose="02010600030101010101" pitchFamily="2" charset="-122"/>
              </a:rPr>
              <a:t>(0)=4V, </a:t>
            </a:r>
            <a:r>
              <a:rPr lang="en-US" altLang="zh-CN" i="1">
                <a:ea typeface="宋体" panose="02010600030101010101" pitchFamily="2" charset="-122"/>
              </a:rPr>
              <a:t>i</a:t>
            </a:r>
            <a:r>
              <a:rPr lang="en-US" altLang="zh-CN">
                <a:ea typeface="宋体" panose="02010600030101010101" pitchFamily="2" charset="-122"/>
              </a:rPr>
              <a:t>(0)=2A, t=0</a:t>
            </a:r>
            <a:r>
              <a:rPr lang="zh-CN" altLang="en-US">
                <a:ea typeface="宋体" panose="02010600030101010101" pitchFamily="2" charset="-122"/>
              </a:rPr>
              <a:t>时刻</a:t>
            </a:r>
            <a:r>
              <a:rPr lang="en-US" altLang="zh-CN">
                <a:ea typeface="宋体" panose="02010600030101010101" pitchFamily="2" charset="-122"/>
              </a:rPr>
              <a:t>K</a:t>
            </a:r>
            <a:r>
              <a:rPr lang="zh-CN" altLang="en-US">
                <a:ea typeface="宋体" panose="02010600030101010101" pitchFamily="2" charset="-122"/>
              </a:rPr>
              <a:t>闭合，试分别计算（</a:t>
            </a:r>
            <a:r>
              <a:rPr lang="en-US" altLang="zh-CN">
                <a:ea typeface="宋体" panose="02010600030101010101" pitchFamily="2" charset="-122"/>
              </a:rPr>
              <a:t>1</a:t>
            </a:r>
            <a:r>
              <a:rPr lang="zh-CN" altLang="en-US">
                <a:ea typeface="宋体" panose="02010600030101010101" pitchFamily="2" charset="-122"/>
              </a:rPr>
              <a:t>）</a:t>
            </a:r>
            <a:r>
              <a:rPr lang="en-US" altLang="zh-CN">
                <a:ea typeface="宋体" panose="02010600030101010101" pitchFamily="2" charset="-122"/>
              </a:rPr>
              <a:t>C=1/20F</a:t>
            </a:r>
            <a:r>
              <a:rPr lang="zh-CN" altLang="en-US">
                <a:ea typeface="宋体" panose="02010600030101010101" pitchFamily="2" charset="-122"/>
              </a:rPr>
              <a:t>（</a:t>
            </a:r>
            <a:r>
              <a:rPr lang="en-US" altLang="zh-CN">
                <a:ea typeface="宋体" panose="02010600030101010101" pitchFamily="2" charset="-122"/>
              </a:rPr>
              <a:t>2</a:t>
            </a:r>
            <a:r>
              <a:rPr lang="zh-CN" altLang="en-US">
                <a:ea typeface="宋体" panose="02010600030101010101" pitchFamily="2" charset="-122"/>
              </a:rPr>
              <a:t>）</a:t>
            </a:r>
            <a:r>
              <a:rPr lang="en-US" altLang="zh-CN">
                <a:ea typeface="宋体" panose="02010600030101010101" pitchFamily="2" charset="-122"/>
              </a:rPr>
              <a:t>C=1/4F</a:t>
            </a:r>
            <a:r>
              <a:rPr lang="zh-CN" altLang="en-US">
                <a:ea typeface="宋体" panose="02010600030101010101" pitchFamily="2" charset="-122"/>
              </a:rPr>
              <a:t>（</a:t>
            </a:r>
            <a:r>
              <a:rPr lang="en-US" altLang="zh-CN">
                <a:ea typeface="宋体" panose="02010600030101010101" pitchFamily="2" charset="-122"/>
              </a:rPr>
              <a:t>3</a:t>
            </a:r>
            <a:r>
              <a:rPr lang="zh-CN" altLang="en-US">
                <a:ea typeface="宋体" panose="02010600030101010101" pitchFamily="2" charset="-122"/>
              </a:rPr>
              <a:t>）</a:t>
            </a:r>
            <a:r>
              <a:rPr lang="en-US" altLang="zh-CN">
                <a:ea typeface="宋体" panose="02010600030101010101" pitchFamily="2" charset="-122"/>
              </a:rPr>
              <a:t>C=1/3F  </a:t>
            </a:r>
            <a:r>
              <a:rPr lang="zh-CN" altLang="en-US">
                <a:ea typeface="宋体" panose="02010600030101010101" pitchFamily="2" charset="-122"/>
              </a:rPr>
              <a:t>时电流</a:t>
            </a:r>
            <a:r>
              <a:rPr lang="en-US" altLang="zh-CN" i="1">
                <a:ea typeface="宋体" panose="02010600030101010101" pitchFamily="2" charset="-122"/>
              </a:rPr>
              <a:t>i</a:t>
            </a:r>
            <a:r>
              <a:rPr lang="en-US" altLang="zh-CN">
                <a:ea typeface="宋体" panose="02010600030101010101" pitchFamily="2" charset="-122"/>
              </a:rPr>
              <a:t>(t)</a:t>
            </a:r>
            <a:r>
              <a:rPr lang="zh-CN" altLang="en-US">
                <a:ea typeface="宋体" panose="02010600030101010101" pitchFamily="2" charset="-122"/>
              </a:rPr>
              <a:t>。</a:t>
            </a:r>
          </a:p>
        </p:txBody>
      </p:sp>
      <p:grpSp>
        <p:nvGrpSpPr>
          <p:cNvPr id="91139" name="Group 49"/>
          <p:cNvGrpSpPr>
            <a:grpSpLocks/>
          </p:cNvGrpSpPr>
          <p:nvPr/>
        </p:nvGrpSpPr>
        <p:grpSpPr bwMode="auto">
          <a:xfrm>
            <a:off x="5216525" y="1116013"/>
            <a:ext cx="3717925" cy="2384425"/>
            <a:chOff x="3286" y="703"/>
            <a:chExt cx="2342" cy="1502"/>
          </a:xfrm>
        </p:grpSpPr>
        <p:sp>
          <p:nvSpPr>
            <p:cNvPr id="91147" name="Line 6"/>
            <p:cNvSpPr>
              <a:spLocks noChangeShapeType="1"/>
            </p:cNvSpPr>
            <p:nvPr/>
          </p:nvSpPr>
          <p:spPr bwMode="auto">
            <a:xfrm>
              <a:off x="3680" y="1011"/>
              <a:ext cx="0" cy="338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91148" name="Line 7"/>
            <p:cNvSpPr>
              <a:spLocks noChangeShapeType="1"/>
            </p:cNvSpPr>
            <p:nvPr/>
          </p:nvSpPr>
          <p:spPr bwMode="auto">
            <a:xfrm>
              <a:off x="3680" y="1867"/>
              <a:ext cx="1526" cy="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91149" name="Line 8"/>
            <p:cNvSpPr>
              <a:spLocks noChangeShapeType="1"/>
            </p:cNvSpPr>
            <p:nvPr/>
          </p:nvSpPr>
          <p:spPr bwMode="auto">
            <a:xfrm>
              <a:off x="5184" y="1011"/>
              <a:ext cx="0" cy="856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91150" name="Line 9"/>
            <p:cNvSpPr>
              <a:spLocks noChangeShapeType="1"/>
            </p:cNvSpPr>
            <p:nvPr/>
          </p:nvSpPr>
          <p:spPr bwMode="auto">
            <a:xfrm>
              <a:off x="4372" y="1015"/>
              <a:ext cx="820" cy="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91151" name="Line 10"/>
            <p:cNvSpPr>
              <a:spLocks noChangeShapeType="1"/>
            </p:cNvSpPr>
            <p:nvPr/>
          </p:nvSpPr>
          <p:spPr bwMode="auto">
            <a:xfrm>
              <a:off x="3680" y="1015"/>
              <a:ext cx="380" cy="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91152" name="Oval 11"/>
            <p:cNvSpPr>
              <a:spLocks noChangeArrowheads="1"/>
            </p:cNvSpPr>
            <p:nvPr/>
          </p:nvSpPr>
          <p:spPr bwMode="auto">
            <a:xfrm>
              <a:off x="4050" y="991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91153" name="Oval 12"/>
            <p:cNvSpPr>
              <a:spLocks noChangeArrowheads="1"/>
            </p:cNvSpPr>
            <p:nvPr/>
          </p:nvSpPr>
          <p:spPr bwMode="auto">
            <a:xfrm>
              <a:off x="4315" y="989"/>
              <a:ext cx="45" cy="4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91154" name="Rectangle 13"/>
            <p:cNvSpPr>
              <a:spLocks noChangeArrowheads="1"/>
            </p:cNvSpPr>
            <p:nvPr/>
          </p:nvSpPr>
          <p:spPr bwMode="auto">
            <a:xfrm>
              <a:off x="4499" y="963"/>
              <a:ext cx="302" cy="10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endParaRPr lang="zh-CN" altLang="en-US"/>
            </a:p>
          </p:txBody>
        </p:sp>
        <p:grpSp>
          <p:nvGrpSpPr>
            <p:cNvPr id="91155" name="Group 14"/>
            <p:cNvGrpSpPr>
              <a:grpSpLocks/>
            </p:cNvGrpSpPr>
            <p:nvPr/>
          </p:nvGrpSpPr>
          <p:grpSpPr bwMode="auto">
            <a:xfrm rot="10800000">
              <a:off x="5113" y="1263"/>
              <a:ext cx="194" cy="456"/>
              <a:chOff x="4347" y="2084"/>
              <a:chExt cx="320" cy="456"/>
            </a:xfrm>
          </p:grpSpPr>
          <p:sp useBgFill="1">
            <p:nvSpPr>
              <p:cNvPr id="91178" name="Oval 15"/>
              <p:cNvSpPr>
                <a:spLocks noChangeArrowheads="1"/>
              </p:cNvSpPr>
              <p:nvPr/>
            </p:nvSpPr>
            <p:spPr bwMode="auto">
              <a:xfrm rot="10800000">
                <a:off x="4417" y="2419"/>
                <a:ext cx="249" cy="107"/>
              </a:xfrm>
              <a:prstGeom prst="ellipse">
                <a:avLst/>
              </a:prstGeom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 useBgFill="1">
            <p:nvSpPr>
              <p:cNvPr id="91179" name="Oval 16"/>
              <p:cNvSpPr>
                <a:spLocks noChangeArrowheads="1"/>
              </p:cNvSpPr>
              <p:nvPr/>
            </p:nvSpPr>
            <p:spPr bwMode="auto">
              <a:xfrm rot="10800000">
                <a:off x="4418" y="2310"/>
                <a:ext cx="249" cy="107"/>
              </a:xfrm>
              <a:prstGeom prst="ellipse">
                <a:avLst/>
              </a:prstGeom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 useBgFill="1">
            <p:nvSpPr>
              <p:cNvPr id="91180" name="Oval 17"/>
              <p:cNvSpPr>
                <a:spLocks noChangeArrowheads="1"/>
              </p:cNvSpPr>
              <p:nvPr/>
            </p:nvSpPr>
            <p:spPr bwMode="auto">
              <a:xfrm rot="10800000">
                <a:off x="4418" y="2201"/>
                <a:ext cx="249" cy="107"/>
              </a:xfrm>
              <a:prstGeom prst="ellipse">
                <a:avLst/>
              </a:prstGeom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 useBgFill="1">
            <p:nvSpPr>
              <p:cNvPr id="91181" name="Oval 18"/>
              <p:cNvSpPr>
                <a:spLocks noChangeArrowheads="1"/>
              </p:cNvSpPr>
              <p:nvPr/>
            </p:nvSpPr>
            <p:spPr bwMode="auto">
              <a:xfrm rot="10800000">
                <a:off x="4418" y="2088"/>
                <a:ext cx="249" cy="107"/>
              </a:xfrm>
              <a:prstGeom prst="ellipse">
                <a:avLst/>
              </a:prstGeom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  <p:sp useBgFill="1">
            <p:nvSpPr>
              <p:cNvPr id="91182" name="Rectangle 19"/>
              <p:cNvSpPr>
                <a:spLocks noChangeArrowheads="1"/>
              </p:cNvSpPr>
              <p:nvPr/>
            </p:nvSpPr>
            <p:spPr bwMode="auto">
              <a:xfrm rot="10800000">
                <a:off x="4347" y="2084"/>
                <a:ext cx="218" cy="456"/>
              </a:xfrm>
              <a:prstGeom prst="rect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91156" name="Line 20"/>
            <p:cNvSpPr>
              <a:spLocks noChangeShapeType="1"/>
            </p:cNvSpPr>
            <p:nvPr/>
          </p:nvSpPr>
          <p:spPr bwMode="auto">
            <a:xfrm flipV="1">
              <a:off x="4088" y="859"/>
              <a:ext cx="227" cy="156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91157" name="Text Box 21"/>
            <p:cNvSpPr txBox="1">
              <a:spLocks noChangeArrowheads="1"/>
            </p:cNvSpPr>
            <p:nvPr/>
          </p:nvSpPr>
          <p:spPr bwMode="auto">
            <a:xfrm>
              <a:off x="4541" y="703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R</a:t>
              </a:r>
            </a:p>
          </p:txBody>
        </p:sp>
        <p:sp>
          <p:nvSpPr>
            <p:cNvPr id="91158" name="Text Box 22"/>
            <p:cNvSpPr txBox="1">
              <a:spLocks noChangeArrowheads="1"/>
            </p:cNvSpPr>
            <p:nvPr/>
          </p:nvSpPr>
          <p:spPr bwMode="auto">
            <a:xfrm>
              <a:off x="3892" y="749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K</a:t>
              </a:r>
            </a:p>
          </p:txBody>
        </p:sp>
        <p:sp>
          <p:nvSpPr>
            <p:cNvPr id="91159" name="Text Box 23"/>
            <p:cNvSpPr txBox="1">
              <a:spLocks noChangeArrowheads="1"/>
            </p:cNvSpPr>
            <p:nvPr/>
          </p:nvSpPr>
          <p:spPr bwMode="auto">
            <a:xfrm>
              <a:off x="4852" y="1373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L</a:t>
              </a:r>
            </a:p>
          </p:txBody>
        </p:sp>
        <p:sp>
          <p:nvSpPr>
            <p:cNvPr id="91160" name="Text Box 24"/>
            <p:cNvSpPr txBox="1">
              <a:spLocks noChangeArrowheads="1"/>
            </p:cNvSpPr>
            <p:nvPr/>
          </p:nvSpPr>
          <p:spPr bwMode="auto">
            <a:xfrm>
              <a:off x="5188" y="1344"/>
              <a:ext cx="3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u</a:t>
              </a:r>
              <a:r>
                <a:rPr lang="en-US" altLang="zh-CN" baseline="-25000">
                  <a:ea typeface="宋体" panose="02010600030101010101" pitchFamily="2" charset="-122"/>
                </a:rPr>
                <a:t>L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91161" name="Text Box 25"/>
            <p:cNvSpPr txBox="1">
              <a:spLocks noChangeArrowheads="1"/>
            </p:cNvSpPr>
            <p:nvPr/>
          </p:nvSpPr>
          <p:spPr bwMode="auto">
            <a:xfrm>
              <a:off x="5240" y="1075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91162" name="Text Box 26"/>
            <p:cNvSpPr txBox="1">
              <a:spLocks noChangeArrowheads="1"/>
            </p:cNvSpPr>
            <p:nvPr/>
          </p:nvSpPr>
          <p:spPr bwMode="auto">
            <a:xfrm>
              <a:off x="5292" y="1615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-</a:t>
              </a:r>
            </a:p>
          </p:txBody>
        </p:sp>
        <p:sp>
          <p:nvSpPr>
            <p:cNvPr id="91163" name="Text Box 27"/>
            <p:cNvSpPr txBox="1">
              <a:spLocks noChangeArrowheads="1"/>
            </p:cNvSpPr>
            <p:nvPr/>
          </p:nvSpPr>
          <p:spPr bwMode="auto">
            <a:xfrm>
              <a:off x="3550" y="751"/>
              <a:ext cx="6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solidFill>
                    <a:srgbClr val="FF3300"/>
                  </a:solidFill>
                  <a:ea typeface="宋体" panose="02010600030101010101" pitchFamily="2" charset="-122"/>
                </a:rPr>
                <a:t>i</a:t>
              </a:r>
              <a:r>
                <a:rPr lang="en-US" altLang="zh-CN">
                  <a:solidFill>
                    <a:srgbClr val="FF3300"/>
                  </a:solidFill>
                  <a:ea typeface="宋体" panose="02010600030101010101" pitchFamily="2" charset="-122"/>
                </a:rPr>
                <a:t>(t)</a:t>
              </a:r>
            </a:p>
          </p:txBody>
        </p:sp>
        <p:sp>
          <p:nvSpPr>
            <p:cNvPr id="91164" name="Text Box 28"/>
            <p:cNvSpPr txBox="1">
              <a:spLocks noChangeArrowheads="1"/>
            </p:cNvSpPr>
            <p:nvPr/>
          </p:nvSpPr>
          <p:spPr bwMode="auto">
            <a:xfrm>
              <a:off x="3828" y="1917"/>
              <a:ext cx="13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RLC</a:t>
              </a: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串联电路</a:t>
              </a:r>
            </a:p>
          </p:txBody>
        </p:sp>
        <p:grpSp>
          <p:nvGrpSpPr>
            <p:cNvPr id="91165" name="Group 29"/>
            <p:cNvGrpSpPr>
              <a:grpSpLocks/>
            </p:cNvGrpSpPr>
            <p:nvPr/>
          </p:nvGrpSpPr>
          <p:grpSpPr bwMode="auto">
            <a:xfrm rot="5400000">
              <a:off x="3622" y="1271"/>
              <a:ext cx="129" cy="300"/>
              <a:chOff x="2924" y="2436"/>
              <a:chExt cx="129" cy="300"/>
            </a:xfrm>
          </p:grpSpPr>
          <p:sp>
            <p:nvSpPr>
              <p:cNvPr id="91176" name="Line 30"/>
              <p:cNvSpPr>
                <a:spLocks noChangeShapeType="1"/>
              </p:cNvSpPr>
              <p:nvPr/>
            </p:nvSpPr>
            <p:spPr bwMode="auto">
              <a:xfrm>
                <a:off x="2924" y="2436"/>
                <a:ext cx="0" cy="300"/>
              </a:xfrm>
              <a:prstGeom prst="line">
                <a:avLst/>
              </a:prstGeom>
              <a:noFill/>
              <a:ln w="952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1177" name="Line 31"/>
              <p:cNvSpPr>
                <a:spLocks noChangeShapeType="1"/>
              </p:cNvSpPr>
              <p:nvPr/>
            </p:nvSpPr>
            <p:spPr bwMode="auto">
              <a:xfrm>
                <a:off x="3053" y="2436"/>
                <a:ext cx="0" cy="300"/>
              </a:xfrm>
              <a:prstGeom prst="line">
                <a:avLst/>
              </a:prstGeom>
              <a:noFill/>
              <a:ln w="952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91166" name="Line 32"/>
            <p:cNvSpPr>
              <a:spLocks noChangeShapeType="1"/>
            </p:cNvSpPr>
            <p:nvPr/>
          </p:nvSpPr>
          <p:spPr bwMode="auto">
            <a:xfrm flipH="1">
              <a:off x="3680" y="1493"/>
              <a:ext cx="1" cy="374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91167" name="Text Box 33"/>
            <p:cNvSpPr txBox="1">
              <a:spLocks noChangeArrowheads="1"/>
            </p:cNvSpPr>
            <p:nvPr/>
          </p:nvSpPr>
          <p:spPr bwMode="auto">
            <a:xfrm>
              <a:off x="4278" y="1023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91168" name="Text Box 34"/>
            <p:cNvSpPr txBox="1">
              <a:spLocks noChangeArrowheads="1"/>
            </p:cNvSpPr>
            <p:nvPr/>
          </p:nvSpPr>
          <p:spPr bwMode="auto">
            <a:xfrm>
              <a:off x="4800" y="1023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-</a:t>
              </a:r>
            </a:p>
          </p:txBody>
        </p:sp>
        <p:sp>
          <p:nvSpPr>
            <p:cNvPr id="91169" name="Text Box 35"/>
            <p:cNvSpPr txBox="1">
              <a:spLocks noChangeArrowheads="1"/>
            </p:cNvSpPr>
            <p:nvPr/>
          </p:nvSpPr>
          <p:spPr bwMode="auto">
            <a:xfrm>
              <a:off x="4512" y="998"/>
              <a:ext cx="3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ea typeface="宋体" panose="02010600030101010101" pitchFamily="2" charset="-122"/>
                </a:rPr>
                <a:t>u</a:t>
              </a:r>
              <a:r>
                <a:rPr lang="en-US" altLang="zh-CN" baseline="-25000">
                  <a:ea typeface="宋体" panose="02010600030101010101" pitchFamily="2" charset="-122"/>
                </a:rPr>
                <a:t>R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91170" name="Text Box 36"/>
            <p:cNvSpPr txBox="1">
              <a:spLocks noChangeArrowheads="1"/>
            </p:cNvSpPr>
            <p:nvPr/>
          </p:nvSpPr>
          <p:spPr bwMode="auto">
            <a:xfrm>
              <a:off x="3832" y="1263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u</a:t>
              </a:r>
              <a:r>
                <a:rPr lang="en-US" altLang="zh-CN" baseline="-25000">
                  <a:ea typeface="宋体" panose="02010600030101010101" pitchFamily="2" charset="-122"/>
                </a:rPr>
                <a:t>c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91171" name="Line 37"/>
            <p:cNvSpPr>
              <a:spLocks noChangeShapeType="1"/>
            </p:cNvSpPr>
            <p:nvPr/>
          </p:nvSpPr>
          <p:spPr bwMode="auto">
            <a:xfrm flipV="1">
              <a:off x="3683" y="1075"/>
              <a:ext cx="0" cy="168"/>
            </a:xfrm>
            <a:prstGeom prst="line">
              <a:avLst/>
            </a:prstGeom>
            <a:noFill/>
            <a:ln w="9525" cap="sq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91172" name="Text Box 38"/>
            <p:cNvSpPr txBox="1">
              <a:spLocks noChangeArrowheads="1"/>
            </p:cNvSpPr>
            <p:nvPr/>
          </p:nvSpPr>
          <p:spPr bwMode="auto">
            <a:xfrm>
              <a:off x="3800" y="1087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91173" name="Text Box 39"/>
            <p:cNvSpPr txBox="1">
              <a:spLocks noChangeArrowheads="1"/>
            </p:cNvSpPr>
            <p:nvPr/>
          </p:nvSpPr>
          <p:spPr bwMode="auto">
            <a:xfrm>
              <a:off x="3839" y="147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-</a:t>
              </a:r>
            </a:p>
          </p:txBody>
        </p:sp>
        <p:sp>
          <p:nvSpPr>
            <p:cNvPr id="91174" name="Text Box 40"/>
            <p:cNvSpPr txBox="1">
              <a:spLocks noChangeArrowheads="1"/>
            </p:cNvSpPr>
            <p:nvPr/>
          </p:nvSpPr>
          <p:spPr bwMode="auto">
            <a:xfrm>
              <a:off x="3286" y="1277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C</a:t>
              </a:r>
            </a:p>
          </p:txBody>
        </p:sp>
        <p:sp>
          <p:nvSpPr>
            <p:cNvPr id="91175" name="Arc 41"/>
            <p:cNvSpPr>
              <a:spLocks/>
            </p:cNvSpPr>
            <p:nvPr/>
          </p:nvSpPr>
          <p:spPr bwMode="auto">
            <a:xfrm>
              <a:off x="4122" y="859"/>
              <a:ext cx="129" cy="144"/>
            </a:xfrm>
            <a:custGeom>
              <a:avLst/>
              <a:gdLst>
                <a:gd name="T0" fmla="*/ 0 w 21600"/>
                <a:gd name="T1" fmla="*/ 0 h 21600"/>
                <a:gd name="T2" fmla="*/ 129 w 21600"/>
                <a:gd name="T3" fmla="*/ 144 h 21600"/>
                <a:gd name="T4" fmla="*/ 0 w 21600"/>
                <a:gd name="T5" fmla="*/ 144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  <p:graphicFrame>
        <p:nvGraphicFramePr>
          <p:cNvPr id="220202" name="Object 42"/>
          <p:cNvGraphicFramePr>
            <a:graphicFrameLocks noChangeAspect="1"/>
          </p:cNvGraphicFramePr>
          <p:nvPr/>
        </p:nvGraphicFramePr>
        <p:xfrm>
          <a:off x="1608138" y="2065338"/>
          <a:ext cx="3878262" cy="99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83" name="Equation" r:id="rId3" imgW="1727200" imgH="419100" progId="Equation.DSMT4">
                  <p:embed/>
                </p:oleObj>
              </mc:Choice>
              <mc:Fallback>
                <p:oleObj name="Equation" r:id="rId3" imgW="1727200" imgH="419100" progId="Equation.DSMT4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8138" y="2065338"/>
                        <a:ext cx="3878262" cy="998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0203" name="Text Box 43"/>
          <p:cNvSpPr txBox="1">
            <a:spLocks noChangeArrowheads="1"/>
          </p:cNvSpPr>
          <p:nvPr/>
        </p:nvSpPr>
        <p:spPr bwMode="auto">
          <a:xfrm>
            <a:off x="528638" y="1566863"/>
            <a:ext cx="1079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i="1">
                <a:solidFill>
                  <a:srgbClr val="0000FF"/>
                </a:solidFill>
                <a:ea typeface="宋体" panose="02010600030101010101" pitchFamily="2" charset="-122"/>
              </a:rPr>
              <a:t>解：</a:t>
            </a:r>
          </a:p>
        </p:txBody>
      </p:sp>
      <p:sp>
        <p:nvSpPr>
          <p:cNvPr id="220204" name="Text Box 44"/>
          <p:cNvSpPr txBox="1">
            <a:spLocks noChangeArrowheads="1"/>
          </p:cNvSpPr>
          <p:nvPr/>
        </p:nvSpPr>
        <p:spPr bwMode="auto">
          <a:xfrm>
            <a:off x="1219200" y="1524000"/>
            <a:ext cx="215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电路方程为：</a:t>
            </a:r>
          </a:p>
        </p:txBody>
      </p:sp>
      <p:graphicFrame>
        <p:nvGraphicFramePr>
          <p:cNvPr id="220205" name="Object 45"/>
          <p:cNvGraphicFramePr>
            <a:graphicFrameLocks noChangeAspect="1"/>
          </p:cNvGraphicFramePr>
          <p:nvPr/>
        </p:nvGraphicFramePr>
        <p:xfrm>
          <a:off x="1916113" y="3514725"/>
          <a:ext cx="3657600" cy="69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84" name="Equation" r:id="rId5" imgW="1447172" imgH="291973" progId="Equation.DSMT4">
                  <p:embed/>
                </p:oleObj>
              </mc:Choice>
              <mc:Fallback>
                <p:oleObj name="Equation" r:id="rId5" imgW="1447172" imgH="291973" progId="Equation.DSMT4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6113" y="3514725"/>
                        <a:ext cx="3657600" cy="696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0206" name="Text Box 46"/>
          <p:cNvSpPr txBox="1">
            <a:spLocks noChangeArrowheads="1"/>
          </p:cNvSpPr>
          <p:nvPr/>
        </p:nvSpPr>
        <p:spPr bwMode="auto">
          <a:xfrm>
            <a:off x="1189038" y="3178175"/>
            <a:ext cx="31162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特征方程特征根：</a:t>
            </a:r>
          </a:p>
        </p:txBody>
      </p:sp>
      <p:graphicFrame>
        <p:nvGraphicFramePr>
          <p:cNvPr id="220207" name="Object 47"/>
          <p:cNvGraphicFramePr>
            <a:graphicFrameLocks noChangeAspect="1"/>
          </p:cNvGraphicFramePr>
          <p:nvPr/>
        </p:nvGraphicFramePr>
        <p:xfrm>
          <a:off x="1316038" y="4273550"/>
          <a:ext cx="612775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85" name="Equation" r:id="rId7" imgW="2425700" imgH="431800" progId="Equation.DSMT4">
                  <p:embed/>
                </p:oleObj>
              </mc:Choice>
              <mc:Fallback>
                <p:oleObj name="Equation" r:id="rId7" imgW="2425700" imgH="431800" progId="Equation.DSMT4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6038" y="4273550"/>
                        <a:ext cx="6127750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0208" name="Object 48"/>
          <p:cNvGraphicFramePr>
            <a:graphicFrameLocks noChangeAspect="1"/>
          </p:cNvGraphicFramePr>
          <p:nvPr/>
        </p:nvGraphicFramePr>
        <p:xfrm>
          <a:off x="547688" y="5129213"/>
          <a:ext cx="8005762" cy="1166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86" name="Equation" r:id="rId9" imgW="3670300" imgH="635000" progId="Equation.DSMT4">
                  <p:embed/>
                </p:oleObj>
              </mc:Choice>
              <mc:Fallback>
                <p:oleObj name="Equation" r:id="rId9" imgW="3670300" imgH="635000" progId="Equation.DSMT4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688" y="5129213"/>
                        <a:ext cx="8005762" cy="1166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0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0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0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0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0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0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0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0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20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0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0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20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20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20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4" grpId="0" autoUpdateAnimBg="0"/>
      <p:bldP spid="220203" grpId="0" autoUpdateAnimBg="0"/>
      <p:bldP spid="220204" grpId="0" autoUpdateAnimBg="0"/>
      <p:bldP spid="220206" grpId="0" autoUpdateAnimBg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8772" name="Object 4"/>
          <p:cNvGraphicFramePr>
            <a:graphicFrameLocks noChangeAspect="1"/>
          </p:cNvGraphicFramePr>
          <p:nvPr/>
        </p:nvGraphicFramePr>
        <p:xfrm>
          <a:off x="1852613" y="265113"/>
          <a:ext cx="5299075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71" name="Equation" r:id="rId3" imgW="2044700" imgH="254000" progId="Equation.DSMT4">
                  <p:embed/>
                </p:oleObj>
              </mc:Choice>
              <mc:Fallback>
                <p:oleObj name="Equation" r:id="rId3" imgW="2044700" imgH="254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2613" y="265113"/>
                        <a:ext cx="5299075" cy="57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8773" name="Object 5"/>
          <p:cNvGraphicFramePr>
            <a:graphicFrameLocks noChangeAspect="1"/>
          </p:cNvGraphicFramePr>
          <p:nvPr/>
        </p:nvGraphicFramePr>
        <p:xfrm>
          <a:off x="2016125" y="919163"/>
          <a:ext cx="4684713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72" name="Equation" r:id="rId5" imgW="1854200" imgH="292100" progId="Equation.DSMT4">
                  <p:embed/>
                </p:oleObj>
              </mc:Choice>
              <mc:Fallback>
                <p:oleObj name="Equation" r:id="rId5" imgW="1854200" imgH="2921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6125" y="919163"/>
                        <a:ext cx="4684713" cy="566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8774" name="Object 6"/>
          <p:cNvGraphicFramePr>
            <a:graphicFrameLocks noChangeAspect="1"/>
          </p:cNvGraphicFramePr>
          <p:nvPr/>
        </p:nvGraphicFramePr>
        <p:xfrm>
          <a:off x="1824038" y="1476375"/>
          <a:ext cx="5537200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73" name="Equation" r:id="rId7" imgW="1968500" imgH="228600" progId="Equation.DSMT4">
                  <p:embed/>
                </p:oleObj>
              </mc:Choice>
              <mc:Fallback>
                <p:oleObj name="Equation" r:id="rId7" imgW="1968500" imgH="228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4038" y="1476375"/>
                        <a:ext cx="5537200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8775" name="Text Box 7"/>
          <p:cNvSpPr txBox="1">
            <a:spLocks noChangeArrowheads="1"/>
          </p:cNvSpPr>
          <p:nvPr/>
        </p:nvSpPr>
        <p:spPr bwMode="auto">
          <a:xfrm>
            <a:off x="1176338" y="2114550"/>
            <a:ext cx="73580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初始条件       </a:t>
            </a:r>
            <a:r>
              <a:rPr lang="en-US" altLang="zh-CN" i="1">
                <a:solidFill>
                  <a:schemeClr val="tx2"/>
                </a:solidFill>
                <a:ea typeface="宋体" panose="02010600030101010101" pitchFamily="2" charset="-122"/>
              </a:rPr>
              <a:t>i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(0)=2A  →K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1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=2        ——</a:t>
            </a: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（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1</a:t>
            </a: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288776" name="Text Box 8"/>
          <p:cNvSpPr txBox="1">
            <a:spLocks noChangeArrowheads="1"/>
          </p:cNvSpPr>
          <p:nvPr/>
        </p:nvSpPr>
        <p:spPr bwMode="auto">
          <a:xfrm>
            <a:off x="2967038" y="2743200"/>
            <a:ext cx="553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solidFill>
                  <a:schemeClr val="tx2"/>
                </a:solidFill>
                <a:ea typeface="宋体" panose="02010600030101010101" pitchFamily="2" charset="-122"/>
              </a:rPr>
              <a:t>u</a:t>
            </a:r>
            <a:r>
              <a:rPr lang="en-US" altLang="zh-CN" i="1" baseline="-25000">
                <a:solidFill>
                  <a:schemeClr val="tx2"/>
                </a:solidFill>
                <a:ea typeface="宋体" panose="02010600030101010101" pitchFamily="2" charset="-122"/>
              </a:rPr>
              <a:t>c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(0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+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)=4V  → </a:t>
            </a:r>
            <a:r>
              <a:rPr lang="en-US" altLang="zh-CN" i="1">
                <a:solidFill>
                  <a:schemeClr val="tx2"/>
                </a:solidFill>
                <a:ea typeface="宋体" panose="02010600030101010101" pitchFamily="2" charset="-122"/>
              </a:rPr>
              <a:t>u</a:t>
            </a:r>
            <a:r>
              <a:rPr lang="en-US" altLang="zh-CN" i="1" baseline="-25000">
                <a:solidFill>
                  <a:schemeClr val="tx2"/>
                </a:solidFill>
                <a:ea typeface="宋体" panose="02010600030101010101" pitchFamily="2" charset="-122"/>
              </a:rPr>
              <a:t>L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(0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+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)= </a:t>
            </a:r>
            <a:r>
              <a:rPr lang="en-US" altLang="zh-CN" i="1">
                <a:solidFill>
                  <a:schemeClr val="tx2"/>
                </a:solidFill>
                <a:ea typeface="宋体" panose="02010600030101010101" pitchFamily="2" charset="-122"/>
              </a:rPr>
              <a:t>u</a:t>
            </a:r>
            <a:r>
              <a:rPr lang="en-US" altLang="zh-CN" i="1" baseline="-25000">
                <a:solidFill>
                  <a:schemeClr val="tx2"/>
                </a:solidFill>
                <a:ea typeface="宋体" panose="02010600030101010101" pitchFamily="2" charset="-122"/>
              </a:rPr>
              <a:t>c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(0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+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)-R </a:t>
            </a:r>
            <a:r>
              <a:rPr lang="en-US" altLang="zh-CN" i="1">
                <a:solidFill>
                  <a:schemeClr val="tx2"/>
                </a:solidFill>
                <a:ea typeface="宋体" panose="02010600030101010101" pitchFamily="2" charset="-122"/>
              </a:rPr>
              <a:t>i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(0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+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) = -4V </a:t>
            </a:r>
          </a:p>
        </p:txBody>
      </p:sp>
      <p:graphicFrame>
        <p:nvGraphicFramePr>
          <p:cNvPr id="288777" name="Object 9"/>
          <p:cNvGraphicFramePr>
            <a:graphicFrameLocks noChangeAspect="1"/>
          </p:cNvGraphicFramePr>
          <p:nvPr/>
        </p:nvGraphicFramePr>
        <p:xfrm>
          <a:off x="3014663" y="3379788"/>
          <a:ext cx="4427537" cy="788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74" name="Equation" r:id="rId9" imgW="1752600" imgH="406400" progId="Equation.DSMT4">
                  <p:embed/>
                </p:oleObj>
              </mc:Choice>
              <mc:Fallback>
                <p:oleObj name="Equation" r:id="rId9" imgW="1752600" imgH="4064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4663" y="3379788"/>
                        <a:ext cx="4427537" cy="788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8778" name="Text Box 10"/>
          <p:cNvSpPr txBox="1">
            <a:spLocks noChangeArrowheads="1"/>
          </p:cNvSpPr>
          <p:nvPr/>
        </p:nvSpPr>
        <p:spPr bwMode="auto">
          <a:xfrm>
            <a:off x="1485900" y="4267200"/>
            <a:ext cx="6188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故               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-2K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1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+4K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2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=-4          ———</a:t>
            </a: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（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2</a:t>
            </a: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288779" name="Text Box 11"/>
          <p:cNvSpPr txBox="1">
            <a:spLocks noChangeArrowheads="1"/>
          </p:cNvSpPr>
          <p:nvPr/>
        </p:nvSpPr>
        <p:spPr bwMode="auto">
          <a:xfrm>
            <a:off x="1181100" y="4857750"/>
            <a:ext cx="6188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由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(1)(2)</a:t>
            </a: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联立得：    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K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1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=2                   K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2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=0</a:t>
            </a:r>
          </a:p>
        </p:txBody>
      </p:sp>
      <p:graphicFrame>
        <p:nvGraphicFramePr>
          <p:cNvPr id="288780" name="Object 12"/>
          <p:cNvGraphicFramePr>
            <a:graphicFrameLocks noChangeAspect="1"/>
          </p:cNvGraphicFramePr>
          <p:nvPr/>
        </p:nvGraphicFramePr>
        <p:xfrm>
          <a:off x="1968500" y="5467350"/>
          <a:ext cx="5251450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75" name="Equation" r:id="rId11" imgW="1866900" imgH="228600" progId="Equation.DSMT4">
                  <p:embed/>
                </p:oleObj>
              </mc:Choice>
              <mc:Fallback>
                <p:oleObj name="Equation" r:id="rId11" imgW="1866900" imgH="2286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8500" y="5467350"/>
                        <a:ext cx="5251450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8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8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88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8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8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8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8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88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8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8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88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88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88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775" grpId="0" autoUpdateAnimBg="0"/>
      <p:bldP spid="288776" grpId="0" autoUpdateAnimBg="0"/>
      <p:bldP spid="288778" grpId="0" autoUpdateAnimBg="0"/>
      <p:bldP spid="288779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Text Box 2"/>
          <p:cNvSpPr txBox="1">
            <a:spLocks noChangeArrowheads="1"/>
          </p:cNvSpPr>
          <p:nvPr/>
        </p:nvSpPr>
        <p:spPr bwMode="auto">
          <a:xfrm>
            <a:off x="433388" y="1171575"/>
            <a:ext cx="809942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CN" sz="2800">
                <a:ea typeface="宋体" panose="02010600030101010101" pitchFamily="2" charset="-122"/>
              </a:rPr>
              <a:t>   </a:t>
            </a:r>
            <a:r>
              <a:rPr kumimoji="0" lang="en-US" altLang="zh-CN" sz="2800">
                <a:solidFill>
                  <a:srgbClr val="0000FF"/>
                </a:solidFill>
                <a:ea typeface="宋体" panose="02010600030101010101" pitchFamily="2" charset="-122"/>
              </a:rPr>
              <a:t> </a:t>
            </a:r>
            <a:r>
              <a:rPr kumimoji="0" lang="zh-CN" altLang="en-US" sz="2800" u="sng">
                <a:solidFill>
                  <a:srgbClr val="0000FF"/>
                </a:solidFill>
                <a:ea typeface="宋体" panose="02010600030101010101" pitchFamily="2" charset="-122"/>
              </a:rPr>
              <a:t>讲课重点</a:t>
            </a:r>
            <a:r>
              <a:rPr kumimoji="0" lang="zh-CN" altLang="en-US" sz="2800">
                <a:ea typeface="宋体" panose="02010600030101010101" pitchFamily="2" charset="-122"/>
              </a:rPr>
              <a:t>：直流电路、交流电路都存在过渡过程。我们讲课的重点是直流电路的过渡过程。</a:t>
            </a:r>
          </a:p>
        </p:txBody>
      </p:sp>
      <p:sp>
        <p:nvSpPr>
          <p:cNvPr id="237571" name="Rectangle 3"/>
          <p:cNvSpPr>
            <a:spLocks noChangeArrowheads="1"/>
          </p:cNvSpPr>
          <p:nvPr/>
        </p:nvSpPr>
        <p:spPr bwMode="auto">
          <a:xfrm>
            <a:off x="458788" y="2205038"/>
            <a:ext cx="8178800" cy="394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kumimoji="0" lang="en-US" altLang="zh-CN" sz="2800">
                <a:solidFill>
                  <a:srgbClr val="0000FF"/>
                </a:solidFill>
                <a:ea typeface="宋体" panose="02010600030101010101" pitchFamily="2" charset="-122"/>
              </a:rPr>
              <a:t>    </a:t>
            </a:r>
            <a:r>
              <a:rPr kumimoji="0" lang="zh-CN" altLang="en-US" sz="2800" u="sng">
                <a:solidFill>
                  <a:srgbClr val="0000FF"/>
                </a:solidFill>
                <a:ea typeface="宋体" panose="02010600030101010101" pitchFamily="2" charset="-122"/>
              </a:rPr>
              <a:t>研究过渡过程的意义</a:t>
            </a:r>
            <a:r>
              <a:rPr kumimoji="0" lang="zh-CN" altLang="en-US" sz="2800">
                <a:solidFill>
                  <a:srgbClr val="0000FF"/>
                </a:solidFill>
                <a:ea typeface="宋体" panose="02010600030101010101" pitchFamily="2" charset="-122"/>
              </a:rPr>
              <a:t>：</a:t>
            </a:r>
            <a:r>
              <a:rPr kumimoji="0" lang="zh-CN" altLang="en-US" sz="2800">
                <a:ea typeface="宋体" panose="02010600030101010101" pitchFamily="2" charset="-122"/>
              </a:rPr>
              <a:t>过渡过程是一种自然现象， 对它的研究很重要。过渡过程的存在有利有弊。有利的方面，如电子技术中常用它来产生各种波形；不利的方面，如在暂态过程发生的瞬间，可能出现过压或过流，致使设备损坏，必须采取防范措施。</a:t>
            </a:r>
          </a:p>
        </p:txBody>
      </p:sp>
      <p:sp>
        <p:nvSpPr>
          <p:cNvPr id="237573" name="Text Box 5"/>
          <p:cNvSpPr txBox="1">
            <a:spLocks noChangeArrowheads="1"/>
          </p:cNvSpPr>
          <p:nvPr/>
        </p:nvSpPr>
        <p:spPr bwMode="auto">
          <a:xfrm>
            <a:off x="839788" y="276225"/>
            <a:ext cx="1255712" cy="5191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zh-CN" altLang="en-US" sz="2800">
                <a:solidFill>
                  <a:schemeClr val="bg1"/>
                </a:solidFill>
                <a:ea typeface="宋体" panose="02010600030101010101" pitchFamily="2" charset="-122"/>
              </a:rPr>
              <a:t>说明：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7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237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"/>
                                        <p:tgtEl>
                                          <p:spTgt spid="237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570" grpId="0" autoUpdateAnimBg="0"/>
      <p:bldP spid="237571" grpId="0" autoUpdateAnimBg="0"/>
      <p:bldP spid="237573" grpId="0" animBg="1" autoUpdateAnimBg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9796" name="Object 4"/>
          <p:cNvGraphicFramePr>
            <a:graphicFrameLocks noChangeAspect="1"/>
          </p:cNvGraphicFramePr>
          <p:nvPr/>
        </p:nvGraphicFramePr>
        <p:xfrm>
          <a:off x="1006475" y="119063"/>
          <a:ext cx="7286625" cy="1166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97" name="Equation" r:id="rId3" imgW="3340100" imgH="635000" progId="Equation.DSMT4">
                  <p:embed/>
                </p:oleObj>
              </mc:Choice>
              <mc:Fallback>
                <p:oleObj name="Equation" r:id="rId3" imgW="3340100" imgH="635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6475" y="119063"/>
                        <a:ext cx="7286625" cy="1166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9797" name="Object 5"/>
          <p:cNvGraphicFramePr>
            <a:graphicFrameLocks noChangeAspect="1"/>
          </p:cNvGraphicFramePr>
          <p:nvPr/>
        </p:nvGraphicFramePr>
        <p:xfrm>
          <a:off x="5873750" y="1371600"/>
          <a:ext cx="239395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98" name="Equation" r:id="rId5" imgW="761669" imgH="215806" progId="Equation.DSMT4">
                  <p:embed/>
                </p:oleObj>
              </mc:Choice>
              <mc:Fallback>
                <p:oleObj name="Equation" r:id="rId5" imgW="761669" imgH="215806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3750" y="1371600"/>
                        <a:ext cx="239395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9798" name="Object 6"/>
          <p:cNvGraphicFramePr>
            <a:graphicFrameLocks noChangeAspect="1"/>
          </p:cNvGraphicFramePr>
          <p:nvPr/>
        </p:nvGraphicFramePr>
        <p:xfrm>
          <a:off x="3043238" y="1971675"/>
          <a:ext cx="3249612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99" name="Equation" r:id="rId7" imgW="1155700" imgH="228600" progId="Equation.DSMT4">
                  <p:embed/>
                </p:oleObj>
              </mc:Choice>
              <mc:Fallback>
                <p:oleObj name="Equation" r:id="rId7" imgW="1155700" imgH="228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3238" y="1971675"/>
                        <a:ext cx="3249612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9799" name="Text Box 7"/>
          <p:cNvSpPr txBox="1">
            <a:spLocks noChangeArrowheads="1"/>
          </p:cNvSpPr>
          <p:nvPr/>
        </p:nvSpPr>
        <p:spPr bwMode="auto">
          <a:xfrm>
            <a:off x="1176338" y="2686050"/>
            <a:ext cx="41195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由初始条件       </a:t>
            </a:r>
            <a:r>
              <a:rPr lang="en-US" altLang="zh-CN" i="1">
                <a:solidFill>
                  <a:srgbClr val="0000FF"/>
                </a:solidFill>
                <a:ea typeface="宋体" panose="02010600030101010101" pitchFamily="2" charset="-122"/>
              </a:rPr>
              <a:t>i</a:t>
            </a:r>
            <a:r>
              <a:rPr lang="en-US" altLang="zh-CN">
                <a:solidFill>
                  <a:srgbClr val="0000FF"/>
                </a:solidFill>
                <a:ea typeface="宋体" panose="02010600030101010101" pitchFamily="2" charset="-122"/>
              </a:rPr>
              <a:t>(0)=2A</a:t>
            </a:r>
          </a:p>
        </p:txBody>
      </p:sp>
      <p:graphicFrame>
        <p:nvGraphicFramePr>
          <p:cNvPr id="289800" name="Object 8"/>
          <p:cNvGraphicFramePr>
            <a:graphicFrameLocks noChangeAspect="1"/>
          </p:cNvGraphicFramePr>
          <p:nvPr/>
        </p:nvGraphicFramePr>
        <p:xfrm>
          <a:off x="3295650" y="3303588"/>
          <a:ext cx="2951163" cy="788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00" name="Equation" r:id="rId9" imgW="1162056" imgH="400042" progId="Equation.DSMT4">
                  <p:embed/>
                </p:oleObj>
              </mc:Choice>
              <mc:Fallback>
                <p:oleObj name="Equation" r:id="rId9" imgW="1162056" imgH="400042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5650" y="3303588"/>
                        <a:ext cx="2951163" cy="788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9801" name="Text Box 9"/>
          <p:cNvSpPr txBox="1">
            <a:spLocks noChangeArrowheads="1"/>
          </p:cNvSpPr>
          <p:nvPr/>
        </p:nvSpPr>
        <p:spPr bwMode="auto">
          <a:xfrm>
            <a:off x="1593850" y="4283075"/>
            <a:ext cx="4652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可得：          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A=2             B=0</a:t>
            </a:r>
          </a:p>
        </p:txBody>
      </p:sp>
      <p:graphicFrame>
        <p:nvGraphicFramePr>
          <p:cNvPr id="289802" name="Object 10"/>
          <p:cNvGraphicFramePr>
            <a:graphicFrameLocks noChangeAspect="1"/>
          </p:cNvGraphicFramePr>
          <p:nvPr/>
        </p:nvGraphicFramePr>
        <p:xfrm>
          <a:off x="2466975" y="4962525"/>
          <a:ext cx="4249738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01" name="Equation" r:id="rId11" imgW="1511300" imgH="228600" progId="Equation.DSMT4">
                  <p:embed/>
                </p:oleObj>
              </mc:Choice>
              <mc:Fallback>
                <p:oleObj name="Equation" r:id="rId11" imgW="1511300" imgH="2286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6975" y="4962525"/>
                        <a:ext cx="4249738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9803" name="Group 11"/>
          <p:cNvGrpSpPr>
            <a:grpSpLocks/>
          </p:cNvGrpSpPr>
          <p:nvPr/>
        </p:nvGrpSpPr>
        <p:grpSpPr bwMode="auto">
          <a:xfrm>
            <a:off x="1463675" y="1438275"/>
            <a:ext cx="4410075" cy="523875"/>
            <a:chOff x="922" y="930"/>
            <a:chExt cx="2778" cy="330"/>
          </a:xfrm>
        </p:grpSpPr>
        <p:graphicFrame>
          <p:nvGraphicFramePr>
            <p:cNvPr id="93194" name="Object 12"/>
            <p:cNvGraphicFramePr>
              <a:graphicFrameLocks noChangeAspect="1"/>
            </p:cNvGraphicFramePr>
            <p:nvPr/>
          </p:nvGraphicFramePr>
          <p:xfrm>
            <a:off x="1305" y="930"/>
            <a:ext cx="1359" cy="3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202" name="Equation" r:id="rId13" imgW="787400" imgH="228600" progId="Equation.DSMT4">
                    <p:embed/>
                  </p:oleObj>
                </mc:Choice>
                <mc:Fallback>
                  <p:oleObj name="Equation" r:id="rId13" imgW="787400" imgH="228600" progId="Equation.DSMT4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05" y="930"/>
                          <a:ext cx="1359" cy="3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3195" name="Text Box 13"/>
            <p:cNvSpPr txBox="1">
              <a:spLocks noChangeArrowheads="1"/>
            </p:cNvSpPr>
            <p:nvPr/>
          </p:nvSpPr>
          <p:spPr bwMode="auto">
            <a:xfrm>
              <a:off x="2395" y="930"/>
              <a:ext cx="13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（临界阻尼）</a:t>
              </a:r>
            </a:p>
          </p:txBody>
        </p:sp>
        <p:sp>
          <p:nvSpPr>
            <p:cNvPr id="93196" name="Text Box 14"/>
            <p:cNvSpPr txBox="1">
              <a:spLocks noChangeArrowheads="1"/>
            </p:cNvSpPr>
            <p:nvPr/>
          </p:nvSpPr>
          <p:spPr bwMode="auto">
            <a:xfrm>
              <a:off x="922" y="942"/>
              <a:ext cx="67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故：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9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9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9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89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89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9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9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89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9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9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89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9" grpId="0" autoUpdateAnimBg="0"/>
      <p:bldP spid="289801" grpId="0" autoUpdateAnimBg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0820" name="Object 4"/>
          <p:cNvGraphicFramePr>
            <a:graphicFrameLocks noChangeAspect="1"/>
          </p:cNvGraphicFramePr>
          <p:nvPr/>
        </p:nvGraphicFramePr>
        <p:xfrm>
          <a:off x="895350" y="252413"/>
          <a:ext cx="7508875" cy="1166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23" name="Equation" r:id="rId3" imgW="3441700" imgH="635000" progId="Equation.DSMT4">
                  <p:embed/>
                </p:oleObj>
              </mc:Choice>
              <mc:Fallback>
                <p:oleObj name="Equation" r:id="rId3" imgW="3441700" imgH="635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5350" y="252413"/>
                        <a:ext cx="7508875" cy="1166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0821" name="Object 5"/>
          <p:cNvGraphicFramePr>
            <a:graphicFrameLocks noChangeAspect="1"/>
          </p:cNvGraphicFramePr>
          <p:nvPr/>
        </p:nvGraphicFramePr>
        <p:xfrm>
          <a:off x="2295525" y="2938463"/>
          <a:ext cx="3535363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24" name="Equation" r:id="rId5" imgW="1257300" imgH="228600" progId="Equation.DSMT4">
                  <p:embed/>
                </p:oleObj>
              </mc:Choice>
              <mc:Fallback>
                <p:oleObj name="Equation" r:id="rId5" imgW="1257300" imgH="228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5525" y="2938463"/>
                        <a:ext cx="3535363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90822" name="Group 6"/>
          <p:cNvGrpSpPr>
            <a:grpSpLocks/>
          </p:cNvGrpSpPr>
          <p:nvPr/>
        </p:nvGrpSpPr>
        <p:grpSpPr bwMode="auto">
          <a:xfrm>
            <a:off x="2263775" y="1514475"/>
            <a:ext cx="4410075" cy="533400"/>
            <a:chOff x="922" y="858"/>
            <a:chExt cx="2778" cy="336"/>
          </a:xfrm>
        </p:grpSpPr>
        <p:graphicFrame>
          <p:nvGraphicFramePr>
            <p:cNvPr id="94220" name="Object 7"/>
            <p:cNvGraphicFramePr>
              <a:graphicFrameLocks noChangeAspect="1"/>
            </p:cNvGraphicFramePr>
            <p:nvPr/>
          </p:nvGraphicFramePr>
          <p:xfrm>
            <a:off x="1746" y="858"/>
            <a:ext cx="789" cy="3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225" name="Equation" r:id="rId7" imgW="457200" imgH="228600" progId="Equation.DSMT4">
                    <p:embed/>
                  </p:oleObj>
                </mc:Choice>
                <mc:Fallback>
                  <p:oleObj name="Equation" r:id="rId7" imgW="457200" imgH="228600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46" y="858"/>
                          <a:ext cx="789" cy="3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4221" name="Text Box 8"/>
            <p:cNvSpPr txBox="1">
              <a:spLocks noChangeArrowheads="1"/>
            </p:cNvSpPr>
            <p:nvPr/>
          </p:nvSpPr>
          <p:spPr bwMode="auto">
            <a:xfrm>
              <a:off x="2395" y="906"/>
              <a:ext cx="13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（过阻尼）</a:t>
              </a:r>
            </a:p>
          </p:txBody>
        </p:sp>
        <p:sp>
          <p:nvSpPr>
            <p:cNvPr id="94222" name="Text Box 9"/>
            <p:cNvSpPr txBox="1">
              <a:spLocks noChangeArrowheads="1"/>
            </p:cNvSpPr>
            <p:nvPr/>
          </p:nvSpPr>
          <p:spPr bwMode="auto">
            <a:xfrm>
              <a:off x="922" y="870"/>
              <a:ext cx="67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故：</a:t>
              </a:r>
            </a:p>
          </p:txBody>
        </p:sp>
      </p:grpSp>
      <p:graphicFrame>
        <p:nvGraphicFramePr>
          <p:cNvPr id="290826" name="Object 10"/>
          <p:cNvGraphicFramePr>
            <a:graphicFrameLocks noChangeAspect="1"/>
          </p:cNvGraphicFramePr>
          <p:nvPr/>
        </p:nvGraphicFramePr>
        <p:xfrm>
          <a:off x="2114550" y="2176463"/>
          <a:ext cx="6256338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26" name="Equation" r:id="rId9" imgW="2476500" imgH="279400" progId="Equation.DSMT4">
                  <p:embed/>
                </p:oleObj>
              </mc:Choice>
              <mc:Fallback>
                <p:oleObj name="Equation" r:id="rId9" imgW="2476500" imgH="2794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4550" y="2176463"/>
                        <a:ext cx="6256338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0827" name="Text Box 11"/>
          <p:cNvSpPr txBox="1">
            <a:spLocks noChangeArrowheads="1"/>
          </p:cNvSpPr>
          <p:nvPr/>
        </p:nvSpPr>
        <p:spPr bwMode="auto">
          <a:xfrm>
            <a:off x="1138238" y="3638550"/>
            <a:ext cx="41195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由初始条件       </a:t>
            </a:r>
            <a:r>
              <a:rPr lang="en-US" altLang="zh-CN" i="1">
                <a:solidFill>
                  <a:srgbClr val="0000FF"/>
                </a:solidFill>
                <a:ea typeface="宋体" panose="02010600030101010101" pitchFamily="2" charset="-122"/>
              </a:rPr>
              <a:t>i</a:t>
            </a:r>
            <a:r>
              <a:rPr lang="en-US" altLang="zh-CN">
                <a:solidFill>
                  <a:srgbClr val="0000FF"/>
                </a:solidFill>
                <a:ea typeface="宋体" panose="02010600030101010101" pitchFamily="2" charset="-122"/>
              </a:rPr>
              <a:t>(0)=2A</a:t>
            </a:r>
          </a:p>
        </p:txBody>
      </p:sp>
      <p:graphicFrame>
        <p:nvGraphicFramePr>
          <p:cNvPr id="290828" name="Object 12"/>
          <p:cNvGraphicFramePr>
            <a:graphicFrameLocks noChangeAspect="1"/>
          </p:cNvGraphicFramePr>
          <p:nvPr/>
        </p:nvGraphicFramePr>
        <p:xfrm>
          <a:off x="3257550" y="4256088"/>
          <a:ext cx="2951163" cy="788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27" name="Equation" r:id="rId11" imgW="1162056" imgH="400042" progId="Equation.DSMT4">
                  <p:embed/>
                </p:oleObj>
              </mc:Choice>
              <mc:Fallback>
                <p:oleObj name="Equation" r:id="rId11" imgW="1162056" imgH="400042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7550" y="4256088"/>
                        <a:ext cx="2951163" cy="788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0829" name="AutoShape 13"/>
          <p:cNvSpPr>
            <a:spLocks/>
          </p:cNvSpPr>
          <p:nvPr/>
        </p:nvSpPr>
        <p:spPr bwMode="auto">
          <a:xfrm>
            <a:off x="6208713" y="3714750"/>
            <a:ext cx="192087" cy="1028700"/>
          </a:xfrm>
          <a:prstGeom prst="rightBrace">
            <a:avLst>
              <a:gd name="adj1" fmla="val 44628"/>
              <a:gd name="adj2" fmla="val 50000"/>
            </a:avLst>
          </a:prstGeom>
          <a:noFill/>
          <a:ln w="9525" cap="sq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sp>
        <p:nvSpPr>
          <p:cNvPr id="290830" name="AutoShape 14"/>
          <p:cNvSpPr>
            <a:spLocks noChangeArrowheads="1"/>
          </p:cNvSpPr>
          <p:nvPr/>
        </p:nvSpPr>
        <p:spPr bwMode="auto">
          <a:xfrm>
            <a:off x="6540500" y="3981450"/>
            <a:ext cx="546100" cy="400050"/>
          </a:xfrm>
          <a:prstGeom prst="rightArrow">
            <a:avLst>
              <a:gd name="adj1" fmla="val 50000"/>
              <a:gd name="adj2" fmla="val 34127"/>
            </a:avLst>
          </a:prstGeom>
          <a:solidFill>
            <a:schemeClr val="bg1"/>
          </a:solidFill>
          <a:ln w="9525" cap="sq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sp>
        <p:nvSpPr>
          <p:cNvPr id="290831" name="Text Box 15"/>
          <p:cNvSpPr txBox="1">
            <a:spLocks noChangeArrowheads="1"/>
          </p:cNvSpPr>
          <p:nvPr/>
        </p:nvSpPr>
        <p:spPr bwMode="auto">
          <a:xfrm>
            <a:off x="7296150" y="394335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A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1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=A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2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=1</a:t>
            </a:r>
          </a:p>
        </p:txBody>
      </p:sp>
      <p:graphicFrame>
        <p:nvGraphicFramePr>
          <p:cNvPr id="290832" name="Object 16"/>
          <p:cNvGraphicFramePr>
            <a:graphicFrameLocks noChangeAspect="1"/>
          </p:cNvGraphicFramePr>
          <p:nvPr/>
        </p:nvGraphicFramePr>
        <p:xfrm>
          <a:off x="2243138" y="5349875"/>
          <a:ext cx="4892675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28" name="Equation" r:id="rId13" imgW="1739900" imgH="228600" progId="Equation.DSMT4">
                  <p:embed/>
                </p:oleObj>
              </mc:Choice>
              <mc:Fallback>
                <p:oleObj name="Equation" r:id="rId13" imgW="1739900" imgH="2286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138" y="5349875"/>
                        <a:ext cx="4892675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0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0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0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90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90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0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0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0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0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8" dur="500"/>
                                        <p:tgtEl>
                                          <p:spTgt spid="290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2" dur="500"/>
                                        <p:tgtEl>
                                          <p:spTgt spid="290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08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08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90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0827" grpId="0" autoUpdateAnimBg="0"/>
      <p:bldP spid="290829" grpId="0" animBg="1"/>
      <p:bldP spid="290830" grpId="0" animBg="1"/>
      <p:bldP spid="290831" grpId="0" autoUpdateAnimBg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1844" name="Object 4"/>
          <p:cNvGraphicFramePr>
            <a:graphicFrameLocks noChangeAspect="1"/>
          </p:cNvGraphicFramePr>
          <p:nvPr/>
        </p:nvGraphicFramePr>
        <p:xfrm>
          <a:off x="2138363" y="220663"/>
          <a:ext cx="4506912" cy="99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48" name="Equation" r:id="rId3" imgW="2006600" imgH="419100" progId="Equation.DSMT4">
                  <p:embed/>
                </p:oleObj>
              </mc:Choice>
              <mc:Fallback>
                <p:oleObj name="Equation" r:id="rId3" imgW="2006600" imgH="4191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8363" y="220663"/>
                        <a:ext cx="4506912" cy="998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91845" name="Group 5"/>
          <p:cNvGrpSpPr>
            <a:grpSpLocks/>
          </p:cNvGrpSpPr>
          <p:nvPr/>
        </p:nvGrpSpPr>
        <p:grpSpPr bwMode="auto">
          <a:xfrm>
            <a:off x="598488" y="1349375"/>
            <a:ext cx="4276725" cy="587375"/>
            <a:chOff x="965" y="970"/>
            <a:chExt cx="2694" cy="370"/>
          </a:xfrm>
        </p:grpSpPr>
        <p:graphicFrame>
          <p:nvGraphicFramePr>
            <p:cNvPr id="95246" name="Object 6"/>
            <p:cNvGraphicFramePr>
              <a:graphicFrameLocks noChangeAspect="1"/>
            </p:cNvGraphicFramePr>
            <p:nvPr/>
          </p:nvGraphicFramePr>
          <p:xfrm>
            <a:off x="2072" y="970"/>
            <a:ext cx="1587" cy="3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5249" name="Equation" r:id="rId5" imgW="1028254" imgH="241195" progId="Equation.DSMT4">
                    <p:embed/>
                  </p:oleObj>
                </mc:Choice>
                <mc:Fallback>
                  <p:oleObj name="Equation" r:id="rId5" imgW="1028254" imgH="241195" progId="Equation.DSMT4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2" y="970"/>
                          <a:ext cx="1587" cy="3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5247" name="Text Box 7"/>
            <p:cNvSpPr txBox="1">
              <a:spLocks noChangeArrowheads="1"/>
            </p:cNvSpPr>
            <p:nvPr/>
          </p:nvSpPr>
          <p:spPr bwMode="auto">
            <a:xfrm>
              <a:off x="965" y="1016"/>
              <a:ext cx="8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全解</a:t>
              </a:r>
            </a:p>
          </p:txBody>
        </p:sp>
      </p:grpSp>
      <p:graphicFrame>
        <p:nvGraphicFramePr>
          <p:cNvPr id="291848" name="Object 8"/>
          <p:cNvGraphicFramePr>
            <a:graphicFrameLocks noChangeAspect="1"/>
          </p:cNvGraphicFramePr>
          <p:nvPr/>
        </p:nvGraphicFramePr>
        <p:xfrm>
          <a:off x="2325688" y="2008188"/>
          <a:ext cx="3857625" cy="63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50" name="Equation" r:id="rId7" imgW="1371600" imgH="241300" progId="Equation.DSMT4">
                  <p:embed/>
                </p:oleObj>
              </mc:Choice>
              <mc:Fallback>
                <p:oleObj name="Equation" r:id="rId7" imgW="1371600" imgH="2413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5688" y="2008188"/>
                        <a:ext cx="3857625" cy="633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91849" name="Group 9"/>
          <p:cNvGrpSpPr>
            <a:grpSpLocks/>
          </p:cNvGrpSpPr>
          <p:nvPr/>
        </p:nvGrpSpPr>
        <p:grpSpPr bwMode="auto">
          <a:xfrm>
            <a:off x="2371725" y="2733675"/>
            <a:ext cx="5054600" cy="600075"/>
            <a:chOff x="2058" y="1674"/>
            <a:chExt cx="3184" cy="378"/>
          </a:xfrm>
        </p:grpSpPr>
        <p:graphicFrame>
          <p:nvGraphicFramePr>
            <p:cNvPr id="95244" name="Object 10"/>
            <p:cNvGraphicFramePr>
              <a:graphicFrameLocks noChangeAspect="1"/>
            </p:cNvGraphicFramePr>
            <p:nvPr/>
          </p:nvGraphicFramePr>
          <p:xfrm>
            <a:off x="2058" y="1674"/>
            <a:ext cx="1012" cy="3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5251" name="Equation" r:id="rId9" imgW="571252" imgH="228501" progId="Equation.DSMT4">
                    <p:embed/>
                  </p:oleObj>
                </mc:Choice>
                <mc:Fallback>
                  <p:oleObj name="Equation" r:id="rId9" imgW="571252" imgH="228501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58" y="1674"/>
                          <a:ext cx="1012" cy="3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5245" name="Text Box 11"/>
            <p:cNvSpPr txBox="1">
              <a:spLocks noChangeArrowheads="1"/>
            </p:cNvSpPr>
            <p:nvPr/>
          </p:nvSpPr>
          <p:spPr bwMode="auto">
            <a:xfrm>
              <a:off x="3202" y="1692"/>
              <a:ext cx="20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（用稳态解作特解）</a:t>
              </a:r>
            </a:p>
          </p:txBody>
        </p:sp>
      </p:grpSp>
      <p:graphicFrame>
        <p:nvGraphicFramePr>
          <p:cNvPr id="291852" name="Object 12"/>
          <p:cNvGraphicFramePr>
            <a:graphicFrameLocks noChangeAspect="1"/>
          </p:cNvGraphicFramePr>
          <p:nvPr/>
        </p:nvGraphicFramePr>
        <p:xfrm>
          <a:off x="1971675" y="3455988"/>
          <a:ext cx="4929188" cy="63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52" name="Equation" r:id="rId11" imgW="1752600" imgH="241300" progId="Equation.DSMT4">
                  <p:embed/>
                </p:oleObj>
              </mc:Choice>
              <mc:Fallback>
                <p:oleObj name="Equation" r:id="rId11" imgW="1752600" imgH="2413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1675" y="3455988"/>
                        <a:ext cx="4929188" cy="633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1853" name="Text Box 13"/>
          <p:cNvSpPr txBox="1">
            <a:spLocks noChangeArrowheads="1"/>
          </p:cNvSpPr>
          <p:nvPr/>
        </p:nvSpPr>
        <p:spPr bwMode="auto">
          <a:xfrm>
            <a:off x="846138" y="4165600"/>
            <a:ext cx="74025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初始条件    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u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c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(0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+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)=0       →    A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1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+A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2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+U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s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=0   ——(1)</a:t>
            </a:r>
          </a:p>
        </p:txBody>
      </p:sp>
      <p:sp>
        <p:nvSpPr>
          <p:cNvPr id="291854" name="Text Box 14"/>
          <p:cNvSpPr txBox="1">
            <a:spLocks noChangeArrowheads="1"/>
          </p:cNvSpPr>
          <p:nvPr/>
        </p:nvSpPr>
        <p:spPr bwMode="auto">
          <a:xfrm>
            <a:off x="2371725" y="4965700"/>
            <a:ext cx="1525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solidFill>
                  <a:schemeClr val="tx2"/>
                </a:solidFill>
                <a:ea typeface="宋体" panose="02010600030101010101" pitchFamily="2" charset="-122"/>
              </a:rPr>
              <a:t>i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(0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+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)=0  →</a:t>
            </a:r>
          </a:p>
        </p:txBody>
      </p:sp>
      <p:graphicFrame>
        <p:nvGraphicFramePr>
          <p:cNvPr id="291855" name="Object 15"/>
          <p:cNvGraphicFramePr>
            <a:graphicFrameLocks noChangeAspect="1"/>
          </p:cNvGraphicFramePr>
          <p:nvPr/>
        </p:nvGraphicFramePr>
        <p:xfrm>
          <a:off x="3935413" y="4660900"/>
          <a:ext cx="2851150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53" name="Equation" r:id="rId13" imgW="1269449" imgH="406224" progId="Equation.DSMT4">
                  <p:embed/>
                </p:oleObj>
              </mc:Choice>
              <mc:Fallback>
                <p:oleObj name="Equation" r:id="rId13" imgW="1269449" imgH="406224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5413" y="4660900"/>
                        <a:ext cx="2851150" cy="96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1856" name="Text Box 16"/>
          <p:cNvSpPr txBox="1">
            <a:spLocks noChangeArrowheads="1"/>
          </p:cNvSpPr>
          <p:nvPr/>
        </p:nvSpPr>
        <p:spPr bwMode="auto">
          <a:xfrm>
            <a:off x="3203575" y="5686425"/>
            <a:ext cx="5289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→ A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1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S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1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+A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2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S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2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=0               ——(2)</a:t>
            </a:r>
          </a:p>
        </p:txBody>
      </p:sp>
      <p:sp>
        <p:nvSpPr>
          <p:cNvPr id="291857" name="Text Box 17"/>
          <p:cNvSpPr txBox="1">
            <a:spLocks noChangeArrowheads="1"/>
          </p:cNvSpPr>
          <p:nvPr/>
        </p:nvSpPr>
        <p:spPr bwMode="auto">
          <a:xfrm>
            <a:off x="5992813" y="2103438"/>
            <a:ext cx="30368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000" rIns="36000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（设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s</a:t>
            </a:r>
            <a:r>
              <a:rPr lang="en-US" altLang="zh-CN" baseline="-25000">
                <a:solidFill>
                  <a:schemeClr val="tx2"/>
                </a:solidFill>
                <a:ea typeface="宋体" panose="02010600030101010101" pitchFamily="2" charset="-122"/>
              </a:rPr>
              <a:t>1,2</a:t>
            </a: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为相异单根）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1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1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1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91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1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1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1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1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91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1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1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1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1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91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1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91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853" grpId="0" autoUpdateAnimBg="0"/>
      <p:bldP spid="291854" grpId="0" autoUpdateAnimBg="0"/>
      <p:bldP spid="291856" grpId="0" autoUpdateAnimBg="0"/>
      <p:bldP spid="291857" grpId="0" autoUpdateAnimBg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8" name="Text Box 4"/>
          <p:cNvSpPr txBox="1">
            <a:spLocks noChangeArrowheads="1"/>
          </p:cNvSpPr>
          <p:nvPr/>
        </p:nvSpPr>
        <p:spPr bwMode="auto">
          <a:xfrm>
            <a:off x="1000125" y="552450"/>
            <a:ext cx="238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由</a:t>
            </a:r>
            <a:r>
              <a:rPr lang="en-US" altLang="zh-CN">
                <a:solidFill>
                  <a:schemeClr val="tx2"/>
                </a:solidFill>
                <a:ea typeface="宋体" panose="02010600030101010101" pitchFamily="2" charset="-122"/>
              </a:rPr>
              <a:t>(1)(2)</a:t>
            </a: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有：</a:t>
            </a:r>
          </a:p>
        </p:txBody>
      </p:sp>
      <p:graphicFrame>
        <p:nvGraphicFramePr>
          <p:cNvPr id="292869" name="Object 5"/>
          <p:cNvGraphicFramePr>
            <a:graphicFrameLocks noChangeAspect="1"/>
          </p:cNvGraphicFramePr>
          <p:nvPr/>
        </p:nvGraphicFramePr>
        <p:xfrm>
          <a:off x="3306763" y="285750"/>
          <a:ext cx="1824037" cy="1058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70" name="Equation" r:id="rId3" imgW="812447" imgH="444307" progId="Equation.DSMT4">
                  <p:embed/>
                </p:oleObj>
              </mc:Choice>
              <mc:Fallback>
                <p:oleObj name="Equation" r:id="rId3" imgW="812447" imgH="444307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6763" y="285750"/>
                        <a:ext cx="1824037" cy="1058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2870" name="Object 6"/>
          <p:cNvGraphicFramePr>
            <a:graphicFrameLocks noChangeAspect="1"/>
          </p:cNvGraphicFramePr>
          <p:nvPr/>
        </p:nvGraphicFramePr>
        <p:xfrm>
          <a:off x="3325813" y="1325563"/>
          <a:ext cx="1852612" cy="1058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71" name="Equation" r:id="rId5" imgW="825142" imgH="444307" progId="Equation.DSMT4">
                  <p:embed/>
                </p:oleObj>
              </mc:Choice>
              <mc:Fallback>
                <p:oleObj name="Equation" r:id="rId5" imgW="825142" imgH="444307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5813" y="1325563"/>
                        <a:ext cx="1852612" cy="1058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2871" name="AutoShape 7"/>
          <p:cNvSpPr>
            <a:spLocks/>
          </p:cNvSpPr>
          <p:nvPr/>
        </p:nvSpPr>
        <p:spPr bwMode="auto">
          <a:xfrm>
            <a:off x="3048000" y="762000"/>
            <a:ext cx="182563" cy="1162050"/>
          </a:xfrm>
          <a:prstGeom prst="leftBrace">
            <a:avLst>
              <a:gd name="adj1" fmla="val 53043"/>
              <a:gd name="adj2" fmla="val 50000"/>
            </a:avLst>
          </a:prstGeom>
          <a:noFill/>
          <a:ln w="9525" cap="sq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endParaRPr lang="zh-CN" altLang="en-US"/>
          </a:p>
        </p:txBody>
      </p:sp>
      <p:graphicFrame>
        <p:nvGraphicFramePr>
          <p:cNvPr id="292872" name="Object 8"/>
          <p:cNvGraphicFramePr>
            <a:graphicFrameLocks noChangeAspect="1"/>
          </p:cNvGraphicFramePr>
          <p:nvPr/>
        </p:nvGraphicFramePr>
        <p:xfrm>
          <a:off x="1909763" y="2444750"/>
          <a:ext cx="6015037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72" name="Equation" r:id="rId7" imgW="2463800" imgH="444500" progId="Equation.DSMT4">
                  <p:embed/>
                </p:oleObj>
              </mc:Choice>
              <mc:Fallback>
                <p:oleObj name="Equation" r:id="rId7" imgW="2463800" imgH="4445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9763" y="2444750"/>
                        <a:ext cx="6015037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2873" name="Text Box 9"/>
          <p:cNvSpPr txBox="1">
            <a:spLocks noChangeArrowheads="1"/>
          </p:cNvSpPr>
          <p:nvPr/>
        </p:nvSpPr>
        <p:spPr bwMode="auto">
          <a:xfrm>
            <a:off x="1000125" y="2686050"/>
            <a:ext cx="800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故：</a:t>
            </a:r>
          </a:p>
        </p:txBody>
      </p:sp>
      <p:graphicFrame>
        <p:nvGraphicFramePr>
          <p:cNvPr id="292874" name="Object 10"/>
          <p:cNvGraphicFramePr>
            <a:graphicFrameLocks noChangeAspect="1"/>
          </p:cNvGraphicFramePr>
          <p:nvPr/>
        </p:nvGraphicFramePr>
        <p:xfrm>
          <a:off x="1808163" y="4229100"/>
          <a:ext cx="6294437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73" name="Equation" r:id="rId9" imgW="2578100" imgH="444500" progId="Equation.DSMT4">
                  <p:embed/>
                </p:oleObj>
              </mc:Choice>
              <mc:Fallback>
                <p:oleObj name="Equation" r:id="rId9" imgW="2578100" imgH="4445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8163" y="4229100"/>
                        <a:ext cx="6294437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92875" name="Group 11"/>
          <p:cNvGrpSpPr>
            <a:grpSpLocks/>
          </p:cNvGrpSpPr>
          <p:nvPr/>
        </p:nvGrpSpPr>
        <p:grpSpPr bwMode="auto">
          <a:xfrm>
            <a:off x="2347913" y="3467100"/>
            <a:ext cx="4757737" cy="476250"/>
            <a:chOff x="1479" y="2184"/>
            <a:chExt cx="2997" cy="300"/>
          </a:xfrm>
        </p:grpSpPr>
        <p:sp>
          <p:nvSpPr>
            <p:cNvPr id="96266" name="Line 12"/>
            <p:cNvSpPr>
              <a:spLocks noChangeShapeType="1"/>
            </p:cNvSpPr>
            <p:nvPr/>
          </p:nvSpPr>
          <p:spPr bwMode="auto">
            <a:xfrm>
              <a:off x="1932" y="2184"/>
              <a:ext cx="214" cy="0"/>
            </a:xfrm>
            <a:prstGeom prst="line">
              <a:avLst/>
            </a:prstGeom>
            <a:noFill/>
            <a:ln w="38100" cap="sq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67" name="Line 13"/>
            <p:cNvSpPr>
              <a:spLocks noChangeShapeType="1"/>
            </p:cNvSpPr>
            <p:nvPr/>
          </p:nvSpPr>
          <p:spPr bwMode="auto">
            <a:xfrm>
              <a:off x="2592" y="2184"/>
              <a:ext cx="1716" cy="0"/>
            </a:xfrm>
            <a:prstGeom prst="line">
              <a:avLst/>
            </a:prstGeom>
            <a:noFill/>
            <a:ln w="38100" cap="sq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68" name="Text Box 14"/>
            <p:cNvSpPr txBox="1">
              <a:spLocks noChangeArrowheads="1"/>
            </p:cNvSpPr>
            <p:nvPr/>
          </p:nvSpPr>
          <p:spPr bwMode="auto">
            <a:xfrm>
              <a:off x="1479" y="2184"/>
              <a:ext cx="11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rgbClr val="FF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强制响应</a:t>
              </a:r>
            </a:p>
          </p:txBody>
        </p:sp>
        <p:sp>
          <p:nvSpPr>
            <p:cNvPr id="96269" name="Text Box 15"/>
            <p:cNvSpPr txBox="1">
              <a:spLocks noChangeArrowheads="1"/>
            </p:cNvSpPr>
            <p:nvPr/>
          </p:nvSpPr>
          <p:spPr bwMode="auto">
            <a:xfrm>
              <a:off x="2532" y="2196"/>
              <a:ext cx="19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固有</a:t>
              </a: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（自由）</a:t>
              </a:r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响应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2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2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2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92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0" dur="500"/>
                                        <p:tgtEl>
                                          <p:spTgt spid="292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2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92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92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28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28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868" grpId="0" autoUpdateAnimBg="0"/>
      <p:bldP spid="292871" grpId="0" animBg="1"/>
      <p:bldP spid="292873" grpId="0" autoUpdateAnimBg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3892" name="Object 4"/>
          <p:cNvGraphicFramePr>
            <a:graphicFrameLocks noChangeAspect="1"/>
          </p:cNvGraphicFramePr>
          <p:nvPr/>
        </p:nvGraphicFramePr>
        <p:xfrm>
          <a:off x="1790700" y="933450"/>
          <a:ext cx="6015038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01" name="Equation" r:id="rId3" imgW="2463800" imgH="444500" progId="Equation.DSMT4">
                  <p:embed/>
                </p:oleObj>
              </mc:Choice>
              <mc:Fallback>
                <p:oleObj name="Equation" r:id="rId3" imgW="2463800" imgH="4445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0700" y="933450"/>
                        <a:ext cx="6015038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3893" name="Object 5"/>
          <p:cNvGraphicFramePr>
            <a:graphicFrameLocks noChangeAspect="1"/>
          </p:cNvGraphicFramePr>
          <p:nvPr/>
        </p:nvGraphicFramePr>
        <p:xfrm>
          <a:off x="1746250" y="1955800"/>
          <a:ext cx="6294438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02" name="Equation" r:id="rId5" imgW="2578100" imgH="444500" progId="Equation.DSMT4">
                  <p:embed/>
                </p:oleObj>
              </mc:Choice>
              <mc:Fallback>
                <p:oleObj name="Equation" r:id="rId5" imgW="2578100" imgH="4445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6250" y="1955800"/>
                        <a:ext cx="6294438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3894" name="Object 6"/>
          <p:cNvGraphicFramePr>
            <a:graphicFrameLocks noChangeAspect="1"/>
          </p:cNvGraphicFramePr>
          <p:nvPr/>
        </p:nvGraphicFramePr>
        <p:xfrm>
          <a:off x="993775" y="201613"/>
          <a:ext cx="6591300" cy="830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03" name="Equation" r:id="rId7" imgW="2654300" imgH="444500" progId="Equation.DSMT4">
                  <p:embed/>
                </p:oleObj>
              </mc:Choice>
              <mc:Fallback>
                <p:oleObj name="Equation" r:id="rId7" imgW="2654300" imgH="4445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3775" y="201613"/>
                        <a:ext cx="6591300" cy="830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93895" name="Group 7"/>
          <p:cNvGrpSpPr>
            <a:grpSpLocks/>
          </p:cNvGrpSpPr>
          <p:nvPr/>
        </p:nvGrpSpPr>
        <p:grpSpPr bwMode="auto">
          <a:xfrm>
            <a:off x="2484438" y="2997200"/>
            <a:ext cx="3749675" cy="2857500"/>
            <a:chOff x="777" y="1824"/>
            <a:chExt cx="2362" cy="1800"/>
          </a:xfrm>
        </p:grpSpPr>
        <p:sp>
          <p:nvSpPr>
            <p:cNvPr id="97286" name="Line 8"/>
            <p:cNvSpPr>
              <a:spLocks noChangeShapeType="1"/>
            </p:cNvSpPr>
            <p:nvPr/>
          </p:nvSpPr>
          <p:spPr bwMode="auto">
            <a:xfrm>
              <a:off x="952" y="3000"/>
              <a:ext cx="1815" cy="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97287" name="Line 9"/>
            <p:cNvSpPr>
              <a:spLocks noChangeShapeType="1"/>
            </p:cNvSpPr>
            <p:nvPr/>
          </p:nvSpPr>
          <p:spPr bwMode="auto">
            <a:xfrm flipV="1">
              <a:off x="1089" y="1968"/>
              <a:ext cx="4" cy="1236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97288" name="Text Box 10"/>
            <p:cNvSpPr txBox="1">
              <a:spLocks noChangeArrowheads="1"/>
            </p:cNvSpPr>
            <p:nvPr/>
          </p:nvSpPr>
          <p:spPr bwMode="auto">
            <a:xfrm>
              <a:off x="777" y="2076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U</a:t>
              </a:r>
              <a:r>
                <a:rPr lang="en-US" altLang="zh-CN" baseline="-25000">
                  <a:ea typeface="宋体" panose="02010600030101010101" pitchFamily="2" charset="-122"/>
                </a:rPr>
                <a:t>s</a:t>
              </a:r>
              <a:endParaRPr lang="en-US" altLang="zh-CN">
                <a:ea typeface="宋体" panose="02010600030101010101" pitchFamily="2" charset="-122"/>
              </a:endParaRPr>
            </a:p>
          </p:txBody>
        </p:sp>
        <p:sp>
          <p:nvSpPr>
            <p:cNvPr id="97289" name="Text Box 11"/>
            <p:cNvSpPr txBox="1">
              <a:spLocks noChangeArrowheads="1"/>
            </p:cNvSpPr>
            <p:nvPr/>
          </p:nvSpPr>
          <p:spPr bwMode="auto">
            <a:xfrm>
              <a:off x="1161" y="1824"/>
              <a:ext cx="8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ea typeface="宋体" panose="02010600030101010101" pitchFamily="2" charset="-122"/>
                </a:rPr>
                <a:t>波形</a:t>
              </a:r>
            </a:p>
          </p:txBody>
        </p:sp>
        <p:sp>
          <p:nvSpPr>
            <p:cNvPr id="97290" name="Text Box 12"/>
            <p:cNvSpPr txBox="1">
              <a:spLocks noChangeArrowheads="1"/>
            </p:cNvSpPr>
            <p:nvPr/>
          </p:nvSpPr>
          <p:spPr bwMode="auto">
            <a:xfrm>
              <a:off x="885" y="2976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0</a:t>
              </a:r>
            </a:p>
          </p:txBody>
        </p:sp>
        <p:sp>
          <p:nvSpPr>
            <p:cNvPr id="97291" name="Text Box 13"/>
            <p:cNvSpPr txBox="1">
              <a:spLocks noChangeArrowheads="1"/>
            </p:cNvSpPr>
            <p:nvPr/>
          </p:nvSpPr>
          <p:spPr bwMode="auto">
            <a:xfrm>
              <a:off x="2792" y="2844"/>
              <a:ext cx="2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t</a:t>
              </a:r>
            </a:p>
          </p:txBody>
        </p:sp>
        <p:sp>
          <p:nvSpPr>
            <p:cNvPr id="97292" name="Freeform 14"/>
            <p:cNvSpPr>
              <a:spLocks/>
            </p:cNvSpPr>
            <p:nvPr/>
          </p:nvSpPr>
          <p:spPr bwMode="auto">
            <a:xfrm>
              <a:off x="1075" y="2650"/>
              <a:ext cx="1452" cy="350"/>
            </a:xfrm>
            <a:custGeom>
              <a:avLst/>
              <a:gdLst>
                <a:gd name="T0" fmla="*/ 0 w 1452"/>
                <a:gd name="T1" fmla="*/ 350 h 350"/>
                <a:gd name="T2" fmla="*/ 197 w 1452"/>
                <a:gd name="T3" fmla="*/ 242 h 350"/>
                <a:gd name="T4" fmla="*/ 329 w 1452"/>
                <a:gd name="T5" fmla="*/ 158 h 350"/>
                <a:gd name="T6" fmla="*/ 425 w 1452"/>
                <a:gd name="T7" fmla="*/ 62 h 350"/>
                <a:gd name="T8" fmla="*/ 533 w 1452"/>
                <a:gd name="T9" fmla="*/ 2 h 350"/>
                <a:gd name="T10" fmla="*/ 665 w 1452"/>
                <a:gd name="T11" fmla="*/ 50 h 350"/>
                <a:gd name="T12" fmla="*/ 828 w 1452"/>
                <a:gd name="T13" fmla="*/ 206 h 350"/>
                <a:gd name="T14" fmla="*/ 948 w 1452"/>
                <a:gd name="T15" fmla="*/ 266 h 350"/>
                <a:gd name="T16" fmla="*/ 1073 w 1452"/>
                <a:gd name="T17" fmla="*/ 290 h 350"/>
                <a:gd name="T18" fmla="*/ 1452 w 1452"/>
                <a:gd name="T19" fmla="*/ 326 h 3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452" h="350">
                  <a:moveTo>
                    <a:pt x="0" y="350"/>
                  </a:moveTo>
                  <a:cubicBezTo>
                    <a:pt x="33" y="332"/>
                    <a:pt x="142" y="274"/>
                    <a:pt x="197" y="242"/>
                  </a:cubicBezTo>
                  <a:cubicBezTo>
                    <a:pt x="252" y="210"/>
                    <a:pt x="291" y="188"/>
                    <a:pt x="329" y="158"/>
                  </a:cubicBezTo>
                  <a:cubicBezTo>
                    <a:pt x="367" y="128"/>
                    <a:pt x="391" y="88"/>
                    <a:pt x="425" y="62"/>
                  </a:cubicBezTo>
                  <a:cubicBezTo>
                    <a:pt x="459" y="36"/>
                    <a:pt x="493" y="4"/>
                    <a:pt x="533" y="2"/>
                  </a:cubicBezTo>
                  <a:cubicBezTo>
                    <a:pt x="573" y="0"/>
                    <a:pt x="616" y="16"/>
                    <a:pt x="665" y="50"/>
                  </a:cubicBezTo>
                  <a:cubicBezTo>
                    <a:pt x="714" y="84"/>
                    <a:pt x="781" y="170"/>
                    <a:pt x="828" y="206"/>
                  </a:cubicBezTo>
                  <a:cubicBezTo>
                    <a:pt x="875" y="242"/>
                    <a:pt x="907" y="252"/>
                    <a:pt x="948" y="266"/>
                  </a:cubicBezTo>
                  <a:cubicBezTo>
                    <a:pt x="989" y="280"/>
                    <a:pt x="989" y="280"/>
                    <a:pt x="1073" y="290"/>
                  </a:cubicBezTo>
                  <a:cubicBezTo>
                    <a:pt x="1157" y="300"/>
                    <a:pt x="1373" y="319"/>
                    <a:pt x="1452" y="326"/>
                  </a:cubicBezTo>
                </a:path>
              </a:pathLst>
            </a:custGeom>
            <a:noFill/>
            <a:ln w="25400" cap="sq" cmpd="sng">
              <a:solidFill>
                <a:srgbClr val="FF33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97293" name="Line 15"/>
            <p:cNvSpPr>
              <a:spLocks noChangeShapeType="1"/>
            </p:cNvSpPr>
            <p:nvPr/>
          </p:nvSpPr>
          <p:spPr bwMode="auto">
            <a:xfrm flipH="1" flipV="1">
              <a:off x="1783" y="2436"/>
              <a:ext cx="108" cy="132"/>
            </a:xfrm>
            <a:prstGeom prst="line">
              <a:avLst/>
            </a:prstGeom>
            <a:noFill/>
            <a:ln w="9525" cap="sq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97294" name="Text Box 16"/>
            <p:cNvSpPr txBox="1">
              <a:spLocks noChangeArrowheads="1"/>
            </p:cNvSpPr>
            <p:nvPr/>
          </p:nvSpPr>
          <p:spPr bwMode="auto">
            <a:xfrm>
              <a:off x="1579" y="2172"/>
              <a:ext cx="6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solidFill>
                    <a:srgbClr val="0000FF"/>
                  </a:solidFill>
                  <a:ea typeface="宋体" panose="02010600030101010101" pitchFamily="2" charset="-122"/>
                </a:rPr>
                <a:t>u</a:t>
              </a:r>
              <a:r>
                <a:rPr lang="en-US" altLang="zh-CN" baseline="-25000">
                  <a:solidFill>
                    <a:srgbClr val="0000FF"/>
                  </a:solidFill>
                  <a:ea typeface="宋体" panose="02010600030101010101" pitchFamily="2" charset="-122"/>
                </a:rPr>
                <a:t>c</a:t>
              </a:r>
              <a:r>
                <a:rPr lang="en-US" altLang="zh-CN">
                  <a:solidFill>
                    <a:srgbClr val="0000FF"/>
                  </a:solidFill>
                  <a:ea typeface="宋体" panose="02010600030101010101" pitchFamily="2" charset="-122"/>
                </a:rPr>
                <a:t>(t)</a:t>
              </a:r>
            </a:p>
          </p:txBody>
        </p:sp>
        <p:sp>
          <p:nvSpPr>
            <p:cNvPr id="97295" name="Text Box 17"/>
            <p:cNvSpPr txBox="1">
              <a:spLocks noChangeArrowheads="1"/>
            </p:cNvSpPr>
            <p:nvPr/>
          </p:nvSpPr>
          <p:spPr bwMode="auto">
            <a:xfrm>
              <a:off x="1161" y="2502"/>
              <a:ext cx="6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>
                  <a:solidFill>
                    <a:srgbClr val="FF3300"/>
                  </a:solidFill>
                  <a:ea typeface="宋体" panose="02010600030101010101" pitchFamily="2" charset="-122"/>
                </a:rPr>
                <a:t>i</a:t>
              </a:r>
              <a:r>
                <a:rPr lang="en-US" altLang="zh-CN">
                  <a:solidFill>
                    <a:srgbClr val="FF3300"/>
                  </a:solidFill>
                  <a:ea typeface="宋体" panose="02010600030101010101" pitchFamily="2" charset="-122"/>
                </a:rPr>
                <a:t>(t)</a:t>
              </a:r>
            </a:p>
          </p:txBody>
        </p:sp>
        <p:sp>
          <p:nvSpPr>
            <p:cNvPr id="97296" name="Line 18"/>
            <p:cNvSpPr>
              <a:spLocks noChangeShapeType="1"/>
            </p:cNvSpPr>
            <p:nvPr/>
          </p:nvSpPr>
          <p:spPr bwMode="auto">
            <a:xfrm>
              <a:off x="1615" y="2658"/>
              <a:ext cx="0" cy="366"/>
            </a:xfrm>
            <a:prstGeom prst="line">
              <a:avLst/>
            </a:prstGeom>
            <a:noFill/>
            <a:ln w="9525">
              <a:solidFill>
                <a:srgbClr val="FF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97297" name="Text Box 19"/>
            <p:cNvSpPr txBox="1">
              <a:spLocks noChangeArrowheads="1"/>
            </p:cNvSpPr>
            <p:nvPr/>
          </p:nvSpPr>
          <p:spPr bwMode="auto">
            <a:xfrm>
              <a:off x="1525" y="2928"/>
              <a:ext cx="3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t</a:t>
              </a:r>
              <a:r>
                <a:rPr lang="en-US" altLang="zh-CN" baseline="-25000">
                  <a:solidFill>
                    <a:schemeClr val="tx2"/>
                  </a:solidFill>
                  <a:ea typeface="宋体" panose="02010600030101010101" pitchFamily="2" charset="-122"/>
                </a:rPr>
                <a:t>m</a:t>
              </a:r>
              <a:endParaRPr lang="en-US" altLang="zh-CN">
                <a:solidFill>
                  <a:schemeClr val="tx2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97298" name="Text Box 20"/>
            <p:cNvSpPr txBox="1">
              <a:spLocks noChangeArrowheads="1"/>
            </p:cNvSpPr>
            <p:nvPr/>
          </p:nvSpPr>
          <p:spPr bwMode="auto">
            <a:xfrm>
              <a:off x="801" y="3336"/>
              <a:ext cx="233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过阻尼情况</a:t>
              </a: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(</a:t>
              </a: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非振荡充电）</a:t>
              </a:r>
            </a:p>
          </p:txBody>
        </p:sp>
        <p:sp>
          <p:nvSpPr>
            <p:cNvPr id="97299" name="Line 21"/>
            <p:cNvSpPr>
              <a:spLocks noChangeShapeType="1"/>
            </p:cNvSpPr>
            <p:nvPr/>
          </p:nvSpPr>
          <p:spPr bwMode="auto">
            <a:xfrm>
              <a:off x="1075" y="2256"/>
              <a:ext cx="16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7300" name="Freeform 22"/>
            <p:cNvSpPr>
              <a:spLocks/>
            </p:cNvSpPr>
            <p:nvPr/>
          </p:nvSpPr>
          <p:spPr bwMode="auto">
            <a:xfrm>
              <a:off x="1080" y="2304"/>
              <a:ext cx="1668" cy="696"/>
            </a:xfrm>
            <a:custGeom>
              <a:avLst/>
              <a:gdLst>
                <a:gd name="T0" fmla="*/ 0 w 1668"/>
                <a:gd name="T1" fmla="*/ 696 h 696"/>
                <a:gd name="T2" fmla="*/ 276 w 1668"/>
                <a:gd name="T3" fmla="*/ 660 h 696"/>
                <a:gd name="T4" fmla="*/ 492 w 1668"/>
                <a:gd name="T5" fmla="*/ 612 h 696"/>
                <a:gd name="T6" fmla="*/ 624 w 1668"/>
                <a:gd name="T7" fmla="*/ 540 h 696"/>
                <a:gd name="T8" fmla="*/ 768 w 1668"/>
                <a:gd name="T9" fmla="*/ 372 h 696"/>
                <a:gd name="T10" fmla="*/ 924 w 1668"/>
                <a:gd name="T11" fmla="*/ 192 h 696"/>
                <a:gd name="T12" fmla="*/ 1104 w 1668"/>
                <a:gd name="T13" fmla="*/ 108 h 696"/>
                <a:gd name="T14" fmla="*/ 1284 w 1668"/>
                <a:gd name="T15" fmla="*/ 60 h 696"/>
                <a:gd name="T16" fmla="*/ 1548 w 1668"/>
                <a:gd name="T17" fmla="*/ 12 h 696"/>
                <a:gd name="T18" fmla="*/ 1668 w 1668"/>
                <a:gd name="T19" fmla="*/ 0 h 6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68" h="696">
                  <a:moveTo>
                    <a:pt x="0" y="696"/>
                  </a:moveTo>
                  <a:cubicBezTo>
                    <a:pt x="102" y="687"/>
                    <a:pt x="194" y="674"/>
                    <a:pt x="276" y="660"/>
                  </a:cubicBezTo>
                  <a:cubicBezTo>
                    <a:pt x="358" y="646"/>
                    <a:pt x="434" y="632"/>
                    <a:pt x="492" y="612"/>
                  </a:cubicBezTo>
                  <a:cubicBezTo>
                    <a:pt x="550" y="592"/>
                    <a:pt x="578" y="580"/>
                    <a:pt x="624" y="540"/>
                  </a:cubicBezTo>
                  <a:cubicBezTo>
                    <a:pt x="670" y="500"/>
                    <a:pt x="718" y="430"/>
                    <a:pt x="768" y="372"/>
                  </a:cubicBezTo>
                  <a:cubicBezTo>
                    <a:pt x="818" y="314"/>
                    <a:pt x="868" y="236"/>
                    <a:pt x="924" y="192"/>
                  </a:cubicBezTo>
                  <a:cubicBezTo>
                    <a:pt x="980" y="148"/>
                    <a:pt x="1044" y="130"/>
                    <a:pt x="1104" y="108"/>
                  </a:cubicBezTo>
                  <a:cubicBezTo>
                    <a:pt x="1164" y="86"/>
                    <a:pt x="1210" y="76"/>
                    <a:pt x="1284" y="60"/>
                  </a:cubicBezTo>
                  <a:cubicBezTo>
                    <a:pt x="1358" y="44"/>
                    <a:pt x="1484" y="22"/>
                    <a:pt x="1548" y="12"/>
                  </a:cubicBezTo>
                  <a:cubicBezTo>
                    <a:pt x="1612" y="2"/>
                    <a:pt x="1643" y="2"/>
                    <a:pt x="1668" y="0"/>
                  </a:cubicBezTo>
                </a:path>
              </a:pathLst>
            </a:custGeom>
            <a:noFill/>
            <a:ln w="25400" cap="sq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3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3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93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93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3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4916" name="Object 4"/>
          <p:cNvGraphicFramePr>
            <a:graphicFrameLocks noChangeAspect="1"/>
          </p:cNvGraphicFramePr>
          <p:nvPr/>
        </p:nvGraphicFramePr>
        <p:xfrm>
          <a:off x="2044700" y="1152525"/>
          <a:ext cx="5581650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13" name="Equation" r:id="rId3" imgW="2286000" imgH="241200" progId="Equation.DSMT4">
                  <p:embed/>
                </p:oleObj>
              </mc:Choice>
              <mc:Fallback>
                <p:oleObj name="Equation" r:id="rId3" imgW="2286000" imgH="24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4700" y="1152525"/>
                        <a:ext cx="5581650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4917" name="Object 5"/>
          <p:cNvGraphicFramePr>
            <a:graphicFrameLocks noChangeAspect="1"/>
          </p:cNvGraphicFramePr>
          <p:nvPr/>
        </p:nvGraphicFramePr>
        <p:xfrm>
          <a:off x="2120900" y="1714500"/>
          <a:ext cx="3411538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14" name="Equation" r:id="rId5" imgW="1396394" imgH="406224" progId="Equation.DSMT4">
                  <p:embed/>
                </p:oleObj>
              </mc:Choice>
              <mc:Fallback>
                <p:oleObj name="Equation" r:id="rId5" imgW="1396394" imgH="406224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0900" y="1714500"/>
                        <a:ext cx="3411538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4918" name="Object 6"/>
          <p:cNvGraphicFramePr>
            <a:graphicFrameLocks noChangeAspect="1"/>
          </p:cNvGraphicFramePr>
          <p:nvPr/>
        </p:nvGraphicFramePr>
        <p:xfrm>
          <a:off x="858838" y="354013"/>
          <a:ext cx="6938962" cy="830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15" name="Equation" r:id="rId7" imgW="2794000" imgH="444500" progId="Equation.DSMT4">
                  <p:embed/>
                </p:oleObj>
              </mc:Choice>
              <mc:Fallback>
                <p:oleObj name="Equation" r:id="rId7" imgW="2794000" imgH="4445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8838" y="354013"/>
                        <a:ext cx="6938962" cy="830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4919" name="Text Box 7"/>
          <p:cNvSpPr txBox="1">
            <a:spLocks noChangeArrowheads="1"/>
          </p:cNvSpPr>
          <p:nvPr/>
        </p:nvSpPr>
        <p:spPr bwMode="auto">
          <a:xfrm>
            <a:off x="1943100" y="2667000"/>
            <a:ext cx="5924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>
                <a:solidFill>
                  <a:schemeClr val="tx2"/>
                </a:solidFill>
                <a:ea typeface="宋体" panose="02010600030101010101" pitchFamily="2" charset="-122"/>
              </a:rPr>
              <a:t>波形与过阻尼时相似，也是非振荡充电。</a:t>
            </a:r>
          </a:p>
        </p:txBody>
      </p:sp>
      <p:graphicFrame>
        <p:nvGraphicFramePr>
          <p:cNvPr id="294920" name="Object 8"/>
          <p:cNvGraphicFramePr>
            <a:graphicFrameLocks noChangeAspect="1"/>
          </p:cNvGraphicFramePr>
          <p:nvPr/>
        </p:nvGraphicFramePr>
        <p:xfrm>
          <a:off x="950913" y="3211513"/>
          <a:ext cx="6181725" cy="830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16" name="Equation" r:id="rId9" imgW="2489200" imgH="444500" progId="Equation.DSMT4">
                  <p:embed/>
                </p:oleObj>
              </mc:Choice>
              <mc:Fallback>
                <p:oleObj name="Equation" r:id="rId9" imgW="2489200" imgH="4445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0913" y="3211513"/>
                        <a:ext cx="6181725" cy="830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4921" name="Object 9"/>
          <p:cNvGraphicFramePr>
            <a:graphicFrameLocks noChangeAspect="1"/>
          </p:cNvGraphicFramePr>
          <p:nvPr/>
        </p:nvGraphicFramePr>
        <p:xfrm>
          <a:off x="1630363" y="3906838"/>
          <a:ext cx="6791325" cy="1039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17" name="Equation" r:id="rId11" imgW="2781300" imgH="444500" progId="Equation.DSMT4">
                  <p:embed/>
                </p:oleObj>
              </mc:Choice>
              <mc:Fallback>
                <p:oleObj name="Equation" r:id="rId11" imgW="2781300" imgH="4445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0363" y="3906838"/>
                        <a:ext cx="6791325" cy="1039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4922" name="Object 10"/>
          <p:cNvGraphicFramePr>
            <a:graphicFrameLocks noChangeAspect="1"/>
          </p:cNvGraphicFramePr>
          <p:nvPr/>
        </p:nvGraphicFramePr>
        <p:xfrm>
          <a:off x="1635125" y="4775200"/>
          <a:ext cx="4497388" cy="104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18" name="Equation" r:id="rId13" imgW="1841500" imgH="444500" progId="Equation.DSMT4">
                  <p:embed/>
                </p:oleObj>
              </mc:Choice>
              <mc:Fallback>
                <p:oleObj name="Equation" r:id="rId13" imgW="1841500" imgH="4445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5125" y="4775200"/>
                        <a:ext cx="4497388" cy="1042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4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4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94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94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4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4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4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4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94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94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19" grpId="0" autoUpdateAnimBg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940" name="Group 4"/>
          <p:cNvGrpSpPr>
            <a:grpSpLocks/>
          </p:cNvGrpSpPr>
          <p:nvPr/>
        </p:nvGrpSpPr>
        <p:grpSpPr bwMode="auto">
          <a:xfrm>
            <a:off x="2114550" y="781050"/>
            <a:ext cx="5153025" cy="3352800"/>
            <a:chOff x="1332" y="204"/>
            <a:chExt cx="3246" cy="2112"/>
          </a:xfrm>
        </p:grpSpPr>
        <p:sp>
          <p:nvSpPr>
            <p:cNvPr id="99342" name="Text Box 5"/>
            <p:cNvSpPr txBox="1">
              <a:spLocks noChangeArrowheads="1"/>
            </p:cNvSpPr>
            <p:nvPr/>
          </p:nvSpPr>
          <p:spPr bwMode="auto">
            <a:xfrm>
              <a:off x="1887" y="2028"/>
              <a:ext cx="25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1pPr>
              <a:lvl2pPr marL="742950" indent="-28575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2pPr>
              <a:lvl3pPr marL="11430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3pPr>
              <a:lvl4pPr marL="16002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4pPr>
              <a:lvl5pPr marL="2057400" indent="-228600"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  <a:sym typeface="Symbol" panose="05050102010706020507" pitchFamily="1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欠阻尼情况（振荡充电）</a:t>
              </a:r>
            </a:p>
          </p:txBody>
        </p:sp>
        <p:grpSp>
          <p:nvGrpSpPr>
            <p:cNvPr id="99343" name="Group 6"/>
            <p:cNvGrpSpPr>
              <a:grpSpLocks/>
            </p:cNvGrpSpPr>
            <p:nvPr/>
          </p:nvGrpSpPr>
          <p:grpSpPr bwMode="auto">
            <a:xfrm>
              <a:off x="1332" y="204"/>
              <a:ext cx="3246" cy="1584"/>
              <a:chOff x="1332" y="204"/>
              <a:chExt cx="3246" cy="1584"/>
            </a:xfrm>
          </p:grpSpPr>
          <p:sp>
            <p:nvSpPr>
              <p:cNvPr id="99344" name="Line 7"/>
              <p:cNvSpPr>
                <a:spLocks noChangeShapeType="1"/>
              </p:cNvSpPr>
              <p:nvPr/>
            </p:nvSpPr>
            <p:spPr bwMode="auto">
              <a:xfrm>
                <a:off x="1436" y="1296"/>
                <a:ext cx="2690" cy="0"/>
              </a:xfrm>
              <a:prstGeom prst="line">
                <a:avLst/>
              </a:prstGeom>
              <a:noFill/>
              <a:ln w="9525" cap="sq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9345" name="Line 8"/>
              <p:cNvSpPr>
                <a:spLocks noChangeShapeType="1"/>
              </p:cNvSpPr>
              <p:nvPr/>
            </p:nvSpPr>
            <p:spPr bwMode="auto">
              <a:xfrm flipV="1">
                <a:off x="1674" y="204"/>
                <a:ext cx="0" cy="1584"/>
              </a:xfrm>
              <a:prstGeom prst="line">
                <a:avLst/>
              </a:prstGeom>
              <a:noFill/>
              <a:ln w="9525" cap="sq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9346" name="Text Box 9"/>
              <p:cNvSpPr txBox="1">
                <a:spLocks noChangeArrowheads="1"/>
              </p:cNvSpPr>
              <p:nvPr/>
            </p:nvSpPr>
            <p:spPr bwMode="auto">
              <a:xfrm>
                <a:off x="1502" y="1248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0</a:t>
                </a:r>
              </a:p>
            </p:txBody>
          </p:sp>
          <p:sp>
            <p:nvSpPr>
              <p:cNvPr id="99347" name="Text Box 10"/>
              <p:cNvSpPr txBox="1">
                <a:spLocks noChangeArrowheads="1"/>
              </p:cNvSpPr>
              <p:nvPr/>
            </p:nvSpPr>
            <p:spPr bwMode="auto">
              <a:xfrm>
                <a:off x="4126" y="1152"/>
                <a:ext cx="45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>
                    <a:ea typeface="宋体" panose="02010600030101010101" pitchFamily="2" charset="-122"/>
                  </a:rPr>
                  <a:t>t(s)</a:t>
                </a:r>
              </a:p>
            </p:txBody>
          </p:sp>
          <p:sp>
            <p:nvSpPr>
              <p:cNvPr id="99348" name="Text Box 11"/>
              <p:cNvSpPr txBox="1">
                <a:spLocks noChangeArrowheads="1"/>
              </p:cNvSpPr>
              <p:nvPr/>
            </p:nvSpPr>
            <p:spPr bwMode="auto">
              <a:xfrm>
                <a:off x="1332" y="506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tx2"/>
                    </a:solidFill>
                    <a:ea typeface="宋体" panose="02010600030101010101" pitchFamily="2" charset="-122"/>
                  </a:rPr>
                  <a:t>U</a:t>
                </a:r>
                <a:r>
                  <a:rPr lang="en-US" altLang="zh-CN" baseline="-25000">
                    <a:solidFill>
                      <a:schemeClr val="tx2"/>
                    </a:solidFill>
                    <a:ea typeface="宋体" panose="02010600030101010101" pitchFamily="2" charset="-122"/>
                  </a:rPr>
                  <a:t>s</a:t>
                </a:r>
                <a:endParaRPr lang="en-US" altLang="zh-CN">
                  <a:solidFill>
                    <a:schemeClr val="tx2"/>
                  </a:solidFill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295948" name="Group 12"/>
          <p:cNvGrpSpPr>
            <a:grpSpLocks/>
          </p:cNvGrpSpPr>
          <p:nvPr/>
        </p:nvGrpSpPr>
        <p:grpSpPr bwMode="auto">
          <a:xfrm>
            <a:off x="2641600" y="2200275"/>
            <a:ext cx="3702050" cy="1247775"/>
            <a:chOff x="1664" y="1098"/>
            <a:chExt cx="2332" cy="786"/>
          </a:xfrm>
        </p:grpSpPr>
        <p:sp>
          <p:nvSpPr>
            <p:cNvPr id="99338" name="Freeform 13"/>
            <p:cNvSpPr>
              <a:spLocks/>
            </p:cNvSpPr>
            <p:nvPr/>
          </p:nvSpPr>
          <p:spPr bwMode="auto">
            <a:xfrm>
              <a:off x="1664" y="1098"/>
              <a:ext cx="2332" cy="310"/>
            </a:xfrm>
            <a:custGeom>
              <a:avLst/>
              <a:gdLst>
                <a:gd name="T0" fmla="*/ 4 w 2332"/>
                <a:gd name="T1" fmla="*/ 174 h 310"/>
                <a:gd name="T2" fmla="*/ 32 w 2332"/>
                <a:gd name="T3" fmla="*/ 219 h 310"/>
                <a:gd name="T4" fmla="*/ 196 w 2332"/>
                <a:gd name="T5" fmla="*/ 114 h 310"/>
                <a:gd name="T6" fmla="*/ 340 w 2332"/>
                <a:gd name="T7" fmla="*/ 6 h 310"/>
                <a:gd name="T8" fmla="*/ 448 w 2332"/>
                <a:gd name="T9" fmla="*/ 78 h 310"/>
                <a:gd name="T10" fmla="*/ 556 w 2332"/>
                <a:gd name="T11" fmla="*/ 174 h 310"/>
                <a:gd name="T12" fmla="*/ 760 w 2332"/>
                <a:gd name="T13" fmla="*/ 306 h 310"/>
                <a:gd name="T14" fmla="*/ 964 w 2332"/>
                <a:gd name="T15" fmla="*/ 198 h 310"/>
                <a:gd name="T16" fmla="*/ 1048 w 2332"/>
                <a:gd name="T17" fmla="*/ 126 h 310"/>
                <a:gd name="T18" fmla="*/ 1120 w 2332"/>
                <a:gd name="T19" fmla="*/ 126 h 310"/>
                <a:gd name="T20" fmla="*/ 1396 w 2332"/>
                <a:gd name="T21" fmla="*/ 258 h 310"/>
                <a:gd name="T22" fmla="*/ 1684 w 2332"/>
                <a:gd name="T23" fmla="*/ 162 h 310"/>
                <a:gd name="T24" fmla="*/ 1852 w 2332"/>
                <a:gd name="T25" fmla="*/ 186 h 310"/>
                <a:gd name="T26" fmla="*/ 2116 w 2332"/>
                <a:gd name="T27" fmla="*/ 246 h 310"/>
                <a:gd name="T28" fmla="*/ 2332 w 2332"/>
                <a:gd name="T29" fmla="*/ 210 h 31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332" h="310">
                  <a:moveTo>
                    <a:pt x="4" y="174"/>
                  </a:moveTo>
                  <a:cubicBezTo>
                    <a:pt x="7" y="181"/>
                    <a:pt x="0" y="229"/>
                    <a:pt x="32" y="219"/>
                  </a:cubicBezTo>
                  <a:cubicBezTo>
                    <a:pt x="64" y="209"/>
                    <a:pt x="145" y="149"/>
                    <a:pt x="196" y="114"/>
                  </a:cubicBezTo>
                  <a:cubicBezTo>
                    <a:pt x="247" y="79"/>
                    <a:pt x="298" y="12"/>
                    <a:pt x="340" y="6"/>
                  </a:cubicBezTo>
                  <a:cubicBezTo>
                    <a:pt x="382" y="0"/>
                    <a:pt x="412" y="50"/>
                    <a:pt x="448" y="78"/>
                  </a:cubicBezTo>
                  <a:cubicBezTo>
                    <a:pt x="484" y="106"/>
                    <a:pt x="504" y="136"/>
                    <a:pt x="556" y="174"/>
                  </a:cubicBezTo>
                  <a:cubicBezTo>
                    <a:pt x="608" y="212"/>
                    <a:pt x="692" y="302"/>
                    <a:pt x="760" y="306"/>
                  </a:cubicBezTo>
                  <a:cubicBezTo>
                    <a:pt x="828" y="310"/>
                    <a:pt x="916" y="228"/>
                    <a:pt x="964" y="198"/>
                  </a:cubicBezTo>
                  <a:cubicBezTo>
                    <a:pt x="1012" y="168"/>
                    <a:pt x="1022" y="138"/>
                    <a:pt x="1048" y="126"/>
                  </a:cubicBezTo>
                  <a:cubicBezTo>
                    <a:pt x="1074" y="114"/>
                    <a:pt x="1062" y="104"/>
                    <a:pt x="1120" y="126"/>
                  </a:cubicBezTo>
                  <a:cubicBezTo>
                    <a:pt x="1178" y="148"/>
                    <a:pt x="1302" y="252"/>
                    <a:pt x="1396" y="258"/>
                  </a:cubicBezTo>
                  <a:cubicBezTo>
                    <a:pt x="1490" y="264"/>
                    <a:pt x="1608" y="174"/>
                    <a:pt x="1684" y="162"/>
                  </a:cubicBezTo>
                  <a:cubicBezTo>
                    <a:pt x="1760" y="150"/>
                    <a:pt x="1780" y="172"/>
                    <a:pt x="1852" y="186"/>
                  </a:cubicBezTo>
                  <a:cubicBezTo>
                    <a:pt x="1924" y="200"/>
                    <a:pt x="2036" y="242"/>
                    <a:pt x="2116" y="246"/>
                  </a:cubicBezTo>
                  <a:cubicBezTo>
                    <a:pt x="2196" y="250"/>
                    <a:pt x="2287" y="218"/>
                    <a:pt x="2332" y="210"/>
                  </a:cubicBezTo>
                </a:path>
              </a:pathLst>
            </a:custGeom>
            <a:noFill/>
            <a:ln w="38100" cap="sq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99339" name="Group 14"/>
            <p:cNvGrpSpPr>
              <a:grpSpLocks/>
            </p:cNvGrpSpPr>
            <p:nvPr/>
          </p:nvGrpSpPr>
          <p:grpSpPr bwMode="auto">
            <a:xfrm>
              <a:off x="2250" y="1372"/>
              <a:ext cx="785" cy="512"/>
              <a:chOff x="2250" y="1372"/>
              <a:chExt cx="785" cy="512"/>
            </a:xfrm>
          </p:grpSpPr>
          <p:sp>
            <p:nvSpPr>
              <p:cNvPr id="99340" name="Line 15"/>
              <p:cNvSpPr>
                <a:spLocks noChangeShapeType="1"/>
              </p:cNvSpPr>
              <p:nvPr/>
            </p:nvSpPr>
            <p:spPr bwMode="auto">
              <a:xfrm>
                <a:off x="2250" y="1372"/>
                <a:ext cx="115" cy="411"/>
              </a:xfrm>
              <a:prstGeom prst="line">
                <a:avLst/>
              </a:prstGeom>
              <a:noFill/>
              <a:ln w="9525" cap="sq">
                <a:solidFill>
                  <a:srgbClr val="0000FF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9341" name="Text Box 16"/>
              <p:cNvSpPr txBox="1">
                <a:spLocks noChangeArrowheads="1"/>
              </p:cNvSpPr>
              <p:nvPr/>
            </p:nvSpPr>
            <p:spPr bwMode="auto">
              <a:xfrm>
                <a:off x="2413" y="1596"/>
                <a:ext cx="62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i="1">
                    <a:solidFill>
                      <a:srgbClr val="0000FF"/>
                    </a:solidFill>
                    <a:ea typeface="宋体" panose="02010600030101010101" pitchFamily="2" charset="-122"/>
                  </a:rPr>
                  <a:t>i</a:t>
                </a:r>
                <a:r>
                  <a:rPr lang="en-US" altLang="zh-CN">
                    <a:solidFill>
                      <a:srgbClr val="0000FF"/>
                    </a:solidFill>
                    <a:ea typeface="宋体" panose="02010600030101010101" pitchFamily="2" charset="-122"/>
                  </a:rPr>
                  <a:t>(t)</a:t>
                </a:r>
              </a:p>
            </p:txBody>
          </p:sp>
        </p:grpSp>
      </p:grpSp>
      <p:sp>
        <p:nvSpPr>
          <p:cNvPr id="295953" name="Line 17"/>
          <p:cNvSpPr>
            <a:spLocks noChangeShapeType="1"/>
          </p:cNvSpPr>
          <p:nvPr/>
        </p:nvSpPr>
        <p:spPr bwMode="auto">
          <a:xfrm>
            <a:off x="2667000" y="1524000"/>
            <a:ext cx="38830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pSp>
        <p:nvGrpSpPr>
          <p:cNvPr id="295954" name="Group 18"/>
          <p:cNvGrpSpPr>
            <a:grpSpLocks/>
          </p:cNvGrpSpPr>
          <p:nvPr/>
        </p:nvGrpSpPr>
        <p:grpSpPr bwMode="auto">
          <a:xfrm>
            <a:off x="2647950" y="971550"/>
            <a:ext cx="4435475" cy="1543050"/>
            <a:chOff x="1668" y="324"/>
            <a:chExt cx="2794" cy="972"/>
          </a:xfrm>
        </p:grpSpPr>
        <p:grpSp>
          <p:nvGrpSpPr>
            <p:cNvPr id="99334" name="Group 19"/>
            <p:cNvGrpSpPr>
              <a:grpSpLocks/>
            </p:cNvGrpSpPr>
            <p:nvPr/>
          </p:nvGrpSpPr>
          <p:grpSpPr bwMode="auto">
            <a:xfrm>
              <a:off x="3046" y="744"/>
              <a:ext cx="1416" cy="288"/>
              <a:chOff x="3046" y="744"/>
              <a:chExt cx="1416" cy="288"/>
            </a:xfrm>
          </p:grpSpPr>
          <p:sp>
            <p:nvSpPr>
              <p:cNvPr id="99336" name="Text Box 20"/>
              <p:cNvSpPr txBox="1">
                <a:spLocks noChangeArrowheads="1"/>
              </p:cNvSpPr>
              <p:nvPr/>
            </p:nvSpPr>
            <p:spPr bwMode="auto">
              <a:xfrm>
                <a:off x="3046" y="744"/>
                <a:ext cx="141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sq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1pPr>
                <a:lvl2pPr marL="742950" indent="-28575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2pPr>
                <a:lvl3pPr marL="11430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3pPr>
                <a:lvl4pPr marL="16002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4pPr>
                <a:lvl5pPr marL="2057400" indent="-228600"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仿宋_GB2312" pitchFamily="49" charset="-122"/>
                    <a:sym typeface="Symbol" panose="05050102010706020507" pitchFamily="1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solidFill>
                      <a:srgbClr val="FF3300"/>
                    </a:solidFill>
                    <a:ea typeface="宋体" panose="02010600030101010101" pitchFamily="2" charset="-122"/>
                  </a:rPr>
                  <a:t>u</a:t>
                </a:r>
                <a:r>
                  <a:rPr lang="en-US" altLang="zh-CN" baseline="-25000">
                    <a:solidFill>
                      <a:srgbClr val="FF3300"/>
                    </a:solidFill>
                    <a:ea typeface="宋体" panose="02010600030101010101" pitchFamily="2" charset="-122"/>
                  </a:rPr>
                  <a:t>c</a:t>
                </a:r>
                <a:r>
                  <a:rPr lang="en-US" altLang="zh-CN">
                    <a:solidFill>
                      <a:srgbClr val="FF3300"/>
                    </a:solidFill>
                    <a:ea typeface="宋体" panose="02010600030101010101" pitchFamily="2" charset="-122"/>
                  </a:rPr>
                  <a:t>(t)</a:t>
                </a:r>
              </a:p>
            </p:txBody>
          </p:sp>
          <p:sp>
            <p:nvSpPr>
              <p:cNvPr id="99337" name="Line 21"/>
              <p:cNvSpPr>
                <a:spLocks noChangeShapeType="1"/>
              </p:cNvSpPr>
              <p:nvPr/>
            </p:nvSpPr>
            <p:spPr bwMode="auto">
              <a:xfrm flipH="1" flipV="1">
                <a:off x="3238" y="748"/>
                <a:ext cx="292" cy="192"/>
              </a:xfrm>
              <a:prstGeom prst="line">
                <a:avLst/>
              </a:prstGeom>
              <a:noFill/>
              <a:ln w="9525" cap="sq">
                <a:solidFill>
                  <a:srgbClr val="FF33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99335" name="Freeform 22"/>
            <p:cNvSpPr>
              <a:spLocks/>
            </p:cNvSpPr>
            <p:nvPr/>
          </p:nvSpPr>
          <p:spPr bwMode="auto">
            <a:xfrm>
              <a:off x="1668" y="324"/>
              <a:ext cx="2424" cy="972"/>
            </a:xfrm>
            <a:custGeom>
              <a:avLst/>
              <a:gdLst>
                <a:gd name="T0" fmla="*/ 0 w 2424"/>
                <a:gd name="T1" fmla="*/ 972 h 972"/>
                <a:gd name="T2" fmla="*/ 156 w 2424"/>
                <a:gd name="T3" fmla="*/ 720 h 972"/>
                <a:gd name="T4" fmla="*/ 240 w 2424"/>
                <a:gd name="T5" fmla="*/ 348 h 972"/>
                <a:gd name="T6" fmla="*/ 384 w 2424"/>
                <a:gd name="T7" fmla="*/ 0 h 972"/>
                <a:gd name="T8" fmla="*/ 576 w 2424"/>
                <a:gd name="T9" fmla="*/ 348 h 972"/>
                <a:gd name="T10" fmla="*/ 732 w 2424"/>
                <a:gd name="T11" fmla="*/ 516 h 972"/>
                <a:gd name="T12" fmla="*/ 900 w 2424"/>
                <a:gd name="T13" fmla="*/ 360 h 972"/>
                <a:gd name="T14" fmla="*/ 960 w 2424"/>
                <a:gd name="T15" fmla="*/ 276 h 972"/>
                <a:gd name="T16" fmla="*/ 1056 w 2424"/>
                <a:gd name="T17" fmla="*/ 228 h 972"/>
                <a:gd name="T18" fmla="*/ 1200 w 2424"/>
                <a:gd name="T19" fmla="*/ 360 h 972"/>
                <a:gd name="T20" fmla="*/ 1320 w 2424"/>
                <a:gd name="T21" fmla="*/ 432 h 972"/>
                <a:gd name="T22" fmla="*/ 1428 w 2424"/>
                <a:gd name="T23" fmla="*/ 432 h 972"/>
                <a:gd name="T24" fmla="*/ 1572 w 2424"/>
                <a:gd name="T25" fmla="*/ 348 h 972"/>
                <a:gd name="T26" fmla="*/ 1740 w 2424"/>
                <a:gd name="T27" fmla="*/ 288 h 972"/>
                <a:gd name="T28" fmla="*/ 1908 w 2424"/>
                <a:gd name="T29" fmla="*/ 360 h 972"/>
                <a:gd name="T30" fmla="*/ 2100 w 2424"/>
                <a:gd name="T31" fmla="*/ 384 h 972"/>
                <a:gd name="T32" fmla="*/ 2280 w 2424"/>
                <a:gd name="T33" fmla="*/ 336 h 972"/>
                <a:gd name="T34" fmla="*/ 2424 w 2424"/>
                <a:gd name="T35" fmla="*/ 288 h 9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424" h="972">
                  <a:moveTo>
                    <a:pt x="0" y="972"/>
                  </a:moveTo>
                  <a:cubicBezTo>
                    <a:pt x="26" y="930"/>
                    <a:pt x="116" y="824"/>
                    <a:pt x="156" y="720"/>
                  </a:cubicBezTo>
                  <a:cubicBezTo>
                    <a:pt x="196" y="616"/>
                    <a:pt x="202" y="468"/>
                    <a:pt x="240" y="348"/>
                  </a:cubicBezTo>
                  <a:cubicBezTo>
                    <a:pt x="278" y="228"/>
                    <a:pt x="328" y="0"/>
                    <a:pt x="384" y="0"/>
                  </a:cubicBezTo>
                  <a:cubicBezTo>
                    <a:pt x="440" y="0"/>
                    <a:pt x="518" y="262"/>
                    <a:pt x="576" y="348"/>
                  </a:cubicBezTo>
                  <a:cubicBezTo>
                    <a:pt x="634" y="434"/>
                    <a:pt x="678" y="514"/>
                    <a:pt x="732" y="516"/>
                  </a:cubicBezTo>
                  <a:cubicBezTo>
                    <a:pt x="786" y="518"/>
                    <a:pt x="862" y="400"/>
                    <a:pt x="900" y="360"/>
                  </a:cubicBezTo>
                  <a:cubicBezTo>
                    <a:pt x="938" y="320"/>
                    <a:pt x="934" y="298"/>
                    <a:pt x="960" y="276"/>
                  </a:cubicBezTo>
                  <a:cubicBezTo>
                    <a:pt x="986" y="254"/>
                    <a:pt x="1016" y="214"/>
                    <a:pt x="1056" y="228"/>
                  </a:cubicBezTo>
                  <a:cubicBezTo>
                    <a:pt x="1096" y="242"/>
                    <a:pt x="1156" y="326"/>
                    <a:pt x="1200" y="360"/>
                  </a:cubicBezTo>
                  <a:cubicBezTo>
                    <a:pt x="1244" y="394"/>
                    <a:pt x="1282" y="420"/>
                    <a:pt x="1320" y="432"/>
                  </a:cubicBezTo>
                  <a:cubicBezTo>
                    <a:pt x="1358" y="444"/>
                    <a:pt x="1386" y="446"/>
                    <a:pt x="1428" y="432"/>
                  </a:cubicBezTo>
                  <a:cubicBezTo>
                    <a:pt x="1470" y="418"/>
                    <a:pt x="1520" y="372"/>
                    <a:pt x="1572" y="348"/>
                  </a:cubicBezTo>
                  <a:cubicBezTo>
                    <a:pt x="1624" y="324"/>
                    <a:pt x="1684" y="286"/>
                    <a:pt x="1740" y="288"/>
                  </a:cubicBezTo>
                  <a:cubicBezTo>
                    <a:pt x="1796" y="290"/>
                    <a:pt x="1848" y="344"/>
                    <a:pt x="1908" y="360"/>
                  </a:cubicBezTo>
                  <a:cubicBezTo>
                    <a:pt x="1968" y="376"/>
                    <a:pt x="2038" y="388"/>
                    <a:pt x="2100" y="384"/>
                  </a:cubicBezTo>
                  <a:cubicBezTo>
                    <a:pt x="2162" y="380"/>
                    <a:pt x="2226" y="352"/>
                    <a:pt x="2280" y="336"/>
                  </a:cubicBezTo>
                  <a:cubicBezTo>
                    <a:pt x="2334" y="320"/>
                    <a:pt x="2394" y="298"/>
                    <a:pt x="2424" y="288"/>
                  </a:cubicBezTo>
                </a:path>
              </a:pathLst>
            </a:custGeom>
            <a:noFill/>
            <a:ln w="28575" cap="sq" cmpd="sng">
              <a:solidFill>
                <a:srgbClr val="FF3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95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5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5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5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953" grpId="0" animBg="1"/>
    </p:bldLst>
  </p:timing>
</p:sld>
</file>

<file path=ppt/theme/theme1.xml><?xml version="1.0" encoding="utf-8"?>
<a:theme xmlns:a="http://schemas.openxmlformats.org/drawingml/2006/main" name="默认设计模板">
  <a:themeElements>
    <a:clrScheme name="默认设计模板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仿宋_GB2312" pitchFamily="49" charset="-122"/>
            <a:sym typeface="Symbol" pitchFamily="18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仿宋_GB2312" pitchFamily="49" charset="-122"/>
            <a:sym typeface="Symbol" pitchFamily="18" charset="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3811</TotalTime>
  <Words>3937</Words>
  <Application>Microsoft Office PowerPoint</Application>
  <PresentationFormat>全屏显示(4:3)</PresentationFormat>
  <Paragraphs>1319</Paragraphs>
  <Slides>96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96</vt:i4>
      </vt:variant>
    </vt:vector>
  </HeadingPairs>
  <TitlesOfParts>
    <vt:vector size="111" baseType="lpstr">
      <vt:lpstr>Times New Roman</vt:lpstr>
      <vt:lpstr>仿宋_GB2312</vt:lpstr>
      <vt:lpstr>Symbol</vt:lpstr>
      <vt:lpstr>Arial</vt:lpstr>
      <vt:lpstr>宋体</vt:lpstr>
      <vt:lpstr>Calibri</vt:lpstr>
      <vt:lpstr>方正姚体</vt:lpstr>
      <vt:lpstr>隶书</vt:lpstr>
      <vt:lpstr>楷体_GB2312</vt:lpstr>
      <vt:lpstr>黑体</vt:lpstr>
      <vt:lpstr>默认设计模板</vt:lpstr>
      <vt:lpstr>Microsoft 公式 3.0</vt:lpstr>
      <vt:lpstr>Microsoft Equation 3.0</vt:lpstr>
      <vt:lpstr>Microsoft Visio Drawing</vt:lpstr>
      <vt:lpstr>MathType 4.0 Equation</vt:lpstr>
      <vt:lpstr>电路理论</vt:lpstr>
      <vt:lpstr>第5章 电路的动态分析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</dc:creator>
  <cp:lastModifiedBy>Rongren Xu</cp:lastModifiedBy>
  <cp:revision>142</cp:revision>
  <dcterms:created xsi:type="dcterms:W3CDTF">2002-11-14T07:20:09Z</dcterms:created>
  <dcterms:modified xsi:type="dcterms:W3CDTF">2016-01-15T10:16:44Z</dcterms:modified>
</cp:coreProperties>
</file>