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9" r:id="rId2"/>
    <p:sldId id="256" r:id="rId3"/>
    <p:sldId id="257" r:id="rId4"/>
    <p:sldId id="328" r:id="rId5"/>
    <p:sldId id="261" r:id="rId6"/>
    <p:sldId id="329" r:id="rId7"/>
    <p:sldId id="292" r:id="rId8"/>
    <p:sldId id="321" r:id="rId9"/>
    <p:sldId id="323" r:id="rId10"/>
    <p:sldId id="324" r:id="rId11"/>
    <p:sldId id="331" r:id="rId12"/>
    <p:sldId id="332" r:id="rId13"/>
    <p:sldId id="295" r:id="rId14"/>
    <p:sldId id="266" r:id="rId15"/>
    <p:sldId id="265" r:id="rId16"/>
    <p:sldId id="267" r:id="rId17"/>
    <p:sldId id="333" r:id="rId18"/>
    <p:sldId id="268" r:id="rId19"/>
    <p:sldId id="269" r:id="rId20"/>
    <p:sldId id="334" r:id="rId21"/>
    <p:sldId id="356" r:id="rId22"/>
    <p:sldId id="336" r:id="rId23"/>
    <p:sldId id="271" r:id="rId24"/>
    <p:sldId id="337" r:id="rId25"/>
    <p:sldId id="358" r:id="rId26"/>
    <p:sldId id="297" r:id="rId27"/>
    <p:sldId id="298" r:id="rId28"/>
    <p:sldId id="272" r:id="rId29"/>
    <p:sldId id="326" r:id="rId30"/>
    <p:sldId id="360" r:id="rId31"/>
    <p:sldId id="361" r:id="rId32"/>
    <p:sldId id="362" r:id="rId33"/>
    <p:sldId id="375" r:id="rId34"/>
    <p:sldId id="376" r:id="rId35"/>
    <p:sldId id="365" r:id="rId36"/>
    <p:sldId id="366" r:id="rId37"/>
    <p:sldId id="367" r:id="rId38"/>
    <p:sldId id="339" r:id="rId39"/>
    <p:sldId id="343" r:id="rId40"/>
    <p:sldId id="341" r:id="rId41"/>
    <p:sldId id="342" r:id="rId42"/>
    <p:sldId id="340" r:id="rId43"/>
    <p:sldId id="276" r:id="rId44"/>
    <p:sldId id="368" r:id="rId45"/>
    <p:sldId id="369" r:id="rId46"/>
    <p:sldId id="370" r:id="rId47"/>
    <p:sldId id="277" r:id="rId48"/>
    <p:sldId id="350" r:id="rId49"/>
    <p:sldId id="303" r:id="rId50"/>
    <p:sldId id="351" r:id="rId51"/>
    <p:sldId id="355" r:id="rId52"/>
    <p:sldId id="378" r:id="rId53"/>
    <p:sldId id="374" r:id="rId54"/>
    <p:sldId id="304" r:id="rId55"/>
    <p:sldId id="306" r:id="rId56"/>
    <p:sldId id="371" r:id="rId57"/>
    <p:sldId id="372" r:id="rId58"/>
    <p:sldId id="373" r:id="rId59"/>
    <p:sldId id="377" r:id="rId60"/>
    <p:sldId id="279" r:id="rId61"/>
    <p:sldId id="280" r:id="rId62"/>
    <p:sldId id="281" r:id="rId63"/>
    <p:sldId id="307" r:id="rId64"/>
    <p:sldId id="282" r:id="rId65"/>
    <p:sldId id="353" r:id="rId66"/>
    <p:sldId id="309" r:id="rId67"/>
    <p:sldId id="357" r:id="rId68"/>
    <p:sldId id="354" r:id="rId69"/>
    <p:sldId id="379" r:id="rId70"/>
    <p:sldId id="285" r:id="rId71"/>
    <p:sldId id="314" r:id="rId72"/>
    <p:sldId id="289" r:id="rId73"/>
    <p:sldId id="352" r:id="rId74"/>
    <p:sldId id="260" r:id="rId7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4">
          <p15:clr>
            <a:srgbClr val="A4A3A4"/>
          </p15:clr>
        </p15:guide>
        <p15:guide id="2" pos="28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0000"/>
    <a:srgbClr val="9900FF"/>
    <a:srgbClr val="006600"/>
    <a:srgbClr val="CC33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146" y="96"/>
      </p:cViewPr>
      <p:guideLst>
        <p:guide orient="horz" pos="604"/>
        <p:guide pos="28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24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59.wmf"/><Relationship Id="rId5" Type="http://schemas.openxmlformats.org/officeDocument/2006/relationships/image" Target="../media/image9.wmf"/><Relationship Id="rId4" Type="http://schemas.openxmlformats.org/officeDocument/2006/relationships/image" Target="../media/image10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11" Type="http://schemas.openxmlformats.org/officeDocument/2006/relationships/image" Target="../media/image70.wmf"/><Relationship Id="rId5" Type="http://schemas.openxmlformats.org/officeDocument/2006/relationships/image" Target="../media/image64.wmf"/><Relationship Id="rId10" Type="http://schemas.openxmlformats.org/officeDocument/2006/relationships/image" Target="../media/image69.wmf"/><Relationship Id="rId4" Type="http://schemas.openxmlformats.org/officeDocument/2006/relationships/image" Target="../media/image63.wmf"/><Relationship Id="rId9" Type="http://schemas.openxmlformats.org/officeDocument/2006/relationships/image" Target="../media/image68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image" Target="../media/image73.wmf"/><Relationship Id="rId7" Type="http://schemas.openxmlformats.org/officeDocument/2006/relationships/image" Target="../media/image67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66.wmf"/><Relationship Id="rId11" Type="http://schemas.openxmlformats.org/officeDocument/2006/relationships/image" Target="../media/image75.wmf"/><Relationship Id="rId5" Type="http://schemas.openxmlformats.org/officeDocument/2006/relationships/image" Target="../media/image65.wmf"/><Relationship Id="rId10" Type="http://schemas.openxmlformats.org/officeDocument/2006/relationships/image" Target="../media/image74.wmf"/><Relationship Id="rId4" Type="http://schemas.openxmlformats.org/officeDocument/2006/relationships/image" Target="../media/image64.wmf"/><Relationship Id="rId9" Type="http://schemas.openxmlformats.org/officeDocument/2006/relationships/image" Target="../media/image69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13" Type="http://schemas.openxmlformats.org/officeDocument/2006/relationships/image" Target="../media/image82.emf"/><Relationship Id="rId3" Type="http://schemas.openxmlformats.org/officeDocument/2006/relationships/image" Target="../media/image43.wmf"/><Relationship Id="rId7" Type="http://schemas.openxmlformats.org/officeDocument/2006/relationships/image" Target="../media/image46.wmf"/><Relationship Id="rId12" Type="http://schemas.openxmlformats.org/officeDocument/2006/relationships/image" Target="../media/image81.emf"/><Relationship Id="rId2" Type="http://schemas.openxmlformats.org/officeDocument/2006/relationships/image" Target="../media/image42.wmf"/><Relationship Id="rId1" Type="http://schemas.openxmlformats.org/officeDocument/2006/relationships/image" Target="../media/image76.wmf"/><Relationship Id="rId6" Type="http://schemas.openxmlformats.org/officeDocument/2006/relationships/image" Target="../media/image45.wmf"/><Relationship Id="rId11" Type="http://schemas.openxmlformats.org/officeDocument/2006/relationships/image" Target="../media/image80.emf"/><Relationship Id="rId5" Type="http://schemas.openxmlformats.org/officeDocument/2006/relationships/image" Target="../media/image33.wmf"/><Relationship Id="rId15" Type="http://schemas.openxmlformats.org/officeDocument/2006/relationships/image" Target="../media/image38.wmf"/><Relationship Id="rId10" Type="http://schemas.openxmlformats.org/officeDocument/2006/relationships/image" Target="../media/image79.emf"/><Relationship Id="rId4" Type="http://schemas.openxmlformats.org/officeDocument/2006/relationships/image" Target="../media/image44.wmf"/><Relationship Id="rId9" Type="http://schemas.openxmlformats.org/officeDocument/2006/relationships/image" Target="../media/image78.emf"/><Relationship Id="rId14" Type="http://schemas.openxmlformats.org/officeDocument/2006/relationships/image" Target="../media/image83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92.wmf"/><Relationship Id="rId3" Type="http://schemas.openxmlformats.org/officeDocument/2006/relationships/image" Target="../media/image86.emf"/><Relationship Id="rId7" Type="http://schemas.openxmlformats.org/officeDocument/2006/relationships/image" Target="../media/image90.emf"/><Relationship Id="rId12" Type="http://schemas.openxmlformats.org/officeDocument/2006/relationships/image" Target="../media/image91.wmf"/><Relationship Id="rId2" Type="http://schemas.openxmlformats.org/officeDocument/2006/relationships/image" Target="../media/image85.emf"/><Relationship Id="rId1" Type="http://schemas.openxmlformats.org/officeDocument/2006/relationships/image" Target="../media/image84.emf"/><Relationship Id="rId6" Type="http://schemas.openxmlformats.org/officeDocument/2006/relationships/image" Target="../media/image89.emf"/><Relationship Id="rId11" Type="http://schemas.openxmlformats.org/officeDocument/2006/relationships/image" Target="../media/image18.wmf"/><Relationship Id="rId5" Type="http://schemas.openxmlformats.org/officeDocument/2006/relationships/image" Target="../media/image88.emf"/><Relationship Id="rId10" Type="http://schemas.openxmlformats.org/officeDocument/2006/relationships/image" Target="../media/image17.wmf"/><Relationship Id="rId4" Type="http://schemas.openxmlformats.org/officeDocument/2006/relationships/image" Target="../media/image87.emf"/><Relationship Id="rId9" Type="http://schemas.openxmlformats.org/officeDocument/2006/relationships/image" Target="../media/image16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98.wmf"/><Relationship Id="rId5" Type="http://schemas.openxmlformats.org/officeDocument/2006/relationships/image" Target="../media/image97.wmf"/><Relationship Id="rId4" Type="http://schemas.openxmlformats.org/officeDocument/2006/relationships/image" Target="../media/image96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wmf"/><Relationship Id="rId3" Type="http://schemas.openxmlformats.org/officeDocument/2006/relationships/image" Target="../media/image96.wmf"/><Relationship Id="rId7" Type="http://schemas.openxmlformats.org/officeDocument/2006/relationships/image" Target="../media/image100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9.wmf"/><Relationship Id="rId5" Type="http://schemas.openxmlformats.org/officeDocument/2006/relationships/image" Target="../media/image98.wmf"/><Relationship Id="rId4" Type="http://schemas.openxmlformats.org/officeDocument/2006/relationships/image" Target="../media/image101.wmf"/><Relationship Id="rId9" Type="http://schemas.openxmlformats.org/officeDocument/2006/relationships/image" Target="../media/image10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3" Type="http://schemas.openxmlformats.org/officeDocument/2006/relationships/image" Target="../media/image96.wmf"/><Relationship Id="rId7" Type="http://schemas.openxmlformats.org/officeDocument/2006/relationships/image" Target="../media/image100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9.wmf"/><Relationship Id="rId5" Type="http://schemas.openxmlformats.org/officeDocument/2006/relationships/image" Target="../media/image98.wmf"/><Relationship Id="rId4" Type="http://schemas.openxmlformats.org/officeDocument/2006/relationships/image" Target="../media/image101.wmf"/><Relationship Id="rId9" Type="http://schemas.openxmlformats.org/officeDocument/2006/relationships/image" Target="../media/image105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3" Type="http://schemas.openxmlformats.org/officeDocument/2006/relationships/image" Target="../media/image96.wmf"/><Relationship Id="rId7" Type="http://schemas.openxmlformats.org/officeDocument/2006/relationships/image" Target="../media/image100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9.wmf"/><Relationship Id="rId5" Type="http://schemas.openxmlformats.org/officeDocument/2006/relationships/image" Target="../media/image98.wmf"/><Relationship Id="rId10" Type="http://schemas.openxmlformats.org/officeDocument/2006/relationships/image" Target="../media/image108.wmf"/><Relationship Id="rId4" Type="http://schemas.openxmlformats.org/officeDocument/2006/relationships/image" Target="../media/image101.wmf"/><Relationship Id="rId9" Type="http://schemas.openxmlformats.org/officeDocument/2006/relationships/image" Target="../media/image107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3" Type="http://schemas.openxmlformats.org/officeDocument/2006/relationships/image" Target="../media/image111.emf"/><Relationship Id="rId7" Type="http://schemas.openxmlformats.org/officeDocument/2006/relationships/image" Target="../media/image115.wmf"/><Relationship Id="rId12" Type="http://schemas.openxmlformats.org/officeDocument/2006/relationships/image" Target="../media/image120.wmf"/><Relationship Id="rId2" Type="http://schemas.openxmlformats.org/officeDocument/2006/relationships/image" Target="../media/image110.emf"/><Relationship Id="rId1" Type="http://schemas.openxmlformats.org/officeDocument/2006/relationships/image" Target="../media/image109.emf"/><Relationship Id="rId6" Type="http://schemas.openxmlformats.org/officeDocument/2006/relationships/image" Target="../media/image114.wmf"/><Relationship Id="rId11" Type="http://schemas.openxmlformats.org/officeDocument/2006/relationships/image" Target="../media/image119.emf"/><Relationship Id="rId5" Type="http://schemas.openxmlformats.org/officeDocument/2006/relationships/image" Target="../media/image113.emf"/><Relationship Id="rId10" Type="http://schemas.openxmlformats.org/officeDocument/2006/relationships/image" Target="../media/image118.emf"/><Relationship Id="rId4" Type="http://schemas.openxmlformats.org/officeDocument/2006/relationships/image" Target="../media/image112.wmf"/><Relationship Id="rId9" Type="http://schemas.openxmlformats.org/officeDocument/2006/relationships/image" Target="../media/image117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wmf"/><Relationship Id="rId3" Type="http://schemas.openxmlformats.org/officeDocument/2006/relationships/image" Target="../media/image123.emf"/><Relationship Id="rId7" Type="http://schemas.openxmlformats.org/officeDocument/2006/relationships/image" Target="../media/image127.wmf"/><Relationship Id="rId2" Type="http://schemas.openxmlformats.org/officeDocument/2006/relationships/image" Target="../media/image122.emf"/><Relationship Id="rId1" Type="http://schemas.openxmlformats.org/officeDocument/2006/relationships/image" Target="../media/image121.emf"/><Relationship Id="rId6" Type="http://schemas.openxmlformats.org/officeDocument/2006/relationships/image" Target="../media/image126.wmf"/><Relationship Id="rId11" Type="http://schemas.openxmlformats.org/officeDocument/2006/relationships/image" Target="../media/image131.wmf"/><Relationship Id="rId5" Type="http://schemas.openxmlformats.org/officeDocument/2006/relationships/image" Target="../media/image125.wmf"/><Relationship Id="rId10" Type="http://schemas.openxmlformats.org/officeDocument/2006/relationships/image" Target="../media/image130.wmf"/><Relationship Id="rId4" Type="http://schemas.openxmlformats.org/officeDocument/2006/relationships/image" Target="../media/image124.wmf"/><Relationship Id="rId9" Type="http://schemas.openxmlformats.org/officeDocument/2006/relationships/image" Target="../media/image129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33.wmf"/><Relationship Id="rId1" Type="http://schemas.openxmlformats.org/officeDocument/2006/relationships/image" Target="../media/image132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5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142.wmf"/><Relationship Id="rId3" Type="http://schemas.openxmlformats.org/officeDocument/2006/relationships/image" Target="../media/image136.emf"/><Relationship Id="rId7" Type="http://schemas.openxmlformats.org/officeDocument/2006/relationships/image" Target="../media/image15.wmf"/><Relationship Id="rId12" Type="http://schemas.openxmlformats.org/officeDocument/2006/relationships/image" Target="../media/image141.wmf"/><Relationship Id="rId2" Type="http://schemas.openxmlformats.org/officeDocument/2006/relationships/image" Target="../media/image135.emf"/><Relationship Id="rId16" Type="http://schemas.openxmlformats.org/officeDocument/2006/relationships/image" Target="../media/image145.wmf"/><Relationship Id="rId1" Type="http://schemas.openxmlformats.org/officeDocument/2006/relationships/image" Target="../media/image134.emf"/><Relationship Id="rId6" Type="http://schemas.openxmlformats.org/officeDocument/2006/relationships/image" Target="../media/image139.emf"/><Relationship Id="rId11" Type="http://schemas.openxmlformats.org/officeDocument/2006/relationships/image" Target="../media/image140.wmf"/><Relationship Id="rId5" Type="http://schemas.openxmlformats.org/officeDocument/2006/relationships/image" Target="../media/image138.emf"/><Relationship Id="rId15" Type="http://schemas.openxmlformats.org/officeDocument/2006/relationships/image" Target="../media/image144.wmf"/><Relationship Id="rId10" Type="http://schemas.openxmlformats.org/officeDocument/2006/relationships/image" Target="../media/image18.wmf"/><Relationship Id="rId4" Type="http://schemas.openxmlformats.org/officeDocument/2006/relationships/image" Target="../media/image137.emf"/><Relationship Id="rId9" Type="http://schemas.openxmlformats.org/officeDocument/2006/relationships/image" Target="../media/image17.wmf"/><Relationship Id="rId14" Type="http://schemas.openxmlformats.org/officeDocument/2006/relationships/image" Target="../media/image143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wmf"/><Relationship Id="rId2" Type="http://schemas.openxmlformats.org/officeDocument/2006/relationships/image" Target="../media/image147.wmf"/><Relationship Id="rId1" Type="http://schemas.openxmlformats.org/officeDocument/2006/relationships/image" Target="../media/image146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9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emf"/><Relationship Id="rId2" Type="http://schemas.openxmlformats.org/officeDocument/2006/relationships/image" Target="../media/image151.emf"/><Relationship Id="rId1" Type="http://schemas.openxmlformats.org/officeDocument/2006/relationships/image" Target="../media/image150.emf"/><Relationship Id="rId6" Type="http://schemas.openxmlformats.org/officeDocument/2006/relationships/image" Target="../media/image155.emf"/><Relationship Id="rId5" Type="http://schemas.openxmlformats.org/officeDocument/2006/relationships/image" Target="../media/image154.emf"/><Relationship Id="rId4" Type="http://schemas.openxmlformats.org/officeDocument/2006/relationships/image" Target="../media/image153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7" Type="http://schemas.openxmlformats.org/officeDocument/2006/relationships/image" Target="../media/image159.wmf"/><Relationship Id="rId2" Type="http://schemas.openxmlformats.org/officeDocument/2006/relationships/image" Target="../media/image143.wmf"/><Relationship Id="rId1" Type="http://schemas.openxmlformats.org/officeDocument/2006/relationships/image" Target="../media/image156.wmf"/><Relationship Id="rId6" Type="http://schemas.openxmlformats.org/officeDocument/2006/relationships/image" Target="../media/image158.wmf"/><Relationship Id="rId5" Type="http://schemas.openxmlformats.org/officeDocument/2006/relationships/image" Target="../media/image157.wmf"/><Relationship Id="rId4" Type="http://schemas.openxmlformats.org/officeDocument/2006/relationships/image" Target="../media/image145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0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1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wmf"/><Relationship Id="rId1" Type="http://schemas.openxmlformats.org/officeDocument/2006/relationships/image" Target="../media/image162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wmf"/><Relationship Id="rId2" Type="http://schemas.openxmlformats.org/officeDocument/2006/relationships/image" Target="../media/image165.wmf"/><Relationship Id="rId1" Type="http://schemas.openxmlformats.org/officeDocument/2006/relationships/image" Target="../media/image164.wmf"/><Relationship Id="rId6" Type="http://schemas.openxmlformats.org/officeDocument/2006/relationships/image" Target="../media/image169.wmf"/><Relationship Id="rId5" Type="http://schemas.openxmlformats.org/officeDocument/2006/relationships/image" Target="../media/image168.wmf"/><Relationship Id="rId4" Type="http://schemas.openxmlformats.org/officeDocument/2006/relationships/image" Target="../media/image167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wmf"/><Relationship Id="rId2" Type="http://schemas.openxmlformats.org/officeDocument/2006/relationships/image" Target="../media/image171.wmf"/><Relationship Id="rId1" Type="http://schemas.openxmlformats.org/officeDocument/2006/relationships/image" Target="../media/image170.wmf"/><Relationship Id="rId4" Type="http://schemas.openxmlformats.org/officeDocument/2006/relationships/image" Target="../media/image173.w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wmf"/><Relationship Id="rId3" Type="http://schemas.openxmlformats.org/officeDocument/2006/relationships/image" Target="../media/image176.wmf"/><Relationship Id="rId7" Type="http://schemas.openxmlformats.org/officeDocument/2006/relationships/image" Target="../media/image179.wmf"/><Relationship Id="rId2" Type="http://schemas.openxmlformats.org/officeDocument/2006/relationships/image" Target="../media/image175.wmf"/><Relationship Id="rId1" Type="http://schemas.openxmlformats.org/officeDocument/2006/relationships/image" Target="../media/image174.wmf"/><Relationship Id="rId6" Type="http://schemas.openxmlformats.org/officeDocument/2006/relationships/image" Target="../media/image178.wmf"/><Relationship Id="rId5" Type="http://schemas.openxmlformats.org/officeDocument/2006/relationships/image" Target="../media/image177.wmf"/><Relationship Id="rId10" Type="http://schemas.openxmlformats.org/officeDocument/2006/relationships/image" Target="../media/image182.wmf"/><Relationship Id="rId4" Type="http://schemas.openxmlformats.org/officeDocument/2006/relationships/image" Target="../media/image65.wmf"/><Relationship Id="rId9" Type="http://schemas.openxmlformats.org/officeDocument/2006/relationships/image" Target="../media/image181.w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wmf"/><Relationship Id="rId3" Type="http://schemas.openxmlformats.org/officeDocument/2006/relationships/image" Target="../media/image175.wmf"/><Relationship Id="rId7" Type="http://schemas.openxmlformats.org/officeDocument/2006/relationships/image" Target="../media/image179.wmf"/><Relationship Id="rId2" Type="http://schemas.openxmlformats.org/officeDocument/2006/relationships/image" Target="../media/image174.wmf"/><Relationship Id="rId1" Type="http://schemas.openxmlformats.org/officeDocument/2006/relationships/image" Target="../media/image177.wmf"/><Relationship Id="rId6" Type="http://schemas.openxmlformats.org/officeDocument/2006/relationships/image" Target="../media/image178.wmf"/><Relationship Id="rId11" Type="http://schemas.openxmlformats.org/officeDocument/2006/relationships/image" Target="../media/image184.emf"/><Relationship Id="rId5" Type="http://schemas.openxmlformats.org/officeDocument/2006/relationships/image" Target="../media/image65.wmf"/><Relationship Id="rId10" Type="http://schemas.openxmlformats.org/officeDocument/2006/relationships/image" Target="../media/image183.emf"/><Relationship Id="rId4" Type="http://schemas.openxmlformats.org/officeDocument/2006/relationships/image" Target="../media/image176.wmf"/><Relationship Id="rId9" Type="http://schemas.openxmlformats.org/officeDocument/2006/relationships/image" Target="../media/image181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wmf"/><Relationship Id="rId3" Type="http://schemas.openxmlformats.org/officeDocument/2006/relationships/image" Target="../media/image187.emf"/><Relationship Id="rId7" Type="http://schemas.openxmlformats.org/officeDocument/2006/relationships/image" Target="../media/image191.emf"/><Relationship Id="rId2" Type="http://schemas.openxmlformats.org/officeDocument/2006/relationships/image" Target="../media/image186.emf"/><Relationship Id="rId1" Type="http://schemas.openxmlformats.org/officeDocument/2006/relationships/image" Target="../media/image185.wmf"/><Relationship Id="rId6" Type="http://schemas.openxmlformats.org/officeDocument/2006/relationships/image" Target="../media/image190.emf"/><Relationship Id="rId5" Type="http://schemas.openxmlformats.org/officeDocument/2006/relationships/image" Target="../media/image189.emf"/><Relationship Id="rId10" Type="http://schemas.openxmlformats.org/officeDocument/2006/relationships/image" Target="../media/image181.wmf"/><Relationship Id="rId4" Type="http://schemas.openxmlformats.org/officeDocument/2006/relationships/image" Target="../media/image188.emf"/><Relationship Id="rId9" Type="http://schemas.openxmlformats.org/officeDocument/2006/relationships/image" Target="../media/image180.w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emf"/><Relationship Id="rId13" Type="http://schemas.openxmlformats.org/officeDocument/2006/relationships/image" Target="../media/image204.emf"/><Relationship Id="rId3" Type="http://schemas.openxmlformats.org/officeDocument/2006/relationships/image" Target="../media/image194.wmf"/><Relationship Id="rId7" Type="http://schemas.openxmlformats.org/officeDocument/2006/relationships/image" Target="../media/image198.emf"/><Relationship Id="rId12" Type="http://schemas.openxmlformats.org/officeDocument/2006/relationships/image" Target="../media/image203.wmf"/><Relationship Id="rId17" Type="http://schemas.openxmlformats.org/officeDocument/2006/relationships/image" Target="../media/image208.emf"/><Relationship Id="rId2" Type="http://schemas.openxmlformats.org/officeDocument/2006/relationships/image" Target="../media/image193.wmf"/><Relationship Id="rId16" Type="http://schemas.openxmlformats.org/officeDocument/2006/relationships/image" Target="../media/image207.emf"/><Relationship Id="rId1" Type="http://schemas.openxmlformats.org/officeDocument/2006/relationships/image" Target="../media/image192.wmf"/><Relationship Id="rId6" Type="http://schemas.openxmlformats.org/officeDocument/2006/relationships/image" Target="../media/image197.emf"/><Relationship Id="rId11" Type="http://schemas.openxmlformats.org/officeDocument/2006/relationships/image" Target="../media/image202.wmf"/><Relationship Id="rId5" Type="http://schemas.openxmlformats.org/officeDocument/2006/relationships/image" Target="../media/image196.wmf"/><Relationship Id="rId15" Type="http://schemas.openxmlformats.org/officeDocument/2006/relationships/image" Target="../media/image206.emf"/><Relationship Id="rId10" Type="http://schemas.openxmlformats.org/officeDocument/2006/relationships/image" Target="../media/image201.emf"/><Relationship Id="rId4" Type="http://schemas.openxmlformats.org/officeDocument/2006/relationships/image" Target="../media/image195.wmf"/><Relationship Id="rId9" Type="http://schemas.openxmlformats.org/officeDocument/2006/relationships/image" Target="../media/image200.emf"/><Relationship Id="rId14" Type="http://schemas.openxmlformats.org/officeDocument/2006/relationships/image" Target="../media/image205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wmf"/><Relationship Id="rId3" Type="http://schemas.openxmlformats.org/officeDocument/2006/relationships/image" Target="../media/image175.wmf"/><Relationship Id="rId7" Type="http://schemas.openxmlformats.org/officeDocument/2006/relationships/image" Target="../media/image179.wmf"/><Relationship Id="rId2" Type="http://schemas.openxmlformats.org/officeDocument/2006/relationships/image" Target="../media/image174.wmf"/><Relationship Id="rId1" Type="http://schemas.openxmlformats.org/officeDocument/2006/relationships/image" Target="../media/image177.wmf"/><Relationship Id="rId6" Type="http://schemas.openxmlformats.org/officeDocument/2006/relationships/image" Target="../media/image178.wmf"/><Relationship Id="rId11" Type="http://schemas.openxmlformats.org/officeDocument/2006/relationships/image" Target="../media/image210.wmf"/><Relationship Id="rId5" Type="http://schemas.openxmlformats.org/officeDocument/2006/relationships/image" Target="../media/image65.wmf"/><Relationship Id="rId10" Type="http://schemas.openxmlformats.org/officeDocument/2006/relationships/image" Target="../media/image209.wmf"/><Relationship Id="rId4" Type="http://schemas.openxmlformats.org/officeDocument/2006/relationships/image" Target="../media/image176.wmf"/><Relationship Id="rId9" Type="http://schemas.openxmlformats.org/officeDocument/2006/relationships/image" Target="../media/image18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emf"/><Relationship Id="rId7" Type="http://schemas.openxmlformats.org/officeDocument/2006/relationships/image" Target="../media/image217.emf"/><Relationship Id="rId2" Type="http://schemas.openxmlformats.org/officeDocument/2006/relationships/image" Target="../media/image212.emf"/><Relationship Id="rId1" Type="http://schemas.openxmlformats.org/officeDocument/2006/relationships/image" Target="../media/image211.emf"/><Relationship Id="rId6" Type="http://schemas.openxmlformats.org/officeDocument/2006/relationships/image" Target="../media/image216.emf"/><Relationship Id="rId5" Type="http://schemas.openxmlformats.org/officeDocument/2006/relationships/image" Target="../media/image215.emf"/><Relationship Id="rId4" Type="http://schemas.openxmlformats.org/officeDocument/2006/relationships/image" Target="../media/image214.e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wmf"/><Relationship Id="rId2" Type="http://schemas.openxmlformats.org/officeDocument/2006/relationships/image" Target="../media/image219.wmf"/><Relationship Id="rId1" Type="http://schemas.openxmlformats.org/officeDocument/2006/relationships/image" Target="../media/image218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wmf"/><Relationship Id="rId2" Type="http://schemas.openxmlformats.org/officeDocument/2006/relationships/image" Target="../media/image222.wmf"/><Relationship Id="rId1" Type="http://schemas.openxmlformats.org/officeDocument/2006/relationships/image" Target="../media/image221.wmf"/><Relationship Id="rId4" Type="http://schemas.openxmlformats.org/officeDocument/2006/relationships/image" Target="../media/image224.wmf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wmf"/><Relationship Id="rId1" Type="http://schemas.openxmlformats.org/officeDocument/2006/relationships/image" Target="../media/image225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7.wmf"/></Relationships>
</file>

<file path=ppt/drawings/_rels/vmlDrawing4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wmf"/><Relationship Id="rId1" Type="http://schemas.openxmlformats.org/officeDocument/2006/relationships/image" Target="../media/image228.wmf"/></Relationships>
</file>

<file path=ppt/drawings/_rels/vmlDrawing4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wmf"/><Relationship Id="rId1" Type="http://schemas.openxmlformats.org/officeDocument/2006/relationships/image" Target="../media/image230.w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2.e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wmf"/><Relationship Id="rId2" Type="http://schemas.openxmlformats.org/officeDocument/2006/relationships/image" Target="../media/image234.wmf"/><Relationship Id="rId1" Type="http://schemas.openxmlformats.org/officeDocument/2006/relationships/image" Target="../media/image233.wmf"/><Relationship Id="rId4" Type="http://schemas.openxmlformats.org/officeDocument/2006/relationships/image" Target="../media/image235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wmf"/><Relationship Id="rId2" Type="http://schemas.openxmlformats.org/officeDocument/2006/relationships/image" Target="../media/image233.wmf"/><Relationship Id="rId1" Type="http://schemas.openxmlformats.org/officeDocument/2006/relationships/image" Target="../media/image236.wmf"/><Relationship Id="rId4" Type="http://schemas.openxmlformats.org/officeDocument/2006/relationships/image" Target="../media/image23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wmf"/><Relationship Id="rId13" Type="http://schemas.openxmlformats.org/officeDocument/2006/relationships/image" Target="../media/image233.wmf"/><Relationship Id="rId3" Type="http://schemas.openxmlformats.org/officeDocument/2006/relationships/image" Target="../media/image177.wmf"/><Relationship Id="rId7" Type="http://schemas.openxmlformats.org/officeDocument/2006/relationships/image" Target="../media/image242.wmf"/><Relationship Id="rId12" Type="http://schemas.openxmlformats.org/officeDocument/2006/relationships/image" Target="../media/image247.wmf"/><Relationship Id="rId2" Type="http://schemas.openxmlformats.org/officeDocument/2006/relationships/image" Target="../media/image65.wmf"/><Relationship Id="rId1" Type="http://schemas.openxmlformats.org/officeDocument/2006/relationships/image" Target="../media/image239.wmf"/><Relationship Id="rId6" Type="http://schemas.openxmlformats.org/officeDocument/2006/relationships/image" Target="../media/image241.wmf"/><Relationship Id="rId11" Type="http://schemas.openxmlformats.org/officeDocument/2006/relationships/image" Target="../media/image246.wmf"/><Relationship Id="rId5" Type="http://schemas.openxmlformats.org/officeDocument/2006/relationships/image" Target="../media/image240.wmf"/><Relationship Id="rId10" Type="http://schemas.openxmlformats.org/officeDocument/2006/relationships/image" Target="../media/image245.wmf"/><Relationship Id="rId4" Type="http://schemas.openxmlformats.org/officeDocument/2006/relationships/image" Target="../media/image178.wmf"/><Relationship Id="rId9" Type="http://schemas.openxmlformats.org/officeDocument/2006/relationships/image" Target="../media/image244.wmf"/><Relationship Id="rId14" Type="http://schemas.openxmlformats.org/officeDocument/2006/relationships/image" Target="../media/image236.wmf"/></Relationships>
</file>

<file path=ppt/drawings/_rels/vmlDrawing5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wmf"/><Relationship Id="rId1" Type="http://schemas.openxmlformats.org/officeDocument/2006/relationships/image" Target="../media/image248.wmf"/></Relationships>
</file>

<file path=ppt/drawings/_rels/vmlDrawing5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wmf"/><Relationship Id="rId3" Type="http://schemas.openxmlformats.org/officeDocument/2006/relationships/image" Target="../media/image251.wmf"/><Relationship Id="rId7" Type="http://schemas.openxmlformats.org/officeDocument/2006/relationships/image" Target="../media/image255.wmf"/><Relationship Id="rId2" Type="http://schemas.openxmlformats.org/officeDocument/2006/relationships/image" Target="../media/image233.wmf"/><Relationship Id="rId1" Type="http://schemas.openxmlformats.org/officeDocument/2006/relationships/image" Target="../media/image250.wmf"/><Relationship Id="rId6" Type="http://schemas.openxmlformats.org/officeDocument/2006/relationships/image" Target="../media/image254.wmf"/><Relationship Id="rId5" Type="http://schemas.openxmlformats.org/officeDocument/2006/relationships/image" Target="../media/image253.wmf"/><Relationship Id="rId10" Type="http://schemas.openxmlformats.org/officeDocument/2006/relationships/image" Target="../media/image258.wmf"/><Relationship Id="rId4" Type="http://schemas.openxmlformats.org/officeDocument/2006/relationships/image" Target="../media/image252.wmf"/><Relationship Id="rId9" Type="http://schemas.openxmlformats.org/officeDocument/2006/relationships/image" Target="../media/image257.wmf"/></Relationships>
</file>

<file path=ppt/drawings/_rels/vmlDrawing5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wmf"/><Relationship Id="rId3" Type="http://schemas.openxmlformats.org/officeDocument/2006/relationships/image" Target="../media/image251.wmf"/><Relationship Id="rId7" Type="http://schemas.openxmlformats.org/officeDocument/2006/relationships/image" Target="../media/image255.wmf"/><Relationship Id="rId2" Type="http://schemas.openxmlformats.org/officeDocument/2006/relationships/image" Target="../media/image233.wmf"/><Relationship Id="rId1" Type="http://schemas.openxmlformats.org/officeDocument/2006/relationships/image" Target="../media/image250.wmf"/><Relationship Id="rId6" Type="http://schemas.openxmlformats.org/officeDocument/2006/relationships/image" Target="../media/image254.wmf"/><Relationship Id="rId5" Type="http://schemas.openxmlformats.org/officeDocument/2006/relationships/image" Target="../media/image253.wmf"/><Relationship Id="rId10" Type="http://schemas.openxmlformats.org/officeDocument/2006/relationships/image" Target="../media/image259.wmf"/><Relationship Id="rId4" Type="http://schemas.openxmlformats.org/officeDocument/2006/relationships/image" Target="../media/image252.wmf"/><Relationship Id="rId9" Type="http://schemas.openxmlformats.org/officeDocument/2006/relationships/image" Target="../media/image257.wmf"/></Relationships>
</file>

<file path=ppt/drawings/_rels/vmlDrawing5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wmf"/><Relationship Id="rId13" Type="http://schemas.openxmlformats.org/officeDocument/2006/relationships/image" Target="../media/image263.wmf"/><Relationship Id="rId3" Type="http://schemas.openxmlformats.org/officeDocument/2006/relationships/image" Target="../media/image251.wmf"/><Relationship Id="rId7" Type="http://schemas.openxmlformats.org/officeDocument/2006/relationships/image" Target="../media/image255.wmf"/><Relationship Id="rId12" Type="http://schemas.openxmlformats.org/officeDocument/2006/relationships/image" Target="../media/image262.emf"/><Relationship Id="rId17" Type="http://schemas.openxmlformats.org/officeDocument/2006/relationships/image" Target="../media/image265.wmf"/><Relationship Id="rId2" Type="http://schemas.openxmlformats.org/officeDocument/2006/relationships/image" Target="../media/image233.wmf"/><Relationship Id="rId16" Type="http://schemas.openxmlformats.org/officeDocument/2006/relationships/image" Target="../media/image264.emf"/><Relationship Id="rId1" Type="http://schemas.openxmlformats.org/officeDocument/2006/relationships/image" Target="../media/image250.wmf"/><Relationship Id="rId6" Type="http://schemas.openxmlformats.org/officeDocument/2006/relationships/image" Target="../media/image254.wmf"/><Relationship Id="rId11" Type="http://schemas.openxmlformats.org/officeDocument/2006/relationships/image" Target="../media/image261.wmf"/><Relationship Id="rId5" Type="http://schemas.openxmlformats.org/officeDocument/2006/relationships/image" Target="../media/image253.wmf"/><Relationship Id="rId15" Type="http://schemas.openxmlformats.org/officeDocument/2006/relationships/image" Target="../media/image194.wmf"/><Relationship Id="rId10" Type="http://schemas.openxmlformats.org/officeDocument/2006/relationships/image" Target="../media/image260.wmf"/><Relationship Id="rId4" Type="http://schemas.openxmlformats.org/officeDocument/2006/relationships/image" Target="../media/image252.wmf"/><Relationship Id="rId9" Type="http://schemas.openxmlformats.org/officeDocument/2006/relationships/image" Target="../media/image257.wmf"/><Relationship Id="rId14" Type="http://schemas.openxmlformats.org/officeDocument/2006/relationships/image" Target="../media/image196.wmf"/></Relationships>
</file>

<file path=ppt/drawings/_rels/vmlDrawing5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wmf"/><Relationship Id="rId13" Type="http://schemas.openxmlformats.org/officeDocument/2006/relationships/image" Target="../media/image268.emf"/><Relationship Id="rId18" Type="http://schemas.openxmlformats.org/officeDocument/2006/relationships/image" Target="../media/image273.wmf"/><Relationship Id="rId3" Type="http://schemas.openxmlformats.org/officeDocument/2006/relationships/image" Target="../media/image251.wmf"/><Relationship Id="rId7" Type="http://schemas.openxmlformats.org/officeDocument/2006/relationships/image" Target="../media/image255.wmf"/><Relationship Id="rId12" Type="http://schemas.openxmlformats.org/officeDocument/2006/relationships/image" Target="../media/image267.emf"/><Relationship Id="rId17" Type="http://schemas.openxmlformats.org/officeDocument/2006/relationships/image" Target="../media/image272.wmf"/><Relationship Id="rId2" Type="http://schemas.openxmlformats.org/officeDocument/2006/relationships/image" Target="../media/image233.wmf"/><Relationship Id="rId16" Type="http://schemas.openxmlformats.org/officeDocument/2006/relationships/image" Target="../media/image271.wmf"/><Relationship Id="rId20" Type="http://schemas.openxmlformats.org/officeDocument/2006/relationships/image" Target="../media/image275.wmf"/><Relationship Id="rId1" Type="http://schemas.openxmlformats.org/officeDocument/2006/relationships/image" Target="../media/image250.wmf"/><Relationship Id="rId6" Type="http://schemas.openxmlformats.org/officeDocument/2006/relationships/image" Target="../media/image254.wmf"/><Relationship Id="rId11" Type="http://schemas.openxmlformats.org/officeDocument/2006/relationships/image" Target="../media/image266.wmf"/><Relationship Id="rId5" Type="http://schemas.openxmlformats.org/officeDocument/2006/relationships/image" Target="../media/image253.wmf"/><Relationship Id="rId15" Type="http://schemas.openxmlformats.org/officeDocument/2006/relationships/image" Target="../media/image270.wmf"/><Relationship Id="rId10" Type="http://schemas.openxmlformats.org/officeDocument/2006/relationships/image" Target="../media/image260.wmf"/><Relationship Id="rId19" Type="http://schemas.openxmlformats.org/officeDocument/2006/relationships/image" Target="../media/image274.wmf"/><Relationship Id="rId4" Type="http://schemas.openxmlformats.org/officeDocument/2006/relationships/image" Target="../media/image252.wmf"/><Relationship Id="rId9" Type="http://schemas.openxmlformats.org/officeDocument/2006/relationships/image" Target="../media/image257.wmf"/><Relationship Id="rId14" Type="http://schemas.openxmlformats.org/officeDocument/2006/relationships/image" Target="../media/image269.wmf"/></Relationships>
</file>

<file path=ppt/drawings/_rels/vmlDrawing5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emf"/><Relationship Id="rId13" Type="http://schemas.openxmlformats.org/officeDocument/2006/relationships/image" Target="../media/image286.wmf"/><Relationship Id="rId3" Type="http://schemas.openxmlformats.org/officeDocument/2006/relationships/image" Target="../media/image196.wmf"/><Relationship Id="rId7" Type="http://schemas.openxmlformats.org/officeDocument/2006/relationships/image" Target="../media/image280.emf"/><Relationship Id="rId12" Type="http://schemas.openxmlformats.org/officeDocument/2006/relationships/image" Target="../media/image285.wmf"/><Relationship Id="rId2" Type="http://schemas.openxmlformats.org/officeDocument/2006/relationships/image" Target="../media/image277.wmf"/><Relationship Id="rId1" Type="http://schemas.openxmlformats.org/officeDocument/2006/relationships/image" Target="../media/image276.emf"/><Relationship Id="rId6" Type="http://schemas.openxmlformats.org/officeDocument/2006/relationships/image" Target="../media/image279.emf"/><Relationship Id="rId11" Type="http://schemas.openxmlformats.org/officeDocument/2006/relationships/image" Target="../media/image284.wmf"/><Relationship Id="rId5" Type="http://schemas.openxmlformats.org/officeDocument/2006/relationships/image" Target="../media/image278.wmf"/><Relationship Id="rId10" Type="http://schemas.openxmlformats.org/officeDocument/2006/relationships/image" Target="../media/image283.wmf"/><Relationship Id="rId4" Type="http://schemas.openxmlformats.org/officeDocument/2006/relationships/image" Target="../media/image194.wmf"/><Relationship Id="rId9" Type="http://schemas.openxmlformats.org/officeDocument/2006/relationships/image" Target="../media/image282.wmf"/></Relationships>
</file>

<file path=ppt/drawings/_rels/vmlDrawing5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emf"/><Relationship Id="rId1" Type="http://schemas.openxmlformats.org/officeDocument/2006/relationships/image" Target="../media/image287.emf"/></Relationships>
</file>

<file path=ppt/drawings/_rels/vmlDrawing5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wmf"/><Relationship Id="rId3" Type="http://schemas.openxmlformats.org/officeDocument/2006/relationships/image" Target="../media/image291.wmf"/><Relationship Id="rId7" Type="http://schemas.openxmlformats.org/officeDocument/2006/relationships/image" Target="../media/image295.wmf"/><Relationship Id="rId2" Type="http://schemas.openxmlformats.org/officeDocument/2006/relationships/image" Target="../media/image290.wmf"/><Relationship Id="rId1" Type="http://schemas.openxmlformats.org/officeDocument/2006/relationships/image" Target="../media/image289.wmf"/><Relationship Id="rId6" Type="http://schemas.openxmlformats.org/officeDocument/2006/relationships/image" Target="../media/image294.wmf"/><Relationship Id="rId5" Type="http://schemas.openxmlformats.org/officeDocument/2006/relationships/image" Target="../media/image293.wmf"/><Relationship Id="rId4" Type="http://schemas.openxmlformats.org/officeDocument/2006/relationships/image" Target="../media/image292.wmf"/></Relationships>
</file>

<file path=ppt/drawings/_rels/vmlDrawing5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wmf"/><Relationship Id="rId1" Type="http://schemas.openxmlformats.org/officeDocument/2006/relationships/image" Target="../media/image29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5.wmf"/><Relationship Id="rId7" Type="http://schemas.openxmlformats.org/officeDocument/2006/relationships/image" Target="../media/image21.wmf"/><Relationship Id="rId12" Type="http://schemas.openxmlformats.org/officeDocument/2006/relationships/image" Target="../media/image26.e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18.wmf"/><Relationship Id="rId11" Type="http://schemas.openxmlformats.org/officeDocument/2006/relationships/image" Target="../media/image25.emf"/><Relationship Id="rId5" Type="http://schemas.openxmlformats.org/officeDocument/2006/relationships/image" Target="../media/image17.wmf"/><Relationship Id="rId10" Type="http://schemas.openxmlformats.org/officeDocument/2006/relationships/image" Target="../media/image24.emf"/><Relationship Id="rId4" Type="http://schemas.openxmlformats.org/officeDocument/2006/relationships/image" Target="../media/image16.wmf"/><Relationship Id="rId9" Type="http://schemas.openxmlformats.org/officeDocument/2006/relationships/image" Target="../media/image23.wmf"/></Relationships>
</file>

<file path=ppt/drawings/_rels/vmlDrawing6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wmf"/><Relationship Id="rId2" Type="http://schemas.openxmlformats.org/officeDocument/2006/relationships/image" Target="../media/image299.wmf"/><Relationship Id="rId1" Type="http://schemas.openxmlformats.org/officeDocument/2006/relationships/image" Target="../media/image21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e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42.wmf"/><Relationship Id="rId7" Type="http://schemas.openxmlformats.org/officeDocument/2006/relationships/image" Target="../media/image45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33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735FB-E242-49AD-A862-FB6B6C83F6A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9293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67CC9-C2AE-4A80-89CA-BBB8CA00B34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774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B14A4-42A3-44D5-8E10-76716E8BC87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819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14DB1-D682-48FA-AD08-A0E4916510A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132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CA25D-2595-404D-A27C-12B84960677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368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C4C302-29F7-4592-88FC-379C31FA70F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7891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2EC91-E5CE-4E62-8E57-0376177E46D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5553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88E53-801B-4FA6-A24C-2DC68B64673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9811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FCBDE1-0FFB-41C2-9A86-423CC867399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637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4B8EF-8068-4746-87AC-8F47ECEA0EB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317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A58D8-97C6-4392-BA68-85D1F2467FC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937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47CA0B53-103D-4EC3-BA68-B3C7134E346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17.wmf"/><Relationship Id="rId18" Type="http://schemas.openxmlformats.org/officeDocument/2006/relationships/oleObject" Target="../embeddings/oleObject26.bin"/><Relationship Id="rId26" Type="http://schemas.openxmlformats.org/officeDocument/2006/relationships/oleObject" Target="../embeddings/oleObject30.bin"/><Relationship Id="rId3" Type="http://schemas.openxmlformats.org/officeDocument/2006/relationships/audio" Target="../media/audio1.wav"/><Relationship Id="rId21" Type="http://schemas.openxmlformats.org/officeDocument/2006/relationships/image" Target="../media/image23.w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21.wmf"/><Relationship Id="rId25" Type="http://schemas.openxmlformats.org/officeDocument/2006/relationships/image" Target="../media/image25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5.bin"/><Relationship Id="rId20" Type="http://schemas.openxmlformats.org/officeDocument/2006/relationships/oleObject" Target="../embeddings/oleObject27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16.wmf"/><Relationship Id="rId24" Type="http://schemas.openxmlformats.org/officeDocument/2006/relationships/oleObject" Target="../embeddings/oleObject29.bin"/><Relationship Id="rId5" Type="http://schemas.openxmlformats.org/officeDocument/2006/relationships/image" Target="../media/image19.wmf"/><Relationship Id="rId15" Type="http://schemas.openxmlformats.org/officeDocument/2006/relationships/image" Target="../media/image18.wmf"/><Relationship Id="rId23" Type="http://schemas.openxmlformats.org/officeDocument/2006/relationships/image" Target="../media/image24.emf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22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24.bin"/><Relationship Id="rId22" Type="http://schemas.openxmlformats.org/officeDocument/2006/relationships/oleObject" Target="../embeddings/oleObject28.bin"/><Relationship Id="rId27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31.wmf"/><Relationship Id="rId3" Type="http://schemas.openxmlformats.org/officeDocument/2006/relationships/audio" Target="../media/audio1.wav"/><Relationship Id="rId7" Type="http://schemas.openxmlformats.org/officeDocument/2006/relationships/image" Target="../media/image28.emf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30.e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36.emf"/><Relationship Id="rId18" Type="http://schemas.openxmlformats.org/officeDocument/2006/relationships/oleObject" Target="../embeddings/oleObject43.bin"/><Relationship Id="rId3" Type="http://schemas.openxmlformats.org/officeDocument/2006/relationships/audio" Target="../media/audio1.wav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40.bin"/><Relationship Id="rId17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2.bin"/><Relationship Id="rId20" Type="http://schemas.openxmlformats.org/officeDocument/2006/relationships/oleObject" Target="../embeddings/oleObject44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35.emf"/><Relationship Id="rId5" Type="http://schemas.openxmlformats.org/officeDocument/2006/relationships/image" Target="../media/image32.wmf"/><Relationship Id="rId15" Type="http://schemas.openxmlformats.org/officeDocument/2006/relationships/image" Target="../media/image37.wmf"/><Relationship Id="rId10" Type="http://schemas.openxmlformats.org/officeDocument/2006/relationships/oleObject" Target="../embeddings/oleObject39.bin"/><Relationship Id="rId19" Type="http://schemas.openxmlformats.org/officeDocument/2006/relationships/image" Target="../media/image39.wmf"/><Relationship Id="rId4" Type="http://schemas.openxmlformats.org/officeDocument/2006/relationships/oleObject" Target="../embeddings/oleObject36.bin"/><Relationship Id="rId9" Type="http://schemas.openxmlformats.org/officeDocument/2006/relationships/image" Target="../media/image34.emf"/><Relationship Id="rId14" Type="http://schemas.openxmlformats.org/officeDocument/2006/relationships/oleObject" Target="../embeddings/oleObject4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50.bin"/><Relationship Id="rId18" Type="http://schemas.openxmlformats.org/officeDocument/2006/relationships/image" Target="../media/image46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44.wmf"/><Relationship Id="rId1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3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3" Type="http://schemas.openxmlformats.org/officeDocument/2006/relationships/audio" Target="../media/audio1.wav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50.wmf"/><Relationship Id="rId5" Type="http://schemas.openxmlformats.org/officeDocument/2006/relationships/image" Target="../media/image47.wmf"/><Relationship Id="rId10" Type="http://schemas.openxmlformats.org/officeDocument/2006/relationships/oleObject" Target="../embeddings/oleObject56.bin"/><Relationship Id="rId4" Type="http://schemas.openxmlformats.org/officeDocument/2006/relationships/oleObject" Target="../embeddings/oleObject53.bin"/><Relationship Id="rId9" Type="http://schemas.openxmlformats.org/officeDocument/2006/relationships/image" Target="../media/image4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image" Target="../media/image55.wmf"/><Relationship Id="rId3" Type="http://schemas.openxmlformats.org/officeDocument/2006/relationships/audio" Target="../media/audio1.wav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8.bin"/><Relationship Id="rId11" Type="http://schemas.openxmlformats.org/officeDocument/2006/relationships/image" Target="../media/image54.wmf"/><Relationship Id="rId5" Type="http://schemas.openxmlformats.org/officeDocument/2006/relationships/image" Target="../media/image51.wmf"/><Relationship Id="rId10" Type="http://schemas.openxmlformats.org/officeDocument/2006/relationships/oleObject" Target="../embeddings/oleObject60.bin"/><Relationship Id="rId4" Type="http://schemas.openxmlformats.org/officeDocument/2006/relationships/oleObject" Target="../embeddings/oleObject57.bin"/><Relationship Id="rId9" Type="http://schemas.openxmlformats.org/officeDocument/2006/relationships/image" Target="../media/image5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audio" Target="../media/audio1.wav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62.bin"/><Relationship Id="rId9" Type="http://schemas.openxmlformats.org/officeDocument/2006/relationships/image" Target="../media/image5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image" Target="../media/image9.wmf"/><Relationship Id="rId3" Type="http://schemas.openxmlformats.org/officeDocument/2006/relationships/audio" Target="../media/audio1.wav"/><Relationship Id="rId7" Type="http://schemas.openxmlformats.org/officeDocument/2006/relationships/image" Target="../media/image57.wmf"/><Relationship Id="rId12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6.bin"/><Relationship Id="rId11" Type="http://schemas.openxmlformats.org/officeDocument/2006/relationships/image" Target="../media/image10.wmf"/><Relationship Id="rId5" Type="http://schemas.openxmlformats.org/officeDocument/2006/relationships/image" Target="../media/image56.wmf"/><Relationship Id="rId15" Type="http://schemas.openxmlformats.org/officeDocument/2006/relationships/image" Target="../media/image59.wmf"/><Relationship Id="rId10" Type="http://schemas.openxmlformats.org/officeDocument/2006/relationships/oleObject" Target="../embeddings/oleObject68.bin"/><Relationship Id="rId4" Type="http://schemas.openxmlformats.org/officeDocument/2006/relationships/oleObject" Target="../embeddings/oleObject65.bin"/><Relationship Id="rId9" Type="http://schemas.openxmlformats.org/officeDocument/2006/relationships/image" Target="../media/image58.wmf"/><Relationship Id="rId14" Type="http://schemas.openxmlformats.org/officeDocument/2006/relationships/oleObject" Target="../embeddings/oleObject70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oleObject" Target="../embeddings/oleObject76.bin"/><Relationship Id="rId18" Type="http://schemas.openxmlformats.org/officeDocument/2006/relationships/image" Target="../media/image67.wmf"/><Relationship Id="rId3" Type="http://schemas.openxmlformats.org/officeDocument/2006/relationships/oleObject" Target="../embeddings/oleObject71.bin"/><Relationship Id="rId21" Type="http://schemas.openxmlformats.org/officeDocument/2006/relationships/oleObject" Target="../embeddings/oleObject80.bin"/><Relationship Id="rId7" Type="http://schemas.openxmlformats.org/officeDocument/2006/relationships/oleObject" Target="../embeddings/oleObject73.bin"/><Relationship Id="rId12" Type="http://schemas.openxmlformats.org/officeDocument/2006/relationships/image" Target="../media/image64.wmf"/><Relationship Id="rId17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6.wmf"/><Relationship Id="rId20" Type="http://schemas.openxmlformats.org/officeDocument/2006/relationships/image" Target="../media/image68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75.bin"/><Relationship Id="rId24" Type="http://schemas.openxmlformats.org/officeDocument/2006/relationships/image" Target="../media/image70.wmf"/><Relationship Id="rId5" Type="http://schemas.openxmlformats.org/officeDocument/2006/relationships/oleObject" Target="../embeddings/oleObject72.bin"/><Relationship Id="rId15" Type="http://schemas.openxmlformats.org/officeDocument/2006/relationships/oleObject" Target="../embeddings/oleObject77.bin"/><Relationship Id="rId23" Type="http://schemas.openxmlformats.org/officeDocument/2006/relationships/oleObject" Target="../embeddings/oleObject81.bin"/><Relationship Id="rId10" Type="http://schemas.openxmlformats.org/officeDocument/2006/relationships/image" Target="../media/image63.wmf"/><Relationship Id="rId19" Type="http://schemas.openxmlformats.org/officeDocument/2006/relationships/oleObject" Target="../embeddings/oleObject79.bin"/><Relationship Id="rId4" Type="http://schemas.openxmlformats.org/officeDocument/2006/relationships/image" Target="../media/image60.wmf"/><Relationship Id="rId9" Type="http://schemas.openxmlformats.org/officeDocument/2006/relationships/oleObject" Target="../embeddings/oleObject74.bin"/><Relationship Id="rId14" Type="http://schemas.openxmlformats.org/officeDocument/2006/relationships/image" Target="../media/image65.wmf"/><Relationship Id="rId22" Type="http://schemas.openxmlformats.org/officeDocument/2006/relationships/image" Target="../media/image6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13" Type="http://schemas.openxmlformats.org/officeDocument/2006/relationships/image" Target="../media/image65.wmf"/><Relationship Id="rId18" Type="http://schemas.openxmlformats.org/officeDocument/2006/relationships/oleObject" Target="../embeddings/oleObject89.bin"/><Relationship Id="rId3" Type="http://schemas.openxmlformats.org/officeDocument/2006/relationships/audio" Target="../media/audio1.wav"/><Relationship Id="rId21" Type="http://schemas.openxmlformats.org/officeDocument/2006/relationships/image" Target="../media/image69.wmf"/><Relationship Id="rId7" Type="http://schemas.openxmlformats.org/officeDocument/2006/relationships/image" Target="../media/image72.wmf"/><Relationship Id="rId12" Type="http://schemas.openxmlformats.org/officeDocument/2006/relationships/oleObject" Target="../embeddings/oleObject86.bin"/><Relationship Id="rId17" Type="http://schemas.openxmlformats.org/officeDocument/2006/relationships/image" Target="../media/image67.wmf"/><Relationship Id="rId25" Type="http://schemas.openxmlformats.org/officeDocument/2006/relationships/image" Target="../media/image7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8.bin"/><Relationship Id="rId20" Type="http://schemas.openxmlformats.org/officeDocument/2006/relationships/oleObject" Target="../embeddings/oleObject90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3.bin"/><Relationship Id="rId11" Type="http://schemas.openxmlformats.org/officeDocument/2006/relationships/image" Target="../media/image64.wmf"/><Relationship Id="rId24" Type="http://schemas.openxmlformats.org/officeDocument/2006/relationships/oleObject" Target="../embeddings/oleObject92.bin"/><Relationship Id="rId5" Type="http://schemas.openxmlformats.org/officeDocument/2006/relationships/image" Target="../media/image71.wmf"/><Relationship Id="rId15" Type="http://schemas.openxmlformats.org/officeDocument/2006/relationships/image" Target="../media/image66.wmf"/><Relationship Id="rId23" Type="http://schemas.openxmlformats.org/officeDocument/2006/relationships/image" Target="../media/image74.wmf"/><Relationship Id="rId10" Type="http://schemas.openxmlformats.org/officeDocument/2006/relationships/oleObject" Target="../embeddings/oleObject85.bin"/><Relationship Id="rId19" Type="http://schemas.openxmlformats.org/officeDocument/2006/relationships/image" Target="../media/image68.wmf"/><Relationship Id="rId4" Type="http://schemas.openxmlformats.org/officeDocument/2006/relationships/oleObject" Target="../embeddings/oleObject82.bin"/><Relationship Id="rId9" Type="http://schemas.openxmlformats.org/officeDocument/2006/relationships/image" Target="../media/image73.wmf"/><Relationship Id="rId14" Type="http://schemas.openxmlformats.org/officeDocument/2006/relationships/oleObject" Target="../embeddings/oleObject87.bin"/><Relationship Id="rId22" Type="http://schemas.openxmlformats.org/officeDocument/2006/relationships/oleObject" Target="../embeddings/oleObject91.bin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wmf"/><Relationship Id="rId18" Type="http://schemas.openxmlformats.org/officeDocument/2006/relationships/oleObject" Target="../embeddings/oleObject100.bin"/><Relationship Id="rId26" Type="http://schemas.openxmlformats.org/officeDocument/2006/relationships/oleObject" Target="../embeddings/oleObject104.bin"/><Relationship Id="rId3" Type="http://schemas.openxmlformats.org/officeDocument/2006/relationships/audio" Target="../media/audio1.wav"/><Relationship Id="rId21" Type="http://schemas.openxmlformats.org/officeDocument/2006/relationships/image" Target="../media/image78.e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7.bin"/><Relationship Id="rId17" Type="http://schemas.openxmlformats.org/officeDocument/2006/relationships/image" Target="../media/image46.wmf"/><Relationship Id="rId25" Type="http://schemas.openxmlformats.org/officeDocument/2006/relationships/image" Target="../media/image80.emf"/><Relationship Id="rId33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9.bin"/><Relationship Id="rId20" Type="http://schemas.openxmlformats.org/officeDocument/2006/relationships/oleObject" Target="../embeddings/oleObject101.bin"/><Relationship Id="rId29" Type="http://schemas.openxmlformats.org/officeDocument/2006/relationships/image" Target="../media/image82.emf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94.bin"/><Relationship Id="rId11" Type="http://schemas.openxmlformats.org/officeDocument/2006/relationships/image" Target="../media/image44.wmf"/><Relationship Id="rId24" Type="http://schemas.openxmlformats.org/officeDocument/2006/relationships/oleObject" Target="../embeddings/oleObject103.bin"/><Relationship Id="rId32" Type="http://schemas.openxmlformats.org/officeDocument/2006/relationships/oleObject" Target="../embeddings/oleObject107.bin"/><Relationship Id="rId5" Type="http://schemas.openxmlformats.org/officeDocument/2006/relationships/image" Target="../media/image76.wmf"/><Relationship Id="rId15" Type="http://schemas.openxmlformats.org/officeDocument/2006/relationships/image" Target="../media/image45.wmf"/><Relationship Id="rId23" Type="http://schemas.openxmlformats.org/officeDocument/2006/relationships/image" Target="../media/image79.emf"/><Relationship Id="rId28" Type="http://schemas.openxmlformats.org/officeDocument/2006/relationships/oleObject" Target="../embeddings/oleObject105.bin"/><Relationship Id="rId10" Type="http://schemas.openxmlformats.org/officeDocument/2006/relationships/oleObject" Target="../embeddings/oleObject96.bin"/><Relationship Id="rId19" Type="http://schemas.openxmlformats.org/officeDocument/2006/relationships/image" Target="../media/image77.emf"/><Relationship Id="rId31" Type="http://schemas.openxmlformats.org/officeDocument/2006/relationships/image" Target="../media/image83.wmf"/><Relationship Id="rId4" Type="http://schemas.openxmlformats.org/officeDocument/2006/relationships/oleObject" Target="../embeddings/oleObject93.bin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98.bin"/><Relationship Id="rId22" Type="http://schemas.openxmlformats.org/officeDocument/2006/relationships/oleObject" Target="../embeddings/oleObject102.bin"/><Relationship Id="rId27" Type="http://schemas.openxmlformats.org/officeDocument/2006/relationships/image" Target="../media/image81.emf"/><Relationship Id="rId30" Type="http://schemas.openxmlformats.org/officeDocument/2006/relationships/oleObject" Target="../embeddings/oleObject106.bin"/><Relationship Id="rId8" Type="http://schemas.openxmlformats.org/officeDocument/2006/relationships/oleObject" Target="../embeddings/oleObject95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13" Type="http://schemas.openxmlformats.org/officeDocument/2006/relationships/oleObject" Target="../embeddings/oleObject113.bin"/><Relationship Id="rId18" Type="http://schemas.openxmlformats.org/officeDocument/2006/relationships/image" Target="../media/image15.wmf"/><Relationship Id="rId26" Type="http://schemas.openxmlformats.org/officeDocument/2006/relationships/image" Target="../media/image91.wmf"/><Relationship Id="rId3" Type="http://schemas.openxmlformats.org/officeDocument/2006/relationships/oleObject" Target="../embeddings/oleObject108.bin"/><Relationship Id="rId21" Type="http://schemas.openxmlformats.org/officeDocument/2006/relationships/oleObject" Target="../embeddings/oleObject117.bin"/><Relationship Id="rId7" Type="http://schemas.openxmlformats.org/officeDocument/2006/relationships/oleObject" Target="../embeddings/oleObject110.bin"/><Relationship Id="rId12" Type="http://schemas.openxmlformats.org/officeDocument/2006/relationships/image" Target="../media/image88.emf"/><Relationship Id="rId17" Type="http://schemas.openxmlformats.org/officeDocument/2006/relationships/oleObject" Target="../embeddings/oleObject115.bin"/><Relationship Id="rId25" Type="http://schemas.openxmlformats.org/officeDocument/2006/relationships/oleObject" Target="../embeddings/oleObject11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0.emf"/><Relationship Id="rId20" Type="http://schemas.openxmlformats.org/officeDocument/2006/relationships/image" Target="../media/image16.w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5.emf"/><Relationship Id="rId11" Type="http://schemas.openxmlformats.org/officeDocument/2006/relationships/oleObject" Target="../embeddings/oleObject112.bin"/><Relationship Id="rId24" Type="http://schemas.openxmlformats.org/officeDocument/2006/relationships/image" Target="../media/image18.wmf"/><Relationship Id="rId5" Type="http://schemas.openxmlformats.org/officeDocument/2006/relationships/oleObject" Target="../embeddings/oleObject109.bin"/><Relationship Id="rId15" Type="http://schemas.openxmlformats.org/officeDocument/2006/relationships/oleObject" Target="../embeddings/oleObject114.bin"/><Relationship Id="rId23" Type="http://schemas.openxmlformats.org/officeDocument/2006/relationships/oleObject" Target="../embeddings/oleObject118.bin"/><Relationship Id="rId28" Type="http://schemas.openxmlformats.org/officeDocument/2006/relationships/image" Target="../media/image92.wmf"/><Relationship Id="rId10" Type="http://schemas.openxmlformats.org/officeDocument/2006/relationships/image" Target="../media/image87.emf"/><Relationship Id="rId19" Type="http://schemas.openxmlformats.org/officeDocument/2006/relationships/oleObject" Target="../embeddings/oleObject116.bin"/><Relationship Id="rId4" Type="http://schemas.openxmlformats.org/officeDocument/2006/relationships/image" Target="../media/image84.emf"/><Relationship Id="rId9" Type="http://schemas.openxmlformats.org/officeDocument/2006/relationships/oleObject" Target="../embeddings/oleObject111.bin"/><Relationship Id="rId14" Type="http://schemas.openxmlformats.org/officeDocument/2006/relationships/image" Target="../media/image89.emf"/><Relationship Id="rId22" Type="http://schemas.openxmlformats.org/officeDocument/2006/relationships/image" Target="../media/image17.wmf"/><Relationship Id="rId27" Type="http://schemas.openxmlformats.org/officeDocument/2006/relationships/oleObject" Target="../embeddings/oleObject120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3.bin"/><Relationship Id="rId13" Type="http://schemas.openxmlformats.org/officeDocument/2006/relationships/image" Target="../media/image97.wmf"/><Relationship Id="rId18" Type="http://schemas.openxmlformats.org/officeDocument/2006/relationships/oleObject" Target="../embeddings/oleObject128.bin"/><Relationship Id="rId3" Type="http://schemas.openxmlformats.org/officeDocument/2006/relationships/audio" Target="../media/audio1.wav"/><Relationship Id="rId7" Type="http://schemas.openxmlformats.org/officeDocument/2006/relationships/image" Target="../media/image94.wmf"/><Relationship Id="rId12" Type="http://schemas.openxmlformats.org/officeDocument/2006/relationships/oleObject" Target="../embeddings/oleObject125.bin"/><Relationship Id="rId17" Type="http://schemas.openxmlformats.org/officeDocument/2006/relationships/image" Target="../media/image9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7.bin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22.bin"/><Relationship Id="rId11" Type="http://schemas.openxmlformats.org/officeDocument/2006/relationships/image" Target="../media/image96.wmf"/><Relationship Id="rId5" Type="http://schemas.openxmlformats.org/officeDocument/2006/relationships/image" Target="../media/image93.wmf"/><Relationship Id="rId15" Type="http://schemas.openxmlformats.org/officeDocument/2006/relationships/image" Target="../media/image98.wmf"/><Relationship Id="rId10" Type="http://schemas.openxmlformats.org/officeDocument/2006/relationships/oleObject" Target="../embeddings/oleObject124.bin"/><Relationship Id="rId19" Type="http://schemas.openxmlformats.org/officeDocument/2006/relationships/image" Target="../media/image100.wmf"/><Relationship Id="rId4" Type="http://schemas.openxmlformats.org/officeDocument/2006/relationships/oleObject" Target="../embeddings/oleObject121.bin"/><Relationship Id="rId9" Type="http://schemas.openxmlformats.org/officeDocument/2006/relationships/image" Target="../media/image95.wmf"/><Relationship Id="rId14" Type="http://schemas.openxmlformats.org/officeDocument/2006/relationships/oleObject" Target="../embeddings/oleObject126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1.bin"/><Relationship Id="rId13" Type="http://schemas.openxmlformats.org/officeDocument/2006/relationships/image" Target="../media/image98.wmf"/><Relationship Id="rId18" Type="http://schemas.openxmlformats.org/officeDocument/2006/relationships/oleObject" Target="../embeddings/oleObject136.bin"/><Relationship Id="rId3" Type="http://schemas.openxmlformats.org/officeDocument/2006/relationships/audio" Target="../media/audio1.wav"/><Relationship Id="rId21" Type="http://schemas.openxmlformats.org/officeDocument/2006/relationships/image" Target="../media/image103.wmf"/><Relationship Id="rId7" Type="http://schemas.openxmlformats.org/officeDocument/2006/relationships/image" Target="../media/image95.wmf"/><Relationship Id="rId12" Type="http://schemas.openxmlformats.org/officeDocument/2006/relationships/oleObject" Target="../embeddings/oleObject133.bin"/><Relationship Id="rId17" Type="http://schemas.openxmlformats.org/officeDocument/2006/relationships/image" Target="../media/image10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5.bin"/><Relationship Id="rId20" Type="http://schemas.openxmlformats.org/officeDocument/2006/relationships/oleObject" Target="../embeddings/oleObject137.bin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30.bin"/><Relationship Id="rId11" Type="http://schemas.openxmlformats.org/officeDocument/2006/relationships/image" Target="../media/image101.wmf"/><Relationship Id="rId5" Type="http://schemas.openxmlformats.org/officeDocument/2006/relationships/image" Target="../media/image94.wmf"/><Relationship Id="rId15" Type="http://schemas.openxmlformats.org/officeDocument/2006/relationships/image" Target="../media/image99.wmf"/><Relationship Id="rId10" Type="http://schemas.openxmlformats.org/officeDocument/2006/relationships/oleObject" Target="../embeddings/oleObject132.bin"/><Relationship Id="rId19" Type="http://schemas.openxmlformats.org/officeDocument/2006/relationships/image" Target="../media/image102.wmf"/><Relationship Id="rId4" Type="http://schemas.openxmlformats.org/officeDocument/2006/relationships/oleObject" Target="../embeddings/oleObject129.bin"/><Relationship Id="rId9" Type="http://schemas.openxmlformats.org/officeDocument/2006/relationships/image" Target="../media/image96.wmf"/><Relationship Id="rId14" Type="http://schemas.openxmlformats.org/officeDocument/2006/relationships/oleObject" Target="../embeddings/oleObject134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0.bin"/><Relationship Id="rId13" Type="http://schemas.openxmlformats.org/officeDocument/2006/relationships/image" Target="../media/image98.wmf"/><Relationship Id="rId18" Type="http://schemas.openxmlformats.org/officeDocument/2006/relationships/oleObject" Target="../embeddings/oleObject145.bin"/><Relationship Id="rId3" Type="http://schemas.openxmlformats.org/officeDocument/2006/relationships/audio" Target="../media/audio1.wav"/><Relationship Id="rId21" Type="http://schemas.openxmlformats.org/officeDocument/2006/relationships/image" Target="../media/image105.wmf"/><Relationship Id="rId7" Type="http://schemas.openxmlformats.org/officeDocument/2006/relationships/image" Target="../media/image95.wmf"/><Relationship Id="rId12" Type="http://schemas.openxmlformats.org/officeDocument/2006/relationships/oleObject" Target="../embeddings/oleObject142.bin"/><Relationship Id="rId17" Type="http://schemas.openxmlformats.org/officeDocument/2006/relationships/image" Target="../media/image10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4.bin"/><Relationship Id="rId20" Type="http://schemas.openxmlformats.org/officeDocument/2006/relationships/oleObject" Target="../embeddings/oleObject146.bin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39.bin"/><Relationship Id="rId11" Type="http://schemas.openxmlformats.org/officeDocument/2006/relationships/image" Target="../media/image101.wmf"/><Relationship Id="rId5" Type="http://schemas.openxmlformats.org/officeDocument/2006/relationships/image" Target="../media/image94.wmf"/><Relationship Id="rId15" Type="http://schemas.openxmlformats.org/officeDocument/2006/relationships/image" Target="../media/image99.wmf"/><Relationship Id="rId10" Type="http://schemas.openxmlformats.org/officeDocument/2006/relationships/oleObject" Target="../embeddings/oleObject141.bin"/><Relationship Id="rId19" Type="http://schemas.openxmlformats.org/officeDocument/2006/relationships/image" Target="../media/image104.wmf"/><Relationship Id="rId4" Type="http://schemas.openxmlformats.org/officeDocument/2006/relationships/oleObject" Target="../embeddings/oleObject138.bin"/><Relationship Id="rId9" Type="http://schemas.openxmlformats.org/officeDocument/2006/relationships/image" Target="../media/image96.wmf"/><Relationship Id="rId14" Type="http://schemas.openxmlformats.org/officeDocument/2006/relationships/oleObject" Target="../embeddings/oleObject143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oleObject" Target="../embeddings/oleObject152.bin"/><Relationship Id="rId18" Type="http://schemas.openxmlformats.org/officeDocument/2006/relationships/image" Target="../media/image106.wmf"/><Relationship Id="rId3" Type="http://schemas.openxmlformats.org/officeDocument/2006/relationships/oleObject" Target="../embeddings/oleObject147.bin"/><Relationship Id="rId21" Type="http://schemas.openxmlformats.org/officeDocument/2006/relationships/oleObject" Target="../embeddings/oleObject156.bin"/><Relationship Id="rId7" Type="http://schemas.openxmlformats.org/officeDocument/2006/relationships/oleObject" Target="../embeddings/oleObject149.bin"/><Relationship Id="rId12" Type="http://schemas.openxmlformats.org/officeDocument/2006/relationships/image" Target="../media/image98.wmf"/><Relationship Id="rId17" Type="http://schemas.openxmlformats.org/officeDocument/2006/relationships/oleObject" Target="../embeddings/oleObject15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0.wmf"/><Relationship Id="rId20" Type="http://schemas.openxmlformats.org/officeDocument/2006/relationships/image" Target="../media/image107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95.wmf"/><Relationship Id="rId11" Type="http://schemas.openxmlformats.org/officeDocument/2006/relationships/oleObject" Target="../embeddings/oleObject151.bin"/><Relationship Id="rId5" Type="http://schemas.openxmlformats.org/officeDocument/2006/relationships/oleObject" Target="../embeddings/oleObject148.bin"/><Relationship Id="rId15" Type="http://schemas.openxmlformats.org/officeDocument/2006/relationships/oleObject" Target="../embeddings/oleObject153.bin"/><Relationship Id="rId10" Type="http://schemas.openxmlformats.org/officeDocument/2006/relationships/image" Target="../media/image101.wmf"/><Relationship Id="rId19" Type="http://schemas.openxmlformats.org/officeDocument/2006/relationships/oleObject" Target="../embeddings/oleObject155.bin"/><Relationship Id="rId4" Type="http://schemas.openxmlformats.org/officeDocument/2006/relationships/image" Target="../media/image94.wmf"/><Relationship Id="rId9" Type="http://schemas.openxmlformats.org/officeDocument/2006/relationships/oleObject" Target="../embeddings/oleObject150.bin"/><Relationship Id="rId14" Type="http://schemas.openxmlformats.org/officeDocument/2006/relationships/image" Target="../media/image99.wmf"/><Relationship Id="rId22" Type="http://schemas.openxmlformats.org/officeDocument/2006/relationships/image" Target="../media/image108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9.bin"/><Relationship Id="rId13" Type="http://schemas.openxmlformats.org/officeDocument/2006/relationships/image" Target="../media/image113.emf"/><Relationship Id="rId18" Type="http://schemas.openxmlformats.org/officeDocument/2006/relationships/oleObject" Target="../embeddings/oleObject164.bin"/><Relationship Id="rId26" Type="http://schemas.openxmlformats.org/officeDocument/2006/relationships/oleObject" Target="../embeddings/oleObject168.bin"/><Relationship Id="rId3" Type="http://schemas.openxmlformats.org/officeDocument/2006/relationships/audio" Target="../media/audio1.wav"/><Relationship Id="rId21" Type="http://schemas.openxmlformats.org/officeDocument/2006/relationships/image" Target="../media/image117.emf"/><Relationship Id="rId7" Type="http://schemas.openxmlformats.org/officeDocument/2006/relationships/image" Target="../media/image110.emf"/><Relationship Id="rId12" Type="http://schemas.openxmlformats.org/officeDocument/2006/relationships/oleObject" Target="../embeddings/oleObject161.bin"/><Relationship Id="rId17" Type="http://schemas.openxmlformats.org/officeDocument/2006/relationships/image" Target="../media/image115.wmf"/><Relationship Id="rId25" Type="http://schemas.openxmlformats.org/officeDocument/2006/relationships/image" Target="../media/image119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3.bin"/><Relationship Id="rId20" Type="http://schemas.openxmlformats.org/officeDocument/2006/relationships/oleObject" Target="../embeddings/oleObject165.bin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58.bin"/><Relationship Id="rId11" Type="http://schemas.openxmlformats.org/officeDocument/2006/relationships/image" Target="../media/image112.wmf"/><Relationship Id="rId24" Type="http://schemas.openxmlformats.org/officeDocument/2006/relationships/oleObject" Target="../embeddings/oleObject167.bin"/><Relationship Id="rId5" Type="http://schemas.openxmlformats.org/officeDocument/2006/relationships/image" Target="../media/image109.emf"/><Relationship Id="rId15" Type="http://schemas.openxmlformats.org/officeDocument/2006/relationships/image" Target="../media/image114.wmf"/><Relationship Id="rId23" Type="http://schemas.openxmlformats.org/officeDocument/2006/relationships/image" Target="../media/image118.emf"/><Relationship Id="rId10" Type="http://schemas.openxmlformats.org/officeDocument/2006/relationships/oleObject" Target="../embeddings/oleObject160.bin"/><Relationship Id="rId19" Type="http://schemas.openxmlformats.org/officeDocument/2006/relationships/image" Target="../media/image116.wmf"/><Relationship Id="rId4" Type="http://schemas.openxmlformats.org/officeDocument/2006/relationships/oleObject" Target="../embeddings/oleObject157.bin"/><Relationship Id="rId9" Type="http://schemas.openxmlformats.org/officeDocument/2006/relationships/image" Target="../media/image111.emf"/><Relationship Id="rId14" Type="http://schemas.openxmlformats.org/officeDocument/2006/relationships/oleObject" Target="../embeddings/oleObject162.bin"/><Relationship Id="rId22" Type="http://schemas.openxmlformats.org/officeDocument/2006/relationships/oleObject" Target="../embeddings/oleObject166.bin"/><Relationship Id="rId27" Type="http://schemas.openxmlformats.org/officeDocument/2006/relationships/image" Target="../media/image120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1.bin"/><Relationship Id="rId13" Type="http://schemas.openxmlformats.org/officeDocument/2006/relationships/image" Target="../media/image125.wmf"/><Relationship Id="rId18" Type="http://schemas.openxmlformats.org/officeDocument/2006/relationships/oleObject" Target="../embeddings/oleObject176.bin"/><Relationship Id="rId3" Type="http://schemas.openxmlformats.org/officeDocument/2006/relationships/audio" Target="../media/audio1.wav"/><Relationship Id="rId21" Type="http://schemas.openxmlformats.org/officeDocument/2006/relationships/image" Target="../media/image129.wmf"/><Relationship Id="rId7" Type="http://schemas.openxmlformats.org/officeDocument/2006/relationships/image" Target="../media/image122.emf"/><Relationship Id="rId12" Type="http://schemas.openxmlformats.org/officeDocument/2006/relationships/oleObject" Target="../embeddings/oleObject173.bin"/><Relationship Id="rId17" Type="http://schemas.openxmlformats.org/officeDocument/2006/relationships/image" Target="../media/image127.wmf"/><Relationship Id="rId25" Type="http://schemas.openxmlformats.org/officeDocument/2006/relationships/image" Target="../media/image13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75.bin"/><Relationship Id="rId20" Type="http://schemas.openxmlformats.org/officeDocument/2006/relationships/oleObject" Target="../embeddings/oleObject177.bin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70.bin"/><Relationship Id="rId11" Type="http://schemas.openxmlformats.org/officeDocument/2006/relationships/image" Target="../media/image124.wmf"/><Relationship Id="rId24" Type="http://schemas.openxmlformats.org/officeDocument/2006/relationships/oleObject" Target="../embeddings/oleObject179.bin"/><Relationship Id="rId5" Type="http://schemas.openxmlformats.org/officeDocument/2006/relationships/image" Target="../media/image121.emf"/><Relationship Id="rId15" Type="http://schemas.openxmlformats.org/officeDocument/2006/relationships/image" Target="../media/image126.wmf"/><Relationship Id="rId23" Type="http://schemas.openxmlformats.org/officeDocument/2006/relationships/image" Target="../media/image130.wmf"/><Relationship Id="rId10" Type="http://schemas.openxmlformats.org/officeDocument/2006/relationships/oleObject" Target="../embeddings/oleObject172.bin"/><Relationship Id="rId19" Type="http://schemas.openxmlformats.org/officeDocument/2006/relationships/image" Target="../media/image128.wmf"/><Relationship Id="rId4" Type="http://schemas.openxmlformats.org/officeDocument/2006/relationships/oleObject" Target="../embeddings/oleObject169.bin"/><Relationship Id="rId9" Type="http://schemas.openxmlformats.org/officeDocument/2006/relationships/image" Target="../media/image123.emf"/><Relationship Id="rId14" Type="http://schemas.openxmlformats.org/officeDocument/2006/relationships/oleObject" Target="../embeddings/oleObject174.bin"/><Relationship Id="rId22" Type="http://schemas.openxmlformats.org/officeDocument/2006/relationships/oleObject" Target="../embeddings/oleObject178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2.bin"/><Relationship Id="rId13" Type="http://schemas.openxmlformats.org/officeDocument/2006/relationships/image" Target="../media/image17.wmf"/><Relationship Id="rId3" Type="http://schemas.openxmlformats.org/officeDocument/2006/relationships/audio" Target="../media/audio1.wav"/><Relationship Id="rId7" Type="http://schemas.openxmlformats.org/officeDocument/2006/relationships/image" Target="../media/image133.wmf"/><Relationship Id="rId12" Type="http://schemas.openxmlformats.org/officeDocument/2006/relationships/oleObject" Target="../embeddings/oleObject1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81.bin"/><Relationship Id="rId11" Type="http://schemas.openxmlformats.org/officeDocument/2006/relationships/image" Target="../media/image15.wmf"/><Relationship Id="rId5" Type="http://schemas.openxmlformats.org/officeDocument/2006/relationships/image" Target="../media/image132.wmf"/><Relationship Id="rId15" Type="http://schemas.openxmlformats.org/officeDocument/2006/relationships/image" Target="../media/image18.wmf"/><Relationship Id="rId10" Type="http://schemas.openxmlformats.org/officeDocument/2006/relationships/oleObject" Target="../embeddings/oleObject183.bin"/><Relationship Id="rId4" Type="http://schemas.openxmlformats.org/officeDocument/2006/relationships/oleObject" Target="../embeddings/oleObject180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8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8.emf"/><Relationship Id="rId18" Type="http://schemas.openxmlformats.org/officeDocument/2006/relationships/oleObject" Target="../embeddings/oleObject193.bin"/><Relationship Id="rId26" Type="http://schemas.openxmlformats.org/officeDocument/2006/relationships/oleObject" Target="../embeddings/oleObject197.bin"/><Relationship Id="rId3" Type="http://schemas.openxmlformats.org/officeDocument/2006/relationships/audio" Target="../media/audio1.wav"/><Relationship Id="rId21" Type="http://schemas.openxmlformats.org/officeDocument/2006/relationships/image" Target="../media/image17.wmf"/><Relationship Id="rId34" Type="http://schemas.openxmlformats.org/officeDocument/2006/relationships/oleObject" Target="../embeddings/oleObject201.bin"/><Relationship Id="rId7" Type="http://schemas.openxmlformats.org/officeDocument/2006/relationships/image" Target="../media/image135.emf"/><Relationship Id="rId12" Type="http://schemas.openxmlformats.org/officeDocument/2006/relationships/oleObject" Target="../embeddings/oleObject190.bin"/><Relationship Id="rId17" Type="http://schemas.openxmlformats.org/officeDocument/2006/relationships/image" Target="../media/image15.wmf"/><Relationship Id="rId25" Type="http://schemas.openxmlformats.org/officeDocument/2006/relationships/image" Target="../media/image140.wmf"/><Relationship Id="rId33" Type="http://schemas.openxmlformats.org/officeDocument/2006/relationships/image" Target="../media/image14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92.bin"/><Relationship Id="rId20" Type="http://schemas.openxmlformats.org/officeDocument/2006/relationships/oleObject" Target="../embeddings/oleObject194.bin"/><Relationship Id="rId29" Type="http://schemas.openxmlformats.org/officeDocument/2006/relationships/image" Target="../media/image142.wmf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87.bin"/><Relationship Id="rId11" Type="http://schemas.openxmlformats.org/officeDocument/2006/relationships/image" Target="../media/image137.emf"/><Relationship Id="rId24" Type="http://schemas.openxmlformats.org/officeDocument/2006/relationships/oleObject" Target="../embeddings/oleObject196.bin"/><Relationship Id="rId32" Type="http://schemas.openxmlformats.org/officeDocument/2006/relationships/oleObject" Target="../embeddings/oleObject200.bin"/><Relationship Id="rId5" Type="http://schemas.openxmlformats.org/officeDocument/2006/relationships/image" Target="../media/image134.emf"/><Relationship Id="rId15" Type="http://schemas.openxmlformats.org/officeDocument/2006/relationships/image" Target="../media/image139.emf"/><Relationship Id="rId23" Type="http://schemas.openxmlformats.org/officeDocument/2006/relationships/image" Target="../media/image18.wmf"/><Relationship Id="rId28" Type="http://schemas.openxmlformats.org/officeDocument/2006/relationships/oleObject" Target="../embeddings/oleObject198.bin"/><Relationship Id="rId10" Type="http://schemas.openxmlformats.org/officeDocument/2006/relationships/oleObject" Target="../embeddings/oleObject189.bin"/><Relationship Id="rId19" Type="http://schemas.openxmlformats.org/officeDocument/2006/relationships/image" Target="../media/image16.wmf"/><Relationship Id="rId31" Type="http://schemas.openxmlformats.org/officeDocument/2006/relationships/image" Target="../media/image143.wmf"/><Relationship Id="rId4" Type="http://schemas.openxmlformats.org/officeDocument/2006/relationships/oleObject" Target="../embeddings/oleObject186.bin"/><Relationship Id="rId9" Type="http://schemas.openxmlformats.org/officeDocument/2006/relationships/image" Target="../media/image136.emf"/><Relationship Id="rId14" Type="http://schemas.openxmlformats.org/officeDocument/2006/relationships/oleObject" Target="../embeddings/oleObject191.bin"/><Relationship Id="rId22" Type="http://schemas.openxmlformats.org/officeDocument/2006/relationships/oleObject" Target="../embeddings/oleObject195.bin"/><Relationship Id="rId27" Type="http://schemas.openxmlformats.org/officeDocument/2006/relationships/image" Target="../media/image141.wmf"/><Relationship Id="rId30" Type="http://schemas.openxmlformats.org/officeDocument/2006/relationships/oleObject" Target="../embeddings/oleObject199.bin"/><Relationship Id="rId35" Type="http://schemas.openxmlformats.org/officeDocument/2006/relationships/image" Target="../media/image145.wmf"/><Relationship Id="rId8" Type="http://schemas.openxmlformats.org/officeDocument/2006/relationships/oleObject" Target="../embeddings/oleObject188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wmf"/><Relationship Id="rId3" Type="http://schemas.openxmlformats.org/officeDocument/2006/relationships/oleObject" Target="../embeddings/oleObject202.bin"/><Relationship Id="rId7" Type="http://schemas.openxmlformats.org/officeDocument/2006/relationships/oleObject" Target="../embeddings/oleObject20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47.wmf"/><Relationship Id="rId5" Type="http://schemas.openxmlformats.org/officeDocument/2006/relationships/oleObject" Target="../embeddings/oleObject203.bin"/><Relationship Id="rId4" Type="http://schemas.openxmlformats.org/officeDocument/2006/relationships/image" Target="../media/image14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149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emf"/><Relationship Id="rId13" Type="http://schemas.openxmlformats.org/officeDocument/2006/relationships/oleObject" Target="../embeddings/oleObject211.bin"/><Relationship Id="rId3" Type="http://schemas.openxmlformats.org/officeDocument/2006/relationships/oleObject" Target="../embeddings/oleObject206.bin"/><Relationship Id="rId7" Type="http://schemas.openxmlformats.org/officeDocument/2006/relationships/oleObject" Target="../embeddings/oleObject208.bin"/><Relationship Id="rId12" Type="http://schemas.openxmlformats.org/officeDocument/2006/relationships/image" Target="../media/image15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51.emf"/><Relationship Id="rId11" Type="http://schemas.openxmlformats.org/officeDocument/2006/relationships/oleObject" Target="../embeddings/oleObject210.bin"/><Relationship Id="rId5" Type="http://schemas.openxmlformats.org/officeDocument/2006/relationships/oleObject" Target="../embeddings/oleObject207.bin"/><Relationship Id="rId10" Type="http://schemas.openxmlformats.org/officeDocument/2006/relationships/image" Target="../media/image153.emf"/><Relationship Id="rId4" Type="http://schemas.openxmlformats.org/officeDocument/2006/relationships/image" Target="../media/image150.emf"/><Relationship Id="rId9" Type="http://schemas.openxmlformats.org/officeDocument/2006/relationships/oleObject" Target="../embeddings/oleObject209.bin"/><Relationship Id="rId14" Type="http://schemas.openxmlformats.org/officeDocument/2006/relationships/image" Target="../media/image155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13" Type="http://schemas.openxmlformats.org/officeDocument/2006/relationships/oleObject" Target="../embeddings/oleObject217.bin"/><Relationship Id="rId18" Type="http://schemas.openxmlformats.org/officeDocument/2006/relationships/image" Target="../media/image159.wmf"/><Relationship Id="rId3" Type="http://schemas.openxmlformats.org/officeDocument/2006/relationships/oleObject" Target="../embeddings/oleObject212.bin"/><Relationship Id="rId7" Type="http://schemas.openxmlformats.org/officeDocument/2006/relationships/oleObject" Target="../embeddings/oleObject214.bin"/><Relationship Id="rId12" Type="http://schemas.openxmlformats.org/officeDocument/2006/relationships/image" Target="../media/image157.wmf"/><Relationship Id="rId17" Type="http://schemas.openxmlformats.org/officeDocument/2006/relationships/oleObject" Target="../embeddings/oleObject22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19.bin"/><Relationship Id="rId20" Type="http://schemas.openxmlformats.org/officeDocument/2006/relationships/oleObject" Target="../embeddings/oleObject222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43.wmf"/><Relationship Id="rId11" Type="http://schemas.openxmlformats.org/officeDocument/2006/relationships/oleObject" Target="../embeddings/oleObject216.bin"/><Relationship Id="rId5" Type="http://schemas.openxmlformats.org/officeDocument/2006/relationships/oleObject" Target="../embeddings/oleObject213.bin"/><Relationship Id="rId15" Type="http://schemas.openxmlformats.org/officeDocument/2006/relationships/oleObject" Target="../embeddings/oleObject218.bin"/><Relationship Id="rId10" Type="http://schemas.openxmlformats.org/officeDocument/2006/relationships/image" Target="../media/image145.wmf"/><Relationship Id="rId19" Type="http://schemas.openxmlformats.org/officeDocument/2006/relationships/oleObject" Target="../embeddings/oleObject221.bin"/><Relationship Id="rId4" Type="http://schemas.openxmlformats.org/officeDocument/2006/relationships/image" Target="../media/image156.wmf"/><Relationship Id="rId9" Type="http://schemas.openxmlformats.org/officeDocument/2006/relationships/oleObject" Target="../embeddings/oleObject215.bin"/><Relationship Id="rId14" Type="http://schemas.openxmlformats.org/officeDocument/2006/relationships/image" Target="../media/image158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160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161.wmf"/><Relationship Id="rId4" Type="http://schemas.openxmlformats.org/officeDocument/2006/relationships/oleObject" Target="../embeddings/oleObject224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226.bin"/><Relationship Id="rId5" Type="http://schemas.openxmlformats.org/officeDocument/2006/relationships/image" Target="../media/image162.wmf"/><Relationship Id="rId4" Type="http://schemas.openxmlformats.org/officeDocument/2006/relationships/oleObject" Target="../embeddings/oleObject225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wmf"/><Relationship Id="rId13" Type="http://schemas.openxmlformats.org/officeDocument/2006/relationships/oleObject" Target="../embeddings/oleObject232.bin"/><Relationship Id="rId3" Type="http://schemas.openxmlformats.org/officeDocument/2006/relationships/oleObject" Target="../embeddings/oleObject227.bin"/><Relationship Id="rId7" Type="http://schemas.openxmlformats.org/officeDocument/2006/relationships/oleObject" Target="../embeddings/oleObject229.bin"/><Relationship Id="rId12" Type="http://schemas.openxmlformats.org/officeDocument/2006/relationships/image" Target="../media/image16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65.wmf"/><Relationship Id="rId11" Type="http://schemas.openxmlformats.org/officeDocument/2006/relationships/oleObject" Target="../embeddings/oleObject231.bin"/><Relationship Id="rId5" Type="http://schemas.openxmlformats.org/officeDocument/2006/relationships/oleObject" Target="../embeddings/oleObject228.bin"/><Relationship Id="rId10" Type="http://schemas.openxmlformats.org/officeDocument/2006/relationships/image" Target="../media/image167.wmf"/><Relationship Id="rId4" Type="http://schemas.openxmlformats.org/officeDocument/2006/relationships/image" Target="../media/image164.wmf"/><Relationship Id="rId9" Type="http://schemas.openxmlformats.org/officeDocument/2006/relationships/oleObject" Target="../embeddings/oleObject230.bin"/><Relationship Id="rId14" Type="http://schemas.openxmlformats.org/officeDocument/2006/relationships/image" Target="../media/image169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wmf"/><Relationship Id="rId3" Type="http://schemas.openxmlformats.org/officeDocument/2006/relationships/oleObject" Target="../embeddings/oleObject233.bin"/><Relationship Id="rId7" Type="http://schemas.openxmlformats.org/officeDocument/2006/relationships/oleObject" Target="../embeddings/oleObject2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71.wmf"/><Relationship Id="rId5" Type="http://schemas.openxmlformats.org/officeDocument/2006/relationships/oleObject" Target="../embeddings/oleObject234.bin"/><Relationship Id="rId10" Type="http://schemas.openxmlformats.org/officeDocument/2006/relationships/image" Target="../media/image173.wmf"/><Relationship Id="rId4" Type="http://schemas.openxmlformats.org/officeDocument/2006/relationships/image" Target="../media/image170.wmf"/><Relationship Id="rId9" Type="http://schemas.openxmlformats.org/officeDocument/2006/relationships/oleObject" Target="../embeddings/oleObject236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wmf"/><Relationship Id="rId13" Type="http://schemas.openxmlformats.org/officeDocument/2006/relationships/oleObject" Target="../embeddings/oleObject242.bin"/><Relationship Id="rId18" Type="http://schemas.openxmlformats.org/officeDocument/2006/relationships/image" Target="../media/image180.wmf"/><Relationship Id="rId3" Type="http://schemas.openxmlformats.org/officeDocument/2006/relationships/oleObject" Target="../embeddings/oleObject237.bin"/><Relationship Id="rId21" Type="http://schemas.openxmlformats.org/officeDocument/2006/relationships/oleObject" Target="../embeddings/oleObject246.bin"/><Relationship Id="rId7" Type="http://schemas.openxmlformats.org/officeDocument/2006/relationships/oleObject" Target="../embeddings/oleObject239.bin"/><Relationship Id="rId12" Type="http://schemas.openxmlformats.org/officeDocument/2006/relationships/image" Target="../media/image177.wmf"/><Relationship Id="rId17" Type="http://schemas.openxmlformats.org/officeDocument/2006/relationships/oleObject" Target="../embeddings/oleObject24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79.wmf"/><Relationship Id="rId20" Type="http://schemas.openxmlformats.org/officeDocument/2006/relationships/image" Target="../media/image181.wmf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75.wmf"/><Relationship Id="rId11" Type="http://schemas.openxmlformats.org/officeDocument/2006/relationships/oleObject" Target="../embeddings/oleObject241.bin"/><Relationship Id="rId5" Type="http://schemas.openxmlformats.org/officeDocument/2006/relationships/oleObject" Target="../embeddings/oleObject238.bin"/><Relationship Id="rId15" Type="http://schemas.openxmlformats.org/officeDocument/2006/relationships/oleObject" Target="../embeddings/oleObject243.bin"/><Relationship Id="rId10" Type="http://schemas.openxmlformats.org/officeDocument/2006/relationships/image" Target="../media/image65.wmf"/><Relationship Id="rId19" Type="http://schemas.openxmlformats.org/officeDocument/2006/relationships/oleObject" Target="../embeddings/oleObject245.bin"/><Relationship Id="rId4" Type="http://schemas.openxmlformats.org/officeDocument/2006/relationships/image" Target="../media/image174.wmf"/><Relationship Id="rId9" Type="http://schemas.openxmlformats.org/officeDocument/2006/relationships/oleObject" Target="../embeddings/oleObject240.bin"/><Relationship Id="rId14" Type="http://schemas.openxmlformats.org/officeDocument/2006/relationships/image" Target="../media/image178.wmf"/><Relationship Id="rId22" Type="http://schemas.openxmlformats.org/officeDocument/2006/relationships/image" Target="../media/image182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wmf"/><Relationship Id="rId13" Type="http://schemas.openxmlformats.org/officeDocument/2006/relationships/oleObject" Target="../embeddings/oleObject252.bin"/><Relationship Id="rId18" Type="http://schemas.openxmlformats.org/officeDocument/2006/relationships/image" Target="../media/image180.wmf"/><Relationship Id="rId3" Type="http://schemas.openxmlformats.org/officeDocument/2006/relationships/oleObject" Target="../embeddings/oleObject247.bin"/><Relationship Id="rId21" Type="http://schemas.openxmlformats.org/officeDocument/2006/relationships/oleObject" Target="../embeddings/oleObject256.bin"/><Relationship Id="rId7" Type="http://schemas.openxmlformats.org/officeDocument/2006/relationships/oleObject" Target="../embeddings/oleObject249.bin"/><Relationship Id="rId12" Type="http://schemas.openxmlformats.org/officeDocument/2006/relationships/image" Target="../media/image65.wmf"/><Relationship Id="rId17" Type="http://schemas.openxmlformats.org/officeDocument/2006/relationships/oleObject" Target="../embeddings/oleObject25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79.wmf"/><Relationship Id="rId20" Type="http://schemas.openxmlformats.org/officeDocument/2006/relationships/image" Target="../media/image181.wmf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74.wmf"/><Relationship Id="rId11" Type="http://schemas.openxmlformats.org/officeDocument/2006/relationships/oleObject" Target="../embeddings/oleObject251.bin"/><Relationship Id="rId24" Type="http://schemas.openxmlformats.org/officeDocument/2006/relationships/image" Target="../media/image184.emf"/><Relationship Id="rId5" Type="http://schemas.openxmlformats.org/officeDocument/2006/relationships/oleObject" Target="../embeddings/oleObject248.bin"/><Relationship Id="rId15" Type="http://schemas.openxmlformats.org/officeDocument/2006/relationships/oleObject" Target="../embeddings/oleObject253.bin"/><Relationship Id="rId23" Type="http://schemas.openxmlformats.org/officeDocument/2006/relationships/oleObject" Target="../embeddings/oleObject257.bin"/><Relationship Id="rId10" Type="http://schemas.openxmlformats.org/officeDocument/2006/relationships/image" Target="../media/image176.wmf"/><Relationship Id="rId19" Type="http://schemas.openxmlformats.org/officeDocument/2006/relationships/oleObject" Target="../embeddings/oleObject255.bin"/><Relationship Id="rId4" Type="http://schemas.openxmlformats.org/officeDocument/2006/relationships/image" Target="../media/image177.wmf"/><Relationship Id="rId9" Type="http://schemas.openxmlformats.org/officeDocument/2006/relationships/oleObject" Target="../embeddings/oleObject250.bin"/><Relationship Id="rId14" Type="http://schemas.openxmlformats.org/officeDocument/2006/relationships/image" Target="../media/image178.wmf"/><Relationship Id="rId22" Type="http://schemas.openxmlformats.org/officeDocument/2006/relationships/image" Target="../media/image183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0.bin"/><Relationship Id="rId13" Type="http://schemas.openxmlformats.org/officeDocument/2006/relationships/image" Target="../media/image189.emf"/><Relationship Id="rId18" Type="http://schemas.openxmlformats.org/officeDocument/2006/relationships/oleObject" Target="../embeddings/oleObject265.bin"/><Relationship Id="rId3" Type="http://schemas.openxmlformats.org/officeDocument/2006/relationships/audio" Target="../media/audio1.wav"/><Relationship Id="rId21" Type="http://schemas.openxmlformats.org/officeDocument/2006/relationships/image" Target="../media/image180.wmf"/><Relationship Id="rId7" Type="http://schemas.openxmlformats.org/officeDocument/2006/relationships/image" Target="../media/image186.emf"/><Relationship Id="rId12" Type="http://schemas.openxmlformats.org/officeDocument/2006/relationships/oleObject" Target="../embeddings/oleObject262.bin"/><Relationship Id="rId17" Type="http://schemas.openxmlformats.org/officeDocument/2006/relationships/image" Target="../media/image191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64.bin"/><Relationship Id="rId20" Type="http://schemas.openxmlformats.org/officeDocument/2006/relationships/oleObject" Target="../embeddings/oleObject266.bin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259.bin"/><Relationship Id="rId11" Type="http://schemas.openxmlformats.org/officeDocument/2006/relationships/image" Target="../media/image188.emf"/><Relationship Id="rId5" Type="http://schemas.openxmlformats.org/officeDocument/2006/relationships/image" Target="../media/image185.wmf"/><Relationship Id="rId15" Type="http://schemas.openxmlformats.org/officeDocument/2006/relationships/image" Target="../media/image190.emf"/><Relationship Id="rId23" Type="http://schemas.openxmlformats.org/officeDocument/2006/relationships/image" Target="../media/image181.wmf"/><Relationship Id="rId10" Type="http://schemas.openxmlformats.org/officeDocument/2006/relationships/oleObject" Target="../embeddings/oleObject261.bin"/><Relationship Id="rId19" Type="http://schemas.openxmlformats.org/officeDocument/2006/relationships/image" Target="../media/image179.wmf"/><Relationship Id="rId4" Type="http://schemas.openxmlformats.org/officeDocument/2006/relationships/oleObject" Target="../embeddings/oleObject258.bin"/><Relationship Id="rId9" Type="http://schemas.openxmlformats.org/officeDocument/2006/relationships/image" Target="../media/image187.emf"/><Relationship Id="rId14" Type="http://schemas.openxmlformats.org/officeDocument/2006/relationships/oleObject" Target="../embeddings/oleObject263.bin"/><Relationship Id="rId22" Type="http://schemas.openxmlformats.org/officeDocument/2006/relationships/oleObject" Target="../embeddings/oleObject267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6.wmf"/><Relationship Id="rId18" Type="http://schemas.openxmlformats.org/officeDocument/2006/relationships/oleObject" Target="../embeddings/oleObject275.bin"/><Relationship Id="rId26" Type="http://schemas.openxmlformats.org/officeDocument/2006/relationships/oleObject" Target="../embeddings/oleObject279.bin"/><Relationship Id="rId21" Type="http://schemas.openxmlformats.org/officeDocument/2006/relationships/image" Target="../media/image200.emf"/><Relationship Id="rId34" Type="http://schemas.openxmlformats.org/officeDocument/2006/relationships/oleObject" Target="../embeddings/oleObject283.bin"/><Relationship Id="rId7" Type="http://schemas.openxmlformats.org/officeDocument/2006/relationships/image" Target="../media/image193.wmf"/><Relationship Id="rId12" Type="http://schemas.openxmlformats.org/officeDocument/2006/relationships/oleObject" Target="../embeddings/oleObject272.bin"/><Relationship Id="rId17" Type="http://schemas.openxmlformats.org/officeDocument/2006/relationships/image" Target="../media/image198.emf"/><Relationship Id="rId25" Type="http://schemas.openxmlformats.org/officeDocument/2006/relationships/image" Target="../media/image202.wmf"/><Relationship Id="rId33" Type="http://schemas.openxmlformats.org/officeDocument/2006/relationships/image" Target="../media/image206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74.bin"/><Relationship Id="rId20" Type="http://schemas.openxmlformats.org/officeDocument/2006/relationships/oleObject" Target="../embeddings/oleObject276.bin"/><Relationship Id="rId29" Type="http://schemas.openxmlformats.org/officeDocument/2006/relationships/image" Target="../media/image204.emf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269.bin"/><Relationship Id="rId11" Type="http://schemas.openxmlformats.org/officeDocument/2006/relationships/image" Target="../media/image195.wmf"/><Relationship Id="rId24" Type="http://schemas.openxmlformats.org/officeDocument/2006/relationships/oleObject" Target="../embeddings/oleObject278.bin"/><Relationship Id="rId32" Type="http://schemas.openxmlformats.org/officeDocument/2006/relationships/oleObject" Target="../embeddings/oleObject282.bin"/><Relationship Id="rId37" Type="http://schemas.openxmlformats.org/officeDocument/2006/relationships/image" Target="../media/image208.emf"/><Relationship Id="rId5" Type="http://schemas.openxmlformats.org/officeDocument/2006/relationships/image" Target="../media/image192.wmf"/><Relationship Id="rId15" Type="http://schemas.openxmlformats.org/officeDocument/2006/relationships/image" Target="../media/image197.emf"/><Relationship Id="rId23" Type="http://schemas.openxmlformats.org/officeDocument/2006/relationships/image" Target="../media/image201.emf"/><Relationship Id="rId28" Type="http://schemas.openxmlformats.org/officeDocument/2006/relationships/oleObject" Target="../embeddings/oleObject280.bin"/><Relationship Id="rId36" Type="http://schemas.openxmlformats.org/officeDocument/2006/relationships/oleObject" Target="../embeddings/oleObject284.bin"/><Relationship Id="rId10" Type="http://schemas.openxmlformats.org/officeDocument/2006/relationships/oleObject" Target="../embeddings/oleObject271.bin"/><Relationship Id="rId19" Type="http://schemas.openxmlformats.org/officeDocument/2006/relationships/image" Target="../media/image199.emf"/><Relationship Id="rId31" Type="http://schemas.openxmlformats.org/officeDocument/2006/relationships/image" Target="../media/image205.emf"/><Relationship Id="rId4" Type="http://schemas.openxmlformats.org/officeDocument/2006/relationships/oleObject" Target="../embeddings/oleObject268.bin"/><Relationship Id="rId9" Type="http://schemas.openxmlformats.org/officeDocument/2006/relationships/image" Target="../media/image194.wmf"/><Relationship Id="rId14" Type="http://schemas.openxmlformats.org/officeDocument/2006/relationships/oleObject" Target="../embeddings/oleObject273.bin"/><Relationship Id="rId22" Type="http://schemas.openxmlformats.org/officeDocument/2006/relationships/oleObject" Target="../embeddings/oleObject277.bin"/><Relationship Id="rId27" Type="http://schemas.openxmlformats.org/officeDocument/2006/relationships/image" Target="../media/image203.wmf"/><Relationship Id="rId30" Type="http://schemas.openxmlformats.org/officeDocument/2006/relationships/oleObject" Target="../embeddings/oleObject281.bin"/><Relationship Id="rId35" Type="http://schemas.openxmlformats.org/officeDocument/2006/relationships/image" Target="../media/image207.emf"/><Relationship Id="rId8" Type="http://schemas.openxmlformats.org/officeDocument/2006/relationships/oleObject" Target="../embeddings/oleObject270.bin"/><Relationship Id="rId3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wmf"/><Relationship Id="rId13" Type="http://schemas.openxmlformats.org/officeDocument/2006/relationships/oleObject" Target="../embeddings/oleObject290.bin"/><Relationship Id="rId18" Type="http://schemas.openxmlformats.org/officeDocument/2006/relationships/image" Target="../media/image180.wmf"/><Relationship Id="rId3" Type="http://schemas.openxmlformats.org/officeDocument/2006/relationships/oleObject" Target="../embeddings/oleObject285.bin"/><Relationship Id="rId21" Type="http://schemas.openxmlformats.org/officeDocument/2006/relationships/oleObject" Target="../embeddings/oleObject294.bin"/><Relationship Id="rId7" Type="http://schemas.openxmlformats.org/officeDocument/2006/relationships/oleObject" Target="../embeddings/oleObject287.bin"/><Relationship Id="rId12" Type="http://schemas.openxmlformats.org/officeDocument/2006/relationships/image" Target="../media/image65.wmf"/><Relationship Id="rId17" Type="http://schemas.openxmlformats.org/officeDocument/2006/relationships/oleObject" Target="../embeddings/oleObject29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79.wmf"/><Relationship Id="rId20" Type="http://schemas.openxmlformats.org/officeDocument/2006/relationships/image" Target="../media/image181.wmf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74.wmf"/><Relationship Id="rId11" Type="http://schemas.openxmlformats.org/officeDocument/2006/relationships/oleObject" Target="../embeddings/oleObject289.bin"/><Relationship Id="rId24" Type="http://schemas.openxmlformats.org/officeDocument/2006/relationships/image" Target="../media/image210.wmf"/><Relationship Id="rId5" Type="http://schemas.openxmlformats.org/officeDocument/2006/relationships/oleObject" Target="../embeddings/oleObject286.bin"/><Relationship Id="rId15" Type="http://schemas.openxmlformats.org/officeDocument/2006/relationships/oleObject" Target="../embeddings/oleObject291.bin"/><Relationship Id="rId23" Type="http://schemas.openxmlformats.org/officeDocument/2006/relationships/oleObject" Target="../embeddings/oleObject295.bin"/><Relationship Id="rId10" Type="http://schemas.openxmlformats.org/officeDocument/2006/relationships/image" Target="../media/image176.wmf"/><Relationship Id="rId19" Type="http://schemas.openxmlformats.org/officeDocument/2006/relationships/oleObject" Target="../embeddings/oleObject293.bin"/><Relationship Id="rId4" Type="http://schemas.openxmlformats.org/officeDocument/2006/relationships/image" Target="../media/image177.wmf"/><Relationship Id="rId9" Type="http://schemas.openxmlformats.org/officeDocument/2006/relationships/oleObject" Target="../embeddings/oleObject288.bin"/><Relationship Id="rId14" Type="http://schemas.openxmlformats.org/officeDocument/2006/relationships/image" Target="../media/image178.wmf"/><Relationship Id="rId22" Type="http://schemas.openxmlformats.org/officeDocument/2006/relationships/image" Target="../media/image209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emf"/><Relationship Id="rId13" Type="http://schemas.openxmlformats.org/officeDocument/2006/relationships/oleObject" Target="../embeddings/oleObject301.bin"/><Relationship Id="rId3" Type="http://schemas.openxmlformats.org/officeDocument/2006/relationships/oleObject" Target="../embeddings/oleObject296.bin"/><Relationship Id="rId7" Type="http://schemas.openxmlformats.org/officeDocument/2006/relationships/oleObject" Target="../embeddings/oleObject298.bin"/><Relationship Id="rId12" Type="http://schemas.openxmlformats.org/officeDocument/2006/relationships/image" Target="../media/image215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17.e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212.emf"/><Relationship Id="rId11" Type="http://schemas.openxmlformats.org/officeDocument/2006/relationships/oleObject" Target="../embeddings/oleObject300.bin"/><Relationship Id="rId5" Type="http://schemas.openxmlformats.org/officeDocument/2006/relationships/oleObject" Target="../embeddings/oleObject297.bin"/><Relationship Id="rId15" Type="http://schemas.openxmlformats.org/officeDocument/2006/relationships/oleObject" Target="../embeddings/oleObject302.bin"/><Relationship Id="rId10" Type="http://schemas.openxmlformats.org/officeDocument/2006/relationships/image" Target="../media/image214.emf"/><Relationship Id="rId4" Type="http://schemas.openxmlformats.org/officeDocument/2006/relationships/image" Target="../media/image211.emf"/><Relationship Id="rId9" Type="http://schemas.openxmlformats.org/officeDocument/2006/relationships/oleObject" Target="../embeddings/oleObject299.bin"/><Relationship Id="rId14" Type="http://schemas.openxmlformats.org/officeDocument/2006/relationships/image" Target="../media/image216.e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wmf"/><Relationship Id="rId3" Type="http://schemas.openxmlformats.org/officeDocument/2006/relationships/oleObject" Target="../embeddings/oleObject303.bin"/><Relationship Id="rId7" Type="http://schemas.openxmlformats.org/officeDocument/2006/relationships/oleObject" Target="../embeddings/oleObject30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219.wmf"/><Relationship Id="rId5" Type="http://schemas.openxmlformats.org/officeDocument/2006/relationships/oleObject" Target="../embeddings/oleObject304.bin"/><Relationship Id="rId4" Type="http://schemas.openxmlformats.org/officeDocument/2006/relationships/image" Target="../media/image218.w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wmf"/><Relationship Id="rId3" Type="http://schemas.openxmlformats.org/officeDocument/2006/relationships/oleObject" Target="../embeddings/oleObject306.bin"/><Relationship Id="rId7" Type="http://schemas.openxmlformats.org/officeDocument/2006/relationships/oleObject" Target="../embeddings/oleObject30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222.wmf"/><Relationship Id="rId5" Type="http://schemas.openxmlformats.org/officeDocument/2006/relationships/oleObject" Target="../embeddings/oleObject307.bin"/><Relationship Id="rId10" Type="http://schemas.openxmlformats.org/officeDocument/2006/relationships/image" Target="../media/image224.wmf"/><Relationship Id="rId4" Type="http://schemas.openxmlformats.org/officeDocument/2006/relationships/image" Target="../media/image221.wmf"/><Relationship Id="rId9" Type="http://schemas.openxmlformats.org/officeDocument/2006/relationships/oleObject" Target="../embeddings/oleObject309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226.wmf"/><Relationship Id="rId5" Type="http://schemas.openxmlformats.org/officeDocument/2006/relationships/oleObject" Target="../embeddings/oleObject311.bin"/><Relationship Id="rId4" Type="http://schemas.openxmlformats.org/officeDocument/2006/relationships/image" Target="../media/image225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4" Type="http://schemas.openxmlformats.org/officeDocument/2006/relationships/image" Target="../media/image227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229.wmf"/><Relationship Id="rId5" Type="http://schemas.openxmlformats.org/officeDocument/2006/relationships/oleObject" Target="../embeddings/oleObject314.bin"/><Relationship Id="rId4" Type="http://schemas.openxmlformats.org/officeDocument/2006/relationships/image" Target="../media/image228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231.wmf"/><Relationship Id="rId5" Type="http://schemas.openxmlformats.org/officeDocument/2006/relationships/oleObject" Target="../embeddings/oleObject316.bin"/><Relationship Id="rId4" Type="http://schemas.openxmlformats.org/officeDocument/2006/relationships/image" Target="../media/image230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4" Type="http://schemas.openxmlformats.org/officeDocument/2006/relationships/image" Target="../media/image23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1.bin"/><Relationship Id="rId3" Type="http://schemas.openxmlformats.org/officeDocument/2006/relationships/oleObject" Target="../embeddings/oleObject318.bin"/><Relationship Id="rId7" Type="http://schemas.openxmlformats.org/officeDocument/2006/relationships/image" Target="../media/image23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320.bin"/><Relationship Id="rId11" Type="http://schemas.openxmlformats.org/officeDocument/2006/relationships/image" Target="../media/image235.wmf"/><Relationship Id="rId5" Type="http://schemas.openxmlformats.org/officeDocument/2006/relationships/oleObject" Target="../embeddings/oleObject319.bin"/><Relationship Id="rId10" Type="http://schemas.openxmlformats.org/officeDocument/2006/relationships/oleObject" Target="../embeddings/oleObject322.bin"/><Relationship Id="rId4" Type="http://schemas.openxmlformats.org/officeDocument/2006/relationships/image" Target="../media/image233.wmf"/><Relationship Id="rId9" Type="http://schemas.openxmlformats.org/officeDocument/2006/relationships/image" Target="../media/image131.w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6.bin"/><Relationship Id="rId13" Type="http://schemas.openxmlformats.org/officeDocument/2006/relationships/image" Target="../media/image238.wmf"/><Relationship Id="rId3" Type="http://schemas.openxmlformats.org/officeDocument/2006/relationships/oleObject" Target="../embeddings/oleObject323.bin"/><Relationship Id="rId7" Type="http://schemas.openxmlformats.org/officeDocument/2006/relationships/oleObject" Target="../embeddings/oleObject325.bin"/><Relationship Id="rId12" Type="http://schemas.openxmlformats.org/officeDocument/2006/relationships/oleObject" Target="../embeddings/oleObject3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233.wmf"/><Relationship Id="rId11" Type="http://schemas.openxmlformats.org/officeDocument/2006/relationships/oleObject" Target="../embeddings/oleObject328.bin"/><Relationship Id="rId5" Type="http://schemas.openxmlformats.org/officeDocument/2006/relationships/oleObject" Target="../embeddings/oleObject324.bin"/><Relationship Id="rId15" Type="http://schemas.openxmlformats.org/officeDocument/2006/relationships/oleObject" Target="../embeddings/oleObject331.bin"/><Relationship Id="rId10" Type="http://schemas.openxmlformats.org/officeDocument/2006/relationships/oleObject" Target="../embeddings/oleObject327.bin"/><Relationship Id="rId4" Type="http://schemas.openxmlformats.org/officeDocument/2006/relationships/image" Target="../media/image236.wmf"/><Relationship Id="rId9" Type="http://schemas.openxmlformats.org/officeDocument/2006/relationships/image" Target="../media/image237.wmf"/><Relationship Id="rId14" Type="http://schemas.openxmlformats.org/officeDocument/2006/relationships/oleObject" Target="../embeddings/oleObject330.bin"/></Relationships>
</file>

<file path=ppt/slides/_rels/slide6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37.bin"/><Relationship Id="rId18" Type="http://schemas.openxmlformats.org/officeDocument/2006/relationships/image" Target="../media/image243.wmf"/><Relationship Id="rId26" Type="http://schemas.openxmlformats.org/officeDocument/2006/relationships/image" Target="../media/image247.wmf"/><Relationship Id="rId3" Type="http://schemas.openxmlformats.org/officeDocument/2006/relationships/oleObject" Target="../embeddings/oleObject332.bin"/><Relationship Id="rId21" Type="http://schemas.openxmlformats.org/officeDocument/2006/relationships/oleObject" Target="../embeddings/oleObject341.bin"/><Relationship Id="rId7" Type="http://schemas.openxmlformats.org/officeDocument/2006/relationships/oleObject" Target="../embeddings/oleObject334.bin"/><Relationship Id="rId12" Type="http://schemas.openxmlformats.org/officeDocument/2006/relationships/image" Target="../media/image240.wmf"/><Relationship Id="rId17" Type="http://schemas.openxmlformats.org/officeDocument/2006/relationships/oleObject" Target="../embeddings/oleObject339.bin"/><Relationship Id="rId25" Type="http://schemas.openxmlformats.org/officeDocument/2006/relationships/oleObject" Target="../embeddings/oleObject343.bin"/><Relationship Id="rId33" Type="http://schemas.openxmlformats.org/officeDocument/2006/relationships/oleObject" Target="../embeddings/oleObject34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42.wmf"/><Relationship Id="rId20" Type="http://schemas.openxmlformats.org/officeDocument/2006/relationships/image" Target="../media/image244.wmf"/><Relationship Id="rId29" Type="http://schemas.openxmlformats.org/officeDocument/2006/relationships/oleObject" Target="../embeddings/oleObject345.bin"/><Relationship Id="rId1" Type="http://schemas.openxmlformats.org/officeDocument/2006/relationships/vmlDrawing" Target="../drawings/vmlDrawing50.vml"/><Relationship Id="rId6" Type="http://schemas.openxmlformats.org/officeDocument/2006/relationships/image" Target="../media/image65.wmf"/><Relationship Id="rId11" Type="http://schemas.openxmlformats.org/officeDocument/2006/relationships/oleObject" Target="../embeddings/oleObject336.bin"/><Relationship Id="rId24" Type="http://schemas.openxmlformats.org/officeDocument/2006/relationships/image" Target="../media/image246.wmf"/><Relationship Id="rId32" Type="http://schemas.openxmlformats.org/officeDocument/2006/relationships/oleObject" Target="../embeddings/oleObject347.bin"/><Relationship Id="rId5" Type="http://schemas.openxmlformats.org/officeDocument/2006/relationships/oleObject" Target="../embeddings/oleObject333.bin"/><Relationship Id="rId15" Type="http://schemas.openxmlformats.org/officeDocument/2006/relationships/oleObject" Target="../embeddings/oleObject338.bin"/><Relationship Id="rId23" Type="http://schemas.openxmlformats.org/officeDocument/2006/relationships/oleObject" Target="../embeddings/oleObject342.bin"/><Relationship Id="rId28" Type="http://schemas.openxmlformats.org/officeDocument/2006/relationships/image" Target="../media/image233.wmf"/><Relationship Id="rId10" Type="http://schemas.openxmlformats.org/officeDocument/2006/relationships/image" Target="../media/image178.wmf"/><Relationship Id="rId19" Type="http://schemas.openxmlformats.org/officeDocument/2006/relationships/oleObject" Target="../embeddings/oleObject340.bin"/><Relationship Id="rId31" Type="http://schemas.openxmlformats.org/officeDocument/2006/relationships/image" Target="../media/image236.wmf"/><Relationship Id="rId4" Type="http://schemas.openxmlformats.org/officeDocument/2006/relationships/image" Target="../media/image239.wmf"/><Relationship Id="rId9" Type="http://schemas.openxmlformats.org/officeDocument/2006/relationships/oleObject" Target="../embeddings/oleObject335.bin"/><Relationship Id="rId14" Type="http://schemas.openxmlformats.org/officeDocument/2006/relationships/image" Target="../media/image241.wmf"/><Relationship Id="rId22" Type="http://schemas.openxmlformats.org/officeDocument/2006/relationships/image" Target="../media/image245.wmf"/><Relationship Id="rId27" Type="http://schemas.openxmlformats.org/officeDocument/2006/relationships/oleObject" Target="../embeddings/oleObject344.bin"/><Relationship Id="rId30" Type="http://schemas.openxmlformats.org/officeDocument/2006/relationships/oleObject" Target="../embeddings/oleObject346.bin"/><Relationship Id="rId8" Type="http://schemas.openxmlformats.org/officeDocument/2006/relationships/image" Target="../media/image177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350.bin"/><Relationship Id="rId5" Type="http://schemas.openxmlformats.org/officeDocument/2006/relationships/image" Target="../media/image248.wmf"/><Relationship Id="rId4" Type="http://schemas.openxmlformats.org/officeDocument/2006/relationships/oleObject" Target="../embeddings/oleObject349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4.bin"/><Relationship Id="rId13" Type="http://schemas.openxmlformats.org/officeDocument/2006/relationships/image" Target="../media/image253.wmf"/><Relationship Id="rId18" Type="http://schemas.openxmlformats.org/officeDocument/2006/relationships/oleObject" Target="../embeddings/oleObject359.bin"/><Relationship Id="rId3" Type="http://schemas.openxmlformats.org/officeDocument/2006/relationships/oleObject" Target="../embeddings/oleObject351.bin"/><Relationship Id="rId21" Type="http://schemas.openxmlformats.org/officeDocument/2006/relationships/image" Target="../media/image257.wmf"/><Relationship Id="rId7" Type="http://schemas.openxmlformats.org/officeDocument/2006/relationships/oleObject" Target="../embeddings/oleObject353.bin"/><Relationship Id="rId12" Type="http://schemas.openxmlformats.org/officeDocument/2006/relationships/oleObject" Target="../embeddings/oleObject356.bin"/><Relationship Id="rId17" Type="http://schemas.openxmlformats.org/officeDocument/2006/relationships/image" Target="../media/image25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58.bin"/><Relationship Id="rId20" Type="http://schemas.openxmlformats.org/officeDocument/2006/relationships/oleObject" Target="../embeddings/oleObject360.bin"/><Relationship Id="rId1" Type="http://schemas.openxmlformats.org/officeDocument/2006/relationships/vmlDrawing" Target="../drawings/vmlDrawing52.vml"/><Relationship Id="rId6" Type="http://schemas.openxmlformats.org/officeDocument/2006/relationships/image" Target="../media/image233.wmf"/><Relationship Id="rId11" Type="http://schemas.openxmlformats.org/officeDocument/2006/relationships/image" Target="../media/image252.wmf"/><Relationship Id="rId5" Type="http://schemas.openxmlformats.org/officeDocument/2006/relationships/oleObject" Target="../embeddings/oleObject352.bin"/><Relationship Id="rId15" Type="http://schemas.openxmlformats.org/officeDocument/2006/relationships/image" Target="../media/image254.wmf"/><Relationship Id="rId23" Type="http://schemas.openxmlformats.org/officeDocument/2006/relationships/image" Target="../media/image258.wmf"/><Relationship Id="rId10" Type="http://schemas.openxmlformats.org/officeDocument/2006/relationships/oleObject" Target="../embeddings/oleObject355.bin"/><Relationship Id="rId19" Type="http://schemas.openxmlformats.org/officeDocument/2006/relationships/image" Target="../media/image256.wmf"/><Relationship Id="rId4" Type="http://schemas.openxmlformats.org/officeDocument/2006/relationships/image" Target="../media/image250.wmf"/><Relationship Id="rId9" Type="http://schemas.openxmlformats.org/officeDocument/2006/relationships/image" Target="../media/image251.wmf"/><Relationship Id="rId14" Type="http://schemas.openxmlformats.org/officeDocument/2006/relationships/oleObject" Target="../embeddings/oleObject357.bin"/><Relationship Id="rId22" Type="http://schemas.openxmlformats.org/officeDocument/2006/relationships/oleObject" Target="../embeddings/oleObject361.bin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5.bin"/><Relationship Id="rId13" Type="http://schemas.openxmlformats.org/officeDocument/2006/relationships/image" Target="../media/image253.wmf"/><Relationship Id="rId18" Type="http://schemas.openxmlformats.org/officeDocument/2006/relationships/oleObject" Target="../embeddings/oleObject370.bin"/><Relationship Id="rId3" Type="http://schemas.openxmlformats.org/officeDocument/2006/relationships/oleObject" Target="../embeddings/oleObject362.bin"/><Relationship Id="rId21" Type="http://schemas.openxmlformats.org/officeDocument/2006/relationships/image" Target="../media/image257.wmf"/><Relationship Id="rId7" Type="http://schemas.openxmlformats.org/officeDocument/2006/relationships/oleObject" Target="../embeddings/oleObject364.bin"/><Relationship Id="rId12" Type="http://schemas.openxmlformats.org/officeDocument/2006/relationships/oleObject" Target="../embeddings/oleObject367.bin"/><Relationship Id="rId17" Type="http://schemas.openxmlformats.org/officeDocument/2006/relationships/image" Target="../media/image25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69.bin"/><Relationship Id="rId20" Type="http://schemas.openxmlformats.org/officeDocument/2006/relationships/oleObject" Target="../embeddings/oleObject371.bin"/><Relationship Id="rId1" Type="http://schemas.openxmlformats.org/officeDocument/2006/relationships/vmlDrawing" Target="../drawings/vmlDrawing53.vml"/><Relationship Id="rId6" Type="http://schemas.openxmlformats.org/officeDocument/2006/relationships/image" Target="../media/image233.wmf"/><Relationship Id="rId11" Type="http://schemas.openxmlformats.org/officeDocument/2006/relationships/image" Target="../media/image252.wmf"/><Relationship Id="rId5" Type="http://schemas.openxmlformats.org/officeDocument/2006/relationships/oleObject" Target="../embeddings/oleObject363.bin"/><Relationship Id="rId15" Type="http://schemas.openxmlformats.org/officeDocument/2006/relationships/image" Target="../media/image254.wmf"/><Relationship Id="rId23" Type="http://schemas.openxmlformats.org/officeDocument/2006/relationships/image" Target="../media/image259.wmf"/><Relationship Id="rId10" Type="http://schemas.openxmlformats.org/officeDocument/2006/relationships/oleObject" Target="../embeddings/oleObject366.bin"/><Relationship Id="rId19" Type="http://schemas.openxmlformats.org/officeDocument/2006/relationships/image" Target="../media/image256.wmf"/><Relationship Id="rId4" Type="http://schemas.openxmlformats.org/officeDocument/2006/relationships/image" Target="../media/image250.wmf"/><Relationship Id="rId9" Type="http://schemas.openxmlformats.org/officeDocument/2006/relationships/image" Target="../media/image251.wmf"/><Relationship Id="rId14" Type="http://schemas.openxmlformats.org/officeDocument/2006/relationships/oleObject" Target="../embeddings/oleObject368.bin"/><Relationship Id="rId22" Type="http://schemas.openxmlformats.org/officeDocument/2006/relationships/oleObject" Target="../embeddings/oleObject372.bin"/></Relationships>
</file>

<file path=ppt/slides/_rels/slide6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78.bin"/><Relationship Id="rId18" Type="http://schemas.openxmlformats.org/officeDocument/2006/relationships/image" Target="../media/image255.wmf"/><Relationship Id="rId26" Type="http://schemas.openxmlformats.org/officeDocument/2006/relationships/image" Target="../media/image261.wmf"/><Relationship Id="rId21" Type="http://schemas.openxmlformats.org/officeDocument/2006/relationships/oleObject" Target="../embeddings/oleObject382.bin"/><Relationship Id="rId34" Type="http://schemas.openxmlformats.org/officeDocument/2006/relationships/image" Target="../media/image194.wmf"/><Relationship Id="rId7" Type="http://schemas.openxmlformats.org/officeDocument/2006/relationships/image" Target="../media/image233.wmf"/><Relationship Id="rId12" Type="http://schemas.openxmlformats.org/officeDocument/2006/relationships/image" Target="../media/image252.wmf"/><Relationship Id="rId17" Type="http://schemas.openxmlformats.org/officeDocument/2006/relationships/oleObject" Target="../embeddings/oleObject380.bin"/><Relationship Id="rId25" Type="http://schemas.openxmlformats.org/officeDocument/2006/relationships/oleObject" Target="../embeddings/oleObject384.bin"/><Relationship Id="rId33" Type="http://schemas.openxmlformats.org/officeDocument/2006/relationships/oleObject" Target="../embeddings/oleObject388.bin"/><Relationship Id="rId38" Type="http://schemas.openxmlformats.org/officeDocument/2006/relationships/image" Target="../media/image26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4.wmf"/><Relationship Id="rId20" Type="http://schemas.openxmlformats.org/officeDocument/2006/relationships/image" Target="../media/image256.wmf"/><Relationship Id="rId29" Type="http://schemas.openxmlformats.org/officeDocument/2006/relationships/oleObject" Target="../embeddings/oleObject386.bin"/><Relationship Id="rId1" Type="http://schemas.openxmlformats.org/officeDocument/2006/relationships/vmlDrawing" Target="../drawings/vmlDrawing54.vml"/><Relationship Id="rId6" Type="http://schemas.openxmlformats.org/officeDocument/2006/relationships/oleObject" Target="../embeddings/oleObject374.bin"/><Relationship Id="rId11" Type="http://schemas.openxmlformats.org/officeDocument/2006/relationships/oleObject" Target="../embeddings/oleObject377.bin"/><Relationship Id="rId24" Type="http://schemas.openxmlformats.org/officeDocument/2006/relationships/image" Target="../media/image260.wmf"/><Relationship Id="rId32" Type="http://schemas.openxmlformats.org/officeDocument/2006/relationships/image" Target="../media/image196.wmf"/><Relationship Id="rId37" Type="http://schemas.openxmlformats.org/officeDocument/2006/relationships/oleObject" Target="../embeddings/oleObject390.bin"/><Relationship Id="rId5" Type="http://schemas.openxmlformats.org/officeDocument/2006/relationships/image" Target="../media/image250.wmf"/><Relationship Id="rId15" Type="http://schemas.openxmlformats.org/officeDocument/2006/relationships/oleObject" Target="../embeddings/oleObject379.bin"/><Relationship Id="rId23" Type="http://schemas.openxmlformats.org/officeDocument/2006/relationships/oleObject" Target="../embeddings/oleObject383.bin"/><Relationship Id="rId28" Type="http://schemas.openxmlformats.org/officeDocument/2006/relationships/image" Target="../media/image262.emf"/><Relationship Id="rId36" Type="http://schemas.openxmlformats.org/officeDocument/2006/relationships/image" Target="../media/image264.emf"/><Relationship Id="rId10" Type="http://schemas.openxmlformats.org/officeDocument/2006/relationships/image" Target="../media/image251.wmf"/><Relationship Id="rId19" Type="http://schemas.openxmlformats.org/officeDocument/2006/relationships/oleObject" Target="../embeddings/oleObject381.bin"/><Relationship Id="rId31" Type="http://schemas.openxmlformats.org/officeDocument/2006/relationships/oleObject" Target="../embeddings/oleObject387.bin"/><Relationship Id="rId4" Type="http://schemas.openxmlformats.org/officeDocument/2006/relationships/oleObject" Target="../embeddings/oleObject373.bin"/><Relationship Id="rId9" Type="http://schemas.openxmlformats.org/officeDocument/2006/relationships/oleObject" Target="../embeddings/oleObject376.bin"/><Relationship Id="rId14" Type="http://schemas.openxmlformats.org/officeDocument/2006/relationships/image" Target="../media/image253.wmf"/><Relationship Id="rId22" Type="http://schemas.openxmlformats.org/officeDocument/2006/relationships/image" Target="../media/image257.wmf"/><Relationship Id="rId27" Type="http://schemas.openxmlformats.org/officeDocument/2006/relationships/oleObject" Target="../embeddings/oleObject385.bin"/><Relationship Id="rId30" Type="http://schemas.openxmlformats.org/officeDocument/2006/relationships/image" Target="../media/image263.wmf"/><Relationship Id="rId35" Type="http://schemas.openxmlformats.org/officeDocument/2006/relationships/oleObject" Target="../embeddings/oleObject389.bin"/><Relationship Id="rId8" Type="http://schemas.openxmlformats.org/officeDocument/2006/relationships/oleObject" Target="../embeddings/oleObject375.bin"/><Relationship Id="rId3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3.wmf"/><Relationship Id="rId18" Type="http://schemas.openxmlformats.org/officeDocument/2006/relationships/oleObject" Target="../embeddings/oleObject399.bin"/><Relationship Id="rId26" Type="http://schemas.openxmlformats.org/officeDocument/2006/relationships/oleObject" Target="../embeddings/oleObject403.bin"/><Relationship Id="rId39" Type="http://schemas.openxmlformats.org/officeDocument/2006/relationships/image" Target="../media/image273.wmf"/><Relationship Id="rId21" Type="http://schemas.openxmlformats.org/officeDocument/2006/relationships/image" Target="../media/image257.wmf"/><Relationship Id="rId34" Type="http://schemas.openxmlformats.org/officeDocument/2006/relationships/oleObject" Target="../embeddings/oleObject407.bin"/><Relationship Id="rId42" Type="http://schemas.openxmlformats.org/officeDocument/2006/relationships/oleObject" Target="../embeddings/oleObject411.bin"/><Relationship Id="rId7" Type="http://schemas.openxmlformats.org/officeDocument/2006/relationships/oleObject" Target="../embeddings/oleObject39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98.bin"/><Relationship Id="rId20" Type="http://schemas.openxmlformats.org/officeDocument/2006/relationships/oleObject" Target="../embeddings/oleObject400.bin"/><Relationship Id="rId29" Type="http://schemas.openxmlformats.org/officeDocument/2006/relationships/image" Target="../media/image268.emf"/><Relationship Id="rId41" Type="http://schemas.openxmlformats.org/officeDocument/2006/relationships/image" Target="../media/image274.wmf"/><Relationship Id="rId1" Type="http://schemas.openxmlformats.org/officeDocument/2006/relationships/vmlDrawing" Target="../drawings/vmlDrawing55.vml"/><Relationship Id="rId6" Type="http://schemas.openxmlformats.org/officeDocument/2006/relationships/image" Target="../media/image233.wmf"/><Relationship Id="rId11" Type="http://schemas.openxmlformats.org/officeDocument/2006/relationships/image" Target="../media/image252.wmf"/><Relationship Id="rId24" Type="http://schemas.openxmlformats.org/officeDocument/2006/relationships/oleObject" Target="../embeddings/oleObject402.bin"/><Relationship Id="rId32" Type="http://schemas.openxmlformats.org/officeDocument/2006/relationships/oleObject" Target="../embeddings/oleObject406.bin"/><Relationship Id="rId37" Type="http://schemas.openxmlformats.org/officeDocument/2006/relationships/image" Target="../media/image272.wmf"/><Relationship Id="rId40" Type="http://schemas.openxmlformats.org/officeDocument/2006/relationships/oleObject" Target="../embeddings/oleObject410.bin"/><Relationship Id="rId5" Type="http://schemas.openxmlformats.org/officeDocument/2006/relationships/oleObject" Target="../embeddings/oleObject392.bin"/><Relationship Id="rId15" Type="http://schemas.openxmlformats.org/officeDocument/2006/relationships/image" Target="../media/image254.wmf"/><Relationship Id="rId23" Type="http://schemas.openxmlformats.org/officeDocument/2006/relationships/image" Target="../media/image260.wmf"/><Relationship Id="rId28" Type="http://schemas.openxmlformats.org/officeDocument/2006/relationships/oleObject" Target="../embeddings/oleObject404.bin"/><Relationship Id="rId36" Type="http://schemas.openxmlformats.org/officeDocument/2006/relationships/oleObject" Target="../embeddings/oleObject408.bin"/><Relationship Id="rId10" Type="http://schemas.openxmlformats.org/officeDocument/2006/relationships/oleObject" Target="../embeddings/oleObject395.bin"/><Relationship Id="rId19" Type="http://schemas.openxmlformats.org/officeDocument/2006/relationships/image" Target="../media/image256.wmf"/><Relationship Id="rId31" Type="http://schemas.openxmlformats.org/officeDocument/2006/relationships/image" Target="../media/image269.wmf"/><Relationship Id="rId4" Type="http://schemas.openxmlformats.org/officeDocument/2006/relationships/image" Target="../media/image250.wmf"/><Relationship Id="rId9" Type="http://schemas.openxmlformats.org/officeDocument/2006/relationships/image" Target="../media/image251.wmf"/><Relationship Id="rId14" Type="http://schemas.openxmlformats.org/officeDocument/2006/relationships/oleObject" Target="../embeddings/oleObject397.bin"/><Relationship Id="rId22" Type="http://schemas.openxmlformats.org/officeDocument/2006/relationships/oleObject" Target="../embeddings/oleObject401.bin"/><Relationship Id="rId27" Type="http://schemas.openxmlformats.org/officeDocument/2006/relationships/image" Target="../media/image267.emf"/><Relationship Id="rId30" Type="http://schemas.openxmlformats.org/officeDocument/2006/relationships/oleObject" Target="../embeddings/oleObject405.bin"/><Relationship Id="rId35" Type="http://schemas.openxmlformats.org/officeDocument/2006/relationships/image" Target="../media/image271.wmf"/><Relationship Id="rId43" Type="http://schemas.openxmlformats.org/officeDocument/2006/relationships/image" Target="../media/image275.wmf"/><Relationship Id="rId8" Type="http://schemas.openxmlformats.org/officeDocument/2006/relationships/oleObject" Target="../embeddings/oleObject394.bin"/><Relationship Id="rId3" Type="http://schemas.openxmlformats.org/officeDocument/2006/relationships/oleObject" Target="../embeddings/oleObject391.bin"/><Relationship Id="rId12" Type="http://schemas.openxmlformats.org/officeDocument/2006/relationships/oleObject" Target="../embeddings/oleObject396.bin"/><Relationship Id="rId17" Type="http://schemas.openxmlformats.org/officeDocument/2006/relationships/image" Target="../media/image255.wmf"/><Relationship Id="rId25" Type="http://schemas.openxmlformats.org/officeDocument/2006/relationships/image" Target="../media/image266.wmf"/><Relationship Id="rId33" Type="http://schemas.openxmlformats.org/officeDocument/2006/relationships/image" Target="../media/image270.wmf"/><Relationship Id="rId38" Type="http://schemas.openxmlformats.org/officeDocument/2006/relationships/oleObject" Target="../embeddings/oleObject409.bin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4.bin"/><Relationship Id="rId13" Type="http://schemas.openxmlformats.org/officeDocument/2006/relationships/image" Target="../media/image278.wmf"/><Relationship Id="rId18" Type="http://schemas.openxmlformats.org/officeDocument/2006/relationships/oleObject" Target="../embeddings/oleObject419.bin"/><Relationship Id="rId26" Type="http://schemas.openxmlformats.org/officeDocument/2006/relationships/oleObject" Target="../embeddings/oleObject423.bin"/><Relationship Id="rId3" Type="http://schemas.openxmlformats.org/officeDocument/2006/relationships/audio" Target="../media/audio1.wav"/><Relationship Id="rId21" Type="http://schemas.openxmlformats.org/officeDocument/2006/relationships/image" Target="../media/image282.wmf"/><Relationship Id="rId7" Type="http://schemas.openxmlformats.org/officeDocument/2006/relationships/image" Target="../media/image277.wmf"/><Relationship Id="rId12" Type="http://schemas.openxmlformats.org/officeDocument/2006/relationships/oleObject" Target="../embeddings/oleObject416.bin"/><Relationship Id="rId17" Type="http://schemas.openxmlformats.org/officeDocument/2006/relationships/image" Target="../media/image280.emf"/><Relationship Id="rId25" Type="http://schemas.openxmlformats.org/officeDocument/2006/relationships/image" Target="../media/image28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18.bin"/><Relationship Id="rId20" Type="http://schemas.openxmlformats.org/officeDocument/2006/relationships/oleObject" Target="../embeddings/oleObject420.bin"/><Relationship Id="rId29" Type="http://schemas.openxmlformats.org/officeDocument/2006/relationships/image" Target="../media/image286.wmf"/><Relationship Id="rId1" Type="http://schemas.openxmlformats.org/officeDocument/2006/relationships/vmlDrawing" Target="../drawings/vmlDrawing56.vml"/><Relationship Id="rId6" Type="http://schemas.openxmlformats.org/officeDocument/2006/relationships/oleObject" Target="../embeddings/oleObject413.bin"/><Relationship Id="rId11" Type="http://schemas.openxmlformats.org/officeDocument/2006/relationships/image" Target="../media/image194.wmf"/><Relationship Id="rId24" Type="http://schemas.openxmlformats.org/officeDocument/2006/relationships/oleObject" Target="../embeddings/oleObject422.bin"/><Relationship Id="rId5" Type="http://schemas.openxmlformats.org/officeDocument/2006/relationships/image" Target="../media/image276.emf"/><Relationship Id="rId15" Type="http://schemas.openxmlformats.org/officeDocument/2006/relationships/image" Target="../media/image279.emf"/><Relationship Id="rId23" Type="http://schemas.openxmlformats.org/officeDocument/2006/relationships/image" Target="../media/image283.wmf"/><Relationship Id="rId28" Type="http://schemas.openxmlformats.org/officeDocument/2006/relationships/oleObject" Target="../embeddings/oleObject424.bin"/><Relationship Id="rId10" Type="http://schemas.openxmlformats.org/officeDocument/2006/relationships/oleObject" Target="../embeddings/oleObject415.bin"/><Relationship Id="rId19" Type="http://schemas.openxmlformats.org/officeDocument/2006/relationships/image" Target="../media/image281.emf"/><Relationship Id="rId4" Type="http://schemas.openxmlformats.org/officeDocument/2006/relationships/oleObject" Target="../embeddings/oleObject412.bin"/><Relationship Id="rId9" Type="http://schemas.openxmlformats.org/officeDocument/2006/relationships/image" Target="../media/image196.wmf"/><Relationship Id="rId14" Type="http://schemas.openxmlformats.org/officeDocument/2006/relationships/oleObject" Target="../embeddings/oleObject417.bin"/><Relationship Id="rId22" Type="http://schemas.openxmlformats.org/officeDocument/2006/relationships/oleObject" Target="../embeddings/oleObject421.bin"/><Relationship Id="rId27" Type="http://schemas.openxmlformats.org/officeDocument/2006/relationships/image" Target="../media/image285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288.emf"/><Relationship Id="rId5" Type="http://schemas.openxmlformats.org/officeDocument/2006/relationships/oleObject" Target="../embeddings/oleObject426.bin"/><Relationship Id="rId4" Type="http://schemas.openxmlformats.org/officeDocument/2006/relationships/image" Target="../media/image28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1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9.wmf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9.bin"/><Relationship Id="rId13" Type="http://schemas.openxmlformats.org/officeDocument/2006/relationships/image" Target="../media/image293.wmf"/><Relationship Id="rId18" Type="http://schemas.openxmlformats.org/officeDocument/2006/relationships/image" Target="../media/image295.wmf"/><Relationship Id="rId3" Type="http://schemas.openxmlformats.org/officeDocument/2006/relationships/audio" Target="../media/audio1.wav"/><Relationship Id="rId7" Type="http://schemas.openxmlformats.org/officeDocument/2006/relationships/image" Target="../media/image290.wmf"/><Relationship Id="rId12" Type="http://schemas.openxmlformats.org/officeDocument/2006/relationships/oleObject" Target="../embeddings/oleObject431.bin"/><Relationship Id="rId17" Type="http://schemas.openxmlformats.org/officeDocument/2006/relationships/oleObject" Target="../embeddings/oleObject43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94.wmf"/><Relationship Id="rId20" Type="http://schemas.openxmlformats.org/officeDocument/2006/relationships/image" Target="../media/image296.wmf"/><Relationship Id="rId1" Type="http://schemas.openxmlformats.org/officeDocument/2006/relationships/vmlDrawing" Target="../drawings/vmlDrawing58.vml"/><Relationship Id="rId6" Type="http://schemas.openxmlformats.org/officeDocument/2006/relationships/oleObject" Target="../embeddings/oleObject428.bin"/><Relationship Id="rId11" Type="http://schemas.openxmlformats.org/officeDocument/2006/relationships/image" Target="../media/image292.wmf"/><Relationship Id="rId5" Type="http://schemas.openxmlformats.org/officeDocument/2006/relationships/image" Target="../media/image289.wmf"/><Relationship Id="rId15" Type="http://schemas.openxmlformats.org/officeDocument/2006/relationships/oleObject" Target="../embeddings/oleObject433.bin"/><Relationship Id="rId10" Type="http://schemas.openxmlformats.org/officeDocument/2006/relationships/oleObject" Target="../embeddings/oleObject430.bin"/><Relationship Id="rId19" Type="http://schemas.openxmlformats.org/officeDocument/2006/relationships/oleObject" Target="../embeddings/oleObject435.bin"/><Relationship Id="rId4" Type="http://schemas.openxmlformats.org/officeDocument/2006/relationships/oleObject" Target="../embeddings/oleObject427.bin"/><Relationship Id="rId9" Type="http://schemas.openxmlformats.org/officeDocument/2006/relationships/image" Target="../media/image291.wmf"/><Relationship Id="rId14" Type="http://schemas.openxmlformats.org/officeDocument/2006/relationships/oleObject" Target="../embeddings/oleObject432.bin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9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9.vml"/><Relationship Id="rId6" Type="http://schemas.openxmlformats.org/officeDocument/2006/relationships/oleObject" Target="../embeddings/oleObject437.bin"/><Relationship Id="rId5" Type="http://schemas.openxmlformats.org/officeDocument/2006/relationships/image" Target="../media/image297.wmf"/><Relationship Id="rId4" Type="http://schemas.openxmlformats.org/officeDocument/2006/relationships/oleObject" Target="../embeddings/oleObject436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wmf"/><Relationship Id="rId3" Type="http://schemas.openxmlformats.org/officeDocument/2006/relationships/oleObject" Target="../embeddings/oleObject438.bin"/><Relationship Id="rId7" Type="http://schemas.openxmlformats.org/officeDocument/2006/relationships/oleObject" Target="../embeddings/oleObject4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299.wmf"/><Relationship Id="rId5" Type="http://schemas.openxmlformats.org/officeDocument/2006/relationships/oleObject" Target="../embeddings/oleObject439.bin"/><Relationship Id="rId4" Type="http://schemas.openxmlformats.org/officeDocument/2006/relationships/image" Target="../media/image218.wm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audio" Target="../media/audio1.wav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2">
                <a:gamma/>
                <a:shade val="46275"/>
                <a:invGamma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685800" y="2286000"/>
            <a:ext cx="7772400" cy="1143000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6000" b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电路理论</a:t>
            </a:r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009650" y="4267200"/>
            <a:ext cx="716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r>
              <a:rPr lang="zh-CN" altLang="en-US" sz="3200">
                <a:solidFill>
                  <a:schemeClr val="bg1"/>
                </a:solidFill>
                <a:ea typeface="隶书" panose="02010509060101010101" pitchFamily="49" charset="-122"/>
              </a:rPr>
              <a:t>华中科技大学电气与电子工程学院</a:t>
            </a:r>
          </a:p>
          <a:p>
            <a:pPr algn="ctr" eaLnBrk="0" hangingPunct="0"/>
            <a:r>
              <a:rPr lang="zh-CN" altLang="en-US" sz="3200">
                <a:solidFill>
                  <a:schemeClr val="bg1"/>
                </a:solidFill>
                <a:ea typeface="隶书" panose="02010509060101010101" pitchFamily="49" charset="-122"/>
              </a:rPr>
              <a:t>何仁平</a:t>
            </a: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zh-CN" sz="2400"/>
              <a:t> 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2015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9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 build="p" autoUpdateAnimBg="0"/>
      <p:bldP spid="116741" grpId="0"/>
      <p:bldP spid="1167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95" name="Text Box 43"/>
          <p:cNvSpPr txBox="1">
            <a:spLocks noChangeArrowheads="1"/>
          </p:cNvSpPr>
          <p:nvPr/>
        </p:nvSpPr>
        <p:spPr bwMode="auto">
          <a:xfrm>
            <a:off x="133350" y="161925"/>
            <a:ext cx="549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</a:rPr>
              <a:t> 2. </a:t>
            </a:r>
            <a:r>
              <a:rPr lang="zh-CN" altLang="zh-CN" sz="3200">
                <a:solidFill>
                  <a:srgbClr val="0000FF"/>
                </a:solidFill>
              </a:rPr>
              <a:t>三相电源</a:t>
            </a:r>
            <a:r>
              <a:rPr lang="zh-CN" altLang="en-US" sz="3200">
                <a:solidFill>
                  <a:srgbClr val="0000FF"/>
                </a:solidFill>
              </a:rPr>
              <a:t>星形接法的电压</a:t>
            </a:r>
          </a:p>
        </p:txBody>
      </p:sp>
      <p:graphicFrame>
        <p:nvGraphicFramePr>
          <p:cNvPr id="74830" name="Object 78"/>
          <p:cNvGraphicFramePr>
            <a:graphicFrameLocks noChangeAspect="1"/>
          </p:cNvGraphicFramePr>
          <p:nvPr/>
        </p:nvGraphicFramePr>
        <p:xfrm>
          <a:off x="1289050" y="1314450"/>
          <a:ext cx="2144713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6" name="公式" r:id="rId4" imgW="558720" imgH="533160" progId="Equation.3">
                  <p:embed/>
                </p:oleObj>
              </mc:Choice>
              <mc:Fallback>
                <p:oleObj name="公式" r:id="rId4" imgW="558720" imgH="533160" progId="Equation.3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9050" y="1314450"/>
                        <a:ext cx="2144713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831" name="Text Box 79"/>
          <p:cNvSpPr txBox="1">
            <a:spLocks noChangeArrowheads="1"/>
          </p:cNvSpPr>
          <p:nvPr/>
        </p:nvSpPr>
        <p:spPr bwMode="auto">
          <a:xfrm>
            <a:off x="323850" y="809625"/>
            <a:ext cx="5387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u="sng">
                <a:solidFill>
                  <a:srgbClr val="CC3399"/>
                </a:solidFill>
              </a:rPr>
              <a:t>相电压</a:t>
            </a:r>
            <a:r>
              <a:rPr lang="zh-CN" altLang="en-US" sz="3200">
                <a:solidFill>
                  <a:srgbClr val="CC3399"/>
                </a:solidFill>
              </a:rPr>
              <a:t>：</a:t>
            </a:r>
            <a:r>
              <a:rPr lang="zh-CN" altLang="en-US">
                <a:solidFill>
                  <a:srgbClr val="006600"/>
                </a:solidFill>
              </a:rPr>
              <a:t>相线对中线间的电压。</a:t>
            </a:r>
          </a:p>
        </p:txBody>
      </p:sp>
      <p:graphicFrame>
        <p:nvGraphicFramePr>
          <p:cNvPr id="74837" name="Object 85"/>
          <p:cNvGraphicFramePr>
            <a:graphicFrameLocks noChangeAspect="1"/>
          </p:cNvGraphicFramePr>
          <p:nvPr/>
        </p:nvGraphicFramePr>
        <p:xfrm>
          <a:off x="817563" y="4030663"/>
          <a:ext cx="4206875" cy="2306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7" name="公式" r:id="rId6" imgW="1155600" imgH="736560" progId="Equation.3">
                  <p:embed/>
                </p:oleObj>
              </mc:Choice>
              <mc:Fallback>
                <p:oleObj name="公式" r:id="rId6" imgW="1155600" imgH="736560" progId="Equation.3">
                  <p:embed/>
                  <p:pic>
                    <p:nvPicPr>
                      <p:cNvPr id="0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563" y="4030663"/>
                        <a:ext cx="4206875" cy="2306637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874" name="Group 122"/>
          <p:cNvGrpSpPr>
            <a:grpSpLocks/>
          </p:cNvGrpSpPr>
          <p:nvPr/>
        </p:nvGrpSpPr>
        <p:grpSpPr bwMode="auto">
          <a:xfrm>
            <a:off x="4586288" y="552450"/>
            <a:ext cx="4432300" cy="3059113"/>
            <a:chOff x="2889" y="348"/>
            <a:chExt cx="2792" cy="1927"/>
          </a:xfrm>
        </p:grpSpPr>
        <p:sp>
          <p:nvSpPr>
            <p:cNvPr id="74800" name="Line 48"/>
            <p:cNvSpPr>
              <a:spLocks noChangeShapeType="1"/>
            </p:cNvSpPr>
            <p:nvPr/>
          </p:nvSpPr>
          <p:spPr bwMode="auto">
            <a:xfrm flipH="1">
              <a:off x="3133" y="1322"/>
              <a:ext cx="292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4873" name="Group 121"/>
            <p:cNvGrpSpPr>
              <a:grpSpLocks/>
            </p:cNvGrpSpPr>
            <p:nvPr/>
          </p:nvGrpSpPr>
          <p:grpSpPr bwMode="auto">
            <a:xfrm>
              <a:off x="2889" y="348"/>
              <a:ext cx="2792" cy="1927"/>
              <a:chOff x="2889" y="348"/>
              <a:chExt cx="2792" cy="1927"/>
            </a:xfrm>
          </p:grpSpPr>
          <p:sp>
            <p:nvSpPr>
              <p:cNvPr id="74798" name="Oval 46"/>
              <p:cNvSpPr>
                <a:spLocks noChangeArrowheads="1"/>
              </p:cNvSpPr>
              <p:nvPr/>
            </p:nvSpPr>
            <p:spPr bwMode="auto">
              <a:xfrm>
                <a:off x="3296" y="1415"/>
                <a:ext cx="289" cy="29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797" name="Oval 45"/>
              <p:cNvSpPr>
                <a:spLocks noChangeArrowheads="1"/>
              </p:cNvSpPr>
              <p:nvPr/>
            </p:nvSpPr>
            <p:spPr bwMode="auto">
              <a:xfrm>
                <a:off x="3980" y="1403"/>
                <a:ext cx="301" cy="30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74799" name="Object 47"/>
              <p:cNvGraphicFramePr>
                <a:graphicFrameLocks noChangeAspect="1"/>
              </p:cNvGraphicFramePr>
              <p:nvPr/>
            </p:nvGraphicFramePr>
            <p:xfrm>
              <a:off x="3648" y="732"/>
              <a:ext cx="281" cy="3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4878" name="公式" r:id="rId8" imgW="177480" imgH="228600" progId="Equation.3">
                      <p:embed/>
                    </p:oleObj>
                  </mc:Choice>
                  <mc:Fallback>
                    <p:oleObj name="公式" r:id="rId8" imgW="177480" imgH="228600" progId="Equation.3">
                      <p:embed/>
                      <p:pic>
                        <p:nvPicPr>
                          <p:cNvPr id="0" name="Object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48" y="732"/>
                            <a:ext cx="281" cy="37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801" name="Line 49"/>
              <p:cNvSpPr>
                <a:spLocks noChangeShapeType="1"/>
              </p:cNvSpPr>
              <p:nvPr/>
            </p:nvSpPr>
            <p:spPr bwMode="auto">
              <a:xfrm rot="3308342">
                <a:off x="3419" y="1116"/>
                <a:ext cx="0" cy="885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06" name="Oval 54"/>
              <p:cNvSpPr>
                <a:spLocks noChangeArrowheads="1"/>
              </p:cNvSpPr>
              <p:nvPr/>
            </p:nvSpPr>
            <p:spPr bwMode="auto">
              <a:xfrm>
                <a:off x="3632" y="743"/>
                <a:ext cx="301" cy="29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07" name="Line 55"/>
              <p:cNvSpPr>
                <a:spLocks noChangeShapeType="1"/>
              </p:cNvSpPr>
              <p:nvPr/>
            </p:nvSpPr>
            <p:spPr bwMode="auto">
              <a:xfrm>
                <a:off x="3776" y="499"/>
                <a:ext cx="0" cy="803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08" name="Line 56"/>
              <p:cNvSpPr>
                <a:spLocks noChangeShapeType="1"/>
              </p:cNvSpPr>
              <p:nvPr/>
            </p:nvSpPr>
            <p:spPr bwMode="auto">
              <a:xfrm rot="18299483" flipV="1">
                <a:off x="4142" y="1133"/>
                <a:ext cx="36" cy="889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09" name="Line 57"/>
              <p:cNvSpPr>
                <a:spLocks noChangeShapeType="1"/>
              </p:cNvSpPr>
              <p:nvPr/>
            </p:nvSpPr>
            <p:spPr bwMode="auto">
              <a:xfrm>
                <a:off x="3776" y="499"/>
                <a:ext cx="16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10" name="Line 58"/>
              <p:cNvSpPr>
                <a:spLocks noChangeShapeType="1"/>
              </p:cNvSpPr>
              <p:nvPr/>
            </p:nvSpPr>
            <p:spPr bwMode="auto">
              <a:xfrm>
                <a:off x="3776" y="1298"/>
                <a:ext cx="16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11" name="Line 59"/>
              <p:cNvSpPr>
                <a:spLocks noChangeShapeType="1"/>
              </p:cNvSpPr>
              <p:nvPr/>
            </p:nvSpPr>
            <p:spPr bwMode="auto">
              <a:xfrm>
                <a:off x="4509" y="1861"/>
                <a:ext cx="87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12" name="Line 60"/>
              <p:cNvSpPr>
                <a:spLocks noChangeShapeType="1"/>
              </p:cNvSpPr>
              <p:nvPr/>
            </p:nvSpPr>
            <p:spPr bwMode="auto">
              <a:xfrm>
                <a:off x="3049" y="2260"/>
                <a:ext cx="233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13" name="Line 61"/>
              <p:cNvSpPr>
                <a:spLocks noChangeShapeType="1"/>
              </p:cNvSpPr>
              <p:nvPr/>
            </p:nvSpPr>
            <p:spPr bwMode="auto">
              <a:xfrm flipV="1">
                <a:off x="4016" y="627"/>
                <a:ext cx="0" cy="37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14" name="Line 62"/>
              <p:cNvSpPr>
                <a:spLocks noChangeShapeType="1"/>
              </p:cNvSpPr>
              <p:nvPr/>
            </p:nvSpPr>
            <p:spPr bwMode="auto">
              <a:xfrm>
                <a:off x="3893" y="1647"/>
                <a:ext cx="292" cy="22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74815" name="Object 63"/>
              <p:cNvGraphicFramePr>
                <a:graphicFrameLocks noChangeAspect="1"/>
              </p:cNvGraphicFramePr>
              <p:nvPr/>
            </p:nvGraphicFramePr>
            <p:xfrm>
              <a:off x="2889" y="846"/>
              <a:ext cx="441" cy="69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4879" name="公式" r:id="rId10" imgW="152280" imgH="228600" progId="Equation.3">
                      <p:embed/>
                    </p:oleObj>
                  </mc:Choice>
                  <mc:Fallback>
                    <p:oleObj name="公式" r:id="rId10" imgW="152280" imgH="228600" progId="Equation.3">
                      <p:embed/>
                      <p:pic>
                        <p:nvPicPr>
                          <p:cNvPr id="0" name="Object 6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9" y="846"/>
                            <a:ext cx="441" cy="69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816" name="Object 64"/>
              <p:cNvGraphicFramePr>
                <a:graphicFrameLocks noChangeAspect="1"/>
              </p:cNvGraphicFramePr>
              <p:nvPr/>
            </p:nvGraphicFramePr>
            <p:xfrm>
              <a:off x="3687" y="1532"/>
              <a:ext cx="449" cy="5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4880" name="公式" r:id="rId12" imgW="177480" imgH="215640" progId="Equation.3">
                      <p:embed/>
                    </p:oleObj>
                  </mc:Choice>
                  <mc:Fallback>
                    <p:oleObj name="公式" r:id="rId12" imgW="177480" imgH="215640" progId="Equation.3">
                      <p:embed/>
                      <p:pic>
                        <p:nvPicPr>
                          <p:cNvPr id="0" name="Object 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87" y="1532"/>
                            <a:ext cx="449" cy="56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817" name="Text Box 65"/>
              <p:cNvSpPr txBox="1">
                <a:spLocks noChangeArrowheads="1"/>
              </p:cNvSpPr>
              <p:nvPr/>
            </p:nvSpPr>
            <p:spPr bwMode="auto">
              <a:xfrm>
                <a:off x="5384" y="348"/>
                <a:ext cx="2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74820" name="Text Box 68"/>
              <p:cNvSpPr txBox="1">
                <a:spLocks noChangeArrowheads="1"/>
              </p:cNvSpPr>
              <p:nvPr/>
            </p:nvSpPr>
            <p:spPr bwMode="auto">
              <a:xfrm>
                <a:off x="5403" y="194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C</a:t>
                </a:r>
              </a:p>
            </p:txBody>
          </p:sp>
          <p:sp>
            <p:nvSpPr>
              <p:cNvPr id="74821" name="Text Box 69"/>
              <p:cNvSpPr txBox="1">
                <a:spLocks noChangeArrowheads="1"/>
              </p:cNvSpPr>
              <p:nvPr/>
            </p:nvSpPr>
            <p:spPr bwMode="auto">
              <a:xfrm>
                <a:off x="5384" y="1602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74823" name="Line 71"/>
              <p:cNvSpPr>
                <a:spLocks noChangeShapeType="1"/>
              </p:cNvSpPr>
              <p:nvPr/>
            </p:nvSpPr>
            <p:spPr bwMode="auto">
              <a:xfrm flipV="1">
                <a:off x="3061" y="1798"/>
                <a:ext cx="0" cy="47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24" name="Text Box 72"/>
              <p:cNvSpPr txBox="1">
                <a:spLocks noChangeArrowheads="1"/>
              </p:cNvSpPr>
              <p:nvPr/>
            </p:nvSpPr>
            <p:spPr bwMode="auto">
              <a:xfrm>
                <a:off x="5403" y="1084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N</a:t>
                </a:r>
              </a:p>
            </p:txBody>
          </p:sp>
          <p:sp>
            <p:nvSpPr>
              <p:cNvPr id="74825" name="Oval 73"/>
              <p:cNvSpPr>
                <a:spLocks noChangeArrowheads="1"/>
              </p:cNvSpPr>
              <p:nvPr/>
            </p:nvSpPr>
            <p:spPr bwMode="auto">
              <a:xfrm>
                <a:off x="3756" y="1260"/>
                <a:ext cx="72" cy="72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74826" name="Object 74"/>
              <p:cNvGraphicFramePr>
                <a:graphicFrameLocks noChangeAspect="1"/>
              </p:cNvGraphicFramePr>
              <p:nvPr/>
            </p:nvGraphicFramePr>
            <p:xfrm>
              <a:off x="4077" y="524"/>
              <a:ext cx="461" cy="5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4881" name="公式" r:id="rId14" imgW="177480" imgH="215640" progId="Equation.3">
                      <p:embed/>
                    </p:oleObj>
                  </mc:Choice>
                  <mc:Fallback>
                    <p:oleObj name="公式" r:id="rId14" imgW="177480" imgH="215640" progId="Equation.3">
                      <p:embed/>
                      <p:pic>
                        <p:nvPicPr>
                          <p:cNvPr id="0" name="Object 7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77" y="524"/>
                            <a:ext cx="461" cy="59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74875" name="Group 123"/>
          <p:cNvGrpSpPr>
            <a:grpSpLocks/>
          </p:cNvGrpSpPr>
          <p:nvPr/>
        </p:nvGrpSpPr>
        <p:grpSpPr bwMode="auto">
          <a:xfrm>
            <a:off x="5989638" y="4119563"/>
            <a:ext cx="3154362" cy="2554287"/>
            <a:chOff x="3773" y="2595"/>
            <a:chExt cx="1987" cy="1609"/>
          </a:xfrm>
        </p:grpSpPr>
        <p:sp>
          <p:nvSpPr>
            <p:cNvPr id="74839" name="Line 87"/>
            <p:cNvSpPr>
              <a:spLocks noChangeShapeType="1"/>
            </p:cNvSpPr>
            <p:nvPr/>
          </p:nvSpPr>
          <p:spPr bwMode="auto">
            <a:xfrm flipH="1">
              <a:off x="4252" y="3264"/>
              <a:ext cx="368" cy="6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38" name="Line 86"/>
            <p:cNvSpPr>
              <a:spLocks noChangeShapeType="1"/>
            </p:cNvSpPr>
            <p:nvPr/>
          </p:nvSpPr>
          <p:spPr bwMode="auto">
            <a:xfrm>
              <a:off x="4620" y="3288"/>
              <a:ext cx="81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40" name="Line 88"/>
            <p:cNvSpPr>
              <a:spLocks noChangeShapeType="1"/>
            </p:cNvSpPr>
            <p:nvPr/>
          </p:nvSpPr>
          <p:spPr bwMode="auto">
            <a:xfrm flipH="1" flipV="1">
              <a:off x="4274" y="2700"/>
              <a:ext cx="346" cy="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42" name="Arc 90"/>
            <p:cNvSpPr>
              <a:spLocks/>
            </p:cNvSpPr>
            <p:nvPr/>
          </p:nvSpPr>
          <p:spPr bwMode="auto">
            <a:xfrm rot="-723194">
              <a:off x="4537" y="3075"/>
              <a:ext cx="271" cy="240"/>
            </a:xfrm>
            <a:custGeom>
              <a:avLst/>
              <a:gdLst>
                <a:gd name="G0" fmla="+- 567 0 0"/>
                <a:gd name="G1" fmla="+- 21600 0 0"/>
                <a:gd name="G2" fmla="+- 21600 0 0"/>
                <a:gd name="T0" fmla="*/ 0 w 22167"/>
                <a:gd name="T1" fmla="*/ 7 h 21600"/>
                <a:gd name="T2" fmla="*/ 22167 w 22167"/>
                <a:gd name="T3" fmla="*/ 21600 h 21600"/>
                <a:gd name="T4" fmla="*/ 567 w 2216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67" h="21600" fill="none" extrusionOk="0">
                  <a:moveTo>
                    <a:pt x="0" y="7"/>
                  </a:moveTo>
                  <a:cubicBezTo>
                    <a:pt x="188" y="2"/>
                    <a:pt x="377" y="-1"/>
                    <a:pt x="567" y="0"/>
                  </a:cubicBezTo>
                  <a:cubicBezTo>
                    <a:pt x="12496" y="0"/>
                    <a:pt x="22167" y="9670"/>
                    <a:pt x="22167" y="21600"/>
                  </a:cubicBezTo>
                </a:path>
                <a:path w="22167" h="21600" stroke="0" extrusionOk="0">
                  <a:moveTo>
                    <a:pt x="0" y="7"/>
                  </a:moveTo>
                  <a:cubicBezTo>
                    <a:pt x="188" y="2"/>
                    <a:pt x="377" y="-1"/>
                    <a:pt x="567" y="0"/>
                  </a:cubicBezTo>
                  <a:cubicBezTo>
                    <a:pt x="12496" y="0"/>
                    <a:pt x="22167" y="9670"/>
                    <a:pt x="22167" y="21600"/>
                  </a:cubicBezTo>
                  <a:lnTo>
                    <a:pt x="567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43" name="Text Box 91"/>
            <p:cNvSpPr txBox="1">
              <a:spLocks noChangeArrowheads="1"/>
            </p:cNvSpPr>
            <p:nvPr/>
          </p:nvSpPr>
          <p:spPr bwMode="auto">
            <a:xfrm>
              <a:off x="4694" y="2790"/>
              <a:ext cx="5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120</a:t>
              </a:r>
              <a:r>
                <a:rPr lang="en-US" altLang="zh-CN" baseline="30000">
                  <a:sym typeface="Symbol" panose="05050102010706020507" pitchFamily="18" charset="2"/>
                </a:rPr>
                <a:t></a:t>
              </a:r>
              <a:endParaRPr lang="en-US" altLang="zh-CN"/>
            </a:p>
          </p:txBody>
        </p:sp>
        <p:sp>
          <p:nvSpPr>
            <p:cNvPr id="74844" name="Arc 92"/>
            <p:cNvSpPr>
              <a:spLocks/>
            </p:cNvSpPr>
            <p:nvPr/>
          </p:nvSpPr>
          <p:spPr bwMode="auto">
            <a:xfrm rot="6793103">
              <a:off x="4535" y="3260"/>
              <a:ext cx="285" cy="220"/>
            </a:xfrm>
            <a:custGeom>
              <a:avLst/>
              <a:gdLst>
                <a:gd name="G0" fmla="+- 1756 0 0"/>
                <a:gd name="G1" fmla="+- 21600 0 0"/>
                <a:gd name="G2" fmla="+- 21600 0 0"/>
                <a:gd name="T0" fmla="*/ 0 w 23356"/>
                <a:gd name="T1" fmla="*/ 72 h 23334"/>
                <a:gd name="T2" fmla="*/ 23286 w 23356"/>
                <a:gd name="T3" fmla="*/ 23334 h 23334"/>
                <a:gd name="T4" fmla="*/ 1756 w 23356"/>
                <a:gd name="T5" fmla="*/ 21600 h 23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356" h="23334" fill="none" extrusionOk="0">
                  <a:moveTo>
                    <a:pt x="-1" y="71"/>
                  </a:moveTo>
                  <a:cubicBezTo>
                    <a:pt x="584" y="23"/>
                    <a:pt x="1169" y="-1"/>
                    <a:pt x="1756" y="0"/>
                  </a:cubicBezTo>
                  <a:cubicBezTo>
                    <a:pt x="13685" y="0"/>
                    <a:pt x="23356" y="9670"/>
                    <a:pt x="23356" y="21600"/>
                  </a:cubicBezTo>
                  <a:cubicBezTo>
                    <a:pt x="23356" y="22178"/>
                    <a:pt x="23332" y="22757"/>
                    <a:pt x="23286" y="23334"/>
                  </a:cubicBezTo>
                </a:path>
                <a:path w="23356" h="23334" stroke="0" extrusionOk="0">
                  <a:moveTo>
                    <a:pt x="-1" y="71"/>
                  </a:moveTo>
                  <a:cubicBezTo>
                    <a:pt x="584" y="23"/>
                    <a:pt x="1169" y="-1"/>
                    <a:pt x="1756" y="0"/>
                  </a:cubicBezTo>
                  <a:cubicBezTo>
                    <a:pt x="13685" y="0"/>
                    <a:pt x="23356" y="9670"/>
                    <a:pt x="23356" y="21600"/>
                  </a:cubicBezTo>
                  <a:cubicBezTo>
                    <a:pt x="23356" y="22178"/>
                    <a:pt x="23332" y="22757"/>
                    <a:pt x="23286" y="23334"/>
                  </a:cubicBezTo>
                  <a:lnTo>
                    <a:pt x="1756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45" name="Text Box 93"/>
            <p:cNvSpPr txBox="1">
              <a:spLocks noChangeArrowheads="1"/>
            </p:cNvSpPr>
            <p:nvPr/>
          </p:nvSpPr>
          <p:spPr bwMode="auto">
            <a:xfrm>
              <a:off x="4574" y="3438"/>
              <a:ext cx="5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120</a:t>
              </a:r>
              <a:r>
                <a:rPr lang="en-US" altLang="zh-CN" baseline="30000">
                  <a:sym typeface="Symbol" panose="05050102010706020507" pitchFamily="18" charset="2"/>
                </a:rPr>
                <a:t></a:t>
              </a:r>
              <a:endParaRPr lang="en-US" altLang="zh-CN"/>
            </a:p>
          </p:txBody>
        </p:sp>
        <p:sp>
          <p:nvSpPr>
            <p:cNvPr id="74846" name="Arc 94"/>
            <p:cNvSpPr>
              <a:spLocks/>
            </p:cNvSpPr>
            <p:nvPr/>
          </p:nvSpPr>
          <p:spPr bwMode="auto">
            <a:xfrm rot="14223053">
              <a:off x="4368" y="3195"/>
              <a:ext cx="264" cy="20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47" name="Text Box 95"/>
            <p:cNvSpPr txBox="1">
              <a:spLocks noChangeArrowheads="1"/>
            </p:cNvSpPr>
            <p:nvPr/>
          </p:nvSpPr>
          <p:spPr bwMode="auto">
            <a:xfrm>
              <a:off x="3902" y="3234"/>
              <a:ext cx="5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120</a:t>
              </a:r>
              <a:r>
                <a:rPr lang="en-US" altLang="zh-CN" baseline="30000">
                  <a:sym typeface="Symbol" panose="05050102010706020507" pitchFamily="18" charset="2"/>
                </a:rPr>
                <a:t></a:t>
              </a:r>
              <a:endParaRPr lang="en-US" altLang="zh-CN"/>
            </a:p>
          </p:txBody>
        </p:sp>
        <p:graphicFrame>
          <p:nvGraphicFramePr>
            <p:cNvPr id="74850" name="Object 98"/>
            <p:cNvGraphicFramePr>
              <a:graphicFrameLocks noChangeAspect="1"/>
            </p:cNvGraphicFramePr>
            <p:nvPr/>
          </p:nvGraphicFramePr>
          <p:xfrm>
            <a:off x="5212" y="3351"/>
            <a:ext cx="548" cy="4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2" name="公式" r:id="rId16" imgW="291960" imgH="241200" progId="Equation.3">
                    <p:embed/>
                  </p:oleObj>
                </mc:Choice>
                <mc:Fallback>
                  <p:oleObj name="公式" r:id="rId16" imgW="291960" imgH="241200" progId="Equation.3">
                    <p:embed/>
                    <p:pic>
                      <p:nvPicPr>
                        <p:cNvPr id="0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2" y="3351"/>
                          <a:ext cx="548" cy="4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851" name="Object 99"/>
            <p:cNvGraphicFramePr>
              <a:graphicFrameLocks noChangeAspect="1"/>
            </p:cNvGraphicFramePr>
            <p:nvPr/>
          </p:nvGraphicFramePr>
          <p:xfrm>
            <a:off x="4286" y="3687"/>
            <a:ext cx="465" cy="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3" name="公式" r:id="rId18" imgW="279360" imgH="241200" progId="Equation.3">
                    <p:embed/>
                  </p:oleObj>
                </mc:Choice>
                <mc:Fallback>
                  <p:oleObj name="公式" r:id="rId18" imgW="279360" imgH="241200" progId="Equation.3">
                    <p:embed/>
                    <p:pic>
                      <p:nvPicPr>
                        <p:cNvPr id="0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6" y="3687"/>
                          <a:ext cx="465" cy="5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852" name="Object 100"/>
            <p:cNvGraphicFramePr>
              <a:graphicFrameLocks noChangeAspect="1"/>
            </p:cNvGraphicFramePr>
            <p:nvPr/>
          </p:nvGraphicFramePr>
          <p:xfrm>
            <a:off x="3773" y="2595"/>
            <a:ext cx="484" cy="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4" name="公式" r:id="rId20" imgW="291960" imgH="241200" progId="Equation.3">
                    <p:embed/>
                  </p:oleObj>
                </mc:Choice>
                <mc:Fallback>
                  <p:oleObj name="公式" r:id="rId20" imgW="291960" imgH="241200" progId="Equation.3">
                    <p:embed/>
                    <p:pic>
                      <p:nvPicPr>
                        <p:cNvPr id="0" name="Object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3" y="2595"/>
                          <a:ext cx="484" cy="5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71" name="Group 119"/>
          <p:cNvGrpSpPr>
            <a:grpSpLocks/>
          </p:cNvGrpSpPr>
          <p:nvPr/>
        </p:nvGrpSpPr>
        <p:grpSpPr bwMode="auto">
          <a:xfrm>
            <a:off x="7543800" y="933450"/>
            <a:ext cx="876300" cy="2613025"/>
            <a:chOff x="4656" y="600"/>
            <a:chExt cx="552" cy="1646"/>
          </a:xfrm>
        </p:grpSpPr>
        <p:sp>
          <p:nvSpPr>
            <p:cNvPr id="74832" name="Line 80"/>
            <p:cNvSpPr>
              <a:spLocks noChangeShapeType="1"/>
            </p:cNvSpPr>
            <p:nvPr/>
          </p:nvSpPr>
          <p:spPr bwMode="auto">
            <a:xfrm>
              <a:off x="4656" y="636"/>
              <a:ext cx="0" cy="552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33" name="Line 81"/>
            <p:cNvSpPr>
              <a:spLocks noChangeShapeType="1"/>
            </p:cNvSpPr>
            <p:nvPr/>
          </p:nvSpPr>
          <p:spPr bwMode="auto">
            <a:xfrm flipV="1">
              <a:off x="4656" y="1344"/>
              <a:ext cx="0" cy="396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34" name="Line 82"/>
            <p:cNvSpPr>
              <a:spLocks noChangeShapeType="1"/>
            </p:cNvSpPr>
            <p:nvPr/>
          </p:nvSpPr>
          <p:spPr bwMode="auto">
            <a:xfrm flipV="1">
              <a:off x="5208" y="1356"/>
              <a:ext cx="0" cy="84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4861" name="Object 109"/>
            <p:cNvGraphicFramePr>
              <a:graphicFrameLocks noChangeAspect="1"/>
            </p:cNvGraphicFramePr>
            <p:nvPr/>
          </p:nvGraphicFramePr>
          <p:xfrm>
            <a:off x="4727" y="600"/>
            <a:ext cx="452" cy="5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5" name="公式" r:id="rId22" imgW="253800" imgH="228600" progId="Equation.3">
                    <p:embed/>
                  </p:oleObj>
                </mc:Choice>
                <mc:Fallback>
                  <p:oleObj name="公式" r:id="rId22" imgW="253800" imgH="228600" progId="Equation.3">
                    <p:embed/>
                    <p:pic>
                      <p:nvPicPr>
                        <p:cNvPr id="0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7" y="600"/>
                          <a:ext cx="452" cy="5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862" name="Object 110"/>
            <p:cNvGraphicFramePr>
              <a:graphicFrameLocks noChangeAspect="1"/>
            </p:cNvGraphicFramePr>
            <p:nvPr/>
          </p:nvGraphicFramePr>
          <p:xfrm>
            <a:off x="4679" y="1320"/>
            <a:ext cx="434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6" name="公式" r:id="rId24" imgW="253800" imgH="228600" progId="Equation.3">
                    <p:embed/>
                  </p:oleObj>
                </mc:Choice>
                <mc:Fallback>
                  <p:oleObj name="公式" r:id="rId24" imgW="253800" imgH="228600" progId="Equation.3">
                    <p:embed/>
                    <p:pic>
                      <p:nvPicPr>
                        <p:cNvPr id="0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9" y="1320"/>
                          <a:ext cx="434" cy="5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863" name="Object 111"/>
            <p:cNvGraphicFramePr>
              <a:graphicFrameLocks noChangeAspect="1"/>
            </p:cNvGraphicFramePr>
            <p:nvPr/>
          </p:nvGraphicFramePr>
          <p:xfrm>
            <a:off x="4750" y="1734"/>
            <a:ext cx="437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7" name="公式" r:id="rId26" imgW="253800" imgH="228600" progId="Equation.3">
                    <p:embed/>
                  </p:oleObj>
                </mc:Choice>
                <mc:Fallback>
                  <p:oleObj name="公式" r:id="rId26" imgW="253800" imgH="228600" progId="Equation.3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0" y="1734"/>
                          <a:ext cx="437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74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748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7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748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3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666750" y="485775"/>
            <a:ext cx="43164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u="sng">
                <a:solidFill>
                  <a:srgbClr val="CC3399"/>
                </a:solidFill>
              </a:rPr>
              <a:t>线电压</a:t>
            </a:r>
            <a:r>
              <a:rPr lang="zh-CN" altLang="en-US" sz="3200">
                <a:solidFill>
                  <a:srgbClr val="CC3399"/>
                </a:solidFill>
              </a:rPr>
              <a:t>：</a:t>
            </a:r>
            <a:r>
              <a:rPr lang="zh-CN" altLang="en-US">
                <a:solidFill>
                  <a:srgbClr val="006600"/>
                </a:solidFill>
              </a:rPr>
              <a:t>相线间的电压。</a:t>
            </a:r>
          </a:p>
        </p:txBody>
      </p:sp>
      <p:graphicFrame>
        <p:nvGraphicFramePr>
          <p:cNvPr id="85033" name="Object 41"/>
          <p:cNvGraphicFramePr>
            <a:graphicFrameLocks noChangeAspect="1"/>
          </p:cNvGraphicFramePr>
          <p:nvPr/>
        </p:nvGraphicFramePr>
        <p:xfrm>
          <a:off x="944563" y="4037013"/>
          <a:ext cx="4741862" cy="205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82" name="公式" r:id="rId4" imgW="1091880" imgH="583920" progId="Equation.3">
                  <p:embed/>
                </p:oleObj>
              </mc:Choice>
              <mc:Fallback>
                <p:oleObj name="公式" r:id="rId4" imgW="1091880" imgH="58392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63" y="4037013"/>
                        <a:ext cx="4741862" cy="205581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077" name="Group 85"/>
          <p:cNvGrpSpPr>
            <a:grpSpLocks/>
          </p:cNvGrpSpPr>
          <p:nvPr/>
        </p:nvGrpSpPr>
        <p:grpSpPr bwMode="auto">
          <a:xfrm>
            <a:off x="6705600" y="874713"/>
            <a:ext cx="1711325" cy="3195637"/>
            <a:chOff x="4360" y="515"/>
            <a:chExt cx="1078" cy="2013"/>
          </a:xfrm>
        </p:grpSpPr>
        <p:sp>
          <p:nvSpPr>
            <p:cNvPr id="85062" name="Line 70"/>
            <p:cNvSpPr>
              <a:spLocks noChangeShapeType="1"/>
            </p:cNvSpPr>
            <p:nvPr/>
          </p:nvSpPr>
          <p:spPr bwMode="auto">
            <a:xfrm>
              <a:off x="4536" y="552"/>
              <a:ext cx="0" cy="1176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63" name="Line 71"/>
            <p:cNvSpPr>
              <a:spLocks noChangeShapeType="1"/>
            </p:cNvSpPr>
            <p:nvPr/>
          </p:nvSpPr>
          <p:spPr bwMode="auto">
            <a:xfrm flipV="1">
              <a:off x="4536" y="1824"/>
              <a:ext cx="0" cy="24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64" name="Line 72"/>
            <p:cNvSpPr>
              <a:spLocks noChangeShapeType="1"/>
            </p:cNvSpPr>
            <p:nvPr/>
          </p:nvSpPr>
          <p:spPr bwMode="auto">
            <a:xfrm flipV="1">
              <a:off x="5136" y="540"/>
              <a:ext cx="0" cy="150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5065" name="Object 73"/>
            <p:cNvGraphicFramePr>
              <a:graphicFrameLocks noChangeAspect="1"/>
            </p:cNvGraphicFramePr>
            <p:nvPr/>
          </p:nvGraphicFramePr>
          <p:xfrm>
            <a:off x="4564" y="515"/>
            <a:ext cx="504" cy="5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83" name="公式" r:id="rId6" imgW="241200" imgH="215640" progId="Equation.3">
                    <p:embed/>
                  </p:oleObj>
                </mc:Choice>
                <mc:Fallback>
                  <p:oleObj name="公式" r:id="rId6" imgW="241200" imgH="215640" progId="Equation.3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4" y="515"/>
                          <a:ext cx="504" cy="5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66" name="Object 74"/>
            <p:cNvGraphicFramePr>
              <a:graphicFrameLocks noChangeAspect="1"/>
            </p:cNvGraphicFramePr>
            <p:nvPr/>
          </p:nvGraphicFramePr>
          <p:xfrm>
            <a:off x="4360" y="1971"/>
            <a:ext cx="529" cy="5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84" name="公式" r:id="rId8" imgW="253800" imgH="228600" progId="Equation.3">
                    <p:embed/>
                  </p:oleObj>
                </mc:Choice>
                <mc:Fallback>
                  <p:oleObj name="公式" r:id="rId8" imgW="253800" imgH="228600" progId="Equation.3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0" y="1971"/>
                          <a:ext cx="529" cy="5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67" name="Object 75"/>
            <p:cNvGraphicFramePr>
              <a:graphicFrameLocks noChangeAspect="1"/>
            </p:cNvGraphicFramePr>
            <p:nvPr/>
          </p:nvGraphicFramePr>
          <p:xfrm>
            <a:off x="4948" y="2008"/>
            <a:ext cx="490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85" name="公式" r:id="rId10" imgW="241200" imgH="228600" progId="Equation.3">
                    <p:embed/>
                  </p:oleObj>
                </mc:Choice>
                <mc:Fallback>
                  <p:oleObj name="公式" r:id="rId10" imgW="241200" imgH="22860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8" y="2008"/>
                          <a:ext cx="490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5081" name="Group 89"/>
          <p:cNvGrpSpPr>
            <a:grpSpLocks/>
          </p:cNvGrpSpPr>
          <p:nvPr/>
        </p:nvGrpSpPr>
        <p:grpSpPr bwMode="auto">
          <a:xfrm>
            <a:off x="1314450" y="1149350"/>
            <a:ext cx="1258888" cy="2409825"/>
            <a:chOff x="828" y="844"/>
            <a:chExt cx="721" cy="1302"/>
          </a:xfrm>
        </p:grpSpPr>
        <p:graphicFrame>
          <p:nvGraphicFramePr>
            <p:cNvPr id="85069" name="Object 77"/>
            <p:cNvGraphicFramePr>
              <a:graphicFrameLocks noChangeAspect="1"/>
            </p:cNvGraphicFramePr>
            <p:nvPr/>
          </p:nvGraphicFramePr>
          <p:xfrm>
            <a:off x="1037" y="844"/>
            <a:ext cx="512" cy="1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86" name="公式" r:id="rId12" imgW="266400" imgH="685800" progId="Equation.3">
                    <p:embed/>
                  </p:oleObj>
                </mc:Choice>
                <mc:Fallback>
                  <p:oleObj name="公式" r:id="rId12" imgW="266400" imgH="685800" progId="Equation.3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7" y="844"/>
                          <a:ext cx="512" cy="1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5070" name="AutoShape 78"/>
            <p:cNvSpPr>
              <a:spLocks/>
            </p:cNvSpPr>
            <p:nvPr/>
          </p:nvSpPr>
          <p:spPr bwMode="auto">
            <a:xfrm>
              <a:off x="828" y="1041"/>
              <a:ext cx="144" cy="1013"/>
            </a:xfrm>
            <a:prstGeom prst="leftBrace">
              <a:avLst>
                <a:gd name="adj1" fmla="val 58623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5080" name="Group 88"/>
          <p:cNvGrpSpPr>
            <a:grpSpLocks/>
          </p:cNvGrpSpPr>
          <p:nvPr/>
        </p:nvGrpSpPr>
        <p:grpSpPr bwMode="auto">
          <a:xfrm>
            <a:off x="4248150" y="495300"/>
            <a:ext cx="4294188" cy="3059113"/>
            <a:chOff x="2676" y="312"/>
            <a:chExt cx="2705" cy="1927"/>
          </a:xfrm>
        </p:grpSpPr>
        <p:sp>
          <p:nvSpPr>
            <p:cNvPr id="85041" name="Oval 49"/>
            <p:cNvSpPr>
              <a:spLocks noChangeArrowheads="1"/>
            </p:cNvSpPr>
            <p:nvPr/>
          </p:nvSpPr>
          <p:spPr bwMode="auto">
            <a:xfrm>
              <a:off x="3332" y="707"/>
              <a:ext cx="301" cy="29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55" name="Text Box 63"/>
            <p:cNvSpPr txBox="1">
              <a:spLocks noChangeArrowheads="1"/>
            </p:cNvSpPr>
            <p:nvPr/>
          </p:nvSpPr>
          <p:spPr bwMode="auto">
            <a:xfrm>
              <a:off x="5103" y="191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85060" name="Oval 68"/>
            <p:cNvSpPr>
              <a:spLocks noChangeArrowheads="1"/>
            </p:cNvSpPr>
            <p:nvPr/>
          </p:nvSpPr>
          <p:spPr bwMode="auto">
            <a:xfrm>
              <a:off x="3456" y="1224"/>
              <a:ext cx="72" cy="72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36" name="Oval 44"/>
            <p:cNvSpPr>
              <a:spLocks noChangeArrowheads="1"/>
            </p:cNvSpPr>
            <p:nvPr/>
          </p:nvSpPr>
          <p:spPr bwMode="auto">
            <a:xfrm>
              <a:off x="3680" y="1367"/>
              <a:ext cx="301" cy="303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37" name="Oval 45"/>
            <p:cNvSpPr>
              <a:spLocks noChangeArrowheads="1"/>
            </p:cNvSpPr>
            <p:nvPr/>
          </p:nvSpPr>
          <p:spPr bwMode="auto">
            <a:xfrm>
              <a:off x="2996" y="1379"/>
              <a:ext cx="289" cy="29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39" name="Line 47"/>
            <p:cNvSpPr>
              <a:spLocks noChangeShapeType="1"/>
            </p:cNvSpPr>
            <p:nvPr/>
          </p:nvSpPr>
          <p:spPr bwMode="auto">
            <a:xfrm flipH="1">
              <a:off x="2833" y="1286"/>
              <a:ext cx="292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0" name="Line 48"/>
            <p:cNvSpPr>
              <a:spLocks noChangeShapeType="1"/>
            </p:cNvSpPr>
            <p:nvPr/>
          </p:nvSpPr>
          <p:spPr bwMode="auto">
            <a:xfrm rot="3308342">
              <a:off x="3119" y="1080"/>
              <a:ext cx="0" cy="88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2" name="Line 50"/>
            <p:cNvSpPr>
              <a:spLocks noChangeShapeType="1"/>
            </p:cNvSpPr>
            <p:nvPr/>
          </p:nvSpPr>
          <p:spPr bwMode="auto">
            <a:xfrm>
              <a:off x="3476" y="463"/>
              <a:ext cx="0" cy="80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3" name="Line 51"/>
            <p:cNvSpPr>
              <a:spLocks noChangeShapeType="1"/>
            </p:cNvSpPr>
            <p:nvPr/>
          </p:nvSpPr>
          <p:spPr bwMode="auto">
            <a:xfrm rot="18299483" flipV="1">
              <a:off x="3842" y="1097"/>
              <a:ext cx="36" cy="88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4" name="Line 52"/>
            <p:cNvSpPr>
              <a:spLocks noChangeShapeType="1"/>
            </p:cNvSpPr>
            <p:nvPr/>
          </p:nvSpPr>
          <p:spPr bwMode="auto">
            <a:xfrm>
              <a:off x="3476" y="463"/>
              <a:ext cx="16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5" name="Line 53"/>
            <p:cNvSpPr>
              <a:spLocks noChangeShapeType="1"/>
            </p:cNvSpPr>
            <p:nvPr/>
          </p:nvSpPr>
          <p:spPr bwMode="auto">
            <a:xfrm>
              <a:off x="3476" y="1262"/>
              <a:ext cx="16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6" name="Line 54"/>
            <p:cNvSpPr>
              <a:spLocks noChangeShapeType="1"/>
            </p:cNvSpPr>
            <p:nvPr/>
          </p:nvSpPr>
          <p:spPr bwMode="auto">
            <a:xfrm>
              <a:off x="4209" y="1825"/>
              <a:ext cx="87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7" name="Line 55"/>
            <p:cNvSpPr>
              <a:spLocks noChangeShapeType="1"/>
            </p:cNvSpPr>
            <p:nvPr/>
          </p:nvSpPr>
          <p:spPr bwMode="auto">
            <a:xfrm>
              <a:off x="2749" y="2128"/>
              <a:ext cx="23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8" name="Line 56"/>
            <p:cNvSpPr>
              <a:spLocks noChangeShapeType="1"/>
            </p:cNvSpPr>
            <p:nvPr/>
          </p:nvSpPr>
          <p:spPr bwMode="auto">
            <a:xfrm flipV="1">
              <a:off x="3716" y="591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9" name="Line 57"/>
            <p:cNvSpPr>
              <a:spLocks noChangeShapeType="1"/>
            </p:cNvSpPr>
            <p:nvPr/>
          </p:nvSpPr>
          <p:spPr bwMode="auto">
            <a:xfrm>
              <a:off x="3593" y="1611"/>
              <a:ext cx="292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52" name="Text Box 60"/>
            <p:cNvSpPr txBox="1">
              <a:spLocks noChangeArrowheads="1"/>
            </p:cNvSpPr>
            <p:nvPr/>
          </p:nvSpPr>
          <p:spPr bwMode="auto">
            <a:xfrm>
              <a:off x="5084" y="312"/>
              <a:ext cx="2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85056" name="Text Box 64"/>
            <p:cNvSpPr txBox="1">
              <a:spLocks noChangeArrowheads="1"/>
            </p:cNvSpPr>
            <p:nvPr/>
          </p:nvSpPr>
          <p:spPr bwMode="auto">
            <a:xfrm>
              <a:off x="5084" y="156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85058" name="Line 66"/>
            <p:cNvSpPr>
              <a:spLocks noChangeShapeType="1"/>
            </p:cNvSpPr>
            <p:nvPr/>
          </p:nvSpPr>
          <p:spPr bwMode="auto">
            <a:xfrm flipV="1">
              <a:off x="2749" y="1750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59" name="Text Box 67"/>
            <p:cNvSpPr txBox="1">
              <a:spLocks noChangeArrowheads="1"/>
            </p:cNvSpPr>
            <p:nvPr/>
          </p:nvSpPr>
          <p:spPr bwMode="auto">
            <a:xfrm>
              <a:off x="5103" y="1048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N</a:t>
              </a:r>
            </a:p>
          </p:txBody>
        </p:sp>
      </p:grpSp>
      <p:grpSp>
        <p:nvGrpSpPr>
          <p:cNvPr id="85076" name="Group 84"/>
          <p:cNvGrpSpPr>
            <a:grpSpLocks/>
          </p:cNvGrpSpPr>
          <p:nvPr/>
        </p:nvGrpSpPr>
        <p:grpSpPr bwMode="auto">
          <a:xfrm>
            <a:off x="6594475" y="5334000"/>
            <a:ext cx="2332038" cy="1028700"/>
            <a:chOff x="4262" y="3060"/>
            <a:chExt cx="1282" cy="648"/>
          </a:xfrm>
        </p:grpSpPr>
        <p:sp>
          <p:nvSpPr>
            <p:cNvPr id="85075" name="AutoShape 83"/>
            <p:cNvSpPr>
              <a:spLocks noChangeArrowheads="1"/>
            </p:cNvSpPr>
            <p:nvPr/>
          </p:nvSpPr>
          <p:spPr bwMode="auto">
            <a:xfrm>
              <a:off x="4284" y="3060"/>
              <a:ext cx="1260" cy="648"/>
            </a:xfrm>
            <a:prstGeom prst="wedgeRoundRectCallout">
              <a:avLst>
                <a:gd name="adj1" fmla="val -875"/>
                <a:gd name="adj2" fmla="val -205866"/>
                <a:gd name="adj3" fmla="val 16667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/>
            </a:p>
          </p:txBody>
        </p:sp>
        <p:sp>
          <p:nvSpPr>
            <p:cNvPr id="85073" name="Text Box 81"/>
            <p:cNvSpPr txBox="1">
              <a:spLocks noChangeArrowheads="1"/>
            </p:cNvSpPr>
            <p:nvPr/>
          </p:nvSpPr>
          <p:spPr bwMode="auto">
            <a:xfrm>
              <a:off x="4262" y="3064"/>
              <a:ext cx="124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>
                  <a:solidFill>
                    <a:srgbClr val="FF0000"/>
                  </a:solidFill>
                </a:rPr>
                <a:t>注意规定的</a:t>
              </a:r>
            </a:p>
            <a:p>
              <a:pPr algn="ctr"/>
              <a:r>
                <a:rPr lang="zh-CN" altLang="en-US">
                  <a:solidFill>
                    <a:srgbClr val="FF0000"/>
                  </a:solidFill>
                </a:rPr>
                <a:t>正方向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5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85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5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71" name="Group 55"/>
          <p:cNvGrpSpPr>
            <a:grpSpLocks/>
          </p:cNvGrpSpPr>
          <p:nvPr/>
        </p:nvGrpSpPr>
        <p:grpSpPr bwMode="auto">
          <a:xfrm>
            <a:off x="7508875" y="1479550"/>
            <a:ext cx="892175" cy="1330325"/>
            <a:chOff x="5198" y="1028"/>
            <a:chExt cx="562" cy="838"/>
          </a:xfrm>
        </p:grpSpPr>
        <p:sp>
          <p:nvSpPr>
            <p:cNvPr id="86028" name="Line 12"/>
            <p:cNvSpPr>
              <a:spLocks noChangeShapeType="1"/>
            </p:cNvSpPr>
            <p:nvPr/>
          </p:nvSpPr>
          <p:spPr bwMode="auto">
            <a:xfrm rot="6985854">
              <a:off x="4837" y="1397"/>
              <a:ext cx="838" cy="9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6029" name="Object 13"/>
            <p:cNvGraphicFramePr>
              <a:graphicFrameLocks noChangeAspect="1"/>
            </p:cNvGraphicFramePr>
            <p:nvPr/>
          </p:nvGraphicFramePr>
          <p:xfrm>
            <a:off x="5198" y="1338"/>
            <a:ext cx="562" cy="4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77" name="公式" r:id="rId4" imgW="393480" imgH="241200" progId="Equation.3">
                    <p:embed/>
                  </p:oleObj>
                </mc:Choice>
                <mc:Fallback>
                  <p:oleObj name="公式" r:id="rId4" imgW="393480" imgH="2412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8" y="1338"/>
                          <a:ext cx="562" cy="4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6064" name="Group 48"/>
          <p:cNvGrpSpPr>
            <a:grpSpLocks/>
          </p:cNvGrpSpPr>
          <p:nvPr/>
        </p:nvGrpSpPr>
        <p:grpSpPr bwMode="auto">
          <a:xfrm>
            <a:off x="5678488" y="709613"/>
            <a:ext cx="3140075" cy="1811337"/>
            <a:chOff x="3073" y="447"/>
            <a:chExt cx="1978" cy="1141"/>
          </a:xfrm>
        </p:grpSpPr>
        <p:sp>
          <p:nvSpPr>
            <p:cNvPr id="86031" name="Line 15"/>
            <p:cNvSpPr>
              <a:spLocks noChangeShapeType="1"/>
            </p:cNvSpPr>
            <p:nvPr/>
          </p:nvSpPr>
          <p:spPr bwMode="auto">
            <a:xfrm rot="21318973" flipV="1">
              <a:off x="3073" y="959"/>
              <a:ext cx="1548" cy="629"/>
            </a:xfrm>
            <a:prstGeom prst="line">
              <a:avLst/>
            </a:prstGeom>
            <a:noFill/>
            <a:ln w="76200">
              <a:solidFill>
                <a:srgbClr val="66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6032" name="Object 16"/>
            <p:cNvGraphicFramePr>
              <a:graphicFrameLocks noChangeAspect="1"/>
            </p:cNvGraphicFramePr>
            <p:nvPr/>
          </p:nvGraphicFramePr>
          <p:xfrm>
            <a:off x="4621" y="447"/>
            <a:ext cx="430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78" name="公式" r:id="rId6" imgW="279360" imgH="228600" progId="Equation.3">
                    <p:embed/>
                  </p:oleObj>
                </mc:Choice>
                <mc:Fallback>
                  <p:oleObj name="公式" r:id="rId6" imgW="279360" imgH="2286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1" y="447"/>
                          <a:ext cx="430" cy="411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6040" name="Text Box 24"/>
          <p:cNvSpPr txBox="1">
            <a:spLocks noChangeArrowheads="1"/>
          </p:cNvSpPr>
          <p:nvPr/>
        </p:nvSpPr>
        <p:spPr bwMode="auto">
          <a:xfrm>
            <a:off x="384175" y="531813"/>
            <a:ext cx="59896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CC3399"/>
                </a:solidFill>
              </a:rPr>
              <a:t>线电压和相电压的关系：</a:t>
            </a:r>
          </a:p>
        </p:txBody>
      </p:sp>
      <p:grpSp>
        <p:nvGrpSpPr>
          <p:cNvPr id="86074" name="Group 58"/>
          <p:cNvGrpSpPr>
            <a:grpSpLocks/>
          </p:cNvGrpSpPr>
          <p:nvPr/>
        </p:nvGrpSpPr>
        <p:grpSpPr bwMode="auto">
          <a:xfrm>
            <a:off x="5295900" y="1001713"/>
            <a:ext cx="2227263" cy="3197225"/>
            <a:chOff x="3156" y="1555"/>
            <a:chExt cx="1403" cy="2014"/>
          </a:xfrm>
        </p:grpSpPr>
        <p:graphicFrame>
          <p:nvGraphicFramePr>
            <p:cNvPr id="86019" name="Object 3"/>
            <p:cNvGraphicFramePr>
              <a:graphicFrameLocks noChangeAspect="1"/>
            </p:cNvGraphicFramePr>
            <p:nvPr/>
          </p:nvGraphicFramePr>
          <p:xfrm>
            <a:off x="3159" y="3125"/>
            <a:ext cx="442" cy="4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79" name="公式" r:id="rId8" imgW="279360" imgH="241200" progId="Equation.3">
                    <p:embed/>
                  </p:oleObj>
                </mc:Choice>
                <mc:Fallback>
                  <p:oleObj name="公式" r:id="rId8" imgW="279360" imgH="2412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9" y="3125"/>
                          <a:ext cx="442" cy="4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021" name="Line 5"/>
            <p:cNvSpPr>
              <a:spLocks noChangeShapeType="1"/>
            </p:cNvSpPr>
            <p:nvPr/>
          </p:nvSpPr>
          <p:spPr bwMode="auto">
            <a:xfrm rot="7164936" flipH="1">
              <a:off x="2783" y="2958"/>
              <a:ext cx="896" cy="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6022" name="Object 6"/>
            <p:cNvGraphicFramePr>
              <a:graphicFrameLocks noChangeAspect="1"/>
            </p:cNvGraphicFramePr>
            <p:nvPr/>
          </p:nvGraphicFramePr>
          <p:xfrm>
            <a:off x="4092" y="2654"/>
            <a:ext cx="467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80" name="公式" r:id="rId10" imgW="304560" imgH="241200" progId="Equation.3">
                    <p:embed/>
                  </p:oleObj>
                </mc:Choice>
                <mc:Fallback>
                  <p:oleObj name="公式" r:id="rId10" imgW="304560" imgH="2412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2" y="2654"/>
                          <a:ext cx="467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024" name="Line 8"/>
            <p:cNvSpPr>
              <a:spLocks noChangeShapeType="1"/>
            </p:cNvSpPr>
            <p:nvPr/>
          </p:nvSpPr>
          <p:spPr bwMode="auto">
            <a:xfrm>
              <a:off x="3428" y="2597"/>
              <a:ext cx="1078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6025" name="Line 9"/>
            <p:cNvSpPr>
              <a:spLocks noChangeShapeType="1"/>
            </p:cNvSpPr>
            <p:nvPr/>
          </p:nvSpPr>
          <p:spPr bwMode="auto">
            <a:xfrm rot="-7717106">
              <a:off x="2766" y="2103"/>
              <a:ext cx="925" cy="145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6026" name="Object 10"/>
            <p:cNvGraphicFramePr>
              <a:graphicFrameLocks noChangeAspect="1"/>
            </p:cNvGraphicFramePr>
            <p:nvPr/>
          </p:nvGraphicFramePr>
          <p:xfrm>
            <a:off x="3161" y="1555"/>
            <a:ext cx="498" cy="4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81" name="公式" r:id="rId12" imgW="291960" imgH="241200" progId="Equation.3">
                    <p:embed/>
                  </p:oleObj>
                </mc:Choice>
                <mc:Fallback>
                  <p:oleObj name="公式" r:id="rId12" imgW="291960" imgH="2412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1" y="1555"/>
                          <a:ext cx="498" cy="4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6065" name="Group 49"/>
          <p:cNvGrpSpPr>
            <a:grpSpLocks/>
          </p:cNvGrpSpPr>
          <p:nvPr/>
        </p:nvGrpSpPr>
        <p:grpSpPr bwMode="auto">
          <a:xfrm>
            <a:off x="6115050" y="971550"/>
            <a:ext cx="1219200" cy="1695450"/>
            <a:chOff x="3336" y="612"/>
            <a:chExt cx="768" cy="1068"/>
          </a:xfrm>
        </p:grpSpPr>
        <p:sp>
          <p:nvSpPr>
            <p:cNvPr id="86053" name="Freeform 37"/>
            <p:cNvSpPr>
              <a:spLocks/>
            </p:cNvSpPr>
            <p:nvPr/>
          </p:nvSpPr>
          <p:spPr bwMode="auto">
            <a:xfrm>
              <a:off x="3336" y="1548"/>
              <a:ext cx="70" cy="132"/>
            </a:xfrm>
            <a:custGeom>
              <a:avLst/>
              <a:gdLst>
                <a:gd name="T0" fmla="*/ 0 w 70"/>
                <a:gd name="T1" fmla="*/ 0 h 132"/>
                <a:gd name="T2" fmla="*/ 60 w 70"/>
                <a:gd name="T3" fmla="*/ 60 h 132"/>
                <a:gd name="T4" fmla="*/ 60 w 70"/>
                <a:gd name="T5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" h="132">
                  <a:moveTo>
                    <a:pt x="0" y="0"/>
                  </a:moveTo>
                  <a:cubicBezTo>
                    <a:pt x="25" y="19"/>
                    <a:pt x="50" y="38"/>
                    <a:pt x="60" y="60"/>
                  </a:cubicBezTo>
                  <a:cubicBezTo>
                    <a:pt x="70" y="82"/>
                    <a:pt x="60" y="120"/>
                    <a:pt x="60" y="132"/>
                  </a:cubicBezTo>
                </a:path>
              </a:pathLst>
            </a:cu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6060" name="Group 44"/>
            <p:cNvGrpSpPr>
              <a:grpSpLocks/>
            </p:cNvGrpSpPr>
            <p:nvPr/>
          </p:nvGrpSpPr>
          <p:grpSpPr bwMode="auto">
            <a:xfrm>
              <a:off x="3528" y="612"/>
              <a:ext cx="576" cy="384"/>
              <a:chOff x="3528" y="612"/>
              <a:chExt cx="576" cy="384"/>
            </a:xfrm>
          </p:grpSpPr>
          <p:sp>
            <p:nvSpPr>
              <p:cNvPr id="86054" name="AutoShape 38"/>
              <p:cNvSpPr>
                <a:spLocks noChangeArrowheads="1"/>
              </p:cNvSpPr>
              <p:nvPr/>
            </p:nvSpPr>
            <p:spPr bwMode="auto">
              <a:xfrm>
                <a:off x="3528" y="612"/>
                <a:ext cx="576" cy="384"/>
              </a:xfrm>
              <a:prstGeom prst="wedgeEllipseCallout">
                <a:avLst>
                  <a:gd name="adj1" fmla="val -62500"/>
                  <a:gd name="adj2" fmla="val 201301"/>
                </a:avLst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zh-CN"/>
              </a:p>
            </p:txBody>
          </p:sp>
          <p:sp>
            <p:nvSpPr>
              <p:cNvPr id="86055" name="Text Box 39"/>
              <p:cNvSpPr txBox="1">
                <a:spLocks noChangeArrowheads="1"/>
              </p:cNvSpPr>
              <p:nvPr/>
            </p:nvSpPr>
            <p:spPr bwMode="auto">
              <a:xfrm>
                <a:off x="3602" y="618"/>
                <a:ext cx="40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/>
                  <a:t>30</a:t>
                </a:r>
                <a:r>
                  <a:rPr lang="en-US" altLang="zh-CN" baseline="30000">
                    <a:sym typeface="Symbol" panose="05050102010706020507" pitchFamily="18" charset="2"/>
                  </a:rPr>
                  <a:t></a:t>
                </a:r>
                <a:endParaRPr lang="en-US" altLang="zh-CN"/>
              </a:p>
            </p:txBody>
          </p:sp>
        </p:grpSp>
      </p:grpSp>
      <p:graphicFrame>
        <p:nvGraphicFramePr>
          <p:cNvPr id="86042" name="Object 26"/>
          <p:cNvGraphicFramePr>
            <a:graphicFrameLocks noChangeAspect="1"/>
          </p:cNvGraphicFramePr>
          <p:nvPr/>
        </p:nvGraphicFramePr>
        <p:xfrm>
          <a:off x="601663" y="1866900"/>
          <a:ext cx="3717925" cy="149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2" name="公式" r:id="rId14" imgW="1269720" imgH="482400" progId="Equation.3">
                  <p:embed/>
                </p:oleObj>
              </mc:Choice>
              <mc:Fallback>
                <p:oleObj name="公式" r:id="rId14" imgW="1269720" imgH="4824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3" y="1866900"/>
                        <a:ext cx="3717925" cy="1490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6076" name="Group 60"/>
          <p:cNvGrpSpPr>
            <a:grpSpLocks/>
          </p:cNvGrpSpPr>
          <p:nvPr/>
        </p:nvGrpSpPr>
        <p:grpSpPr bwMode="auto">
          <a:xfrm>
            <a:off x="1873250" y="5048250"/>
            <a:ext cx="5010150" cy="900113"/>
            <a:chOff x="1168" y="3060"/>
            <a:chExt cx="3156" cy="567"/>
          </a:xfrm>
        </p:grpSpPr>
        <p:sp>
          <p:nvSpPr>
            <p:cNvPr id="86051" name="Rectangle 35"/>
            <p:cNvSpPr>
              <a:spLocks noChangeArrowheads="1"/>
            </p:cNvSpPr>
            <p:nvPr/>
          </p:nvSpPr>
          <p:spPr bwMode="auto">
            <a:xfrm>
              <a:off x="1168" y="3096"/>
              <a:ext cx="3156" cy="49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6062" name="Object 46"/>
            <p:cNvGraphicFramePr>
              <a:graphicFrameLocks noChangeAspect="1"/>
            </p:cNvGraphicFramePr>
            <p:nvPr/>
          </p:nvGraphicFramePr>
          <p:xfrm>
            <a:off x="1212" y="3060"/>
            <a:ext cx="3049" cy="5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83" name="公式" r:id="rId16" imgW="1168200" imgH="253800" progId="Equation.3">
                    <p:embed/>
                  </p:oleObj>
                </mc:Choice>
                <mc:Fallback>
                  <p:oleObj name="公式" r:id="rId16" imgW="1168200" imgH="25380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2" y="3060"/>
                          <a:ext cx="3049" cy="5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6072" name="Object 56"/>
          <p:cNvGraphicFramePr>
            <a:graphicFrameLocks noChangeAspect="1"/>
          </p:cNvGraphicFramePr>
          <p:nvPr/>
        </p:nvGraphicFramePr>
        <p:xfrm>
          <a:off x="4514850" y="3321050"/>
          <a:ext cx="1127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4" name="公式" r:id="rId18" imgW="114419" imgH="215843" progId="Equation.3">
                  <p:embed/>
                </p:oleObj>
              </mc:Choice>
              <mc:Fallback>
                <p:oleObj name="公式" r:id="rId18" imgW="114419" imgH="215843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27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73" name="Object 57"/>
          <p:cNvGraphicFramePr>
            <a:graphicFrameLocks noChangeAspect="1"/>
          </p:cNvGraphicFramePr>
          <p:nvPr/>
        </p:nvGraphicFramePr>
        <p:xfrm>
          <a:off x="4514850" y="3321050"/>
          <a:ext cx="1127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5" name="公式" r:id="rId20" imgW="114419" imgH="215843" progId="Equation.3">
                  <p:embed/>
                </p:oleObj>
              </mc:Choice>
              <mc:Fallback>
                <p:oleObj name="公式" r:id="rId20" imgW="114419" imgH="215843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27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6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6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6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6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125" name="Object 69"/>
          <p:cNvGraphicFramePr>
            <a:graphicFrameLocks noChangeAspect="1"/>
          </p:cNvGraphicFramePr>
          <p:nvPr/>
        </p:nvGraphicFramePr>
        <p:xfrm>
          <a:off x="695325" y="1792288"/>
          <a:ext cx="7185025" cy="169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1" name="公式" r:id="rId3" imgW="1993680" imgH="507960" progId="Equation.3">
                  <p:embed/>
                </p:oleObj>
              </mc:Choice>
              <mc:Fallback>
                <p:oleObj name="公式" r:id="rId3" imgW="1993680" imgH="50796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325" y="1792288"/>
                        <a:ext cx="7185025" cy="169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141" name="Text Box 85"/>
          <p:cNvSpPr txBox="1">
            <a:spLocks noChangeArrowheads="1"/>
          </p:cNvSpPr>
          <p:nvPr/>
        </p:nvSpPr>
        <p:spPr bwMode="auto">
          <a:xfrm>
            <a:off x="247650" y="1390650"/>
            <a:ext cx="15144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 </a:t>
            </a:r>
            <a:r>
              <a:rPr lang="zh-CN" altLang="en-US" sz="3200">
                <a:solidFill>
                  <a:srgbClr val="FF0000"/>
                </a:solidFill>
              </a:rPr>
              <a:t>同</a:t>
            </a:r>
            <a:r>
              <a:rPr lang="zh-CN" altLang="zh-CN" sz="3200">
                <a:solidFill>
                  <a:srgbClr val="FF0000"/>
                </a:solidFill>
              </a:rPr>
              <a:t>理：</a:t>
            </a:r>
            <a:endParaRPr lang="zh-CN" altLang="en-US" sz="3200">
              <a:solidFill>
                <a:srgbClr val="FF0000"/>
              </a:solidFill>
            </a:endParaRPr>
          </a:p>
        </p:txBody>
      </p:sp>
      <p:graphicFrame>
        <p:nvGraphicFramePr>
          <p:cNvPr id="45144" name="Object 88"/>
          <p:cNvGraphicFramePr>
            <a:graphicFrameLocks noChangeAspect="1"/>
          </p:cNvGraphicFramePr>
          <p:nvPr/>
        </p:nvGraphicFramePr>
        <p:xfrm>
          <a:off x="609600" y="273050"/>
          <a:ext cx="66421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2" name="公式" r:id="rId5" imgW="1968480" imgH="253800" progId="Equation.3">
                  <p:embed/>
                </p:oleObj>
              </mc:Choice>
              <mc:Fallback>
                <p:oleObj name="公式" r:id="rId5" imgW="1968480" imgH="253800" progId="Equation.3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73050"/>
                        <a:ext cx="6642100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149" name="Group 93"/>
          <p:cNvGrpSpPr>
            <a:grpSpLocks/>
          </p:cNvGrpSpPr>
          <p:nvPr/>
        </p:nvGrpSpPr>
        <p:grpSpPr bwMode="auto">
          <a:xfrm>
            <a:off x="0" y="3581400"/>
            <a:ext cx="9144000" cy="3219450"/>
            <a:chOff x="0" y="2256"/>
            <a:chExt cx="5760" cy="2028"/>
          </a:xfrm>
        </p:grpSpPr>
        <p:grpSp>
          <p:nvGrpSpPr>
            <p:cNvPr id="45146" name="Group 90"/>
            <p:cNvGrpSpPr>
              <a:grpSpLocks/>
            </p:cNvGrpSpPr>
            <p:nvPr/>
          </p:nvGrpSpPr>
          <p:grpSpPr bwMode="auto">
            <a:xfrm>
              <a:off x="1620" y="2270"/>
              <a:ext cx="2771" cy="2014"/>
              <a:chOff x="1620" y="2270"/>
              <a:chExt cx="2771" cy="2014"/>
            </a:xfrm>
          </p:grpSpPr>
          <p:graphicFrame>
            <p:nvGraphicFramePr>
              <p:cNvPr id="45116" name="Object 60"/>
              <p:cNvGraphicFramePr>
                <a:graphicFrameLocks noChangeAspect="1"/>
              </p:cNvGraphicFramePr>
              <p:nvPr/>
            </p:nvGraphicFramePr>
            <p:xfrm>
              <a:off x="2151" y="3400"/>
              <a:ext cx="431" cy="4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53" name="公式" r:id="rId7" imgW="279360" imgH="241200" progId="Equation.3">
                      <p:embed/>
                    </p:oleObj>
                  </mc:Choice>
                  <mc:Fallback>
                    <p:oleObj name="公式" r:id="rId7" imgW="279360" imgH="241200" progId="Equation.3">
                      <p:embed/>
                      <p:pic>
                        <p:nvPicPr>
                          <p:cNvPr id="0" name="Object 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51" y="3400"/>
                            <a:ext cx="431" cy="43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762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60" name="Line 4"/>
              <p:cNvSpPr>
                <a:spLocks noChangeShapeType="1"/>
              </p:cNvSpPr>
              <p:nvPr/>
            </p:nvSpPr>
            <p:spPr bwMode="auto">
              <a:xfrm rot="7164936" flipH="1">
                <a:off x="2416" y="3292"/>
                <a:ext cx="614" cy="6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45064" name="Object 8"/>
              <p:cNvGraphicFramePr>
                <a:graphicFrameLocks noChangeAspect="1"/>
              </p:cNvGraphicFramePr>
              <p:nvPr/>
            </p:nvGraphicFramePr>
            <p:xfrm>
              <a:off x="3334" y="3109"/>
              <a:ext cx="447" cy="4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54" name="公式" r:id="rId9" imgW="291960" imgH="241200" progId="Equation.3">
                      <p:embed/>
                    </p:oleObj>
                  </mc:Choice>
                  <mc:Fallback>
                    <p:oleObj name="公式" r:id="rId9" imgW="291960" imgH="241200" progId="Equation.3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34" y="3109"/>
                            <a:ext cx="447" cy="43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762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58" name="Line 2"/>
              <p:cNvSpPr>
                <a:spLocks noChangeShapeType="1"/>
              </p:cNvSpPr>
              <p:nvPr/>
            </p:nvSpPr>
            <p:spPr bwMode="auto">
              <a:xfrm>
                <a:off x="2852" y="3052"/>
                <a:ext cx="682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59" name="Line 3"/>
              <p:cNvSpPr>
                <a:spLocks noChangeShapeType="1"/>
              </p:cNvSpPr>
              <p:nvPr/>
            </p:nvSpPr>
            <p:spPr bwMode="auto">
              <a:xfrm rot="-7717106">
                <a:off x="2442" y="2728"/>
                <a:ext cx="584" cy="92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45117" name="Object 61"/>
              <p:cNvGraphicFramePr>
                <a:graphicFrameLocks noChangeAspect="1"/>
              </p:cNvGraphicFramePr>
              <p:nvPr/>
            </p:nvGraphicFramePr>
            <p:xfrm>
              <a:off x="2645" y="2270"/>
              <a:ext cx="448" cy="4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55" name="公式" r:id="rId11" imgW="291960" imgH="241200" progId="Equation.3">
                      <p:embed/>
                    </p:oleObj>
                  </mc:Choice>
                  <mc:Fallback>
                    <p:oleObj name="公式" r:id="rId11" imgW="291960" imgH="241200" progId="Equation.3">
                      <p:embed/>
                      <p:pic>
                        <p:nvPicPr>
                          <p:cNvPr id="0" name="Object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45" y="2270"/>
                            <a:ext cx="448" cy="43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762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61" name="Line 5"/>
              <p:cNvSpPr>
                <a:spLocks noChangeShapeType="1"/>
              </p:cNvSpPr>
              <p:nvPr/>
            </p:nvSpPr>
            <p:spPr bwMode="auto">
              <a:xfrm rot="21318973" flipV="1">
                <a:off x="2825" y="2595"/>
                <a:ext cx="1056" cy="42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45119" name="Object 63"/>
              <p:cNvGraphicFramePr>
                <a:graphicFrameLocks noChangeAspect="1"/>
              </p:cNvGraphicFramePr>
              <p:nvPr/>
            </p:nvGraphicFramePr>
            <p:xfrm>
              <a:off x="3961" y="2414"/>
              <a:ext cx="430" cy="4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56" name="公式" r:id="rId13" imgW="279360" imgH="228600" progId="Equation.3">
                      <p:embed/>
                    </p:oleObj>
                  </mc:Choice>
                  <mc:Fallback>
                    <p:oleObj name="公式" r:id="rId13" imgW="279360" imgH="228600" progId="Equation.3">
                      <p:embed/>
                      <p:pic>
                        <p:nvPicPr>
                          <p:cNvPr id="0" name="Object 6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61" y="2414"/>
                            <a:ext cx="430" cy="41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762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62" name="Line 6"/>
              <p:cNvSpPr>
                <a:spLocks noChangeShapeType="1"/>
              </p:cNvSpPr>
              <p:nvPr/>
            </p:nvSpPr>
            <p:spPr bwMode="auto">
              <a:xfrm rot="13146165" flipV="1">
                <a:off x="1829" y="2690"/>
                <a:ext cx="1104" cy="22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69" name="Line 13"/>
              <p:cNvSpPr>
                <a:spLocks noChangeShapeType="1"/>
              </p:cNvSpPr>
              <p:nvPr/>
            </p:nvSpPr>
            <p:spPr bwMode="auto">
              <a:xfrm>
                <a:off x="2884" y="3039"/>
                <a:ext cx="0" cy="113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45120" name="Object 64"/>
              <p:cNvGraphicFramePr>
                <a:graphicFrameLocks noChangeAspect="1"/>
              </p:cNvGraphicFramePr>
              <p:nvPr/>
            </p:nvGraphicFramePr>
            <p:xfrm>
              <a:off x="2976" y="3851"/>
              <a:ext cx="432" cy="4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57" name="公式" r:id="rId15" imgW="279360" imgH="241200" progId="Equation.3">
                      <p:embed/>
                    </p:oleObj>
                  </mc:Choice>
                  <mc:Fallback>
                    <p:oleObj name="公式" r:id="rId15" imgW="279360" imgH="241200" progId="Equation.3">
                      <p:embed/>
                      <p:pic>
                        <p:nvPicPr>
                          <p:cNvPr id="0" name="Object 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6" y="3851"/>
                            <a:ext cx="432" cy="4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762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121" name="Object 65"/>
              <p:cNvGraphicFramePr>
                <a:graphicFrameLocks noChangeAspect="1"/>
              </p:cNvGraphicFramePr>
              <p:nvPr/>
            </p:nvGraphicFramePr>
            <p:xfrm>
              <a:off x="1620" y="2579"/>
              <a:ext cx="410" cy="4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58" name="公式" r:id="rId17" imgW="266400" imgH="241200" progId="Equation.3">
                      <p:embed/>
                    </p:oleObj>
                  </mc:Choice>
                  <mc:Fallback>
                    <p:oleObj name="公式" r:id="rId17" imgW="266400" imgH="241200" progId="Equation.3">
                      <p:embed/>
                      <p:pic>
                        <p:nvPicPr>
                          <p:cNvPr id="0" name="Object 6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0" y="2579"/>
                            <a:ext cx="410" cy="4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762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5147" name="Line 91"/>
            <p:cNvSpPr>
              <a:spLocks noChangeShapeType="1"/>
            </p:cNvSpPr>
            <p:nvPr/>
          </p:nvSpPr>
          <p:spPr bwMode="auto">
            <a:xfrm>
              <a:off x="0" y="2256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8" name="Text Box 60"/>
          <p:cNvSpPr txBox="1">
            <a:spLocks noChangeArrowheads="1"/>
          </p:cNvSpPr>
          <p:nvPr/>
        </p:nvSpPr>
        <p:spPr bwMode="auto">
          <a:xfrm>
            <a:off x="342900" y="233363"/>
            <a:ext cx="673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线电压与相电压的通用关系表达式：</a:t>
            </a:r>
          </a:p>
        </p:txBody>
      </p:sp>
      <p:graphicFrame>
        <p:nvGraphicFramePr>
          <p:cNvPr id="12349" name="Object 61"/>
          <p:cNvGraphicFramePr>
            <a:graphicFrameLocks noChangeAspect="1"/>
          </p:cNvGraphicFramePr>
          <p:nvPr/>
        </p:nvGraphicFramePr>
        <p:xfrm>
          <a:off x="1897063" y="1257300"/>
          <a:ext cx="5030787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6" name="公式" r:id="rId4" imgW="1041120" imgH="266400" progId="Equation.3">
                  <p:embed/>
                </p:oleObj>
              </mc:Choice>
              <mc:Fallback>
                <p:oleObj name="公式" r:id="rId4" imgW="1041120" imgH="2664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1257300"/>
                        <a:ext cx="5030787" cy="95567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99" name="Group 111"/>
          <p:cNvGrpSpPr>
            <a:grpSpLocks/>
          </p:cNvGrpSpPr>
          <p:nvPr/>
        </p:nvGrpSpPr>
        <p:grpSpPr bwMode="auto">
          <a:xfrm>
            <a:off x="2686050" y="2127250"/>
            <a:ext cx="3482975" cy="2392363"/>
            <a:chOff x="1824" y="2084"/>
            <a:chExt cx="2182" cy="1435"/>
          </a:xfrm>
        </p:grpSpPr>
        <p:graphicFrame>
          <p:nvGraphicFramePr>
            <p:cNvPr id="12351" name="Object 63"/>
            <p:cNvGraphicFramePr>
              <a:graphicFrameLocks noChangeAspect="1"/>
            </p:cNvGraphicFramePr>
            <p:nvPr/>
          </p:nvGraphicFramePr>
          <p:xfrm>
            <a:off x="1824" y="2880"/>
            <a:ext cx="536" cy="6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07" name="公式" r:id="rId6" imgW="190440" imgH="228600" progId="Equation.3">
                    <p:embed/>
                  </p:oleObj>
                </mc:Choice>
                <mc:Fallback>
                  <p:oleObj name="公式" r:id="rId6" imgW="190440" imgH="228600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2880"/>
                          <a:ext cx="536" cy="6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52" name="Object 64"/>
            <p:cNvGraphicFramePr>
              <a:graphicFrameLocks noChangeAspect="1"/>
            </p:cNvGraphicFramePr>
            <p:nvPr/>
          </p:nvGraphicFramePr>
          <p:xfrm>
            <a:off x="1824" y="2244"/>
            <a:ext cx="553" cy="6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08" name="公式" r:id="rId8" imgW="266400" imgH="253800" progId="Equation.3">
                    <p:embed/>
                  </p:oleObj>
                </mc:Choice>
                <mc:Fallback>
                  <p:oleObj name="公式" r:id="rId8" imgW="266400" imgH="25380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2244"/>
                          <a:ext cx="553" cy="6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53" name="Text Box 65"/>
            <p:cNvSpPr txBox="1">
              <a:spLocks noChangeArrowheads="1"/>
            </p:cNvSpPr>
            <p:nvPr/>
          </p:nvSpPr>
          <p:spPr bwMode="auto">
            <a:xfrm>
              <a:off x="2244" y="2084"/>
              <a:ext cx="1762" cy="1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210000"/>
                </a:lnSpc>
              </a:pPr>
              <a:r>
                <a:rPr lang="en-US" altLang="zh-CN" sz="3200"/>
                <a:t> ---</a:t>
              </a:r>
              <a:r>
                <a:rPr lang="zh-CN" altLang="en-US" sz="3200"/>
                <a:t>为相电压     </a:t>
              </a:r>
            </a:p>
            <a:p>
              <a:pPr>
                <a:lnSpc>
                  <a:spcPct val="210000"/>
                </a:lnSpc>
              </a:pPr>
              <a:r>
                <a:rPr lang="zh-CN" altLang="en-US" sz="3200"/>
                <a:t> </a:t>
              </a:r>
              <a:r>
                <a:rPr lang="en-US" altLang="zh-CN" sz="3200"/>
                <a:t>---</a:t>
              </a:r>
              <a:r>
                <a:rPr lang="zh-CN" altLang="en-US" sz="3200"/>
                <a:t>为线电压</a:t>
              </a:r>
            </a:p>
          </p:txBody>
        </p:sp>
      </p:grpSp>
      <p:grpSp>
        <p:nvGrpSpPr>
          <p:cNvPr id="12405" name="Group 117"/>
          <p:cNvGrpSpPr>
            <a:grpSpLocks/>
          </p:cNvGrpSpPr>
          <p:nvPr/>
        </p:nvGrpSpPr>
        <p:grpSpPr bwMode="auto">
          <a:xfrm>
            <a:off x="476250" y="4729163"/>
            <a:ext cx="8435975" cy="1724025"/>
            <a:chOff x="300" y="2979"/>
            <a:chExt cx="5314" cy="1086"/>
          </a:xfrm>
        </p:grpSpPr>
        <p:sp>
          <p:nvSpPr>
            <p:cNvPr id="12402" name="Text Box 114"/>
            <p:cNvSpPr txBox="1">
              <a:spLocks noChangeArrowheads="1"/>
            </p:cNvSpPr>
            <p:nvPr/>
          </p:nvSpPr>
          <p:spPr bwMode="auto">
            <a:xfrm>
              <a:off x="300" y="2979"/>
              <a:ext cx="531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在日常生活与工农业生产中，多数用户的电压等级为</a:t>
              </a:r>
              <a:endParaRPr lang="zh-CN" altLang="en-US">
                <a:solidFill>
                  <a:schemeClr val="accent2"/>
                </a:solidFill>
              </a:endParaRPr>
            </a:p>
          </p:txBody>
        </p:sp>
        <p:graphicFrame>
          <p:nvGraphicFramePr>
            <p:cNvPr id="12403" name="Object 115"/>
            <p:cNvGraphicFramePr>
              <a:graphicFrameLocks noChangeAspect="1"/>
            </p:cNvGraphicFramePr>
            <p:nvPr/>
          </p:nvGraphicFramePr>
          <p:xfrm>
            <a:off x="1190" y="3549"/>
            <a:ext cx="3741" cy="5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09" name="公式" r:id="rId10" imgW="1523880" imgH="228600" progId="Equation.3">
                    <p:embed/>
                  </p:oleObj>
                </mc:Choice>
                <mc:Fallback>
                  <p:oleObj name="公式" r:id="rId10" imgW="1523880" imgH="228600" progId="Equation.3">
                    <p:embed/>
                    <p:pic>
                      <p:nvPicPr>
                        <p:cNvPr id="0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0" y="3549"/>
                          <a:ext cx="3741" cy="516"/>
                        </a:xfrm>
                        <a:prstGeom prst="rect">
                          <a:avLst/>
                        </a:prstGeom>
                        <a:noFill/>
                        <a:ln w="57150">
                          <a:solidFill>
                            <a:schemeClr val="accent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06" name="Object 1066"/>
          <p:cNvGraphicFramePr>
            <a:graphicFrameLocks noChangeAspect="1"/>
          </p:cNvGraphicFramePr>
          <p:nvPr/>
        </p:nvGraphicFramePr>
        <p:xfrm>
          <a:off x="6223000" y="1625600"/>
          <a:ext cx="2654300" cy="299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6" name="公式" r:id="rId4" imgW="685800" imgH="736560" progId="Equation.3">
                  <p:embed/>
                </p:oleObj>
              </mc:Choice>
              <mc:Fallback>
                <p:oleObj name="公式" r:id="rId4" imgW="685800" imgH="736560" progId="Equation.3">
                  <p:embed/>
                  <p:pic>
                    <p:nvPicPr>
                      <p:cNvPr id="0" name="Object 10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1625600"/>
                        <a:ext cx="2654300" cy="299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7" name="Object 1067"/>
          <p:cNvGraphicFramePr>
            <a:graphicFrameLocks noChangeAspect="1"/>
          </p:cNvGraphicFramePr>
          <p:nvPr/>
        </p:nvGraphicFramePr>
        <p:xfrm>
          <a:off x="4933950" y="5353050"/>
          <a:ext cx="243840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7" name="公式" r:id="rId6" imgW="571320" imgH="253800" progId="Equation.3">
                  <p:embed/>
                </p:oleObj>
              </mc:Choice>
              <mc:Fallback>
                <p:oleObj name="公式" r:id="rId6" imgW="571320" imgH="253800" progId="Equation.3">
                  <p:embed/>
                  <p:pic>
                    <p:nvPicPr>
                      <p:cNvPr id="0" name="Object 10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950" y="5353050"/>
                        <a:ext cx="2438400" cy="96202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8" name="Text Box 1068"/>
          <p:cNvSpPr txBox="1">
            <a:spLocks noChangeArrowheads="1"/>
          </p:cNvSpPr>
          <p:nvPr/>
        </p:nvSpPr>
        <p:spPr bwMode="auto">
          <a:xfrm>
            <a:off x="2190750" y="5394325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chemeClr val="accent2"/>
              </a:solidFill>
            </a:endParaRPr>
          </a:p>
        </p:txBody>
      </p:sp>
      <p:grpSp>
        <p:nvGrpSpPr>
          <p:cNvPr id="11404" name="Group 1164"/>
          <p:cNvGrpSpPr>
            <a:grpSpLocks/>
          </p:cNvGrpSpPr>
          <p:nvPr/>
        </p:nvGrpSpPr>
        <p:grpSpPr bwMode="auto">
          <a:xfrm>
            <a:off x="419100" y="1192213"/>
            <a:ext cx="5475288" cy="3683000"/>
            <a:chOff x="264" y="519"/>
            <a:chExt cx="3449" cy="2320"/>
          </a:xfrm>
        </p:grpSpPr>
        <p:sp>
          <p:nvSpPr>
            <p:cNvPr id="11389" name="Text Box 1149"/>
            <p:cNvSpPr txBox="1">
              <a:spLocks noChangeArrowheads="1"/>
            </p:cNvSpPr>
            <p:nvPr/>
          </p:nvSpPr>
          <p:spPr bwMode="auto">
            <a:xfrm>
              <a:off x="1316" y="52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grpSp>
          <p:nvGrpSpPr>
            <p:cNvPr id="11403" name="Group 1163"/>
            <p:cNvGrpSpPr>
              <a:grpSpLocks/>
            </p:cNvGrpSpPr>
            <p:nvPr/>
          </p:nvGrpSpPr>
          <p:grpSpPr bwMode="auto">
            <a:xfrm>
              <a:off x="264" y="519"/>
              <a:ext cx="3449" cy="2320"/>
              <a:chOff x="264" y="519"/>
              <a:chExt cx="3449" cy="2320"/>
            </a:xfrm>
          </p:grpSpPr>
          <p:sp>
            <p:nvSpPr>
              <p:cNvPr id="11395" name="Text Box 1155"/>
              <p:cNvSpPr txBox="1">
                <a:spLocks noChangeArrowheads="1"/>
              </p:cNvSpPr>
              <p:nvPr/>
            </p:nvSpPr>
            <p:spPr bwMode="auto">
              <a:xfrm>
                <a:off x="1235" y="628"/>
                <a:ext cx="21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600" i="1"/>
                  <a:t>•</a:t>
                </a:r>
              </a:p>
            </p:txBody>
          </p:sp>
          <p:graphicFrame>
            <p:nvGraphicFramePr>
              <p:cNvPr id="11365" name="Object 1125"/>
              <p:cNvGraphicFramePr>
                <a:graphicFrameLocks noChangeAspect="1"/>
              </p:cNvGraphicFramePr>
              <p:nvPr/>
            </p:nvGraphicFramePr>
            <p:xfrm>
              <a:off x="3099" y="1260"/>
              <a:ext cx="614" cy="59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408" name="公式" r:id="rId8" imgW="241200" imgH="228600" progId="Equation.3">
                      <p:embed/>
                    </p:oleObj>
                  </mc:Choice>
                  <mc:Fallback>
                    <p:oleObj name="公式" r:id="rId8" imgW="241200" imgH="228600" progId="Equation.3">
                      <p:embed/>
                      <p:pic>
                        <p:nvPicPr>
                          <p:cNvPr id="0" name="Object 11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99" y="1260"/>
                            <a:ext cx="614" cy="59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387" name="Oval 1147"/>
              <p:cNvSpPr>
                <a:spLocks noChangeArrowheads="1"/>
              </p:cNvSpPr>
              <p:nvPr/>
            </p:nvSpPr>
            <p:spPr bwMode="auto">
              <a:xfrm>
                <a:off x="1606" y="1342"/>
                <a:ext cx="250" cy="287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86" name="Oval 1146"/>
              <p:cNvSpPr>
                <a:spLocks noChangeArrowheads="1"/>
              </p:cNvSpPr>
              <p:nvPr/>
            </p:nvSpPr>
            <p:spPr bwMode="auto">
              <a:xfrm>
                <a:off x="797" y="1318"/>
                <a:ext cx="273" cy="287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57" name="Text Box 1117"/>
              <p:cNvSpPr txBox="1">
                <a:spLocks noChangeArrowheads="1"/>
              </p:cNvSpPr>
              <p:nvPr/>
            </p:nvSpPr>
            <p:spPr bwMode="auto">
              <a:xfrm>
                <a:off x="3278" y="519"/>
                <a:ext cx="30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11358" name="Text Box 1118"/>
              <p:cNvSpPr txBox="1">
                <a:spLocks noChangeArrowheads="1"/>
              </p:cNvSpPr>
              <p:nvPr/>
            </p:nvSpPr>
            <p:spPr bwMode="auto">
              <a:xfrm>
                <a:off x="2042" y="177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9900FF"/>
                    </a:solidFill>
                  </a:rPr>
                  <a:t>X</a:t>
                </a:r>
              </a:p>
            </p:txBody>
          </p:sp>
          <p:sp>
            <p:nvSpPr>
              <p:cNvPr id="11359" name="Text Box 1119"/>
              <p:cNvSpPr txBox="1">
                <a:spLocks noChangeArrowheads="1"/>
              </p:cNvSpPr>
              <p:nvPr/>
            </p:nvSpPr>
            <p:spPr bwMode="auto">
              <a:xfrm>
                <a:off x="551" y="2150"/>
                <a:ext cx="26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9900FF"/>
                    </a:solidFill>
                  </a:rPr>
                  <a:t>Y</a:t>
                </a:r>
              </a:p>
            </p:txBody>
          </p:sp>
          <p:sp>
            <p:nvSpPr>
              <p:cNvPr id="11360" name="Text Box 1120"/>
              <p:cNvSpPr txBox="1">
                <a:spLocks noChangeArrowheads="1"/>
              </p:cNvSpPr>
              <p:nvPr/>
            </p:nvSpPr>
            <p:spPr bwMode="auto">
              <a:xfrm>
                <a:off x="3302" y="2512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C</a:t>
                </a:r>
              </a:p>
            </p:txBody>
          </p:sp>
          <p:sp>
            <p:nvSpPr>
              <p:cNvPr id="11361" name="Text Box 1121"/>
              <p:cNvSpPr txBox="1">
                <a:spLocks noChangeArrowheads="1"/>
              </p:cNvSpPr>
              <p:nvPr/>
            </p:nvSpPr>
            <p:spPr bwMode="auto">
              <a:xfrm>
                <a:off x="3350" y="189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11362" name="Text Box 1122"/>
              <p:cNvSpPr txBox="1">
                <a:spLocks noChangeArrowheads="1"/>
              </p:cNvSpPr>
              <p:nvPr/>
            </p:nvSpPr>
            <p:spPr bwMode="auto">
              <a:xfrm>
                <a:off x="1066" y="568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9900FF"/>
                    </a:solidFill>
                  </a:rPr>
                  <a:t>Z</a:t>
                </a:r>
              </a:p>
            </p:txBody>
          </p:sp>
          <p:graphicFrame>
            <p:nvGraphicFramePr>
              <p:cNvPr id="11363" name="Object 1123"/>
              <p:cNvGraphicFramePr>
                <a:graphicFrameLocks noChangeAspect="1"/>
              </p:cNvGraphicFramePr>
              <p:nvPr/>
            </p:nvGraphicFramePr>
            <p:xfrm>
              <a:off x="2290" y="1278"/>
              <a:ext cx="651" cy="5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409" name="公式" r:id="rId10" imgW="241200" imgH="203040" progId="Equation.3">
                      <p:embed/>
                    </p:oleObj>
                  </mc:Choice>
                  <mc:Fallback>
                    <p:oleObj name="公式" r:id="rId10" imgW="241200" imgH="203040" progId="Equation.3">
                      <p:embed/>
                      <p:pic>
                        <p:nvPicPr>
                          <p:cNvPr id="0" name="Object 11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90" y="1278"/>
                            <a:ext cx="651" cy="5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364" name="Object 1124"/>
              <p:cNvGraphicFramePr>
                <a:graphicFrameLocks noChangeAspect="1"/>
              </p:cNvGraphicFramePr>
              <p:nvPr/>
            </p:nvGraphicFramePr>
            <p:xfrm>
              <a:off x="2229" y="2206"/>
              <a:ext cx="635" cy="5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410" name="公式" r:id="rId12" imgW="241200" imgH="203040" progId="Equation.3">
                      <p:embed/>
                    </p:oleObj>
                  </mc:Choice>
                  <mc:Fallback>
                    <p:oleObj name="公式" r:id="rId12" imgW="241200" imgH="203040" progId="Equation.3">
                      <p:embed/>
                      <p:pic>
                        <p:nvPicPr>
                          <p:cNvPr id="0" name="Object 11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29" y="2206"/>
                            <a:ext cx="635" cy="54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366" name="Oval 1126"/>
              <p:cNvSpPr>
                <a:spLocks noChangeArrowheads="1"/>
              </p:cNvSpPr>
              <p:nvPr/>
            </p:nvSpPr>
            <p:spPr bwMode="auto">
              <a:xfrm>
                <a:off x="1213" y="2014"/>
                <a:ext cx="262" cy="263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67" name="Line 1127"/>
              <p:cNvSpPr>
                <a:spLocks noChangeShapeType="1"/>
              </p:cNvSpPr>
              <p:nvPr/>
            </p:nvSpPr>
            <p:spPr bwMode="auto">
              <a:xfrm>
                <a:off x="503" y="2157"/>
                <a:ext cx="163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0" name="Line 1130"/>
              <p:cNvSpPr>
                <a:spLocks noChangeShapeType="1"/>
              </p:cNvSpPr>
              <p:nvPr/>
            </p:nvSpPr>
            <p:spPr bwMode="auto">
              <a:xfrm rot="-7339182">
                <a:off x="954" y="1499"/>
                <a:ext cx="158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3" name="Line 1133"/>
              <p:cNvSpPr>
                <a:spLocks noChangeShapeType="1"/>
              </p:cNvSpPr>
              <p:nvPr/>
            </p:nvSpPr>
            <p:spPr bwMode="auto">
              <a:xfrm rot="-3441118">
                <a:off x="128" y="1499"/>
                <a:ext cx="158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4" name="Line 1134"/>
              <p:cNvSpPr>
                <a:spLocks noChangeShapeType="1"/>
              </p:cNvSpPr>
              <p:nvPr/>
            </p:nvSpPr>
            <p:spPr bwMode="auto">
              <a:xfrm>
                <a:off x="1340" y="841"/>
                <a:ext cx="202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5" name="Line 1135"/>
              <p:cNvSpPr>
                <a:spLocks noChangeShapeType="1"/>
              </p:cNvSpPr>
              <p:nvPr/>
            </p:nvSpPr>
            <p:spPr bwMode="auto">
              <a:xfrm>
                <a:off x="2125" y="2157"/>
                <a:ext cx="123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6" name="Line 1136"/>
              <p:cNvSpPr>
                <a:spLocks noChangeShapeType="1"/>
              </p:cNvSpPr>
              <p:nvPr/>
            </p:nvSpPr>
            <p:spPr bwMode="auto">
              <a:xfrm>
                <a:off x="514" y="2157"/>
                <a:ext cx="0" cy="65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7" name="Line 1137"/>
              <p:cNvSpPr>
                <a:spLocks noChangeShapeType="1"/>
              </p:cNvSpPr>
              <p:nvPr/>
            </p:nvSpPr>
            <p:spPr bwMode="auto">
              <a:xfrm>
                <a:off x="503" y="2791"/>
                <a:ext cx="289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8" name="Line 1138"/>
              <p:cNvSpPr>
                <a:spLocks noChangeShapeType="1"/>
              </p:cNvSpPr>
              <p:nvPr/>
            </p:nvSpPr>
            <p:spPr bwMode="auto">
              <a:xfrm flipH="1">
                <a:off x="557" y="1104"/>
                <a:ext cx="325" cy="525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9" name="Line 1139"/>
              <p:cNvSpPr>
                <a:spLocks noChangeShapeType="1"/>
              </p:cNvSpPr>
              <p:nvPr/>
            </p:nvSpPr>
            <p:spPr bwMode="auto">
              <a:xfrm>
                <a:off x="1060" y="2354"/>
                <a:ext cx="52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80" name="Line 1140"/>
              <p:cNvSpPr>
                <a:spLocks noChangeShapeType="1"/>
              </p:cNvSpPr>
              <p:nvPr/>
            </p:nvSpPr>
            <p:spPr bwMode="auto">
              <a:xfrm flipH="1" flipV="1">
                <a:off x="1810" y="1176"/>
                <a:ext cx="249" cy="381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81" name="Line 1141"/>
              <p:cNvSpPr>
                <a:spLocks noChangeShapeType="1"/>
              </p:cNvSpPr>
              <p:nvPr/>
            </p:nvSpPr>
            <p:spPr bwMode="auto">
              <a:xfrm>
                <a:off x="2849" y="2241"/>
                <a:ext cx="0" cy="526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82" name="Line 1142"/>
              <p:cNvSpPr>
                <a:spLocks noChangeShapeType="1"/>
              </p:cNvSpPr>
              <p:nvPr/>
            </p:nvSpPr>
            <p:spPr bwMode="auto">
              <a:xfrm>
                <a:off x="2882" y="937"/>
                <a:ext cx="0" cy="1148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83" name="Line 1143"/>
              <p:cNvSpPr>
                <a:spLocks noChangeShapeType="1"/>
              </p:cNvSpPr>
              <p:nvPr/>
            </p:nvSpPr>
            <p:spPr bwMode="auto">
              <a:xfrm>
                <a:off x="3112" y="997"/>
                <a:ext cx="0" cy="1698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90" name="Text Box 1150"/>
              <p:cNvSpPr txBox="1">
                <a:spLocks noChangeArrowheads="1"/>
              </p:cNvSpPr>
              <p:nvPr/>
            </p:nvSpPr>
            <p:spPr bwMode="auto">
              <a:xfrm>
                <a:off x="1755" y="1854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11391" name="Text Box 1151"/>
              <p:cNvSpPr txBox="1">
                <a:spLocks noChangeArrowheads="1"/>
              </p:cNvSpPr>
              <p:nvPr/>
            </p:nvSpPr>
            <p:spPr bwMode="auto">
              <a:xfrm>
                <a:off x="264" y="187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C</a:t>
                </a:r>
              </a:p>
            </p:txBody>
          </p:sp>
          <p:sp>
            <p:nvSpPr>
              <p:cNvPr id="11396" name="Text Box 1156"/>
              <p:cNvSpPr txBox="1">
                <a:spLocks noChangeArrowheads="1"/>
              </p:cNvSpPr>
              <p:nvPr/>
            </p:nvSpPr>
            <p:spPr bwMode="auto">
              <a:xfrm>
                <a:off x="426" y="1936"/>
                <a:ext cx="21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600" i="1"/>
                  <a:t>•</a:t>
                </a:r>
              </a:p>
            </p:txBody>
          </p:sp>
          <p:sp>
            <p:nvSpPr>
              <p:cNvPr id="11397" name="Text Box 1157"/>
              <p:cNvSpPr txBox="1">
                <a:spLocks noChangeArrowheads="1"/>
              </p:cNvSpPr>
              <p:nvPr/>
            </p:nvSpPr>
            <p:spPr bwMode="auto">
              <a:xfrm>
                <a:off x="2021" y="1948"/>
                <a:ext cx="21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600" i="1"/>
                  <a:t>•</a:t>
                </a:r>
              </a:p>
            </p:txBody>
          </p:sp>
        </p:grpSp>
      </p:grpSp>
      <p:sp>
        <p:nvSpPr>
          <p:cNvPr id="11402" name="Text Box 1162"/>
          <p:cNvSpPr txBox="1">
            <a:spLocks noChangeArrowheads="1"/>
          </p:cNvSpPr>
          <p:nvPr/>
        </p:nvSpPr>
        <p:spPr bwMode="auto">
          <a:xfrm>
            <a:off x="784225" y="5275263"/>
            <a:ext cx="3740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特点：</a:t>
            </a:r>
            <a:r>
              <a:rPr lang="zh-CN" altLang="en-US">
                <a:solidFill>
                  <a:schemeClr val="accent2"/>
                </a:solidFill>
              </a:rPr>
              <a:t>线电压</a:t>
            </a:r>
            <a:r>
              <a:rPr lang="en-US" altLang="zh-CN">
                <a:solidFill>
                  <a:schemeClr val="accent2"/>
                </a:solidFill>
              </a:rPr>
              <a:t>=</a:t>
            </a:r>
            <a:r>
              <a:rPr lang="zh-CN" altLang="en-US">
                <a:solidFill>
                  <a:schemeClr val="accent2"/>
                </a:solidFill>
              </a:rPr>
              <a:t>相电压</a:t>
            </a:r>
          </a:p>
        </p:txBody>
      </p:sp>
      <p:sp>
        <p:nvSpPr>
          <p:cNvPr id="11405" name="Rectangle 1165"/>
          <p:cNvSpPr>
            <a:spLocks noChangeArrowheads="1"/>
          </p:cNvSpPr>
          <p:nvPr/>
        </p:nvSpPr>
        <p:spPr bwMode="auto">
          <a:xfrm>
            <a:off x="681038" y="127000"/>
            <a:ext cx="5670550" cy="64135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chemeClr val="bg1"/>
                </a:solidFill>
              </a:rPr>
              <a:t>四、三角形联接的三相电源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4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02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03" name="Group 291"/>
          <p:cNvGrpSpPr>
            <a:grpSpLocks/>
          </p:cNvGrpSpPr>
          <p:nvPr/>
        </p:nvGrpSpPr>
        <p:grpSpPr bwMode="auto">
          <a:xfrm>
            <a:off x="358775" y="4610100"/>
            <a:ext cx="2235200" cy="1636713"/>
            <a:chOff x="226" y="2904"/>
            <a:chExt cx="1408" cy="1031"/>
          </a:xfrm>
        </p:grpSpPr>
        <p:sp>
          <p:nvSpPr>
            <p:cNvPr id="13377" name="Text Box 65"/>
            <p:cNvSpPr txBox="1">
              <a:spLocks noChangeArrowheads="1"/>
            </p:cNvSpPr>
            <p:nvPr/>
          </p:nvSpPr>
          <p:spPr bwMode="auto">
            <a:xfrm>
              <a:off x="1066" y="3225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短路</a:t>
              </a:r>
            </a:p>
          </p:txBody>
        </p:sp>
        <p:sp>
          <p:nvSpPr>
            <p:cNvPr id="13366" name="Text Box 54"/>
            <p:cNvSpPr txBox="1">
              <a:spLocks noChangeArrowheads="1"/>
            </p:cNvSpPr>
            <p:nvPr/>
          </p:nvSpPr>
          <p:spPr bwMode="auto">
            <a:xfrm>
              <a:off x="677" y="2904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chemeClr val="accent2"/>
                  </a:solidFill>
                </a:rPr>
                <a:t>+</a:t>
              </a:r>
            </a:p>
          </p:txBody>
        </p:sp>
        <p:sp>
          <p:nvSpPr>
            <p:cNvPr id="13367" name="Text Box 55"/>
            <p:cNvSpPr txBox="1">
              <a:spLocks noChangeArrowheads="1"/>
            </p:cNvSpPr>
            <p:nvPr/>
          </p:nvSpPr>
          <p:spPr bwMode="auto">
            <a:xfrm>
              <a:off x="685" y="3403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0">
                  <a:solidFill>
                    <a:schemeClr val="accent2"/>
                  </a:solidFill>
                </a:rPr>
                <a:t>–</a:t>
              </a:r>
            </a:p>
          </p:txBody>
        </p:sp>
        <p:sp>
          <p:nvSpPr>
            <p:cNvPr id="13364" name="Oval 52"/>
            <p:cNvSpPr>
              <a:spLocks noChangeArrowheads="1"/>
            </p:cNvSpPr>
            <p:nvPr/>
          </p:nvSpPr>
          <p:spPr bwMode="auto">
            <a:xfrm>
              <a:off x="526" y="3233"/>
              <a:ext cx="298" cy="28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65" name="Line 53"/>
            <p:cNvSpPr>
              <a:spLocks noChangeShapeType="1"/>
            </p:cNvSpPr>
            <p:nvPr/>
          </p:nvSpPr>
          <p:spPr bwMode="auto">
            <a:xfrm>
              <a:off x="680" y="2924"/>
              <a:ext cx="0" cy="101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68" name="Text Box 56"/>
            <p:cNvSpPr txBox="1">
              <a:spLocks noChangeArrowheads="1"/>
            </p:cNvSpPr>
            <p:nvPr/>
          </p:nvSpPr>
          <p:spPr bwMode="auto">
            <a:xfrm>
              <a:off x="226" y="3204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E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3369" name="Line 57"/>
            <p:cNvSpPr>
              <a:spLocks noChangeShapeType="1"/>
            </p:cNvSpPr>
            <p:nvPr/>
          </p:nvSpPr>
          <p:spPr bwMode="auto">
            <a:xfrm>
              <a:off x="668" y="2936"/>
              <a:ext cx="759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70" name="Line 58"/>
            <p:cNvSpPr>
              <a:spLocks noChangeShapeType="1"/>
            </p:cNvSpPr>
            <p:nvPr/>
          </p:nvSpPr>
          <p:spPr bwMode="auto">
            <a:xfrm>
              <a:off x="668" y="3923"/>
              <a:ext cx="739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0" name="Line 98"/>
            <p:cNvSpPr>
              <a:spLocks noChangeShapeType="1"/>
            </p:cNvSpPr>
            <p:nvPr/>
          </p:nvSpPr>
          <p:spPr bwMode="auto">
            <a:xfrm>
              <a:off x="1591" y="2936"/>
              <a:ext cx="0" cy="9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1" name="Line 99"/>
            <p:cNvSpPr>
              <a:spLocks noChangeShapeType="1"/>
            </p:cNvSpPr>
            <p:nvPr/>
          </p:nvSpPr>
          <p:spPr bwMode="auto">
            <a:xfrm flipH="1">
              <a:off x="1376" y="2936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2" name="Line 100"/>
            <p:cNvSpPr>
              <a:spLocks noChangeShapeType="1"/>
            </p:cNvSpPr>
            <p:nvPr/>
          </p:nvSpPr>
          <p:spPr bwMode="auto">
            <a:xfrm flipH="1">
              <a:off x="1376" y="3911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510" name="AutoShape 198"/>
          <p:cNvSpPr>
            <a:spLocks noChangeArrowheads="1"/>
          </p:cNvSpPr>
          <p:nvPr/>
        </p:nvSpPr>
        <p:spPr bwMode="auto">
          <a:xfrm>
            <a:off x="5486400" y="971550"/>
            <a:ext cx="3505200" cy="2286000"/>
          </a:xfrm>
          <a:prstGeom prst="cloudCallout">
            <a:avLst>
              <a:gd name="adj1" fmla="val -62773"/>
              <a:gd name="adj2" fmla="val -30000"/>
            </a:avLst>
          </a:prstGeom>
          <a:solidFill>
            <a:srgbClr val="FFFFFF"/>
          </a:solidFill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30000"/>
              </a:lnSpc>
            </a:pPr>
            <a:r>
              <a:rPr lang="zh-CN" altLang="en-US"/>
              <a:t>三个电源串接</a:t>
            </a:r>
          </a:p>
          <a:p>
            <a:pPr>
              <a:lnSpc>
                <a:spcPct val="130000"/>
              </a:lnSpc>
            </a:pPr>
            <a:r>
              <a:rPr lang="zh-CN" altLang="en-US"/>
              <a:t>能否造成短路？</a:t>
            </a:r>
            <a:endParaRPr lang="zh-CN" altLang="en-US" sz="2400"/>
          </a:p>
          <a:p>
            <a:pPr>
              <a:lnSpc>
                <a:spcPct val="130000"/>
              </a:lnSpc>
            </a:pPr>
            <a:r>
              <a:rPr lang="zh-CN" altLang="en-US"/>
              <a:t>直流电源行吗？</a:t>
            </a:r>
          </a:p>
        </p:txBody>
      </p:sp>
      <p:sp>
        <p:nvSpPr>
          <p:cNvPr id="13549" name="Text Box 237"/>
          <p:cNvSpPr txBox="1">
            <a:spLocks noChangeArrowheads="1"/>
          </p:cNvSpPr>
          <p:nvPr/>
        </p:nvSpPr>
        <p:spPr bwMode="auto">
          <a:xfrm>
            <a:off x="3308350" y="295275"/>
            <a:ext cx="455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3519" name="Text Box 207"/>
          <p:cNvSpPr txBox="1">
            <a:spLocks noChangeArrowheads="1"/>
          </p:cNvSpPr>
          <p:nvPr/>
        </p:nvSpPr>
        <p:spPr bwMode="auto">
          <a:xfrm>
            <a:off x="3179763" y="511175"/>
            <a:ext cx="3444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i="1"/>
              <a:t>•</a:t>
            </a:r>
          </a:p>
        </p:txBody>
      </p:sp>
      <p:sp>
        <p:nvSpPr>
          <p:cNvPr id="13522" name="Oval 210"/>
          <p:cNvSpPr>
            <a:spLocks noChangeArrowheads="1"/>
          </p:cNvSpPr>
          <p:nvPr/>
        </p:nvSpPr>
        <p:spPr bwMode="auto">
          <a:xfrm>
            <a:off x="3768725" y="1644650"/>
            <a:ext cx="396875" cy="455613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3" name="Oval 211"/>
          <p:cNvSpPr>
            <a:spLocks noChangeArrowheads="1"/>
          </p:cNvSpPr>
          <p:nvPr/>
        </p:nvSpPr>
        <p:spPr bwMode="auto">
          <a:xfrm>
            <a:off x="2484438" y="1606550"/>
            <a:ext cx="433387" cy="455613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3524" name="Object 212"/>
          <p:cNvGraphicFramePr>
            <a:graphicFrameLocks noChangeAspect="1"/>
          </p:cNvGraphicFramePr>
          <p:nvPr/>
        </p:nvGraphicFramePr>
        <p:xfrm>
          <a:off x="3941763" y="590550"/>
          <a:ext cx="769937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40" name="公式" r:id="rId4" imgW="177480" imgH="215640" progId="Equation.3">
                  <p:embed/>
                </p:oleObj>
              </mc:Choice>
              <mc:Fallback>
                <p:oleObj name="公式" r:id="rId4" imgW="177480" imgH="215640" progId="Equation.3">
                  <p:embed/>
                  <p:pic>
                    <p:nvPicPr>
                      <p:cNvPr id="0" name="Object 2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1763" y="590550"/>
                        <a:ext cx="769937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25" name="Object 213"/>
          <p:cNvGraphicFramePr>
            <a:graphicFrameLocks noChangeAspect="1"/>
          </p:cNvGraphicFramePr>
          <p:nvPr/>
        </p:nvGraphicFramePr>
        <p:xfrm>
          <a:off x="1785938" y="763588"/>
          <a:ext cx="712787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41" name="公式" r:id="rId6" imgW="177480" imgH="228600" progId="Equation.3">
                  <p:embed/>
                </p:oleObj>
              </mc:Choice>
              <mc:Fallback>
                <p:oleObj name="公式" r:id="rId6" imgW="177480" imgH="228600" progId="Equation.3">
                  <p:embed/>
                  <p:pic>
                    <p:nvPicPr>
                      <p:cNvPr id="0" name="Object 2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763588"/>
                        <a:ext cx="712787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26" name="Object 214"/>
          <p:cNvGraphicFramePr>
            <a:graphicFrameLocks noChangeAspect="1"/>
          </p:cNvGraphicFramePr>
          <p:nvPr/>
        </p:nvGraphicFramePr>
        <p:xfrm>
          <a:off x="3724275" y="2728913"/>
          <a:ext cx="733425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42" name="公式" r:id="rId8" imgW="177480" imgH="215640" progId="Equation.3">
                  <p:embed/>
                </p:oleObj>
              </mc:Choice>
              <mc:Fallback>
                <p:oleObj name="公式" r:id="rId8" imgW="177480" imgH="215640" progId="Equation.3">
                  <p:embed/>
                  <p:pic>
                    <p:nvPicPr>
                      <p:cNvPr id="0" name="Object 2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4275" y="2728913"/>
                        <a:ext cx="733425" cy="969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28" name="Text Box 216"/>
          <p:cNvSpPr txBox="1">
            <a:spLocks noChangeArrowheads="1"/>
          </p:cNvSpPr>
          <p:nvPr/>
        </p:nvSpPr>
        <p:spPr bwMode="auto">
          <a:xfrm>
            <a:off x="4460875" y="2328863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9900FF"/>
                </a:solidFill>
              </a:rPr>
              <a:t>X</a:t>
            </a:r>
          </a:p>
        </p:txBody>
      </p:sp>
      <p:sp>
        <p:nvSpPr>
          <p:cNvPr id="13529" name="Text Box 217"/>
          <p:cNvSpPr txBox="1">
            <a:spLocks noChangeArrowheads="1"/>
          </p:cNvSpPr>
          <p:nvPr/>
        </p:nvSpPr>
        <p:spPr bwMode="auto">
          <a:xfrm>
            <a:off x="2093913" y="2927350"/>
            <a:ext cx="42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9900FF"/>
                </a:solidFill>
              </a:rPr>
              <a:t>Y</a:t>
            </a:r>
          </a:p>
        </p:txBody>
      </p:sp>
      <p:sp>
        <p:nvSpPr>
          <p:cNvPr id="13532" name="Text Box 220"/>
          <p:cNvSpPr txBox="1">
            <a:spLocks noChangeArrowheads="1"/>
          </p:cNvSpPr>
          <p:nvPr/>
        </p:nvSpPr>
        <p:spPr bwMode="auto">
          <a:xfrm>
            <a:off x="2911475" y="415925"/>
            <a:ext cx="401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9900FF"/>
                </a:solidFill>
              </a:rPr>
              <a:t>Z</a:t>
            </a:r>
          </a:p>
        </p:txBody>
      </p:sp>
      <p:sp>
        <p:nvSpPr>
          <p:cNvPr id="13535" name="Oval 223"/>
          <p:cNvSpPr>
            <a:spLocks noChangeArrowheads="1"/>
          </p:cNvSpPr>
          <p:nvPr/>
        </p:nvSpPr>
        <p:spPr bwMode="auto">
          <a:xfrm>
            <a:off x="3144838" y="2711450"/>
            <a:ext cx="415925" cy="417513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36" name="Line 224"/>
          <p:cNvSpPr>
            <a:spLocks noChangeShapeType="1"/>
          </p:cNvSpPr>
          <p:nvPr/>
        </p:nvSpPr>
        <p:spPr bwMode="auto">
          <a:xfrm>
            <a:off x="2017713" y="2938463"/>
            <a:ext cx="2592387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37" name="Line 225"/>
          <p:cNvSpPr>
            <a:spLocks noChangeShapeType="1"/>
          </p:cNvSpPr>
          <p:nvPr/>
        </p:nvSpPr>
        <p:spPr bwMode="auto">
          <a:xfrm rot="-7339182">
            <a:off x="2733675" y="1893888"/>
            <a:ext cx="250825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38" name="Line 226"/>
          <p:cNvSpPr>
            <a:spLocks noChangeShapeType="1"/>
          </p:cNvSpPr>
          <p:nvPr/>
        </p:nvSpPr>
        <p:spPr bwMode="auto">
          <a:xfrm rot="-3441118">
            <a:off x="1422400" y="1893888"/>
            <a:ext cx="250825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39" name="Line 227"/>
          <p:cNvSpPr>
            <a:spLocks noChangeShapeType="1"/>
          </p:cNvSpPr>
          <p:nvPr/>
        </p:nvSpPr>
        <p:spPr bwMode="auto">
          <a:xfrm>
            <a:off x="3346450" y="849313"/>
            <a:ext cx="22637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40" name="Line 228"/>
          <p:cNvSpPr>
            <a:spLocks noChangeShapeType="1"/>
          </p:cNvSpPr>
          <p:nvPr/>
        </p:nvSpPr>
        <p:spPr bwMode="auto">
          <a:xfrm>
            <a:off x="4592638" y="2938463"/>
            <a:ext cx="1076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41" name="Line 229"/>
          <p:cNvSpPr>
            <a:spLocks noChangeShapeType="1"/>
          </p:cNvSpPr>
          <p:nvPr/>
        </p:nvSpPr>
        <p:spPr bwMode="auto">
          <a:xfrm>
            <a:off x="2035175" y="2938463"/>
            <a:ext cx="0" cy="8921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42" name="Line 230"/>
          <p:cNvSpPr>
            <a:spLocks noChangeShapeType="1"/>
          </p:cNvSpPr>
          <p:nvPr/>
        </p:nvSpPr>
        <p:spPr bwMode="auto">
          <a:xfrm>
            <a:off x="2017713" y="3792538"/>
            <a:ext cx="36861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43" name="Line 231"/>
          <p:cNvSpPr>
            <a:spLocks noChangeShapeType="1"/>
          </p:cNvSpPr>
          <p:nvPr/>
        </p:nvSpPr>
        <p:spPr bwMode="auto">
          <a:xfrm flipH="1">
            <a:off x="2103438" y="1266825"/>
            <a:ext cx="515937" cy="833438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44" name="Line 232"/>
          <p:cNvSpPr>
            <a:spLocks noChangeShapeType="1"/>
          </p:cNvSpPr>
          <p:nvPr/>
        </p:nvSpPr>
        <p:spPr bwMode="auto">
          <a:xfrm>
            <a:off x="2901950" y="3251200"/>
            <a:ext cx="830263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45" name="Line 233"/>
          <p:cNvSpPr>
            <a:spLocks noChangeShapeType="1"/>
          </p:cNvSpPr>
          <p:nvPr/>
        </p:nvSpPr>
        <p:spPr bwMode="auto">
          <a:xfrm flipH="1" flipV="1">
            <a:off x="4092575" y="1381125"/>
            <a:ext cx="395288" cy="604838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50" name="Text Box 238"/>
          <p:cNvSpPr txBox="1">
            <a:spLocks noChangeArrowheads="1"/>
          </p:cNvSpPr>
          <p:nvPr/>
        </p:nvSpPr>
        <p:spPr bwMode="auto">
          <a:xfrm>
            <a:off x="4005263" y="2457450"/>
            <a:ext cx="420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3551" name="Text Box 239"/>
          <p:cNvSpPr txBox="1">
            <a:spLocks noChangeArrowheads="1"/>
          </p:cNvSpPr>
          <p:nvPr/>
        </p:nvSpPr>
        <p:spPr bwMode="auto">
          <a:xfrm>
            <a:off x="1638300" y="249555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3552" name="Text Box 240"/>
          <p:cNvSpPr txBox="1">
            <a:spLocks noChangeArrowheads="1"/>
          </p:cNvSpPr>
          <p:nvPr/>
        </p:nvSpPr>
        <p:spPr bwMode="auto">
          <a:xfrm>
            <a:off x="1895475" y="2587625"/>
            <a:ext cx="3444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i="1"/>
              <a:t>•</a:t>
            </a:r>
          </a:p>
        </p:txBody>
      </p:sp>
      <p:sp>
        <p:nvSpPr>
          <p:cNvPr id="13553" name="Text Box 241"/>
          <p:cNvSpPr txBox="1">
            <a:spLocks noChangeArrowheads="1"/>
          </p:cNvSpPr>
          <p:nvPr/>
        </p:nvSpPr>
        <p:spPr bwMode="auto">
          <a:xfrm>
            <a:off x="4427538" y="2606675"/>
            <a:ext cx="3444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i="1"/>
              <a:t>•</a:t>
            </a:r>
          </a:p>
        </p:txBody>
      </p:sp>
      <p:sp>
        <p:nvSpPr>
          <p:cNvPr id="13556" name="Text Box 244"/>
          <p:cNvSpPr txBox="1">
            <a:spLocks noChangeArrowheads="1"/>
          </p:cNvSpPr>
          <p:nvPr/>
        </p:nvSpPr>
        <p:spPr bwMode="auto">
          <a:xfrm>
            <a:off x="307975" y="171450"/>
            <a:ext cx="1860550" cy="617538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问题讨论</a:t>
            </a:r>
          </a:p>
        </p:txBody>
      </p:sp>
      <p:grpSp>
        <p:nvGrpSpPr>
          <p:cNvPr id="13598" name="Group 286"/>
          <p:cNvGrpSpPr>
            <a:grpSpLocks/>
          </p:cNvGrpSpPr>
          <p:nvPr/>
        </p:nvGrpSpPr>
        <p:grpSpPr bwMode="auto">
          <a:xfrm>
            <a:off x="4752975" y="4167188"/>
            <a:ext cx="2366963" cy="2690812"/>
            <a:chOff x="2154" y="2625"/>
            <a:chExt cx="1491" cy="1695"/>
          </a:xfrm>
        </p:grpSpPr>
        <p:sp>
          <p:nvSpPr>
            <p:cNvPr id="13560" name="Text Box 248"/>
            <p:cNvSpPr txBox="1">
              <a:spLocks noChangeArrowheads="1"/>
            </p:cNvSpPr>
            <p:nvPr/>
          </p:nvSpPr>
          <p:spPr bwMode="auto">
            <a:xfrm>
              <a:off x="2783" y="2625"/>
              <a:ext cx="21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 i="1"/>
                <a:t>•</a:t>
              </a:r>
            </a:p>
          </p:txBody>
        </p:sp>
        <p:grpSp>
          <p:nvGrpSpPr>
            <p:cNvPr id="13596" name="Group 284"/>
            <p:cNvGrpSpPr>
              <a:grpSpLocks/>
            </p:cNvGrpSpPr>
            <p:nvPr/>
          </p:nvGrpSpPr>
          <p:grpSpPr bwMode="auto">
            <a:xfrm>
              <a:off x="2154" y="2694"/>
              <a:ext cx="1491" cy="1626"/>
              <a:chOff x="2022" y="2634"/>
              <a:chExt cx="1491" cy="1626"/>
            </a:xfrm>
          </p:grpSpPr>
          <p:sp>
            <p:nvSpPr>
              <p:cNvPr id="13561" name="Oval 249"/>
              <p:cNvSpPr>
                <a:spLocks noChangeArrowheads="1"/>
              </p:cNvSpPr>
              <p:nvPr/>
            </p:nvSpPr>
            <p:spPr bwMode="auto">
              <a:xfrm>
                <a:off x="2974" y="3160"/>
                <a:ext cx="255" cy="268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62" name="Oval 250"/>
              <p:cNvSpPr>
                <a:spLocks noChangeArrowheads="1"/>
              </p:cNvSpPr>
              <p:nvPr/>
            </p:nvSpPr>
            <p:spPr bwMode="auto">
              <a:xfrm>
                <a:off x="2329" y="3108"/>
                <a:ext cx="257" cy="277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69" name="Oval 257"/>
              <p:cNvSpPr>
                <a:spLocks noChangeArrowheads="1"/>
              </p:cNvSpPr>
              <p:nvPr/>
            </p:nvSpPr>
            <p:spPr bwMode="auto">
              <a:xfrm>
                <a:off x="2669" y="3637"/>
                <a:ext cx="275" cy="284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70" name="Line 258"/>
              <p:cNvSpPr>
                <a:spLocks noChangeShapeType="1"/>
              </p:cNvSpPr>
              <p:nvPr/>
            </p:nvSpPr>
            <p:spPr bwMode="auto">
              <a:xfrm>
                <a:off x="2118" y="3789"/>
                <a:ext cx="1268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71" name="Line 259"/>
              <p:cNvSpPr>
                <a:spLocks noChangeShapeType="1"/>
              </p:cNvSpPr>
              <p:nvPr/>
            </p:nvSpPr>
            <p:spPr bwMode="auto">
              <a:xfrm rot="-7339182">
                <a:off x="2451" y="3264"/>
                <a:ext cx="126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72" name="Line 260"/>
              <p:cNvSpPr>
                <a:spLocks noChangeShapeType="1"/>
              </p:cNvSpPr>
              <p:nvPr/>
            </p:nvSpPr>
            <p:spPr bwMode="auto">
              <a:xfrm rot="-3441118">
                <a:off x="1810" y="3264"/>
                <a:ext cx="126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82" name="Text Box 270"/>
              <p:cNvSpPr txBox="1">
                <a:spLocks noChangeArrowheads="1"/>
              </p:cNvSpPr>
              <p:nvPr/>
            </p:nvSpPr>
            <p:spPr bwMode="auto">
              <a:xfrm>
                <a:off x="2022" y="3565"/>
                <a:ext cx="21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600" i="1"/>
                  <a:t>•</a:t>
                </a:r>
              </a:p>
            </p:txBody>
          </p:sp>
          <p:sp>
            <p:nvSpPr>
              <p:cNvPr id="13583" name="Text Box 271"/>
              <p:cNvSpPr txBox="1">
                <a:spLocks noChangeArrowheads="1"/>
              </p:cNvSpPr>
              <p:nvPr/>
            </p:nvSpPr>
            <p:spPr bwMode="auto">
              <a:xfrm>
                <a:off x="3296" y="3586"/>
                <a:ext cx="21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600" i="1"/>
                  <a:t>•</a:t>
                </a:r>
              </a:p>
            </p:txBody>
          </p:sp>
          <p:sp>
            <p:nvSpPr>
              <p:cNvPr id="13586" name="Text Box 274"/>
              <p:cNvSpPr txBox="1">
                <a:spLocks noChangeArrowheads="1"/>
              </p:cNvSpPr>
              <p:nvPr/>
            </p:nvSpPr>
            <p:spPr bwMode="auto">
              <a:xfrm>
                <a:off x="2390" y="2814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/>
                  <a:t>+</a:t>
                </a:r>
                <a:endParaRPr lang="en-US" altLang="zh-CN" i="1"/>
              </a:p>
            </p:txBody>
          </p:sp>
          <p:sp>
            <p:nvSpPr>
              <p:cNvPr id="13587" name="Text Box 275"/>
              <p:cNvSpPr txBox="1">
                <a:spLocks noChangeArrowheads="1"/>
              </p:cNvSpPr>
              <p:nvPr/>
            </p:nvSpPr>
            <p:spPr bwMode="auto">
              <a:xfrm>
                <a:off x="2426" y="3702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/>
                  <a:t>+</a:t>
                </a:r>
                <a:endParaRPr lang="en-US" altLang="zh-CN" i="1"/>
              </a:p>
            </p:txBody>
          </p:sp>
          <p:sp>
            <p:nvSpPr>
              <p:cNvPr id="13588" name="Text Box 276"/>
              <p:cNvSpPr txBox="1">
                <a:spLocks noChangeArrowheads="1"/>
              </p:cNvSpPr>
              <p:nvPr/>
            </p:nvSpPr>
            <p:spPr bwMode="auto">
              <a:xfrm>
                <a:off x="3194" y="3294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/>
                  <a:t>+</a:t>
                </a:r>
                <a:endParaRPr lang="en-US" altLang="zh-CN" i="1"/>
              </a:p>
            </p:txBody>
          </p:sp>
          <p:sp>
            <p:nvSpPr>
              <p:cNvPr id="13589" name="Text Box 277"/>
              <p:cNvSpPr txBox="1">
                <a:spLocks noChangeArrowheads="1"/>
              </p:cNvSpPr>
              <p:nvPr/>
            </p:nvSpPr>
            <p:spPr bwMode="auto">
              <a:xfrm>
                <a:off x="2150" y="3168"/>
                <a:ext cx="20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/>
                  <a:t>-</a:t>
                </a:r>
                <a:endParaRPr lang="en-US" altLang="zh-CN" sz="3200" i="1"/>
              </a:p>
            </p:txBody>
          </p:sp>
          <p:sp>
            <p:nvSpPr>
              <p:cNvPr id="13590" name="Text Box 278"/>
              <p:cNvSpPr txBox="1">
                <a:spLocks noChangeArrowheads="1"/>
              </p:cNvSpPr>
              <p:nvPr/>
            </p:nvSpPr>
            <p:spPr bwMode="auto">
              <a:xfrm>
                <a:off x="2954" y="3660"/>
                <a:ext cx="20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/>
                  <a:t>-</a:t>
                </a:r>
                <a:endParaRPr lang="en-US" altLang="zh-CN" sz="3200" i="1"/>
              </a:p>
            </p:txBody>
          </p:sp>
          <p:sp>
            <p:nvSpPr>
              <p:cNvPr id="13591" name="Text Box 279"/>
              <p:cNvSpPr txBox="1">
                <a:spLocks noChangeArrowheads="1"/>
              </p:cNvSpPr>
              <p:nvPr/>
            </p:nvSpPr>
            <p:spPr bwMode="auto">
              <a:xfrm>
                <a:off x="2966" y="2844"/>
                <a:ext cx="20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/>
                  <a:t>-</a:t>
                </a:r>
                <a:endParaRPr lang="en-US" altLang="zh-CN" sz="3200" i="1"/>
              </a:p>
            </p:txBody>
          </p:sp>
          <p:sp>
            <p:nvSpPr>
              <p:cNvPr id="13592" name="Text Box 280"/>
              <p:cNvSpPr txBox="1">
                <a:spLocks noChangeArrowheads="1"/>
              </p:cNvSpPr>
              <p:nvPr/>
            </p:nvSpPr>
            <p:spPr bwMode="auto">
              <a:xfrm>
                <a:off x="2114" y="289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/>
                  <a:t>E</a:t>
                </a:r>
              </a:p>
            </p:txBody>
          </p:sp>
          <p:sp>
            <p:nvSpPr>
              <p:cNvPr id="13593" name="Text Box 281"/>
              <p:cNvSpPr txBox="1">
                <a:spLocks noChangeArrowheads="1"/>
              </p:cNvSpPr>
              <p:nvPr/>
            </p:nvSpPr>
            <p:spPr bwMode="auto">
              <a:xfrm>
                <a:off x="2666" y="393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/>
                  <a:t>E</a:t>
                </a:r>
              </a:p>
            </p:txBody>
          </p:sp>
          <p:sp>
            <p:nvSpPr>
              <p:cNvPr id="13594" name="Text Box 282"/>
              <p:cNvSpPr txBox="1">
                <a:spLocks noChangeArrowheads="1"/>
              </p:cNvSpPr>
              <p:nvPr/>
            </p:nvSpPr>
            <p:spPr bwMode="auto">
              <a:xfrm>
                <a:off x="3218" y="3042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/>
                  <a:t>E</a:t>
                </a:r>
              </a:p>
            </p:txBody>
          </p:sp>
          <p:sp>
            <p:nvSpPr>
              <p:cNvPr id="13595" name="Arc 283"/>
              <p:cNvSpPr>
                <a:spLocks/>
              </p:cNvSpPr>
              <p:nvPr/>
            </p:nvSpPr>
            <p:spPr bwMode="auto">
              <a:xfrm flipV="1">
                <a:off x="2533" y="3360"/>
                <a:ext cx="432" cy="192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2399 w 43200"/>
                  <a:gd name="T1" fmla="*/ 43185 h 43200"/>
                  <a:gd name="T2" fmla="*/ 43200 w 43200"/>
                  <a:gd name="T3" fmla="*/ 2160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2399" y="43185"/>
                    </a:moveTo>
                    <a:cubicBezTo>
                      <a:pt x="22132" y="43195"/>
                      <a:pt x="2186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43200" stroke="0" extrusionOk="0">
                    <a:moveTo>
                      <a:pt x="22399" y="43185"/>
                    </a:moveTo>
                    <a:cubicBezTo>
                      <a:pt x="22132" y="43195"/>
                      <a:pt x="2186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 type="arrow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3604" name="Group 292"/>
          <p:cNvGrpSpPr>
            <a:grpSpLocks/>
          </p:cNvGrpSpPr>
          <p:nvPr/>
        </p:nvGrpSpPr>
        <p:grpSpPr bwMode="auto">
          <a:xfrm>
            <a:off x="7581900" y="4781550"/>
            <a:ext cx="742950" cy="723900"/>
            <a:chOff x="4392" y="3024"/>
            <a:chExt cx="468" cy="456"/>
          </a:xfrm>
        </p:grpSpPr>
        <p:sp>
          <p:nvSpPr>
            <p:cNvPr id="13599" name="Line 287"/>
            <p:cNvSpPr>
              <a:spLocks noChangeShapeType="1"/>
            </p:cNvSpPr>
            <p:nvPr/>
          </p:nvSpPr>
          <p:spPr bwMode="auto">
            <a:xfrm flipH="1">
              <a:off x="4416" y="3024"/>
              <a:ext cx="444" cy="4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01" name="Line 289"/>
            <p:cNvSpPr>
              <a:spLocks noChangeShapeType="1"/>
            </p:cNvSpPr>
            <p:nvPr/>
          </p:nvSpPr>
          <p:spPr bwMode="auto">
            <a:xfrm rot="5400000" flipH="1">
              <a:off x="4392" y="3024"/>
              <a:ext cx="456" cy="45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3605" name="Group 293"/>
          <p:cNvGrpSpPr>
            <a:grpSpLocks/>
          </p:cNvGrpSpPr>
          <p:nvPr/>
        </p:nvGrpSpPr>
        <p:grpSpPr bwMode="auto">
          <a:xfrm>
            <a:off x="2781300" y="5067300"/>
            <a:ext cx="742950" cy="723900"/>
            <a:chOff x="4392" y="3024"/>
            <a:chExt cx="468" cy="456"/>
          </a:xfrm>
        </p:grpSpPr>
        <p:sp>
          <p:nvSpPr>
            <p:cNvPr id="13606" name="Line 294"/>
            <p:cNvSpPr>
              <a:spLocks noChangeShapeType="1"/>
            </p:cNvSpPr>
            <p:nvPr/>
          </p:nvSpPr>
          <p:spPr bwMode="auto">
            <a:xfrm flipH="1">
              <a:off x="4416" y="3024"/>
              <a:ext cx="444" cy="4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07" name="Line 295"/>
            <p:cNvSpPr>
              <a:spLocks noChangeShapeType="1"/>
            </p:cNvSpPr>
            <p:nvPr/>
          </p:nvSpPr>
          <p:spPr bwMode="auto">
            <a:xfrm rot="5400000" flipH="1">
              <a:off x="4392" y="3024"/>
              <a:ext cx="456" cy="45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608" name="Rectangle 296"/>
          <p:cNvSpPr>
            <a:spLocks noChangeArrowheads="1"/>
          </p:cNvSpPr>
          <p:nvPr/>
        </p:nvSpPr>
        <p:spPr bwMode="auto">
          <a:xfrm>
            <a:off x="5981700" y="1409700"/>
            <a:ext cx="2495550" cy="1485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sz="3200"/>
          </a:p>
        </p:txBody>
      </p:sp>
      <p:sp>
        <p:nvSpPr>
          <p:cNvPr id="13610" name="Text Box 298"/>
          <p:cNvSpPr txBox="1">
            <a:spLocks noChangeArrowheads="1"/>
          </p:cNvSpPr>
          <p:nvPr/>
        </p:nvSpPr>
        <p:spPr bwMode="auto">
          <a:xfrm>
            <a:off x="5721350" y="1492250"/>
            <a:ext cx="339725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直流电源串接不行，</a:t>
            </a:r>
          </a:p>
          <a:p>
            <a:r>
              <a:rPr lang="zh-CN" altLang="en-US"/>
              <a:t>三相交流电源可以，</a:t>
            </a:r>
          </a:p>
          <a:p>
            <a:r>
              <a:rPr lang="zh-CN" altLang="en-US"/>
              <a:t>         为什么？</a:t>
            </a:r>
          </a:p>
        </p:txBody>
      </p:sp>
      <p:sp>
        <p:nvSpPr>
          <p:cNvPr id="13611" name="Text Box 299"/>
          <p:cNvSpPr txBox="1">
            <a:spLocks noChangeArrowheads="1"/>
          </p:cNvSpPr>
          <p:nvPr/>
        </p:nvSpPr>
        <p:spPr bwMode="auto">
          <a:xfrm>
            <a:off x="7223125" y="4044950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135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36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13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136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13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0" grpId="0" animBg="1" autoUpdateAnimBg="0"/>
      <p:bldP spid="13608" grpId="0" animBg="1" autoUpdateAnimBg="0"/>
      <p:bldP spid="13610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857250" y="0"/>
            <a:ext cx="4065588" cy="3487738"/>
            <a:chOff x="216" y="3"/>
            <a:chExt cx="2561" cy="2197"/>
          </a:xfrm>
        </p:grpSpPr>
        <p:sp>
          <p:nvSpPr>
            <p:cNvPr id="87043" name="Text Box 3"/>
            <p:cNvSpPr txBox="1">
              <a:spLocks noChangeArrowheads="1"/>
            </p:cNvSpPr>
            <p:nvPr/>
          </p:nvSpPr>
          <p:spPr bwMode="auto">
            <a:xfrm>
              <a:off x="1268" y="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grpSp>
          <p:nvGrpSpPr>
            <p:cNvPr id="87044" name="Group 4"/>
            <p:cNvGrpSpPr>
              <a:grpSpLocks/>
            </p:cNvGrpSpPr>
            <p:nvPr/>
          </p:nvGrpSpPr>
          <p:grpSpPr bwMode="auto">
            <a:xfrm>
              <a:off x="216" y="49"/>
              <a:ext cx="2561" cy="2151"/>
              <a:chOff x="216" y="49"/>
              <a:chExt cx="2561" cy="2151"/>
            </a:xfrm>
          </p:grpSpPr>
          <p:sp>
            <p:nvSpPr>
              <p:cNvPr id="87045" name="Text Box 5"/>
              <p:cNvSpPr txBox="1">
                <a:spLocks noChangeArrowheads="1"/>
              </p:cNvSpPr>
              <p:nvPr/>
            </p:nvSpPr>
            <p:spPr bwMode="auto">
              <a:xfrm>
                <a:off x="1187" y="109"/>
                <a:ext cx="21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600" i="1"/>
                  <a:t>•</a:t>
                </a:r>
              </a:p>
            </p:txBody>
          </p:sp>
          <p:sp>
            <p:nvSpPr>
              <p:cNvPr id="87046" name="Oval 6"/>
              <p:cNvSpPr>
                <a:spLocks noChangeArrowheads="1"/>
              </p:cNvSpPr>
              <p:nvPr/>
            </p:nvSpPr>
            <p:spPr bwMode="auto">
              <a:xfrm>
                <a:off x="1558" y="823"/>
                <a:ext cx="250" cy="287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47" name="Oval 7"/>
              <p:cNvSpPr>
                <a:spLocks noChangeArrowheads="1"/>
              </p:cNvSpPr>
              <p:nvPr/>
            </p:nvSpPr>
            <p:spPr bwMode="auto">
              <a:xfrm>
                <a:off x="749" y="799"/>
                <a:ext cx="273" cy="287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87048" name="Object 8"/>
              <p:cNvGraphicFramePr>
                <a:graphicFrameLocks noChangeAspect="1"/>
              </p:cNvGraphicFramePr>
              <p:nvPr/>
            </p:nvGraphicFramePr>
            <p:xfrm>
              <a:off x="1667" y="159"/>
              <a:ext cx="485" cy="6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7107" name="公式" r:id="rId4" imgW="177480" imgH="215640" progId="Equation.3">
                      <p:embed/>
                    </p:oleObj>
                  </mc:Choice>
                  <mc:Fallback>
                    <p:oleObj name="公式" r:id="rId4" imgW="177480" imgH="215640" progId="Equation.3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67" y="159"/>
                            <a:ext cx="485" cy="64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49" name="Object 9"/>
              <p:cNvGraphicFramePr>
                <a:graphicFrameLocks noChangeAspect="1"/>
              </p:cNvGraphicFramePr>
              <p:nvPr/>
            </p:nvGraphicFramePr>
            <p:xfrm>
              <a:off x="333" y="268"/>
              <a:ext cx="449" cy="6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7108" name="公式" r:id="rId6" imgW="177480" imgH="228600" progId="Equation.3">
                      <p:embed/>
                    </p:oleObj>
                  </mc:Choice>
                  <mc:Fallback>
                    <p:oleObj name="公式" r:id="rId6" imgW="177480" imgH="228600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3" y="268"/>
                            <a:ext cx="449" cy="6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50" name="Object 10"/>
              <p:cNvGraphicFramePr>
                <a:graphicFrameLocks noChangeAspect="1"/>
              </p:cNvGraphicFramePr>
              <p:nvPr/>
            </p:nvGraphicFramePr>
            <p:xfrm>
              <a:off x="1530" y="1506"/>
              <a:ext cx="462" cy="6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7109" name="公式" r:id="rId8" imgW="177480" imgH="215640" progId="Equation.3">
                      <p:embed/>
                    </p:oleObj>
                  </mc:Choice>
                  <mc:Fallback>
                    <p:oleObj name="公式" r:id="rId8" imgW="177480" imgH="215640" progId="Equation.3">
                      <p:embed/>
                      <p:pic>
                        <p:nvPicPr>
                          <p:cNvPr id="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30" y="1506"/>
                            <a:ext cx="462" cy="61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7051" name="Text Box 11"/>
              <p:cNvSpPr txBox="1">
                <a:spLocks noChangeArrowheads="1"/>
              </p:cNvSpPr>
              <p:nvPr/>
            </p:nvSpPr>
            <p:spPr bwMode="auto">
              <a:xfrm>
                <a:off x="1994" y="1254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9900FF"/>
                    </a:solidFill>
                  </a:rPr>
                  <a:t>X</a:t>
                </a:r>
                <a:endParaRPr lang="en-US" altLang="zh-CN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87052" name="Text Box 12"/>
              <p:cNvSpPr txBox="1">
                <a:spLocks noChangeArrowheads="1"/>
              </p:cNvSpPr>
              <p:nvPr/>
            </p:nvSpPr>
            <p:spPr bwMode="auto">
              <a:xfrm>
                <a:off x="503" y="1631"/>
                <a:ext cx="26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9900FF"/>
                    </a:solidFill>
                  </a:rPr>
                  <a:t>Y</a:t>
                </a:r>
                <a:endParaRPr lang="en-US" altLang="zh-CN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87053" name="Text Box 13"/>
              <p:cNvSpPr txBox="1">
                <a:spLocks noChangeArrowheads="1"/>
              </p:cNvSpPr>
              <p:nvPr/>
            </p:nvSpPr>
            <p:spPr bwMode="auto">
              <a:xfrm>
                <a:off x="1018" y="49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9900FF"/>
                    </a:solidFill>
                  </a:rPr>
                  <a:t>Z</a:t>
                </a:r>
                <a:endParaRPr lang="en-US" altLang="zh-CN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87054" name="Oval 14"/>
              <p:cNvSpPr>
                <a:spLocks noChangeArrowheads="1"/>
              </p:cNvSpPr>
              <p:nvPr/>
            </p:nvSpPr>
            <p:spPr bwMode="auto">
              <a:xfrm>
                <a:off x="1165" y="1495"/>
                <a:ext cx="262" cy="263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55" name="Line 15"/>
              <p:cNvSpPr>
                <a:spLocks noChangeShapeType="1"/>
              </p:cNvSpPr>
              <p:nvPr/>
            </p:nvSpPr>
            <p:spPr bwMode="auto">
              <a:xfrm>
                <a:off x="455" y="1638"/>
                <a:ext cx="163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56" name="Line 16"/>
              <p:cNvSpPr>
                <a:spLocks noChangeShapeType="1"/>
              </p:cNvSpPr>
              <p:nvPr/>
            </p:nvSpPr>
            <p:spPr bwMode="auto">
              <a:xfrm rot="-7339182">
                <a:off x="906" y="980"/>
                <a:ext cx="158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57" name="Line 17"/>
              <p:cNvSpPr>
                <a:spLocks noChangeShapeType="1"/>
              </p:cNvSpPr>
              <p:nvPr/>
            </p:nvSpPr>
            <p:spPr bwMode="auto">
              <a:xfrm rot="-3441118">
                <a:off x="80" y="980"/>
                <a:ext cx="158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58" name="Line 18"/>
              <p:cNvSpPr>
                <a:spLocks noChangeShapeType="1"/>
              </p:cNvSpPr>
              <p:nvPr/>
            </p:nvSpPr>
            <p:spPr bwMode="auto">
              <a:xfrm>
                <a:off x="1292" y="322"/>
                <a:ext cx="142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59" name="Line 19"/>
              <p:cNvSpPr>
                <a:spLocks noChangeShapeType="1"/>
              </p:cNvSpPr>
              <p:nvPr/>
            </p:nvSpPr>
            <p:spPr bwMode="auto">
              <a:xfrm>
                <a:off x="2077" y="1638"/>
                <a:ext cx="67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0" name="Line 20"/>
              <p:cNvSpPr>
                <a:spLocks noChangeShapeType="1"/>
              </p:cNvSpPr>
              <p:nvPr/>
            </p:nvSpPr>
            <p:spPr bwMode="auto">
              <a:xfrm>
                <a:off x="466" y="1638"/>
                <a:ext cx="0" cy="56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1" name="Line 21"/>
              <p:cNvSpPr>
                <a:spLocks noChangeShapeType="1"/>
              </p:cNvSpPr>
              <p:nvPr/>
            </p:nvSpPr>
            <p:spPr bwMode="auto">
              <a:xfrm>
                <a:off x="455" y="2176"/>
                <a:ext cx="2322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2" name="Line 22"/>
              <p:cNvSpPr>
                <a:spLocks noChangeShapeType="1"/>
              </p:cNvSpPr>
              <p:nvPr/>
            </p:nvSpPr>
            <p:spPr bwMode="auto">
              <a:xfrm flipH="1">
                <a:off x="509" y="585"/>
                <a:ext cx="325" cy="525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3" name="Line 23"/>
              <p:cNvSpPr>
                <a:spLocks noChangeShapeType="1"/>
              </p:cNvSpPr>
              <p:nvPr/>
            </p:nvSpPr>
            <p:spPr bwMode="auto">
              <a:xfrm>
                <a:off x="1012" y="1835"/>
                <a:ext cx="52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4" name="Line 24"/>
              <p:cNvSpPr>
                <a:spLocks noChangeShapeType="1"/>
              </p:cNvSpPr>
              <p:nvPr/>
            </p:nvSpPr>
            <p:spPr bwMode="auto">
              <a:xfrm flipH="1" flipV="1">
                <a:off x="1762" y="657"/>
                <a:ext cx="249" cy="381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5" name="Text Box 25"/>
              <p:cNvSpPr txBox="1">
                <a:spLocks noChangeArrowheads="1"/>
              </p:cNvSpPr>
              <p:nvPr/>
            </p:nvSpPr>
            <p:spPr bwMode="auto">
              <a:xfrm>
                <a:off x="1707" y="1335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87066" name="Text Box 26"/>
              <p:cNvSpPr txBox="1">
                <a:spLocks noChangeArrowheads="1"/>
              </p:cNvSpPr>
              <p:nvPr/>
            </p:nvSpPr>
            <p:spPr bwMode="auto">
              <a:xfrm>
                <a:off x="216" y="1359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C</a:t>
                </a:r>
              </a:p>
            </p:txBody>
          </p:sp>
          <p:sp>
            <p:nvSpPr>
              <p:cNvPr id="87067" name="Text Box 27"/>
              <p:cNvSpPr txBox="1">
                <a:spLocks noChangeArrowheads="1"/>
              </p:cNvSpPr>
              <p:nvPr/>
            </p:nvSpPr>
            <p:spPr bwMode="auto">
              <a:xfrm>
                <a:off x="378" y="1417"/>
                <a:ext cx="21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600" i="1"/>
                  <a:t>•</a:t>
                </a:r>
              </a:p>
            </p:txBody>
          </p:sp>
          <p:sp>
            <p:nvSpPr>
              <p:cNvPr id="87068" name="Text Box 28"/>
              <p:cNvSpPr txBox="1">
                <a:spLocks noChangeArrowheads="1"/>
              </p:cNvSpPr>
              <p:nvPr/>
            </p:nvSpPr>
            <p:spPr bwMode="auto">
              <a:xfrm>
                <a:off x="1973" y="1429"/>
                <a:ext cx="21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600" i="1"/>
                  <a:t>•</a:t>
                </a:r>
              </a:p>
            </p:txBody>
          </p:sp>
        </p:grpSp>
      </p:grpSp>
      <p:grpSp>
        <p:nvGrpSpPr>
          <p:cNvPr id="87104" name="Group 64"/>
          <p:cNvGrpSpPr>
            <a:grpSpLocks/>
          </p:cNvGrpSpPr>
          <p:nvPr/>
        </p:nvGrpSpPr>
        <p:grpSpPr bwMode="auto">
          <a:xfrm>
            <a:off x="1447800" y="3916363"/>
            <a:ext cx="5791200" cy="2941637"/>
            <a:chOff x="924" y="2299"/>
            <a:chExt cx="3648" cy="1853"/>
          </a:xfrm>
        </p:grpSpPr>
        <p:grpSp>
          <p:nvGrpSpPr>
            <p:cNvPr id="87071" name="Group 31"/>
            <p:cNvGrpSpPr>
              <a:grpSpLocks/>
            </p:cNvGrpSpPr>
            <p:nvPr/>
          </p:nvGrpSpPr>
          <p:grpSpPr bwMode="auto">
            <a:xfrm>
              <a:off x="2722" y="2988"/>
              <a:ext cx="1423" cy="1049"/>
              <a:chOff x="2637" y="2976"/>
              <a:chExt cx="1565" cy="865"/>
            </a:xfrm>
          </p:grpSpPr>
          <p:sp>
            <p:nvSpPr>
              <p:cNvPr id="87072" name="Freeform 32"/>
              <p:cNvSpPr>
                <a:spLocks/>
              </p:cNvSpPr>
              <p:nvPr/>
            </p:nvSpPr>
            <p:spPr bwMode="auto">
              <a:xfrm>
                <a:off x="2637" y="2976"/>
                <a:ext cx="782" cy="433"/>
              </a:xfrm>
              <a:custGeom>
                <a:avLst/>
                <a:gdLst>
                  <a:gd name="T0" fmla="*/ 0 w 782"/>
                  <a:gd name="T1" fmla="*/ 432 h 433"/>
                  <a:gd name="T2" fmla="*/ 66 w 782"/>
                  <a:gd name="T3" fmla="*/ 314 h 433"/>
                  <a:gd name="T4" fmla="*/ 132 w 782"/>
                  <a:gd name="T5" fmla="*/ 212 h 433"/>
                  <a:gd name="T6" fmla="*/ 198 w 782"/>
                  <a:gd name="T7" fmla="*/ 124 h 433"/>
                  <a:gd name="T8" fmla="*/ 264 w 782"/>
                  <a:gd name="T9" fmla="*/ 51 h 433"/>
                  <a:gd name="T10" fmla="*/ 319 w 782"/>
                  <a:gd name="T11" fmla="*/ 14 h 433"/>
                  <a:gd name="T12" fmla="*/ 385 w 782"/>
                  <a:gd name="T13" fmla="*/ 0 h 433"/>
                  <a:gd name="T14" fmla="*/ 451 w 782"/>
                  <a:gd name="T15" fmla="*/ 14 h 433"/>
                  <a:gd name="T16" fmla="*/ 517 w 782"/>
                  <a:gd name="T17" fmla="*/ 51 h 433"/>
                  <a:gd name="T18" fmla="*/ 583 w 782"/>
                  <a:gd name="T19" fmla="*/ 124 h 433"/>
                  <a:gd name="T20" fmla="*/ 649 w 782"/>
                  <a:gd name="T21" fmla="*/ 212 h 433"/>
                  <a:gd name="T22" fmla="*/ 715 w 782"/>
                  <a:gd name="T23" fmla="*/ 322 h 433"/>
                  <a:gd name="T24" fmla="*/ 781 w 782"/>
                  <a:gd name="T25" fmla="*/ 432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2" h="433">
                    <a:moveTo>
                      <a:pt x="0" y="432"/>
                    </a:moveTo>
                    <a:lnTo>
                      <a:pt x="66" y="314"/>
                    </a:lnTo>
                    <a:lnTo>
                      <a:pt x="132" y="212"/>
                    </a:lnTo>
                    <a:lnTo>
                      <a:pt x="198" y="124"/>
                    </a:lnTo>
                    <a:lnTo>
                      <a:pt x="264" y="51"/>
                    </a:lnTo>
                    <a:lnTo>
                      <a:pt x="319" y="14"/>
                    </a:lnTo>
                    <a:lnTo>
                      <a:pt x="385" y="0"/>
                    </a:lnTo>
                    <a:lnTo>
                      <a:pt x="451" y="14"/>
                    </a:lnTo>
                    <a:lnTo>
                      <a:pt x="517" y="51"/>
                    </a:lnTo>
                    <a:lnTo>
                      <a:pt x="583" y="124"/>
                    </a:lnTo>
                    <a:lnTo>
                      <a:pt x="649" y="212"/>
                    </a:lnTo>
                    <a:lnTo>
                      <a:pt x="715" y="322"/>
                    </a:lnTo>
                    <a:lnTo>
                      <a:pt x="781" y="432"/>
                    </a:lnTo>
                  </a:path>
                </a:pathLst>
              </a:custGeom>
              <a:noFill/>
              <a:ln w="381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73" name="Freeform 33"/>
              <p:cNvSpPr>
                <a:spLocks/>
              </p:cNvSpPr>
              <p:nvPr/>
            </p:nvSpPr>
            <p:spPr bwMode="auto">
              <a:xfrm>
                <a:off x="3418" y="3408"/>
                <a:ext cx="784" cy="433"/>
              </a:xfrm>
              <a:custGeom>
                <a:avLst/>
                <a:gdLst>
                  <a:gd name="T0" fmla="*/ 783 w 784"/>
                  <a:gd name="T1" fmla="*/ 0 h 433"/>
                  <a:gd name="T2" fmla="*/ 716 w 784"/>
                  <a:gd name="T3" fmla="*/ 117 h 433"/>
                  <a:gd name="T4" fmla="*/ 650 w 784"/>
                  <a:gd name="T5" fmla="*/ 219 h 433"/>
                  <a:gd name="T6" fmla="*/ 584 w 784"/>
                  <a:gd name="T7" fmla="*/ 307 h 433"/>
                  <a:gd name="T8" fmla="*/ 518 w 784"/>
                  <a:gd name="T9" fmla="*/ 380 h 433"/>
                  <a:gd name="T10" fmla="*/ 463 w 784"/>
                  <a:gd name="T11" fmla="*/ 417 h 433"/>
                  <a:gd name="T12" fmla="*/ 397 w 784"/>
                  <a:gd name="T13" fmla="*/ 432 h 433"/>
                  <a:gd name="T14" fmla="*/ 330 w 784"/>
                  <a:gd name="T15" fmla="*/ 417 h 433"/>
                  <a:gd name="T16" fmla="*/ 264 w 784"/>
                  <a:gd name="T17" fmla="*/ 380 h 433"/>
                  <a:gd name="T18" fmla="*/ 198 w 784"/>
                  <a:gd name="T19" fmla="*/ 307 h 433"/>
                  <a:gd name="T20" fmla="*/ 132 w 784"/>
                  <a:gd name="T21" fmla="*/ 219 h 433"/>
                  <a:gd name="T22" fmla="*/ 66 w 784"/>
                  <a:gd name="T23" fmla="*/ 109 h 433"/>
                  <a:gd name="T24" fmla="*/ 0 w 784"/>
                  <a:gd name="T25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4" h="433">
                    <a:moveTo>
                      <a:pt x="783" y="0"/>
                    </a:moveTo>
                    <a:lnTo>
                      <a:pt x="716" y="117"/>
                    </a:lnTo>
                    <a:lnTo>
                      <a:pt x="650" y="219"/>
                    </a:lnTo>
                    <a:lnTo>
                      <a:pt x="584" y="307"/>
                    </a:lnTo>
                    <a:lnTo>
                      <a:pt x="518" y="380"/>
                    </a:lnTo>
                    <a:lnTo>
                      <a:pt x="463" y="417"/>
                    </a:lnTo>
                    <a:lnTo>
                      <a:pt x="397" y="432"/>
                    </a:lnTo>
                    <a:lnTo>
                      <a:pt x="330" y="417"/>
                    </a:lnTo>
                    <a:lnTo>
                      <a:pt x="264" y="380"/>
                    </a:lnTo>
                    <a:lnTo>
                      <a:pt x="198" y="307"/>
                    </a:lnTo>
                    <a:lnTo>
                      <a:pt x="132" y="219"/>
                    </a:lnTo>
                    <a:lnTo>
                      <a:pt x="66" y="109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7074" name="Line 34"/>
            <p:cNvSpPr>
              <a:spLocks noChangeShapeType="1"/>
            </p:cNvSpPr>
            <p:nvPr/>
          </p:nvSpPr>
          <p:spPr bwMode="auto">
            <a:xfrm flipH="1">
              <a:off x="1252" y="3000"/>
              <a:ext cx="400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7076" name="Group 36"/>
            <p:cNvGrpSpPr>
              <a:grpSpLocks/>
            </p:cNvGrpSpPr>
            <p:nvPr/>
          </p:nvGrpSpPr>
          <p:grpSpPr bwMode="auto">
            <a:xfrm>
              <a:off x="1260" y="3019"/>
              <a:ext cx="1423" cy="1049"/>
              <a:chOff x="1071" y="2976"/>
              <a:chExt cx="1565" cy="865"/>
            </a:xfrm>
          </p:grpSpPr>
          <p:sp>
            <p:nvSpPr>
              <p:cNvPr id="87077" name="Freeform 37"/>
              <p:cNvSpPr>
                <a:spLocks/>
              </p:cNvSpPr>
              <p:nvPr/>
            </p:nvSpPr>
            <p:spPr bwMode="auto">
              <a:xfrm>
                <a:off x="1071" y="2976"/>
                <a:ext cx="782" cy="433"/>
              </a:xfrm>
              <a:custGeom>
                <a:avLst/>
                <a:gdLst>
                  <a:gd name="T0" fmla="*/ 0 w 782"/>
                  <a:gd name="T1" fmla="*/ 432 h 433"/>
                  <a:gd name="T2" fmla="*/ 66 w 782"/>
                  <a:gd name="T3" fmla="*/ 314 h 433"/>
                  <a:gd name="T4" fmla="*/ 132 w 782"/>
                  <a:gd name="T5" fmla="*/ 212 h 433"/>
                  <a:gd name="T6" fmla="*/ 198 w 782"/>
                  <a:gd name="T7" fmla="*/ 124 h 433"/>
                  <a:gd name="T8" fmla="*/ 264 w 782"/>
                  <a:gd name="T9" fmla="*/ 51 h 433"/>
                  <a:gd name="T10" fmla="*/ 319 w 782"/>
                  <a:gd name="T11" fmla="*/ 14 h 433"/>
                  <a:gd name="T12" fmla="*/ 385 w 782"/>
                  <a:gd name="T13" fmla="*/ 0 h 433"/>
                  <a:gd name="T14" fmla="*/ 451 w 782"/>
                  <a:gd name="T15" fmla="*/ 14 h 433"/>
                  <a:gd name="T16" fmla="*/ 517 w 782"/>
                  <a:gd name="T17" fmla="*/ 51 h 433"/>
                  <a:gd name="T18" fmla="*/ 583 w 782"/>
                  <a:gd name="T19" fmla="*/ 124 h 433"/>
                  <a:gd name="T20" fmla="*/ 649 w 782"/>
                  <a:gd name="T21" fmla="*/ 212 h 433"/>
                  <a:gd name="T22" fmla="*/ 715 w 782"/>
                  <a:gd name="T23" fmla="*/ 322 h 433"/>
                  <a:gd name="T24" fmla="*/ 781 w 782"/>
                  <a:gd name="T25" fmla="*/ 432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2" h="433">
                    <a:moveTo>
                      <a:pt x="0" y="432"/>
                    </a:moveTo>
                    <a:lnTo>
                      <a:pt x="66" y="314"/>
                    </a:lnTo>
                    <a:lnTo>
                      <a:pt x="132" y="212"/>
                    </a:lnTo>
                    <a:lnTo>
                      <a:pt x="198" y="124"/>
                    </a:lnTo>
                    <a:lnTo>
                      <a:pt x="264" y="51"/>
                    </a:lnTo>
                    <a:lnTo>
                      <a:pt x="319" y="14"/>
                    </a:lnTo>
                    <a:lnTo>
                      <a:pt x="385" y="0"/>
                    </a:lnTo>
                    <a:lnTo>
                      <a:pt x="451" y="14"/>
                    </a:lnTo>
                    <a:lnTo>
                      <a:pt x="517" y="51"/>
                    </a:lnTo>
                    <a:lnTo>
                      <a:pt x="583" y="124"/>
                    </a:lnTo>
                    <a:lnTo>
                      <a:pt x="649" y="212"/>
                    </a:lnTo>
                    <a:lnTo>
                      <a:pt x="715" y="322"/>
                    </a:lnTo>
                    <a:lnTo>
                      <a:pt x="781" y="432"/>
                    </a:lnTo>
                  </a:path>
                </a:pathLst>
              </a:custGeom>
              <a:noFill/>
              <a:ln w="381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78" name="Freeform 38"/>
              <p:cNvSpPr>
                <a:spLocks/>
              </p:cNvSpPr>
              <p:nvPr/>
            </p:nvSpPr>
            <p:spPr bwMode="auto">
              <a:xfrm>
                <a:off x="1852" y="3408"/>
                <a:ext cx="784" cy="433"/>
              </a:xfrm>
              <a:custGeom>
                <a:avLst/>
                <a:gdLst>
                  <a:gd name="T0" fmla="*/ 783 w 784"/>
                  <a:gd name="T1" fmla="*/ 0 h 433"/>
                  <a:gd name="T2" fmla="*/ 716 w 784"/>
                  <a:gd name="T3" fmla="*/ 117 h 433"/>
                  <a:gd name="T4" fmla="*/ 650 w 784"/>
                  <a:gd name="T5" fmla="*/ 219 h 433"/>
                  <a:gd name="T6" fmla="*/ 584 w 784"/>
                  <a:gd name="T7" fmla="*/ 307 h 433"/>
                  <a:gd name="T8" fmla="*/ 518 w 784"/>
                  <a:gd name="T9" fmla="*/ 380 h 433"/>
                  <a:gd name="T10" fmla="*/ 463 w 784"/>
                  <a:gd name="T11" fmla="*/ 417 h 433"/>
                  <a:gd name="T12" fmla="*/ 397 w 784"/>
                  <a:gd name="T13" fmla="*/ 432 h 433"/>
                  <a:gd name="T14" fmla="*/ 330 w 784"/>
                  <a:gd name="T15" fmla="*/ 417 h 433"/>
                  <a:gd name="T16" fmla="*/ 264 w 784"/>
                  <a:gd name="T17" fmla="*/ 380 h 433"/>
                  <a:gd name="T18" fmla="*/ 198 w 784"/>
                  <a:gd name="T19" fmla="*/ 307 h 433"/>
                  <a:gd name="T20" fmla="*/ 132 w 784"/>
                  <a:gd name="T21" fmla="*/ 219 h 433"/>
                  <a:gd name="T22" fmla="*/ 66 w 784"/>
                  <a:gd name="T23" fmla="*/ 109 h 433"/>
                  <a:gd name="T24" fmla="*/ 0 w 784"/>
                  <a:gd name="T25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4" h="433">
                    <a:moveTo>
                      <a:pt x="783" y="0"/>
                    </a:moveTo>
                    <a:lnTo>
                      <a:pt x="716" y="117"/>
                    </a:lnTo>
                    <a:lnTo>
                      <a:pt x="650" y="219"/>
                    </a:lnTo>
                    <a:lnTo>
                      <a:pt x="584" y="307"/>
                    </a:lnTo>
                    <a:lnTo>
                      <a:pt x="518" y="380"/>
                    </a:lnTo>
                    <a:lnTo>
                      <a:pt x="463" y="417"/>
                    </a:lnTo>
                    <a:lnTo>
                      <a:pt x="397" y="432"/>
                    </a:lnTo>
                    <a:lnTo>
                      <a:pt x="330" y="417"/>
                    </a:lnTo>
                    <a:lnTo>
                      <a:pt x="264" y="380"/>
                    </a:lnTo>
                    <a:lnTo>
                      <a:pt x="198" y="307"/>
                    </a:lnTo>
                    <a:lnTo>
                      <a:pt x="132" y="219"/>
                    </a:lnTo>
                    <a:lnTo>
                      <a:pt x="66" y="109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7079" name="AutoShape 39"/>
            <p:cNvSpPr>
              <a:spLocks noChangeArrowheads="1"/>
            </p:cNvSpPr>
            <p:nvPr/>
          </p:nvSpPr>
          <p:spPr bwMode="auto">
            <a:xfrm>
              <a:off x="1614" y="2328"/>
              <a:ext cx="542" cy="528"/>
            </a:xfrm>
            <a:prstGeom prst="wedgeEllipseCallout">
              <a:avLst>
                <a:gd name="adj1" fmla="val -43750"/>
                <a:gd name="adj2" fmla="val 70000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1800" b="0" i="1">
                <a:solidFill>
                  <a:srgbClr val="FF0000"/>
                </a:solidFill>
              </a:endParaRPr>
            </a:p>
          </p:txBody>
        </p:sp>
        <p:sp>
          <p:nvSpPr>
            <p:cNvPr id="87080" name="Line 40"/>
            <p:cNvSpPr>
              <a:spLocks noChangeShapeType="1"/>
            </p:cNvSpPr>
            <p:nvPr/>
          </p:nvSpPr>
          <p:spPr bwMode="auto">
            <a:xfrm>
              <a:off x="1023" y="3512"/>
              <a:ext cx="35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081" name="Line 41"/>
            <p:cNvSpPr>
              <a:spLocks noChangeShapeType="1"/>
            </p:cNvSpPr>
            <p:nvPr/>
          </p:nvSpPr>
          <p:spPr bwMode="auto">
            <a:xfrm flipH="1">
              <a:off x="1260" y="2635"/>
              <a:ext cx="0" cy="15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082" name="Text Box 42"/>
            <p:cNvSpPr txBox="1">
              <a:spLocks noChangeArrowheads="1"/>
            </p:cNvSpPr>
            <p:nvPr/>
          </p:nvSpPr>
          <p:spPr bwMode="auto">
            <a:xfrm>
              <a:off x="924" y="2728"/>
              <a:ext cx="38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E</a:t>
              </a:r>
              <a:r>
                <a:rPr lang="en-US" altLang="zh-CN" i="1" baseline="-25000"/>
                <a:t>m</a:t>
              </a:r>
              <a:endParaRPr lang="en-US" altLang="zh-CN" sz="2400" i="1"/>
            </a:p>
          </p:txBody>
        </p:sp>
        <p:graphicFrame>
          <p:nvGraphicFramePr>
            <p:cNvPr id="87083" name="Object 43"/>
            <p:cNvGraphicFramePr>
              <a:graphicFrameLocks noChangeAspect="1"/>
            </p:cNvGraphicFramePr>
            <p:nvPr/>
          </p:nvGraphicFramePr>
          <p:xfrm>
            <a:off x="1711" y="2315"/>
            <a:ext cx="320" cy="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110" name="公式" r:id="rId10" imgW="177480" imgH="215640" progId="Equation.3">
                    <p:embed/>
                  </p:oleObj>
                </mc:Choice>
                <mc:Fallback>
                  <p:oleObj name="公式" r:id="rId10" imgW="177480" imgH="215640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1" y="2315"/>
                          <a:ext cx="320" cy="4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7084" name="Group 44"/>
            <p:cNvGrpSpPr>
              <a:grpSpLocks/>
            </p:cNvGrpSpPr>
            <p:nvPr/>
          </p:nvGrpSpPr>
          <p:grpSpPr bwMode="auto">
            <a:xfrm>
              <a:off x="1110" y="2988"/>
              <a:ext cx="2760" cy="1049"/>
              <a:chOff x="864" y="2976"/>
              <a:chExt cx="3035" cy="865"/>
            </a:xfrm>
          </p:grpSpPr>
          <p:grpSp>
            <p:nvGrpSpPr>
              <p:cNvPr id="87085" name="Group 45"/>
              <p:cNvGrpSpPr>
                <a:grpSpLocks/>
              </p:cNvGrpSpPr>
              <p:nvPr/>
            </p:nvGrpSpPr>
            <p:grpSpPr bwMode="auto">
              <a:xfrm>
                <a:off x="1599" y="2976"/>
                <a:ext cx="1565" cy="865"/>
                <a:chOff x="1599" y="2976"/>
                <a:chExt cx="1565" cy="865"/>
              </a:xfrm>
            </p:grpSpPr>
            <p:sp>
              <p:nvSpPr>
                <p:cNvPr id="87086" name="Freeform 46"/>
                <p:cNvSpPr>
                  <a:spLocks/>
                </p:cNvSpPr>
                <p:nvPr/>
              </p:nvSpPr>
              <p:spPr bwMode="auto">
                <a:xfrm>
                  <a:off x="1599" y="2976"/>
                  <a:ext cx="782" cy="433"/>
                </a:xfrm>
                <a:custGeom>
                  <a:avLst/>
                  <a:gdLst>
                    <a:gd name="T0" fmla="*/ 0 w 782"/>
                    <a:gd name="T1" fmla="*/ 432 h 433"/>
                    <a:gd name="T2" fmla="*/ 66 w 782"/>
                    <a:gd name="T3" fmla="*/ 314 h 433"/>
                    <a:gd name="T4" fmla="*/ 132 w 782"/>
                    <a:gd name="T5" fmla="*/ 212 h 433"/>
                    <a:gd name="T6" fmla="*/ 198 w 782"/>
                    <a:gd name="T7" fmla="*/ 124 h 433"/>
                    <a:gd name="T8" fmla="*/ 264 w 782"/>
                    <a:gd name="T9" fmla="*/ 51 h 433"/>
                    <a:gd name="T10" fmla="*/ 319 w 782"/>
                    <a:gd name="T11" fmla="*/ 14 h 433"/>
                    <a:gd name="T12" fmla="*/ 385 w 782"/>
                    <a:gd name="T13" fmla="*/ 0 h 433"/>
                    <a:gd name="T14" fmla="*/ 451 w 782"/>
                    <a:gd name="T15" fmla="*/ 14 h 433"/>
                    <a:gd name="T16" fmla="*/ 517 w 782"/>
                    <a:gd name="T17" fmla="*/ 51 h 433"/>
                    <a:gd name="T18" fmla="*/ 583 w 782"/>
                    <a:gd name="T19" fmla="*/ 124 h 433"/>
                    <a:gd name="T20" fmla="*/ 649 w 782"/>
                    <a:gd name="T21" fmla="*/ 212 h 433"/>
                    <a:gd name="T22" fmla="*/ 715 w 782"/>
                    <a:gd name="T23" fmla="*/ 322 h 433"/>
                    <a:gd name="T24" fmla="*/ 781 w 782"/>
                    <a:gd name="T25" fmla="*/ 432 h 4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82" h="433">
                      <a:moveTo>
                        <a:pt x="0" y="432"/>
                      </a:moveTo>
                      <a:lnTo>
                        <a:pt x="66" y="314"/>
                      </a:lnTo>
                      <a:lnTo>
                        <a:pt x="132" y="212"/>
                      </a:lnTo>
                      <a:lnTo>
                        <a:pt x="198" y="124"/>
                      </a:lnTo>
                      <a:lnTo>
                        <a:pt x="264" y="51"/>
                      </a:lnTo>
                      <a:lnTo>
                        <a:pt x="319" y="14"/>
                      </a:lnTo>
                      <a:lnTo>
                        <a:pt x="385" y="0"/>
                      </a:lnTo>
                      <a:lnTo>
                        <a:pt x="451" y="14"/>
                      </a:lnTo>
                      <a:lnTo>
                        <a:pt x="517" y="51"/>
                      </a:lnTo>
                      <a:lnTo>
                        <a:pt x="583" y="124"/>
                      </a:lnTo>
                      <a:lnTo>
                        <a:pt x="649" y="212"/>
                      </a:lnTo>
                      <a:lnTo>
                        <a:pt x="715" y="322"/>
                      </a:lnTo>
                      <a:lnTo>
                        <a:pt x="781" y="432"/>
                      </a:lnTo>
                    </a:path>
                  </a:pathLst>
                </a:custGeom>
                <a:noFill/>
                <a:ln w="38100" cap="rnd" cmpd="sng">
                  <a:solidFill>
                    <a:srgbClr val="FF33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7087" name="Freeform 47"/>
                <p:cNvSpPr>
                  <a:spLocks/>
                </p:cNvSpPr>
                <p:nvPr/>
              </p:nvSpPr>
              <p:spPr bwMode="auto">
                <a:xfrm>
                  <a:off x="2380" y="3408"/>
                  <a:ext cx="784" cy="433"/>
                </a:xfrm>
                <a:custGeom>
                  <a:avLst/>
                  <a:gdLst>
                    <a:gd name="T0" fmla="*/ 783 w 784"/>
                    <a:gd name="T1" fmla="*/ 0 h 433"/>
                    <a:gd name="T2" fmla="*/ 716 w 784"/>
                    <a:gd name="T3" fmla="*/ 117 h 433"/>
                    <a:gd name="T4" fmla="*/ 650 w 784"/>
                    <a:gd name="T5" fmla="*/ 219 h 433"/>
                    <a:gd name="T6" fmla="*/ 584 w 784"/>
                    <a:gd name="T7" fmla="*/ 307 h 433"/>
                    <a:gd name="T8" fmla="*/ 518 w 784"/>
                    <a:gd name="T9" fmla="*/ 380 h 433"/>
                    <a:gd name="T10" fmla="*/ 463 w 784"/>
                    <a:gd name="T11" fmla="*/ 417 h 433"/>
                    <a:gd name="T12" fmla="*/ 397 w 784"/>
                    <a:gd name="T13" fmla="*/ 432 h 433"/>
                    <a:gd name="T14" fmla="*/ 330 w 784"/>
                    <a:gd name="T15" fmla="*/ 417 h 433"/>
                    <a:gd name="T16" fmla="*/ 264 w 784"/>
                    <a:gd name="T17" fmla="*/ 380 h 433"/>
                    <a:gd name="T18" fmla="*/ 198 w 784"/>
                    <a:gd name="T19" fmla="*/ 307 h 433"/>
                    <a:gd name="T20" fmla="*/ 132 w 784"/>
                    <a:gd name="T21" fmla="*/ 219 h 433"/>
                    <a:gd name="T22" fmla="*/ 66 w 784"/>
                    <a:gd name="T23" fmla="*/ 109 h 433"/>
                    <a:gd name="T24" fmla="*/ 0 w 784"/>
                    <a:gd name="T25" fmla="*/ 0 h 4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84" h="433">
                      <a:moveTo>
                        <a:pt x="783" y="0"/>
                      </a:moveTo>
                      <a:lnTo>
                        <a:pt x="716" y="117"/>
                      </a:lnTo>
                      <a:lnTo>
                        <a:pt x="650" y="219"/>
                      </a:lnTo>
                      <a:lnTo>
                        <a:pt x="584" y="307"/>
                      </a:lnTo>
                      <a:lnTo>
                        <a:pt x="518" y="380"/>
                      </a:lnTo>
                      <a:lnTo>
                        <a:pt x="463" y="417"/>
                      </a:lnTo>
                      <a:lnTo>
                        <a:pt x="397" y="432"/>
                      </a:lnTo>
                      <a:lnTo>
                        <a:pt x="330" y="417"/>
                      </a:lnTo>
                      <a:lnTo>
                        <a:pt x="264" y="380"/>
                      </a:lnTo>
                      <a:lnTo>
                        <a:pt x="198" y="307"/>
                      </a:lnTo>
                      <a:lnTo>
                        <a:pt x="132" y="219"/>
                      </a:lnTo>
                      <a:lnTo>
                        <a:pt x="66" y="10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8100" cap="rnd" cmpd="sng">
                  <a:solidFill>
                    <a:srgbClr val="FF33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87088" name="Freeform 48"/>
              <p:cNvSpPr>
                <a:spLocks/>
              </p:cNvSpPr>
              <p:nvPr/>
            </p:nvSpPr>
            <p:spPr bwMode="auto">
              <a:xfrm>
                <a:off x="3155" y="2976"/>
                <a:ext cx="744" cy="433"/>
              </a:xfrm>
              <a:custGeom>
                <a:avLst/>
                <a:gdLst>
                  <a:gd name="T0" fmla="*/ 0 w 744"/>
                  <a:gd name="T1" fmla="*/ 432 h 433"/>
                  <a:gd name="T2" fmla="*/ 62 w 744"/>
                  <a:gd name="T3" fmla="*/ 314 h 433"/>
                  <a:gd name="T4" fmla="*/ 125 w 744"/>
                  <a:gd name="T5" fmla="*/ 212 h 433"/>
                  <a:gd name="T6" fmla="*/ 188 w 744"/>
                  <a:gd name="T7" fmla="*/ 124 h 433"/>
                  <a:gd name="T8" fmla="*/ 251 w 744"/>
                  <a:gd name="T9" fmla="*/ 51 h 433"/>
                  <a:gd name="T10" fmla="*/ 303 w 744"/>
                  <a:gd name="T11" fmla="*/ 14 h 433"/>
                  <a:gd name="T12" fmla="*/ 366 w 744"/>
                  <a:gd name="T13" fmla="*/ 0 h 433"/>
                  <a:gd name="T14" fmla="*/ 429 w 744"/>
                  <a:gd name="T15" fmla="*/ 14 h 433"/>
                  <a:gd name="T16" fmla="*/ 491 w 744"/>
                  <a:gd name="T17" fmla="*/ 51 h 433"/>
                  <a:gd name="T18" fmla="*/ 554 w 744"/>
                  <a:gd name="T19" fmla="*/ 124 h 433"/>
                  <a:gd name="T20" fmla="*/ 617 w 744"/>
                  <a:gd name="T21" fmla="*/ 212 h 433"/>
                  <a:gd name="T22" fmla="*/ 680 w 744"/>
                  <a:gd name="T23" fmla="*/ 322 h 433"/>
                  <a:gd name="T24" fmla="*/ 743 w 744"/>
                  <a:gd name="T25" fmla="*/ 432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44" h="433">
                    <a:moveTo>
                      <a:pt x="0" y="432"/>
                    </a:moveTo>
                    <a:lnTo>
                      <a:pt x="62" y="314"/>
                    </a:lnTo>
                    <a:lnTo>
                      <a:pt x="125" y="212"/>
                    </a:lnTo>
                    <a:lnTo>
                      <a:pt x="188" y="124"/>
                    </a:lnTo>
                    <a:lnTo>
                      <a:pt x="251" y="51"/>
                    </a:lnTo>
                    <a:lnTo>
                      <a:pt x="303" y="14"/>
                    </a:lnTo>
                    <a:lnTo>
                      <a:pt x="366" y="0"/>
                    </a:lnTo>
                    <a:lnTo>
                      <a:pt x="429" y="14"/>
                    </a:lnTo>
                    <a:lnTo>
                      <a:pt x="491" y="51"/>
                    </a:lnTo>
                    <a:lnTo>
                      <a:pt x="554" y="124"/>
                    </a:lnTo>
                    <a:lnTo>
                      <a:pt x="617" y="212"/>
                    </a:lnTo>
                    <a:lnTo>
                      <a:pt x="680" y="322"/>
                    </a:lnTo>
                    <a:lnTo>
                      <a:pt x="743" y="432"/>
                    </a:lnTo>
                  </a:path>
                </a:pathLst>
              </a:custGeom>
              <a:noFill/>
              <a:ln w="38100" cap="rnd" cmpd="sng">
                <a:solidFill>
                  <a:srgbClr val="FF33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9" name="Freeform 49"/>
              <p:cNvSpPr>
                <a:spLocks/>
              </p:cNvSpPr>
              <p:nvPr/>
            </p:nvSpPr>
            <p:spPr bwMode="auto">
              <a:xfrm>
                <a:off x="864" y="3408"/>
                <a:ext cx="746" cy="433"/>
              </a:xfrm>
              <a:custGeom>
                <a:avLst/>
                <a:gdLst>
                  <a:gd name="T0" fmla="*/ 745 w 746"/>
                  <a:gd name="T1" fmla="*/ 0 h 433"/>
                  <a:gd name="T2" fmla="*/ 682 w 746"/>
                  <a:gd name="T3" fmla="*/ 117 h 433"/>
                  <a:gd name="T4" fmla="*/ 619 w 746"/>
                  <a:gd name="T5" fmla="*/ 219 h 433"/>
                  <a:gd name="T6" fmla="*/ 556 w 746"/>
                  <a:gd name="T7" fmla="*/ 307 h 433"/>
                  <a:gd name="T8" fmla="*/ 493 w 746"/>
                  <a:gd name="T9" fmla="*/ 380 h 433"/>
                  <a:gd name="T10" fmla="*/ 440 w 746"/>
                  <a:gd name="T11" fmla="*/ 417 h 433"/>
                  <a:gd name="T12" fmla="*/ 377 w 746"/>
                  <a:gd name="T13" fmla="*/ 432 h 433"/>
                  <a:gd name="T14" fmla="*/ 314 w 746"/>
                  <a:gd name="T15" fmla="*/ 417 h 433"/>
                  <a:gd name="T16" fmla="*/ 251 w 746"/>
                  <a:gd name="T17" fmla="*/ 380 h 433"/>
                  <a:gd name="T18" fmla="*/ 188 w 746"/>
                  <a:gd name="T19" fmla="*/ 307 h 433"/>
                  <a:gd name="T20" fmla="*/ 125 w 746"/>
                  <a:gd name="T21" fmla="*/ 219 h 433"/>
                  <a:gd name="T22" fmla="*/ 62 w 746"/>
                  <a:gd name="T23" fmla="*/ 109 h 433"/>
                  <a:gd name="T24" fmla="*/ 0 w 746"/>
                  <a:gd name="T25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46" h="433">
                    <a:moveTo>
                      <a:pt x="745" y="0"/>
                    </a:moveTo>
                    <a:lnTo>
                      <a:pt x="682" y="117"/>
                    </a:lnTo>
                    <a:lnTo>
                      <a:pt x="619" y="219"/>
                    </a:lnTo>
                    <a:lnTo>
                      <a:pt x="556" y="307"/>
                    </a:lnTo>
                    <a:lnTo>
                      <a:pt x="493" y="380"/>
                    </a:lnTo>
                    <a:lnTo>
                      <a:pt x="440" y="417"/>
                    </a:lnTo>
                    <a:lnTo>
                      <a:pt x="377" y="432"/>
                    </a:lnTo>
                    <a:lnTo>
                      <a:pt x="314" y="417"/>
                    </a:lnTo>
                    <a:lnTo>
                      <a:pt x="251" y="380"/>
                    </a:lnTo>
                    <a:lnTo>
                      <a:pt x="188" y="307"/>
                    </a:lnTo>
                    <a:lnTo>
                      <a:pt x="125" y="219"/>
                    </a:lnTo>
                    <a:lnTo>
                      <a:pt x="62" y="109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rnd" cmpd="sng">
                <a:solidFill>
                  <a:srgbClr val="FF33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7090" name="AutoShape 50"/>
            <p:cNvSpPr>
              <a:spLocks noChangeArrowheads="1"/>
            </p:cNvSpPr>
            <p:nvPr/>
          </p:nvSpPr>
          <p:spPr bwMode="auto">
            <a:xfrm>
              <a:off x="2206" y="2328"/>
              <a:ext cx="542" cy="528"/>
            </a:xfrm>
            <a:prstGeom prst="wedgeEllipseCallout">
              <a:avLst>
                <a:gd name="adj1" fmla="val -48296"/>
                <a:gd name="adj2" fmla="val 70074"/>
              </a:avLst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1800" b="0" i="1">
                <a:solidFill>
                  <a:srgbClr val="FF0000"/>
                </a:solidFill>
              </a:endParaRPr>
            </a:p>
          </p:txBody>
        </p:sp>
        <p:graphicFrame>
          <p:nvGraphicFramePr>
            <p:cNvPr id="87091" name="Object 51"/>
            <p:cNvGraphicFramePr>
              <a:graphicFrameLocks noChangeAspect="1"/>
            </p:cNvGraphicFramePr>
            <p:nvPr/>
          </p:nvGraphicFramePr>
          <p:xfrm>
            <a:off x="2291" y="2315"/>
            <a:ext cx="333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111" name="公式" r:id="rId12" imgW="177480" imgH="215640" progId="Equation.3">
                    <p:embed/>
                  </p:oleObj>
                </mc:Choice>
                <mc:Fallback>
                  <p:oleObj name="公式" r:id="rId12" imgW="177480" imgH="21564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1" y="2315"/>
                          <a:ext cx="333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7092" name="Group 52"/>
            <p:cNvGrpSpPr>
              <a:grpSpLocks/>
            </p:cNvGrpSpPr>
            <p:nvPr/>
          </p:nvGrpSpPr>
          <p:grpSpPr bwMode="auto">
            <a:xfrm>
              <a:off x="1511" y="2988"/>
              <a:ext cx="2839" cy="1049"/>
              <a:chOff x="1306" y="2976"/>
              <a:chExt cx="3121" cy="865"/>
            </a:xfrm>
          </p:grpSpPr>
          <p:grpSp>
            <p:nvGrpSpPr>
              <p:cNvPr id="87093" name="Group 53"/>
              <p:cNvGrpSpPr>
                <a:grpSpLocks/>
              </p:cNvGrpSpPr>
              <p:nvPr/>
            </p:nvGrpSpPr>
            <p:grpSpPr bwMode="auto">
              <a:xfrm>
                <a:off x="2079" y="2976"/>
                <a:ext cx="1565" cy="865"/>
                <a:chOff x="2079" y="2976"/>
                <a:chExt cx="1565" cy="865"/>
              </a:xfrm>
            </p:grpSpPr>
            <p:sp>
              <p:nvSpPr>
                <p:cNvPr id="87094" name="Freeform 54"/>
                <p:cNvSpPr>
                  <a:spLocks/>
                </p:cNvSpPr>
                <p:nvPr/>
              </p:nvSpPr>
              <p:spPr bwMode="auto">
                <a:xfrm>
                  <a:off x="2079" y="2976"/>
                  <a:ext cx="782" cy="433"/>
                </a:xfrm>
                <a:custGeom>
                  <a:avLst/>
                  <a:gdLst>
                    <a:gd name="T0" fmla="*/ 0 w 782"/>
                    <a:gd name="T1" fmla="*/ 432 h 433"/>
                    <a:gd name="T2" fmla="*/ 66 w 782"/>
                    <a:gd name="T3" fmla="*/ 314 h 433"/>
                    <a:gd name="T4" fmla="*/ 132 w 782"/>
                    <a:gd name="T5" fmla="*/ 212 h 433"/>
                    <a:gd name="T6" fmla="*/ 198 w 782"/>
                    <a:gd name="T7" fmla="*/ 124 h 433"/>
                    <a:gd name="T8" fmla="*/ 264 w 782"/>
                    <a:gd name="T9" fmla="*/ 51 h 433"/>
                    <a:gd name="T10" fmla="*/ 319 w 782"/>
                    <a:gd name="T11" fmla="*/ 14 h 433"/>
                    <a:gd name="T12" fmla="*/ 385 w 782"/>
                    <a:gd name="T13" fmla="*/ 0 h 433"/>
                    <a:gd name="T14" fmla="*/ 451 w 782"/>
                    <a:gd name="T15" fmla="*/ 14 h 433"/>
                    <a:gd name="T16" fmla="*/ 517 w 782"/>
                    <a:gd name="T17" fmla="*/ 51 h 433"/>
                    <a:gd name="T18" fmla="*/ 583 w 782"/>
                    <a:gd name="T19" fmla="*/ 124 h 433"/>
                    <a:gd name="T20" fmla="*/ 649 w 782"/>
                    <a:gd name="T21" fmla="*/ 212 h 433"/>
                    <a:gd name="T22" fmla="*/ 715 w 782"/>
                    <a:gd name="T23" fmla="*/ 322 h 433"/>
                    <a:gd name="T24" fmla="*/ 781 w 782"/>
                    <a:gd name="T25" fmla="*/ 432 h 4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82" h="433">
                      <a:moveTo>
                        <a:pt x="0" y="432"/>
                      </a:moveTo>
                      <a:lnTo>
                        <a:pt x="66" y="314"/>
                      </a:lnTo>
                      <a:lnTo>
                        <a:pt x="132" y="212"/>
                      </a:lnTo>
                      <a:lnTo>
                        <a:pt x="198" y="124"/>
                      </a:lnTo>
                      <a:lnTo>
                        <a:pt x="264" y="51"/>
                      </a:lnTo>
                      <a:lnTo>
                        <a:pt x="319" y="14"/>
                      </a:lnTo>
                      <a:lnTo>
                        <a:pt x="385" y="0"/>
                      </a:lnTo>
                      <a:lnTo>
                        <a:pt x="451" y="14"/>
                      </a:lnTo>
                      <a:lnTo>
                        <a:pt x="517" y="51"/>
                      </a:lnTo>
                      <a:lnTo>
                        <a:pt x="583" y="124"/>
                      </a:lnTo>
                      <a:lnTo>
                        <a:pt x="649" y="212"/>
                      </a:lnTo>
                      <a:lnTo>
                        <a:pt x="715" y="322"/>
                      </a:lnTo>
                      <a:lnTo>
                        <a:pt x="781" y="432"/>
                      </a:lnTo>
                    </a:path>
                  </a:pathLst>
                </a:custGeom>
                <a:noFill/>
                <a:ln w="38100" cap="rnd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7095" name="Freeform 55"/>
                <p:cNvSpPr>
                  <a:spLocks/>
                </p:cNvSpPr>
                <p:nvPr/>
              </p:nvSpPr>
              <p:spPr bwMode="auto">
                <a:xfrm>
                  <a:off x="2860" y="3408"/>
                  <a:ext cx="784" cy="433"/>
                </a:xfrm>
                <a:custGeom>
                  <a:avLst/>
                  <a:gdLst>
                    <a:gd name="T0" fmla="*/ 783 w 784"/>
                    <a:gd name="T1" fmla="*/ 0 h 433"/>
                    <a:gd name="T2" fmla="*/ 716 w 784"/>
                    <a:gd name="T3" fmla="*/ 117 h 433"/>
                    <a:gd name="T4" fmla="*/ 650 w 784"/>
                    <a:gd name="T5" fmla="*/ 219 h 433"/>
                    <a:gd name="T6" fmla="*/ 584 w 784"/>
                    <a:gd name="T7" fmla="*/ 307 h 433"/>
                    <a:gd name="T8" fmla="*/ 518 w 784"/>
                    <a:gd name="T9" fmla="*/ 380 h 433"/>
                    <a:gd name="T10" fmla="*/ 463 w 784"/>
                    <a:gd name="T11" fmla="*/ 417 h 433"/>
                    <a:gd name="T12" fmla="*/ 397 w 784"/>
                    <a:gd name="T13" fmla="*/ 432 h 433"/>
                    <a:gd name="T14" fmla="*/ 330 w 784"/>
                    <a:gd name="T15" fmla="*/ 417 h 433"/>
                    <a:gd name="T16" fmla="*/ 264 w 784"/>
                    <a:gd name="T17" fmla="*/ 380 h 433"/>
                    <a:gd name="T18" fmla="*/ 198 w 784"/>
                    <a:gd name="T19" fmla="*/ 307 h 433"/>
                    <a:gd name="T20" fmla="*/ 132 w 784"/>
                    <a:gd name="T21" fmla="*/ 219 h 433"/>
                    <a:gd name="T22" fmla="*/ 66 w 784"/>
                    <a:gd name="T23" fmla="*/ 109 h 433"/>
                    <a:gd name="T24" fmla="*/ 0 w 784"/>
                    <a:gd name="T25" fmla="*/ 0 h 4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84" h="433">
                      <a:moveTo>
                        <a:pt x="783" y="0"/>
                      </a:moveTo>
                      <a:lnTo>
                        <a:pt x="716" y="117"/>
                      </a:lnTo>
                      <a:lnTo>
                        <a:pt x="650" y="219"/>
                      </a:lnTo>
                      <a:lnTo>
                        <a:pt x="584" y="307"/>
                      </a:lnTo>
                      <a:lnTo>
                        <a:pt x="518" y="380"/>
                      </a:lnTo>
                      <a:lnTo>
                        <a:pt x="463" y="417"/>
                      </a:lnTo>
                      <a:lnTo>
                        <a:pt x="397" y="432"/>
                      </a:lnTo>
                      <a:lnTo>
                        <a:pt x="330" y="417"/>
                      </a:lnTo>
                      <a:lnTo>
                        <a:pt x="264" y="380"/>
                      </a:lnTo>
                      <a:lnTo>
                        <a:pt x="198" y="307"/>
                      </a:lnTo>
                      <a:lnTo>
                        <a:pt x="132" y="219"/>
                      </a:lnTo>
                      <a:lnTo>
                        <a:pt x="66" y="10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8100" cap="rnd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87096" name="Freeform 56"/>
              <p:cNvSpPr>
                <a:spLocks/>
              </p:cNvSpPr>
              <p:nvPr/>
            </p:nvSpPr>
            <p:spPr bwMode="auto">
              <a:xfrm>
                <a:off x="3645" y="2976"/>
                <a:ext cx="782" cy="433"/>
              </a:xfrm>
              <a:custGeom>
                <a:avLst/>
                <a:gdLst>
                  <a:gd name="T0" fmla="*/ 0 w 782"/>
                  <a:gd name="T1" fmla="*/ 432 h 433"/>
                  <a:gd name="T2" fmla="*/ 66 w 782"/>
                  <a:gd name="T3" fmla="*/ 314 h 433"/>
                  <a:gd name="T4" fmla="*/ 132 w 782"/>
                  <a:gd name="T5" fmla="*/ 212 h 433"/>
                  <a:gd name="T6" fmla="*/ 198 w 782"/>
                  <a:gd name="T7" fmla="*/ 124 h 433"/>
                  <a:gd name="T8" fmla="*/ 264 w 782"/>
                  <a:gd name="T9" fmla="*/ 51 h 433"/>
                  <a:gd name="T10" fmla="*/ 319 w 782"/>
                  <a:gd name="T11" fmla="*/ 14 h 433"/>
                  <a:gd name="T12" fmla="*/ 385 w 782"/>
                  <a:gd name="T13" fmla="*/ 0 h 433"/>
                  <a:gd name="T14" fmla="*/ 451 w 782"/>
                  <a:gd name="T15" fmla="*/ 14 h 433"/>
                  <a:gd name="T16" fmla="*/ 517 w 782"/>
                  <a:gd name="T17" fmla="*/ 51 h 433"/>
                  <a:gd name="T18" fmla="*/ 583 w 782"/>
                  <a:gd name="T19" fmla="*/ 124 h 433"/>
                  <a:gd name="T20" fmla="*/ 649 w 782"/>
                  <a:gd name="T21" fmla="*/ 212 h 433"/>
                  <a:gd name="T22" fmla="*/ 715 w 782"/>
                  <a:gd name="T23" fmla="*/ 322 h 433"/>
                  <a:gd name="T24" fmla="*/ 781 w 782"/>
                  <a:gd name="T25" fmla="*/ 432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2" h="433">
                    <a:moveTo>
                      <a:pt x="0" y="432"/>
                    </a:moveTo>
                    <a:lnTo>
                      <a:pt x="66" y="314"/>
                    </a:lnTo>
                    <a:lnTo>
                      <a:pt x="132" y="212"/>
                    </a:lnTo>
                    <a:lnTo>
                      <a:pt x="198" y="124"/>
                    </a:lnTo>
                    <a:lnTo>
                      <a:pt x="264" y="51"/>
                    </a:lnTo>
                    <a:lnTo>
                      <a:pt x="319" y="14"/>
                    </a:lnTo>
                    <a:lnTo>
                      <a:pt x="385" y="0"/>
                    </a:lnTo>
                    <a:lnTo>
                      <a:pt x="451" y="14"/>
                    </a:lnTo>
                    <a:lnTo>
                      <a:pt x="517" y="51"/>
                    </a:lnTo>
                    <a:lnTo>
                      <a:pt x="583" y="124"/>
                    </a:lnTo>
                    <a:lnTo>
                      <a:pt x="649" y="212"/>
                    </a:lnTo>
                    <a:lnTo>
                      <a:pt x="715" y="322"/>
                    </a:lnTo>
                    <a:lnTo>
                      <a:pt x="781" y="432"/>
                    </a:lnTo>
                  </a:path>
                </a:pathLst>
              </a:custGeom>
              <a:noFill/>
              <a:ln w="381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97" name="Freeform 57"/>
              <p:cNvSpPr>
                <a:spLocks/>
              </p:cNvSpPr>
              <p:nvPr/>
            </p:nvSpPr>
            <p:spPr bwMode="auto">
              <a:xfrm>
                <a:off x="1306" y="3408"/>
                <a:ext cx="784" cy="433"/>
              </a:xfrm>
              <a:custGeom>
                <a:avLst/>
                <a:gdLst>
                  <a:gd name="T0" fmla="*/ 783 w 784"/>
                  <a:gd name="T1" fmla="*/ 0 h 433"/>
                  <a:gd name="T2" fmla="*/ 716 w 784"/>
                  <a:gd name="T3" fmla="*/ 117 h 433"/>
                  <a:gd name="T4" fmla="*/ 650 w 784"/>
                  <a:gd name="T5" fmla="*/ 219 h 433"/>
                  <a:gd name="T6" fmla="*/ 584 w 784"/>
                  <a:gd name="T7" fmla="*/ 307 h 433"/>
                  <a:gd name="T8" fmla="*/ 518 w 784"/>
                  <a:gd name="T9" fmla="*/ 380 h 433"/>
                  <a:gd name="T10" fmla="*/ 463 w 784"/>
                  <a:gd name="T11" fmla="*/ 417 h 433"/>
                  <a:gd name="T12" fmla="*/ 397 w 784"/>
                  <a:gd name="T13" fmla="*/ 432 h 433"/>
                  <a:gd name="T14" fmla="*/ 330 w 784"/>
                  <a:gd name="T15" fmla="*/ 417 h 433"/>
                  <a:gd name="T16" fmla="*/ 264 w 784"/>
                  <a:gd name="T17" fmla="*/ 380 h 433"/>
                  <a:gd name="T18" fmla="*/ 198 w 784"/>
                  <a:gd name="T19" fmla="*/ 307 h 433"/>
                  <a:gd name="T20" fmla="*/ 132 w 784"/>
                  <a:gd name="T21" fmla="*/ 219 h 433"/>
                  <a:gd name="T22" fmla="*/ 66 w 784"/>
                  <a:gd name="T23" fmla="*/ 109 h 433"/>
                  <a:gd name="T24" fmla="*/ 0 w 784"/>
                  <a:gd name="T25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4" h="433">
                    <a:moveTo>
                      <a:pt x="783" y="0"/>
                    </a:moveTo>
                    <a:lnTo>
                      <a:pt x="716" y="117"/>
                    </a:lnTo>
                    <a:lnTo>
                      <a:pt x="650" y="219"/>
                    </a:lnTo>
                    <a:lnTo>
                      <a:pt x="584" y="307"/>
                    </a:lnTo>
                    <a:lnTo>
                      <a:pt x="518" y="380"/>
                    </a:lnTo>
                    <a:lnTo>
                      <a:pt x="463" y="417"/>
                    </a:lnTo>
                    <a:lnTo>
                      <a:pt x="397" y="432"/>
                    </a:lnTo>
                    <a:lnTo>
                      <a:pt x="330" y="417"/>
                    </a:lnTo>
                    <a:lnTo>
                      <a:pt x="264" y="380"/>
                    </a:lnTo>
                    <a:lnTo>
                      <a:pt x="198" y="307"/>
                    </a:lnTo>
                    <a:lnTo>
                      <a:pt x="132" y="219"/>
                    </a:lnTo>
                    <a:lnTo>
                      <a:pt x="66" y="109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7098" name="AutoShape 58"/>
            <p:cNvSpPr>
              <a:spLocks noChangeArrowheads="1"/>
            </p:cNvSpPr>
            <p:nvPr/>
          </p:nvSpPr>
          <p:spPr bwMode="auto">
            <a:xfrm>
              <a:off x="2797" y="2328"/>
              <a:ext cx="543" cy="528"/>
            </a:xfrm>
            <a:prstGeom prst="wedgeEllipseCallout">
              <a:avLst>
                <a:gd name="adj1" fmla="val -66477"/>
                <a:gd name="adj2" fmla="val 83713"/>
              </a:avLst>
            </a:prstGeom>
            <a:solidFill>
              <a:srgbClr val="FFFF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1800" b="0" i="1">
                <a:solidFill>
                  <a:srgbClr val="FF0000"/>
                </a:solidFill>
              </a:endParaRPr>
            </a:p>
          </p:txBody>
        </p:sp>
        <p:graphicFrame>
          <p:nvGraphicFramePr>
            <p:cNvPr id="87099" name="Object 59"/>
            <p:cNvGraphicFramePr>
              <a:graphicFrameLocks noChangeAspect="1"/>
            </p:cNvGraphicFramePr>
            <p:nvPr/>
          </p:nvGraphicFramePr>
          <p:xfrm>
            <a:off x="2896" y="2299"/>
            <a:ext cx="336" cy="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112" name="公式" r:id="rId14" imgW="177480" imgH="228600" progId="Equation.3">
                    <p:embed/>
                  </p:oleObj>
                </mc:Choice>
                <mc:Fallback>
                  <p:oleObj name="公式" r:id="rId14" imgW="177480" imgH="228600" progId="Equation.3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6" y="2299"/>
                          <a:ext cx="336" cy="490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100" name="Line 60"/>
            <p:cNvSpPr>
              <a:spLocks noChangeShapeType="1"/>
            </p:cNvSpPr>
            <p:nvPr/>
          </p:nvSpPr>
          <p:spPr bwMode="auto">
            <a:xfrm>
              <a:off x="1260" y="3067"/>
              <a:ext cx="288" cy="528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101" name="Rectangle 61"/>
            <p:cNvSpPr>
              <a:spLocks noChangeArrowheads="1"/>
            </p:cNvSpPr>
            <p:nvPr/>
          </p:nvSpPr>
          <p:spPr bwMode="auto">
            <a:xfrm>
              <a:off x="3948" y="2779"/>
              <a:ext cx="432" cy="672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102" name="Rectangle 62"/>
            <p:cNvSpPr>
              <a:spLocks noChangeArrowheads="1"/>
            </p:cNvSpPr>
            <p:nvPr/>
          </p:nvSpPr>
          <p:spPr bwMode="auto">
            <a:xfrm>
              <a:off x="3900" y="3547"/>
              <a:ext cx="336" cy="528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103" name="Rectangle 63"/>
            <p:cNvSpPr>
              <a:spLocks noChangeArrowheads="1"/>
            </p:cNvSpPr>
            <p:nvPr/>
          </p:nvSpPr>
          <p:spPr bwMode="auto">
            <a:xfrm>
              <a:off x="1068" y="3547"/>
              <a:ext cx="144" cy="384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87105" name="Text Box 65"/>
          <p:cNvSpPr txBox="1">
            <a:spLocks noChangeArrowheads="1"/>
          </p:cNvSpPr>
          <p:nvPr/>
        </p:nvSpPr>
        <p:spPr bwMode="auto">
          <a:xfrm>
            <a:off x="5413375" y="692150"/>
            <a:ext cx="3730625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三相交流电源中三个</a:t>
            </a:r>
          </a:p>
          <a:p>
            <a:r>
              <a:rPr lang="zh-CN" altLang="en-US"/>
              <a:t>电源可以串接的原因</a:t>
            </a:r>
          </a:p>
          <a:p>
            <a:r>
              <a:rPr lang="zh-CN" altLang="en-US"/>
              <a:t>在于：</a:t>
            </a:r>
          </a:p>
          <a:p>
            <a:r>
              <a:rPr lang="zh-CN" altLang="en-US"/>
              <a:t>    </a:t>
            </a:r>
            <a:r>
              <a:rPr lang="zh-CN" altLang="en-US">
                <a:solidFill>
                  <a:srgbClr val="FF0000"/>
                </a:solidFill>
              </a:rPr>
              <a:t>三个电源的电压任何瞬间相加均为零。</a:t>
            </a:r>
            <a:endParaRPr lang="zh-CN" altLang="en-US"/>
          </a:p>
        </p:txBody>
      </p:sp>
      <p:sp>
        <p:nvSpPr>
          <p:cNvPr id="87106" name="AutoShape 66"/>
          <p:cNvSpPr>
            <a:spLocks noChangeArrowheads="1"/>
          </p:cNvSpPr>
          <p:nvPr/>
        </p:nvSpPr>
        <p:spPr bwMode="auto">
          <a:xfrm rot="1601505">
            <a:off x="7559675" y="3248025"/>
            <a:ext cx="733425" cy="2305050"/>
          </a:xfrm>
          <a:prstGeom prst="curvedLeftArrow">
            <a:avLst>
              <a:gd name="adj1" fmla="val 62857"/>
              <a:gd name="adj2" fmla="val 125714"/>
              <a:gd name="adj3" fmla="val 33333"/>
            </a:avLst>
          </a:prstGeom>
          <a:solidFill>
            <a:schemeClr val="accent1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7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105" grpId="0" autoUpdateAnimBg="0"/>
      <p:bldP spid="8710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53" name="Group 117"/>
          <p:cNvGrpSpPr>
            <a:grpSpLocks/>
          </p:cNvGrpSpPr>
          <p:nvPr/>
        </p:nvGrpSpPr>
        <p:grpSpPr bwMode="auto">
          <a:xfrm>
            <a:off x="495300" y="2114550"/>
            <a:ext cx="3913188" cy="4094163"/>
            <a:chOff x="312" y="1332"/>
            <a:chExt cx="2465" cy="2579"/>
          </a:xfrm>
        </p:grpSpPr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792" y="3540"/>
              <a:ext cx="1154" cy="371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srgbClr val="FF0000"/>
                  </a:solidFill>
                </a:rPr>
                <a:t>星形接法</a:t>
              </a:r>
              <a:endParaRPr lang="zh-CN" altLang="en-US" sz="3200" i="1">
                <a:solidFill>
                  <a:srgbClr val="FF0000"/>
                </a:solidFill>
              </a:endParaRPr>
            </a:p>
          </p:txBody>
        </p:sp>
        <p:grpSp>
          <p:nvGrpSpPr>
            <p:cNvPr id="14451" name="Group 115"/>
            <p:cNvGrpSpPr>
              <a:grpSpLocks/>
            </p:cNvGrpSpPr>
            <p:nvPr/>
          </p:nvGrpSpPr>
          <p:grpSpPr bwMode="auto">
            <a:xfrm>
              <a:off x="312" y="1332"/>
              <a:ext cx="2465" cy="1788"/>
              <a:chOff x="252" y="1596"/>
              <a:chExt cx="2465" cy="1788"/>
            </a:xfrm>
          </p:grpSpPr>
          <p:sp>
            <p:nvSpPr>
              <p:cNvPr id="14374" name="Line 38"/>
              <p:cNvSpPr>
                <a:spLocks noChangeShapeType="1"/>
              </p:cNvSpPr>
              <p:nvPr/>
            </p:nvSpPr>
            <p:spPr bwMode="auto">
              <a:xfrm rot="5400000">
                <a:off x="1634" y="2116"/>
                <a:ext cx="814" cy="12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75" name="Rectangle 39"/>
              <p:cNvSpPr>
                <a:spLocks noChangeArrowheads="1"/>
              </p:cNvSpPr>
              <p:nvPr/>
            </p:nvSpPr>
            <p:spPr bwMode="auto">
              <a:xfrm rot="5400000">
                <a:off x="1885" y="2036"/>
                <a:ext cx="313" cy="10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2" name="Line 46"/>
              <p:cNvSpPr>
                <a:spLocks noChangeShapeType="1"/>
              </p:cNvSpPr>
              <p:nvPr/>
            </p:nvSpPr>
            <p:spPr bwMode="auto">
              <a:xfrm flipH="1">
                <a:off x="560" y="1722"/>
                <a:ext cx="1489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3" name="Line 47"/>
              <p:cNvSpPr>
                <a:spLocks noChangeShapeType="1"/>
              </p:cNvSpPr>
              <p:nvPr/>
            </p:nvSpPr>
            <p:spPr bwMode="auto">
              <a:xfrm flipH="1">
                <a:off x="560" y="2937"/>
                <a:ext cx="916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4" name="Line 48"/>
              <p:cNvSpPr>
                <a:spLocks noChangeShapeType="1"/>
              </p:cNvSpPr>
              <p:nvPr/>
            </p:nvSpPr>
            <p:spPr bwMode="auto">
              <a:xfrm flipH="1">
                <a:off x="560" y="2512"/>
                <a:ext cx="1489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5" name="Line 49"/>
              <p:cNvSpPr>
                <a:spLocks noChangeShapeType="1"/>
              </p:cNvSpPr>
              <p:nvPr/>
            </p:nvSpPr>
            <p:spPr bwMode="auto">
              <a:xfrm>
                <a:off x="2667" y="2877"/>
                <a:ext cx="0" cy="425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6" name="Line 50"/>
              <p:cNvSpPr>
                <a:spLocks noChangeShapeType="1"/>
              </p:cNvSpPr>
              <p:nvPr/>
            </p:nvSpPr>
            <p:spPr bwMode="auto">
              <a:xfrm flipH="1">
                <a:off x="572" y="3302"/>
                <a:ext cx="2119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7" name="Text Box 51"/>
              <p:cNvSpPr txBox="1">
                <a:spLocks noChangeArrowheads="1"/>
              </p:cNvSpPr>
              <p:nvPr/>
            </p:nvSpPr>
            <p:spPr bwMode="auto">
              <a:xfrm>
                <a:off x="288" y="1596"/>
                <a:ext cx="27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A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4388" name="Text Box 52"/>
              <p:cNvSpPr txBox="1">
                <a:spLocks noChangeArrowheads="1"/>
              </p:cNvSpPr>
              <p:nvPr/>
            </p:nvSpPr>
            <p:spPr bwMode="auto">
              <a:xfrm>
                <a:off x="288" y="3057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C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4389" name="Text Box 53"/>
              <p:cNvSpPr txBox="1">
                <a:spLocks noChangeArrowheads="1"/>
              </p:cNvSpPr>
              <p:nvPr/>
            </p:nvSpPr>
            <p:spPr bwMode="auto">
              <a:xfrm>
                <a:off x="288" y="267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B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4390" name="Text Box 54"/>
              <p:cNvSpPr txBox="1">
                <a:spLocks noChangeArrowheads="1"/>
              </p:cNvSpPr>
              <p:nvPr/>
            </p:nvSpPr>
            <p:spPr bwMode="auto">
              <a:xfrm>
                <a:off x="252" y="2259"/>
                <a:ext cx="32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FF0000"/>
                    </a:solidFill>
                  </a:rPr>
                  <a:t> </a:t>
                </a:r>
                <a:r>
                  <a:rPr lang="en-US" altLang="zh-CN" i="1">
                    <a:solidFill>
                      <a:srgbClr val="FF0000"/>
                    </a:solidFill>
                  </a:rPr>
                  <a:t>N</a:t>
                </a:r>
              </a:p>
            </p:txBody>
          </p:sp>
          <p:sp>
            <p:nvSpPr>
              <p:cNvPr id="14399" name="Text Box 63"/>
              <p:cNvSpPr txBox="1">
                <a:spLocks noChangeArrowheads="1"/>
              </p:cNvSpPr>
              <p:nvPr/>
            </p:nvSpPr>
            <p:spPr bwMode="auto">
              <a:xfrm>
                <a:off x="2107" y="1862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  <a:endParaRPr lang="en-US" altLang="zh-CN" sz="2400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400" name="Text Box 64"/>
              <p:cNvSpPr txBox="1">
                <a:spLocks noChangeArrowheads="1"/>
              </p:cNvSpPr>
              <p:nvPr/>
            </p:nvSpPr>
            <p:spPr bwMode="auto">
              <a:xfrm>
                <a:off x="1376" y="2482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  <a:endParaRPr lang="en-US" altLang="zh-CN" sz="2400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401" name="Text Box 65"/>
              <p:cNvSpPr txBox="1">
                <a:spLocks noChangeArrowheads="1"/>
              </p:cNvSpPr>
              <p:nvPr/>
            </p:nvSpPr>
            <p:spPr bwMode="auto">
              <a:xfrm>
                <a:off x="2464" y="2354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</a:p>
            </p:txBody>
          </p:sp>
          <p:sp>
            <p:nvSpPr>
              <p:cNvPr id="14431" name="Line 95"/>
              <p:cNvSpPr>
                <a:spLocks noChangeShapeType="1"/>
              </p:cNvSpPr>
              <p:nvPr/>
            </p:nvSpPr>
            <p:spPr bwMode="auto">
              <a:xfrm>
                <a:off x="2016" y="2472"/>
                <a:ext cx="648" cy="42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32" name="Line 96"/>
              <p:cNvSpPr>
                <a:spLocks noChangeShapeType="1"/>
              </p:cNvSpPr>
              <p:nvPr/>
            </p:nvSpPr>
            <p:spPr bwMode="auto">
              <a:xfrm flipH="1">
                <a:off x="1464" y="2508"/>
                <a:ext cx="564" cy="444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34" name="Rectangle 98"/>
              <p:cNvSpPr>
                <a:spLocks noChangeArrowheads="1"/>
              </p:cNvSpPr>
              <p:nvPr/>
            </p:nvSpPr>
            <p:spPr bwMode="auto">
              <a:xfrm rot="2237429">
                <a:off x="2185" y="2648"/>
                <a:ext cx="313" cy="10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35" name="Rectangle 99"/>
              <p:cNvSpPr>
                <a:spLocks noChangeArrowheads="1"/>
              </p:cNvSpPr>
              <p:nvPr/>
            </p:nvSpPr>
            <p:spPr bwMode="auto">
              <a:xfrm rot="19348810" flipH="1">
                <a:off x="1622" y="2647"/>
                <a:ext cx="313" cy="10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43" name="Oval 107"/>
              <p:cNvSpPr>
                <a:spLocks noChangeArrowheads="1"/>
              </p:cNvSpPr>
              <p:nvPr/>
            </p:nvSpPr>
            <p:spPr bwMode="auto">
              <a:xfrm>
                <a:off x="1992" y="2460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4445" name="Rectangle 109"/>
          <p:cNvSpPr>
            <a:spLocks noChangeArrowheads="1"/>
          </p:cNvSpPr>
          <p:nvPr/>
        </p:nvSpPr>
        <p:spPr bwMode="auto">
          <a:xfrm>
            <a:off x="95250" y="160338"/>
            <a:ext cx="6307138" cy="701675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chemeClr val="bg1"/>
                </a:solidFill>
                <a:ea typeface="隶书" panose="02010509060101010101" pitchFamily="49" charset="-122"/>
              </a:rPr>
              <a:t>三相负载及三相电路的计算</a:t>
            </a:r>
          </a:p>
        </p:txBody>
      </p:sp>
      <p:grpSp>
        <p:nvGrpSpPr>
          <p:cNvPr id="14455" name="Group 119"/>
          <p:cNvGrpSpPr>
            <a:grpSpLocks/>
          </p:cNvGrpSpPr>
          <p:nvPr/>
        </p:nvGrpSpPr>
        <p:grpSpPr bwMode="auto">
          <a:xfrm>
            <a:off x="4705350" y="1885950"/>
            <a:ext cx="4140200" cy="4514850"/>
            <a:chOff x="2964" y="1188"/>
            <a:chExt cx="2608" cy="2844"/>
          </a:xfrm>
        </p:grpSpPr>
        <p:sp>
          <p:nvSpPr>
            <p:cNvPr id="14341" name="Text Box 5"/>
            <p:cNvSpPr txBox="1">
              <a:spLocks noChangeArrowheads="1"/>
            </p:cNvSpPr>
            <p:nvPr/>
          </p:nvSpPr>
          <p:spPr bwMode="auto">
            <a:xfrm>
              <a:off x="3648" y="3504"/>
              <a:ext cx="1412" cy="371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srgbClr val="FF0000"/>
                  </a:solidFill>
                </a:rPr>
                <a:t>三角形接法</a:t>
              </a:r>
              <a:endParaRPr lang="zh-CN" altLang="en-US" sz="3200" i="1">
                <a:solidFill>
                  <a:srgbClr val="FF0000"/>
                </a:solidFill>
              </a:endParaRPr>
            </a:p>
          </p:txBody>
        </p:sp>
        <p:sp>
          <p:nvSpPr>
            <p:cNvPr id="14369" name="Line 33"/>
            <p:cNvSpPr>
              <a:spLocks noChangeShapeType="1"/>
            </p:cNvSpPr>
            <p:nvPr/>
          </p:nvSpPr>
          <p:spPr bwMode="auto">
            <a:xfrm>
              <a:off x="2964" y="1212"/>
              <a:ext cx="0" cy="282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4450" name="Group 114"/>
            <p:cNvGrpSpPr>
              <a:grpSpLocks/>
            </p:cNvGrpSpPr>
            <p:nvPr/>
          </p:nvGrpSpPr>
          <p:grpSpPr bwMode="auto">
            <a:xfrm>
              <a:off x="3168" y="1188"/>
              <a:ext cx="2404" cy="1843"/>
              <a:chOff x="3120" y="1488"/>
              <a:chExt cx="2404" cy="1843"/>
            </a:xfrm>
          </p:grpSpPr>
          <p:sp>
            <p:nvSpPr>
              <p:cNvPr id="14362" name="Line 26"/>
              <p:cNvSpPr>
                <a:spLocks noChangeShapeType="1"/>
              </p:cNvSpPr>
              <p:nvPr/>
            </p:nvSpPr>
            <p:spPr bwMode="auto">
              <a:xfrm>
                <a:off x="5424" y="2741"/>
                <a:ext cx="0" cy="527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59" name="Line 23"/>
              <p:cNvSpPr>
                <a:spLocks noChangeShapeType="1"/>
              </p:cNvSpPr>
              <p:nvPr/>
            </p:nvSpPr>
            <p:spPr bwMode="auto">
              <a:xfrm flipH="1" flipV="1">
                <a:off x="3375" y="1735"/>
                <a:ext cx="1389" cy="5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60" name="Line 24"/>
              <p:cNvSpPr>
                <a:spLocks noChangeShapeType="1"/>
              </p:cNvSpPr>
              <p:nvPr/>
            </p:nvSpPr>
            <p:spPr bwMode="auto">
              <a:xfrm flipH="1">
                <a:off x="3360" y="2736"/>
                <a:ext cx="2064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63" name="Line 27"/>
              <p:cNvSpPr>
                <a:spLocks noChangeShapeType="1"/>
              </p:cNvSpPr>
              <p:nvPr/>
            </p:nvSpPr>
            <p:spPr bwMode="auto">
              <a:xfrm flipH="1">
                <a:off x="3372" y="3252"/>
                <a:ext cx="2061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65" name="Text Box 29"/>
              <p:cNvSpPr txBox="1">
                <a:spLocks noChangeArrowheads="1"/>
              </p:cNvSpPr>
              <p:nvPr/>
            </p:nvSpPr>
            <p:spPr bwMode="auto">
              <a:xfrm>
                <a:off x="3120" y="1488"/>
                <a:ext cx="2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A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4366" name="Text Box 30"/>
              <p:cNvSpPr txBox="1">
                <a:spLocks noChangeArrowheads="1"/>
              </p:cNvSpPr>
              <p:nvPr/>
            </p:nvSpPr>
            <p:spPr bwMode="auto">
              <a:xfrm>
                <a:off x="3120" y="3004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C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4367" name="Text Box 31"/>
              <p:cNvSpPr txBox="1">
                <a:spLocks noChangeArrowheads="1"/>
              </p:cNvSpPr>
              <p:nvPr/>
            </p:nvSpPr>
            <p:spPr bwMode="auto">
              <a:xfrm>
                <a:off x="3120" y="2534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B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4402" name="Text Box 66"/>
              <p:cNvSpPr txBox="1">
                <a:spLocks noChangeArrowheads="1"/>
              </p:cNvSpPr>
              <p:nvPr/>
            </p:nvSpPr>
            <p:spPr bwMode="auto">
              <a:xfrm>
                <a:off x="4186" y="1936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  <a:endParaRPr lang="en-US" altLang="zh-CN" sz="2400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403" name="Text Box 67"/>
              <p:cNvSpPr txBox="1">
                <a:spLocks noChangeArrowheads="1"/>
              </p:cNvSpPr>
              <p:nvPr/>
            </p:nvSpPr>
            <p:spPr bwMode="auto">
              <a:xfrm>
                <a:off x="5121" y="1960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  <a:endParaRPr lang="en-US" altLang="zh-CN" sz="2400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404" name="Text Box 68"/>
              <p:cNvSpPr txBox="1">
                <a:spLocks noChangeArrowheads="1"/>
              </p:cNvSpPr>
              <p:nvPr/>
            </p:nvSpPr>
            <p:spPr bwMode="auto">
              <a:xfrm>
                <a:off x="4612" y="2736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  <a:endParaRPr lang="en-US" altLang="zh-CN" sz="2400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415" name="Line 79"/>
              <p:cNvSpPr>
                <a:spLocks noChangeShapeType="1"/>
              </p:cNvSpPr>
              <p:nvPr/>
            </p:nvSpPr>
            <p:spPr bwMode="auto">
              <a:xfrm>
                <a:off x="4752" y="1728"/>
                <a:ext cx="672" cy="1008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16" name="Line 80"/>
              <p:cNvSpPr>
                <a:spLocks noChangeShapeType="1"/>
              </p:cNvSpPr>
              <p:nvPr/>
            </p:nvSpPr>
            <p:spPr bwMode="auto">
              <a:xfrm flipH="1">
                <a:off x="4176" y="1728"/>
                <a:ext cx="576" cy="1008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17" name="Rectangle 81"/>
              <p:cNvSpPr>
                <a:spLocks noChangeArrowheads="1"/>
              </p:cNvSpPr>
              <p:nvPr/>
            </p:nvSpPr>
            <p:spPr bwMode="auto">
              <a:xfrm>
                <a:off x="4620" y="2688"/>
                <a:ext cx="288" cy="96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38" name="Rectangle 102"/>
              <p:cNvSpPr>
                <a:spLocks noChangeArrowheads="1"/>
              </p:cNvSpPr>
              <p:nvPr/>
            </p:nvSpPr>
            <p:spPr bwMode="auto">
              <a:xfrm rot="-3671173">
                <a:off x="4332" y="2148"/>
                <a:ext cx="288" cy="96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39" name="Rectangle 103"/>
              <p:cNvSpPr>
                <a:spLocks noChangeArrowheads="1"/>
              </p:cNvSpPr>
              <p:nvPr/>
            </p:nvSpPr>
            <p:spPr bwMode="auto">
              <a:xfrm rot="3474501" flipH="1">
                <a:off x="4920" y="2160"/>
                <a:ext cx="288" cy="96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46" name="Text Box 110"/>
              <p:cNvSpPr txBox="1">
                <a:spLocks noChangeArrowheads="1"/>
              </p:cNvSpPr>
              <p:nvPr/>
            </p:nvSpPr>
            <p:spPr bwMode="auto">
              <a:xfrm>
                <a:off x="4082" y="2544"/>
                <a:ext cx="20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 i="1"/>
                  <a:t>•</a:t>
                </a:r>
              </a:p>
            </p:txBody>
          </p:sp>
          <p:sp>
            <p:nvSpPr>
              <p:cNvPr id="14447" name="Text Box 111"/>
              <p:cNvSpPr txBox="1">
                <a:spLocks noChangeArrowheads="1"/>
              </p:cNvSpPr>
              <p:nvPr/>
            </p:nvSpPr>
            <p:spPr bwMode="auto">
              <a:xfrm>
                <a:off x="5318" y="2544"/>
                <a:ext cx="20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 i="1"/>
                  <a:t>•</a:t>
                </a:r>
              </a:p>
            </p:txBody>
          </p:sp>
          <p:sp>
            <p:nvSpPr>
              <p:cNvPr id="14448" name="Text Box 112"/>
              <p:cNvSpPr txBox="1">
                <a:spLocks noChangeArrowheads="1"/>
              </p:cNvSpPr>
              <p:nvPr/>
            </p:nvSpPr>
            <p:spPr bwMode="auto">
              <a:xfrm>
                <a:off x="4658" y="1560"/>
                <a:ext cx="20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 i="1"/>
                  <a:t>•</a:t>
                </a:r>
              </a:p>
            </p:txBody>
          </p:sp>
        </p:grpSp>
      </p:grpSp>
      <p:sp>
        <p:nvSpPr>
          <p:cNvPr id="14452" name="Text Box 116"/>
          <p:cNvSpPr txBox="1">
            <a:spLocks noChangeArrowheads="1"/>
          </p:cNvSpPr>
          <p:nvPr/>
        </p:nvSpPr>
        <p:spPr bwMode="auto">
          <a:xfrm>
            <a:off x="517525" y="971550"/>
            <a:ext cx="35956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负载也有两种接法</a:t>
            </a:r>
            <a:r>
              <a:rPr lang="en-US" altLang="zh-CN" sz="320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44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52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36" name="Group 76"/>
          <p:cNvGrpSpPr>
            <a:grpSpLocks/>
          </p:cNvGrpSpPr>
          <p:nvPr/>
        </p:nvGrpSpPr>
        <p:grpSpPr bwMode="auto">
          <a:xfrm>
            <a:off x="536575" y="4894263"/>
            <a:ext cx="4097338" cy="1593850"/>
            <a:chOff x="146" y="3083"/>
            <a:chExt cx="2581" cy="1004"/>
          </a:xfrm>
        </p:grpSpPr>
        <p:sp>
          <p:nvSpPr>
            <p:cNvPr id="15410" name="Text Box 50"/>
            <p:cNvSpPr txBox="1">
              <a:spLocks noChangeArrowheads="1"/>
            </p:cNvSpPr>
            <p:nvPr/>
          </p:nvSpPr>
          <p:spPr bwMode="auto">
            <a:xfrm>
              <a:off x="231" y="3083"/>
              <a:ext cx="24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zh-CN" altLang="en-US">
                  <a:solidFill>
                    <a:schemeClr val="accent2"/>
                  </a:solidFill>
                </a:rPr>
                <a:t>相电流</a:t>
              </a:r>
              <a:r>
                <a:rPr lang="en-US" altLang="zh-CN">
                  <a:solidFill>
                    <a:schemeClr val="accent2"/>
                  </a:solidFill>
                </a:rPr>
                <a:t>(</a:t>
              </a:r>
              <a:r>
                <a:rPr lang="zh-CN" altLang="en-US">
                  <a:solidFill>
                    <a:schemeClr val="accent2"/>
                  </a:solidFill>
                </a:rPr>
                <a:t>负载上的电流</a:t>
              </a:r>
              <a:r>
                <a:rPr lang="en-US" altLang="zh-CN">
                  <a:solidFill>
                    <a:schemeClr val="accent2"/>
                  </a:solidFill>
                </a:rPr>
                <a:t>)</a:t>
              </a:r>
              <a:r>
                <a:rPr lang="zh-CN" altLang="en-US">
                  <a:solidFill>
                    <a:schemeClr val="accent2"/>
                  </a:solidFill>
                </a:rPr>
                <a:t>：</a:t>
              </a:r>
            </a:p>
          </p:txBody>
        </p:sp>
        <p:graphicFrame>
          <p:nvGraphicFramePr>
            <p:cNvPr id="15412" name="Object 52"/>
            <p:cNvGraphicFramePr>
              <a:graphicFrameLocks noChangeAspect="1"/>
            </p:cNvGraphicFramePr>
            <p:nvPr/>
          </p:nvGraphicFramePr>
          <p:xfrm>
            <a:off x="146" y="3461"/>
            <a:ext cx="2300" cy="6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43" name="公式" r:id="rId3" imgW="927000" imgH="241200" progId="Equation.3">
                    <p:embed/>
                  </p:oleObj>
                </mc:Choice>
                <mc:Fallback>
                  <p:oleObj name="公式" r:id="rId3" imgW="927000" imgH="241200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" y="3461"/>
                          <a:ext cx="2300" cy="6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442" name="Group 82"/>
          <p:cNvGrpSpPr>
            <a:grpSpLocks/>
          </p:cNvGrpSpPr>
          <p:nvPr/>
        </p:nvGrpSpPr>
        <p:grpSpPr bwMode="auto">
          <a:xfrm>
            <a:off x="946150" y="717550"/>
            <a:ext cx="7321550" cy="3873500"/>
            <a:chOff x="596" y="268"/>
            <a:chExt cx="4612" cy="2440"/>
          </a:xfrm>
        </p:grpSpPr>
        <p:sp>
          <p:nvSpPr>
            <p:cNvPr id="15378" name="Line 18"/>
            <p:cNvSpPr>
              <a:spLocks noChangeShapeType="1"/>
            </p:cNvSpPr>
            <p:nvPr/>
          </p:nvSpPr>
          <p:spPr bwMode="auto">
            <a:xfrm>
              <a:off x="4790" y="2126"/>
              <a:ext cx="0" cy="485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5" name="Line 15"/>
            <p:cNvSpPr>
              <a:spLocks noChangeShapeType="1"/>
            </p:cNvSpPr>
            <p:nvPr/>
          </p:nvSpPr>
          <p:spPr bwMode="auto">
            <a:xfrm flipH="1">
              <a:off x="1617" y="843"/>
              <a:ext cx="2534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6" name="Line 16"/>
            <p:cNvSpPr>
              <a:spLocks noChangeShapeType="1"/>
            </p:cNvSpPr>
            <p:nvPr/>
          </p:nvSpPr>
          <p:spPr bwMode="auto">
            <a:xfrm flipH="1">
              <a:off x="1605" y="2182"/>
              <a:ext cx="1977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7" name="Line 17"/>
            <p:cNvSpPr>
              <a:spLocks noChangeShapeType="1"/>
            </p:cNvSpPr>
            <p:nvPr/>
          </p:nvSpPr>
          <p:spPr bwMode="auto">
            <a:xfrm flipH="1">
              <a:off x="1605" y="1721"/>
              <a:ext cx="2534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9" name="Line 19"/>
            <p:cNvSpPr>
              <a:spLocks noChangeShapeType="1"/>
            </p:cNvSpPr>
            <p:nvPr/>
          </p:nvSpPr>
          <p:spPr bwMode="auto">
            <a:xfrm flipH="1">
              <a:off x="1605" y="2599"/>
              <a:ext cx="3197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0" name="Text Box 20"/>
            <p:cNvSpPr txBox="1">
              <a:spLocks noChangeArrowheads="1"/>
            </p:cNvSpPr>
            <p:nvPr/>
          </p:nvSpPr>
          <p:spPr bwMode="auto">
            <a:xfrm>
              <a:off x="1560" y="783"/>
              <a:ext cx="2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/>
                <a:t>A</a:t>
              </a:r>
              <a:endParaRPr lang="en-US" altLang="zh-CN" sz="2000" i="1"/>
            </a:p>
          </p:txBody>
        </p:sp>
        <p:sp>
          <p:nvSpPr>
            <p:cNvPr id="15381" name="Text Box 21"/>
            <p:cNvSpPr txBox="1">
              <a:spLocks noChangeArrowheads="1"/>
            </p:cNvSpPr>
            <p:nvPr/>
          </p:nvSpPr>
          <p:spPr bwMode="auto">
            <a:xfrm>
              <a:off x="1572" y="185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C</a:t>
              </a:r>
              <a:endParaRPr lang="en-US" altLang="zh-CN" sz="2000" i="1"/>
            </a:p>
          </p:txBody>
        </p:sp>
        <p:sp>
          <p:nvSpPr>
            <p:cNvPr id="15382" name="Text Box 22"/>
            <p:cNvSpPr txBox="1">
              <a:spLocks noChangeArrowheads="1"/>
            </p:cNvSpPr>
            <p:nvPr/>
          </p:nvSpPr>
          <p:spPr bwMode="auto">
            <a:xfrm>
              <a:off x="1584" y="231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B</a:t>
              </a:r>
            </a:p>
          </p:txBody>
        </p:sp>
        <p:sp>
          <p:nvSpPr>
            <p:cNvPr id="15383" name="Text Box 23"/>
            <p:cNvSpPr txBox="1">
              <a:spLocks noChangeArrowheads="1"/>
            </p:cNvSpPr>
            <p:nvPr/>
          </p:nvSpPr>
          <p:spPr bwMode="auto">
            <a:xfrm>
              <a:off x="1572" y="1356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N</a:t>
              </a:r>
            </a:p>
          </p:txBody>
        </p:sp>
        <p:sp>
          <p:nvSpPr>
            <p:cNvPr id="15384" name="Text Box 24"/>
            <p:cNvSpPr txBox="1">
              <a:spLocks noChangeArrowheads="1"/>
            </p:cNvSpPr>
            <p:nvPr/>
          </p:nvSpPr>
          <p:spPr bwMode="auto">
            <a:xfrm>
              <a:off x="3764" y="1064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15385" name="Text Box 25"/>
            <p:cNvSpPr txBox="1">
              <a:spLocks noChangeArrowheads="1"/>
            </p:cNvSpPr>
            <p:nvPr/>
          </p:nvSpPr>
          <p:spPr bwMode="auto">
            <a:xfrm>
              <a:off x="3459" y="1693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15386" name="Text Box 26"/>
            <p:cNvSpPr txBox="1">
              <a:spLocks noChangeArrowheads="1"/>
            </p:cNvSpPr>
            <p:nvPr/>
          </p:nvSpPr>
          <p:spPr bwMode="auto">
            <a:xfrm>
              <a:off x="4294" y="1960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15394" name="Line 34"/>
            <p:cNvSpPr>
              <a:spLocks noChangeShapeType="1"/>
            </p:cNvSpPr>
            <p:nvPr/>
          </p:nvSpPr>
          <p:spPr bwMode="auto">
            <a:xfrm>
              <a:off x="1282" y="919"/>
              <a:ext cx="0" cy="60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95" name="Line 35"/>
            <p:cNvSpPr>
              <a:spLocks noChangeShapeType="1"/>
            </p:cNvSpPr>
            <p:nvPr/>
          </p:nvSpPr>
          <p:spPr bwMode="auto">
            <a:xfrm flipV="1">
              <a:off x="1271" y="1700"/>
              <a:ext cx="0" cy="4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96" name="Line 36"/>
            <p:cNvSpPr>
              <a:spLocks noChangeShapeType="1"/>
            </p:cNvSpPr>
            <p:nvPr/>
          </p:nvSpPr>
          <p:spPr bwMode="auto">
            <a:xfrm flipV="1">
              <a:off x="1471" y="1700"/>
              <a:ext cx="0" cy="85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5400" name="Object 40"/>
            <p:cNvGraphicFramePr>
              <a:graphicFrameLocks noChangeAspect="1"/>
            </p:cNvGraphicFramePr>
            <p:nvPr/>
          </p:nvGraphicFramePr>
          <p:xfrm>
            <a:off x="688" y="836"/>
            <a:ext cx="573" cy="5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44" name="公式" r:id="rId5" imgW="253800" imgH="228600" progId="Equation.3">
                    <p:embed/>
                  </p:oleObj>
                </mc:Choice>
                <mc:Fallback>
                  <p:oleObj name="公式" r:id="rId5" imgW="253800" imgH="22860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" y="836"/>
                          <a:ext cx="573" cy="5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1" name="Object 41"/>
            <p:cNvGraphicFramePr>
              <a:graphicFrameLocks noChangeAspect="1"/>
            </p:cNvGraphicFramePr>
            <p:nvPr/>
          </p:nvGraphicFramePr>
          <p:xfrm>
            <a:off x="722" y="2142"/>
            <a:ext cx="637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45" name="公式" r:id="rId7" imgW="253800" imgH="228600" progId="Equation.3">
                    <p:embed/>
                  </p:oleObj>
                </mc:Choice>
                <mc:Fallback>
                  <p:oleObj name="公式" r:id="rId7" imgW="253800" imgH="22860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2" y="2142"/>
                          <a:ext cx="637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2" name="Object 42"/>
            <p:cNvGraphicFramePr>
              <a:graphicFrameLocks noChangeAspect="1"/>
            </p:cNvGraphicFramePr>
            <p:nvPr/>
          </p:nvGraphicFramePr>
          <p:xfrm>
            <a:off x="596" y="1569"/>
            <a:ext cx="673" cy="6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46" name="公式" r:id="rId9" imgW="253800" imgH="228600" progId="Equation.3">
                    <p:embed/>
                  </p:oleObj>
                </mc:Choice>
                <mc:Fallback>
                  <p:oleObj name="公式" r:id="rId9" imgW="253800" imgH="2286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6" y="1569"/>
                          <a:ext cx="673" cy="6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434" name="Group 74"/>
            <p:cNvGrpSpPr>
              <a:grpSpLocks/>
            </p:cNvGrpSpPr>
            <p:nvPr/>
          </p:nvGrpSpPr>
          <p:grpSpPr bwMode="auto">
            <a:xfrm>
              <a:off x="2575" y="268"/>
              <a:ext cx="820" cy="2408"/>
              <a:chOff x="2575" y="268"/>
              <a:chExt cx="820" cy="2408"/>
            </a:xfrm>
          </p:grpSpPr>
          <p:sp>
            <p:nvSpPr>
              <p:cNvPr id="15388" name="Line 28"/>
              <p:cNvSpPr>
                <a:spLocks noChangeShapeType="1"/>
              </p:cNvSpPr>
              <p:nvPr/>
            </p:nvSpPr>
            <p:spPr bwMode="auto">
              <a:xfrm>
                <a:off x="2599" y="835"/>
                <a:ext cx="42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89" name="Line 29"/>
              <p:cNvSpPr>
                <a:spLocks noChangeShapeType="1"/>
              </p:cNvSpPr>
              <p:nvPr/>
            </p:nvSpPr>
            <p:spPr bwMode="auto">
              <a:xfrm>
                <a:off x="2575" y="2157"/>
                <a:ext cx="451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0" name="Line 30"/>
              <p:cNvSpPr>
                <a:spLocks noChangeShapeType="1"/>
              </p:cNvSpPr>
              <p:nvPr/>
            </p:nvSpPr>
            <p:spPr bwMode="auto">
              <a:xfrm>
                <a:off x="2580" y="2568"/>
                <a:ext cx="451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5403" name="Object 43"/>
              <p:cNvGraphicFramePr>
                <a:graphicFrameLocks noChangeAspect="1"/>
              </p:cNvGraphicFramePr>
              <p:nvPr/>
            </p:nvGraphicFramePr>
            <p:xfrm>
              <a:off x="2940" y="268"/>
              <a:ext cx="395" cy="60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47" name="公式" r:id="rId11" imgW="152280" imgH="215640" progId="Equation.3">
                      <p:embed/>
                    </p:oleObj>
                  </mc:Choice>
                  <mc:Fallback>
                    <p:oleObj name="公式" r:id="rId11" imgW="152280" imgH="215640" progId="Equation.3">
                      <p:embed/>
                      <p:pic>
                        <p:nvPicPr>
                          <p:cNvPr id="0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40" y="268"/>
                            <a:ext cx="395" cy="60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405" name="Object 45"/>
              <p:cNvGraphicFramePr>
                <a:graphicFrameLocks noChangeAspect="1"/>
              </p:cNvGraphicFramePr>
              <p:nvPr/>
            </p:nvGraphicFramePr>
            <p:xfrm>
              <a:off x="2976" y="1646"/>
              <a:ext cx="323" cy="59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48" name="公式" r:id="rId13" imgW="152280" imgH="203040" progId="Equation.3">
                      <p:embed/>
                    </p:oleObj>
                  </mc:Choice>
                  <mc:Fallback>
                    <p:oleObj name="公式" r:id="rId13" imgW="152280" imgH="203040" progId="Equation.3">
                      <p:embed/>
                      <p:pic>
                        <p:nvPicPr>
                          <p:cNvPr id="0" name="Object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6" y="1646"/>
                            <a:ext cx="323" cy="59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406" name="Object 46"/>
              <p:cNvGraphicFramePr>
                <a:graphicFrameLocks noChangeAspect="1"/>
              </p:cNvGraphicFramePr>
              <p:nvPr/>
            </p:nvGraphicFramePr>
            <p:xfrm>
              <a:off x="3024" y="2070"/>
              <a:ext cx="371" cy="6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49" name="公式" r:id="rId15" imgW="152280" imgH="215640" progId="Equation.3">
                      <p:embed/>
                    </p:oleObj>
                  </mc:Choice>
                  <mc:Fallback>
                    <p:oleObj name="公式" r:id="rId15" imgW="152280" imgH="215640" progId="Equation.3">
                      <p:embed/>
                      <p:pic>
                        <p:nvPicPr>
                          <p:cNvPr id="0" name="Object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4" y="2070"/>
                            <a:ext cx="371" cy="60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432" name="Group 72"/>
            <p:cNvGrpSpPr>
              <a:grpSpLocks/>
            </p:cNvGrpSpPr>
            <p:nvPr/>
          </p:nvGrpSpPr>
          <p:grpSpPr bwMode="auto">
            <a:xfrm>
              <a:off x="3786" y="907"/>
              <a:ext cx="1422" cy="1689"/>
              <a:chOff x="3786" y="907"/>
              <a:chExt cx="1422" cy="1689"/>
            </a:xfrm>
          </p:grpSpPr>
          <p:sp>
            <p:nvSpPr>
              <p:cNvPr id="15397" name="Line 37"/>
              <p:cNvSpPr>
                <a:spLocks noChangeShapeType="1"/>
              </p:cNvSpPr>
              <p:nvPr/>
            </p:nvSpPr>
            <p:spPr bwMode="auto">
              <a:xfrm>
                <a:off x="4315" y="1111"/>
                <a:ext cx="0" cy="330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8" name="Line 38"/>
              <p:cNvSpPr>
                <a:spLocks noChangeShapeType="1"/>
              </p:cNvSpPr>
              <p:nvPr/>
            </p:nvSpPr>
            <p:spPr bwMode="auto">
              <a:xfrm flipV="1">
                <a:off x="3854" y="1988"/>
                <a:ext cx="247" cy="199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9" name="Line 39"/>
              <p:cNvSpPr>
                <a:spLocks noChangeShapeType="1"/>
              </p:cNvSpPr>
              <p:nvPr/>
            </p:nvSpPr>
            <p:spPr bwMode="auto">
              <a:xfrm flipH="1" flipV="1">
                <a:off x="4418" y="1706"/>
                <a:ext cx="309" cy="199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5407" name="Object 47"/>
              <p:cNvGraphicFramePr>
                <a:graphicFrameLocks noChangeAspect="1"/>
              </p:cNvGraphicFramePr>
              <p:nvPr/>
            </p:nvGraphicFramePr>
            <p:xfrm>
              <a:off x="4405" y="907"/>
              <a:ext cx="534" cy="6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50" name="公式" r:id="rId17" imgW="215640" imgH="228600" progId="Equation.3">
                      <p:embed/>
                    </p:oleObj>
                  </mc:Choice>
                  <mc:Fallback>
                    <p:oleObj name="公式" r:id="rId17" imgW="215640" imgH="228600" progId="Equation.3">
                      <p:embed/>
                      <p:pic>
                        <p:nvPicPr>
                          <p:cNvPr id="0" name="Object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05" y="907"/>
                            <a:ext cx="534" cy="6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408" name="Object 48"/>
              <p:cNvGraphicFramePr>
                <a:graphicFrameLocks noChangeAspect="1"/>
              </p:cNvGraphicFramePr>
              <p:nvPr/>
            </p:nvGraphicFramePr>
            <p:xfrm>
              <a:off x="3786" y="2050"/>
              <a:ext cx="438" cy="5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51" name="公式" r:id="rId19" imgW="215640" imgH="228600" progId="Equation.3">
                      <p:embed/>
                    </p:oleObj>
                  </mc:Choice>
                  <mc:Fallback>
                    <p:oleObj name="公式" r:id="rId19" imgW="215640" imgH="228600" progId="Equation.3">
                      <p:embed/>
                      <p:pic>
                        <p:nvPicPr>
                          <p:cNvPr id="0" name="Object 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86" y="2050"/>
                            <a:ext cx="438" cy="54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409" name="Object 49"/>
              <p:cNvGraphicFramePr>
                <a:graphicFrameLocks noChangeAspect="1"/>
              </p:cNvGraphicFramePr>
              <p:nvPr/>
            </p:nvGraphicFramePr>
            <p:xfrm>
              <a:off x="4761" y="1661"/>
              <a:ext cx="447" cy="5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52" name="公式" r:id="rId21" imgW="215640" imgH="228600" progId="Equation.3">
                      <p:embed/>
                    </p:oleObj>
                  </mc:Choice>
                  <mc:Fallback>
                    <p:oleObj name="公式" r:id="rId21" imgW="215640" imgH="228600" progId="Equation.3">
                      <p:embed/>
                      <p:pic>
                        <p:nvPicPr>
                          <p:cNvPr id="0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61" y="1661"/>
                            <a:ext cx="447" cy="5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5423" name="Line 63"/>
            <p:cNvSpPr>
              <a:spLocks noChangeShapeType="1"/>
            </p:cNvSpPr>
            <p:nvPr/>
          </p:nvSpPr>
          <p:spPr bwMode="auto">
            <a:xfrm rot="5400000">
              <a:off x="3686" y="1288"/>
              <a:ext cx="89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24" name="Rectangle 64"/>
            <p:cNvSpPr>
              <a:spLocks noChangeArrowheads="1"/>
            </p:cNvSpPr>
            <p:nvPr/>
          </p:nvSpPr>
          <p:spPr bwMode="auto">
            <a:xfrm rot="5400000">
              <a:off x="3973" y="1208"/>
              <a:ext cx="313" cy="102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25" name="Line 65"/>
            <p:cNvSpPr>
              <a:spLocks noChangeShapeType="1"/>
            </p:cNvSpPr>
            <p:nvPr/>
          </p:nvSpPr>
          <p:spPr bwMode="auto">
            <a:xfrm>
              <a:off x="4140" y="1716"/>
              <a:ext cx="648" cy="42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26" name="Rectangle 66"/>
            <p:cNvSpPr>
              <a:spLocks noChangeArrowheads="1"/>
            </p:cNvSpPr>
            <p:nvPr/>
          </p:nvSpPr>
          <p:spPr bwMode="auto">
            <a:xfrm rot="2237429">
              <a:off x="4333" y="1904"/>
              <a:ext cx="313" cy="102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27" name="Line 67"/>
            <p:cNvSpPr>
              <a:spLocks noChangeShapeType="1"/>
            </p:cNvSpPr>
            <p:nvPr/>
          </p:nvSpPr>
          <p:spPr bwMode="auto">
            <a:xfrm flipH="1">
              <a:off x="3552" y="1716"/>
              <a:ext cx="600" cy="48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28" name="Rectangle 68"/>
            <p:cNvSpPr>
              <a:spLocks noChangeArrowheads="1"/>
            </p:cNvSpPr>
            <p:nvPr/>
          </p:nvSpPr>
          <p:spPr bwMode="auto">
            <a:xfrm rot="19348810" flipH="1">
              <a:off x="3710" y="1891"/>
              <a:ext cx="313" cy="10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29" name="Oval 69"/>
            <p:cNvSpPr>
              <a:spLocks noChangeArrowheads="1"/>
            </p:cNvSpPr>
            <p:nvPr/>
          </p:nvSpPr>
          <p:spPr bwMode="auto">
            <a:xfrm>
              <a:off x="4092" y="1668"/>
              <a:ext cx="96" cy="96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438" name="Group 78"/>
          <p:cNvGrpSpPr>
            <a:grpSpLocks/>
          </p:cNvGrpSpPr>
          <p:nvPr/>
        </p:nvGrpSpPr>
        <p:grpSpPr bwMode="auto">
          <a:xfrm>
            <a:off x="4762500" y="4860925"/>
            <a:ext cx="4402138" cy="1997075"/>
            <a:chOff x="3000" y="3062"/>
            <a:chExt cx="2773" cy="1258"/>
          </a:xfrm>
        </p:grpSpPr>
        <p:grpSp>
          <p:nvGrpSpPr>
            <p:cNvPr id="15437" name="Group 77"/>
            <p:cNvGrpSpPr>
              <a:grpSpLocks/>
            </p:cNvGrpSpPr>
            <p:nvPr/>
          </p:nvGrpSpPr>
          <p:grpSpPr bwMode="auto">
            <a:xfrm>
              <a:off x="3257" y="3062"/>
              <a:ext cx="2516" cy="1022"/>
              <a:chOff x="3257" y="3062"/>
              <a:chExt cx="2516" cy="1022"/>
            </a:xfrm>
          </p:grpSpPr>
          <p:sp>
            <p:nvSpPr>
              <p:cNvPr id="15411" name="Text Box 51"/>
              <p:cNvSpPr txBox="1">
                <a:spLocks noChangeArrowheads="1"/>
              </p:cNvSpPr>
              <p:nvPr/>
            </p:nvSpPr>
            <p:spPr bwMode="auto">
              <a:xfrm>
                <a:off x="3257" y="3062"/>
                <a:ext cx="251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lang="zh-CN" altLang="en-US">
                    <a:solidFill>
                      <a:schemeClr val="accent2"/>
                    </a:solidFill>
                  </a:rPr>
                  <a:t>线电流</a:t>
                </a:r>
                <a:r>
                  <a:rPr lang="en-US" altLang="zh-CN">
                    <a:solidFill>
                      <a:schemeClr val="accent2"/>
                    </a:solidFill>
                  </a:rPr>
                  <a:t>(</a:t>
                </a:r>
                <a:r>
                  <a:rPr lang="zh-CN" altLang="en-US">
                    <a:solidFill>
                      <a:schemeClr val="accent2"/>
                    </a:solidFill>
                  </a:rPr>
                  <a:t>相线上的电流</a:t>
                </a:r>
                <a:r>
                  <a:rPr lang="en-US" altLang="zh-CN">
                    <a:solidFill>
                      <a:schemeClr val="accent2"/>
                    </a:solidFill>
                  </a:rPr>
                  <a:t>)</a:t>
                </a:r>
                <a:r>
                  <a:rPr lang="zh-CN" altLang="en-US">
                    <a:solidFill>
                      <a:schemeClr val="accent2"/>
                    </a:solidFill>
                  </a:rPr>
                  <a:t>：</a:t>
                </a:r>
              </a:p>
            </p:txBody>
          </p:sp>
          <p:graphicFrame>
            <p:nvGraphicFramePr>
              <p:cNvPr id="15413" name="Object 53"/>
              <p:cNvGraphicFramePr>
                <a:graphicFrameLocks noChangeAspect="1"/>
              </p:cNvGraphicFramePr>
              <p:nvPr/>
            </p:nvGraphicFramePr>
            <p:xfrm>
              <a:off x="3323" y="3456"/>
              <a:ext cx="2256" cy="6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53" name="公式" r:id="rId23" imgW="672840" imgH="241200" progId="Equation.3">
                      <p:embed/>
                    </p:oleObj>
                  </mc:Choice>
                  <mc:Fallback>
                    <p:oleObj name="公式" r:id="rId23" imgW="672840" imgH="241200" progId="Equation.3">
                      <p:embed/>
                      <p:pic>
                        <p:nvPicPr>
                          <p:cNvPr id="0" name="Object 5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23" y="3456"/>
                            <a:ext cx="2256" cy="6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5431" name="Line 71"/>
            <p:cNvSpPr>
              <a:spLocks noChangeShapeType="1"/>
            </p:cNvSpPr>
            <p:nvPr/>
          </p:nvSpPr>
          <p:spPr bwMode="auto">
            <a:xfrm>
              <a:off x="3000" y="3072"/>
              <a:ext cx="0" cy="124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440" name="Text Box 80"/>
          <p:cNvSpPr txBox="1">
            <a:spLocks noChangeArrowheads="1"/>
          </p:cNvSpPr>
          <p:nvPr/>
        </p:nvSpPr>
        <p:spPr bwMode="auto">
          <a:xfrm>
            <a:off x="228600" y="160338"/>
            <a:ext cx="5738813" cy="64135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4000">
                <a:solidFill>
                  <a:schemeClr val="bg1"/>
                </a:solidFill>
              </a:rPr>
              <a:t>§7.2  </a:t>
            </a:r>
            <a:r>
              <a:rPr lang="zh-CN" altLang="en-US" sz="4000">
                <a:solidFill>
                  <a:schemeClr val="bg1"/>
                </a:solidFill>
              </a:rPr>
              <a:t>三相负载星形联接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743200" y="3351213"/>
            <a:ext cx="3841750" cy="1189037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zh-CN" altLang="en-US" sz="7200" b="0">
                <a:solidFill>
                  <a:schemeClr val="bg1"/>
                </a:solidFill>
                <a:ea typeface="隶书" panose="02010509060101010101" pitchFamily="49" charset="-122"/>
              </a:rPr>
              <a:t>三相电路</a:t>
            </a:r>
            <a:endParaRPr lang="zh-CN" altLang="en-US" sz="4800" b="0">
              <a:solidFill>
                <a:schemeClr val="bg1"/>
              </a:solidFill>
              <a:ea typeface="隶书" panose="02010509060101010101" pitchFamily="49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589338" y="1123950"/>
            <a:ext cx="2279650" cy="109855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6600" b="0">
                <a:solidFill>
                  <a:schemeClr val="bg1"/>
                </a:solidFill>
                <a:ea typeface="隶书" panose="02010509060101010101" pitchFamily="49" charset="-122"/>
              </a:rPr>
              <a:t>第</a:t>
            </a:r>
            <a:r>
              <a:rPr lang="en-US" altLang="zh-CN" sz="6600" b="0">
                <a:solidFill>
                  <a:schemeClr val="bg1"/>
                </a:solidFill>
                <a:ea typeface="隶书" panose="02010509060101010101" pitchFamily="49" charset="-122"/>
              </a:rPr>
              <a:t>7</a:t>
            </a:r>
            <a:r>
              <a:rPr lang="zh-CN" altLang="en-US" sz="6600" b="0">
                <a:solidFill>
                  <a:schemeClr val="bg1"/>
                </a:solidFill>
                <a:ea typeface="隶书" panose="02010509060101010101" pitchFamily="49" charset="-122"/>
              </a:rPr>
              <a:t>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107" name="Object 1067"/>
          <p:cNvGraphicFramePr>
            <a:graphicFrameLocks noChangeAspect="1"/>
          </p:cNvGraphicFramePr>
          <p:nvPr/>
        </p:nvGraphicFramePr>
        <p:xfrm>
          <a:off x="1004888" y="5372100"/>
          <a:ext cx="1735137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64" name="公式" r:id="rId4" imgW="444240" imgH="253800" progId="Equation.3">
                  <p:embed/>
                </p:oleObj>
              </mc:Choice>
              <mc:Fallback>
                <p:oleObj name="公式" r:id="rId4" imgW="444240" imgH="253800" progId="Equation.3">
                  <p:embed/>
                  <p:pic>
                    <p:nvPicPr>
                      <p:cNvPr id="0" name="Object 10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5372100"/>
                        <a:ext cx="1735137" cy="98742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116" name="Text Box 1076"/>
          <p:cNvSpPr txBox="1">
            <a:spLocks noChangeArrowheads="1"/>
          </p:cNvSpPr>
          <p:nvPr/>
        </p:nvSpPr>
        <p:spPr bwMode="auto">
          <a:xfrm>
            <a:off x="342900" y="274638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  </a:t>
            </a:r>
          </a:p>
        </p:txBody>
      </p:sp>
      <p:graphicFrame>
        <p:nvGraphicFramePr>
          <p:cNvPr id="88104" name="Object 1064"/>
          <p:cNvGraphicFramePr>
            <a:graphicFrameLocks noChangeAspect="1"/>
          </p:cNvGraphicFramePr>
          <p:nvPr/>
        </p:nvGraphicFramePr>
        <p:xfrm>
          <a:off x="904875" y="2622550"/>
          <a:ext cx="2181225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65" name="公式" r:id="rId6" imgW="558720" imgH="583920" progId="Equation.3">
                  <p:embed/>
                </p:oleObj>
              </mc:Choice>
              <mc:Fallback>
                <p:oleObj name="公式" r:id="rId6" imgW="558720" imgH="583920" progId="Equation.3">
                  <p:embed/>
                  <p:pic>
                    <p:nvPicPr>
                      <p:cNvPr id="0" name="Object 10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75" y="2622550"/>
                        <a:ext cx="2181225" cy="227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117" name="Line 1077"/>
          <p:cNvSpPr>
            <a:spLocks noChangeShapeType="1"/>
          </p:cNvSpPr>
          <p:nvPr/>
        </p:nvSpPr>
        <p:spPr bwMode="auto">
          <a:xfrm>
            <a:off x="8507413" y="2654300"/>
            <a:ext cx="0" cy="693738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18" name="Line 1078"/>
          <p:cNvSpPr>
            <a:spLocks noChangeShapeType="1"/>
          </p:cNvSpPr>
          <p:nvPr/>
        </p:nvSpPr>
        <p:spPr bwMode="auto">
          <a:xfrm flipH="1">
            <a:off x="3679825" y="822325"/>
            <a:ext cx="3856038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19" name="Line 1079"/>
          <p:cNvSpPr>
            <a:spLocks noChangeShapeType="1"/>
          </p:cNvSpPr>
          <p:nvPr/>
        </p:nvSpPr>
        <p:spPr bwMode="auto">
          <a:xfrm flipH="1">
            <a:off x="3662363" y="2735263"/>
            <a:ext cx="3008312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20" name="Line 1080"/>
          <p:cNvSpPr>
            <a:spLocks noChangeShapeType="1"/>
          </p:cNvSpPr>
          <p:nvPr/>
        </p:nvSpPr>
        <p:spPr bwMode="auto">
          <a:xfrm flipH="1">
            <a:off x="3662363" y="2076450"/>
            <a:ext cx="3856037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21" name="Line 1081"/>
          <p:cNvSpPr>
            <a:spLocks noChangeShapeType="1"/>
          </p:cNvSpPr>
          <p:nvPr/>
        </p:nvSpPr>
        <p:spPr bwMode="auto">
          <a:xfrm flipH="1">
            <a:off x="3662363" y="3330575"/>
            <a:ext cx="48641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22" name="Text Box 1082"/>
          <p:cNvSpPr txBox="1">
            <a:spLocks noChangeArrowheads="1"/>
          </p:cNvSpPr>
          <p:nvPr/>
        </p:nvSpPr>
        <p:spPr bwMode="auto">
          <a:xfrm>
            <a:off x="3594100" y="73660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/>
              <a:t>A</a:t>
            </a:r>
            <a:endParaRPr lang="en-US" altLang="zh-CN" sz="2000" i="1"/>
          </a:p>
        </p:txBody>
      </p:sp>
      <p:sp>
        <p:nvSpPr>
          <p:cNvPr id="88123" name="Text Box 1083"/>
          <p:cNvSpPr txBox="1">
            <a:spLocks noChangeArrowheads="1"/>
          </p:cNvSpPr>
          <p:nvPr/>
        </p:nvSpPr>
        <p:spPr bwMode="auto">
          <a:xfrm>
            <a:off x="3611563" y="2273300"/>
            <a:ext cx="420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C</a:t>
            </a:r>
            <a:endParaRPr lang="en-US" altLang="zh-CN" sz="2000" i="1"/>
          </a:p>
        </p:txBody>
      </p:sp>
      <p:sp>
        <p:nvSpPr>
          <p:cNvPr id="88124" name="Text Box 1084"/>
          <p:cNvSpPr txBox="1">
            <a:spLocks noChangeArrowheads="1"/>
          </p:cNvSpPr>
          <p:nvPr/>
        </p:nvSpPr>
        <p:spPr bwMode="auto">
          <a:xfrm>
            <a:off x="3630613" y="2928938"/>
            <a:ext cx="4206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B</a:t>
            </a:r>
          </a:p>
        </p:txBody>
      </p:sp>
      <p:sp>
        <p:nvSpPr>
          <p:cNvPr id="88125" name="Text Box 1085"/>
          <p:cNvSpPr txBox="1">
            <a:spLocks noChangeArrowheads="1"/>
          </p:cNvSpPr>
          <p:nvPr/>
        </p:nvSpPr>
        <p:spPr bwMode="auto">
          <a:xfrm>
            <a:off x="3611563" y="1554163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N</a:t>
            </a:r>
          </a:p>
        </p:txBody>
      </p:sp>
      <p:sp>
        <p:nvSpPr>
          <p:cNvPr id="88126" name="Text Box 1086"/>
          <p:cNvSpPr txBox="1">
            <a:spLocks noChangeArrowheads="1"/>
          </p:cNvSpPr>
          <p:nvPr/>
        </p:nvSpPr>
        <p:spPr bwMode="auto">
          <a:xfrm>
            <a:off x="6946900" y="1136650"/>
            <a:ext cx="401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Z</a:t>
            </a:r>
            <a:endParaRPr lang="en-US" altLang="zh-CN" sz="2000" i="1">
              <a:solidFill>
                <a:schemeClr val="accent2"/>
              </a:solidFill>
            </a:endParaRPr>
          </a:p>
        </p:txBody>
      </p:sp>
      <p:sp>
        <p:nvSpPr>
          <p:cNvPr id="88127" name="Text Box 1087"/>
          <p:cNvSpPr txBox="1">
            <a:spLocks noChangeArrowheads="1"/>
          </p:cNvSpPr>
          <p:nvPr/>
        </p:nvSpPr>
        <p:spPr bwMode="auto">
          <a:xfrm>
            <a:off x="6483350" y="2036763"/>
            <a:ext cx="401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Z</a:t>
            </a:r>
            <a:endParaRPr lang="en-US" altLang="zh-CN" sz="2000" i="1">
              <a:solidFill>
                <a:schemeClr val="accent2"/>
              </a:solidFill>
            </a:endParaRPr>
          </a:p>
        </p:txBody>
      </p:sp>
      <p:sp>
        <p:nvSpPr>
          <p:cNvPr id="88128" name="Text Box 1088"/>
          <p:cNvSpPr txBox="1">
            <a:spLocks noChangeArrowheads="1"/>
          </p:cNvSpPr>
          <p:nvPr/>
        </p:nvSpPr>
        <p:spPr bwMode="auto">
          <a:xfrm>
            <a:off x="7753350" y="2417763"/>
            <a:ext cx="401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Z</a:t>
            </a:r>
            <a:endParaRPr lang="en-US" altLang="zh-CN" sz="2000" i="1">
              <a:solidFill>
                <a:schemeClr val="accent2"/>
              </a:solidFill>
            </a:endParaRPr>
          </a:p>
        </p:txBody>
      </p:sp>
      <p:grpSp>
        <p:nvGrpSpPr>
          <p:cNvPr id="88171" name="Group 1131"/>
          <p:cNvGrpSpPr>
            <a:grpSpLocks/>
          </p:cNvGrpSpPr>
          <p:nvPr/>
        </p:nvGrpSpPr>
        <p:grpSpPr bwMode="auto">
          <a:xfrm>
            <a:off x="4495800" y="1141413"/>
            <a:ext cx="957263" cy="912812"/>
            <a:chOff x="2832" y="719"/>
            <a:chExt cx="603" cy="575"/>
          </a:xfrm>
        </p:grpSpPr>
        <p:sp>
          <p:nvSpPr>
            <p:cNvPr id="88129" name="Line 1089"/>
            <p:cNvSpPr>
              <a:spLocks noChangeShapeType="1"/>
            </p:cNvSpPr>
            <p:nvPr/>
          </p:nvSpPr>
          <p:spPr bwMode="auto">
            <a:xfrm flipH="1">
              <a:off x="2832" y="1294"/>
              <a:ext cx="47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8136" name="Object 1096"/>
            <p:cNvGraphicFramePr>
              <a:graphicFrameLocks noChangeAspect="1"/>
            </p:cNvGraphicFramePr>
            <p:nvPr/>
          </p:nvGraphicFramePr>
          <p:xfrm>
            <a:off x="3055" y="719"/>
            <a:ext cx="380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66" name="公式" r:id="rId8" imgW="164880" imgH="228600" progId="Equation.3">
                    <p:embed/>
                  </p:oleObj>
                </mc:Choice>
                <mc:Fallback>
                  <p:oleObj name="公式" r:id="rId8" imgW="164880" imgH="228600" progId="Equation.3">
                    <p:embed/>
                    <p:pic>
                      <p:nvPicPr>
                        <p:cNvPr id="0" name="Object 10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5" y="719"/>
                          <a:ext cx="380" cy="5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8137" name="Group 1097"/>
          <p:cNvGrpSpPr>
            <a:grpSpLocks/>
          </p:cNvGrpSpPr>
          <p:nvPr/>
        </p:nvGrpSpPr>
        <p:grpSpPr bwMode="auto">
          <a:xfrm>
            <a:off x="5138738" y="0"/>
            <a:ext cx="1246187" cy="3440113"/>
            <a:chOff x="2575" y="268"/>
            <a:chExt cx="820" cy="2408"/>
          </a:xfrm>
        </p:grpSpPr>
        <p:sp>
          <p:nvSpPr>
            <p:cNvPr id="88138" name="Line 1098"/>
            <p:cNvSpPr>
              <a:spLocks noChangeShapeType="1"/>
            </p:cNvSpPr>
            <p:nvPr/>
          </p:nvSpPr>
          <p:spPr bwMode="auto">
            <a:xfrm>
              <a:off x="2599" y="835"/>
              <a:ext cx="4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9" name="Line 1099"/>
            <p:cNvSpPr>
              <a:spLocks noChangeShapeType="1"/>
            </p:cNvSpPr>
            <p:nvPr/>
          </p:nvSpPr>
          <p:spPr bwMode="auto">
            <a:xfrm>
              <a:off x="2575" y="2157"/>
              <a:ext cx="45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40" name="Line 1100"/>
            <p:cNvSpPr>
              <a:spLocks noChangeShapeType="1"/>
            </p:cNvSpPr>
            <p:nvPr/>
          </p:nvSpPr>
          <p:spPr bwMode="auto">
            <a:xfrm>
              <a:off x="2580" y="2568"/>
              <a:ext cx="45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8141" name="Object 1101"/>
            <p:cNvGraphicFramePr>
              <a:graphicFrameLocks noChangeAspect="1"/>
            </p:cNvGraphicFramePr>
            <p:nvPr/>
          </p:nvGraphicFramePr>
          <p:xfrm>
            <a:off x="2940" y="268"/>
            <a:ext cx="395" cy="6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67" name="公式" r:id="rId10" imgW="152280" imgH="215640" progId="Equation.3">
                    <p:embed/>
                  </p:oleObj>
                </mc:Choice>
                <mc:Fallback>
                  <p:oleObj name="公式" r:id="rId10" imgW="152280" imgH="215640" progId="Equation.3">
                    <p:embed/>
                    <p:pic>
                      <p:nvPicPr>
                        <p:cNvPr id="0" name="Object 1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0" y="268"/>
                          <a:ext cx="395" cy="6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142" name="Object 1102"/>
            <p:cNvGraphicFramePr>
              <a:graphicFrameLocks noChangeAspect="1"/>
            </p:cNvGraphicFramePr>
            <p:nvPr/>
          </p:nvGraphicFramePr>
          <p:xfrm>
            <a:off x="2976" y="1646"/>
            <a:ext cx="323" cy="5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68" name="公式" r:id="rId12" imgW="152280" imgH="203040" progId="Equation.3">
                    <p:embed/>
                  </p:oleObj>
                </mc:Choice>
                <mc:Fallback>
                  <p:oleObj name="公式" r:id="rId12" imgW="152280" imgH="203040" progId="Equation.3">
                    <p:embed/>
                    <p:pic>
                      <p:nvPicPr>
                        <p:cNvPr id="0" name="Object 1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1646"/>
                          <a:ext cx="323" cy="5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143" name="Object 1103"/>
            <p:cNvGraphicFramePr>
              <a:graphicFrameLocks noChangeAspect="1"/>
            </p:cNvGraphicFramePr>
            <p:nvPr/>
          </p:nvGraphicFramePr>
          <p:xfrm>
            <a:off x="3024" y="2070"/>
            <a:ext cx="371" cy="6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69" name="公式" r:id="rId14" imgW="152280" imgH="215640" progId="Equation.3">
                    <p:embed/>
                  </p:oleObj>
                </mc:Choice>
                <mc:Fallback>
                  <p:oleObj name="公式" r:id="rId14" imgW="152280" imgH="215640" progId="Equation.3">
                    <p:embed/>
                    <p:pic>
                      <p:nvPicPr>
                        <p:cNvPr id="0" name="Object 1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2070"/>
                          <a:ext cx="371" cy="6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8144" name="Group 1104"/>
          <p:cNvGrpSpPr>
            <a:grpSpLocks/>
          </p:cNvGrpSpPr>
          <p:nvPr/>
        </p:nvGrpSpPr>
        <p:grpSpPr bwMode="auto">
          <a:xfrm>
            <a:off x="6980238" y="912813"/>
            <a:ext cx="2163762" cy="2413000"/>
            <a:chOff x="3786" y="907"/>
            <a:chExt cx="1422" cy="1689"/>
          </a:xfrm>
        </p:grpSpPr>
        <p:sp>
          <p:nvSpPr>
            <p:cNvPr id="88145" name="Line 1105"/>
            <p:cNvSpPr>
              <a:spLocks noChangeShapeType="1"/>
            </p:cNvSpPr>
            <p:nvPr/>
          </p:nvSpPr>
          <p:spPr bwMode="auto">
            <a:xfrm>
              <a:off x="4315" y="1111"/>
              <a:ext cx="0" cy="33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46" name="Line 1106"/>
            <p:cNvSpPr>
              <a:spLocks noChangeShapeType="1"/>
            </p:cNvSpPr>
            <p:nvPr/>
          </p:nvSpPr>
          <p:spPr bwMode="auto">
            <a:xfrm flipV="1">
              <a:off x="3854" y="1988"/>
              <a:ext cx="247" cy="199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47" name="Line 1107"/>
            <p:cNvSpPr>
              <a:spLocks noChangeShapeType="1"/>
            </p:cNvSpPr>
            <p:nvPr/>
          </p:nvSpPr>
          <p:spPr bwMode="auto">
            <a:xfrm flipH="1" flipV="1">
              <a:off x="4418" y="1706"/>
              <a:ext cx="309" cy="199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8148" name="Object 1108"/>
            <p:cNvGraphicFramePr>
              <a:graphicFrameLocks noChangeAspect="1"/>
            </p:cNvGraphicFramePr>
            <p:nvPr/>
          </p:nvGraphicFramePr>
          <p:xfrm>
            <a:off x="4405" y="907"/>
            <a:ext cx="534" cy="6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70" name="公式" r:id="rId16" imgW="215640" imgH="228600" progId="Equation.3">
                    <p:embed/>
                  </p:oleObj>
                </mc:Choice>
                <mc:Fallback>
                  <p:oleObj name="公式" r:id="rId16" imgW="215640" imgH="228600" progId="Equation.3">
                    <p:embed/>
                    <p:pic>
                      <p:nvPicPr>
                        <p:cNvPr id="0" name="Object 1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5" y="907"/>
                          <a:ext cx="534" cy="6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149" name="Object 1109"/>
            <p:cNvGraphicFramePr>
              <a:graphicFrameLocks noChangeAspect="1"/>
            </p:cNvGraphicFramePr>
            <p:nvPr/>
          </p:nvGraphicFramePr>
          <p:xfrm>
            <a:off x="3786" y="2050"/>
            <a:ext cx="438" cy="5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71" name="公式" r:id="rId18" imgW="215640" imgH="228600" progId="Equation.3">
                    <p:embed/>
                  </p:oleObj>
                </mc:Choice>
                <mc:Fallback>
                  <p:oleObj name="公式" r:id="rId18" imgW="215640" imgH="228600" progId="Equation.3">
                    <p:embed/>
                    <p:pic>
                      <p:nvPicPr>
                        <p:cNvPr id="0" name="Object 1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6" y="2050"/>
                          <a:ext cx="438" cy="5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150" name="Object 1110"/>
            <p:cNvGraphicFramePr>
              <a:graphicFrameLocks noChangeAspect="1"/>
            </p:cNvGraphicFramePr>
            <p:nvPr/>
          </p:nvGraphicFramePr>
          <p:xfrm>
            <a:off x="4761" y="1661"/>
            <a:ext cx="447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72" name="公式" r:id="rId20" imgW="215640" imgH="228600" progId="Equation.3">
                    <p:embed/>
                  </p:oleObj>
                </mc:Choice>
                <mc:Fallback>
                  <p:oleObj name="公式" r:id="rId20" imgW="215640" imgH="228600" progId="Equation.3">
                    <p:embed/>
                    <p:pic>
                      <p:nvPicPr>
                        <p:cNvPr id="0" name="Object 1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1" y="1661"/>
                          <a:ext cx="447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8151" name="Line 1111"/>
          <p:cNvSpPr>
            <a:spLocks noChangeShapeType="1"/>
          </p:cNvSpPr>
          <p:nvPr/>
        </p:nvSpPr>
        <p:spPr bwMode="auto">
          <a:xfrm rot="5400000">
            <a:off x="6870700" y="1457325"/>
            <a:ext cx="12827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52" name="Rectangle 1112"/>
          <p:cNvSpPr>
            <a:spLocks noChangeArrowheads="1"/>
          </p:cNvSpPr>
          <p:nvPr/>
        </p:nvSpPr>
        <p:spPr bwMode="auto">
          <a:xfrm rot="5400000">
            <a:off x="7281069" y="1337469"/>
            <a:ext cx="446087" cy="15557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53" name="Line 1113"/>
          <p:cNvSpPr>
            <a:spLocks noChangeShapeType="1"/>
          </p:cNvSpPr>
          <p:nvPr/>
        </p:nvSpPr>
        <p:spPr bwMode="auto">
          <a:xfrm>
            <a:off x="7518400" y="2068513"/>
            <a:ext cx="985838" cy="6000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54" name="Rectangle 1114"/>
          <p:cNvSpPr>
            <a:spLocks noChangeArrowheads="1"/>
          </p:cNvSpPr>
          <p:nvPr/>
        </p:nvSpPr>
        <p:spPr bwMode="auto">
          <a:xfrm rot="2237429">
            <a:off x="7812088" y="2338388"/>
            <a:ext cx="476250" cy="14446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55" name="Line 1115"/>
          <p:cNvSpPr>
            <a:spLocks noChangeShapeType="1"/>
          </p:cNvSpPr>
          <p:nvPr/>
        </p:nvSpPr>
        <p:spPr bwMode="auto">
          <a:xfrm flipH="1">
            <a:off x="6624638" y="2068513"/>
            <a:ext cx="912812" cy="685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56" name="Rectangle 1116"/>
          <p:cNvSpPr>
            <a:spLocks noChangeArrowheads="1"/>
          </p:cNvSpPr>
          <p:nvPr/>
        </p:nvSpPr>
        <p:spPr bwMode="auto">
          <a:xfrm rot="19348810" flipH="1">
            <a:off x="6864350" y="2319338"/>
            <a:ext cx="476250" cy="15398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57" name="Oval 1117"/>
          <p:cNvSpPr>
            <a:spLocks noChangeArrowheads="1"/>
          </p:cNvSpPr>
          <p:nvPr/>
        </p:nvSpPr>
        <p:spPr bwMode="auto">
          <a:xfrm>
            <a:off x="7445375" y="2000250"/>
            <a:ext cx="146050" cy="13811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161" name="Text Box 1121"/>
          <p:cNvSpPr txBox="1">
            <a:spLocks noChangeArrowheads="1"/>
          </p:cNvSpPr>
          <p:nvPr/>
        </p:nvSpPr>
        <p:spPr bwMode="auto">
          <a:xfrm>
            <a:off x="228600" y="241300"/>
            <a:ext cx="3460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一、星形接法特点</a:t>
            </a:r>
            <a:endParaRPr lang="zh-CN" altLang="en-US" sz="3200"/>
          </a:p>
        </p:txBody>
      </p:sp>
      <p:grpSp>
        <p:nvGrpSpPr>
          <p:cNvPr id="88169" name="Group 1129"/>
          <p:cNvGrpSpPr>
            <a:grpSpLocks/>
          </p:cNvGrpSpPr>
          <p:nvPr/>
        </p:nvGrpSpPr>
        <p:grpSpPr bwMode="auto">
          <a:xfrm>
            <a:off x="288925" y="1528763"/>
            <a:ext cx="3171825" cy="762000"/>
            <a:chOff x="182" y="963"/>
            <a:chExt cx="1998" cy="480"/>
          </a:xfrm>
        </p:grpSpPr>
        <p:sp>
          <p:nvSpPr>
            <p:cNvPr id="88106" name="Text Box 1066"/>
            <p:cNvSpPr txBox="1">
              <a:spLocks noChangeArrowheads="1"/>
            </p:cNvSpPr>
            <p:nvPr/>
          </p:nvSpPr>
          <p:spPr bwMode="auto">
            <a:xfrm>
              <a:off x="400" y="997"/>
              <a:ext cx="178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zh-CN" altLang="en-US" sz="3200">
                  <a:solidFill>
                    <a:schemeClr val="accent2"/>
                  </a:solidFill>
                </a:rPr>
                <a:t>相电流</a:t>
              </a:r>
              <a:r>
                <a:rPr lang="en-US" altLang="zh-CN" sz="3200">
                  <a:solidFill>
                    <a:schemeClr val="accent2"/>
                  </a:solidFill>
                </a:rPr>
                <a:t>=</a:t>
              </a:r>
              <a:r>
                <a:rPr lang="zh-CN" altLang="en-US" sz="3200">
                  <a:solidFill>
                    <a:schemeClr val="accent2"/>
                  </a:solidFill>
                </a:rPr>
                <a:t>线电流</a:t>
              </a:r>
              <a:endParaRPr lang="zh-CN" altLang="en-US">
                <a:solidFill>
                  <a:schemeClr val="accent2"/>
                </a:solidFill>
              </a:endParaRPr>
            </a:p>
          </p:txBody>
        </p:sp>
        <p:sp>
          <p:nvSpPr>
            <p:cNvPr id="88162" name="Text Box 1122"/>
            <p:cNvSpPr txBox="1">
              <a:spLocks noChangeArrowheads="1"/>
            </p:cNvSpPr>
            <p:nvPr/>
          </p:nvSpPr>
          <p:spPr bwMode="auto">
            <a:xfrm>
              <a:off x="182" y="963"/>
              <a:ext cx="38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4400">
                  <a:solidFill>
                    <a:srgbClr val="FF00FF"/>
                  </a:solidFill>
                </a:rPr>
                <a:t>* </a:t>
              </a:r>
            </a:p>
          </p:txBody>
        </p:sp>
      </p:grpSp>
      <p:grpSp>
        <p:nvGrpSpPr>
          <p:cNvPr id="88170" name="Group 1130"/>
          <p:cNvGrpSpPr>
            <a:grpSpLocks/>
          </p:cNvGrpSpPr>
          <p:nvPr/>
        </p:nvGrpSpPr>
        <p:grpSpPr bwMode="auto">
          <a:xfrm>
            <a:off x="3978275" y="3967163"/>
            <a:ext cx="4465638" cy="2154237"/>
            <a:chOff x="2506" y="2499"/>
            <a:chExt cx="2813" cy="1357"/>
          </a:xfrm>
        </p:grpSpPr>
        <p:graphicFrame>
          <p:nvGraphicFramePr>
            <p:cNvPr id="88108" name="Object 1068"/>
            <p:cNvGraphicFramePr>
              <a:graphicFrameLocks noChangeAspect="1"/>
            </p:cNvGraphicFramePr>
            <p:nvPr/>
          </p:nvGraphicFramePr>
          <p:xfrm>
            <a:off x="2506" y="3315"/>
            <a:ext cx="2813" cy="5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73" name="公式" r:id="rId22" imgW="1244520" imgH="241200" progId="Equation.3">
                    <p:embed/>
                  </p:oleObj>
                </mc:Choice>
                <mc:Fallback>
                  <p:oleObj name="公式" r:id="rId22" imgW="1244520" imgH="241200" progId="Equation.3">
                    <p:embed/>
                    <p:pic>
                      <p:nvPicPr>
                        <p:cNvPr id="0" name="Object 10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6" y="3315"/>
                          <a:ext cx="2813" cy="5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8166" name="Group 1126"/>
            <p:cNvGrpSpPr>
              <a:grpSpLocks/>
            </p:cNvGrpSpPr>
            <p:nvPr/>
          </p:nvGrpSpPr>
          <p:grpSpPr bwMode="auto">
            <a:xfrm>
              <a:off x="2545" y="2499"/>
              <a:ext cx="1858" cy="541"/>
              <a:chOff x="2425" y="2427"/>
              <a:chExt cx="1858" cy="541"/>
            </a:xfrm>
          </p:grpSpPr>
          <p:graphicFrame>
            <p:nvGraphicFramePr>
              <p:cNvPr id="88164" name="Object 1124"/>
              <p:cNvGraphicFramePr>
                <a:graphicFrameLocks noChangeAspect="1"/>
              </p:cNvGraphicFramePr>
              <p:nvPr/>
            </p:nvGraphicFramePr>
            <p:xfrm>
              <a:off x="2425" y="2427"/>
              <a:ext cx="430" cy="5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9274" name="公式" r:id="rId24" imgW="190440" imgH="241200" progId="Equation.3">
                      <p:embed/>
                    </p:oleObj>
                  </mc:Choice>
                  <mc:Fallback>
                    <p:oleObj name="公式" r:id="rId24" imgW="190440" imgH="241200" progId="Equation.3">
                      <p:embed/>
                      <p:pic>
                        <p:nvPicPr>
                          <p:cNvPr id="0" name="Object 11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25" y="2427"/>
                            <a:ext cx="430" cy="54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FF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8165" name="Text Box 1125"/>
              <p:cNvSpPr txBox="1">
                <a:spLocks noChangeArrowheads="1"/>
              </p:cNvSpPr>
              <p:nvPr/>
            </p:nvSpPr>
            <p:spPr bwMode="auto">
              <a:xfrm>
                <a:off x="2798" y="2460"/>
                <a:ext cx="1485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/>
                  <a:t>:    </a:t>
                </a:r>
                <a:r>
                  <a:rPr lang="zh-CN" altLang="en-US" sz="3200"/>
                  <a:t>中线电流</a:t>
                </a:r>
              </a:p>
            </p:txBody>
          </p:sp>
        </p:grpSp>
      </p:grpSp>
      <p:sp>
        <p:nvSpPr>
          <p:cNvPr id="88167" name="Line 1127"/>
          <p:cNvSpPr>
            <a:spLocks noChangeShapeType="1"/>
          </p:cNvSpPr>
          <p:nvPr/>
        </p:nvSpPr>
        <p:spPr bwMode="auto">
          <a:xfrm>
            <a:off x="3562350" y="3867150"/>
            <a:ext cx="0" cy="299085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8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8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8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8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8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52" name="Group 12"/>
          <p:cNvGrpSpPr>
            <a:grpSpLocks/>
          </p:cNvGrpSpPr>
          <p:nvPr/>
        </p:nvGrpSpPr>
        <p:grpSpPr bwMode="auto">
          <a:xfrm>
            <a:off x="0" y="361950"/>
            <a:ext cx="9372600" cy="819150"/>
            <a:chOff x="24" y="48"/>
            <a:chExt cx="5904" cy="516"/>
          </a:xfrm>
        </p:grpSpPr>
        <p:sp>
          <p:nvSpPr>
            <p:cNvPr id="112653" name="Text Box 13"/>
            <p:cNvSpPr txBox="1">
              <a:spLocks noChangeArrowheads="1"/>
            </p:cNvSpPr>
            <p:nvPr/>
          </p:nvSpPr>
          <p:spPr bwMode="auto">
            <a:xfrm>
              <a:off x="24" y="84"/>
              <a:ext cx="292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4400">
                  <a:solidFill>
                    <a:srgbClr val="FF00FF"/>
                  </a:solidFill>
                </a:rPr>
                <a:t>*</a:t>
              </a:r>
            </a:p>
          </p:txBody>
        </p:sp>
        <p:grpSp>
          <p:nvGrpSpPr>
            <p:cNvPr id="112654" name="Group 14"/>
            <p:cNvGrpSpPr>
              <a:grpSpLocks/>
            </p:cNvGrpSpPr>
            <p:nvPr/>
          </p:nvGrpSpPr>
          <p:grpSpPr bwMode="auto">
            <a:xfrm>
              <a:off x="291" y="48"/>
              <a:ext cx="2277" cy="432"/>
              <a:chOff x="759" y="264"/>
              <a:chExt cx="2277" cy="432"/>
            </a:xfrm>
          </p:grpSpPr>
          <p:sp>
            <p:nvSpPr>
              <p:cNvPr id="112655" name="Text Box 15"/>
              <p:cNvSpPr txBox="1">
                <a:spLocks noChangeArrowheads="1"/>
              </p:cNvSpPr>
              <p:nvPr/>
            </p:nvSpPr>
            <p:spPr bwMode="auto">
              <a:xfrm>
                <a:off x="759" y="313"/>
                <a:ext cx="195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lang="zh-CN" altLang="en-US" sz="3200"/>
                  <a:t>线电压</a:t>
                </a:r>
                <a:r>
                  <a:rPr lang="en-US" altLang="zh-CN" sz="3200"/>
                  <a:t>=</a:t>
                </a:r>
                <a:r>
                  <a:rPr lang="zh-CN" altLang="en-US" sz="3200"/>
                  <a:t>相电压</a:t>
                </a:r>
                <a:r>
                  <a:rPr lang="zh-CN" altLang="en-US" sz="3200">
                    <a:sym typeface="Symbol" panose="05050102010706020507" pitchFamily="18" charset="2"/>
                  </a:rPr>
                  <a:t></a:t>
                </a:r>
                <a:endParaRPr lang="zh-CN" altLang="en-US">
                  <a:solidFill>
                    <a:schemeClr val="accent2"/>
                  </a:solidFill>
                </a:endParaRPr>
              </a:p>
            </p:txBody>
          </p:sp>
          <p:graphicFrame>
            <p:nvGraphicFramePr>
              <p:cNvPr id="112656" name="Object 16"/>
              <p:cNvGraphicFramePr>
                <a:graphicFrameLocks noChangeAspect="1"/>
              </p:cNvGraphicFramePr>
              <p:nvPr/>
            </p:nvGraphicFramePr>
            <p:xfrm>
              <a:off x="2604" y="264"/>
              <a:ext cx="432" cy="4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12" name="公式" r:id="rId4" imgW="228600" imgH="228600" progId="Equation.3">
                      <p:embed/>
                    </p:oleObj>
                  </mc:Choice>
                  <mc:Fallback>
                    <p:oleObj name="公式" r:id="rId4" imgW="228600" imgH="228600" progId="Equation.3">
                      <p:embed/>
                      <p:pic>
                        <p:nvPicPr>
                          <p:cNvPr id="0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04" y="264"/>
                            <a:ext cx="432" cy="4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12657" name="Text Box 17"/>
            <p:cNvSpPr txBox="1">
              <a:spLocks noChangeArrowheads="1"/>
            </p:cNvSpPr>
            <p:nvPr/>
          </p:nvSpPr>
          <p:spPr bwMode="auto">
            <a:xfrm>
              <a:off x="2654" y="108"/>
              <a:ext cx="32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/>
                <a:t>, </a:t>
              </a:r>
              <a:r>
                <a:rPr lang="zh-CN" altLang="en-US" sz="3200"/>
                <a:t>线电压领先于相电压</a:t>
              </a:r>
              <a:r>
                <a:rPr lang="en-US" altLang="zh-CN" sz="3200"/>
                <a:t>30</a:t>
              </a:r>
              <a:r>
                <a:rPr lang="en-US" altLang="zh-CN"/>
                <a:t>°</a:t>
              </a:r>
              <a:r>
                <a:rPr lang="zh-CN" altLang="en-US"/>
                <a:t>。</a:t>
              </a:r>
              <a:endParaRPr lang="zh-CN" altLang="en-US" sz="3200"/>
            </a:p>
          </p:txBody>
        </p:sp>
      </p:grpSp>
      <p:grpSp>
        <p:nvGrpSpPr>
          <p:cNvPr id="112659" name="Group 19"/>
          <p:cNvGrpSpPr>
            <a:grpSpLocks/>
          </p:cNvGrpSpPr>
          <p:nvPr/>
        </p:nvGrpSpPr>
        <p:grpSpPr bwMode="auto">
          <a:xfrm>
            <a:off x="5564188" y="4238625"/>
            <a:ext cx="3313112" cy="2581275"/>
            <a:chOff x="1620" y="2270"/>
            <a:chExt cx="2771" cy="2014"/>
          </a:xfrm>
        </p:grpSpPr>
        <p:graphicFrame>
          <p:nvGraphicFramePr>
            <p:cNvPr id="112660" name="Object 20"/>
            <p:cNvGraphicFramePr>
              <a:graphicFrameLocks noChangeAspect="1"/>
            </p:cNvGraphicFramePr>
            <p:nvPr/>
          </p:nvGraphicFramePr>
          <p:xfrm>
            <a:off x="2151" y="3400"/>
            <a:ext cx="431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3" name="公式" r:id="rId6" imgW="279360" imgH="241200" progId="Equation.3">
                    <p:embed/>
                  </p:oleObj>
                </mc:Choice>
                <mc:Fallback>
                  <p:oleObj name="公式" r:id="rId6" imgW="279360" imgH="24120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1" y="3400"/>
                          <a:ext cx="431" cy="4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661" name="Line 21"/>
            <p:cNvSpPr>
              <a:spLocks noChangeShapeType="1"/>
            </p:cNvSpPr>
            <p:nvPr/>
          </p:nvSpPr>
          <p:spPr bwMode="auto">
            <a:xfrm rot="7164936" flipH="1">
              <a:off x="2416" y="3292"/>
              <a:ext cx="614" cy="6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2662" name="Object 22"/>
            <p:cNvGraphicFramePr>
              <a:graphicFrameLocks noChangeAspect="1"/>
            </p:cNvGraphicFramePr>
            <p:nvPr/>
          </p:nvGraphicFramePr>
          <p:xfrm>
            <a:off x="3334" y="3109"/>
            <a:ext cx="447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4" name="公式" r:id="rId8" imgW="291960" imgH="241200" progId="Equation.3">
                    <p:embed/>
                  </p:oleObj>
                </mc:Choice>
                <mc:Fallback>
                  <p:oleObj name="公式" r:id="rId8" imgW="291960" imgH="24120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4" y="3109"/>
                          <a:ext cx="447" cy="4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663" name="Line 23"/>
            <p:cNvSpPr>
              <a:spLocks noChangeShapeType="1"/>
            </p:cNvSpPr>
            <p:nvPr/>
          </p:nvSpPr>
          <p:spPr bwMode="auto">
            <a:xfrm>
              <a:off x="2852" y="3052"/>
              <a:ext cx="682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64" name="Line 24"/>
            <p:cNvSpPr>
              <a:spLocks noChangeShapeType="1"/>
            </p:cNvSpPr>
            <p:nvPr/>
          </p:nvSpPr>
          <p:spPr bwMode="auto">
            <a:xfrm rot="-7717106">
              <a:off x="2442" y="2728"/>
              <a:ext cx="584" cy="9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2665" name="Object 25"/>
            <p:cNvGraphicFramePr>
              <a:graphicFrameLocks noChangeAspect="1"/>
            </p:cNvGraphicFramePr>
            <p:nvPr/>
          </p:nvGraphicFramePr>
          <p:xfrm>
            <a:off x="2645" y="2270"/>
            <a:ext cx="448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5" name="公式" r:id="rId10" imgW="291960" imgH="241200" progId="Equation.3">
                    <p:embed/>
                  </p:oleObj>
                </mc:Choice>
                <mc:Fallback>
                  <p:oleObj name="公式" r:id="rId10" imgW="291960" imgH="2412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5" y="2270"/>
                          <a:ext cx="448" cy="4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666" name="Line 26"/>
            <p:cNvSpPr>
              <a:spLocks noChangeShapeType="1"/>
            </p:cNvSpPr>
            <p:nvPr/>
          </p:nvSpPr>
          <p:spPr bwMode="auto">
            <a:xfrm rot="21318973" flipV="1">
              <a:off x="2825" y="2595"/>
              <a:ext cx="1056" cy="42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2667" name="Object 27"/>
            <p:cNvGraphicFramePr>
              <a:graphicFrameLocks noChangeAspect="1"/>
            </p:cNvGraphicFramePr>
            <p:nvPr/>
          </p:nvGraphicFramePr>
          <p:xfrm>
            <a:off x="3961" y="2414"/>
            <a:ext cx="430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6" name="公式" r:id="rId12" imgW="279360" imgH="228600" progId="Equation.3">
                    <p:embed/>
                  </p:oleObj>
                </mc:Choice>
                <mc:Fallback>
                  <p:oleObj name="公式" r:id="rId12" imgW="279360" imgH="22860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1" y="2414"/>
                          <a:ext cx="430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668" name="Line 28"/>
            <p:cNvSpPr>
              <a:spLocks noChangeShapeType="1"/>
            </p:cNvSpPr>
            <p:nvPr/>
          </p:nvSpPr>
          <p:spPr bwMode="auto">
            <a:xfrm rot="13146165" flipV="1">
              <a:off x="1829" y="2690"/>
              <a:ext cx="1104" cy="22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69" name="Line 29"/>
            <p:cNvSpPr>
              <a:spLocks noChangeShapeType="1"/>
            </p:cNvSpPr>
            <p:nvPr/>
          </p:nvSpPr>
          <p:spPr bwMode="auto">
            <a:xfrm>
              <a:off x="2884" y="3039"/>
              <a:ext cx="0" cy="113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2670" name="Object 30"/>
            <p:cNvGraphicFramePr>
              <a:graphicFrameLocks noChangeAspect="1"/>
            </p:cNvGraphicFramePr>
            <p:nvPr/>
          </p:nvGraphicFramePr>
          <p:xfrm>
            <a:off x="2976" y="3851"/>
            <a:ext cx="432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7" name="公式" r:id="rId14" imgW="279360" imgH="241200" progId="Equation.3">
                    <p:embed/>
                  </p:oleObj>
                </mc:Choice>
                <mc:Fallback>
                  <p:oleObj name="公式" r:id="rId14" imgW="279360" imgH="241200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3851"/>
                          <a:ext cx="432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671" name="Object 31"/>
            <p:cNvGraphicFramePr>
              <a:graphicFrameLocks noChangeAspect="1"/>
            </p:cNvGraphicFramePr>
            <p:nvPr/>
          </p:nvGraphicFramePr>
          <p:xfrm>
            <a:off x="1620" y="2579"/>
            <a:ext cx="410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8" name="公式" r:id="rId16" imgW="266400" imgH="241200" progId="Equation.3">
                    <p:embed/>
                  </p:oleObj>
                </mc:Choice>
                <mc:Fallback>
                  <p:oleObj name="公式" r:id="rId16" imgW="266400" imgH="24120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0" y="2579"/>
                          <a:ext cx="410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2673" name="Group 33"/>
          <p:cNvGrpSpPr>
            <a:grpSpLocks/>
          </p:cNvGrpSpPr>
          <p:nvPr/>
        </p:nvGrpSpPr>
        <p:grpSpPr bwMode="auto">
          <a:xfrm>
            <a:off x="704850" y="946150"/>
            <a:ext cx="6646863" cy="2987675"/>
            <a:chOff x="573" y="176"/>
            <a:chExt cx="4187" cy="2052"/>
          </a:xfrm>
        </p:grpSpPr>
        <p:sp>
          <p:nvSpPr>
            <p:cNvPr id="112674" name="Line 34"/>
            <p:cNvSpPr>
              <a:spLocks noChangeShapeType="1"/>
            </p:cNvSpPr>
            <p:nvPr/>
          </p:nvSpPr>
          <p:spPr bwMode="auto">
            <a:xfrm>
              <a:off x="4459" y="1636"/>
              <a:ext cx="0" cy="533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75" name="Line 35"/>
            <p:cNvSpPr>
              <a:spLocks noChangeShapeType="1"/>
            </p:cNvSpPr>
            <p:nvPr/>
          </p:nvSpPr>
          <p:spPr bwMode="auto">
            <a:xfrm flipH="1">
              <a:off x="1418" y="482"/>
              <a:ext cx="2429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76" name="Line 36"/>
            <p:cNvSpPr>
              <a:spLocks noChangeShapeType="1"/>
            </p:cNvSpPr>
            <p:nvPr/>
          </p:nvSpPr>
          <p:spPr bwMode="auto">
            <a:xfrm flipH="1">
              <a:off x="1407" y="1687"/>
              <a:ext cx="1895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77" name="Line 37"/>
            <p:cNvSpPr>
              <a:spLocks noChangeShapeType="1"/>
            </p:cNvSpPr>
            <p:nvPr/>
          </p:nvSpPr>
          <p:spPr bwMode="auto">
            <a:xfrm flipH="1">
              <a:off x="1407" y="1272"/>
              <a:ext cx="2429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78" name="Line 38"/>
            <p:cNvSpPr>
              <a:spLocks noChangeShapeType="1"/>
            </p:cNvSpPr>
            <p:nvPr/>
          </p:nvSpPr>
          <p:spPr bwMode="auto">
            <a:xfrm flipH="1">
              <a:off x="1407" y="2158"/>
              <a:ext cx="3064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79" name="Text Box 39"/>
            <p:cNvSpPr txBox="1">
              <a:spLocks noChangeArrowheads="1"/>
            </p:cNvSpPr>
            <p:nvPr/>
          </p:nvSpPr>
          <p:spPr bwMode="auto">
            <a:xfrm>
              <a:off x="3608" y="176"/>
              <a:ext cx="265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A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112680" name="Text Box 40"/>
            <p:cNvSpPr txBox="1">
              <a:spLocks noChangeArrowheads="1"/>
            </p:cNvSpPr>
            <p:nvPr/>
          </p:nvSpPr>
          <p:spPr bwMode="auto">
            <a:xfrm>
              <a:off x="3355" y="1588"/>
              <a:ext cx="265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C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112681" name="Text Box 41"/>
            <p:cNvSpPr txBox="1">
              <a:spLocks noChangeArrowheads="1"/>
            </p:cNvSpPr>
            <p:nvPr/>
          </p:nvSpPr>
          <p:spPr bwMode="auto">
            <a:xfrm>
              <a:off x="4495" y="1872"/>
              <a:ext cx="265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B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112682" name="Text Box 42"/>
            <p:cNvSpPr txBox="1">
              <a:spLocks noChangeArrowheads="1"/>
            </p:cNvSpPr>
            <p:nvPr/>
          </p:nvSpPr>
          <p:spPr bwMode="auto">
            <a:xfrm>
              <a:off x="3871" y="1003"/>
              <a:ext cx="278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N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112683" name="Text Box 43"/>
            <p:cNvSpPr txBox="1">
              <a:spLocks noChangeArrowheads="1"/>
            </p:cNvSpPr>
            <p:nvPr/>
          </p:nvSpPr>
          <p:spPr bwMode="auto">
            <a:xfrm>
              <a:off x="3476" y="680"/>
              <a:ext cx="253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</a:p>
          </p:txBody>
        </p:sp>
        <p:sp>
          <p:nvSpPr>
            <p:cNvPr id="112684" name="Text Box 44"/>
            <p:cNvSpPr txBox="1">
              <a:spLocks noChangeArrowheads="1"/>
            </p:cNvSpPr>
            <p:nvPr/>
          </p:nvSpPr>
          <p:spPr bwMode="auto">
            <a:xfrm>
              <a:off x="3184" y="1247"/>
              <a:ext cx="253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</a:p>
          </p:txBody>
        </p:sp>
        <p:sp>
          <p:nvSpPr>
            <p:cNvPr id="112685" name="Text Box 45"/>
            <p:cNvSpPr txBox="1">
              <a:spLocks noChangeArrowheads="1"/>
            </p:cNvSpPr>
            <p:nvPr/>
          </p:nvSpPr>
          <p:spPr bwMode="auto">
            <a:xfrm>
              <a:off x="3984" y="1487"/>
              <a:ext cx="253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</a:p>
          </p:txBody>
        </p:sp>
        <p:sp>
          <p:nvSpPr>
            <p:cNvPr id="112686" name="Line 46"/>
            <p:cNvSpPr>
              <a:spLocks noChangeShapeType="1"/>
            </p:cNvSpPr>
            <p:nvPr/>
          </p:nvSpPr>
          <p:spPr bwMode="auto">
            <a:xfrm rot="5400000">
              <a:off x="3428" y="882"/>
              <a:ext cx="80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87" name="Rectangle 47"/>
            <p:cNvSpPr>
              <a:spLocks noChangeArrowheads="1"/>
            </p:cNvSpPr>
            <p:nvPr/>
          </p:nvSpPr>
          <p:spPr bwMode="auto">
            <a:xfrm rot="5400000">
              <a:off x="3686" y="807"/>
              <a:ext cx="281" cy="9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88" name="Line 48"/>
            <p:cNvSpPr>
              <a:spLocks noChangeShapeType="1"/>
            </p:cNvSpPr>
            <p:nvPr/>
          </p:nvSpPr>
          <p:spPr bwMode="auto">
            <a:xfrm>
              <a:off x="3836" y="1267"/>
              <a:ext cx="621" cy="378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89" name="Rectangle 49"/>
            <p:cNvSpPr>
              <a:spLocks noChangeArrowheads="1"/>
            </p:cNvSpPr>
            <p:nvPr/>
          </p:nvSpPr>
          <p:spPr bwMode="auto">
            <a:xfrm rot="2237429">
              <a:off x="4021" y="1437"/>
              <a:ext cx="300" cy="9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90" name="Line 50"/>
            <p:cNvSpPr>
              <a:spLocks noChangeShapeType="1"/>
            </p:cNvSpPr>
            <p:nvPr/>
          </p:nvSpPr>
          <p:spPr bwMode="auto">
            <a:xfrm flipH="1">
              <a:off x="3273" y="1267"/>
              <a:ext cx="575" cy="43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91" name="Rectangle 51"/>
            <p:cNvSpPr>
              <a:spLocks noChangeArrowheads="1"/>
            </p:cNvSpPr>
            <p:nvPr/>
          </p:nvSpPr>
          <p:spPr bwMode="auto">
            <a:xfrm rot="19348810" flipH="1">
              <a:off x="3424" y="1425"/>
              <a:ext cx="300" cy="97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92" name="Oval 52"/>
            <p:cNvSpPr>
              <a:spLocks noChangeArrowheads="1"/>
            </p:cNvSpPr>
            <p:nvPr/>
          </p:nvSpPr>
          <p:spPr bwMode="auto">
            <a:xfrm>
              <a:off x="3790" y="1224"/>
              <a:ext cx="92" cy="87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93" name="Line 53"/>
            <p:cNvSpPr>
              <a:spLocks noChangeShapeType="1"/>
            </p:cNvSpPr>
            <p:nvPr/>
          </p:nvSpPr>
          <p:spPr bwMode="auto">
            <a:xfrm>
              <a:off x="1176" y="480"/>
              <a:ext cx="0" cy="1524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94" name="Line 54"/>
            <p:cNvSpPr>
              <a:spLocks noChangeShapeType="1"/>
            </p:cNvSpPr>
            <p:nvPr/>
          </p:nvSpPr>
          <p:spPr bwMode="auto">
            <a:xfrm>
              <a:off x="2148" y="612"/>
              <a:ext cx="0" cy="5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2695" name="Object 55"/>
            <p:cNvGraphicFramePr>
              <a:graphicFrameLocks noChangeAspect="1"/>
            </p:cNvGraphicFramePr>
            <p:nvPr/>
          </p:nvGraphicFramePr>
          <p:xfrm>
            <a:off x="2265" y="639"/>
            <a:ext cx="483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9" name="公式" r:id="rId18" imgW="291960" imgH="241200" progId="Equation.3">
                    <p:embed/>
                  </p:oleObj>
                </mc:Choice>
                <mc:Fallback>
                  <p:oleObj name="公式" r:id="rId18" imgW="291960" imgH="241200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5" y="639"/>
                          <a:ext cx="483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696" name="Object 56"/>
            <p:cNvGraphicFramePr>
              <a:graphicFrameLocks noChangeAspect="1"/>
            </p:cNvGraphicFramePr>
            <p:nvPr/>
          </p:nvGraphicFramePr>
          <p:xfrm>
            <a:off x="573" y="893"/>
            <a:ext cx="508" cy="4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0" name="公式" r:id="rId20" imgW="279360" imgH="228600" progId="Equation.3">
                    <p:embed/>
                  </p:oleObj>
                </mc:Choice>
                <mc:Fallback>
                  <p:oleObj name="公式" r:id="rId20" imgW="279360" imgH="228600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3" y="893"/>
                          <a:ext cx="508" cy="4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697" name="Line 57"/>
            <p:cNvSpPr>
              <a:spLocks noChangeShapeType="1"/>
            </p:cNvSpPr>
            <p:nvPr/>
          </p:nvSpPr>
          <p:spPr bwMode="auto">
            <a:xfrm flipV="1">
              <a:off x="2148" y="1344"/>
              <a:ext cx="0" cy="2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98" name="Line 58"/>
            <p:cNvSpPr>
              <a:spLocks noChangeShapeType="1"/>
            </p:cNvSpPr>
            <p:nvPr/>
          </p:nvSpPr>
          <p:spPr bwMode="auto">
            <a:xfrm flipV="1">
              <a:off x="2796" y="1356"/>
              <a:ext cx="0" cy="7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99" name="Line 59"/>
            <p:cNvSpPr>
              <a:spLocks noChangeShapeType="1"/>
            </p:cNvSpPr>
            <p:nvPr/>
          </p:nvSpPr>
          <p:spPr bwMode="auto">
            <a:xfrm flipV="1">
              <a:off x="1380" y="1764"/>
              <a:ext cx="0" cy="31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700" name="Line 60"/>
            <p:cNvSpPr>
              <a:spLocks noChangeShapeType="1"/>
            </p:cNvSpPr>
            <p:nvPr/>
          </p:nvSpPr>
          <p:spPr bwMode="auto">
            <a:xfrm flipV="1">
              <a:off x="1344" y="600"/>
              <a:ext cx="0" cy="100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2701" name="Object 61"/>
            <p:cNvGraphicFramePr>
              <a:graphicFrameLocks noChangeAspect="1"/>
            </p:cNvGraphicFramePr>
            <p:nvPr/>
          </p:nvGraphicFramePr>
          <p:xfrm>
            <a:off x="2193" y="1286"/>
            <a:ext cx="471" cy="4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1" name="公式" r:id="rId22" imgW="291960" imgH="241200" progId="Equation.3">
                    <p:embed/>
                  </p:oleObj>
                </mc:Choice>
                <mc:Fallback>
                  <p:oleObj name="公式" r:id="rId22" imgW="291960" imgH="24120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3" y="1286"/>
                          <a:ext cx="471" cy="4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02" name="Object 62"/>
            <p:cNvGraphicFramePr>
              <a:graphicFrameLocks noChangeAspect="1"/>
            </p:cNvGraphicFramePr>
            <p:nvPr/>
          </p:nvGraphicFramePr>
          <p:xfrm>
            <a:off x="2816" y="1688"/>
            <a:ext cx="472" cy="4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2" name="公式" r:id="rId24" imgW="279360" imgH="241200" progId="Equation.3">
                    <p:embed/>
                  </p:oleObj>
                </mc:Choice>
                <mc:Fallback>
                  <p:oleObj name="公式" r:id="rId24" imgW="279360" imgH="24120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6" y="1688"/>
                          <a:ext cx="472" cy="4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03" name="Object 63"/>
            <p:cNvGraphicFramePr>
              <a:graphicFrameLocks noChangeAspect="1"/>
            </p:cNvGraphicFramePr>
            <p:nvPr/>
          </p:nvGraphicFramePr>
          <p:xfrm>
            <a:off x="1378" y="606"/>
            <a:ext cx="48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3" name="公式" r:id="rId26" imgW="266400" imgH="241200" progId="Equation.3">
                    <p:embed/>
                  </p:oleObj>
                </mc:Choice>
                <mc:Fallback>
                  <p:oleObj name="公式" r:id="rId26" imgW="266400" imgH="241200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8" y="606"/>
                          <a:ext cx="482" cy="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04" name="Object 64"/>
            <p:cNvGraphicFramePr>
              <a:graphicFrameLocks noChangeAspect="1"/>
            </p:cNvGraphicFramePr>
            <p:nvPr/>
          </p:nvGraphicFramePr>
          <p:xfrm>
            <a:off x="1449" y="1698"/>
            <a:ext cx="50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4" name="公式" r:id="rId28" imgW="279360" imgH="241200" progId="Equation.3">
                    <p:embed/>
                  </p:oleObj>
                </mc:Choice>
                <mc:Fallback>
                  <p:oleObj name="公式" r:id="rId28" imgW="279360" imgH="24120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9" y="1698"/>
                          <a:ext cx="508" cy="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2710" name="Group 70"/>
          <p:cNvGrpSpPr>
            <a:grpSpLocks/>
          </p:cNvGrpSpPr>
          <p:nvPr/>
        </p:nvGrpSpPr>
        <p:grpSpPr bwMode="auto">
          <a:xfrm>
            <a:off x="554038" y="4210050"/>
            <a:ext cx="4775200" cy="2268538"/>
            <a:chOff x="349" y="2711"/>
            <a:chExt cx="3008" cy="1466"/>
          </a:xfrm>
        </p:grpSpPr>
        <p:graphicFrame>
          <p:nvGraphicFramePr>
            <p:cNvPr id="112706" name="Object 66"/>
            <p:cNvGraphicFramePr>
              <a:graphicFrameLocks noChangeAspect="1"/>
            </p:cNvGraphicFramePr>
            <p:nvPr/>
          </p:nvGraphicFramePr>
          <p:xfrm>
            <a:off x="560" y="3173"/>
            <a:ext cx="2745" cy="10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5" name="公式" r:id="rId30" imgW="1206360" imgH="507960" progId="Equation.3">
                    <p:embed/>
                  </p:oleObj>
                </mc:Choice>
                <mc:Fallback>
                  <p:oleObj name="公式" r:id="rId30" imgW="1206360" imgH="507960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" y="3173"/>
                          <a:ext cx="2745" cy="10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07" name="Object 67"/>
            <p:cNvGraphicFramePr>
              <a:graphicFrameLocks noChangeAspect="1"/>
            </p:cNvGraphicFramePr>
            <p:nvPr/>
          </p:nvGraphicFramePr>
          <p:xfrm>
            <a:off x="527" y="2711"/>
            <a:ext cx="2830" cy="4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6" name="公式" r:id="rId32" imgW="1168200" imgH="253800" progId="Equation.3">
                    <p:embed/>
                  </p:oleObj>
                </mc:Choice>
                <mc:Fallback>
                  <p:oleObj name="公式" r:id="rId32" imgW="1168200" imgH="253800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" y="2711"/>
                          <a:ext cx="2830" cy="4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08" name="AutoShape 68"/>
            <p:cNvSpPr>
              <a:spLocks/>
            </p:cNvSpPr>
            <p:nvPr/>
          </p:nvSpPr>
          <p:spPr bwMode="auto">
            <a:xfrm>
              <a:off x="349" y="3014"/>
              <a:ext cx="112" cy="887"/>
            </a:xfrm>
            <a:prstGeom prst="leftBrace">
              <a:avLst>
                <a:gd name="adj1" fmla="val 65997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2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26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135" name="Object 23"/>
          <p:cNvGraphicFramePr>
            <a:graphicFrameLocks noChangeAspect="1"/>
          </p:cNvGraphicFramePr>
          <p:nvPr/>
        </p:nvGraphicFramePr>
        <p:xfrm>
          <a:off x="5821363" y="3641725"/>
          <a:ext cx="563562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6" name="公式" r:id="rId3" imgW="152280" imgH="215640" progId="Equation.3">
                  <p:embed/>
                </p:oleObj>
              </mc:Choice>
              <mc:Fallback>
                <p:oleObj name="公式" r:id="rId3" imgW="152280" imgH="21564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1363" y="3641725"/>
                        <a:ext cx="563562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33" name="Object 21"/>
          <p:cNvGraphicFramePr>
            <a:graphicFrameLocks noChangeAspect="1"/>
          </p:cNvGraphicFramePr>
          <p:nvPr/>
        </p:nvGraphicFramePr>
        <p:xfrm>
          <a:off x="5711825" y="1181100"/>
          <a:ext cx="601663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7" name="公式" r:id="rId5" imgW="152280" imgH="215640" progId="Equation.3">
                  <p:embed/>
                </p:oleObj>
              </mc:Choice>
              <mc:Fallback>
                <p:oleObj name="公式" r:id="rId5" imgW="152280" imgH="21564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825" y="1181100"/>
                        <a:ext cx="601663" cy="858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15" name="Line 3"/>
          <p:cNvSpPr>
            <a:spLocks noChangeShapeType="1"/>
          </p:cNvSpPr>
          <p:nvPr/>
        </p:nvSpPr>
        <p:spPr bwMode="auto">
          <a:xfrm>
            <a:off x="8564563" y="3168650"/>
            <a:ext cx="0" cy="61753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 flipH="1">
            <a:off x="3736975" y="1336675"/>
            <a:ext cx="3856038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17" name="Line 5"/>
          <p:cNvSpPr>
            <a:spLocks noChangeShapeType="1"/>
          </p:cNvSpPr>
          <p:nvPr/>
        </p:nvSpPr>
        <p:spPr bwMode="auto">
          <a:xfrm flipH="1">
            <a:off x="4195763" y="3249613"/>
            <a:ext cx="2532062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18" name="Line 6"/>
          <p:cNvSpPr>
            <a:spLocks noChangeShapeType="1"/>
          </p:cNvSpPr>
          <p:nvPr/>
        </p:nvSpPr>
        <p:spPr bwMode="auto">
          <a:xfrm flipH="1">
            <a:off x="3719513" y="2590800"/>
            <a:ext cx="38560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 flipH="1">
            <a:off x="3014663" y="3768725"/>
            <a:ext cx="556895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2946400" y="85090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/>
              <a:t>A</a:t>
            </a:r>
            <a:endParaRPr lang="en-US" altLang="zh-CN" sz="2000" i="1"/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3021013" y="3702050"/>
            <a:ext cx="420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C</a:t>
            </a:r>
            <a:endParaRPr lang="en-US" altLang="zh-CN" sz="2000" i="1"/>
          </a:p>
        </p:txBody>
      </p:sp>
      <p:sp>
        <p:nvSpPr>
          <p:cNvPr id="90122" name="Text Box 10"/>
          <p:cNvSpPr txBox="1">
            <a:spLocks noChangeArrowheads="1"/>
          </p:cNvSpPr>
          <p:nvPr/>
        </p:nvSpPr>
        <p:spPr bwMode="auto">
          <a:xfrm>
            <a:off x="3059113" y="3290888"/>
            <a:ext cx="4206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B</a:t>
            </a:r>
          </a:p>
        </p:txBody>
      </p:sp>
      <p:sp>
        <p:nvSpPr>
          <p:cNvPr id="90123" name="Text Box 11"/>
          <p:cNvSpPr txBox="1">
            <a:spLocks noChangeArrowheads="1"/>
          </p:cNvSpPr>
          <p:nvPr/>
        </p:nvSpPr>
        <p:spPr bwMode="auto">
          <a:xfrm>
            <a:off x="3001963" y="2068513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N</a:t>
            </a:r>
          </a:p>
        </p:txBody>
      </p:sp>
      <p:sp>
        <p:nvSpPr>
          <p:cNvPr id="90124" name="Text Box 12"/>
          <p:cNvSpPr txBox="1">
            <a:spLocks noChangeArrowheads="1"/>
          </p:cNvSpPr>
          <p:nvPr/>
        </p:nvSpPr>
        <p:spPr bwMode="auto">
          <a:xfrm>
            <a:off x="6851650" y="1651000"/>
            <a:ext cx="561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Z</a:t>
            </a:r>
            <a:r>
              <a:rPr lang="en-US" altLang="zh-CN" i="1" baseline="-25000">
                <a:solidFill>
                  <a:schemeClr val="accent2"/>
                </a:solidFill>
              </a:rPr>
              <a:t>A</a:t>
            </a:r>
            <a:endParaRPr lang="en-US" altLang="zh-CN" i="1">
              <a:solidFill>
                <a:schemeClr val="accent2"/>
              </a:solidFill>
            </a:endParaRPr>
          </a:p>
        </p:txBody>
      </p:sp>
      <p:sp>
        <p:nvSpPr>
          <p:cNvPr id="90125" name="Text Box 13"/>
          <p:cNvSpPr txBox="1">
            <a:spLocks noChangeArrowheads="1"/>
          </p:cNvSpPr>
          <p:nvPr/>
        </p:nvSpPr>
        <p:spPr bwMode="auto">
          <a:xfrm>
            <a:off x="6426200" y="2551113"/>
            <a:ext cx="561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Z</a:t>
            </a:r>
            <a:r>
              <a:rPr lang="en-US" altLang="zh-CN" i="1" baseline="-25000">
                <a:solidFill>
                  <a:schemeClr val="accent2"/>
                </a:solidFill>
              </a:rPr>
              <a:t>B</a:t>
            </a:r>
            <a:endParaRPr lang="en-US" altLang="zh-CN" sz="2000" i="1">
              <a:solidFill>
                <a:schemeClr val="accent2"/>
              </a:solidFill>
            </a:endParaRPr>
          </a:p>
        </p:txBody>
      </p:sp>
      <p:sp>
        <p:nvSpPr>
          <p:cNvPr id="90126" name="Text Box 14"/>
          <p:cNvSpPr txBox="1">
            <a:spLocks noChangeArrowheads="1"/>
          </p:cNvSpPr>
          <p:nvPr/>
        </p:nvSpPr>
        <p:spPr bwMode="auto">
          <a:xfrm>
            <a:off x="7677150" y="2989263"/>
            <a:ext cx="561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Z</a:t>
            </a:r>
            <a:r>
              <a:rPr lang="en-US" altLang="zh-CN" i="1" baseline="-25000">
                <a:solidFill>
                  <a:schemeClr val="accent2"/>
                </a:solidFill>
              </a:rPr>
              <a:t>C</a:t>
            </a:r>
            <a:endParaRPr lang="en-US" altLang="zh-CN" sz="3200" i="1">
              <a:solidFill>
                <a:schemeClr val="accent2"/>
              </a:solidFill>
            </a:endParaRPr>
          </a:p>
        </p:txBody>
      </p:sp>
      <p:sp>
        <p:nvSpPr>
          <p:cNvPr id="90127" name="Line 15"/>
          <p:cNvSpPr>
            <a:spLocks noChangeShapeType="1"/>
          </p:cNvSpPr>
          <p:nvPr/>
        </p:nvSpPr>
        <p:spPr bwMode="auto">
          <a:xfrm flipH="1">
            <a:off x="4552950" y="2568575"/>
            <a:ext cx="760413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0128" name="Object 16"/>
          <p:cNvGraphicFramePr>
            <a:graphicFrameLocks noChangeAspect="1"/>
          </p:cNvGraphicFramePr>
          <p:nvPr/>
        </p:nvGraphicFramePr>
        <p:xfrm>
          <a:off x="4906963" y="1655763"/>
          <a:ext cx="60325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8" name="公式" r:id="rId7" imgW="164880" imgH="228600" progId="Equation.3">
                  <p:embed/>
                </p:oleObj>
              </mc:Choice>
              <mc:Fallback>
                <p:oleObj name="公式" r:id="rId7" imgW="16488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6963" y="1655763"/>
                        <a:ext cx="60325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30" name="Line 18"/>
          <p:cNvSpPr>
            <a:spLocks noChangeShapeType="1"/>
          </p:cNvSpPr>
          <p:nvPr/>
        </p:nvSpPr>
        <p:spPr bwMode="auto">
          <a:xfrm>
            <a:off x="5232400" y="1323975"/>
            <a:ext cx="64928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>
            <a:off x="5195888" y="32131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32" name="Line 20"/>
          <p:cNvSpPr>
            <a:spLocks noChangeShapeType="1"/>
          </p:cNvSpPr>
          <p:nvPr/>
        </p:nvSpPr>
        <p:spPr bwMode="auto">
          <a:xfrm>
            <a:off x="5222875" y="3762375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0134" name="Object 22"/>
          <p:cNvGraphicFramePr>
            <a:graphicFrameLocks noChangeAspect="1"/>
          </p:cNvGraphicFramePr>
          <p:nvPr/>
        </p:nvGraphicFramePr>
        <p:xfrm>
          <a:off x="5805488" y="2482850"/>
          <a:ext cx="490537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9" name="公式" r:id="rId9" imgW="152280" imgH="203040" progId="Equation.3">
                  <p:embed/>
                </p:oleObj>
              </mc:Choice>
              <mc:Fallback>
                <p:oleObj name="公式" r:id="rId9" imgW="152280" imgH="2030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5488" y="2482850"/>
                        <a:ext cx="490537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37" name="Line 25"/>
          <p:cNvSpPr>
            <a:spLocks noChangeShapeType="1"/>
          </p:cNvSpPr>
          <p:nvPr/>
        </p:nvSpPr>
        <p:spPr bwMode="auto">
          <a:xfrm>
            <a:off x="7842250" y="1719263"/>
            <a:ext cx="0" cy="471487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38" name="Line 26"/>
          <p:cNvSpPr>
            <a:spLocks noChangeShapeType="1"/>
          </p:cNvSpPr>
          <p:nvPr/>
        </p:nvSpPr>
        <p:spPr bwMode="auto">
          <a:xfrm flipV="1">
            <a:off x="7064375" y="2971800"/>
            <a:ext cx="376238" cy="284163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39" name="Line 27"/>
          <p:cNvSpPr>
            <a:spLocks noChangeShapeType="1"/>
          </p:cNvSpPr>
          <p:nvPr/>
        </p:nvSpPr>
        <p:spPr bwMode="auto">
          <a:xfrm flipH="1" flipV="1">
            <a:off x="7999413" y="2568575"/>
            <a:ext cx="469900" cy="284163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0140" name="Object 28"/>
          <p:cNvGraphicFramePr>
            <a:graphicFrameLocks noChangeAspect="1"/>
          </p:cNvGraphicFramePr>
          <p:nvPr/>
        </p:nvGraphicFramePr>
        <p:xfrm>
          <a:off x="7864475" y="1312863"/>
          <a:ext cx="8128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0" name="公式" r:id="rId11" imgW="215640" imgH="228600" progId="Equation.3">
                  <p:embed/>
                </p:oleObj>
              </mc:Choice>
              <mc:Fallback>
                <p:oleObj name="公式" r:id="rId11" imgW="215640" imgH="2286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4475" y="1312863"/>
                        <a:ext cx="8128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41" name="Object 29"/>
          <p:cNvGraphicFramePr>
            <a:graphicFrameLocks noChangeAspect="1"/>
          </p:cNvGraphicFramePr>
          <p:nvPr/>
        </p:nvGraphicFramePr>
        <p:xfrm>
          <a:off x="7056438" y="3079750"/>
          <a:ext cx="66675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1" name="公式" r:id="rId13" imgW="215640" imgH="228600" progId="Equation.3">
                  <p:embed/>
                </p:oleObj>
              </mc:Choice>
              <mc:Fallback>
                <p:oleObj name="公式" r:id="rId13" imgW="215640" imgH="2286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6438" y="3079750"/>
                        <a:ext cx="666750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42" name="Object 30"/>
          <p:cNvGraphicFramePr>
            <a:graphicFrameLocks noChangeAspect="1"/>
          </p:cNvGraphicFramePr>
          <p:nvPr/>
        </p:nvGraphicFramePr>
        <p:xfrm>
          <a:off x="8521700" y="2505075"/>
          <a:ext cx="67945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2" name="公式" r:id="rId15" imgW="215640" imgH="228600" progId="Equation.3">
                  <p:embed/>
                </p:oleObj>
              </mc:Choice>
              <mc:Fallback>
                <p:oleObj name="公式" r:id="rId15" imgW="215640" imgH="228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1700" y="2505075"/>
                        <a:ext cx="67945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43" name="Line 31"/>
          <p:cNvSpPr>
            <a:spLocks noChangeShapeType="1"/>
          </p:cNvSpPr>
          <p:nvPr/>
        </p:nvSpPr>
        <p:spPr bwMode="auto">
          <a:xfrm rot="5400000">
            <a:off x="6927850" y="1971675"/>
            <a:ext cx="12827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44" name="Rectangle 32"/>
          <p:cNvSpPr>
            <a:spLocks noChangeArrowheads="1"/>
          </p:cNvSpPr>
          <p:nvPr/>
        </p:nvSpPr>
        <p:spPr bwMode="auto">
          <a:xfrm rot="5400000">
            <a:off x="7338219" y="1851819"/>
            <a:ext cx="446087" cy="15557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45" name="Line 33"/>
          <p:cNvSpPr>
            <a:spLocks noChangeShapeType="1"/>
          </p:cNvSpPr>
          <p:nvPr/>
        </p:nvSpPr>
        <p:spPr bwMode="auto">
          <a:xfrm>
            <a:off x="7575550" y="2582863"/>
            <a:ext cx="985838" cy="6000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46" name="Rectangle 34"/>
          <p:cNvSpPr>
            <a:spLocks noChangeArrowheads="1"/>
          </p:cNvSpPr>
          <p:nvPr/>
        </p:nvSpPr>
        <p:spPr bwMode="auto">
          <a:xfrm rot="2237429">
            <a:off x="7869238" y="2852738"/>
            <a:ext cx="476250" cy="14446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47" name="Line 35"/>
          <p:cNvSpPr>
            <a:spLocks noChangeShapeType="1"/>
          </p:cNvSpPr>
          <p:nvPr/>
        </p:nvSpPr>
        <p:spPr bwMode="auto">
          <a:xfrm flipH="1">
            <a:off x="6681788" y="2582863"/>
            <a:ext cx="912812" cy="6858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48" name="Rectangle 36"/>
          <p:cNvSpPr>
            <a:spLocks noChangeArrowheads="1"/>
          </p:cNvSpPr>
          <p:nvPr/>
        </p:nvSpPr>
        <p:spPr bwMode="auto">
          <a:xfrm rot="19348810" flipH="1">
            <a:off x="6921500" y="2833688"/>
            <a:ext cx="476250" cy="15398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49" name="Oval 37"/>
          <p:cNvSpPr>
            <a:spLocks noChangeArrowheads="1"/>
          </p:cNvSpPr>
          <p:nvPr/>
        </p:nvSpPr>
        <p:spPr bwMode="auto">
          <a:xfrm>
            <a:off x="7502525" y="2514600"/>
            <a:ext cx="146050" cy="13811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51" name="Oval 39"/>
          <p:cNvSpPr>
            <a:spLocks noChangeArrowheads="1"/>
          </p:cNvSpPr>
          <p:nvPr/>
        </p:nvSpPr>
        <p:spPr bwMode="auto">
          <a:xfrm>
            <a:off x="1789113" y="2760663"/>
            <a:ext cx="477837" cy="481012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52" name="Oval 40"/>
          <p:cNvSpPr>
            <a:spLocks noChangeArrowheads="1"/>
          </p:cNvSpPr>
          <p:nvPr/>
        </p:nvSpPr>
        <p:spPr bwMode="auto">
          <a:xfrm>
            <a:off x="703263" y="2779713"/>
            <a:ext cx="458787" cy="461962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0153" name="Object 41"/>
          <p:cNvGraphicFramePr>
            <a:graphicFrameLocks noChangeAspect="1"/>
          </p:cNvGraphicFramePr>
          <p:nvPr/>
        </p:nvGraphicFramePr>
        <p:xfrm>
          <a:off x="1262063" y="1695450"/>
          <a:ext cx="446087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3" name="公式" r:id="rId17" imgW="177480" imgH="228600" progId="Equation.3">
                  <p:embed/>
                </p:oleObj>
              </mc:Choice>
              <mc:Fallback>
                <p:oleObj name="公式" r:id="rId17" imgW="177480" imgH="2286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63" y="1695450"/>
                        <a:ext cx="446087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54" name="Line 42"/>
          <p:cNvSpPr>
            <a:spLocks noChangeShapeType="1"/>
          </p:cNvSpPr>
          <p:nvPr/>
        </p:nvSpPr>
        <p:spPr bwMode="auto">
          <a:xfrm flipH="1">
            <a:off x="444500" y="2632075"/>
            <a:ext cx="46355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55" name="Line 43"/>
          <p:cNvSpPr>
            <a:spLocks noChangeShapeType="1"/>
          </p:cNvSpPr>
          <p:nvPr/>
        </p:nvSpPr>
        <p:spPr bwMode="auto">
          <a:xfrm rot="3308342">
            <a:off x="897732" y="2305844"/>
            <a:ext cx="0" cy="14049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56" name="Oval 44"/>
          <p:cNvSpPr>
            <a:spLocks noChangeArrowheads="1"/>
          </p:cNvSpPr>
          <p:nvPr/>
        </p:nvSpPr>
        <p:spPr bwMode="auto">
          <a:xfrm>
            <a:off x="1236663" y="1712913"/>
            <a:ext cx="477837" cy="461962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57" name="Line 45"/>
          <p:cNvSpPr>
            <a:spLocks noChangeShapeType="1"/>
          </p:cNvSpPr>
          <p:nvPr/>
        </p:nvSpPr>
        <p:spPr bwMode="auto">
          <a:xfrm>
            <a:off x="1465263" y="1325563"/>
            <a:ext cx="0" cy="12747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58" name="Line 46"/>
          <p:cNvSpPr>
            <a:spLocks noChangeShapeType="1"/>
          </p:cNvSpPr>
          <p:nvPr/>
        </p:nvSpPr>
        <p:spPr bwMode="auto">
          <a:xfrm rot="18299483" flipV="1">
            <a:off x="2197894" y="2224881"/>
            <a:ext cx="77788" cy="18954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59" name="Line 47"/>
          <p:cNvSpPr>
            <a:spLocks noChangeShapeType="1"/>
          </p:cNvSpPr>
          <p:nvPr/>
        </p:nvSpPr>
        <p:spPr bwMode="auto">
          <a:xfrm>
            <a:off x="1465263" y="1333500"/>
            <a:ext cx="25527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60" name="Line 48"/>
          <p:cNvSpPr>
            <a:spLocks noChangeShapeType="1"/>
          </p:cNvSpPr>
          <p:nvPr/>
        </p:nvSpPr>
        <p:spPr bwMode="auto">
          <a:xfrm>
            <a:off x="1465263" y="2593975"/>
            <a:ext cx="25527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63" name="Line 51"/>
          <p:cNvSpPr>
            <a:spLocks noChangeShapeType="1"/>
          </p:cNvSpPr>
          <p:nvPr/>
        </p:nvSpPr>
        <p:spPr bwMode="auto">
          <a:xfrm flipV="1">
            <a:off x="1846263" y="1528763"/>
            <a:ext cx="0" cy="6000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64" name="Line 52"/>
          <p:cNvSpPr>
            <a:spLocks noChangeShapeType="1"/>
          </p:cNvSpPr>
          <p:nvPr/>
        </p:nvSpPr>
        <p:spPr bwMode="auto">
          <a:xfrm>
            <a:off x="1651000" y="3148013"/>
            <a:ext cx="46355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0165" name="Object 53"/>
          <p:cNvGraphicFramePr>
            <a:graphicFrameLocks noChangeAspect="1"/>
          </p:cNvGraphicFramePr>
          <p:nvPr/>
        </p:nvGraphicFramePr>
        <p:xfrm>
          <a:off x="76200" y="1876425"/>
          <a:ext cx="700088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4" name="公式" r:id="rId19" imgW="152280" imgH="228600" progId="Equation.3">
                  <p:embed/>
                </p:oleObj>
              </mc:Choice>
              <mc:Fallback>
                <p:oleObj name="公式" r:id="rId19" imgW="152280" imgH="22860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876425"/>
                        <a:ext cx="700088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66" name="Object 54"/>
          <p:cNvGraphicFramePr>
            <a:graphicFrameLocks noChangeAspect="1"/>
          </p:cNvGraphicFramePr>
          <p:nvPr/>
        </p:nvGraphicFramePr>
        <p:xfrm>
          <a:off x="1323975" y="2965450"/>
          <a:ext cx="712788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5" name="公式" r:id="rId21" imgW="177480" imgH="215640" progId="Equation.3">
                  <p:embed/>
                </p:oleObj>
              </mc:Choice>
              <mc:Fallback>
                <p:oleObj name="公式" r:id="rId21" imgW="177480" imgH="21564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3975" y="2965450"/>
                        <a:ext cx="712788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67" name="Text Box 55"/>
          <p:cNvSpPr txBox="1">
            <a:spLocks noChangeArrowheads="1"/>
          </p:cNvSpPr>
          <p:nvPr/>
        </p:nvSpPr>
        <p:spPr bwMode="auto">
          <a:xfrm>
            <a:off x="4017963" y="1104900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zh-CN" i="1">
              <a:solidFill>
                <a:srgbClr val="FF0000"/>
              </a:solidFill>
            </a:endParaRPr>
          </a:p>
        </p:txBody>
      </p:sp>
      <p:sp>
        <p:nvSpPr>
          <p:cNvPr id="90170" name="Text Box 58"/>
          <p:cNvSpPr txBox="1">
            <a:spLocks noChangeArrowheads="1"/>
          </p:cNvSpPr>
          <p:nvPr/>
        </p:nvSpPr>
        <p:spPr bwMode="auto">
          <a:xfrm>
            <a:off x="4048125" y="3603625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i="1">
              <a:solidFill>
                <a:srgbClr val="FF0000"/>
              </a:solidFill>
            </a:endParaRPr>
          </a:p>
        </p:txBody>
      </p:sp>
      <p:sp>
        <p:nvSpPr>
          <p:cNvPr id="90171" name="Text Box 59"/>
          <p:cNvSpPr txBox="1">
            <a:spLocks noChangeArrowheads="1"/>
          </p:cNvSpPr>
          <p:nvPr/>
        </p:nvSpPr>
        <p:spPr bwMode="auto">
          <a:xfrm>
            <a:off x="4017963" y="3054350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i="1">
              <a:solidFill>
                <a:srgbClr val="FF0000"/>
              </a:solidFill>
            </a:endParaRPr>
          </a:p>
        </p:txBody>
      </p:sp>
      <p:sp>
        <p:nvSpPr>
          <p:cNvPr id="90173" name="Line 61"/>
          <p:cNvSpPr>
            <a:spLocks noChangeShapeType="1"/>
          </p:cNvSpPr>
          <p:nvPr/>
        </p:nvSpPr>
        <p:spPr bwMode="auto">
          <a:xfrm flipV="1">
            <a:off x="330200" y="3368675"/>
            <a:ext cx="0" cy="809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74" name="Text Box 62"/>
          <p:cNvSpPr txBox="1">
            <a:spLocks noChangeArrowheads="1"/>
          </p:cNvSpPr>
          <p:nvPr/>
        </p:nvSpPr>
        <p:spPr bwMode="auto">
          <a:xfrm>
            <a:off x="4048125" y="2232025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i="1">
              <a:solidFill>
                <a:srgbClr val="FF0000"/>
              </a:solidFill>
            </a:endParaRPr>
          </a:p>
        </p:txBody>
      </p:sp>
      <p:sp>
        <p:nvSpPr>
          <p:cNvPr id="90175" name="Oval 63"/>
          <p:cNvSpPr>
            <a:spLocks noChangeArrowheads="1"/>
          </p:cNvSpPr>
          <p:nvPr/>
        </p:nvSpPr>
        <p:spPr bwMode="auto">
          <a:xfrm>
            <a:off x="1433513" y="2533650"/>
            <a:ext cx="114300" cy="1143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0176" name="Object 64"/>
          <p:cNvGraphicFramePr>
            <a:graphicFrameLocks noChangeAspect="1"/>
          </p:cNvGraphicFramePr>
          <p:nvPr/>
        </p:nvGraphicFramePr>
        <p:xfrm>
          <a:off x="1943100" y="1365250"/>
          <a:ext cx="731838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6" name="公式" r:id="rId23" imgW="177480" imgH="215640" progId="Equation.3">
                  <p:embed/>
                </p:oleObj>
              </mc:Choice>
              <mc:Fallback>
                <p:oleObj name="公式" r:id="rId23" imgW="177480" imgH="21564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0" y="1365250"/>
                        <a:ext cx="731838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77" name="Line 65"/>
          <p:cNvSpPr>
            <a:spLocks noChangeShapeType="1"/>
          </p:cNvSpPr>
          <p:nvPr/>
        </p:nvSpPr>
        <p:spPr bwMode="auto">
          <a:xfrm>
            <a:off x="4210050" y="3238500"/>
            <a:ext cx="0" cy="9334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78" name="Line 66"/>
          <p:cNvSpPr>
            <a:spLocks noChangeShapeType="1"/>
          </p:cNvSpPr>
          <p:nvPr/>
        </p:nvSpPr>
        <p:spPr bwMode="auto">
          <a:xfrm flipH="1">
            <a:off x="323850" y="4152900"/>
            <a:ext cx="38862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181" name="Text Box 69"/>
          <p:cNvSpPr txBox="1">
            <a:spLocks noChangeArrowheads="1"/>
          </p:cNvSpPr>
          <p:nvPr/>
        </p:nvSpPr>
        <p:spPr bwMode="auto">
          <a:xfrm>
            <a:off x="193675" y="209550"/>
            <a:ext cx="83724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二、负载星形接法时的一般计算方法</a:t>
            </a:r>
            <a:endParaRPr lang="zh-CN" altLang="en-US" sz="3200"/>
          </a:p>
        </p:txBody>
      </p:sp>
      <p:grpSp>
        <p:nvGrpSpPr>
          <p:cNvPr id="90204" name="Group 92"/>
          <p:cNvGrpSpPr>
            <a:grpSpLocks/>
          </p:cNvGrpSpPr>
          <p:nvPr/>
        </p:nvGrpSpPr>
        <p:grpSpPr bwMode="auto">
          <a:xfrm>
            <a:off x="414338" y="4359275"/>
            <a:ext cx="8348662" cy="1549400"/>
            <a:chOff x="261" y="2746"/>
            <a:chExt cx="5259" cy="976"/>
          </a:xfrm>
        </p:grpSpPr>
        <p:sp>
          <p:nvSpPr>
            <p:cNvPr id="90182" name="Text Box 70"/>
            <p:cNvSpPr txBox="1">
              <a:spLocks noChangeArrowheads="1"/>
            </p:cNvSpPr>
            <p:nvPr/>
          </p:nvSpPr>
          <p:spPr bwMode="auto">
            <a:xfrm>
              <a:off x="261" y="2746"/>
              <a:ext cx="14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zh-CN" altLang="en-US" sz="3200"/>
                <a:t>解题思路：</a:t>
              </a:r>
            </a:p>
          </p:txBody>
        </p:sp>
        <p:grpSp>
          <p:nvGrpSpPr>
            <p:cNvPr id="90203" name="Group 91"/>
            <p:cNvGrpSpPr>
              <a:grpSpLocks/>
            </p:cNvGrpSpPr>
            <p:nvPr/>
          </p:nvGrpSpPr>
          <p:grpSpPr bwMode="auto">
            <a:xfrm>
              <a:off x="494" y="3012"/>
              <a:ext cx="5026" cy="710"/>
              <a:chOff x="542" y="3060"/>
              <a:chExt cx="5026" cy="710"/>
            </a:xfrm>
          </p:grpSpPr>
          <p:sp>
            <p:nvSpPr>
              <p:cNvPr id="90183" name="Text Box 71"/>
              <p:cNvSpPr txBox="1">
                <a:spLocks noChangeArrowheads="1"/>
              </p:cNvSpPr>
              <p:nvPr/>
            </p:nvSpPr>
            <p:spPr bwMode="auto">
              <a:xfrm>
                <a:off x="542" y="3174"/>
                <a:ext cx="5026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/>
                  <a:t>    </a:t>
                </a:r>
                <a:r>
                  <a:rPr lang="zh-CN" altLang="en-US"/>
                  <a:t>一般线电压       为已知，然后根据电压和负载求</a:t>
                </a:r>
              </a:p>
              <a:p>
                <a:r>
                  <a:rPr lang="zh-CN" altLang="en-US"/>
                  <a:t>电流。</a:t>
                </a:r>
              </a:p>
            </p:txBody>
          </p:sp>
          <p:graphicFrame>
            <p:nvGraphicFramePr>
              <p:cNvPr id="90184" name="Object 72"/>
              <p:cNvGraphicFramePr>
                <a:graphicFrameLocks noChangeAspect="1"/>
              </p:cNvGraphicFramePr>
              <p:nvPr/>
            </p:nvGraphicFramePr>
            <p:xfrm>
              <a:off x="1986" y="3060"/>
              <a:ext cx="440" cy="54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0217" name="公式" r:id="rId25" imgW="152280" imgH="228600" progId="Equation.3">
                      <p:embed/>
                    </p:oleObj>
                  </mc:Choice>
                  <mc:Fallback>
                    <p:oleObj name="公式" r:id="rId25" imgW="152280" imgH="228600" progId="Equation.3">
                      <p:embed/>
                      <p:pic>
                        <p:nvPicPr>
                          <p:cNvPr id="0" name="Object 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86" y="3060"/>
                            <a:ext cx="440" cy="54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90205" name="Object 93"/>
          <p:cNvGraphicFramePr>
            <a:graphicFrameLocks noChangeAspect="1"/>
          </p:cNvGraphicFramePr>
          <p:nvPr/>
        </p:nvGraphicFramePr>
        <p:xfrm>
          <a:off x="1233488" y="5421313"/>
          <a:ext cx="6953250" cy="143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8" name="公式" r:id="rId27" imgW="2222280" imgH="431640" progId="Equation.3">
                  <p:embed/>
                </p:oleObj>
              </mc:Choice>
              <mc:Fallback>
                <p:oleObj name="公式" r:id="rId27" imgW="2222280" imgH="431640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88" y="5421313"/>
                        <a:ext cx="6953250" cy="1436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28600" y="219075"/>
            <a:ext cx="7143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1. </a:t>
            </a:r>
            <a:r>
              <a:rPr lang="zh-CN" altLang="en-US" sz="3200">
                <a:solidFill>
                  <a:srgbClr val="FF0000"/>
                </a:solidFill>
              </a:rPr>
              <a:t>负载不对称时，各相单独计算。如：</a:t>
            </a:r>
          </a:p>
        </p:txBody>
      </p:sp>
      <p:grpSp>
        <p:nvGrpSpPr>
          <p:cNvPr id="17551" name="Group 143"/>
          <p:cNvGrpSpPr>
            <a:grpSpLocks/>
          </p:cNvGrpSpPr>
          <p:nvPr/>
        </p:nvGrpSpPr>
        <p:grpSpPr bwMode="auto">
          <a:xfrm>
            <a:off x="384175" y="982663"/>
            <a:ext cx="3895725" cy="4398962"/>
            <a:chOff x="242" y="619"/>
            <a:chExt cx="2454" cy="2771"/>
          </a:xfrm>
        </p:grpSpPr>
        <p:sp>
          <p:nvSpPr>
            <p:cNvPr id="17458" name="Text Box 50"/>
            <p:cNvSpPr txBox="1">
              <a:spLocks noChangeArrowheads="1"/>
            </p:cNvSpPr>
            <p:nvPr/>
          </p:nvSpPr>
          <p:spPr bwMode="auto">
            <a:xfrm>
              <a:off x="242" y="619"/>
              <a:ext cx="2416" cy="13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altLang="zh-CN" sz="3200"/>
                <a:t>   </a:t>
              </a:r>
              <a:r>
                <a:rPr lang="zh-CN" altLang="en-US" sz="3200"/>
                <a:t>已知：</a:t>
              </a:r>
            </a:p>
            <a:p>
              <a:pPr>
                <a:lnSpc>
                  <a:spcPct val="140000"/>
                </a:lnSpc>
              </a:pPr>
              <a:r>
                <a:rPr lang="zh-CN" altLang="en-US" sz="3200"/>
                <a:t>   三相负载 </a:t>
              </a:r>
              <a:r>
                <a:rPr lang="en-US" altLang="zh-CN" sz="3200" i="1"/>
                <a:t>R</a:t>
              </a:r>
              <a:r>
                <a:rPr lang="zh-CN" altLang="en-US" sz="3200"/>
                <a:t>、</a:t>
              </a:r>
              <a:r>
                <a:rPr lang="en-US" altLang="zh-CN" sz="3200" i="1"/>
                <a:t>L</a:t>
              </a:r>
              <a:r>
                <a:rPr lang="zh-CN" altLang="en-US" sz="3200"/>
                <a:t>、</a:t>
              </a:r>
              <a:r>
                <a:rPr lang="en-US" altLang="zh-CN" sz="3200" i="1"/>
                <a:t>C</a:t>
              </a:r>
              <a:endParaRPr lang="en-US" altLang="zh-CN" sz="3200"/>
            </a:p>
            <a:p>
              <a:pPr>
                <a:lnSpc>
                  <a:spcPct val="140000"/>
                </a:lnSpc>
              </a:pPr>
              <a:r>
                <a:rPr lang="en-US" altLang="zh-CN" sz="3200"/>
                <a:t>   </a:t>
              </a:r>
              <a:r>
                <a:rPr lang="zh-CN" altLang="en-US" sz="3200"/>
                <a:t>以及 三相线电压：</a:t>
              </a:r>
            </a:p>
          </p:txBody>
        </p:sp>
        <p:graphicFrame>
          <p:nvGraphicFramePr>
            <p:cNvPr id="17459" name="Object 51"/>
            <p:cNvGraphicFramePr>
              <a:graphicFrameLocks noChangeAspect="1"/>
            </p:cNvGraphicFramePr>
            <p:nvPr/>
          </p:nvGraphicFramePr>
          <p:xfrm>
            <a:off x="506" y="1952"/>
            <a:ext cx="2190" cy="1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52" name="公式" r:id="rId4" imgW="1143000" imgH="736560" progId="Equation.3">
                    <p:embed/>
                  </p:oleObj>
                </mc:Choice>
                <mc:Fallback>
                  <p:oleObj name="公式" r:id="rId4" imgW="1143000" imgH="73656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" y="1952"/>
                          <a:ext cx="2190" cy="14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60" name="Text Box 52"/>
          <p:cNvSpPr txBox="1">
            <a:spLocks noChangeArrowheads="1"/>
          </p:cNvSpPr>
          <p:nvPr/>
        </p:nvSpPr>
        <p:spPr bwMode="auto">
          <a:xfrm>
            <a:off x="762000" y="5427663"/>
            <a:ext cx="5067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200"/>
              <a:t>求：各相、各线及中线电流</a:t>
            </a:r>
          </a:p>
        </p:txBody>
      </p:sp>
      <p:grpSp>
        <p:nvGrpSpPr>
          <p:cNvPr id="17550" name="Group 142"/>
          <p:cNvGrpSpPr>
            <a:grpSpLocks/>
          </p:cNvGrpSpPr>
          <p:nvPr/>
        </p:nvGrpSpPr>
        <p:grpSpPr bwMode="auto">
          <a:xfrm>
            <a:off x="4562475" y="993775"/>
            <a:ext cx="4581525" cy="3711575"/>
            <a:chOff x="2220" y="290"/>
            <a:chExt cx="2874" cy="2338"/>
          </a:xfrm>
        </p:grpSpPr>
        <p:graphicFrame>
          <p:nvGraphicFramePr>
            <p:cNvPr id="17450" name="Object 42"/>
            <p:cNvGraphicFramePr>
              <a:graphicFrameLocks noChangeAspect="1"/>
            </p:cNvGraphicFramePr>
            <p:nvPr/>
          </p:nvGraphicFramePr>
          <p:xfrm>
            <a:off x="2880" y="2195"/>
            <a:ext cx="307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53" name="公式" r:id="rId6" imgW="177480" imgH="228600" progId="Equation.3">
                    <p:embed/>
                  </p:oleObj>
                </mc:Choice>
                <mc:Fallback>
                  <p:oleObj name="公式" r:id="rId6" imgW="177480" imgH="2286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2195"/>
                          <a:ext cx="307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37" name="Text Box 29"/>
            <p:cNvSpPr txBox="1">
              <a:spLocks noChangeArrowheads="1"/>
            </p:cNvSpPr>
            <p:nvPr/>
          </p:nvSpPr>
          <p:spPr bwMode="auto">
            <a:xfrm>
              <a:off x="2220" y="2040"/>
              <a:ext cx="3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C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17414" name="Line 6"/>
            <p:cNvSpPr>
              <a:spLocks noChangeShapeType="1"/>
            </p:cNvSpPr>
            <p:nvPr/>
          </p:nvSpPr>
          <p:spPr bwMode="auto">
            <a:xfrm>
              <a:off x="4059" y="672"/>
              <a:ext cx="0" cy="718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5" name="Rectangle 7"/>
            <p:cNvSpPr>
              <a:spLocks noChangeArrowheads="1"/>
            </p:cNvSpPr>
            <p:nvPr/>
          </p:nvSpPr>
          <p:spPr bwMode="auto">
            <a:xfrm>
              <a:off x="4004" y="853"/>
              <a:ext cx="101" cy="31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6" name="Rectangle 8"/>
            <p:cNvSpPr>
              <a:spLocks noChangeArrowheads="1"/>
            </p:cNvSpPr>
            <p:nvPr/>
          </p:nvSpPr>
          <p:spPr bwMode="auto">
            <a:xfrm>
              <a:off x="3712" y="870"/>
              <a:ext cx="2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accent2"/>
                  </a:solidFill>
                </a:rPr>
                <a:t>R</a:t>
              </a:r>
            </a:p>
          </p:txBody>
        </p:sp>
        <p:grpSp>
          <p:nvGrpSpPr>
            <p:cNvPr id="17418" name="Group 10"/>
            <p:cNvGrpSpPr>
              <a:grpSpLocks/>
            </p:cNvGrpSpPr>
            <p:nvPr/>
          </p:nvGrpSpPr>
          <p:grpSpPr bwMode="auto">
            <a:xfrm rot="2929254">
              <a:off x="3707" y="1578"/>
              <a:ext cx="100" cy="280"/>
              <a:chOff x="2160" y="1198"/>
              <a:chExt cx="97" cy="246"/>
            </a:xfrm>
          </p:grpSpPr>
          <p:sp>
            <p:nvSpPr>
              <p:cNvPr id="17419" name="Arc 11"/>
              <p:cNvSpPr>
                <a:spLocks/>
              </p:cNvSpPr>
              <p:nvPr/>
            </p:nvSpPr>
            <p:spPr bwMode="auto">
              <a:xfrm>
                <a:off x="2160" y="1198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20" name="Arc 12"/>
              <p:cNvSpPr>
                <a:spLocks/>
              </p:cNvSpPr>
              <p:nvPr/>
            </p:nvSpPr>
            <p:spPr bwMode="auto">
              <a:xfrm>
                <a:off x="2160" y="1280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21" name="Arc 13"/>
              <p:cNvSpPr>
                <a:spLocks/>
              </p:cNvSpPr>
              <p:nvPr/>
            </p:nvSpPr>
            <p:spPr bwMode="auto">
              <a:xfrm>
                <a:off x="2160" y="1362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 rot="2929254">
              <a:off x="3922" y="1321"/>
              <a:ext cx="30" cy="31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 rot="2929254">
              <a:off x="3531" y="1735"/>
              <a:ext cx="21" cy="21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 rot="-2947174">
              <a:off x="4319" y="1646"/>
              <a:ext cx="159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 rot="18652826" flipV="1">
              <a:off x="4185" y="1290"/>
              <a:ext cx="0" cy="359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 rot="18652826" flipV="1">
              <a:off x="4535" y="1580"/>
              <a:ext cx="0" cy="359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1" name="Line 23"/>
            <p:cNvSpPr>
              <a:spLocks noChangeShapeType="1"/>
            </p:cNvSpPr>
            <p:nvPr/>
          </p:nvSpPr>
          <p:spPr bwMode="auto">
            <a:xfrm flipH="1">
              <a:off x="2558" y="686"/>
              <a:ext cx="149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2" name="Line 24"/>
            <p:cNvSpPr>
              <a:spLocks noChangeShapeType="1"/>
            </p:cNvSpPr>
            <p:nvPr/>
          </p:nvSpPr>
          <p:spPr bwMode="auto">
            <a:xfrm flipH="1">
              <a:off x="2531" y="1376"/>
              <a:ext cx="1556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3" name="Line 25"/>
            <p:cNvSpPr>
              <a:spLocks noChangeShapeType="1"/>
            </p:cNvSpPr>
            <p:nvPr/>
          </p:nvSpPr>
          <p:spPr bwMode="auto">
            <a:xfrm flipH="1">
              <a:off x="2545" y="1924"/>
              <a:ext cx="933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5" name="Line 27"/>
            <p:cNvSpPr>
              <a:spLocks noChangeShapeType="1"/>
            </p:cNvSpPr>
            <p:nvPr/>
          </p:nvSpPr>
          <p:spPr bwMode="auto">
            <a:xfrm flipH="1">
              <a:off x="2553" y="2155"/>
              <a:ext cx="2115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>
              <a:off x="2220" y="490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17438" name="Text Box 30"/>
            <p:cNvSpPr txBox="1">
              <a:spLocks noChangeArrowheads="1"/>
            </p:cNvSpPr>
            <p:nvPr/>
          </p:nvSpPr>
          <p:spPr bwMode="auto">
            <a:xfrm>
              <a:off x="2220" y="1650"/>
              <a:ext cx="3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B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17439" name="Text Box 31"/>
            <p:cNvSpPr txBox="1">
              <a:spLocks noChangeArrowheads="1"/>
            </p:cNvSpPr>
            <p:nvPr/>
          </p:nvSpPr>
          <p:spPr bwMode="auto">
            <a:xfrm>
              <a:off x="2220" y="1179"/>
              <a:ext cx="3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N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17440" name="Text Box 32"/>
            <p:cNvSpPr txBox="1">
              <a:spLocks noChangeArrowheads="1"/>
            </p:cNvSpPr>
            <p:nvPr/>
          </p:nvSpPr>
          <p:spPr bwMode="auto">
            <a:xfrm>
              <a:off x="3466" y="1463"/>
              <a:ext cx="2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i="1">
                  <a:solidFill>
                    <a:schemeClr val="accent2"/>
                  </a:solidFill>
                </a:rPr>
                <a:t>L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17441" name="Text Box 33"/>
            <p:cNvSpPr txBox="1">
              <a:spLocks noChangeArrowheads="1"/>
            </p:cNvSpPr>
            <p:nvPr/>
          </p:nvSpPr>
          <p:spPr bwMode="auto">
            <a:xfrm>
              <a:off x="4242" y="1671"/>
              <a:ext cx="2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i="1">
                  <a:solidFill>
                    <a:schemeClr val="accent2"/>
                  </a:solidFill>
                </a:rPr>
                <a:t>C</a:t>
              </a:r>
            </a:p>
          </p:txBody>
        </p:sp>
        <p:sp>
          <p:nvSpPr>
            <p:cNvPr id="17442" name="Line 34"/>
            <p:cNvSpPr>
              <a:spLocks noChangeShapeType="1"/>
            </p:cNvSpPr>
            <p:nvPr/>
          </p:nvSpPr>
          <p:spPr bwMode="auto">
            <a:xfrm>
              <a:off x="2655" y="686"/>
              <a:ext cx="31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>
              <a:off x="2655" y="1924"/>
              <a:ext cx="31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4" name="Line 36"/>
            <p:cNvSpPr>
              <a:spLocks noChangeShapeType="1"/>
            </p:cNvSpPr>
            <p:nvPr/>
          </p:nvSpPr>
          <p:spPr bwMode="auto">
            <a:xfrm>
              <a:off x="2655" y="2158"/>
              <a:ext cx="31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5" name="Line 37"/>
            <p:cNvSpPr>
              <a:spLocks noChangeShapeType="1"/>
            </p:cNvSpPr>
            <p:nvPr/>
          </p:nvSpPr>
          <p:spPr bwMode="auto">
            <a:xfrm rot="-10800000">
              <a:off x="2730" y="1378"/>
              <a:ext cx="311" cy="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7447" name="Object 39"/>
            <p:cNvGraphicFramePr>
              <a:graphicFrameLocks noChangeAspect="1"/>
            </p:cNvGraphicFramePr>
            <p:nvPr/>
          </p:nvGraphicFramePr>
          <p:xfrm>
            <a:off x="2900" y="290"/>
            <a:ext cx="276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54" name="公式" r:id="rId8" imgW="177480" imgH="228600" progId="Equation.3">
                    <p:embed/>
                  </p:oleObj>
                </mc:Choice>
                <mc:Fallback>
                  <p:oleObj name="公式" r:id="rId8" imgW="177480" imgH="228600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0" y="290"/>
                          <a:ext cx="276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8" name="Object 40"/>
            <p:cNvGraphicFramePr>
              <a:graphicFrameLocks noChangeAspect="1"/>
            </p:cNvGraphicFramePr>
            <p:nvPr/>
          </p:nvGraphicFramePr>
          <p:xfrm>
            <a:off x="2668" y="918"/>
            <a:ext cx="362" cy="4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55" name="公式" r:id="rId10" imgW="190440" imgH="241200" progId="Equation.3">
                    <p:embed/>
                  </p:oleObj>
                </mc:Choice>
                <mc:Fallback>
                  <p:oleObj name="公式" r:id="rId10" imgW="190440" imgH="24120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8" y="918"/>
                          <a:ext cx="362" cy="4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9" name="Object 41"/>
            <p:cNvGraphicFramePr>
              <a:graphicFrameLocks noChangeAspect="1"/>
            </p:cNvGraphicFramePr>
            <p:nvPr/>
          </p:nvGraphicFramePr>
          <p:xfrm>
            <a:off x="2851" y="1493"/>
            <a:ext cx="324" cy="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56" name="公式" r:id="rId12" imgW="177480" imgH="228600" progId="Equation.3">
                    <p:embed/>
                  </p:oleObj>
                </mc:Choice>
                <mc:Fallback>
                  <p:oleObj name="公式" r:id="rId12" imgW="177480" imgH="22860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1" y="1493"/>
                          <a:ext cx="324" cy="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51" name="Object 43"/>
            <p:cNvGraphicFramePr>
              <a:graphicFrameLocks noChangeAspect="1"/>
            </p:cNvGraphicFramePr>
            <p:nvPr/>
          </p:nvGraphicFramePr>
          <p:xfrm>
            <a:off x="4251" y="677"/>
            <a:ext cx="421" cy="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57" name="公式" r:id="rId14" imgW="241200" imgH="241200" progId="Equation.3">
                    <p:embed/>
                  </p:oleObj>
                </mc:Choice>
                <mc:Fallback>
                  <p:oleObj name="公式" r:id="rId14" imgW="241200" imgH="241200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1" y="677"/>
                          <a:ext cx="421" cy="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52" name="Object 44"/>
            <p:cNvGraphicFramePr>
              <a:graphicFrameLocks noChangeAspect="1"/>
            </p:cNvGraphicFramePr>
            <p:nvPr/>
          </p:nvGraphicFramePr>
          <p:xfrm>
            <a:off x="3919" y="1766"/>
            <a:ext cx="427" cy="4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58" name="公式" r:id="rId16" imgW="241200" imgH="241200" progId="Equation.3">
                    <p:embed/>
                  </p:oleObj>
                </mc:Choice>
                <mc:Fallback>
                  <p:oleObj name="公式" r:id="rId16" imgW="241200" imgH="241200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9" y="1766"/>
                          <a:ext cx="427" cy="4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53" name="Object 45"/>
            <p:cNvGraphicFramePr>
              <a:graphicFrameLocks noChangeAspect="1"/>
            </p:cNvGraphicFramePr>
            <p:nvPr/>
          </p:nvGraphicFramePr>
          <p:xfrm>
            <a:off x="4692" y="1449"/>
            <a:ext cx="402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59" name="公式" r:id="rId18" imgW="241200" imgH="241200" progId="Equation.3">
                    <p:embed/>
                  </p:oleObj>
                </mc:Choice>
                <mc:Fallback>
                  <p:oleObj name="公式" r:id="rId18" imgW="241200" imgH="24120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2" y="1449"/>
                          <a:ext cx="402" cy="4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5" name="Line 47"/>
            <p:cNvSpPr>
              <a:spLocks noChangeShapeType="1"/>
            </p:cNvSpPr>
            <p:nvPr/>
          </p:nvSpPr>
          <p:spPr bwMode="auto">
            <a:xfrm>
              <a:off x="4224" y="905"/>
              <a:ext cx="0" cy="26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6" name="Line 48"/>
            <p:cNvSpPr>
              <a:spLocks noChangeShapeType="1"/>
            </p:cNvSpPr>
            <p:nvPr/>
          </p:nvSpPr>
          <p:spPr bwMode="auto">
            <a:xfrm flipV="1">
              <a:off x="3819" y="1669"/>
              <a:ext cx="249" cy="19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7" name="Line 49"/>
            <p:cNvSpPr>
              <a:spLocks noChangeShapeType="1"/>
            </p:cNvSpPr>
            <p:nvPr/>
          </p:nvSpPr>
          <p:spPr bwMode="auto">
            <a:xfrm flipH="1" flipV="1">
              <a:off x="4393" y="1365"/>
              <a:ext cx="249" cy="1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41" name="Line 133"/>
            <p:cNvSpPr>
              <a:spLocks noChangeShapeType="1"/>
            </p:cNvSpPr>
            <p:nvPr/>
          </p:nvSpPr>
          <p:spPr bwMode="auto">
            <a:xfrm rot="-2947174">
              <a:off x="4249" y="1593"/>
              <a:ext cx="159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47" name="Oval 139"/>
            <p:cNvSpPr>
              <a:spLocks noChangeArrowheads="1"/>
            </p:cNvSpPr>
            <p:nvPr/>
          </p:nvSpPr>
          <p:spPr bwMode="auto">
            <a:xfrm>
              <a:off x="4020" y="1320"/>
              <a:ext cx="84" cy="8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48" name="Line 140"/>
            <p:cNvSpPr>
              <a:spLocks noChangeShapeType="1"/>
            </p:cNvSpPr>
            <p:nvPr/>
          </p:nvSpPr>
          <p:spPr bwMode="auto">
            <a:xfrm>
              <a:off x="4656" y="1872"/>
              <a:ext cx="0" cy="27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5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63" name="Group 127"/>
          <p:cNvGrpSpPr>
            <a:grpSpLocks/>
          </p:cNvGrpSpPr>
          <p:nvPr/>
        </p:nvGrpSpPr>
        <p:grpSpPr bwMode="auto">
          <a:xfrm>
            <a:off x="133350" y="3238500"/>
            <a:ext cx="1492250" cy="587375"/>
            <a:chOff x="274" y="2196"/>
            <a:chExt cx="940" cy="370"/>
          </a:xfrm>
        </p:grpSpPr>
        <p:sp>
          <p:nvSpPr>
            <p:cNvPr id="91145" name="Text Box 9"/>
            <p:cNvSpPr txBox="1">
              <a:spLocks noChangeArrowheads="1"/>
            </p:cNvSpPr>
            <p:nvPr/>
          </p:nvSpPr>
          <p:spPr bwMode="auto">
            <a:xfrm>
              <a:off x="274" y="2196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zh-CN" altLang="en-US"/>
                <a:t>解：</a:t>
              </a:r>
            </a:p>
          </p:txBody>
        </p:sp>
        <p:sp>
          <p:nvSpPr>
            <p:cNvPr id="91146" name="Text Box 10"/>
            <p:cNvSpPr txBox="1">
              <a:spLocks noChangeArrowheads="1"/>
            </p:cNvSpPr>
            <p:nvPr/>
          </p:nvSpPr>
          <p:spPr bwMode="auto">
            <a:xfrm>
              <a:off x="672" y="2201"/>
              <a:ext cx="54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3200">
                  <a:solidFill>
                    <a:srgbClr val="CC3300"/>
                  </a:solidFill>
                </a:rPr>
                <a:t>(1)</a:t>
              </a:r>
              <a:r>
                <a:rPr lang="en-US" altLang="zh-CN" sz="3200"/>
                <a:t>  </a:t>
              </a:r>
            </a:p>
          </p:txBody>
        </p:sp>
      </p:grpSp>
      <p:grpSp>
        <p:nvGrpSpPr>
          <p:cNvPr id="91254" name="Group 118"/>
          <p:cNvGrpSpPr>
            <a:grpSpLocks/>
          </p:cNvGrpSpPr>
          <p:nvPr/>
        </p:nvGrpSpPr>
        <p:grpSpPr bwMode="auto">
          <a:xfrm>
            <a:off x="4448175" y="125413"/>
            <a:ext cx="4600575" cy="3090862"/>
            <a:chOff x="1854" y="187"/>
            <a:chExt cx="2898" cy="1947"/>
          </a:xfrm>
        </p:grpSpPr>
        <p:graphicFrame>
          <p:nvGraphicFramePr>
            <p:cNvPr id="91214" name="Object 78"/>
            <p:cNvGraphicFramePr>
              <a:graphicFrameLocks noChangeAspect="1"/>
            </p:cNvGraphicFramePr>
            <p:nvPr/>
          </p:nvGraphicFramePr>
          <p:xfrm>
            <a:off x="2601" y="1730"/>
            <a:ext cx="308" cy="4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67" name="公式" r:id="rId4" imgW="177480" imgH="228600" progId="Equation.3">
                    <p:embed/>
                  </p:oleObj>
                </mc:Choice>
                <mc:Fallback>
                  <p:oleObj name="公式" r:id="rId4" imgW="177480" imgH="22860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1" y="1730"/>
                          <a:ext cx="308" cy="4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215" name="Text Box 79"/>
            <p:cNvSpPr txBox="1">
              <a:spLocks noChangeArrowheads="1"/>
            </p:cNvSpPr>
            <p:nvPr/>
          </p:nvSpPr>
          <p:spPr bwMode="auto">
            <a:xfrm>
              <a:off x="1866" y="1633"/>
              <a:ext cx="3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C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91216" name="Line 80"/>
            <p:cNvSpPr>
              <a:spLocks noChangeShapeType="1"/>
            </p:cNvSpPr>
            <p:nvPr/>
          </p:nvSpPr>
          <p:spPr bwMode="auto">
            <a:xfrm>
              <a:off x="3713" y="357"/>
              <a:ext cx="0" cy="67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17" name="Rectangle 81"/>
            <p:cNvSpPr>
              <a:spLocks noChangeArrowheads="1"/>
            </p:cNvSpPr>
            <p:nvPr/>
          </p:nvSpPr>
          <p:spPr bwMode="auto">
            <a:xfrm>
              <a:off x="3657" y="525"/>
              <a:ext cx="102" cy="29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18" name="Rectangle 82"/>
            <p:cNvSpPr>
              <a:spLocks noChangeArrowheads="1"/>
            </p:cNvSpPr>
            <p:nvPr/>
          </p:nvSpPr>
          <p:spPr bwMode="auto">
            <a:xfrm>
              <a:off x="3364" y="54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accent2"/>
                  </a:solidFill>
                </a:rPr>
                <a:t>R</a:t>
              </a:r>
            </a:p>
          </p:txBody>
        </p:sp>
        <p:grpSp>
          <p:nvGrpSpPr>
            <p:cNvPr id="91219" name="Group 83"/>
            <p:cNvGrpSpPr>
              <a:grpSpLocks/>
            </p:cNvGrpSpPr>
            <p:nvPr/>
          </p:nvGrpSpPr>
          <p:grpSpPr bwMode="auto">
            <a:xfrm rot="2929254">
              <a:off x="3363" y="1192"/>
              <a:ext cx="93" cy="281"/>
              <a:chOff x="2160" y="1198"/>
              <a:chExt cx="97" cy="246"/>
            </a:xfrm>
          </p:grpSpPr>
          <p:sp>
            <p:nvSpPr>
              <p:cNvPr id="91220" name="Arc 84"/>
              <p:cNvSpPr>
                <a:spLocks/>
              </p:cNvSpPr>
              <p:nvPr/>
            </p:nvSpPr>
            <p:spPr bwMode="auto">
              <a:xfrm>
                <a:off x="2160" y="1198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221" name="Arc 85"/>
              <p:cNvSpPr>
                <a:spLocks/>
              </p:cNvSpPr>
              <p:nvPr/>
            </p:nvSpPr>
            <p:spPr bwMode="auto">
              <a:xfrm>
                <a:off x="2160" y="1280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222" name="Arc 86"/>
              <p:cNvSpPr>
                <a:spLocks/>
              </p:cNvSpPr>
              <p:nvPr/>
            </p:nvSpPr>
            <p:spPr bwMode="auto">
              <a:xfrm>
                <a:off x="2160" y="1362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1223" name="Line 87"/>
            <p:cNvSpPr>
              <a:spLocks noChangeShapeType="1"/>
            </p:cNvSpPr>
            <p:nvPr/>
          </p:nvSpPr>
          <p:spPr bwMode="auto">
            <a:xfrm rot="2929254">
              <a:off x="3576" y="952"/>
              <a:ext cx="28" cy="31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24" name="Line 88"/>
            <p:cNvSpPr>
              <a:spLocks noChangeShapeType="1"/>
            </p:cNvSpPr>
            <p:nvPr/>
          </p:nvSpPr>
          <p:spPr bwMode="auto">
            <a:xfrm rot="2929254">
              <a:off x="3184" y="1340"/>
              <a:ext cx="20" cy="21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25" name="Line 89"/>
            <p:cNvSpPr>
              <a:spLocks noChangeShapeType="1"/>
            </p:cNvSpPr>
            <p:nvPr/>
          </p:nvSpPr>
          <p:spPr bwMode="auto">
            <a:xfrm rot="-2947174">
              <a:off x="3980" y="1265"/>
              <a:ext cx="148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26" name="Line 90"/>
            <p:cNvSpPr>
              <a:spLocks noChangeShapeType="1"/>
            </p:cNvSpPr>
            <p:nvPr/>
          </p:nvSpPr>
          <p:spPr bwMode="auto">
            <a:xfrm rot="18652826" flipV="1">
              <a:off x="3839" y="920"/>
              <a:ext cx="0" cy="361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27" name="Line 91"/>
            <p:cNvSpPr>
              <a:spLocks noChangeShapeType="1"/>
            </p:cNvSpPr>
            <p:nvPr/>
          </p:nvSpPr>
          <p:spPr bwMode="auto">
            <a:xfrm rot="18652826" flipV="1">
              <a:off x="4190" y="1192"/>
              <a:ext cx="0" cy="36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28" name="Line 92"/>
            <p:cNvSpPr>
              <a:spLocks noChangeShapeType="1"/>
            </p:cNvSpPr>
            <p:nvPr/>
          </p:nvSpPr>
          <p:spPr bwMode="auto">
            <a:xfrm flipH="1">
              <a:off x="2205" y="370"/>
              <a:ext cx="150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29" name="Line 93"/>
            <p:cNvSpPr>
              <a:spLocks noChangeShapeType="1"/>
            </p:cNvSpPr>
            <p:nvPr/>
          </p:nvSpPr>
          <p:spPr bwMode="auto">
            <a:xfrm flipH="1">
              <a:off x="2178" y="1014"/>
              <a:ext cx="1563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30" name="Line 94"/>
            <p:cNvSpPr>
              <a:spLocks noChangeShapeType="1"/>
            </p:cNvSpPr>
            <p:nvPr/>
          </p:nvSpPr>
          <p:spPr bwMode="auto">
            <a:xfrm flipH="1">
              <a:off x="2192" y="1525"/>
              <a:ext cx="93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31" name="Line 95"/>
            <p:cNvSpPr>
              <a:spLocks noChangeShapeType="1"/>
            </p:cNvSpPr>
            <p:nvPr/>
          </p:nvSpPr>
          <p:spPr bwMode="auto">
            <a:xfrm flipH="1">
              <a:off x="2200" y="1741"/>
              <a:ext cx="212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32" name="Text Box 96"/>
            <p:cNvSpPr txBox="1">
              <a:spLocks noChangeArrowheads="1"/>
            </p:cNvSpPr>
            <p:nvPr/>
          </p:nvSpPr>
          <p:spPr bwMode="auto">
            <a:xfrm>
              <a:off x="1854" y="187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91233" name="Text Box 97"/>
            <p:cNvSpPr txBox="1">
              <a:spLocks noChangeArrowheads="1"/>
            </p:cNvSpPr>
            <p:nvPr/>
          </p:nvSpPr>
          <p:spPr bwMode="auto">
            <a:xfrm>
              <a:off x="1866" y="1269"/>
              <a:ext cx="3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B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91234" name="Text Box 98"/>
            <p:cNvSpPr txBox="1">
              <a:spLocks noChangeArrowheads="1"/>
            </p:cNvSpPr>
            <p:nvPr/>
          </p:nvSpPr>
          <p:spPr bwMode="auto">
            <a:xfrm>
              <a:off x="1866" y="830"/>
              <a:ext cx="3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N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91235" name="Text Box 99"/>
            <p:cNvSpPr txBox="1">
              <a:spLocks noChangeArrowheads="1"/>
            </p:cNvSpPr>
            <p:nvPr/>
          </p:nvSpPr>
          <p:spPr bwMode="auto">
            <a:xfrm>
              <a:off x="3117" y="1084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i="1">
                  <a:solidFill>
                    <a:schemeClr val="accent2"/>
                  </a:solidFill>
                </a:rPr>
                <a:t>L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91236" name="Text Box 100"/>
            <p:cNvSpPr txBox="1">
              <a:spLocks noChangeArrowheads="1"/>
            </p:cNvSpPr>
            <p:nvPr/>
          </p:nvSpPr>
          <p:spPr bwMode="auto">
            <a:xfrm>
              <a:off x="3896" y="127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i="1">
                  <a:solidFill>
                    <a:schemeClr val="accent2"/>
                  </a:solidFill>
                </a:rPr>
                <a:t>C</a:t>
              </a:r>
            </a:p>
          </p:txBody>
        </p:sp>
        <p:sp>
          <p:nvSpPr>
            <p:cNvPr id="91237" name="Line 101"/>
            <p:cNvSpPr>
              <a:spLocks noChangeShapeType="1"/>
            </p:cNvSpPr>
            <p:nvPr/>
          </p:nvSpPr>
          <p:spPr bwMode="auto">
            <a:xfrm>
              <a:off x="2447" y="370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38" name="Line 102"/>
            <p:cNvSpPr>
              <a:spLocks noChangeShapeType="1"/>
            </p:cNvSpPr>
            <p:nvPr/>
          </p:nvSpPr>
          <p:spPr bwMode="auto">
            <a:xfrm>
              <a:off x="2411" y="1525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39" name="Line 103"/>
            <p:cNvSpPr>
              <a:spLocks noChangeShapeType="1"/>
            </p:cNvSpPr>
            <p:nvPr/>
          </p:nvSpPr>
          <p:spPr bwMode="auto">
            <a:xfrm>
              <a:off x="2411" y="1743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40" name="Line 104"/>
            <p:cNvSpPr>
              <a:spLocks noChangeShapeType="1"/>
            </p:cNvSpPr>
            <p:nvPr/>
          </p:nvSpPr>
          <p:spPr bwMode="auto">
            <a:xfrm rot="-10800000">
              <a:off x="2378" y="1015"/>
              <a:ext cx="312" cy="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1241" name="Object 105"/>
            <p:cNvGraphicFramePr>
              <a:graphicFrameLocks noChangeAspect="1"/>
            </p:cNvGraphicFramePr>
            <p:nvPr/>
          </p:nvGraphicFramePr>
          <p:xfrm>
            <a:off x="2669" y="420"/>
            <a:ext cx="343" cy="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68" name="公式" r:id="rId6" imgW="177480" imgH="228600" progId="Equation.3">
                    <p:embed/>
                  </p:oleObj>
                </mc:Choice>
                <mc:Fallback>
                  <p:oleObj name="公式" r:id="rId6" imgW="177480" imgH="22860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9" y="420"/>
                          <a:ext cx="343" cy="4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242" name="Object 106"/>
            <p:cNvGraphicFramePr>
              <a:graphicFrameLocks noChangeAspect="1"/>
            </p:cNvGraphicFramePr>
            <p:nvPr/>
          </p:nvGraphicFramePr>
          <p:xfrm>
            <a:off x="2316" y="586"/>
            <a:ext cx="363" cy="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69" name="公式" r:id="rId8" imgW="190440" imgH="241200" progId="Equation.3">
                    <p:embed/>
                  </p:oleObj>
                </mc:Choice>
                <mc:Fallback>
                  <p:oleObj name="公式" r:id="rId8" imgW="190440" imgH="24120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586"/>
                          <a:ext cx="363" cy="4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243" name="Object 107"/>
            <p:cNvGraphicFramePr>
              <a:graphicFrameLocks noChangeAspect="1"/>
            </p:cNvGraphicFramePr>
            <p:nvPr/>
          </p:nvGraphicFramePr>
          <p:xfrm>
            <a:off x="2620" y="1123"/>
            <a:ext cx="325" cy="4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70" name="公式" r:id="rId10" imgW="177480" imgH="228600" progId="Equation.3">
                    <p:embed/>
                  </p:oleObj>
                </mc:Choice>
                <mc:Fallback>
                  <p:oleObj name="公式" r:id="rId10" imgW="177480" imgH="22860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0" y="1123"/>
                          <a:ext cx="325" cy="4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244" name="Object 108"/>
            <p:cNvGraphicFramePr>
              <a:graphicFrameLocks noChangeAspect="1"/>
            </p:cNvGraphicFramePr>
            <p:nvPr/>
          </p:nvGraphicFramePr>
          <p:xfrm>
            <a:off x="3905" y="361"/>
            <a:ext cx="423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71" name="公式" r:id="rId12" imgW="241200" imgH="241200" progId="Equation.3">
                    <p:embed/>
                  </p:oleObj>
                </mc:Choice>
                <mc:Fallback>
                  <p:oleObj name="公式" r:id="rId12" imgW="241200" imgH="241200" progId="Equation.3">
                    <p:embed/>
                    <p:pic>
                      <p:nvPicPr>
                        <p:cNvPr id="0" name="Object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5" y="361"/>
                          <a:ext cx="423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245" name="Object 109"/>
            <p:cNvGraphicFramePr>
              <a:graphicFrameLocks noChangeAspect="1"/>
            </p:cNvGraphicFramePr>
            <p:nvPr/>
          </p:nvGraphicFramePr>
          <p:xfrm>
            <a:off x="3572" y="1378"/>
            <a:ext cx="429" cy="4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72" name="公式" r:id="rId14" imgW="241200" imgH="241200" progId="Equation.3">
                    <p:embed/>
                  </p:oleObj>
                </mc:Choice>
                <mc:Fallback>
                  <p:oleObj name="公式" r:id="rId14" imgW="241200" imgH="241200" progId="Equation.3">
                    <p:embed/>
                    <p:pic>
                      <p:nvPicPr>
                        <p:cNvPr id="0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2" y="1378"/>
                          <a:ext cx="429" cy="4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246" name="Object 110"/>
            <p:cNvGraphicFramePr>
              <a:graphicFrameLocks noChangeAspect="1"/>
            </p:cNvGraphicFramePr>
            <p:nvPr/>
          </p:nvGraphicFramePr>
          <p:xfrm>
            <a:off x="4348" y="1082"/>
            <a:ext cx="404" cy="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73" name="公式" r:id="rId16" imgW="241200" imgH="241200" progId="Equation.3">
                    <p:embed/>
                  </p:oleObj>
                </mc:Choice>
                <mc:Fallback>
                  <p:oleObj name="公式" r:id="rId16" imgW="241200" imgH="241200" progId="Equation.3">
                    <p:embed/>
                    <p:pic>
                      <p:nvPicPr>
                        <p:cNvPr id="0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8" y="1082"/>
                          <a:ext cx="404" cy="3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247" name="Line 111"/>
            <p:cNvSpPr>
              <a:spLocks noChangeShapeType="1"/>
            </p:cNvSpPr>
            <p:nvPr/>
          </p:nvSpPr>
          <p:spPr bwMode="auto">
            <a:xfrm>
              <a:off x="3878" y="574"/>
              <a:ext cx="0" cy="24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48" name="Line 112"/>
            <p:cNvSpPr>
              <a:spLocks noChangeShapeType="1"/>
            </p:cNvSpPr>
            <p:nvPr/>
          </p:nvSpPr>
          <p:spPr bwMode="auto">
            <a:xfrm flipV="1">
              <a:off x="3472" y="1287"/>
              <a:ext cx="250" cy="18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49" name="Line 113"/>
            <p:cNvSpPr>
              <a:spLocks noChangeShapeType="1"/>
            </p:cNvSpPr>
            <p:nvPr/>
          </p:nvSpPr>
          <p:spPr bwMode="auto">
            <a:xfrm flipH="1" flipV="1">
              <a:off x="4048" y="1003"/>
              <a:ext cx="250" cy="18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50" name="Line 114"/>
            <p:cNvSpPr>
              <a:spLocks noChangeShapeType="1"/>
            </p:cNvSpPr>
            <p:nvPr/>
          </p:nvSpPr>
          <p:spPr bwMode="auto">
            <a:xfrm rot="-2947174">
              <a:off x="3909" y="1216"/>
              <a:ext cx="149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51" name="Oval 115"/>
            <p:cNvSpPr>
              <a:spLocks noChangeArrowheads="1"/>
            </p:cNvSpPr>
            <p:nvPr/>
          </p:nvSpPr>
          <p:spPr bwMode="auto">
            <a:xfrm>
              <a:off x="3674" y="961"/>
              <a:ext cx="84" cy="7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252" name="Line 116"/>
            <p:cNvSpPr>
              <a:spLocks noChangeShapeType="1"/>
            </p:cNvSpPr>
            <p:nvPr/>
          </p:nvSpPr>
          <p:spPr bwMode="auto">
            <a:xfrm>
              <a:off x="4312" y="1476"/>
              <a:ext cx="0" cy="25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1253" name="Line 117"/>
          <p:cNvSpPr>
            <a:spLocks noChangeShapeType="1"/>
          </p:cNvSpPr>
          <p:nvPr/>
        </p:nvSpPr>
        <p:spPr bwMode="auto">
          <a:xfrm>
            <a:off x="0" y="3257550"/>
            <a:ext cx="914400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1256" name="Object 120"/>
          <p:cNvGraphicFramePr>
            <a:graphicFrameLocks noChangeAspect="1"/>
          </p:cNvGraphicFramePr>
          <p:nvPr/>
        </p:nvGraphicFramePr>
        <p:xfrm>
          <a:off x="1143000" y="663575"/>
          <a:ext cx="3140075" cy="224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74" name="公式" r:id="rId18" imgW="1155600" imgH="799920" progId="Equation.3">
                  <p:embed/>
                </p:oleObj>
              </mc:Choice>
              <mc:Fallback>
                <p:oleObj name="公式" r:id="rId18" imgW="1155600" imgH="799920" progId="Equation.3">
                  <p:embed/>
                  <p:pic>
                    <p:nvPicPr>
                      <p:cNvPr id="0" name="Object 1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663575"/>
                        <a:ext cx="3140075" cy="224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1266" name="Group 130"/>
          <p:cNvGrpSpPr>
            <a:grpSpLocks/>
          </p:cNvGrpSpPr>
          <p:nvPr/>
        </p:nvGrpSpPr>
        <p:grpSpPr bwMode="auto">
          <a:xfrm>
            <a:off x="723900" y="3403600"/>
            <a:ext cx="7488238" cy="3413125"/>
            <a:chOff x="108" y="2204"/>
            <a:chExt cx="4717" cy="2150"/>
          </a:xfrm>
        </p:grpSpPr>
        <p:graphicFrame>
          <p:nvGraphicFramePr>
            <p:cNvPr id="91147" name="Object 11"/>
            <p:cNvGraphicFramePr>
              <a:graphicFrameLocks noChangeAspect="1"/>
            </p:cNvGraphicFramePr>
            <p:nvPr/>
          </p:nvGraphicFramePr>
          <p:xfrm>
            <a:off x="750" y="2204"/>
            <a:ext cx="4075" cy="2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75" name="公式" r:id="rId20" imgW="2450880" imgH="1282680" progId="Equation.3">
                    <p:embed/>
                  </p:oleObj>
                </mc:Choice>
                <mc:Fallback>
                  <p:oleObj name="公式" r:id="rId20" imgW="2450880" imgH="128268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0" y="2204"/>
                          <a:ext cx="4075" cy="21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257" name="Rectangle 121"/>
            <p:cNvSpPr>
              <a:spLocks noChangeArrowheads="1"/>
            </p:cNvSpPr>
            <p:nvPr/>
          </p:nvSpPr>
          <p:spPr bwMode="auto">
            <a:xfrm>
              <a:off x="108" y="2731"/>
              <a:ext cx="374" cy="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>
                  <a:solidFill>
                    <a:srgbClr val="CC3300"/>
                  </a:solidFill>
                </a:rPr>
                <a:t>相</a:t>
              </a:r>
            </a:p>
            <a:p>
              <a:pPr algn="ctr"/>
              <a:r>
                <a:rPr lang="zh-CN" altLang="en-US" sz="3200">
                  <a:solidFill>
                    <a:srgbClr val="CC3300"/>
                  </a:solidFill>
                </a:rPr>
                <a:t>电</a:t>
              </a:r>
            </a:p>
            <a:p>
              <a:pPr algn="ctr"/>
              <a:r>
                <a:rPr lang="zh-CN" altLang="en-US" sz="3200">
                  <a:solidFill>
                    <a:srgbClr val="CC3300"/>
                  </a:solidFill>
                </a:rPr>
                <a:t>压</a:t>
              </a:r>
            </a:p>
          </p:txBody>
        </p:sp>
        <p:sp>
          <p:nvSpPr>
            <p:cNvPr id="91258" name="AutoShape 122"/>
            <p:cNvSpPr>
              <a:spLocks/>
            </p:cNvSpPr>
            <p:nvPr/>
          </p:nvSpPr>
          <p:spPr bwMode="auto">
            <a:xfrm>
              <a:off x="490" y="2568"/>
              <a:ext cx="226" cy="1368"/>
            </a:xfrm>
            <a:prstGeom prst="leftBrace">
              <a:avLst>
                <a:gd name="adj1" fmla="val 50442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1260" name="AutoShape 124"/>
          <p:cNvSpPr>
            <a:spLocks/>
          </p:cNvSpPr>
          <p:nvPr/>
        </p:nvSpPr>
        <p:spPr bwMode="auto">
          <a:xfrm>
            <a:off x="803275" y="857250"/>
            <a:ext cx="301625" cy="1809750"/>
          </a:xfrm>
          <a:prstGeom prst="leftBrace">
            <a:avLst>
              <a:gd name="adj1" fmla="val 50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261" name="Rectangle 125"/>
          <p:cNvSpPr>
            <a:spLocks noChangeArrowheads="1"/>
          </p:cNvSpPr>
          <p:nvPr/>
        </p:nvSpPr>
        <p:spPr bwMode="auto">
          <a:xfrm>
            <a:off x="190500" y="887413"/>
            <a:ext cx="593725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3200"/>
              <a:t>线</a:t>
            </a:r>
          </a:p>
          <a:p>
            <a:pPr algn="ctr"/>
            <a:r>
              <a:rPr lang="zh-CN" altLang="en-US" sz="3200"/>
              <a:t>电</a:t>
            </a:r>
          </a:p>
          <a:p>
            <a:pPr algn="ctr"/>
            <a:r>
              <a:rPr lang="zh-CN" altLang="en-US" sz="3200"/>
              <a:t>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9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4543425" y="0"/>
            <a:ext cx="4600575" cy="3090863"/>
            <a:chOff x="1854" y="187"/>
            <a:chExt cx="2898" cy="1947"/>
          </a:xfrm>
        </p:grpSpPr>
        <p:graphicFrame>
          <p:nvGraphicFramePr>
            <p:cNvPr id="115715" name="Object 3"/>
            <p:cNvGraphicFramePr>
              <a:graphicFrameLocks noChangeAspect="1"/>
            </p:cNvGraphicFramePr>
            <p:nvPr/>
          </p:nvGraphicFramePr>
          <p:xfrm>
            <a:off x="2601" y="1730"/>
            <a:ext cx="308" cy="4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1" name="公式" r:id="rId4" imgW="177480" imgH="228600" progId="Equation.3">
                    <p:embed/>
                  </p:oleObj>
                </mc:Choice>
                <mc:Fallback>
                  <p:oleObj name="公式" r:id="rId4" imgW="177480" imgH="2286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1" y="1730"/>
                          <a:ext cx="308" cy="4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716" name="Text Box 4"/>
            <p:cNvSpPr txBox="1">
              <a:spLocks noChangeArrowheads="1"/>
            </p:cNvSpPr>
            <p:nvPr/>
          </p:nvSpPr>
          <p:spPr bwMode="auto">
            <a:xfrm>
              <a:off x="1866" y="1633"/>
              <a:ext cx="3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C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115717" name="Line 5"/>
            <p:cNvSpPr>
              <a:spLocks noChangeShapeType="1"/>
            </p:cNvSpPr>
            <p:nvPr/>
          </p:nvSpPr>
          <p:spPr bwMode="auto">
            <a:xfrm>
              <a:off x="3713" y="357"/>
              <a:ext cx="0" cy="67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18" name="Rectangle 6"/>
            <p:cNvSpPr>
              <a:spLocks noChangeArrowheads="1"/>
            </p:cNvSpPr>
            <p:nvPr/>
          </p:nvSpPr>
          <p:spPr bwMode="auto">
            <a:xfrm>
              <a:off x="3657" y="525"/>
              <a:ext cx="102" cy="29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19" name="Rectangle 7"/>
            <p:cNvSpPr>
              <a:spLocks noChangeArrowheads="1"/>
            </p:cNvSpPr>
            <p:nvPr/>
          </p:nvSpPr>
          <p:spPr bwMode="auto">
            <a:xfrm>
              <a:off x="3364" y="54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accent2"/>
                  </a:solidFill>
                </a:rPr>
                <a:t>R</a:t>
              </a:r>
            </a:p>
          </p:txBody>
        </p:sp>
        <p:grpSp>
          <p:nvGrpSpPr>
            <p:cNvPr id="115720" name="Group 8"/>
            <p:cNvGrpSpPr>
              <a:grpSpLocks/>
            </p:cNvGrpSpPr>
            <p:nvPr/>
          </p:nvGrpSpPr>
          <p:grpSpPr bwMode="auto">
            <a:xfrm rot="2929254">
              <a:off x="3363" y="1192"/>
              <a:ext cx="93" cy="281"/>
              <a:chOff x="2160" y="1198"/>
              <a:chExt cx="97" cy="246"/>
            </a:xfrm>
          </p:grpSpPr>
          <p:sp>
            <p:nvSpPr>
              <p:cNvPr id="115721" name="Arc 9"/>
              <p:cNvSpPr>
                <a:spLocks/>
              </p:cNvSpPr>
              <p:nvPr/>
            </p:nvSpPr>
            <p:spPr bwMode="auto">
              <a:xfrm>
                <a:off x="2160" y="1198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722" name="Arc 10"/>
              <p:cNvSpPr>
                <a:spLocks/>
              </p:cNvSpPr>
              <p:nvPr/>
            </p:nvSpPr>
            <p:spPr bwMode="auto">
              <a:xfrm>
                <a:off x="2160" y="1280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723" name="Arc 11"/>
              <p:cNvSpPr>
                <a:spLocks/>
              </p:cNvSpPr>
              <p:nvPr/>
            </p:nvSpPr>
            <p:spPr bwMode="auto">
              <a:xfrm>
                <a:off x="2160" y="1362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15724" name="Line 12"/>
            <p:cNvSpPr>
              <a:spLocks noChangeShapeType="1"/>
            </p:cNvSpPr>
            <p:nvPr/>
          </p:nvSpPr>
          <p:spPr bwMode="auto">
            <a:xfrm rot="2929254">
              <a:off x="3576" y="952"/>
              <a:ext cx="28" cy="31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5" name="Line 13"/>
            <p:cNvSpPr>
              <a:spLocks noChangeShapeType="1"/>
            </p:cNvSpPr>
            <p:nvPr/>
          </p:nvSpPr>
          <p:spPr bwMode="auto">
            <a:xfrm rot="2929254">
              <a:off x="3184" y="1340"/>
              <a:ext cx="20" cy="21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6" name="Line 14"/>
            <p:cNvSpPr>
              <a:spLocks noChangeShapeType="1"/>
            </p:cNvSpPr>
            <p:nvPr/>
          </p:nvSpPr>
          <p:spPr bwMode="auto">
            <a:xfrm rot="-2947174">
              <a:off x="3980" y="1265"/>
              <a:ext cx="148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7" name="Line 15"/>
            <p:cNvSpPr>
              <a:spLocks noChangeShapeType="1"/>
            </p:cNvSpPr>
            <p:nvPr/>
          </p:nvSpPr>
          <p:spPr bwMode="auto">
            <a:xfrm rot="18652826" flipV="1">
              <a:off x="3839" y="920"/>
              <a:ext cx="0" cy="361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8" name="Line 16"/>
            <p:cNvSpPr>
              <a:spLocks noChangeShapeType="1"/>
            </p:cNvSpPr>
            <p:nvPr/>
          </p:nvSpPr>
          <p:spPr bwMode="auto">
            <a:xfrm rot="18652826" flipV="1">
              <a:off x="4190" y="1192"/>
              <a:ext cx="0" cy="36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9" name="Line 17"/>
            <p:cNvSpPr>
              <a:spLocks noChangeShapeType="1"/>
            </p:cNvSpPr>
            <p:nvPr/>
          </p:nvSpPr>
          <p:spPr bwMode="auto">
            <a:xfrm flipH="1">
              <a:off x="2205" y="370"/>
              <a:ext cx="150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0" name="Line 18"/>
            <p:cNvSpPr>
              <a:spLocks noChangeShapeType="1"/>
            </p:cNvSpPr>
            <p:nvPr/>
          </p:nvSpPr>
          <p:spPr bwMode="auto">
            <a:xfrm flipH="1">
              <a:off x="2178" y="1014"/>
              <a:ext cx="1563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1" name="Line 19"/>
            <p:cNvSpPr>
              <a:spLocks noChangeShapeType="1"/>
            </p:cNvSpPr>
            <p:nvPr/>
          </p:nvSpPr>
          <p:spPr bwMode="auto">
            <a:xfrm flipH="1">
              <a:off x="2192" y="1525"/>
              <a:ext cx="93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2" name="Line 20"/>
            <p:cNvSpPr>
              <a:spLocks noChangeShapeType="1"/>
            </p:cNvSpPr>
            <p:nvPr/>
          </p:nvSpPr>
          <p:spPr bwMode="auto">
            <a:xfrm flipH="1">
              <a:off x="2200" y="1741"/>
              <a:ext cx="212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3" name="Text Box 21"/>
            <p:cNvSpPr txBox="1">
              <a:spLocks noChangeArrowheads="1"/>
            </p:cNvSpPr>
            <p:nvPr/>
          </p:nvSpPr>
          <p:spPr bwMode="auto">
            <a:xfrm>
              <a:off x="1854" y="187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115734" name="Text Box 22"/>
            <p:cNvSpPr txBox="1">
              <a:spLocks noChangeArrowheads="1"/>
            </p:cNvSpPr>
            <p:nvPr/>
          </p:nvSpPr>
          <p:spPr bwMode="auto">
            <a:xfrm>
              <a:off x="1866" y="1269"/>
              <a:ext cx="3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B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115735" name="Text Box 23"/>
            <p:cNvSpPr txBox="1">
              <a:spLocks noChangeArrowheads="1"/>
            </p:cNvSpPr>
            <p:nvPr/>
          </p:nvSpPr>
          <p:spPr bwMode="auto">
            <a:xfrm>
              <a:off x="1866" y="830"/>
              <a:ext cx="3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N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115736" name="Text Box 24"/>
            <p:cNvSpPr txBox="1">
              <a:spLocks noChangeArrowheads="1"/>
            </p:cNvSpPr>
            <p:nvPr/>
          </p:nvSpPr>
          <p:spPr bwMode="auto">
            <a:xfrm>
              <a:off x="3117" y="1084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i="1">
                  <a:solidFill>
                    <a:schemeClr val="accent2"/>
                  </a:solidFill>
                </a:rPr>
                <a:t>L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115737" name="Text Box 25"/>
            <p:cNvSpPr txBox="1">
              <a:spLocks noChangeArrowheads="1"/>
            </p:cNvSpPr>
            <p:nvPr/>
          </p:nvSpPr>
          <p:spPr bwMode="auto">
            <a:xfrm>
              <a:off x="3896" y="127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i="1">
                  <a:solidFill>
                    <a:schemeClr val="accent2"/>
                  </a:solidFill>
                </a:rPr>
                <a:t>C</a:t>
              </a:r>
            </a:p>
          </p:txBody>
        </p:sp>
        <p:sp>
          <p:nvSpPr>
            <p:cNvPr id="115738" name="Line 26"/>
            <p:cNvSpPr>
              <a:spLocks noChangeShapeType="1"/>
            </p:cNvSpPr>
            <p:nvPr/>
          </p:nvSpPr>
          <p:spPr bwMode="auto">
            <a:xfrm>
              <a:off x="2447" y="370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9" name="Line 27"/>
            <p:cNvSpPr>
              <a:spLocks noChangeShapeType="1"/>
            </p:cNvSpPr>
            <p:nvPr/>
          </p:nvSpPr>
          <p:spPr bwMode="auto">
            <a:xfrm>
              <a:off x="2411" y="1525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auto">
            <a:xfrm>
              <a:off x="2411" y="1743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auto">
            <a:xfrm rot="-10800000">
              <a:off x="2378" y="1015"/>
              <a:ext cx="312" cy="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5742" name="Object 30"/>
            <p:cNvGraphicFramePr>
              <a:graphicFrameLocks noChangeAspect="1"/>
            </p:cNvGraphicFramePr>
            <p:nvPr/>
          </p:nvGraphicFramePr>
          <p:xfrm>
            <a:off x="2669" y="420"/>
            <a:ext cx="343" cy="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2" name="公式" r:id="rId6" imgW="177480" imgH="228600" progId="Equation.3">
                    <p:embed/>
                  </p:oleObj>
                </mc:Choice>
                <mc:Fallback>
                  <p:oleObj name="公式" r:id="rId6" imgW="177480" imgH="228600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9" y="420"/>
                          <a:ext cx="343" cy="4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743" name="Object 31"/>
            <p:cNvGraphicFramePr>
              <a:graphicFrameLocks noChangeAspect="1"/>
            </p:cNvGraphicFramePr>
            <p:nvPr/>
          </p:nvGraphicFramePr>
          <p:xfrm>
            <a:off x="2316" y="586"/>
            <a:ext cx="363" cy="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3" name="公式" r:id="rId8" imgW="190440" imgH="241200" progId="Equation.3">
                    <p:embed/>
                  </p:oleObj>
                </mc:Choice>
                <mc:Fallback>
                  <p:oleObj name="公式" r:id="rId8" imgW="190440" imgH="24120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586"/>
                          <a:ext cx="363" cy="4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744" name="Object 32"/>
            <p:cNvGraphicFramePr>
              <a:graphicFrameLocks noChangeAspect="1"/>
            </p:cNvGraphicFramePr>
            <p:nvPr/>
          </p:nvGraphicFramePr>
          <p:xfrm>
            <a:off x="2620" y="1123"/>
            <a:ext cx="325" cy="4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4" name="公式" r:id="rId10" imgW="177480" imgH="228600" progId="Equation.3">
                    <p:embed/>
                  </p:oleObj>
                </mc:Choice>
                <mc:Fallback>
                  <p:oleObj name="公式" r:id="rId10" imgW="177480" imgH="22860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0" y="1123"/>
                          <a:ext cx="325" cy="4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745" name="Object 33"/>
            <p:cNvGraphicFramePr>
              <a:graphicFrameLocks noChangeAspect="1"/>
            </p:cNvGraphicFramePr>
            <p:nvPr/>
          </p:nvGraphicFramePr>
          <p:xfrm>
            <a:off x="3905" y="361"/>
            <a:ext cx="423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5" name="公式" r:id="rId12" imgW="241200" imgH="241200" progId="Equation.3">
                    <p:embed/>
                  </p:oleObj>
                </mc:Choice>
                <mc:Fallback>
                  <p:oleObj name="公式" r:id="rId12" imgW="241200" imgH="2412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5" y="361"/>
                          <a:ext cx="423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746" name="Object 34"/>
            <p:cNvGraphicFramePr>
              <a:graphicFrameLocks noChangeAspect="1"/>
            </p:cNvGraphicFramePr>
            <p:nvPr/>
          </p:nvGraphicFramePr>
          <p:xfrm>
            <a:off x="3572" y="1378"/>
            <a:ext cx="429" cy="4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6" name="公式" r:id="rId14" imgW="241200" imgH="241200" progId="Equation.3">
                    <p:embed/>
                  </p:oleObj>
                </mc:Choice>
                <mc:Fallback>
                  <p:oleObj name="公式" r:id="rId14" imgW="241200" imgH="24120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2" y="1378"/>
                          <a:ext cx="429" cy="4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747" name="Object 35"/>
            <p:cNvGraphicFramePr>
              <a:graphicFrameLocks noChangeAspect="1"/>
            </p:cNvGraphicFramePr>
            <p:nvPr/>
          </p:nvGraphicFramePr>
          <p:xfrm>
            <a:off x="4348" y="1082"/>
            <a:ext cx="404" cy="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7" name="公式" r:id="rId16" imgW="241200" imgH="241200" progId="Equation.3">
                    <p:embed/>
                  </p:oleObj>
                </mc:Choice>
                <mc:Fallback>
                  <p:oleObj name="公式" r:id="rId16" imgW="241200" imgH="241200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8" y="1082"/>
                          <a:ext cx="404" cy="3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748" name="Line 36"/>
            <p:cNvSpPr>
              <a:spLocks noChangeShapeType="1"/>
            </p:cNvSpPr>
            <p:nvPr/>
          </p:nvSpPr>
          <p:spPr bwMode="auto">
            <a:xfrm>
              <a:off x="3878" y="574"/>
              <a:ext cx="0" cy="24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9" name="Line 37"/>
            <p:cNvSpPr>
              <a:spLocks noChangeShapeType="1"/>
            </p:cNvSpPr>
            <p:nvPr/>
          </p:nvSpPr>
          <p:spPr bwMode="auto">
            <a:xfrm flipV="1">
              <a:off x="3472" y="1287"/>
              <a:ext cx="250" cy="18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50" name="Line 38"/>
            <p:cNvSpPr>
              <a:spLocks noChangeShapeType="1"/>
            </p:cNvSpPr>
            <p:nvPr/>
          </p:nvSpPr>
          <p:spPr bwMode="auto">
            <a:xfrm flipH="1" flipV="1">
              <a:off x="4048" y="1003"/>
              <a:ext cx="250" cy="18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51" name="Line 39"/>
            <p:cNvSpPr>
              <a:spLocks noChangeShapeType="1"/>
            </p:cNvSpPr>
            <p:nvPr/>
          </p:nvSpPr>
          <p:spPr bwMode="auto">
            <a:xfrm rot="-2947174">
              <a:off x="3909" y="1216"/>
              <a:ext cx="149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52" name="Oval 40"/>
            <p:cNvSpPr>
              <a:spLocks noChangeArrowheads="1"/>
            </p:cNvSpPr>
            <p:nvPr/>
          </p:nvSpPr>
          <p:spPr bwMode="auto">
            <a:xfrm>
              <a:off x="3674" y="961"/>
              <a:ext cx="84" cy="7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53" name="Line 41"/>
            <p:cNvSpPr>
              <a:spLocks noChangeShapeType="1"/>
            </p:cNvSpPr>
            <p:nvPr/>
          </p:nvSpPr>
          <p:spPr bwMode="auto">
            <a:xfrm>
              <a:off x="4312" y="1476"/>
              <a:ext cx="0" cy="25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5754" name="Group 42"/>
          <p:cNvGrpSpPr>
            <a:grpSpLocks/>
          </p:cNvGrpSpPr>
          <p:nvPr/>
        </p:nvGrpSpPr>
        <p:grpSpPr bwMode="auto">
          <a:xfrm>
            <a:off x="631825" y="609600"/>
            <a:ext cx="3054350" cy="1363663"/>
            <a:chOff x="475" y="588"/>
            <a:chExt cx="1924" cy="859"/>
          </a:xfrm>
        </p:grpSpPr>
        <p:graphicFrame>
          <p:nvGraphicFramePr>
            <p:cNvPr id="115755" name="Object 43"/>
            <p:cNvGraphicFramePr>
              <a:graphicFrameLocks noChangeAspect="1"/>
            </p:cNvGraphicFramePr>
            <p:nvPr/>
          </p:nvGraphicFramePr>
          <p:xfrm>
            <a:off x="977" y="588"/>
            <a:ext cx="1422" cy="8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8" name="公式" r:id="rId18" imgW="711000" imgH="419040" progId="Equation.3">
                    <p:embed/>
                  </p:oleObj>
                </mc:Choice>
                <mc:Fallback>
                  <p:oleObj name="公式" r:id="rId18" imgW="711000" imgH="419040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7" y="588"/>
                          <a:ext cx="1422" cy="8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756" name="Text Box 44"/>
            <p:cNvSpPr txBox="1">
              <a:spLocks noChangeArrowheads="1"/>
            </p:cNvSpPr>
            <p:nvPr/>
          </p:nvSpPr>
          <p:spPr bwMode="auto">
            <a:xfrm>
              <a:off x="475" y="808"/>
              <a:ext cx="5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/>
                <a:t>令：</a:t>
              </a:r>
            </a:p>
          </p:txBody>
        </p:sp>
      </p:grpSp>
      <p:sp>
        <p:nvSpPr>
          <p:cNvPr id="115757" name="Rectangle 45"/>
          <p:cNvSpPr>
            <a:spLocks noChangeArrowheads="1"/>
          </p:cNvSpPr>
          <p:nvPr/>
        </p:nvSpPr>
        <p:spPr bwMode="auto">
          <a:xfrm>
            <a:off x="819150" y="2393950"/>
            <a:ext cx="263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3200"/>
              <a:t>则相电压为：</a:t>
            </a:r>
          </a:p>
        </p:txBody>
      </p:sp>
      <p:grpSp>
        <p:nvGrpSpPr>
          <p:cNvPr id="115758" name="Group 46"/>
          <p:cNvGrpSpPr>
            <a:grpSpLocks/>
          </p:cNvGrpSpPr>
          <p:nvPr/>
        </p:nvGrpSpPr>
        <p:grpSpPr bwMode="auto">
          <a:xfrm>
            <a:off x="1228725" y="3187700"/>
            <a:ext cx="6600825" cy="3413125"/>
            <a:chOff x="774" y="2324"/>
            <a:chExt cx="4158" cy="2150"/>
          </a:xfrm>
        </p:grpSpPr>
        <p:graphicFrame>
          <p:nvGraphicFramePr>
            <p:cNvPr id="115759" name="Object 47"/>
            <p:cNvGraphicFramePr>
              <a:graphicFrameLocks noChangeAspect="1"/>
            </p:cNvGraphicFramePr>
            <p:nvPr/>
          </p:nvGraphicFramePr>
          <p:xfrm>
            <a:off x="1237" y="2324"/>
            <a:ext cx="3695" cy="2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9" name="公式" r:id="rId20" imgW="2222280" imgH="1282680" progId="Equation.3">
                    <p:embed/>
                  </p:oleObj>
                </mc:Choice>
                <mc:Fallback>
                  <p:oleObj name="公式" r:id="rId20" imgW="2222280" imgH="128268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7" y="2324"/>
                          <a:ext cx="3695" cy="21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760" name="AutoShape 48"/>
            <p:cNvSpPr>
              <a:spLocks/>
            </p:cNvSpPr>
            <p:nvPr/>
          </p:nvSpPr>
          <p:spPr bwMode="auto">
            <a:xfrm>
              <a:off x="774" y="2573"/>
              <a:ext cx="226" cy="1368"/>
            </a:xfrm>
            <a:prstGeom prst="leftBrace">
              <a:avLst>
                <a:gd name="adj1" fmla="val 50442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57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57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86" name="Text Box 82"/>
          <p:cNvSpPr txBox="1">
            <a:spLocks noChangeArrowheads="1"/>
          </p:cNvSpPr>
          <p:nvPr/>
        </p:nvSpPr>
        <p:spPr bwMode="auto">
          <a:xfrm>
            <a:off x="484188" y="339725"/>
            <a:ext cx="2089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zh-CN" sz="3200">
                <a:solidFill>
                  <a:srgbClr val="CC3300"/>
                </a:solidFill>
              </a:rPr>
              <a:t>(2)  </a:t>
            </a:r>
            <a:r>
              <a:rPr lang="zh-CN" altLang="en-US" sz="3200">
                <a:solidFill>
                  <a:srgbClr val="CC3300"/>
                </a:solidFill>
              </a:rPr>
              <a:t>相电流</a:t>
            </a:r>
          </a:p>
        </p:txBody>
      </p:sp>
      <p:grpSp>
        <p:nvGrpSpPr>
          <p:cNvPr id="47280" name="Group 176"/>
          <p:cNvGrpSpPr>
            <a:grpSpLocks/>
          </p:cNvGrpSpPr>
          <p:nvPr/>
        </p:nvGrpSpPr>
        <p:grpSpPr bwMode="auto">
          <a:xfrm>
            <a:off x="4543425" y="-57150"/>
            <a:ext cx="4600575" cy="3281363"/>
            <a:chOff x="1854" y="187"/>
            <a:chExt cx="2898" cy="1947"/>
          </a:xfrm>
        </p:grpSpPr>
        <p:graphicFrame>
          <p:nvGraphicFramePr>
            <p:cNvPr id="47281" name="Object 177"/>
            <p:cNvGraphicFramePr>
              <a:graphicFrameLocks noChangeAspect="1"/>
            </p:cNvGraphicFramePr>
            <p:nvPr/>
          </p:nvGraphicFramePr>
          <p:xfrm>
            <a:off x="2601" y="1730"/>
            <a:ext cx="308" cy="4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1" name="公式" r:id="rId3" imgW="177480" imgH="228600" progId="Equation.3">
                    <p:embed/>
                  </p:oleObj>
                </mc:Choice>
                <mc:Fallback>
                  <p:oleObj name="公式" r:id="rId3" imgW="177480" imgH="228600" progId="Equation.3">
                    <p:embed/>
                    <p:pic>
                      <p:nvPicPr>
                        <p:cNvPr id="0" name="Object 1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1" y="1730"/>
                          <a:ext cx="308" cy="4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282" name="Text Box 178"/>
            <p:cNvSpPr txBox="1">
              <a:spLocks noChangeArrowheads="1"/>
            </p:cNvSpPr>
            <p:nvPr/>
          </p:nvSpPr>
          <p:spPr bwMode="auto">
            <a:xfrm>
              <a:off x="1866" y="1633"/>
              <a:ext cx="321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C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47283" name="Line 179"/>
            <p:cNvSpPr>
              <a:spLocks noChangeShapeType="1"/>
            </p:cNvSpPr>
            <p:nvPr/>
          </p:nvSpPr>
          <p:spPr bwMode="auto">
            <a:xfrm>
              <a:off x="3713" y="357"/>
              <a:ext cx="0" cy="67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84" name="Rectangle 180"/>
            <p:cNvSpPr>
              <a:spLocks noChangeArrowheads="1"/>
            </p:cNvSpPr>
            <p:nvPr/>
          </p:nvSpPr>
          <p:spPr bwMode="auto">
            <a:xfrm>
              <a:off x="3657" y="525"/>
              <a:ext cx="102" cy="29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85" name="Rectangle 181"/>
            <p:cNvSpPr>
              <a:spLocks noChangeArrowheads="1"/>
            </p:cNvSpPr>
            <p:nvPr/>
          </p:nvSpPr>
          <p:spPr bwMode="auto">
            <a:xfrm>
              <a:off x="3364" y="541"/>
              <a:ext cx="265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accent2"/>
                  </a:solidFill>
                </a:rPr>
                <a:t>R</a:t>
              </a:r>
            </a:p>
          </p:txBody>
        </p:sp>
        <p:grpSp>
          <p:nvGrpSpPr>
            <p:cNvPr id="47286" name="Group 182"/>
            <p:cNvGrpSpPr>
              <a:grpSpLocks/>
            </p:cNvGrpSpPr>
            <p:nvPr/>
          </p:nvGrpSpPr>
          <p:grpSpPr bwMode="auto">
            <a:xfrm rot="2929254">
              <a:off x="3363" y="1192"/>
              <a:ext cx="93" cy="281"/>
              <a:chOff x="2160" y="1198"/>
              <a:chExt cx="97" cy="246"/>
            </a:xfrm>
          </p:grpSpPr>
          <p:sp>
            <p:nvSpPr>
              <p:cNvPr id="47287" name="Arc 183"/>
              <p:cNvSpPr>
                <a:spLocks/>
              </p:cNvSpPr>
              <p:nvPr/>
            </p:nvSpPr>
            <p:spPr bwMode="auto">
              <a:xfrm>
                <a:off x="2160" y="1198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288" name="Arc 184"/>
              <p:cNvSpPr>
                <a:spLocks/>
              </p:cNvSpPr>
              <p:nvPr/>
            </p:nvSpPr>
            <p:spPr bwMode="auto">
              <a:xfrm>
                <a:off x="2160" y="1280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289" name="Arc 185"/>
              <p:cNvSpPr>
                <a:spLocks/>
              </p:cNvSpPr>
              <p:nvPr/>
            </p:nvSpPr>
            <p:spPr bwMode="auto">
              <a:xfrm>
                <a:off x="2160" y="1362"/>
                <a:ext cx="97" cy="82"/>
              </a:xfrm>
              <a:custGeom>
                <a:avLst/>
                <a:gdLst>
                  <a:gd name="G0" fmla="+- 225 0 0"/>
                  <a:gd name="G1" fmla="+- 21600 0 0"/>
                  <a:gd name="G2" fmla="+- 21600 0 0"/>
                  <a:gd name="T0" fmla="*/ 0 w 21825"/>
                  <a:gd name="T1" fmla="*/ 1 h 43200"/>
                  <a:gd name="T2" fmla="*/ 225 w 21825"/>
                  <a:gd name="T3" fmla="*/ 43200 h 43200"/>
                  <a:gd name="T4" fmla="*/ 225 w 2182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7290" name="Line 186"/>
            <p:cNvSpPr>
              <a:spLocks noChangeShapeType="1"/>
            </p:cNvSpPr>
            <p:nvPr/>
          </p:nvSpPr>
          <p:spPr bwMode="auto">
            <a:xfrm rot="2929254">
              <a:off x="3576" y="952"/>
              <a:ext cx="28" cy="31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1" name="Line 187"/>
            <p:cNvSpPr>
              <a:spLocks noChangeShapeType="1"/>
            </p:cNvSpPr>
            <p:nvPr/>
          </p:nvSpPr>
          <p:spPr bwMode="auto">
            <a:xfrm rot="2929254">
              <a:off x="3184" y="1340"/>
              <a:ext cx="20" cy="21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2" name="Line 188"/>
            <p:cNvSpPr>
              <a:spLocks noChangeShapeType="1"/>
            </p:cNvSpPr>
            <p:nvPr/>
          </p:nvSpPr>
          <p:spPr bwMode="auto">
            <a:xfrm rot="-2947174">
              <a:off x="3980" y="1265"/>
              <a:ext cx="148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3" name="Line 189"/>
            <p:cNvSpPr>
              <a:spLocks noChangeShapeType="1"/>
            </p:cNvSpPr>
            <p:nvPr/>
          </p:nvSpPr>
          <p:spPr bwMode="auto">
            <a:xfrm rot="18652826" flipV="1">
              <a:off x="3839" y="920"/>
              <a:ext cx="0" cy="361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4" name="Line 190"/>
            <p:cNvSpPr>
              <a:spLocks noChangeShapeType="1"/>
            </p:cNvSpPr>
            <p:nvPr/>
          </p:nvSpPr>
          <p:spPr bwMode="auto">
            <a:xfrm rot="18652826" flipV="1">
              <a:off x="4190" y="1192"/>
              <a:ext cx="0" cy="36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5" name="Line 191"/>
            <p:cNvSpPr>
              <a:spLocks noChangeShapeType="1"/>
            </p:cNvSpPr>
            <p:nvPr/>
          </p:nvSpPr>
          <p:spPr bwMode="auto">
            <a:xfrm flipH="1">
              <a:off x="2205" y="370"/>
              <a:ext cx="150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6" name="Line 192"/>
            <p:cNvSpPr>
              <a:spLocks noChangeShapeType="1"/>
            </p:cNvSpPr>
            <p:nvPr/>
          </p:nvSpPr>
          <p:spPr bwMode="auto">
            <a:xfrm flipH="1">
              <a:off x="2178" y="1014"/>
              <a:ext cx="1563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7" name="Line 193"/>
            <p:cNvSpPr>
              <a:spLocks noChangeShapeType="1"/>
            </p:cNvSpPr>
            <p:nvPr/>
          </p:nvSpPr>
          <p:spPr bwMode="auto">
            <a:xfrm flipH="1">
              <a:off x="2192" y="1525"/>
              <a:ext cx="93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8" name="Line 194"/>
            <p:cNvSpPr>
              <a:spLocks noChangeShapeType="1"/>
            </p:cNvSpPr>
            <p:nvPr/>
          </p:nvSpPr>
          <p:spPr bwMode="auto">
            <a:xfrm flipH="1">
              <a:off x="2200" y="1741"/>
              <a:ext cx="212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299" name="Text Box 195"/>
            <p:cNvSpPr txBox="1">
              <a:spLocks noChangeArrowheads="1"/>
            </p:cNvSpPr>
            <p:nvPr/>
          </p:nvSpPr>
          <p:spPr bwMode="auto">
            <a:xfrm>
              <a:off x="1854" y="187"/>
              <a:ext cx="279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47300" name="Text Box 196"/>
            <p:cNvSpPr txBox="1">
              <a:spLocks noChangeArrowheads="1"/>
            </p:cNvSpPr>
            <p:nvPr/>
          </p:nvSpPr>
          <p:spPr bwMode="auto">
            <a:xfrm>
              <a:off x="1866" y="1269"/>
              <a:ext cx="321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B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47301" name="Text Box 197"/>
            <p:cNvSpPr txBox="1">
              <a:spLocks noChangeArrowheads="1"/>
            </p:cNvSpPr>
            <p:nvPr/>
          </p:nvSpPr>
          <p:spPr bwMode="auto">
            <a:xfrm>
              <a:off x="1866" y="830"/>
              <a:ext cx="33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 N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47302" name="Text Box 198"/>
            <p:cNvSpPr txBox="1">
              <a:spLocks noChangeArrowheads="1"/>
            </p:cNvSpPr>
            <p:nvPr/>
          </p:nvSpPr>
          <p:spPr bwMode="auto">
            <a:xfrm>
              <a:off x="3117" y="1093"/>
              <a:ext cx="253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i="1">
                  <a:solidFill>
                    <a:schemeClr val="accent2"/>
                  </a:solidFill>
                </a:rPr>
                <a:t>L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47303" name="Text Box 199"/>
            <p:cNvSpPr txBox="1">
              <a:spLocks noChangeArrowheads="1"/>
            </p:cNvSpPr>
            <p:nvPr/>
          </p:nvSpPr>
          <p:spPr bwMode="auto">
            <a:xfrm>
              <a:off x="3896" y="1287"/>
              <a:ext cx="265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i="1">
                  <a:solidFill>
                    <a:schemeClr val="accent2"/>
                  </a:solidFill>
                </a:rPr>
                <a:t>C</a:t>
              </a:r>
            </a:p>
          </p:txBody>
        </p:sp>
        <p:sp>
          <p:nvSpPr>
            <p:cNvPr id="47304" name="Line 200"/>
            <p:cNvSpPr>
              <a:spLocks noChangeShapeType="1"/>
            </p:cNvSpPr>
            <p:nvPr/>
          </p:nvSpPr>
          <p:spPr bwMode="auto">
            <a:xfrm>
              <a:off x="2447" y="370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305" name="Line 201"/>
            <p:cNvSpPr>
              <a:spLocks noChangeShapeType="1"/>
            </p:cNvSpPr>
            <p:nvPr/>
          </p:nvSpPr>
          <p:spPr bwMode="auto">
            <a:xfrm>
              <a:off x="2411" y="1525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306" name="Line 202"/>
            <p:cNvSpPr>
              <a:spLocks noChangeShapeType="1"/>
            </p:cNvSpPr>
            <p:nvPr/>
          </p:nvSpPr>
          <p:spPr bwMode="auto">
            <a:xfrm>
              <a:off x="2411" y="1743"/>
              <a:ext cx="3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307" name="Line 203"/>
            <p:cNvSpPr>
              <a:spLocks noChangeShapeType="1"/>
            </p:cNvSpPr>
            <p:nvPr/>
          </p:nvSpPr>
          <p:spPr bwMode="auto">
            <a:xfrm rot="-10800000">
              <a:off x="2378" y="1015"/>
              <a:ext cx="312" cy="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7308" name="Object 204"/>
            <p:cNvGraphicFramePr>
              <a:graphicFrameLocks noChangeAspect="1"/>
            </p:cNvGraphicFramePr>
            <p:nvPr/>
          </p:nvGraphicFramePr>
          <p:xfrm>
            <a:off x="2669" y="420"/>
            <a:ext cx="343" cy="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2" name="公式" r:id="rId5" imgW="177480" imgH="228600" progId="Equation.3">
                    <p:embed/>
                  </p:oleObj>
                </mc:Choice>
                <mc:Fallback>
                  <p:oleObj name="公式" r:id="rId5" imgW="177480" imgH="228600" progId="Equation.3">
                    <p:embed/>
                    <p:pic>
                      <p:nvPicPr>
                        <p:cNvPr id="0" name="Object 2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9" y="420"/>
                          <a:ext cx="343" cy="4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309" name="Object 205"/>
            <p:cNvGraphicFramePr>
              <a:graphicFrameLocks noChangeAspect="1"/>
            </p:cNvGraphicFramePr>
            <p:nvPr/>
          </p:nvGraphicFramePr>
          <p:xfrm>
            <a:off x="2316" y="586"/>
            <a:ext cx="363" cy="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3" name="公式" r:id="rId7" imgW="190440" imgH="241200" progId="Equation.3">
                    <p:embed/>
                  </p:oleObj>
                </mc:Choice>
                <mc:Fallback>
                  <p:oleObj name="公式" r:id="rId7" imgW="190440" imgH="241200" progId="Equation.3">
                    <p:embed/>
                    <p:pic>
                      <p:nvPicPr>
                        <p:cNvPr id="0" name="Object 2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586"/>
                          <a:ext cx="363" cy="4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310" name="Object 206"/>
            <p:cNvGraphicFramePr>
              <a:graphicFrameLocks noChangeAspect="1"/>
            </p:cNvGraphicFramePr>
            <p:nvPr/>
          </p:nvGraphicFramePr>
          <p:xfrm>
            <a:off x="2620" y="1123"/>
            <a:ext cx="325" cy="4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4" name="公式" r:id="rId9" imgW="177480" imgH="228600" progId="Equation.3">
                    <p:embed/>
                  </p:oleObj>
                </mc:Choice>
                <mc:Fallback>
                  <p:oleObj name="公式" r:id="rId9" imgW="177480" imgH="228600" progId="Equation.3">
                    <p:embed/>
                    <p:pic>
                      <p:nvPicPr>
                        <p:cNvPr id="0" name="Object 2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0" y="1123"/>
                          <a:ext cx="325" cy="4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311" name="Object 207"/>
            <p:cNvGraphicFramePr>
              <a:graphicFrameLocks noChangeAspect="1"/>
            </p:cNvGraphicFramePr>
            <p:nvPr/>
          </p:nvGraphicFramePr>
          <p:xfrm>
            <a:off x="3905" y="361"/>
            <a:ext cx="423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5" name="公式" r:id="rId11" imgW="241200" imgH="241200" progId="Equation.3">
                    <p:embed/>
                  </p:oleObj>
                </mc:Choice>
                <mc:Fallback>
                  <p:oleObj name="公式" r:id="rId11" imgW="241200" imgH="241200" progId="Equation.3">
                    <p:embed/>
                    <p:pic>
                      <p:nvPicPr>
                        <p:cNvPr id="0" name="Object 2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5" y="361"/>
                          <a:ext cx="423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312" name="Object 208"/>
            <p:cNvGraphicFramePr>
              <a:graphicFrameLocks noChangeAspect="1"/>
            </p:cNvGraphicFramePr>
            <p:nvPr/>
          </p:nvGraphicFramePr>
          <p:xfrm>
            <a:off x="3572" y="1378"/>
            <a:ext cx="429" cy="4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6" name="公式" r:id="rId13" imgW="241200" imgH="241200" progId="Equation.3">
                    <p:embed/>
                  </p:oleObj>
                </mc:Choice>
                <mc:Fallback>
                  <p:oleObj name="公式" r:id="rId13" imgW="241200" imgH="241200" progId="Equation.3">
                    <p:embed/>
                    <p:pic>
                      <p:nvPicPr>
                        <p:cNvPr id="0" name="Object 2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2" y="1378"/>
                          <a:ext cx="429" cy="4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313" name="Object 209"/>
            <p:cNvGraphicFramePr>
              <a:graphicFrameLocks noChangeAspect="1"/>
            </p:cNvGraphicFramePr>
            <p:nvPr/>
          </p:nvGraphicFramePr>
          <p:xfrm>
            <a:off x="4348" y="1082"/>
            <a:ext cx="404" cy="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7" name="公式" r:id="rId15" imgW="241200" imgH="241200" progId="Equation.3">
                    <p:embed/>
                  </p:oleObj>
                </mc:Choice>
                <mc:Fallback>
                  <p:oleObj name="公式" r:id="rId15" imgW="241200" imgH="241200" progId="Equation.3">
                    <p:embed/>
                    <p:pic>
                      <p:nvPicPr>
                        <p:cNvPr id="0" name="Object 2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8" y="1082"/>
                          <a:ext cx="404" cy="3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314" name="Line 210"/>
            <p:cNvSpPr>
              <a:spLocks noChangeShapeType="1"/>
            </p:cNvSpPr>
            <p:nvPr/>
          </p:nvSpPr>
          <p:spPr bwMode="auto">
            <a:xfrm>
              <a:off x="3878" y="574"/>
              <a:ext cx="0" cy="24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315" name="Line 211"/>
            <p:cNvSpPr>
              <a:spLocks noChangeShapeType="1"/>
            </p:cNvSpPr>
            <p:nvPr/>
          </p:nvSpPr>
          <p:spPr bwMode="auto">
            <a:xfrm flipV="1">
              <a:off x="3472" y="1287"/>
              <a:ext cx="250" cy="18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316" name="Line 212"/>
            <p:cNvSpPr>
              <a:spLocks noChangeShapeType="1"/>
            </p:cNvSpPr>
            <p:nvPr/>
          </p:nvSpPr>
          <p:spPr bwMode="auto">
            <a:xfrm flipH="1" flipV="1">
              <a:off x="4048" y="1003"/>
              <a:ext cx="250" cy="18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317" name="Line 213"/>
            <p:cNvSpPr>
              <a:spLocks noChangeShapeType="1"/>
            </p:cNvSpPr>
            <p:nvPr/>
          </p:nvSpPr>
          <p:spPr bwMode="auto">
            <a:xfrm rot="-2947174">
              <a:off x="3909" y="1216"/>
              <a:ext cx="149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318" name="Oval 214"/>
            <p:cNvSpPr>
              <a:spLocks noChangeArrowheads="1"/>
            </p:cNvSpPr>
            <p:nvPr/>
          </p:nvSpPr>
          <p:spPr bwMode="auto">
            <a:xfrm>
              <a:off x="3674" y="961"/>
              <a:ext cx="84" cy="7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319" name="Line 215"/>
            <p:cNvSpPr>
              <a:spLocks noChangeShapeType="1"/>
            </p:cNvSpPr>
            <p:nvPr/>
          </p:nvSpPr>
          <p:spPr bwMode="auto">
            <a:xfrm>
              <a:off x="4312" y="1476"/>
              <a:ext cx="0" cy="25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330" name="Group 226"/>
          <p:cNvGrpSpPr>
            <a:grpSpLocks/>
          </p:cNvGrpSpPr>
          <p:nvPr/>
        </p:nvGrpSpPr>
        <p:grpSpPr bwMode="auto">
          <a:xfrm>
            <a:off x="400050" y="2914650"/>
            <a:ext cx="8264525" cy="3886200"/>
            <a:chOff x="252" y="1836"/>
            <a:chExt cx="5206" cy="2448"/>
          </a:xfrm>
        </p:grpSpPr>
        <p:graphicFrame>
          <p:nvGraphicFramePr>
            <p:cNvPr id="47162" name="Object 58"/>
            <p:cNvGraphicFramePr>
              <a:graphicFrameLocks noChangeAspect="1"/>
            </p:cNvGraphicFramePr>
            <p:nvPr/>
          </p:nvGraphicFramePr>
          <p:xfrm>
            <a:off x="519" y="1836"/>
            <a:ext cx="2851" cy="7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8" name="公式" r:id="rId17" imgW="1485720" imgH="419040" progId="Equation.3">
                    <p:embed/>
                  </p:oleObj>
                </mc:Choice>
                <mc:Fallback>
                  <p:oleObj name="公式" r:id="rId17" imgW="1485720" imgH="419040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" y="1836"/>
                          <a:ext cx="2851" cy="7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211" name="Object 107"/>
            <p:cNvGraphicFramePr>
              <a:graphicFrameLocks noChangeAspect="1"/>
            </p:cNvGraphicFramePr>
            <p:nvPr/>
          </p:nvGraphicFramePr>
          <p:xfrm>
            <a:off x="548" y="3172"/>
            <a:ext cx="4812" cy="1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39" name="公式" r:id="rId19" imgW="2349360" imgH="647640" progId="Equation.3">
                    <p:embed/>
                  </p:oleObj>
                </mc:Choice>
                <mc:Fallback>
                  <p:oleObj name="公式" r:id="rId19" imgW="2349360" imgH="64764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8" y="3172"/>
                          <a:ext cx="4812" cy="1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99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212" name="Object 108"/>
            <p:cNvGraphicFramePr>
              <a:graphicFrameLocks noChangeAspect="1"/>
            </p:cNvGraphicFramePr>
            <p:nvPr/>
          </p:nvGraphicFramePr>
          <p:xfrm>
            <a:off x="559" y="2457"/>
            <a:ext cx="4899" cy="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340" name="公式" r:id="rId21" imgW="2539800" imgH="457200" progId="Equation.3">
                    <p:embed/>
                  </p:oleObj>
                </mc:Choice>
                <mc:Fallback>
                  <p:oleObj name="公式" r:id="rId21" imgW="2539800" imgH="457200" progId="Equation.3">
                    <p:embed/>
                    <p:pic>
                      <p:nvPicPr>
                        <p:cNvPr id="0" name="Object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9" y="2457"/>
                          <a:ext cx="4899" cy="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66FF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320" name="AutoShape 216"/>
            <p:cNvSpPr>
              <a:spLocks/>
            </p:cNvSpPr>
            <p:nvPr/>
          </p:nvSpPr>
          <p:spPr bwMode="auto">
            <a:xfrm>
              <a:off x="252" y="2084"/>
              <a:ext cx="266" cy="1498"/>
            </a:xfrm>
            <a:prstGeom prst="leftBrace">
              <a:avLst>
                <a:gd name="adj1" fmla="val 46930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96" name="Group 168"/>
          <p:cNvGrpSpPr>
            <a:grpSpLocks/>
          </p:cNvGrpSpPr>
          <p:nvPr/>
        </p:nvGrpSpPr>
        <p:grpSpPr bwMode="auto">
          <a:xfrm>
            <a:off x="5143500" y="2495550"/>
            <a:ext cx="3714750" cy="3890963"/>
            <a:chOff x="3240" y="1572"/>
            <a:chExt cx="2340" cy="2451"/>
          </a:xfrm>
        </p:grpSpPr>
        <p:sp>
          <p:nvSpPr>
            <p:cNvPr id="48200" name="Line 72"/>
            <p:cNvSpPr>
              <a:spLocks noChangeShapeType="1"/>
            </p:cNvSpPr>
            <p:nvPr/>
          </p:nvSpPr>
          <p:spPr bwMode="auto">
            <a:xfrm rot="8048891" flipV="1">
              <a:off x="3456" y="3072"/>
              <a:ext cx="1160" cy="419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201" name="Line 73"/>
            <p:cNvSpPr>
              <a:spLocks noChangeShapeType="1"/>
            </p:cNvSpPr>
            <p:nvPr/>
          </p:nvSpPr>
          <p:spPr bwMode="auto">
            <a:xfrm rot="15634376" flipV="1">
              <a:off x="3418" y="2013"/>
              <a:ext cx="1124" cy="43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202" name="Object 74"/>
            <p:cNvGraphicFramePr>
              <a:graphicFrameLocks noChangeAspect="1"/>
            </p:cNvGraphicFramePr>
            <p:nvPr/>
          </p:nvGraphicFramePr>
          <p:xfrm>
            <a:off x="3240" y="1572"/>
            <a:ext cx="533" cy="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97" name="公式" r:id="rId4" imgW="266400" imgH="228600" progId="Equation.3">
                    <p:embed/>
                  </p:oleObj>
                </mc:Choice>
                <mc:Fallback>
                  <p:oleObj name="公式" r:id="rId4" imgW="266400" imgH="228600" progId="Equation.3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0" y="1572"/>
                          <a:ext cx="533" cy="4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203" name="Object 75"/>
            <p:cNvGraphicFramePr>
              <a:graphicFrameLocks noChangeAspect="1"/>
            </p:cNvGraphicFramePr>
            <p:nvPr/>
          </p:nvGraphicFramePr>
          <p:xfrm>
            <a:off x="5151" y="2240"/>
            <a:ext cx="429" cy="4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98" name="公式" r:id="rId6" imgW="279360" imgH="228600" progId="Equation.3">
                    <p:embed/>
                  </p:oleObj>
                </mc:Choice>
                <mc:Fallback>
                  <p:oleObj name="公式" r:id="rId6" imgW="279360" imgH="22860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1" y="2240"/>
                          <a:ext cx="429" cy="4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204" name="Object 76"/>
            <p:cNvGraphicFramePr>
              <a:graphicFrameLocks noChangeAspect="1"/>
            </p:cNvGraphicFramePr>
            <p:nvPr/>
          </p:nvGraphicFramePr>
          <p:xfrm>
            <a:off x="3906" y="3567"/>
            <a:ext cx="376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99" name="公式" r:id="rId8" imgW="279360" imgH="228600" progId="Equation.3">
                    <p:embed/>
                  </p:oleObj>
                </mc:Choice>
                <mc:Fallback>
                  <p:oleObj name="公式" r:id="rId8" imgW="279360" imgH="22860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6" y="3567"/>
                          <a:ext cx="376" cy="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295" name="Line 167"/>
            <p:cNvSpPr>
              <a:spLocks noChangeShapeType="1"/>
            </p:cNvSpPr>
            <p:nvPr/>
          </p:nvSpPr>
          <p:spPr bwMode="auto">
            <a:xfrm>
              <a:off x="4260" y="2724"/>
              <a:ext cx="1140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8275" name="Group 147"/>
          <p:cNvGrpSpPr>
            <a:grpSpLocks/>
          </p:cNvGrpSpPr>
          <p:nvPr/>
        </p:nvGrpSpPr>
        <p:grpSpPr bwMode="auto">
          <a:xfrm>
            <a:off x="769938" y="396875"/>
            <a:ext cx="6800850" cy="844550"/>
            <a:chOff x="480" y="178"/>
            <a:chExt cx="4481" cy="604"/>
          </a:xfrm>
        </p:grpSpPr>
        <p:sp>
          <p:nvSpPr>
            <p:cNvPr id="48173" name="Text Box 45"/>
            <p:cNvSpPr txBox="1">
              <a:spLocks noChangeArrowheads="1"/>
            </p:cNvSpPr>
            <p:nvPr/>
          </p:nvSpPr>
          <p:spPr bwMode="auto">
            <a:xfrm>
              <a:off x="480" y="213"/>
              <a:ext cx="1647" cy="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3200">
                  <a:solidFill>
                    <a:srgbClr val="CC3300"/>
                  </a:solidFill>
                </a:rPr>
                <a:t>(3)  </a:t>
              </a:r>
              <a:r>
                <a:rPr lang="zh-CN" altLang="en-US" sz="3200">
                  <a:solidFill>
                    <a:srgbClr val="CC3300"/>
                  </a:solidFill>
                </a:rPr>
                <a:t>中线电流</a:t>
              </a:r>
            </a:p>
          </p:txBody>
        </p:sp>
        <p:graphicFrame>
          <p:nvGraphicFramePr>
            <p:cNvPr id="48174" name="Object 46"/>
            <p:cNvGraphicFramePr>
              <a:graphicFrameLocks noChangeAspect="1"/>
            </p:cNvGraphicFramePr>
            <p:nvPr/>
          </p:nvGraphicFramePr>
          <p:xfrm>
            <a:off x="2328" y="178"/>
            <a:ext cx="2633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300" name="公式" r:id="rId10" imgW="1041120" imgH="241200" progId="Equation.3">
                    <p:embed/>
                  </p:oleObj>
                </mc:Choice>
                <mc:Fallback>
                  <p:oleObj name="公式" r:id="rId10" imgW="1041120" imgH="24120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8" y="178"/>
                          <a:ext cx="2633" cy="604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293" name="Group 165"/>
          <p:cNvGrpSpPr>
            <a:grpSpLocks/>
          </p:cNvGrpSpPr>
          <p:nvPr/>
        </p:nvGrpSpPr>
        <p:grpSpPr bwMode="auto">
          <a:xfrm>
            <a:off x="5249863" y="3368675"/>
            <a:ext cx="1489075" cy="911225"/>
            <a:chOff x="3307" y="2122"/>
            <a:chExt cx="938" cy="574"/>
          </a:xfrm>
        </p:grpSpPr>
        <p:sp>
          <p:nvSpPr>
            <p:cNvPr id="48212" name="Line 84"/>
            <p:cNvSpPr>
              <a:spLocks noChangeShapeType="1"/>
            </p:cNvSpPr>
            <p:nvPr/>
          </p:nvSpPr>
          <p:spPr bwMode="auto">
            <a:xfrm flipH="1" flipV="1">
              <a:off x="3678" y="2402"/>
              <a:ext cx="567" cy="294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213" name="Object 85"/>
            <p:cNvGraphicFramePr>
              <a:graphicFrameLocks noChangeAspect="1"/>
            </p:cNvGraphicFramePr>
            <p:nvPr/>
          </p:nvGraphicFramePr>
          <p:xfrm>
            <a:off x="3307" y="2122"/>
            <a:ext cx="311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301" name="公式" r:id="rId12" imgW="190440" imgH="241200" progId="Equation.3">
                    <p:embed/>
                  </p:oleObj>
                </mc:Choice>
                <mc:Fallback>
                  <p:oleObj name="公式" r:id="rId12" imgW="190440" imgH="241200" progId="Equation.3">
                    <p:embed/>
                    <p:pic>
                      <p:nvPicPr>
                        <p:cNvPr id="0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7" y="2122"/>
                          <a:ext cx="311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281" name="Group 153"/>
          <p:cNvGrpSpPr>
            <a:grpSpLocks/>
          </p:cNvGrpSpPr>
          <p:nvPr/>
        </p:nvGrpSpPr>
        <p:grpSpPr bwMode="auto">
          <a:xfrm>
            <a:off x="5334000" y="2806700"/>
            <a:ext cx="3128963" cy="2817813"/>
            <a:chOff x="504" y="1372"/>
            <a:chExt cx="1971" cy="1775"/>
          </a:xfrm>
        </p:grpSpPr>
        <p:graphicFrame>
          <p:nvGraphicFramePr>
            <p:cNvPr id="48217" name="Object 89"/>
            <p:cNvGraphicFramePr>
              <a:graphicFrameLocks noChangeAspect="1"/>
            </p:cNvGraphicFramePr>
            <p:nvPr/>
          </p:nvGraphicFramePr>
          <p:xfrm>
            <a:off x="1430" y="1372"/>
            <a:ext cx="542" cy="4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302" name="公式" r:id="rId14" imgW="291960" imgH="241200" progId="Equation.3">
                    <p:embed/>
                  </p:oleObj>
                </mc:Choice>
                <mc:Fallback>
                  <p:oleObj name="公式" r:id="rId14" imgW="291960" imgH="241200" progId="Equation.3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1372"/>
                          <a:ext cx="542" cy="4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8280" name="Group 152"/>
            <p:cNvGrpSpPr>
              <a:grpSpLocks/>
            </p:cNvGrpSpPr>
            <p:nvPr/>
          </p:nvGrpSpPr>
          <p:grpSpPr bwMode="auto">
            <a:xfrm>
              <a:off x="504" y="1679"/>
              <a:ext cx="1971" cy="1468"/>
              <a:chOff x="516" y="1655"/>
              <a:chExt cx="1971" cy="1468"/>
            </a:xfrm>
          </p:grpSpPr>
          <p:sp>
            <p:nvSpPr>
              <p:cNvPr id="48215" name="Line 87"/>
              <p:cNvSpPr>
                <a:spLocks noChangeShapeType="1"/>
              </p:cNvSpPr>
              <p:nvPr/>
            </p:nvSpPr>
            <p:spPr bwMode="auto">
              <a:xfrm rot="1729358">
                <a:off x="1378" y="2482"/>
                <a:ext cx="753" cy="4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48218" name="Object 90"/>
              <p:cNvGraphicFramePr>
                <a:graphicFrameLocks noChangeAspect="1"/>
              </p:cNvGraphicFramePr>
              <p:nvPr/>
            </p:nvGraphicFramePr>
            <p:xfrm>
              <a:off x="2009" y="2540"/>
              <a:ext cx="478" cy="5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303" name="公式" r:id="rId16" imgW="291960" imgH="241200" progId="Equation.3">
                      <p:embed/>
                    </p:oleObj>
                  </mc:Choice>
                  <mc:Fallback>
                    <p:oleObj name="公式" r:id="rId16" imgW="291960" imgH="241200" progId="Equation.3">
                      <p:embed/>
                      <p:pic>
                        <p:nvPicPr>
                          <p:cNvPr id="0" name="Object 9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09" y="2540"/>
                            <a:ext cx="478" cy="5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219" name="Object 91"/>
              <p:cNvGraphicFramePr>
                <a:graphicFrameLocks noChangeAspect="1"/>
              </p:cNvGraphicFramePr>
              <p:nvPr/>
            </p:nvGraphicFramePr>
            <p:xfrm>
              <a:off x="516" y="2628"/>
              <a:ext cx="469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304" name="公式" r:id="rId18" imgW="279360" imgH="241200" progId="Equation.3">
                      <p:embed/>
                    </p:oleObj>
                  </mc:Choice>
                  <mc:Fallback>
                    <p:oleObj name="公式" r:id="rId18" imgW="279360" imgH="241200" progId="Equation.3">
                      <p:embed/>
                      <p:pic>
                        <p:nvPicPr>
                          <p:cNvPr id="0" name="Object 9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6" y="2628"/>
                            <a:ext cx="469" cy="49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8216" name="Line 88"/>
              <p:cNvSpPr>
                <a:spLocks noChangeShapeType="1"/>
              </p:cNvSpPr>
              <p:nvPr/>
            </p:nvSpPr>
            <p:spPr bwMode="auto">
              <a:xfrm rot="8656758">
                <a:off x="724" y="2532"/>
                <a:ext cx="777" cy="4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220" name="Line 92"/>
              <p:cNvSpPr>
                <a:spLocks noChangeShapeType="1"/>
              </p:cNvSpPr>
              <p:nvPr/>
            </p:nvSpPr>
            <p:spPr bwMode="auto">
              <a:xfrm flipV="1">
                <a:off x="1442" y="1655"/>
                <a:ext cx="0" cy="661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48294" name="Group 166"/>
          <p:cNvGrpSpPr>
            <a:grpSpLocks/>
          </p:cNvGrpSpPr>
          <p:nvPr/>
        </p:nvGrpSpPr>
        <p:grpSpPr bwMode="auto">
          <a:xfrm>
            <a:off x="5689600" y="3197225"/>
            <a:ext cx="1836738" cy="2081213"/>
            <a:chOff x="3584" y="2014"/>
            <a:chExt cx="1157" cy="1311"/>
          </a:xfrm>
        </p:grpSpPr>
        <p:sp>
          <p:nvSpPr>
            <p:cNvPr id="48206" name="Line 78"/>
            <p:cNvSpPr>
              <a:spLocks noChangeShapeType="1"/>
            </p:cNvSpPr>
            <p:nvPr/>
          </p:nvSpPr>
          <p:spPr bwMode="auto">
            <a:xfrm flipH="1" flipV="1">
              <a:off x="4085" y="2400"/>
              <a:ext cx="180" cy="28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207" name="Object 79"/>
            <p:cNvGraphicFramePr>
              <a:graphicFrameLocks noChangeAspect="1"/>
            </p:cNvGraphicFramePr>
            <p:nvPr/>
          </p:nvGraphicFramePr>
          <p:xfrm>
            <a:off x="3888" y="2014"/>
            <a:ext cx="328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305" name="公式" r:id="rId20" imgW="241200" imgH="241200" progId="Equation.3">
                    <p:embed/>
                  </p:oleObj>
                </mc:Choice>
                <mc:Fallback>
                  <p:oleObj name="公式" r:id="rId20" imgW="241200" imgH="241200" progId="Equation.3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2014"/>
                          <a:ext cx="328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209" name="Line 81"/>
            <p:cNvSpPr>
              <a:spLocks noChangeShapeType="1"/>
            </p:cNvSpPr>
            <p:nvPr/>
          </p:nvSpPr>
          <p:spPr bwMode="auto">
            <a:xfrm flipH="1">
              <a:off x="3892" y="2718"/>
              <a:ext cx="384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210" name="Object 82"/>
            <p:cNvGraphicFramePr>
              <a:graphicFrameLocks noChangeAspect="1"/>
            </p:cNvGraphicFramePr>
            <p:nvPr/>
          </p:nvGraphicFramePr>
          <p:xfrm>
            <a:off x="3584" y="2572"/>
            <a:ext cx="361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306" name="公式" r:id="rId22" imgW="241200" imgH="241200" progId="Equation.3">
                    <p:embed/>
                  </p:oleObj>
                </mc:Choice>
                <mc:Fallback>
                  <p:oleObj name="公式" r:id="rId22" imgW="241200" imgH="24120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4" y="2572"/>
                          <a:ext cx="361" cy="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222" name="Line 94"/>
            <p:cNvSpPr>
              <a:spLocks noChangeShapeType="1"/>
            </p:cNvSpPr>
            <p:nvPr/>
          </p:nvSpPr>
          <p:spPr bwMode="auto">
            <a:xfrm rot="99439">
              <a:off x="4289" y="2746"/>
              <a:ext cx="452" cy="2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223" name="Object 95"/>
            <p:cNvGraphicFramePr>
              <a:graphicFrameLocks noChangeAspect="1"/>
            </p:cNvGraphicFramePr>
            <p:nvPr/>
          </p:nvGraphicFramePr>
          <p:xfrm>
            <a:off x="4310" y="2865"/>
            <a:ext cx="365" cy="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307" name="公式" r:id="rId24" imgW="241200" imgH="241200" progId="Equation.3">
                    <p:embed/>
                  </p:oleObj>
                </mc:Choice>
                <mc:Fallback>
                  <p:oleObj name="公式" r:id="rId24" imgW="241200" imgH="241200" progId="Equation.3">
                    <p:embed/>
                    <p:pic>
                      <p:nvPicPr>
                        <p:cNvPr id="0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0" y="2865"/>
                          <a:ext cx="365" cy="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285" name="Text Box 157"/>
          <p:cNvSpPr txBox="1">
            <a:spLocks noChangeArrowheads="1"/>
          </p:cNvSpPr>
          <p:nvPr/>
        </p:nvSpPr>
        <p:spPr bwMode="auto">
          <a:xfrm>
            <a:off x="727075" y="1828800"/>
            <a:ext cx="37274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CC3300"/>
                </a:solidFill>
              </a:rPr>
              <a:t>(4)  </a:t>
            </a:r>
            <a:r>
              <a:rPr lang="zh-CN" altLang="en-US" sz="3200">
                <a:solidFill>
                  <a:srgbClr val="CC3300"/>
                </a:solidFill>
              </a:rPr>
              <a:t>各电流相量关系</a:t>
            </a:r>
          </a:p>
        </p:txBody>
      </p:sp>
      <p:graphicFrame>
        <p:nvGraphicFramePr>
          <p:cNvPr id="48291" name="Object 163"/>
          <p:cNvGraphicFramePr>
            <a:graphicFrameLocks noChangeAspect="1"/>
          </p:cNvGraphicFramePr>
          <p:nvPr/>
        </p:nvGraphicFramePr>
        <p:xfrm>
          <a:off x="1082675" y="2614613"/>
          <a:ext cx="3741738" cy="395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08" name="Equation" r:id="rId26" imgW="1180800" imgH="1282680" progId="Equation.DSMT4">
                  <p:embed/>
                </p:oleObj>
              </mc:Choice>
              <mc:Fallback>
                <p:oleObj name="Equation" r:id="rId26" imgW="1180800" imgH="1282680" progId="Equation.DSMT4">
                  <p:embed/>
                  <p:pic>
                    <p:nvPicPr>
                      <p:cNvPr id="0" name="Object 1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675" y="2614613"/>
                        <a:ext cx="3741738" cy="395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8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8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8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48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8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85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40" name="Group 108"/>
          <p:cNvGrpSpPr>
            <a:grpSpLocks/>
          </p:cNvGrpSpPr>
          <p:nvPr/>
        </p:nvGrpSpPr>
        <p:grpSpPr bwMode="auto">
          <a:xfrm>
            <a:off x="7010400" y="2684463"/>
            <a:ext cx="1130300" cy="825500"/>
            <a:chOff x="4416" y="1691"/>
            <a:chExt cx="712" cy="520"/>
          </a:xfrm>
        </p:grpSpPr>
        <p:sp>
          <p:nvSpPr>
            <p:cNvPr id="18482" name="Line 50"/>
            <p:cNvSpPr>
              <a:spLocks noChangeShapeType="1"/>
            </p:cNvSpPr>
            <p:nvPr/>
          </p:nvSpPr>
          <p:spPr bwMode="auto">
            <a:xfrm rot="-508067">
              <a:off x="4416" y="1691"/>
              <a:ext cx="406" cy="25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8486" name="Object 54"/>
            <p:cNvGraphicFramePr>
              <a:graphicFrameLocks noChangeAspect="1"/>
            </p:cNvGraphicFramePr>
            <p:nvPr/>
          </p:nvGraphicFramePr>
          <p:xfrm>
            <a:off x="4815" y="1832"/>
            <a:ext cx="313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2" name="公式" r:id="rId4" imgW="177480" imgH="228600" progId="Equation.3">
                    <p:embed/>
                  </p:oleObj>
                </mc:Choice>
                <mc:Fallback>
                  <p:oleObj name="公式" r:id="rId4" imgW="177480" imgH="22860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5" y="1832"/>
                          <a:ext cx="313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541" name="Group 109"/>
          <p:cNvGrpSpPr>
            <a:grpSpLocks/>
          </p:cNvGrpSpPr>
          <p:nvPr/>
        </p:nvGrpSpPr>
        <p:grpSpPr bwMode="auto">
          <a:xfrm>
            <a:off x="6034088" y="1657350"/>
            <a:ext cx="1482725" cy="1435100"/>
            <a:chOff x="3801" y="1044"/>
            <a:chExt cx="934" cy="904"/>
          </a:xfrm>
        </p:grpSpPr>
        <p:sp>
          <p:nvSpPr>
            <p:cNvPr id="18472" name="Line 40"/>
            <p:cNvSpPr>
              <a:spLocks noChangeShapeType="1"/>
            </p:cNvSpPr>
            <p:nvPr/>
          </p:nvSpPr>
          <p:spPr bwMode="auto">
            <a:xfrm rot="10070141" flipV="1">
              <a:off x="4056" y="1757"/>
              <a:ext cx="404" cy="19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83" name="Line 51"/>
            <p:cNvSpPr>
              <a:spLocks noChangeShapeType="1"/>
            </p:cNvSpPr>
            <p:nvPr/>
          </p:nvSpPr>
          <p:spPr bwMode="auto">
            <a:xfrm flipH="1" flipV="1">
              <a:off x="4358" y="1272"/>
              <a:ext cx="58" cy="44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8487" name="Object 55"/>
            <p:cNvGraphicFramePr>
              <a:graphicFrameLocks noChangeAspect="1"/>
            </p:cNvGraphicFramePr>
            <p:nvPr/>
          </p:nvGraphicFramePr>
          <p:xfrm>
            <a:off x="3801" y="1572"/>
            <a:ext cx="307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3" name="公式" r:id="rId6" imgW="177480" imgH="228600" progId="Equation.3">
                    <p:embed/>
                  </p:oleObj>
                </mc:Choice>
                <mc:Fallback>
                  <p:oleObj name="公式" r:id="rId6" imgW="177480" imgH="228600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1" y="1572"/>
                          <a:ext cx="307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88" name="Object 56"/>
            <p:cNvGraphicFramePr>
              <a:graphicFrameLocks noChangeAspect="1"/>
            </p:cNvGraphicFramePr>
            <p:nvPr/>
          </p:nvGraphicFramePr>
          <p:xfrm>
            <a:off x="4411" y="1044"/>
            <a:ext cx="324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4" name="公式" r:id="rId8" imgW="177480" imgH="228600" progId="Equation.3">
                    <p:embed/>
                  </p:oleObj>
                </mc:Choice>
                <mc:Fallback>
                  <p:oleObj name="公式" r:id="rId8" imgW="177480" imgH="228600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1" y="1044"/>
                          <a:ext cx="324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533" name="Group 101"/>
          <p:cNvGrpSpPr>
            <a:grpSpLocks/>
          </p:cNvGrpSpPr>
          <p:nvPr/>
        </p:nvGrpSpPr>
        <p:grpSpPr bwMode="auto">
          <a:xfrm>
            <a:off x="76200" y="238125"/>
            <a:ext cx="6016625" cy="2733675"/>
            <a:chOff x="0" y="150"/>
            <a:chExt cx="3790" cy="1722"/>
          </a:xfrm>
        </p:grpSpPr>
        <p:sp>
          <p:nvSpPr>
            <p:cNvPr id="18507" name="Text Box 75"/>
            <p:cNvSpPr txBox="1">
              <a:spLocks noChangeArrowheads="1"/>
            </p:cNvSpPr>
            <p:nvPr/>
          </p:nvSpPr>
          <p:spPr bwMode="auto">
            <a:xfrm>
              <a:off x="0" y="150"/>
              <a:ext cx="379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0000"/>
                  </a:solidFill>
                </a:rPr>
                <a:t>2.  </a:t>
              </a:r>
              <a:r>
                <a:rPr lang="zh-CN" altLang="en-US" sz="3200">
                  <a:solidFill>
                    <a:srgbClr val="FF0000"/>
                  </a:solidFill>
                </a:rPr>
                <a:t>负载对称时，只需计算一相。</a:t>
              </a:r>
            </a:p>
          </p:txBody>
        </p:sp>
        <p:graphicFrame>
          <p:nvGraphicFramePr>
            <p:cNvPr id="18491" name="Object 59"/>
            <p:cNvGraphicFramePr>
              <a:graphicFrameLocks noChangeAspect="1"/>
            </p:cNvGraphicFramePr>
            <p:nvPr/>
          </p:nvGraphicFramePr>
          <p:xfrm>
            <a:off x="844" y="622"/>
            <a:ext cx="2310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5" name="公式" r:id="rId10" imgW="1396800" imgH="253800" progId="Equation.3">
                    <p:embed/>
                  </p:oleObj>
                </mc:Choice>
                <mc:Fallback>
                  <p:oleObj name="公式" r:id="rId10" imgW="1396800" imgH="253800" progId="Equation.3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4" y="622"/>
                          <a:ext cx="2310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509" name="Text Box 77"/>
            <p:cNvSpPr txBox="1">
              <a:spLocks noChangeArrowheads="1"/>
            </p:cNvSpPr>
            <p:nvPr/>
          </p:nvSpPr>
          <p:spPr bwMode="auto">
            <a:xfrm>
              <a:off x="374" y="642"/>
              <a:ext cx="6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 </a:t>
              </a:r>
              <a:r>
                <a:rPr lang="zh-CN" altLang="zh-CN"/>
                <a:t>如：</a:t>
              </a:r>
              <a:endParaRPr lang="zh-CN" altLang="en-US"/>
            </a:p>
          </p:txBody>
        </p:sp>
        <p:graphicFrame>
          <p:nvGraphicFramePr>
            <p:cNvPr id="18508" name="Object 76"/>
            <p:cNvGraphicFramePr>
              <a:graphicFrameLocks noChangeAspect="1"/>
            </p:cNvGraphicFramePr>
            <p:nvPr/>
          </p:nvGraphicFramePr>
          <p:xfrm>
            <a:off x="936" y="1008"/>
            <a:ext cx="1941" cy="8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6" name="公式" r:id="rId12" imgW="977760" imgH="419040" progId="Equation.3">
                    <p:embed/>
                  </p:oleObj>
                </mc:Choice>
                <mc:Fallback>
                  <p:oleObj name="公式" r:id="rId12" imgW="977760" imgH="41904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6" y="1008"/>
                          <a:ext cx="1941" cy="8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511" name="Text Box 79"/>
            <p:cNvSpPr txBox="1">
              <a:spLocks noChangeArrowheads="1"/>
            </p:cNvSpPr>
            <p:nvPr/>
          </p:nvSpPr>
          <p:spPr bwMode="auto">
            <a:xfrm>
              <a:off x="434" y="1204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则：</a:t>
              </a:r>
            </a:p>
          </p:txBody>
        </p:sp>
      </p:grpSp>
      <p:grpSp>
        <p:nvGrpSpPr>
          <p:cNvPr id="18539" name="Group 107"/>
          <p:cNvGrpSpPr>
            <a:grpSpLocks/>
          </p:cNvGrpSpPr>
          <p:nvPr/>
        </p:nvGrpSpPr>
        <p:grpSpPr bwMode="auto">
          <a:xfrm>
            <a:off x="552450" y="2952750"/>
            <a:ext cx="4968875" cy="1965325"/>
            <a:chOff x="348" y="1860"/>
            <a:chExt cx="3130" cy="1238"/>
          </a:xfrm>
        </p:grpSpPr>
        <p:graphicFrame>
          <p:nvGraphicFramePr>
            <p:cNvPr id="18510" name="Object 78"/>
            <p:cNvGraphicFramePr>
              <a:graphicFrameLocks noChangeAspect="1"/>
            </p:cNvGraphicFramePr>
            <p:nvPr/>
          </p:nvGraphicFramePr>
          <p:xfrm>
            <a:off x="520" y="2219"/>
            <a:ext cx="2731" cy="8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7" name="公式" r:id="rId14" imgW="1434960" imgH="482400" progId="Equation.3">
                    <p:embed/>
                  </p:oleObj>
                </mc:Choice>
                <mc:Fallback>
                  <p:oleObj name="公式" r:id="rId14" imgW="1434960" imgH="48240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" y="2219"/>
                          <a:ext cx="2731" cy="8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66FF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512" name="Text Box 80"/>
            <p:cNvSpPr txBox="1">
              <a:spLocks noChangeArrowheads="1"/>
            </p:cNvSpPr>
            <p:nvPr/>
          </p:nvSpPr>
          <p:spPr bwMode="auto">
            <a:xfrm>
              <a:off x="434" y="1900"/>
              <a:ext cx="30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据此可直接得出另两相电流：</a:t>
              </a:r>
            </a:p>
          </p:txBody>
        </p:sp>
        <p:sp>
          <p:nvSpPr>
            <p:cNvPr id="18518" name="Line 86"/>
            <p:cNvSpPr>
              <a:spLocks noChangeShapeType="1"/>
            </p:cNvSpPr>
            <p:nvPr/>
          </p:nvSpPr>
          <p:spPr bwMode="auto">
            <a:xfrm>
              <a:off x="348" y="1860"/>
              <a:ext cx="3024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526" name="Group 94"/>
          <p:cNvGrpSpPr>
            <a:grpSpLocks/>
          </p:cNvGrpSpPr>
          <p:nvPr/>
        </p:nvGrpSpPr>
        <p:grpSpPr bwMode="auto">
          <a:xfrm>
            <a:off x="666750" y="4933950"/>
            <a:ext cx="8477250" cy="735013"/>
            <a:chOff x="420" y="3108"/>
            <a:chExt cx="5340" cy="463"/>
          </a:xfrm>
        </p:grpSpPr>
        <p:graphicFrame>
          <p:nvGraphicFramePr>
            <p:cNvPr id="18493" name="Object 61"/>
            <p:cNvGraphicFramePr>
              <a:graphicFrameLocks noChangeAspect="1"/>
            </p:cNvGraphicFramePr>
            <p:nvPr/>
          </p:nvGraphicFramePr>
          <p:xfrm>
            <a:off x="792" y="3143"/>
            <a:ext cx="2916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8" name="公式" r:id="rId16" imgW="1269720" imgH="228600" progId="Equation.3">
                    <p:embed/>
                  </p:oleObj>
                </mc:Choice>
                <mc:Fallback>
                  <p:oleObj name="公式" r:id="rId16" imgW="1269720" imgH="22860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2" y="3143"/>
                          <a:ext cx="2916" cy="4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94" name="Text Box 62"/>
            <p:cNvSpPr txBox="1">
              <a:spLocks noChangeArrowheads="1"/>
            </p:cNvSpPr>
            <p:nvPr/>
          </p:nvSpPr>
          <p:spPr bwMode="auto">
            <a:xfrm>
              <a:off x="3635" y="3172"/>
              <a:ext cx="180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rgbClr val="0000FF"/>
                  </a:solidFill>
                </a:rPr>
                <a:t>（中线电流为</a:t>
              </a:r>
              <a:r>
                <a:rPr lang="en-US" altLang="zh-CN">
                  <a:solidFill>
                    <a:srgbClr val="0000FF"/>
                  </a:solidFill>
                </a:rPr>
                <a:t>0</a:t>
              </a:r>
              <a:r>
                <a:rPr lang="zh-CN" altLang="en-US">
                  <a:solidFill>
                    <a:srgbClr val="0000FF"/>
                  </a:solidFill>
                </a:rPr>
                <a:t>）</a:t>
              </a:r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18519" name="Line 87"/>
            <p:cNvSpPr>
              <a:spLocks noChangeShapeType="1"/>
            </p:cNvSpPr>
            <p:nvPr/>
          </p:nvSpPr>
          <p:spPr bwMode="auto">
            <a:xfrm>
              <a:off x="420" y="3108"/>
              <a:ext cx="534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536" name="Group 104"/>
          <p:cNvGrpSpPr>
            <a:grpSpLocks/>
          </p:cNvGrpSpPr>
          <p:nvPr/>
        </p:nvGrpSpPr>
        <p:grpSpPr bwMode="auto">
          <a:xfrm>
            <a:off x="5314950" y="1028700"/>
            <a:ext cx="3614738" cy="3886200"/>
            <a:chOff x="3348" y="648"/>
            <a:chExt cx="2277" cy="2448"/>
          </a:xfrm>
        </p:grpSpPr>
        <p:grpSp>
          <p:nvGrpSpPr>
            <p:cNvPr id="18535" name="Group 103"/>
            <p:cNvGrpSpPr>
              <a:grpSpLocks/>
            </p:cNvGrpSpPr>
            <p:nvPr/>
          </p:nvGrpSpPr>
          <p:grpSpPr bwMode="auto">
            <a:xfrm>
              <a:off x="3387" y="784"/>
              <a:ext cx="2238" cy="1965"/>
              <a:chOff x="3387" y="784"/>
              <a:chExt cx="2238" cy="1965"/>
            </a:xfrm>
          </p:grpSpPr>
          <p:sp>
            <p:nvSpPr>
              <p:cNvPr id="18473" name="Line 41"/>
              <p:cNvSpPr>
                <a:spLocks noChangeShapeType="1"/>
              </p:cNvSpPr>
              <p:nvPr/>
            </p:nvSpPr>
            <p:spPr bwMode="auto">
              <a:xfrm rot="1209140" flipV="1">
                <a:off x="4416" y="1560"/>
                <a:ext cx="959" cy="344"/>
              </a:xfrm>
              <a:prstGeom prst="line">
                <a:avLst/>
              </a:prstGeom>
              <a:noFill/>
              <a:ln w="57150">
                <a:solidFill>
                  <a:srgbClr val="0099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4" name="Line 42"/>
              <p:cNvSpPr>
                <a:spLocks noChangeShapeType="1"/>
              </p:cNvSpPr>
              <p:nvPr/>
            </p:nvSpPr>
            <p:spPr bwMode="auto">
              <a:xfrm rot="8048891" flipV="1">
                <a:off x="3797" y="1977"/>
                <a:ext cx="885" cy="336"/>
              </a:xfrm>
              <a:prstGeom prst="line">
                <a:avLst/>
              </a:prstGeom>
              <a:noFill/>
              <a:ln w="57150">
                <a:solidFill>
                  <a:srgbClr val="0099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5" name="Line 43"/>
              <p:cNvSpPr>
                <a:spLocks noChangeShapeType="1"/>
              </p:cNvSpPr>
              <p:nvPr/>
            </p:nvSpPr>
            <p:spPr bwMode="auto">
              <a:xfrm rot="15634376" flipV="1">
                <a:off x="3727" y="1150"/>
                <a:ext cx="858" cy="348"/>
              </a:xfrm>
              <a:prstGeom prst="line">
                <a:avLst/>
              </a:prstGeom>
              <a:noFill/>
              <a:ln w="57150">
                <a:solidFill>
                  <a:srgbClr val="0099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8479" name="Object 47"/>
              <p:cNvGraphicFramePr>
                <a:graphicFrameLocks noChangeAspect="1"/>
              </p:cNvGraphicFramePr>
              <p:nvPr/>
            </p:nvGraphicFramePr>
            <p:xfrm>
              <a:off x="3387" y="784"/>
              <a:ext cx="494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49" name="公式" r:id="rId18" imgW="291960" imgH="241200" progId="Equation.3">
                      <p:embed/>
                    </p:oleObj>
                  </mc:Choice>
                  <mc:Fallback>
                    <p:oleObj name="公式" r:id="rId18" imgW="291960" imgH="241200" progId="Equation.3">
                      <p:embed/>
                      <p:pic>
                        <p:nvPicPr>
                          <p:cNvPr id="0" name="Object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87" y="784"/>
                            <a:ext cx="494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480" name="Object 48"/>
              <p:cNvGraphicFramePr>
                <a:graphicFrameLocks noChangeAspect="1"/>
              </p:cNvGraphicFramePr>
              <p:nvPr/>
            </p:nvGraphicFramePr>
            <p:xfrm>
              <a:off x="5176" y="1310"/>
              <a:ext cx="449" cy="4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50" name="公式" r:id="rId20" imgW="291960" imgH="241200" progId="Equation.3">
                      <p:embed/>
                    </p:oleObj>
                  </mc:Choice>
                  <mc:Fallback>
                    <p:oleObj name="公式" r:id="rId20" imgW="291960" imgH="241200" progId="Equation.3">
                      <p:embed/>
                      <p:pic>
                        <p:nvPicPr>
                          <p:cNvPr id="0" name="Object 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76" y="1310"/>
                            <a:ext cx="449" cy="4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481" name="Object 49"/>
              <p:cNvGraphicFramePr>
                <a:graphicFrameLocks noChangeAspect="1"/>
              </p:cNvGraphicFramePr>
              <p:nvPr/>
            </p:nvGraphicFramePr>
            <p:xfrm>
              <a:off x="4176" y="2358"/>
              <a:ext cx="384" cy="3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51" name="公式" r:id="rId22" imgW="279360" imgH="241200" progId="Equation.3">
                      <p:embed/>
                    </p:oleObj>
                  </mc:Choice>
                  <mc:Fallback>
                    <p:oleObj name="公式" r:id="rId22" imgW="279360" imgH="241200" progId="Equation.3">
                      <p:embed/>
                      <p:pic>
                        <p:nvPicPr>
                          <p:cNvPr id="0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2358"/>
                            <a:ext cx="384" cy="3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8520" name="Line 88"/>
            <p:cNvSpPr>
              <a:spLocks noChangeShapeType="1"/>
            </p:cNvSpPr>
            <p:nvPr/>
          </p:nvSpPr>
          <p:spPr bwMode="auto">
            <a:xfrm>
              <a:off x="3348" y="648"/>
              <a:ext cx="0" cy="244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527" name="Group 95"/>
          <p:cNvGrpSpPr>
            <a:grpSpLocks/>
          </p:cNvGrpSpPr>
          <p:nvPr/>
        </p:nvGrpSpPr>
        <p:grpSpPr bwMode="auto">
          <a:xfrm>
            <a:off x="19050" y="5715000"/>
            <a:ext cx="9124950" cy="1092200"/>
            <a:chOff x="12" y="3600"/>
            <a:chExt cx="5748" cy="688"/>
          </a:xfrm>
        </p:grpSpPr>
        <p:sp>
          <p:nvSpPr>
            <p:cNvPr id="18521" name="Line 89"/>
            <p:cNvSpPr>
              <a:spLocks noChangeShapeType="1"/>
            </p:cNvSpPr>
            <p:nvPr/>
          </p:nvSpPr>
          <p:spPr bwMode="auto">
            <a:xfrm>
              <a:off x="420" y="3600"/>
              <a:ext cx="534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522" name="Text Box 90"/>
            <p:cNvSpPr txBox="1">
              <a:spLocks noChangeArrowheads="1"/>
            </p:cNvSpPr>
            <p:nvPr/>
          </p:nvSpPr>
          <p:spPr bwMode="auto">
            <a:xfrm>
              <a:off x="12" y="3654"/>
              <a:ext cx="5118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0000"/>
                  </a:solidFill>
                </a:rPr>
                <a:t>3. </a:t>
              </a:r>
              <a:r>
                <a:rPr lang="zh-CN" altLang="en-US">
                  <a:solidFill>
                    <a:srgbClr val="FF0000"/>
                  </a:solidFill>
                </a:rPr>
                <a:t>负载对称，只要求电流、电压大小时，仅算一相</a:t>
              </a:r>
            </a:p>
            <a:p>
              <a:r>
                <a:rPr lang="zh-CN" altLang="en-US">
                  <a:solidFill>
                    <a:srgbClr val="FF0000"/>
                  </a:solidFill>
                </a:rPr>
                <a:t>    有效值即可。</a:t>
              </a:r>
            </a:p>
          </p:txBody>
        </p:sp>
      </p:grpSp>
      <p:grpSp>
        <p:nvGrpSpPr>
          <p:cNvPr id="18534" name="Group 102"/>
          <p:cNvGrpSpPr>
            <a:grpSpLocks/>
          </p:cNvGrpSpPr>
          <p:nvPr/>
        </p:nvGrpSpPr>
        <p:grpSpPr bwMode="auto">
          <a:xfrm>
            <a:off x="7372350" y="1352550"/>
            <a:ext cx="1181100" cy="1531938"/>
            <a:chOff x="4644" y="852"/>
            <a:chExt cx="744" cy="965"/>
          </a:xfrm>
        </p:grpSpPr>
        <p:sp>
          <p:nvSpPr>
            <p:cNvPr id="18529" name="Freeform 97"/>
            <p:cNvSpPr>
              <a:spLocks/>
            </p:cNvSpPr>
            <p:nvPr/>
          </p:nvSpPr>
          <p:spPr bwMode="auto">
            <a:xfrm>
              <a:off x="4644" y="1728"/>
              <a:ext cx="4" cy="89"/>
            </a:xfrm>
            <a:custGeom>
              <a:avLst/>
              <a:gdLst>
                <a:gd name="T0" fmla="*/ 0 w 4"/>
                <a:gd name="T1" fmla="*/ 0 h 89"/>
                <a:gd name="T2" fmla="*/ 0 w 4"/>
                <a:gd name="T3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89">
                  <a:moveTo>
                    <a:pt x="0" y="0"/>
                  </a:moveTo>
                  <a:cubicBezTo>
                    <a:pt x="2" y="36"/>
                    <a:pt x="4" y="73"/>
                    <a:pt x="0" y="89"/>
                  </a:cubicBezTo>
                </a:path>
              </a:pathLst>
            </a:custGeom>
            <a:noFill/>
            <a:ln w="5715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532" name="Group 100"/>
            <p:cNvGrpSpPr>
              <a:grpSpLocks/>
            </p:cNvGrpSpPr>
            <p:nvPr/>
          </p:nvGrpSpPr>
          <p:grpSpPr bwMode="auto">
            <a:xfrm>
              <a:off x="4920" y="852"/>
              <a:ext cx="468" cy="431"/>
              <a:chOff x="4920" y="852"/>
              <a:chExt cx="468" cy="431"/>
            </a:xfrm>
          </p:grpSpPr>
          <p:sp>
            <p:nvSpPr>
              <p:cNvPr id="18530" name="AutoShape 98"/>
              <p:cNvSpPr>
                <a:spLocks noChangeArrowheads="1"/>
              </p:cNvSpPr>
              <p:nvPr/>
            </p:nvSpPr>
            <p:spPr bwMode="auto">
              <a:xfrm>
                <a:off x="4920" y="852"/>
                <a:ext cx="468" cy="384"/>
              </a:xfrm>
              <a:prstGeom prst="wedgeEllipseCallout">
                <a:avLst>
                  <a:gd name="adj1" fmla="val -103847"/>
                  <a:gd name="adj2" fmla="val 188801"/>
                </a:avLst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zh-CN"/>
              </a:p>
            </p:txBody>
          </p:sp>
          <p:graphicFrame>
            <p:nvGraphicFramePr>
              <p:cNvPr id="18531" name="Object 99"/>
              <p:cNvGraphicFramePr>
                <a:graphicFrameLocks noChangeAspect="1"/>
              </p:cNvGraphicFramePr>
              <p:nvPr/>
            </p:nvGraphicFramePr>
            <p:xfrm>
              <a:off x="4991" y="891"/>
              <a:ext cx="375" cy="3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52" name="公式" r:id="rId24" imgW="139835" imgH="165202" progId="Equation.3">
                      <p:embed/>
                    </p:oleObj>
                  </mc:Choice>
                  <mc:Fallback>
                    <p:oleObj name="公式" r:id="rId24" imgW="139835" imgH="165202" progId="Equation.3">
                      <p:embed/>
                      <p:pic>
                        <p:nvPicPr>
                          <p:cNvPr id="0" name="Object 9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91" y="891"/>
                            <a:ext cx="375" cy="3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FF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85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85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010" name="Group 186"/>
          <p:cNvGrpSpPr>
            <a:grpSpLocks/>
          </p:cNvGrpSpPr>
          <p:nvPr/>
        </p:nvGrpSpPr>
        <p:grpSpPr bwMode="auto">
          <a:xfrm>
            <a:off x="1009650" y="365125"/>
            <a:ext cx="7731125" cy="1917700"/>
            <a:chOff x="696" y="158"/>
            <a:chExt cx="4870" cy="1280"/>
          </a:xfrm>
        </p:grpSpPr>
        <p:graphicFrame>
          <p:nvGraphicFramePr>
            <p:cNvPr id="77870" name="Object 46"/>
            <p:cNvGraphicFramePr>
              <a:graphicFrameLocks noChangeAspect="1"/>
            </p:cNvGraphicFramePr>
            <p:nvPr/>
          </p:nvGraphicFramePr>
          <p:xfrm>
            <a:off x="696" y="902"/>
            <a:ext cx="2424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014" name="公式" r:id="rId4" imgW="1282680" imgH="241200" progId="Equation.3">
                    <p:embed/>
                  </p:oleObj>
                </mc:Choice>
                <mc:Fallback>
                  <p:oleObj name="公式" r:id="rId4" imgW="1282680" imgH="24120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6" y="902"/>
                          <a:ext cx="2424" cy="536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accent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68" name="Object 44"/>
            <p:cNvGraphicFramePr>
              <a:graphicFrameLocks noChangeAspect="1"/>
            </p:cNvGraphicFramePr>
            <p:nvPr/>
          </p:nvGraphicFramePr>
          <p:xfrm>
            <a:off x="3471" y="158"/>
            <a:ext cx="2095" cy="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015" name="公式" r:id="rId6" imgW="1244520" imgH="228600" progId="Equation.3">
                    <p:embed/>
                  </p:oleObj>
                </mc:Choice>
                <mc:Fallback>
                  <p:oleObj name="公式" r:id="rId6" imgW="1244520" imgH="228600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1" y="158"/>
                          <a:ext cx="2095" cy="5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75" name="Text Box 51"/>
            <p:cNvSpPr txBox="1">
              <a:spLocks noChangeArrowheads="1"/>
            </p:cNvSpPr>
            <p:nvPr/>
          </p:nvSpPr>
          <p:spPr bwMode="auto">
            <a:xfrm>
              <a:off x="1980" y="217"/>
              <a:ext cx="1381" cy="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srgbClr val="0000FF"/>
                  </a:solidFill>
                </a:rPr>
                <a:t>负载对称时</a:t>
              </a:r>
              <a:endParaRPr lang="zh-CN" altLang="en-US" sz="3200">
                <a:solidFill>
                  <a:schemeClr val="accent2"/>
                </a:solidFill>
              </a:endParaRPr>
            </a:p>
          </p:txBody>
        </p:sp>
      </p:grpSp>
      <p:sp>
        <p:nvSpPr>
          <p:cNvPr id="77877" name="AutoShape 53"/>
          <p:cNvSpPr>
            <a:spLocks noChangeArrowheads="1"/>
          </p:cNvSpPr>
          <p:nvPr/>
        </p:nvSpPr>
        <p:spPr bwMode="auto">
          <a:xfrm>
            <a:off x="304800" y="0"/>
            <a:ext cx="2400300" cy="1143000"/>
          </a:xfrm>
          <a:prstGeom prst="horizontalScroll">
            <a:avLst>
              <a:gd name="adj" fmla="val 12500"/>
            </a:avLst>
          </a:prstGeom>
          <a:solidFill>
            <a:srgbClr val="FFFFCC"/>
          </a:soli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/>
              <a:t>问题及讨论</a:t>
            </a:r>
            <a:endParaRPr lang="zh-CN" altLang="en-US" sz="3200">
              <a:solidFill>
                <a:srgbClr val="FF0000"/>
              </a:solidFill>
            </a:endParaRPr>
          </a:p>
        </p:txBody>
      </p:sp>
      <p:grpSp>
        <p:nvGrpSpPr>
          <p:cNvPr id="78011" name="Group 187"/>
          <p:cNvGrpSpPr>
            <a:grpSpLocks/>
          </p:cNvGrpSpPr>
          <p:nvPr/>
        </p:nvGrpSpPr>
        <p:grpSpPr bwMode="auto">
          <a:xfrm>
            <a:off x="5413375" y="1276350"/>
            <a:ext cx="2676525" cy="1238250"/>
            <a:chOff x="3434" y="756"/>
            <a:chExt cx="1522" cy="780"/>
          </a:xfrm>
        </p:grpSpPr>
        <p:sp>
          <p:nvSpPr>
            <p:cNvPr id="78008" name="AutoShape 184"/>
            <p:cNvSpPr>
              <a:spLocks noChangeArrowheads="1"/>
            </p:cNvSpPr>
            <p:nvPr/>
          </p:nvSpPr>
          <p:spPr bwMode="auto">
            <a:xfrm>
              <a:off x="3456" y="756"/>
              <a:ext cx="1500" cy="780"/>
            </a:xfrm>
            <a:prstGeom prst="wedgeRoundRectCallout">
              <a:avLst>
                <a:gd name="adj1" fmla="val -70801"/>
                <a:gd name="adj2" fmla="val -10000"/>
                <a:gd name="adj3" fmla="val 16667"/>
              </a:avLst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3200"/>
            </a:p>
          </p:txBody>
        </p:sp>
        <p:sp>
          <p:nvSpPr>
            <p:cNvPr id="77880" name="Rectangle 56"/>
            <p:cNvSpPr>
              <a:spLocks noChangeArrowheads="1"/>
            </p:cNvSpPr>
            <p:nvPr/>
          </p:nvSpPr>
          <p:spPr bwMode="auto">
            <a:xfrm>
              <a:off x="3434" y="766"/>
              <a:ext cx="1484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>
                  <a:solidFill>
                    <a:srgbClr val="FF0000"/>
                  </a:solidFill>
                </a:rPr>
                <a:t>中线是否可以取消？</a:t>
              </a:r>
            </a:p>
          </p:txBody>
        </p:sp>
      </p:grpSp>
      <p:sp>
        <p:nvSpPr>
          <p:cNvPr id="77881" name="Text Box 57"/>
          <p:cNvSpPr txBox="1">
            <a:spLocks noChangeArrowheads="1"/>
          </p:cNvSpPr>
          <p:nvPr/>
        </p:nvSpPr>
        <p:spPr bwMode="auto">
          <a:xfrm>
            <a:off x="755650" y="2678113"/>
            <a:ext cx="79359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CC3300"/>
                </a:solidFill>
              </a:rPr>
              <a:t>答：三相完全对称时，中线可以取消。称为</a:t>
            </a:r>
          </a:p>
          <a:p>
            <a:r>
              <a:rPr lang="zh-CN" altLang="en-US" sz="3200">
                <a:solidFill>
                  <a:srgbClr val="CC3300"/>
                </a:solidFill>
              </a:rPr>
              <a:t>        三相三线制。</a:t>
            </a:r>
          </a:p>
        </p:txBody>
      </p:sp>
      <p:grpSp>
        <p:nvGrpSpPr>
          <p:cNvPr id="78013" name="Group 189"/>
          <p:cNvGrpSpPr>
            <a:grpSpLocks/>
          </p:cNvGrpSpPr>
          <p:nvPr/>
        </p:nvGrpSpPr>
        <p:grpSpPr bwMode="auto">
          <a:xfrm>
            <a:off x="1219200" y="4017963"/>
            <a:ext cx="6775450" cy="2546350"/>
            <a:chOff x="768" y="2531"/>
            <a:chExt cx="4268" cy="1604"/>
          </a:xfrm>
        </p:grpSpPr>
        <p:graphicFrame>
          <p:nvGraphicFramePr>
            <p:cNvPr id="77988" name="Object 164"/>
            <p:cNvGraphicFramePr>
              <a:graphicFrameLocks noChangeAspect="1"/>
            </p:cNvGraphicFramePr>
            <p:nvPr/>
          </p:nvGraphicFramePr>
          <p:xfrm>
            <a:off x="768" y="2916"/>
            <a:ext cx="397" cy="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016" name="公式" r:id="rId8" imgW="152280" imgH="228600" progId="Equation.3">
                    <p:embed/>
                  </p:oleObj>
                </mc:Choice>
                <mc:Fallback>
                  <p:oleObj name="公式" r:id="rId8" imgW="152280" imgH="228600" progId="Equation.3">
                    <p:embed/>
                    <p:pic>
                      <p:nvPicPr>
                        <p:cNvPr id="0" name="Object 1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2916"/>
                          <a:ext cx="397" cy="5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944" name="Line 120"/>
            <p:cNvSpPr>
              <a:spLocks noChangeShapeType="1"/>
            </p:cNvSpPr>
            <p:nvPr/>
          </p:nvSpPr>
          <p:spPr bwMode="auto">
            <a:xfrm flipH="1">
              <a:off x="2842" y="2657"/>
              <a:ext cx="1610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45" name="Line 121"/>
            <p:cNvSpPr>
              <a:spLocks noChangeShapeType="1"/>
            </p:cNvSpPr>
            <p:nvPr/>
          </p:nvSpPr>
          <p:spPr bwMode="auto">
            <a:xfrm flipH="1">
              <a:off x="3102" y="3625"/>
              <a:ext cx="87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47" name="Line 123"/>
            <p:cNvSpPr>
              <a:spLocks noChangeShapeType="1"/>
            </p:cNvSpPr>
            <p:nvPr/>
          </p:nvSpPr>
          <p:spPr bwMode="auto">
            <a:xfrm flipH="1">
              <a:off x="2289" y="3818"/>
              <a:ext cx="273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48" name="Text Box 124"/>
            <p:cNvSpPr txBox="1">
              <a:spLocks noChangeArrowheads="1"/>
            </p:cNvSpPr>
            <p:nvPr/>
          </p:nvSpPr>
          <p:spPr bwMode="auto">
            <a:xfrm>
              <a:off x="2454" y="2605"/>
              <a:ext cx="2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77949" name="Text Box 125"/>
            <p:cNvSpPr txBox="1">
              <a:spLocks noChangeArrowheads="1"/>
            </p:cNvSpPr>
            <p:nvPr/>
          </p:nvSpPr>
          <p:spPr bwMode="auto">
            <a:xfrm>
              <a:off x="2436" y="380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  <a:endParaRPr lang="en-US" altLang="zh-CN" sz="2000" i="1">
                <a:solidFill>
                  <a:srgbClr val="FF0000"/>
                </a:solidFill>
              </a:endParaRPr>
            </a:p>
          </p:txBody>
        </p:sp>
        <p:sp>
          <p:nvSpPr>
            <p:cNvPr id="77950" name="Text Box 126"/>
            <p:cNvSpPr txBox="1">
              <a:spLocks noChangeArrowheads="1"/>
            </p:cNvSpPr>
            <p:nvPr/>
          </p:nvSpPr>
          <p:spPr bwMode="auto">
            <a:xfrm>
              <a:off x="2458" y="3454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77943" name="Line 119"/>
            <p:cNvSpPr>
              <a:spLocks noChangeShapeType="1"/>
            </p:cNvSpPr>
            <p:nvPr/>
          </p:nvSpPr>
          <p:spPr bwMode="auto">
            <a:xfrm>
              <a:off x="5015" y="3584"/>
              <a:ext cx="0" cy="22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52" name="Text Box 128"/>
            <p:cNvSpPr txBox="1">
              <a:spLocks noChangeArrowheads="1"/>
            </p:cNvSpPr>
            <p:nvPr/>
          </p:nvSpPr>
          <p:spPr bwMode="auto">
            <a:xfrm>
              <a:off x="4488" y="2702"/>
              <a:ext cx="2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 i="1">
                  <a:solidFill>
                    <a:schemeClr val="accent2"/>
                  </a:solidFill>
                </a:rPr>
                <a:t>Z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77953" name="Text Box 129"/>
            <p:cNvSpPr txBox="1">
              <a:spLocks noChangeArrowheads="1"/>
            </p:cNvSpPr>
            <p:nvPr/>
          </p:nvSpPr>
          <p:spPr bwMode="auto">
            <a:xfrm>
              <a:off x="4007" y="3100"/>
              <a:ext cx="2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>
                  <a:solidFill>
                    <a:schemeClr val="accent2"/>
                  </a:solidFill>
                </a:rPr>
                <a:t>Z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77954" name="Text Box 130"/>
            <p:cNvSpPr txBox="1">
              <a:spLocks noChangeArrowheads="1"/>
            </p:cNvSpPr>
            <p:nvPr/>
          </p:nvSpPr>
          <p:spPr bwMode="auto">
            <a:xfrm>
              <a:off x="4764" y="3120"/>
              <a:ext cx="2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>
                  <a:solidFill>
                    <a:schemeClr val="accent2"/>
                  </a:solidFill>
                </a:rPr>
                <a:t>Z</a:t>
              </a:r>
            </a:p>
          </p:txBody>
        </p:sp>
        <p:sp>
          <p:nvSpPr>
            <p:cNvPr id="77969" name="Line 145"/>
            <p:cNvSpPr>
              <a:spLocks noChangeShapeType="1"/>
            </p:cNvSpPr>
            <p:nvPr/>
          </p:nvSpPr>
          <p:spPr bwMode="auto">
            <a:xfrm rot="5400000">
              <a:off x="4124" y="2973"/>
              <a:ext cx="65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70" name="Rectangle 146"/>
            <p:cNvSpPr>
              <a:spLocks noChangeArrowheads="1"/>
            </p:cNvSpPr>
            <p:nvPr/>
          </p:nvSpPr>
          <p:spPr bwMode="auto">
            <a:xfrm rot="5400000">
              <a:off x="4332" y="2908"/>
              <a:ext cx="227" cy="8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71" name="Line 147"/>
            <p:cNvSpPr>
              <a:spLocks noChangeShapeType="1"/>
            </p:cNvSpPr>
            <p:nvPr/>
          </p:nvSpPr>
          <p:spPr bwMode="auto">
            <a:xfrm>
              <a:off x="4454" y="3285"/>
              <a:ext cx="559" cy="30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72" name="Rectangle 148"/>
            <p:cNvSpPr>
              <a:spLocks noChangeArrowheads="1"/>
            </p:cNvSpPr>
            <p:nvPr/>
          </p:nvSpPr>
          <p:spPr bwMode="auto">
            <a:xfrm rot="1921730">
              <a:off x="4622" y="3407"/>
              <a:ext cx="270" cy="77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73" name="Line 149"/>
            <p:cNvSpPr>
              <a:spLocks noChangeShapeType="1"/>
            </p:cNvSpPr>
            <p:nvPr/>
          </p:nvSpPr>
          <p:spPr bwMode="auto">
            <a:xfrm flipH="1">
              <a:off x="3948" y="3285"/>
              <a:ext cx="517" cy="35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74" name="Rectangle 150"/>
            <p:cNvSpPr>
              <a:spLocks noChangeArrowheads="1"/>
            </p:cNvSpPr>
            <p:nvPr/>
          </p:nvSpPr>
          <p:spPr bwMode="auto">
            <a:xfrm rot="19348810" flipH="1">
              <a:off x="4084" y="3413"/>
              <a:ext cx="270" cy="7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75" name="Oval 151"/>
            <p:cNvSpPr>
              <a:spLocks noChangeArrowheads="1"/>
            </p:cNvSpPr>
            <p:nvPr/>
          </p:nvSpPr>
          <p:spPr bwMode="auto">
            <a:xfrm>
              <a:off x="4413" y="3250"/>
              <a:ext cx="83" cy="7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76" name="Oval 152"/>
            <p:cNvSpPr>
              <a:spLocks noChangeArrowheads="1"/>
            </p:cNvSpPr>
            <p:nvPr/>
          </p:nvSpPr>
          <p:spPr bwMode="auto">
            <a:xfrm>
              <a:off x="1738" y="3376"/>
              <a:ext cx="271" cy="24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77" name="Oval 153"/>
            <p:cNvSpPr>
              <a:spLocks noChangeArrowheads="1"/>
            </p:cNvSpPr>
            <p:nvPr/>
          </p:nvSpPr>
          <p:spPr bwMode="auto">
            <a:xfrm>
              <a:off x="1122" y="3385"/>
              <a:ext cx="260" cy="236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7978" name="Object 154"/>
            <p:cNvGraphicFramePr>
              <a:graphicFrameLocks noChangeAspect="1"/>
            </p:cNvGraphicFramePr>
            <p:nvPr/>
          </p:nvGraphicFramePr>
          <p:xfrm>
            <a:off x="1439" y="2832"/>
            <a:ext cx="253" cy="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017" name="公式" r:id="rId10" imgW="177480" imgH="228600" progId="Equation.3">
                    <p:embed/>
                  </p:oleObj>
                </mc:Choice>
                <mc:Fallback>
                  <p:oleObj name="公式" r:id="rId10" imgW="177480" imgH="228600" progId="Equation.3">
                    <p:embed/>
                    <p:pic>
                      <p:nvPicPr>
                        <p:cNvPr id="0" name="Object 1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9" y="2832"/>
                          <a:ext cx="253" cy="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979" name="Line 155"/>
            <p:cNvSpPr>
              <a:spLocks noChangeShapeType="1"/>
            </p:cNvSpPr>
            <p:nvPr/>
          </p:nvSpPr>
          <p:spPr bwMode="auto">
            <a:xfrm flipH="1">
              <a:off x="976" y="3310"/>
              <a:ext cx="262" cy="1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80" name="Line 156"/>
            <p:cNvSpPr>
              <a:spLocks noChangeShapeType="1"/>
            </p:cNvSpPr>
            <p:nvPr/>
          </p:nvSpPr>
          <p:spPr bwMode="auto">
            <a:xfrm rot="3308342">
              <a:off x="1233" y="3103"/>
              <a:ext cx="0" cy="797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81" name="Oval 157"/>
            <p:cNvSpPr>
              <a:spLocks noChangeArrowheads="1"/>
            </p:cNvSpPr>
            <p:nvPr/>
          </p:nvSpPr>
          <p:spPr bwMode="auto">
            <a:xfrm>
              <a:off x="1425" y="2841"/>
              <a:ext cx="271" cy="236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83" name="Line 159"/>
            <p:cNvSpPr>
              <a:spLocks noChangeShapeType="1"/>
            </p:cNvSpPr>
            <p:nvPr/>
          </p:nvSpPr>
          <p:spPr bwMode="auto">
            <a:xfrm rot="18299483" flipV="1">
              <a:off x="1913" y="3068"/>
              <a:ext cx="36" cy="94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84" name="Line 160"/>
            <p:cNvSpPr>
              <a:spLocks noChangeShapeType="1"/>
            </p:cNvSpPr>
            <p:nvPr/>
          </p:nvSpPr>
          <p:spPr bwMode="auto">
            <a:xfrm>
              <a:off x="1554" y="2655"/>
              <a:ext cx="144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87" name="Line 163"/>
            <p:cNvSpPr>
              <a:spLocks noChangeShapeType="1"/>
            </p:cNvSpPr>
            <p:nvPr/>
          </p:nvSpPr>
          <p:spPr bwMode="auto">
            <a:xfrm>
              <a:off x="1660" y="3573"/>
              <a:ext cx="262" cy="1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7989" name="Object 165"/>
            <p:cNvGraphicFramePr>
              <a:graphicFrameLocks noChangeAspect="1"/>
            </p:cNvGraphicFramePr>
            <p:nvPr/>
          </p:nvGraphicFramePr>
          <p:xfrm>
            <a:off x="1474" y="3480"/>
            <a:ext cx="404" cy="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018" name="公式" r:id="rId12" imgW="177480" imgH="215640" progId="Equation.3">
                    <p:embed/>
                  </p:oleObj>
                </mc:Choice>
                <mc:Fallback>
                  <p:oleObj name="公式" r:id="rId12" imgW="177480" imgH="215640" progId="Equation.3">
                    <p:embed/>
                    <p:pic>
                      <p:nvPicPr>
                        <p:cNvPr id="0" name="Object 1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4" y="3480"/>
                          <a:ext cx="404" cy="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990" name="Text Box 166"/>
            <p:cNvSpPr txBox="1">
              <a:spLocks noChangeArrowheads="1"/>
            </p:cNvSpPr>
            <p:nvPr/>
          </p:nvSpPr>
          <p:spPr bwMode="auto">
            <a:xfrm>
              <a:off x="3002" y="2531"/>
              <a:ext cx="26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zh-CN" i="1">
                <a:solidFill>
                  <a:srgbClr val="FF0000"/>
                </a:solidFill>
              </a:endParaRPr>
            </a:p>
          </p:txBody>
        </p:sp>
        <p:sp>
          <p:nvSpPr>
            <p:cNvPr id="77993" name="Text Box 169"/>
            <p:cNvSpPr txBox="1">
              <a:spLocks noChangeArrowheads="1"/>
            </p:cNvSpPr>
            <p:nvPr/>
          </p:nvSpPr>
          <p:spPr bwMode="auto">
            <a:xfrm>
              <a:off x="3013" y="3806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zh-CN" altLang="zh-CN" i="1">
                <a:solidFill>
                  <a:srgbClr val="FF0000"/>
                </a:solidFill>
              </a:endParaRPr>
            </a:p>
          </p:txBody>
        </p:sp>
        <p:sp>
          <p:nvSpPr>
            <p:cNvPr id="77994" name="Text Box 170"/>
            <p:cNvSpPr txBox="1">
              <a:spLocks noChangeArrowheads="1"/>
            </p:cNvSpPr>
            <p:nvPr/>
          </p:nvSpPr>
          <p:spPr bwMode="auto">
            <a:xfrm>
              <a:off x="2996" y="3526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zh-CN" altLang="zh-CN" i="1">
                <a:solidFill>
                  <a:srgbClr val="FF0000"/>
                </a:solidFill>
              </a:endParaRPr>
            </a:p>
          </p:txBody>
        </p:sp>
        <p:sp>
          <p:nvSpPr>
            <p:cNvPr id="77996" name="Line 172"/>
            <p:cNvSpPr>
              <a:spLocks noChangeShapeType="1"/>
            </p:cNvSpPr>
            <p:nvPr/>
          </p:nvSpPr>
          <p:spPr bwMode="auto">
            <a:xfrm flipV="1">
              <a:off x="911" y="3686"/>
              <a:ext cx="0" cy="41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997" name="Text Box 173"/>
            <p:cNvSpPr txBox="1">
              <a:spLocks noChangeArrowheads="1"/>
            </p:cNvSpPr>
            <p:nvPr/>
          </p:nvSpPr>
          <p:spPr bwMode="auto">
            <a:xfrm>
              <a:off x="3013" y="3106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zh-CN" altLang="zh-CN" i="1">
                <a:solidFill>
                  <a:srgbClr val="FF0000"/>
                </a:solidFill>
              </a:endParaRPr>
            </a:p>
          </p:txBody>
        </p:sp>
        <p:sp>
          <p:nvSpPr>
            <p:cNvPr id="77998" name="Oval 174"/>
            <p:cNvSpPr>
              <a:spLocks noChangeArrowheads="1"/>
            </p:cNvSpPr>
            <p:nvPr/>
          </p:nvSpPr>
          <p:spPr bwMode="auto">
            <a:xfrm>
              <a:off x="1536" y="3260"/>
              <a:ext cx="65" cy="58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7999" name="Object 175"/>
            <p:cNvGraphicFramePr>
              <a:graphicFrameLocks noChangeAspect="1"/>
            </p:cNvGraphicFramePr>
            <p:nvPr/>
          </p:nvGraphicFramePr>
          <p:xfrm>
            <a:off x="1825" y="2663"/>
            <a:ext cx="415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019" name="公式" r:id="rId14" imgW="177480" imgH="215640" progId="Equation.3">
                    <p:embed/>
                  </p:oleObj>
                </mc:Choice>
                <mc:Fallback>
                  <p:oleObj name="公式" r:id="rId14" imgW="177480" imgH="215640" progId="Equation.3">
                    <p:embed/>
                    <p:pic>
                      <p:nvPicPr>
                        <p:cNvPr id="0" name="Object 1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5" y="2663"/>
                          <a:ext cx="415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000" name="Line 176"/>
            <p:cNvSpPr>
              <a:spLocks noChangeShapeType="1"/>
            </p:cNvSpPr>
            <p:nvPr/>
          </p:nvSpPr>
          <p:spPr bwMode="auto">
            <a:xfrm>
              <a:off x="3110" y="3620"/>
              <a:ext cx="0" cy="47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8001" name="Line 177"/>
            <p:cNvSpPr>
              <a:spLocks noChangeShapeType="1"/>
            </p:cNvSpPr>
            <p:nvPr/>
          </p:nvSpPr>
          <p:spPr bwMode="auto">
            <a:xfrm flipH="1">
              <a:off x="907" y="4086"/>
              <a:ext cx="2203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8002" name="Line 178"/>
            <p:cNvSpPr>
              <a:spLocks noChangeShapeType="1"/>
            </p:cNvSpPr>
            <p:nvPr/>
          </p:nvSpPr>
          <p:spPr bwMode="auto">
            <a:xfrm flipV="1">
              <a:off x="1560" y="2640"/>
              <a:ext cx="0" cy="63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8003" name="Line 179"/>
            <p:cNvSpPr>
              <a:spLocks noChangeShapeType="1"/>
            </p:cNvSpPr>
            <p:nvPr/>
          </p:nvSpPr>
          <p:spPr bwMode="auto">
            <a:xfrm flipV="1">
              <a:off x="1776" y="2724"/>
              <a:ext cx="0" cy="4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80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7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8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8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en-US" altLang="zh-CN" sz="4400">
                <a:solidFill>
                  <a:schemeClr val="tx2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20700" y="1654175"/>
            <a:ext cx="7286625" cy="265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4000">
                <a:latin typeface="楷体_GB2312" pitchFamily="49" charset="-122"/>
                <a:ea typeface="楷体_GB2312" pitchFamily="49" charset="-122"/>
              </a:rPr>
              <a:t>§7.1  </a:t>
            </a:r>
            <a:r>
              <a:rPr lang="zh-CN" altLang="en-US" sz="4000">
                <a:latin typeface="楷体_GB2312" pitchFamily="49" charset="-122"/>
                <a:ea typeface="楷体_GB2312" pitchFamily="49" charset="-122"/>
              </a:rPr>
              <a:t>三相电源</a:t>
            </a:r>
          </a:p>
          <a:p>
            <a:pPr eaLnBrk="0" hangingPunct="0"/>
            <a:r>
              <a:rPr lang="en-US" altLang="zh-CN" sz="4000">
                <a:latin typeface="楷体_GB2312" pitchFamily="49" charset="-122"/>
                <a:ea typeface="楷体_GB2312" pitchFamily="49" charset="-122"/>
              </a:rPr>
              <a:t>§7.2  </a:t>
            </a:r>
            <a:r>
              <a:rPr lang="zh-CN" altLang="en-US" sz="4000">
                <a:latin typeface="楷体_GB2312" pitchFamily="49" charset="-122"/>
                <a:ea typeface="楷体_GB2312" pitchFamily="49" charset="-122"/>
              </a:rPr>
              <a:t>三相负载星形联接</a:t>
            </a:r>
          </a:p>
          <a:p>
            <a:pPr eaLnBrk="0" hangingPunct="0"/>
            <a:r>
              <a:rPr lang="en-US" altLang="zh-CN" sz="4000">
                <a:latin typeface="楷体_GB2312" pitchFamily="49" charset="-122"/>
                <a:ea typeface="楷体_GB2312" pitchFamily="49" charset="-122"/>
              </a:rPr>
              <a:t>§7.3  </a:t>
            </a:r>
            <a:r>
              <a:rPr lang="zh-CN" altLang="en-US" sz="4000">
                <a:latin typeface="楷体_GB2312" pitchFamily="49" charset="-122"/>
                <a:ea typeface="楷体_GB2312" pitchFamily="49" charset="-122"/>
              </a:rPr>
              <a:t>三相负载三角形联接</a:t>
            </a:r>
          </a:p>
          <a:p>
            <a:pPr>
              <a:lnSpc>
                <a:spcPct val="120000"/>
              </a:lnSpc>
            </a:pPr>
            <a:r>
              <a:rPr lang="en-US" altLang="zh-CN" sz="4000">
                <a:latin typeface="楷体_GB2312" pitchFamily="49" charset="-122"/>
                <a:ea typeface="楷体_GB2312" pitchFamily="49" charset="-122"/>
              </a:rPr>
              <a:t>§7.4  </a:t>
            </a:r>
            <a:r>
              <a:rPr lang="zh-CN" altLang="en-US" sz="4000">
                <a:latin typeface="楷体_GB2312" pitchFamily="49" charset="-122"/>
                <a:ea typeface="楷体_GB2312" pitchFamily="49" charset="-122"/>
              </a:rPr>
              <a:t>三相电路的功率</a:t>
            </a: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1773238" y="492125"/>
            <a:ext cx="4451350" cy="823913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4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4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章 三相电路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891" name="Group 131"/>
          <p:cNvGrpSpPr>
            <a:grpSpLocks/>
          </p:cNvGrpSpPr>
          <p:nvPr/>
        </p:nvGrpSpPr>
        <p:grpSpPr bwMode="auto">
          <a:xfrm>
            <a:off x="679450" y="-98425"/>
            <a:ext cx="8383588" cy="3540125"/>
            <a:chOff x="428" y="58"/>
            <a:chExt cx="5281" cy="2230"/>
          </a:xfrm>
        </p:grpSpPr>
        <p:graphicFrame>
          <p:nvGraphicFramePr>
            <p:cNvPr id="117762" name="Object 2"/>
            <p:cNvGraphicFramePr>
              <a:graphicFrameLocks noChangeAspect="1"/>
            </p:cNvGraphicFramePr>
            <p:nvPr/>
          </p:nvGraphicFramePr>
          <p:xfrm>
            <a:off x="3753" y="1657"/>
            <a:ext cx="32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4" name="公式" r:id="rId4" imgW="152280" imgH="215640" progId="Equation.3">
                    <p:embed/>
                  </p:oleObj>
                </mc:Choice>
                <mc:Fallback>
                  <p:oleObj name="公式" r:id="rId4" imgW="152280" imgH="21564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3" y="1657"/>
                          <a:ext cx="326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763" name="Object 3"/>
            <p:cNvGraphicFramePr>
              <a:graphicFrameLocks noChangeAspect="1"/>
            </p:cNvGraphicFramePr>
            <p:nvPr/>
          </p:nvGraphicFramePr>
          <p:xfrm>
            <a:off x="3690" y="247"/>
            <a:ext cx="348" cy="4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5" name="公式" r:id="rId6" imgW="152280" imgH="215640" progId="Equation.3">
                    <p:embed/>
                  </p:oleObj>
                </mc:Choice>
                <mc:Fallback>
                  <p:oleObj name="公式" r:id="rId6" imgW="152280" imgH="21564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0" y="247"/>
                          <a:ext cx="348" cy="4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764" name="Line 4"/>
            <p:cNvSpPr>
              <a:spLocks noChangeShapeType="1"/>
            </p:cNvSpPr>
            <p:nvPr/>
          </p:nvSpPr>
          <p:spPr bwMode="auto">
            <a:xfrm>
              <a:off x="5341" y="1386"/>
              <a:ext cx="0" cy="35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65" name="Line 5"/>
            <p:cNvSpPr>
              <a:spLocks noChangeShapeType="1"/>
            </p:cNvSpPr>
            <p:nvPr/>
          </p:nvSpPr>
          <p:spPr bwMode="auto">
            <a:xfrm flipH="1">
              <a:off x="2547" y="336"/>
              <a:ext cx="223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66" name="Line 6"/>
            <p:cNvSpPr>
              <a:spLocks noChangeShapeType="1"/>
            </p:cNvSpPr>
            <p:nvPr/>
          </p:nvSpPr>
          <p:spPr bwMode="auto">
            <a:xfrm flipH="1">
              <a:off x="2812" y="1433"/>
              <a:ext cx="1466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68" name="Line 8"/>
            <p:cNvSpPr>
              <a:spLocks noChangeShapeType="1"/>
            </p:cNvSpPr>
            <p:nvPr/>
          </p:nvSpPr>
          <p:spPr bwMode="auto">
            <a:xfrm flipH="1">
              <a:off x="2129" y="1730"/>
              <a:ext cx="3223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69" name="Text Box 9"/>
            <p:cNvSpPr txBox="1">
              <a:spLocks noChangeArrowheads="1"/>
            </p:cNvSpPr>
            <p:nvPr/>
          </p:nvSpPr>
          <p:spPr bwMode="auto">
            <a:xfrm>
              <a:off x="2089" y="5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/>
                <a:t>A</a:t>
              </a:r>
              <a:endParaRPr lang="en-US" altLang="zh-CN" sz="2000" i="1"/>
            </a:p>
          </p:txBody>
        </p:sp>
        <p:sp>
          <p:nvSpPr>
            <p:cNvPr id="117770" name="Text Box 10"/>
            <p:cNvSpPr txBox="1">
              <a:spLocks noChangeArrowheads="1"/>
            </p:cNvSpPr>
            <p:nvPr/>
          </p:nvSpPr>
          <p:spPr bwMode="auto">
            <a:xfrm>
              <a:off x="2109" y="1960"/>
              <a:ext cx="265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C</a:t>
              </a:r>
              <a:endParaRPr lang="en-US" altLang="zh-CN" sz="2000" i="1"/>
            </a:p>
          </p:txBody>
        </p:sp>
        <p:sp>
          <p:nvSpPr>
            <p:cNvPr id="117771" name="Text Box 11"/>
            <p:cNvSpPr txBox="1">
              <a:spLocks noChangeArrowheads="1"/>
            </p:cNvSpPr>
            <p:nvPr/>
          </p:nvSpPr>
          <p:spPr bwMode="auto">
            <a:xfrm>
              <a:off x="2154" y="145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B</a:t>
              </a:r>
            </a:p>
          </p:txBody>
        </p:sp>
        <p:sp>
          <p:nvSpPr>
            <p:cNvPr id="117772" name="Text Box 12"/>
            <p:cNvSpPr txBox="1">
              <a:spLocks noChangeArrowheads="1"/>
            </p:cNvSpPr>
            <p:nvPr/>
          </p:nvSpPr>
          <p:spPr bwMode="auto">
            <a:xfrm>
              <a:off x="1283" y="785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N</a:t>
              </a:r>
            </a:p>
          </p:txBody>
        </p:sp>
        <p:sp>
          <p:nvSpPr>
            <p:cNvPr id="117773" name="Text Box 13"/>
            <p:cNvSpPr txBox="1">
              <a:spLocks noChangeArrowheads="1"/>
            </p:cNvSpPr>
            <p:nvPr/>
          </p:nvSpPr>
          <p:spPr bwMode="auto">
            <a:xfrm>
              <a:off x="4349" y="517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A</a:t>
              </a:r>
              <a:endParaRPr lang="en-US" altLang="zh-CN" i="1">
                <a:solidFill>
                  <a:schemeClr val="accent2"/>
                </a:solidFill>
              </a:endParaRPr>
            </a:p>
          </p:txBody>
        </p:sp>
        <p:sp>
          <p:nvSpPr>
            <p:cNvPr id="117774" name="Text Box 14"/>
            <p:cNvSpPr txBox="1">
              <a:spLocks noChangeArrowheads="1"/>
            </p:cNvSpPr>
            <p:nvPr/>
          </p:nvSpPr>
          <p:spPr bwMode="auto">
            <a:xfrm>
              <a:off x="4103" y="1032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B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117775" name="Text Box 15"/>
            <p:cNvSpPr txBox="1">
              <a:spLocks noChangeArrowheads="1"/>
            </p:cNvSpPr>
            <p:nvPr/>
          </p:nvSpPr>
          <p:spPr bwMode="auto">
            <a:xfrm>
              <a:off x="4827" y="1284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C</a:t>
              </a:r>
              <a:endParaRPr lang="en-US" altLang="zh-CN" sz="3200" i="1">
                <a:solidFill>
                  <a:schemeClr val="accent2"/>
                </a:solidFill>
              </a:endParaRPr>
            </a:p>
          </p:txBody>
        </p:sp>
        <p:sp>
          <p:nvSpPr>
            <p:cNvPr id="117778" name="Line 18"/>
            <p:cNvSpPr>
              <a:spLocks noChangeShapeType="1"/>
            </p:cNvSpPr>
            <p:nvPr/>
          </p:nvSpPr>
          <p:spPr bwMode="auto">
            <a:xfrm>
              <a:off x="3412" y="329"/>
              <a:ext cx="37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79" name="Line 19"/>
            <p:cNvSpPr>
              <a:spLocks noChangeShapeType="1"/>
            </p:cNvSpPr>
            <p:nvPr/>
          </p:nvSpPr>
          <p:spPr bwMode="auto">
            <a:xfrm>
              <a:off x="3391" y="1412"/>
              <a:ext cx="3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80" name="Line 20"/>
            <p:cNvSpPr>
              <a:spLocks noChangeShapeType="1"/>
            </p:cNvSpPr>
            <p:nvPr/>
          </p:nvSpPr>
          <p:spPr bwMode="auto">
            <a:xfrm>
              <a:off x="3407" y="1727"/>
              <a:ext cx="3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7781" name="Object 21"/>
            <p:cNvGraphicFramePr>
              <a:graphicFrameLocks noChangeAspect="1"/>
            </p:cNvGraphicFramePr>
            <p:nvPr/>
          </p:nvGraphicFramePr>
          <p:xfrm>
            <a:off x="3744" y="993"/>
            <a:ext cx="284" cy="4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6" name="公式" r:id="rId8" imgW="152280" imgH="203040" progId="Equation.3">
                    <p:embed/>
                  </p:oleObj>
                </mc:Choice>
                <mc:Fallback>
                  <p:oleObj name="公式" r:id="rId8" imgW="152280" imgH="20304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993"/>
                          <a:ext cx="284" cy="4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782" name="Line 22"/>
            <p:cNvSpPr>
              <a:spLocks noChangeShapeType="1"/>
            </p:cNvSpPr>
            <p:nvPr/>
          </p:nvSpPr>
          <p:spPr bwMode="auto">
            <a:xfrm>
              <a:off x="4923" y="556"/>
              <a:ext cx="0" cy="27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83" name="Line 23"/>
            <p:cNvSpPr>
              <a:spLocks noChangeShapeType="1"/>
            </p:cNvSpPr>
            <p:nvPr/>
          </p:nvSpPr>
          <p:spPr bwMode="auto">
            <a:xfrm flipV="1">
              <a:off x="4472" y="1274"/>
              <a:ext cx="218" cy="162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84" name="Line 24"/>
            <p:cNvSpPr>
              <a:spLocks noChangeShapeType="1"/>
            </p:cNvSpPr>
            <p:nvPr/>
          </p:nvSpPr>
          <p:spPr bwMode="auto">
            <a:xfrm flipH="1" flipV="1">
              <a:off x="5014" y="1042"/>
              <a:ext cx="271" cy="163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7785" name="Object 25"/>
            <p:cNvGraphicFramePr>
              <a:graphicFrameLocks noChangeAspect="1"/>
            </p:cNvGraphicFramePr>
            <p:nvPr/>
          </p:nvGraphicFramePr>
          <p:xfrm>
            <a:off x="4935" y="323"/>
            <a:ext cx="471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7" name="公式" r:id="rId10" imgW="215640" imgH="228600" progId="Equation.3">
                    <p:embed/>
                  </p:oleObj>
                </mc:Choice>
                <mc:Fallback>
                  <p:oleObj name="公式" r:id="rId10" imgW="215640" imgH="2286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5" y="323"/>
                          <a:ext cx="471" cy="4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786" name="Object 26"/>
            <p:cNvGraphicFramePr>
              <a:graphicFrameLocks noChangeAspect="1"/>
            </p:cNvGraphicFramePr>
            <p:nvPr/>
          </p:nvGraphicFramePr>
          <p:xfrm>
            <a:off x="4468" y="1335"/>
            <a:ext cx="386" cy="4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8" name="公式" r:id="rId12" imgW="215640" imgH="228600" progId="Equation.3">
                    <p:embed/>
                  </p:oleObj>
                </mc:Choice>
                <mc:Fallback>
                  <p:oleObj name="公式" r:id="rId12" imgW="215640" imgH="22860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8" y="1335"/>
                          <a:ext cx="386" cy="4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787" name="Object 27"/>
            <p:cNvGraphicFramePr>
              <a:graphicFrameLocks noChangeAspect="1"/>
            </p:cNvGraphicFramePr>
            <p:nvPr/>
          </p:nvGraphicFramePr>
          <p:xfrm>
            <a:off x="5316" y="1006"/>
            <a:ext cx="393" cy="4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9" name="公式" r:id="rId14" imgW="215640" imgH="228600" progId="Equation.3">
                    <p:embed/>
                  </p:oleObj>
                </mc:Choice>
                <mc:Fallback>
                  <p:oleObj name="公式" r:id="rId14" imgW="215640" imgH="22860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16" y="1006"/>
                          <a:ext cx="393" cy="4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788" name="Line 28"/>
            <p:cNvSpPr>
              <a:spLocks noChangeShapeType="1"/>
            </p:cNvSpPr>
            <p:nvPr/>
          </p:nvSpPr>
          <p:spPr bwMode="auto">
            <a:xfrm rot="5400000">
              <a:off x="4397" y="701"/>
              <a:ext cx="735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89" name="Rectangle 29"/>
            <p:cNvSpPr>
              <a:spLocks noChangeArrowheads="1"/>
            </p:cNvSpPr>
            <p:nvPr/>
          </p:nvSpPr>
          <p:spPr bwMode="auto">
            <a:xfrm rot="5400000">
              <a:off x="4632" y="631"/>
              <a:ext cx="256" cy="9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0" name="Line 30"/>
            <p:cNvSpPr>
              <a:spLocks noChangeShapeType="1"/>
            </p:cNvSpPr>
            <p:nvPr/>
          </p:nvSpPr>
          <p:spPr bwMode="auto">
            <a:xfrm>
              <a:off x="4768" y="1051"/>
              <a:ext cx="571" cy="34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1" name="Rectangle 31"/>
            <p:cNvSpPr>
              <a:spLocks noChangeArrowheads="1"/>
            </p:cNvSpPr>
            <p:nvPr/>
          </p:nvSpPr>
          <p:spPr bwMode="auto">
            <a:xfrm rot="2237429">
              <a:off x="4938" y="1205"/>
              <a:ext cx="276" cy="8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2" name="Line 32"/>
            <p:cNvSpPr>
              <a:spLocks noChangeShapeType="1"/>
            </p:cNvSpPr>
            <p:nvPr/>
          </p:nvSpPr>
          <p:spPr bwMode="auto">
            <a:xfrm flipH="1">
              <a:off x="4251" y="1051"/>
              <a:ext cx="528" cy="39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3" name="Rectangle 33"/>
            <p:cNvSpPr>
              <a:spLocks noChangeArrowheads="1"/>
            </p:cNvSpPr>
            <p:nvPr/>
          </p:nvSpPr>
          <p:spPr bwMode="auto">
            <a:xfrm rot="19348810" flipH="1">
              <a:off x="4390" y="1194"/>
              <a:ext cx="275" cy="8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4" name="Oval 34"/>
            <p:cNvSpPr>
              <a:spLocks noChangeArrowheads="1"/>
            </p:cNvSpPr>
            <p:nvPr/>
          </p:nvSpPr>
          <p:spPr bwMode="auto">
            <a:xfrm>
              <a:off x="4726" y="1012"/>
              <a:ext cx="84" cy="7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5" name="Oval 35"/>
            <p:cNvSpPr>
              <a:spLocks noChangeArrowheads="1"/>
            </p:cNvSpPr>
            <p:nvPr/>
          </p:nvSpPr>
          <p:spPr bwMode="auto">
            <a:xfrm>
              <a:off x="1419" y="1153"/>
              <a:ext cx="277" cy="27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6" name="Oval 36"/>
            <p:cNvSpPr>
              <a:spLocks noChangeArrowheads="1"/>
            </p:cNvSpPr>
            <p:nvPr/>
          </p:nvSpPr>
          <p:spPr bwMode="auto">
            <a:xfrm>
              <a:off x="791" y="1163"/>
              <a:ext cx="265" cy="26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7797" name="Object 37"/>
            <p:cNvGraphicFramePr>
              <a:graphicFrameLocks noChangeAspect="1"/>
            </p:cNvGraphicFramePr>
            <p:nvPr/>
          </p:nvGraphicFramePr>
          <p:xfrm>
            <a:off x="1114" y="542"/>
            <a:ext cx="258" cy="3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900" name="公式" r:id="rId16" imgW="177480" imgH="228600" progId="Equation.3">
                    <p:embed/>
                  </p:oleObj>
                </mc:Choice>
                <mc:Fallback>
                  <p:oleObj name="公式" r:id="rId16" imgW="177480" imgH="22860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4" y="542"/>
                          <a:ext cx="258" cy="3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798" name="Line 38"/>
            <p:cNvSpPr>
              <a:spLocks noChangeShapeType="1"/>
            </p:cNvSpPr>
            <p:nvPr/>
          </p:nvSpPr>
          <p:spPr bwMode="auto">
            <a:xfrm flipH="1">
              <a:off x="641" y="1079"/>
              <a:ext cx="268" cy="2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9" name="Line 39"/>
            <p:cNvSpPr>
              <a:spLocks noChangeShapeType="1"/>
            </p:cNvSpPr>
            <p:nvPr/>
          </p:nvSpPr>
          <p:spPr bwMode="auto">
            <a:xfrm rot="3308342">
              <a:off x="904" y="887"/>
              <a:ext cx="0" cy="81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00" name="Oval 40"/>
            <p:cNvSpPr>
              <a:spLocks noChangeArrowheads="1"/>
            </p:cNvSpPr>
            <p:nvPr/>
          </p:nvSpPr>
          <p:spPr bwMode="auto">
            <a:xfrm>
              <a:off x="1100" y="552"/>
              <a:ext cx="276" cy="26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01" name="Line 41"/>
            <p:cNvSpPr>
              <a:spLocks noChangeShapeType="1"/>
            </p:cNvSpPr>
            <p:nvPr/>
          </p:nvSpPr>
          <p:spPr bwMode="auto">
            <a:xfrm>
              <a:off x="1232" y="330"/>
              <a:ext cx="0" cy="73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02" name="Line 42"/>
            <p:cNvSpPr>
              <a:spLocks noChangeShapeType="1"/>
            </p:cNvSpPr>
            <p:nvPr/>
          </p:nvSpPr>
          <p:spPr bwMode="auto">
            <a:xfrm rot="18299483" flipV="1">
              <a:off x="1656" y="840"/>
              <a:ext cx="45" cy="1097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03" name="Line 43"/>
            <p:cNvSpPr>
              <a:spLocks noChangeShapeType="1"/>
            </p:cNvSpPr>
            <p:nvPr/>
          </p:nvSpPr>
          <p:spPr bwMode="auto">
            <a:xfrm>
              <a:off x="1232" y="335"/>
              <a:ext cx="147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05" name="Line 45"/>
            <p:cNvSpPr>
              <a:spLocks noChangeShapeType="1"/>
            </p:cNvSpPr>
            <p:nvPr/>
          </p:nvSpPr>
          <p:spPr bwMode="auto">
            <a:xfrm flipV="1">
              <a:off x="1452" y="446"/>
              <a:ext cx="0" cy="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06" name="Line 46"/>
            <p:cNvSpPr>
              <a:spLocks noChangeShapeType="1"/>
            </p:cNvSpPr>
            <p:nvPr/>
          </p:nvSpPr>
          <p:spPr bwMode="auto">
            <a:xfrm>
              <a:off x="1339" y="1375"/>
              <a:ext cx="269" cy="2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7807" name="Object 47"/>
            <p:cNvGraphicFramePr>
              <a:graphicFrameLocks noChangeAspect="1"/>
            </p:cNvGraphicFramePr>
            <p:nvPr/>
          </p:nvGraphicFramePr>
          <p:xfrm>
            <a:off x="428" y="646"/>
            <a:ext cx="405" cy="6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901" name="公式" r:id="rId18" imgW="152280" imgH="228600" progId="Equation.3">
                    <p:embed/>
                  </p:oleObj>
                </mc:Choice>
                <mc:Fallback>
                  <p:oleObj name="公式" r:id="rId18" imgW="152280" imgH="22860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" y="646"/>
                          <a:ext cx="405" cy="6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808" name="Object 48"/>
            <p:cNvGraphicFramePr>
              <a:graphicFrameLocks noChangeAspect="1"/>
            </p:cNvGraphicFramePr>
            <p:nvPr/>
          </p:nvGraphicFramePr>
          <p:xfrm>
            <a:off x="1150" y="1270"/>
            <a:ext cx="413" cy="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902" name="公式" r:id="rId20" imgW="177480" imgH="215640" progId="Equation.3">
                    <p:embed/>
                  </p:oleObj>
                </mc:Choice>
                <mc:Fallback>
                  <p:oleObj name="公式" r:id="rId20" imgW="177480" imgH="21564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0" y="1270"/>
                          <a:ext cx="413" cy="5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809" name="Text Box 49"/>
            <p:cNvSpPr txBox="1">
              <a:spLocks noChangeArrowheads="1"/>
            </p:cNvSpPr>
            <p:nvPr/>
          </p:nvSpPr>
          <p:spPr bwMode="auto">
            <a:xfrm>
              <a:off x="2709" y="204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zh-CN" i="1">
                <a:solidFill>
                  <a:srgbClr val="FF0000"/>
                </a:solidFill>
              </a:endParaRPr>
            </a:p>
          </p:txBody>
        </p:sp>
        <p:sp>
          <p:nvSpPr>
            <p:cNvPr id="117810" name="Text Box 50"/>
            <p:cNvSpPr txBox="1">
              <a:spLocks noChangeArrowheads="1"/>
            </p:cNvSpPr>
            <p:nvPr/>
          </p:nvSpPr>
          <p:spPr bwMode="auto">
            <a:xfrm>
              <a:off x="2722" y="1636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zh-CN" altLang="zh-CN" i="1">
                <a:solidFill>
                  <a:srgbClr val="FF0000"/>
                </a:solidFill>
              </a:endParaRPr>
            </a:p>
          </p:txBody>
        </p:sp>
        <p:sp>
          <p:nvSpPr>
            <p:cNvPr id="117811" name="Text Box 51"/>
            <p:cNvSpPr txBox="1">
              <a:spLocks noChangeArrowheads="1"/>
            </p:cNvSpPr>
            <p:nvPr/>
          </p:nvSpPr>
          <p:spPr bwMode="auto">
            <a:xfrm>
              <a:off x="2704" y="1321"/>
              <a:ext cx="11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zh-CN" altLang="zh-CN" i="1">
                <a:solidFill>
                  <a:srgbClr val="FF0000"/>
                </a:solidFill>
              </a:endParaRPr>
            </a:p>
          </p:txBody>
        </p:sp>
        <p:sp>
          <p:nvSpPr>
            <p:cNvPr id="117812" name="Line 52"/>
            <p:cNvSpPr>
              <a:spLocks noChangeShapeType="1"/>
            </p:cNvSpPr>
            <p:nvPr/>
          </p:nvSpPr>
          <p:spPr bwMode="auto">
            <a:xfrm flipV="1">
              <a:off x="575" y="1501"/>
              <a:ext cx="0" cy="46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14" name="Oval 54"/>
            <p:cNvSpPr>
              <a:spLocks noChangeArrowheads="1"/>
            </p:cNvSpPr>
            <p:nvPr/>
          </p:nvSpPr>
          <p:spPr bwMode="auto">
            <a:xfrm>
              <a:off x="1214" y="1022"/>
              <a:ext cx="66" cy="6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7815" name="Object 55"/>
            <p:cNvGraphicFramePr>
              <a:graphicFrameLocks noChangeAspect="1"/>
            </p:cNvGraphicFramePr>
            <p:nvPr/>
          </p:nvGraphicFramePr>
          <p:xfrm>
            <a:off x="1508" y="353"/>
            <a:ext cx="424" cy="5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903" name="公式" r:id="rId22" imgW="177480" imgH="215640" progId="Equation.3">
                    <p:embed/>
                  </p:oleObj>
                </mc:Choice>
                <mc:Fallback>
                  <p:oleObj name="公式" r:id="rId22" imgW="177480" imgH="215640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8" y="353"/>
                          <a:ext cx="424" cy="5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816" name="Line 56"/>
            <p:cNvSpPr>
              <a:spLocks noChangeShapeType="1"/>
            </p:cNvSpPr>
            <p:nvPr/>
          </p:nvSpPr>
          <p:spPr bwMode="auto">
            <a:xfrm>
              <a:off x="2820" y="1426"/>
              <a:ext cx="0" cy="53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17" name="Line 57"/>
            <p:cNvSpPr>
              <a:spLocks noChangeShapeType="1"/>
            </p:cNvSpPr>
            <p:nvPr/>
          </p:nvSpPr>
          <p:spPr bwMode="auto">
            <a:xfrm flipH="1">
              <a:off x="571" y="1950"/>
              <a:ext cx="2249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18" name="Text Box 58"/>
            <p:cNvSpPr txBox="1">
              <a:spLocks noChangeArrowheads="1"/>
            </p:cNvSpPr>
            <p:nvPr/>
          </p:nvSpPr>
          <p:spPr bwMode="auto">
            <a:xfrm>
              <a:off x="4453" y="794"/>
              <a:ext cx="3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N’</a:t>
              </a:r>
            </a:p>
          </p:txBody>
        </p:sp>
      </p:grpSp>
      <p:sp>
        <p:nvSpPr>
          <p:cNvPr id="117821" name="Freeform 61"/>
          <p:cNvSpPr>
            <a:spLocks/>
          </p:cNvSpPr>
          <p:nvPr/>
        </p:nvSpPr>
        <p:spPr bwMode="auto">
          <a:xfrm>
            <a:off x="4397375" y="6080125"/>
            <a:ext cx="454025" cy="455613"/>
          </a:xfrm>
          <a:custGeom>
            <a:avLst/>
            <a:gdLst>
              <a:gd name="T0" fmla="*/ 0 w 286"/>
              <a:gd name="T1" fmla="*/ 143 h 287"/>
              <a:gd name="T2" fmla="*/ 24 w 286"/>
              <a:gd name="T3" fmla="*/ 72 h 287"/>
              <a:gd name="T4" fmla="*/ 71 w 286"/>
              <a:gd name="T5" fmla="*/ 24 h 287"/>
              <a:gd name="T6" fmla="*/ 143 w 286"/>
              <a:gd name="T7" fmla="*/ 0 h 287"/>
              <a:gd name="T8" fmla="*/ 215 w 286"/>
              <a:gd name="T9" fmla="*/ 24 h 287"/>
              <a:gd name="T10" fmla="*/ 274 w 286"/>
              <a:gd name="T11" fmla="*/ 72 h 287"/>
              <a:gd name="T12" fmla="*/ 286 w 286"/>
              <a:gd name="T13" fmla="*/ 143 h 287"/>
              <a:gd name="T14" fmla="*/ 274 w 286"/>
              <a:gd name="T15" fmla="*/ 215 h 287"/>
              <a:gd name="T16" fmla="*/ 215 w 286"/>
              <a:gd name="T17" fmla="*/ 263 h 287"/>
              <a:gd name="T18" fmla="*/ 143 w 286"/>
              <a:gd name="T19" fmla="*/ 287 h 287"/>
              <a:gd name="T20" fmla="*/ 71 w 286"/>
              <a:gd name="T21" fmla="*/ 263 h 287"/>
              <a:gd name="T22" fmla="*/ 24 w 286"/>
              <a:gd name="T23" fmla="*/ 215 h 287"/>
              <a:gd name="T24" fmla="*/ 0 w 286"/>
              <a:gd name="T25" fmla="*/ 143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6" h="287">
                <a:moveTo>
                  <a:pt x="0" y="143"/>
                </a:moveTo>
                <a:lnTo>
                  <a:pt x="24" y="72"/>
                </a:lnTo>
                <a:lnTo>
                  <a:pt x="71" y="24"/>
                </a:lnTo>
                <a:lnTo>
                  <a:pt x="143" y="0"/>
                </a:lnTo>
                <a:lnTo>
                  <a:pt x="215" y="24"/>
                </a:lnTo>
                <a:lnTo>
                  <a:pt x="274" y="72"/>
                </a:lnTo>
                <a:lnTo>
                  <a:pt x="286" y="143"/>
                </a:lnTo>
                <a:lnTo>
                  <a:pt x="274" y="215"/>
                </a:lnTo>
                <a:lnTo>
                  <a:pt x="215" y="263"/>
                </a:lnTo>
                <a:lnTo>
                  <a:pt x="143" y="287"/>
                </a:lnTo>
                <a:lnTo>
                  <a:pt x="71" y="263"/>
                </a:lnTo>
                <a:lnTo>
                  <a:pt x="24" y="215"/>
                </a:lnTo>
                <a:lnTo>
                  <a:pt x="0" y="143"/>
                </a:lnTo>
                <a:close/>
              </a:path>
            </a:pathLst>
          </a:custGeom>
          <a:solidFill>
            <a:srgbClr val="FFFFFF"/>
          </a:solidFill>
          <a:ln w="57150" cap="flat" cmpd="sng">
            <a:solidFill>
              <a:srgbClr val="993366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22" name="Freeform 62"/>
          <p:cNvSpPr>
            <a:spLocks/>
          </p:cNvSpPr>
          <p:nvPr/>
        </p:nvSpPr>
        <p:spPr bwMode="auto">
          <a:xfrm>
            <a:off x="4397375" y="3746500"/>
            <a:ext cx="454025" cy="455613"/>
          </a:xfrm>
          <a:custGeom>
            <a:avLst/>
            <a:gdLst>
              <a:gd name="T0" fmla="*/ 0 w 286"/>
              <a:gd name="T1" fmla="*/ 143 h 287"/>
              <a:gd name="T2" fmla="*/ 24 w 286"/>
              <a:gd name="T3" fmla="*/ 71 h 287"/>
              <a:gd name="T4" fmla="*/ 71 w 286"/>
              <a:gd name="T5" fmla="*/ 24 h 287"/>
              <a:gd name="T6" fmla="*/ 143 w 286"/>
              <a:gd name="T7" fmla="*/ 0 h 287"/>
              <a:gd name="T8" fmla="*/ 215 w 286"/>
              <a:gd name="T9" fmla="*/ 24 h 287"/>
              <a:gd name="T10" fmla="*/ 274 w 286"/>
              <a:gd name="T11" fmla="*/ 71 h 287"/>
              <a:gd name="T12" fmla="*/ 286 w 286"/>
              <a:gd name="T13" fmla="*/ 143 h 287"/>
              <a:gd name="T14" fmla="*/ 274 w 286"/>
              <a:gd name="T15" fmla="*/ 215 h 287"/>
              <a:gd name="T16" fmla="*/ 215 w 286"/>
              <a:gd name="T17" fmla="*/ 263 h 287"/>
              <a:gd name="T18" fmla="*/ 143 w 286"/>
              <a:gd name="T19" fmla="*/ 287 h 287"/>
              <a:gd name="T20" fmla="*/ 71 w 286"/>
              <a:gd name="T21" fmla="*/ 263 h 287"/>
              <a:gd name="T22" fmla="*/ 24 w 286"/>
              <a:gd name="T23" fmla="*/ 215 h 287"/>
              <a:gd name="T24" fmla="*/ 0 w 286"/>
              <a:gd name="T25" fmla="*/ 143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6" h="287">
                <a:moveTo>
                  <a:pt x="0" y="143"/>
                </a:moveTo>
                <a:lnTo>
                  <a:pt x="24" y="71"/>
                </a:lnTo>
                <a:lnTo>
                  <a:pt x="71" y="24"/>
                </a:lnTo>
                <a:lnTo>
                  <a:pt x="143" y="0"/>
                </a:lnTo>
                <a:lnTo>
                  <a:pt x="215" y="24"/>
                </a:lnTo>
                <a:lnTo>
                  <a:pt x="274" y="71"/>
                </a:lnTo>
                <a:lnTo>
                  <a:pt x="286" y="143"/>
                </a:lnTo>
                <a:lnTo>
                  <a:pt x="274" y="215"/>
                </a:lnTo>
                <a:lnTo>
                  <a:pt x="215" y="263"/>
                </a:lnTo>
                <a:lnTo>
                  <a:pt x="143" y="287"/>
                </a:lnTo>
                <a:lnTo>
                  <a:pt x="71" y="263"/>
                </a:lnTo>
                <a:lnTo>
                  <a:pt x="24" y="215"/>
                </a:lnTo>
                <a:lnTo>
                  <a:pt x="0" y="143"/>
                </a:lnTo>
                <a:close/>
              </a:path>
            </a:pathLst>
          </a:custGeom>
          <a:solidFill>
            <a:srgbClr val="FFFFFF"/>
          </a:solidFill>
          <a:ln w="57150" cap="flat" cmpd="sng">
            <a:solidFill>
              <a:srgbClr val="993366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26" name="Rectangle 66"/>
          <p:cNvSpPr>
            <a:spLocks noChangeArrowheads="1"/>
          </p:cNvSpPr>
          <p:nvPr/>
        </p:nvSpPr>
        <p:spPr bwMode="auto">
          <a:xfrm>
            <a:off x="5476875" y="3994150"/>
            <a:ext cx="15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i="1">
                <a:solidFill>
                  <a:srgbClr val="000000"/>
                </a:solidFill>
                <a:latin typeface="Times" panose="02020603050405020304" pitchFamily="18" charset="0"/>
              </a:rPr>
              <a:t>A</a:t>
            </a:r>
            <a:endParaRPr lang="en-US" altLang="zh-CN"/>
          </a:p>
        </p:txBody>
      </p:sp>
      <p:sp>
        <p:nvSpPr>
          <p:cNvPr id="117827" name="Line 67"/>
          <p:cNvSpPr>
            <a:spLocks noChangeShapeType="1"/>
          </p:cNvSpPr>
          <p:nvPr/>
        </p:nvSpPr>
        <p:spPr bwMode="auto">
          <a:xfrm>
            <a:off x="3998913" y="6307138"/>
            <a:ext cx="3146425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28" name="Freeform 68"/>
          <p:cNvSpPr>
            <a:spLocks/>
          </p:cNvSpPr>
          <p:nvPr/>
        </p:nvSpPr>
        <p:spPr bwMode="auto">
          <a:xfrm>
            <a:off x="4397375" y="4922838"/>
            <a:ext cx="454025" cy="436562"/>
          </a:xfrm>
          <a:custGeom>
            <a:avLst/>
            <a:gdLst>
              <a:gd name="T0" fmla="*/ 0 w 286"/>
              <a:gd name="T1" fmla="*/ 143 h 275"/>
              <a:gd name="T2" fmla="*/ 24 w 286"/>
              <a:gd name="T3" fmla="*/ 72 h 275"/>
              <a:gd name="T4" fmla="*/ 71 w 286"/>
              <a:gd name="T5" fmla="*/ 12 h 275"/>
              <a:gd name="T6" fmla="*/ 143 w 286"/>
              <a:gd name="T7" fmla="*/ 0 h 275"/>
              <a:gd name="T8" fmla="*/ 215 w 286"/>
              <a:gd name="T9" fmla="*/ 12 h 275"/>
              <a:gd name="T10" fmla="*/ 274 w 286"/>
              <a:gd name="T11" fmla="*/ 72 h 275"/>
              <a:gd name="T12" fmla="*/ 286 w 286"/>
              <a:gd name="T13" fmla="*/ 143 h 275"/>
              <a:gd name="T14" fmla="*/ 274 w 286"/>
              <a:gd name="T15" fmla="*/ 215 h 275"/>
              <a:gd name="T16" fmla="*/ 215 w 286"/>
              <a:gd name="T17" fmla="*/ 263 h 275"/>
              <a:gd name="T18" fmla="*/ 143 w 286"/>
              <a:gd name="T19" fmla="*/ 275 h 275"/>
              <a:gd name="T20" fmla="*/ 71 w 286"/>
              <a:gd name="T21" fmla="*/ 263 h 275"/>
              <a:gd name="T22" fmla="*/ 24 w 286"/>
              <a:gd name="T23" fmla="*/ 215 h 275"/>
              <a:gd name="T24" fmla="*/ 0 w 286"/>
              <a:gd name="T25" fmla="*/ 143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6" h="275">
                <a:moveTo>
                  <a:pt x="0" y="143"/>
                </a:moveTo>
                <a:lnTo>
                  <a:pt x="24" y="72"/>
                </a:lnTo>
                <a:lnTo>
                  <a:pt x="71" y="12"/>
                </a:lnTo>
                <a:lnTo>
                  <a:pt x="143" y="0"/>
                </a:lnTo>
                <a:lnTo>
                  <a:pt x="215" y="12"/>
                </a:lnTo>
                <a:lnTo>
                  <a:pt x="274" y="72"/>
                </a:lnTo>
                <a:lnTo>
                  <a:pt x="286" y="143"/>
                </a:lnTo>
                <a:lnTo>
                  <a:pt x="274" y="215"/>
                </a:lnTo>
                <a:lnTo>
                  <a:pt x="215" y="263"/>
                </a:lnTo>
                <a:lnTo>
                  <a:pt x="143" y="275"/>
                </a:lnTo>
                <a:lnTo>
                  <a:pt x="71" y="263"/>
                </a:lnTo>
                <a:lnTo>
                  <a:pt x="24" y="215"/>
                </a:lnTo>
                <a:lnTo>
                  <a:pt x="0" y="143"/>
                </a:lnTo>
                <a:close/>
              </a:path>
            </a:pathLst>
          </a:custGeom>
          <a:solidFill>
            <a:srgbClr val="FFFFFF"/>
          </a:solidFill>
          <a:ln w="57150" cap="flat" cmpd="sng">
            <a:solidFill>
              <a:srgbClr val="993366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29" name="Line 69"/>
          <p:cNvSpPr>
            <a:spLocks noChangeShapeType="1"/>
          </p:cNvSpPr>
          <p:nvPr/>
        </p:nvSpPr>
        <p:spPr bwMode="auto">
          <a:xfrm>
            <a:off x="3998913" y="3973513"/>
            <a:ext cx="3146425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30" name="Rectangle 70"/>
          <p:cNvSpPr>
            <a:spLocks noChangeArrowheads="1"/>
          </p:cNvSpPr>
          <p:nvPr/>
        </p:nvSpPr>
        <p:spPr bwMode="auto">
          <a:xfrm>
            <a:off x="4908550" y="6061075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1800" b="0">
                <a:solidFill>
                  <a:srgbClr val="000000"/>
                </a:solidFill>
                <a:latin typeface="Times" panose="02020603050405020304" pitchFamily="18" charset="0"/>
              </a:rPr>
              <a:t>＋</a:t>
            </a:r>
            <a:endParaRPr lang="zh-CN" altLang="en-US"/>
          </a:p>
        </p:txBody>
      </p:sp>
      <p:sp>
        <p:nvSpPr>
          <p:cNvPr id="117831" name="Rectangle 71"/>
          <p:cNvSpPr>
            <a:spLocks noChangeArrowheads="1"/>
          </p:cNvSpPr>
          <p:nvPr/>
        </p:nvSpPr>
        <p:spPr bwMode="auto">
          <a:xfrm>
            <a:off x="4187825" y="6061075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1800" b="0">
                <a:solidFill>
                  <a:srgbClr val="000000"/>
                </a:solidFill>
                <a:latin typeface="Times" panose="02020603050405020304" pitchFamily="18" charset="0"/>
              </a:rPr>
              <a:t>－</a:t>
            </a:r>
            <a:endParaRPr lang="zh-CN" altLang="en-US"/>
          </a:p>
        </p:txBody>
      </p:sp>
      <p:sp>
        <p:nvSpPr>
          <p:cNvPr id="117832" name="Line 72"/>
          <p:cNvSpPr>
            <a:spLocks noChangeShapeType="1"/>
          </p:cNvSpPr>
          <p:nvPr/>
        </p:nvSpPr>
        <p:spPr bwMode="auto">
          <a:xfrm>
            <a:off x="3998913" y="5149850"/>
            <a:ext cx="3146425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33" name="Line 73"/>
          <p:cNvSpPr>
            <a:spLocks noChangeShapeType="1"/>
          </p:cNvSpPr>
          <p:nvPr/>
        </p:nvSpPr>
        <p:spPr bwMode="auto">
          <a:xfrm>
            <a:off x="3998913" y="3973513"/>
            <a:ext cx="1587" cy="2333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34" name="Rectangle 74"/>
          <p:cNvSpPr>
            <a:spLocks noChangeArrowheads="1"/>
          </p:cNvSpPr>
          <p:nvPr/>
        </p:nvSpPr>
        <p:spPr bwMode="auto">
          <a:xfrm>
            <a:off x="4908550" y="3727450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1800" b="0">
                <a:solidFill>
                  <a:srgbClr val="000000"/>
                </a:solidFill>
                <a:latin typeface="Times" panose="02020603050405020304" pitchFamily="18" charset="0"/>
              </a:rPr>
              <a:t>＋</a:t>
            </a:r>
            <a:endParaRPr lang="zh-CN" altLang="en-US"/>
          </a:p>
        </p:txBody>
      </p:sp>
      <p:sp>
        <p:nvSpPr>
          <p:cNvPr id="117835" name="Rectangle 75"/>
          <p:cNvSpPr>
            <a:spLocks noChangeArrowheads="1"/>
          </p:cNvSpPr>
          <p:nvPr/>
        </p:nvSpPr>
        <p:spPr bwMode="auto">
          <a:xfrm>
            <a:off x="4168775" y="3727450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1800" b="0">
                <a:solidFill>
                  <a:srgbClr val="000000"/>
                </a:solidFill>
                <a:latin typeface="Times" panose="02020603050405020304" pitchFamily="18" charset="0"/>
              </a:rPr>
              <a:t>－</a:t>
            </a:r>
            <a:endParaRPr lang="zh-CN" altLang="en-US"/>
          </a:p>
        </p:txBody>
      </p:sp>
      <p:sp>
        <p:nvSpPr>
          <p:cNvPr id="117839" name="Rectangle 79"/>
          <p:cNvSpPr>
            <a:spLocks noChangeArrowheads="1"/>
          </p:cNvSpPr>
          <p:nvPr/>
        </p:nvSpPr>
        <p:spPr bwMode="auto">
          <a:xfrm>
            <a:off x="3752850" y="4979988"/>
            <a:ext cx="152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b="0" i="1">
                <a:solidFill>
                  <a:srgbClr val="000000"/>
                </a:solidFill>
                <a:latin typeface="Times" panose="02020603050405020304" pitchFamily="18" charset="0"/>
              </a:rPr>
              <a:t>N</a:t>
            </a:r>
            <a:endParaRPr lang="en-US" altLang="zh-CN"/>
          </a:p>
        </p:txBody>
      </p:sp>
      <p:sp>
        <p:nvSpPr>
          <p:cNvPr id="117843" name="Freeform 83"/>
          <p:cNvSpPr>
            <a:spLocks/>
          </p:cNvSpPr>
          <p:nvPr/>
        </p:nvSpPr>
        <p:spPr bwMode="auto">
          <a:xfrm>
            <a:off x="3960813" y="5111750"/>
            <a:ext cx="95250" cy="76200"/>
          </a:xfrm>
          <a:custGeom>
            <a:avLst/>
            <a:gdLst>
              <a:gd name="T0" fmla="*/ 0 w 60"/>
              <a:gd name="T1" fmla="*/ 24 h 48"/>
              <a:gd name="T2" fmla="*/ 12 w 60"/>
              <a:gd name="T3" fmla="*/ 0 h 48"/>
              <a:gd name="T4" fmla="*/ 36 w 60"/>
              <a:gd name="T5" fmla="*/ 0 h 48"/>
              <a:gd name="T6" fmla="*/ 60 w 60"/>
              <a:gd name="T7" fmla="*/ 24 h 48"/>
              <a:gd name="T8" fmla="*/ 36 w 60"/>
              <a:gd name="T9" fmla="*/ 48 h 48"/>
              <a:gd name="T10" fmla="*/ 12 w 60"/>
              <a:gd name="T11" fmla="*/ 48 h 48"/>
              <a:gd name="T12" fmla="*/ 0 w 60"/>
              <a:gd name="T13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48">
                <a:moveTo>
                  <a:pt x="0" y="24"/>
                </a:moveTo>
                <a:lnTo>
                  <a:pt x="12" y="0"/>
                </a:lnTo>
                <a:lnTo>
                  <a:pt x="36" y="0"/>
                </a:lnTo>
                <a:lnTo>
                  <a:pt x="60" y="24"/>
                </a:lnTo>
                <a:lnTo>
                  <a:pt x="36" y="48"/>
                </a:lnTo>
                <a:lnTo>
                  <a:pt x="12" y="48"/>
                </a:lnTo>
                <a:lnTo>
                  <a:pt x="0" y="24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44" name="Rectangle 84"/>
          <p:cNvSpPr>
            <a:spLocks noChangeArrowheads="1"/>
          </p:cNvSpPr>
          <p:nvPr/>
        </p:nvSpPr>
        <p:spPr bwMode="auto">
          <a:xfrm>
            <a:off x="6330950" y="3897313"/>
            <a:ext cx="454025" cy="171450"/>
          </a:xfrm>
          <a:prstGeom prst="rect">
            <a:avLst/>
          </a:prstGeom>
          <a:solidFill>
            <a:srgbClr val="FFFFFF"/>
          </a:solidFill>
          <a:ln w="57150">
            <a:solidFill>
              <a:srgbClr val="99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45" name="Rectangle 85"/>
          <p:cNvSpPr>
            <a:spLocks noChangeArrowheads="1"/>
          </p:cNvSpPr>
          <p:nvPr/>
        </p:nvSpPr>
        <p:spPr bwMode="auto">
          <a:xfrm>
            <a:off x="6424613" y="4087813"/>
            <a:ext cx="320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400" i="1">
                <a:solidFill>
                  <a:srgbClr val="000000"/>
                </a:solidFill>
                <a:latin typeface="Times" panose="02020603050405020304" pitchFamily="18" charset="0"/>
              </a:rPr>
              <a:t>Z</a:t>
            </a:r>
            <a:r>
              <a:rPr lang="en-US" altLang="zh-CN" sz="2400" i="1" baseline="-25000">
                <a:solidFill>
                  <a:srgbClr val="000000"/>
                </a:solidFill>
                <a:latin typeface="Times" panose="02020603050405020304" pitchFamily="18" charset="0"/>
              </a:rPr>
              <a:t>A</a:t>
            </a:r>
            <a:endParaRPr lang="en-US" altLang="zh-CN" sz="2400" baseline="-250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17847" name="Rectangle 87"/>
          <p:cNvSpPr>
            <a:spLocks noChangeArrowheads="1"/>
          </p:cNvSpPr>
          <p:nvPr/>
        </p:nvSpPr>
        <p:spPr bwMode="auto">
          <a:xfrm>
            <a:off x="4168775" y="49418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1800" b="0">
                <a:solidFill>
                  <a:srgbClr val="000000"/>
                </a:solidFill>
                <a:latin typeface="Times" panose="02020603050405020304" pitchFamily="18" charset="0"/>
              </a:rPr>
              <a:t>－</a:t>
            </a:r>
            <a:endParaRPr lang="zh-CN" altLang="en-US"/>
          </a:p>
        </p:txBody>
      </p:sp>
      <p:sp>
        <p:nvSpPr>
          <p:cNvPr id="117848" name="Rectangle 88"/>
          <p:cNvSpPr>
            <a:spLocks noChangeArrowheads="1"/>
          </p:cNvSpPr>
          <p:nvPr/>
        </p:nvSpPr>
        <p:spPr bwMode="auto">
          <a:xfrm>
            <a:off x="4908550" y="488473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1800" b="0">
                <a:solidFill>
                  <a:srgbClr val="000000"/>
                </a:solidFill>
                <a:latin typeface="Times" panose="02020603050405020304" pitchFamily="18" charset="0"/>
              </a:rPr>
              <a:t>＋</a:t>
            </a:r>
            <a:endParaRPr lang="zh-CN" altLang="en-US"/>
          </a:p>
        </p:txBody>
      </p:sp>
      <p:sp>
        <p:nvSpPr>
          <p:cNvPr id="117849" name="Rectangle 89"/>
          <p:cNvSpPr>
            <a:spLocks noChangeArrowheads="1"/>
          </p:cNvSpPr>
          <p:nvPr/>
        </p:nvSpPr>
        <p:spPr bwMode="auto">
          <a:xfrm>
            <a:off x="6330950" y="5054600"/>
            <a:ext cx="454025" cy="171450"/>
          </a:xfrm>
          <a:prstGeom prst="rect">
            <a:avLst/>
          </a:prstGeom>
          <a:solidFill>
            <a:srgbClr val="FFFFFF"/>
          </a:solidFill>
          <a:ln w="57150">
            <a:solidFill>
              <a:srgbClr val="99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50" name="Rectangle 90"/>
          <p:cNvSpPr>
            <a:spLocks noChangeArrowheads="1"/>
          </p:cNvSpPr>
          <p:nvPr/>
        </p:nvSpPr>
        <p:spPr bwMode="auto">
          <a:xfrm>
            <a:off x="6330950" y="6213475"/>
            <a:ext cx="454025" cy="188913"/>
          </a:xfrm>
          <a:prstGeom prst="rect">
            <a:avLst/>
          </a:prstGeom>
          <a:solidFill>
            <a:srgbClr val="FFFFFF"/>
          </a:solidFill>
          <a:ln w="57150">
            <a:solidFill>
              <a:srgbClr val="993366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51" name="Rectangle 91"/>
          <p:cNvSpPr>
            <a:spLocks noChangeArrowheads="1"/>
          </p:cNvSpPr>
          <p:nvPr/>
        </p:nvSpPr>
        <p:spPr bwMode="auto">
          <a:xfrm>
            <a:off x="3752850" y="4979988"/>
            <a:ext cx="165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i="1">
                <a:solidFill>
                  <a:srgbClr val="000000"/>
                </a:solidFill>
                <a:latin typeface="Times" panose="02020603050405020304" pitchFamily="18" charset="0"/>
              </a:rPr>
              <a:t>N</a:t>
            </a:r>
            <a:endParaRPr lang="en-US" altLang="zh-CN"/>
          </a:p>
        </p:txBody>
      </p:sp>
      <p:sp>
        <p:nvSpPr>
          <p:cNvPr id="117852" name="Line 92"/>
          <p:cNvSpPr>
            <a:spLocks noChangeShapeType="1"/>
          </p:cNvSpPr>
          <p:nvPr/>
        </p:nvSpPr>
        <p:spPr bwMode="auto">
          <a:xfrm>
            <a:off x="7145338" y="3973513"/>
            <a:ext cx="1587" cy="2333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853" name="Freeform 93"/>
          <p:cNvSpPr>
            <a:spLocks/>
          </p:cNvSpPr>
          <p:nvPr/>
        </p:nvSpPr>
        <p:spPr bwMode="auto">
          <a:xfrm>
            <a:off x="7088188" y="5111750"/>
            <a:ext cx="95250" cy="76200"/>
          </a:xfrm>
          <a:custGeom>
            <a:avLst/>
            <a:gdLst>
              <a:gd name="T0" fmla="*/ 0 w 60"/>
              <a:gd name="T1" fmla="*/ 24 h 48"/>
              <a:gd name="T2" fmla="*/ 12 w 60"/>
              <a:gd name="T3" fmla="*/ 0 h 48"/>
              <a:gd name="T4" fmla="*/ 48 w 60"/>
              <a:gd name="T5" fmla="*/ 0 h 48"/>
              <a:gd name="T6" fmla="*/ 60 w 60"/>
              <a:gd name="T7" fmla="*/ 24 h 48"/>
              <a:gd name="T8" fmla="*/ 48 w 60"/>
              <a:gd name="T9" fmla="*/ 48 h 48"/>
              <a:gd name="T10" fmla="*/ 12 w 60"/>
              <a:gd name="T11" fmla="*/ 48 h 48"/>
              <a:gd name="T12" fmla="*/ 0 w 60"/>
              <a:gd name="T13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48">
                <a:moveTo>
                  <a:pt x="0" y="24"/>
                </a:moveTo>
                <a:lnTo>
                  <a:pt x="12" y="0"/>
                </a:lnTo>
                <a:lnTo>
                  <a:pt x="48" y="0"/>
                </a:lnTo>
                <a:lnTo>
                  <a:pt x="60" y="24"/>
                </a:lnTo>
                <a:lnTo>
                  <a:pt x="48" y="48"/>
                </a:lnTo>
                <a:lnTo>
                  <a:pt x="12" y="48"/>
                </a:lnTo>
                <a:lnTo>
                  <a:pt x="0" y="24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54" name="Rectangle 94"/>
          <p:cNvSpPr>
            <a:spLocks noChangeArrowheads="1"/>
          </p:cNvSpPr>
          <p:nvPr/>
        </p:nvSpPr>
        <p:spPr bwMode="auto">
          <a:xfrm>
            <a:off x="7221538" y="4979988"/>
            <a:ext cx="165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i="1">
                <a:solidFill>
                  <a:srgbClr val="000000"/>
                </a:solidFill>
                <a:latin typeface="Times" panose="02020603050405020304" pitchFamily="18" charset="0"/>
              </a:rPr>
              <a:t>N</a:t>
            </a:r>
            <a:endParaRPr lang="en-US" altLang="zh-CN"/>
          </a:p>
        </p:txBody>
      </p:sp>
      <p:sp>
        <p:nvSpPr>
          <p:cNvPr id="117855" name="Rectangle 95"/>
          <p:cNvSpPr>
            <a:spLocks noChangeArrowheads="1"/>
          </p:cNvSpPr>
          <p:nvPr/>
        </p:nvSpPr>
        <p:spPr bwMode="auto">
          <a:xfrm>
            <a:off x="7372350" y="49799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b="0">
                <a:solidFill>
                  <a:srgbClr val="000000"/>
                </a:solidFill>
                <a:latin typeface="Times" panose="02020603050405020304" pitchFamily="18" charset="0"/>
              </a:rPr>
              <a:t>′</a:t>
            </a:r>
            <a:endParaRPr lang="en-US" altLang="zh-CN"/>
          </a:p>
        </p:txBody>
      </p:sp>
      <p:sp>
        <p:nvSpPr>
          <p:cNvPr id="117860" name="Rectangle 100"/>
          <p:cNvSpPr>
            <a:spLocks noChangeArrowheads="1"/>
          </p:cNvSpPr>
          <p:nvPr/>
        </p:nvSpPr>
        <p:spPr bwMode="auto">
          <a:xfrm>
            <a:off x="5476875" y="6327775"/>
            <a:ext cx="15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i="1">
                <a:solidFill>
                  <a:srgbClr val="000000"/>
                </a:solidFill>
                <a:latin typeface="Times" panose="02020603050405020304" pitchFamily="18" charset="0"/>
              </a:rPr>
              <a:t>C</a:t>
            </a:r>
            <a:endParaRPr lang="en-US" altLang="zh-CN"/>
          </a:p>
        </p:txBody>
      </p:sp>
      <p:sp>
        <p:nvSpPr>
          <p:cNvPr id="117861" name="Rectangle 101"/>
          <p:cNvSpPr>
            <a:spLocks noChangeArrowheads="1"/>
          </p:cNvSpPr>
          <p:nvPr/>
        </p:nvSpPr>
        <p:spPr bwMode="auto">
          <a:xfrm>
            <a:off x="5476875" y="5170488"/>
            <a:ext cx="152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i="1">
                <a:solidFill>
                  <a:srgbClr val="000000"/>
                </a:solidFill>
                <a:latin typeface="Times" panose="02020603050405020304" pitchFamily="18" charset="0"/>
              </a:rPr>
              <a:t>B</a:t>
            </a:r>
            <a:endParaRPr lang="en-US" altLang="zh-CN"/>
          </a:p>
        </p:txBody>
      </p:sp>
      <p:sp>
        <p:nvSpPr>
          <p:cNvPr id="117871" name="Freeform 111"/>
          <p:cNvSpPr>
            <a:spLocks/>
          </p:cNvSpPr>
          <p:nvPr/>
        </p:nvSpPr>
        <p:spPr bwMode="auto">
          <a:xfrm>
            <a:off x="5495925" y="3935413"/>
            <a:ext cx="95250" cy="76200"/>
          </a:xfrm>
          <a:custGeom>
            <a:avLst/>
            <a:gdLst>
              <a:gd name="T0" fmla="*/ 0 w 60"/>
              <a:gd name="T1" fmla="*/ 24 h 48"/>
              <a:gd name="T2" fmla="*/ 24 w 60"/>
              <a:gd name="T3" fmla="*/ 0 h 48"/>
              <a:gd name="T4" fmla="*/ 48 w 60"/>
              <a:gd name="T5" fmla="*/ 0 h 48"/>
              <a:gd name="T6" fmla="*/ 60 w 60"/>
              <a:gd name="T7" fmla="*/ 24 h 48"/>
              <a:gd name="T8" fmla="*/ 48 w 60"/>
              <a:gd name="T9" fmla="*/ 48 h 48"/>
              <a:gd name="T10" fmla="*/ 24 w 60"/>
              <a:gd name="T11" fmla="*/ 48 h 48"/>
              <a:gd name="T12" fmla="*/ 0 w 60"/>
              <a:gd name="T13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48">
                <a:moveTo>
                  <a:pt x="0" y="24"/>
                </a:moveTo>
                <a:lnTo>
                  <a:pt x="24" y="0"/>
                </a:lnTo>
                <a:lnTo>
                  <a:pt x="48" y="0"/>
                </a:lnTo>
                <a:lnTo>
                  <a:pt x="60" y="24"/>
                </a:lnTo>
                <a:lnTo>
                  <a:pt x="48" y="48"/>
                </a:lnTo>
                <a:lnTo>
                  <a:pt x="24" y="48"/>
                </a:lnTo>
                <a:lnTo>
                  <a:pt x="0" y="24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74" name="Freeform 114"/>
          <p:cNvSpPr>
            <a:spLocks/>
          </p:cNvSpPr>
          <p:nvPr/>
        </p:nvSpPr>
        <p:spPr bwMode="auto">
          <a:xfrm>
            <a:off x="5495925" y="5111750"/>
            <a:ext cx="95250" cy="76200"/>
          </a:xfrm>
          <a:custGeom>
            <a:avLst/>
            <a:gdLst>
              <a:gd name="T0" fmla="*/ 0 w 60"/>
              <a:gd name="T1" fmla="*/ 24 h 48"/>
              <a:gd name="T2" fmla="*/ 24 w 60"/>
              <a:gd name="T3" fmla="*/ 0 h 48"/>
              <a:gd name="T4" fmla="*/ 48 w 60"/>
              <a:gd name="T5" fmla="*/ 0 h 48"/>
              <a:gd name="T6" fmla="*/ 60 w 60"/>
              <a:gd name="T7" fmla="*/ 24 h 48"/>
              <a:gd name="T8" fmla="*/ 48 w 60"/>
              <a:gd name="T9" fmla="*/ 48 h 48"/>
              <a:gd name="T10" fmla="*/ 24 w 60"/>
              <a:gd name="T11" fmla="*/ 48 h 48"/>
              <a:gd name="T12" fmla="*/ 0 w 60"/>
              <a:gd name="T13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48">
                <a:moveTo>
                  <a:pt x="0" y="24"/>
                </a:moveTo>
                <a:lnTo>
                  <a:pt x="24" y="0"/>
                </a:lnTo>
                <a:lnTo>
                  <a:pt x="48" y="0"/>
                </a:lnTo>
                <a:lnTo>
                  <a:pt x="60" y="24"/>
                </a:lnTo>
                <a:lnTo>
                  <a:pt x="48" y="48"/>
                </a:lnTo>
                <a:lnTo>
                  <a:pt x="24" y="48"/>
                </a:lnTo>
                <a:lnTo>
                  <a:pt x="0" y="24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75" name="Freeform 115"/>
          <p:cNvSpPr>
            <a:spLocks/>
          </p:cNvSpPr>
          <p:nvPr/>
        </p:nvSpPr>
        <p:spPr bwMode="auto">
          <a:xfrm>
            <a:off x="5495925" y="6269038"/>
            <a:ext cx="95250" cy="76200"/>
          </a:xfrm>
          <a:custGeom>
            <a:avLst/>
            <a:gdLst>
              <a:gd name="T0" fmla="*/ 0 w 60"/>
              <a:gd name="T1" fmla="*/ 24 h 48"/>
              <a:gd name="T2" fmla="*/ 24 w 60"/>
              <a:gd name="T3" fmla="*/ 0 h 48"/>
              <a:gd name="T4" fmla="*/ 48 w 60"/>
              <a:gd name="T5" fmla="*/ 0 h 48"/>
              <a:gd name="T6" fmla="*/ 60 w 60"/>
              <a:gd name="T7" fmla="*/ 24 h 48"/>
              <a:gd name="T8" fmla="*/ 48 w 60"/>
              <a:gd name="T9" fmla="*/ 48 h 48"/>
              <a:gd name="T10" fmla="*/ 24 w 60"/>
              <a:gd name="T11" fmla="*/ 48 h 48"/>
              <a:gd name="T12" fmla="*/ 0 w 60"/>
              <a:gd name="T13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48">
                <a:moveTo>
                  <a:pt x="0" y="24"/>
                </a:moveTo>
                <a:lnTo>
                  <a:pt x="24" y="0"/>
                </a:lnTo>
                <a:lnTo>
                  <a:pt x="48" y="0"/>
                </a:lnTo>
                <a:lnTo>
                  <a:pt x="60" y="24"/>
                </a:lnTo>
                <a:lnTo>
                  <a:pt x="48" y="48"/>
                </a:lnTo>
                <a:lnTo>
                  <a:pt x="24" y="48"/>
                </a:lnTo>
                <a:lnTo>
                  <a:pt x="0" y="24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80" name="Line 120"/>
          <p:cNvSpPr>
            <a:spLocks noChangeShapeType="1"/>
          </p:cNvSpPr>
          <p:nvPr/>
        </p:nvSpPr>
        <p:spPr bwMode="auto">
          <a:xfrm>
            <a:off x="5665788" y="3968750"/>
            <a:ext cx="5969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7881" name="Line 121"/>
          <p:cNvSpPr>
            <a:spLocks noChangeShapeType="1"/>
          </p:cNvSpPr>
          <p:nvPr/>
        </p:nvSpPr>
        <p:spPr bwMode="auto">
          <a:xfrm>
            <a:off x="5656263" y="5138738"/>
            <a:ext cx="5969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7882" name="Line 122"/>
          <p:cNvSpPr>
            <a:spLocks noChangeShapeType="1"/>
          </p:cNvSpPr>
          <p:nvPr/>
        </p:nvSpPr>
        <p:spPr bwMode="auto">
          <a:xfrm>
            <a:off x="5649913" y="6302375"/>
            <a:ext cx="5969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17883" name="Object 123"/>
          <p:cNvGraphicFramePr>
            <a:graphicFrameLocks noChangeAspect="1"/>
          </p:cNvGraphicFramePr>
          <p:nvPr/>
        </p:nvGraphicFramePr>
        <p:xfrm>
          <a:off x="5686425" y="3305175"/>
          <a:ext cx="393700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04" name="Equation" r:id="rId24" imgW="177480" imgH="241200" progId="Equation.DSMT4">
                  <p:embed/>
                </p:oleObj>
              </mc:Choice>
              <mc:Fallback>
                <p:oleObj name="Equation" r:id="rId24" imgW="177480" imgH="241200" progId="Equation.DSMT4">
                  <p:embed/>
                  <p:pic>
                    <p:nvPicPr>
                      <p:cNvPr id="0" name="Object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6425" y="3305175"/>
                        <a:ext cx="393700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884" name="Object 124"/>
          <p:cNvGraphicFramePr>
            <a:graphicFrameLocks noChangeAspect="1"/>
          </p:cNvGraphicFramePr>
          <p:nvPr/>
        </p:nvGraphicFramePr>
        <p:xfrm>
          <a:off x="5653088" y="5681663"/>
          <a:ext cx="39370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05" name="Equation" r:id="rId26" imgW="177480" imgH="241200" progId="Equation.DSMT4">
                  <p:embed/>
                </p:oleObj>
              </mc:Choice>
              <mc:Fallback>
                <p:oleObj name="Equation" r:id="rId26" imgW="177480" imgH="241200" progId="Equation.DSMT4">
                  <p:embed/>
                  <p:pic>
                    <p:nvPicPr>
                      <p:cNvPr id="0" name="Object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3088" y="5681663"/>
                        <a:ext cx="393700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885" name="Object 125"/>
          <p:cNvGraphicFramePr>
            <a:graphicFrameLocks noChangeAspect="1"/>
          </p:cNvGraphicFramePr>
          <p:nvPr/>
        </p:nvGraphicFramePr>
        <p:xfrm>
          <a:off x="5694363" y="4486275"/>
          <a:ext cx="393700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06" name="Equation" r:id="rId28" imgW="177480" imgH="241200" progId="Equation.DSMT4">
                  <p:embed/>
                </p:oleObj>
              </mc:Choice>
              <mc:Fallback>
                <p:oleObj name="Equation" r:id="rId28" imgW="177480" imgH="241200" progId="Equation.DSMT4">
                  <p:embed/>
                  <p:pic>
                    <p:nvPicPr>
                      <p:cNvPr id="0" name="Object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4363" y="4486275"/>
                        <a:ext cx="393700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886" name="Object 126"/>
          <p:cNvGraphicFramePr>
            <a:graphicFrameLocks noChangeAspect="1"/>
          </p:cNvGraphicFramePr>
          <p:nvPr/>
        </p:nvGraphicFramePr>
        <p:xfrm>
          <a:off x="4414838" y="3186113"/>
          <a:ext cx="674687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07" name="Equation" r:id="rId30" imgW="304560" imgH="241200" progId="Equation.DSMT4">
                  <p:embed/>
                </p:oleObj>
              </mc:Choice>
              <mc:Fallback>
                <p:oleObj name="Equation" r:id="rId30" imgW="304560" imgH="241200" progId="Equation.DSMT4">
                  <p:embed/>
                  <p:pic>
                    <p:nvPicPr>
                      <p:cNvPr id="0" name="Object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4838" y="3186113"/>
                        <a:ext cx="674687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887" name="Object 127"/>
          <p:cNvGraphicFramePr>
            <a:graphicFrameLocks noChangeAspect="1"/>
          </p:cNvGraphicFramePr>
          <p:nvPr/>
        </p:nvGraphicFramePr>
        <p:xfrm>
          <a:off x="4467225" y="4456113"/>
          <a:ext cx="646113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08" name="Equation" r:id="rId32" imgW="291960" imgH="241200" progId="Equation.DSMT4">
                  <p:embed/>
                </p:oleObj>
              </mc:Choice>
              <mc:Fallback>
                <p:oleObj name="Equation" r:id="rId32" imgW="291960" imgH="241200" progId="Equation.DSMT4">
                  <p:embed/>
                  <p:pic>
                    <p:nvPicPr>
                      <p:cNvPr id="0" name="Object 1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7225" y="4456113"/>
                        <a:ext cx="646113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888" name="Object 128"/>
          <p:cNvGraphicFramePr>
            <a:graphicFrameLocks noChangeAspect="1"/>
          </p:cNvGraphicFramePr>
          <p:nvPr/>
        </p:nvGraphicFramePr>
        <p:xfrm>
          <a:off x="4365625" y="5561013"/>
          <a:ext cx="646113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09" name="Equation" r:id="rId34" imgW="291960" imgH="241200" progId="Equation.DSMT4">
                  <p:embed/>
                </p:oleObj>
              </mc:Choice>
              <mc:Fallback>
                <p:oleObj name="Equation" r:id="rId34" imgW="291960" imgH="241200" progId="Equation.DSMT4">
                  <p:embed/>
                  <p:pic>
                    <p:nvPicPr>
                      <p:cNvPr id="0" name="Object 1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25" y="5561013"/>
                        <a:ext cx="646113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889" name="Rectangle 129"/>
          <p:cNvSpPr>
            <a:spLocks noChangeArrowheads="1"/>
          </p:cNvSpPr>
          <p:nvPr/>
        </p:nvSpPr>
        <p:spPr bwMode="auto">
          <a:xfrm>
            <a:off x="6577013" y="6411913"/>
            <a:ext cx="320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400" i="1">
                <a:solidFill>
                  <a:srgbClr val="000000"/>
                </a:solidFill>
                <a:latin typeface="Times" panose="02020603050405020304" pitchFamily="18" charset="0"/>
              </a:rPr>
              <a:t>Z</a:t>
            </a:r>
            <a:r>
              <a:rPr lang="en-US" altLang="zh-CN" sz="2400" i="1" baseline="-25000">
                <a:solidFill>
                  <a:srgbClr val="000000"/>
                </a:solidFill>
                <a:latin typeface="Times" panose="02020603050405020304" pitchFamily="18" charset="0"/>
              </a:rPr>
              <a:t>C</a:t>
            </a:r>
            <a:endParaRPr lang="en-US" altLang="zh-CN" sz="2400" baseline="-250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17890" name="Rectangle 130"/>
          <p:cNvSpPr>
            <a:spLocks noChangeArrowheads="1"/>
          </p:cNvSpPr>
          <p:nvPr/>
        </p:nvSpPr>
        <p:spPr bwMode="auto">
          <a:xfrm>
            <a:off x="6424613" y="5256213"/>
            <a:ext cx="320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400" i="1">
                <a:solidFill>
                  <a:srgbClr val="000000"/>
                </a:solidFill>
                <a:latin typeface="Times" panose="02020603050405020304" pitchFamily="18" charset="0"/>
              </a:rPr>
              <a:t>Z</a:t>
            </a:r>
            <a:r>
              <a:rPr lang="en-US" altLang="zh-CN" sz="2400" i="1" baseline="-25000">
                <a:solidFill>
                  <a:srgbClr val="000000"/>
                </a:solidFill>
                <a:latin typeface="Times" panose="02020603050405020304" pitchFamily="18" charset="0"/>
              </a:rPr>
              <a:t>B</a:t>
            </a:r>
            <a:endParaRPr lang="en-US" altLang="zh-CN" sz="2400" baseline="-250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78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78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78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78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78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178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786" name="Object 2"/>
          <p:cNvGraphicFramePr>
            <a:graphicFrameLocks noChangeAspect="1"/>
          </p:cNvGraphicFramePr>
          <p:nvPr/>
        </p:nvGraphicFramePr>
        <p:xfrm>
          <a:off x="519113" y="358775"/>
          <a:ext cx="4695825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4" name="Equation" r:id="rId3" imgW="1726920" imgH="927000" progId="Equation.DSMT4">
                  <p:embed/>
                </p:oleObj>
              </mc:Choice>
              <mc:Fallback>
                <p:oleObj name="Equation" r:id="rId3" imgW="1726920" imgH="927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3" y="358775"/>
                        <a:ext cx="4695825" cy="252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5627688" y="323850"/>
            <a:ext cx="335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/>
              <a:t>若负载对称</a:t>
            </a:r>
            <a:r>
              <a:rPr lang="en-US" altLang="zh-CN" sz="3200"/>
              <a:t>, </a:t>
            </a:r>
            <a:r>
              <a:rPr lang="zh-CN" altLang="en-US" sz="3200"/>
              <a:t>即</a:t>
            </a:r>
            <a:r>
              <a:rPr lang="zh-CN" altLang="en-US" sz="2400" b="0"/>
              <a:t> </a:t>
            </a:r>
          </a:p>
        </p:txBody>
      </p:sp>
      <p:graphicFrame>
        <p:nvGraphicFramePr>
          <p:cNvPr id="118789" name="Object 5"/>
          <p:cNvGraphicFramePr>
            <a:graphicFrameLocks noChangeAspect="1"/>
          </p:cNvGraphicFramePr>
          <p:nvPr/>
        </p:nvGraphicFramePr>
        <p:xfrm>
          <a:off x="5508625" y="1119188"/>
          <a:ext cx="33655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5" name="Equation" r:id="rId5" imgW="1130040" imgH="482400" progId="Equation.DSMT4">
                  <p:embed/>
                </p:oleObj>
              </mc:Choice>
              <mc:Fallback>
                <p:oleObj name="Equation" r:id="rId5" imgW="113004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1119188"/>
                        <a:ext cx="3365500" cy="143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3" name="Object 9"/>
          <p:cNvGraphicFramePr>
            <a:graphicFrameLocks noChangeAspect="1"/>
          </p:cNvGraphicFramePr>
          <p:nvPr/>
        </p:nvGraphicFramePr>
        <p:xfrm>
          <a:off x="-39688" y="3384550"/>
          <a:ext cx="9086851" cy="240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6" name="Equation" r:id="rId7" imgW="3504960" imgH="927000" progId="Equation.DSMT4">
                  <p:embed/>
                </p:oleObj>
              </mc:Choice>
              <mc:Fallback>
                <p:oleObj name="Equation" r:id="rId7" imgW="3504960" imgH="9270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9688" y="3384550"/>
                        <a:ext cx="9086851" cy="240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810" name="Object 2"/>
          <p:cNvGraphicFramePr>
            <a:graphicFrameLocks noChangeAspect="1"/>
          </p:cNvGraphicFramePr>
          <p:nvPr/>
        </p:nvGraphicFramePr>
        <p:xfrm>
          <a:off x="847725" y="1511300"/>
          <a:ext cx="5316538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3" name="Equation" r:id="rId3" imgW="1955520" imgH="927000" progId="Equation.DSMT4">
                  <p:embed/>
                </p:oleObj>
              </mc:Choice>
              <mc:Fallback>
                <p:oleObj name="Equation" r:id="rId3" imgW="1955520" imgH="927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" y="1511300"/>
                        <a:ext cx="5316538" cy="252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647700" y="396875"/>
            <a:ext cx="335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/>
              <a:t>若负载不对称</a:t>
            </a:r>
            <a:r>
              <a:rPr lang="en-US" altLang="zh-CN" sz="3200"/>
              <a:t>, </a:t>
            </a:r>
            <a:r>
              <a:rPr lang="zh-CN" altLang="en-US" sz="3200"/>
              <a:t>则</a:t>
            </a:r>
            <a:r>
              <a:rPr lang="zh-CN" altLang="en-US" sz="2400"/>
              <a:t> </a:t>
            </a:r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307975" y="4852988"/>
            <a:ext cx="7678738" cy="6175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3200">
                <a:solidFill>
                  <a:srgbClr val="0000FF"/>
                </a:solidFill>
                <a:latin typeface="Arial" panose="020B0604020202020204" pitchFamily="34" charset="0"/>
                <a:ea typeface="仿宋_GB2312" pitchFamily="49" charset="-122"/>
              </a:rPr>
              <a:t>三相电源是对称的</a:t>
            </a:r>
            <a:r>
              <a:rPr kumimoji="0" lang="en-US" altLang="zh-CN" sz="3200">
                <a:solidFill>
                  <a:srgbClr val="0000FF"/>
                </a:solidFill>
                <a:latin typeface="Arial" panose="020B0604020202020204" pitchFamily="34" charset="0"/>
                <a:ea typeface="仿宋_GB2312" pitchFamily="49" charset="-122"/>
              </a:rPr>
              <a:t>,</a:t>
            </a:r>
            <a:r>
              <a:rPr kumimoji="0" lang="zh-CN" altLang="en-US" sz="3200">
                <a:solidFill>
                  <a:srgbClr val="0000FF"/>
                </a:solidFill>
                <a:latin typeface="Arial" panose="020B0604020202020204" pitchFamily="34" charset="0"/>
                <a:ea typeface="仿宋_GB2312" pitchFamily="49" charset="-122"/>
              </a:rPr>
              <a:t>三相负载则不一定对称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549275" y="269875"/>
            <a:ext cx="799306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zh-CN" sz="2400">
                <a:latin typeface="Arial" panose="020B0604020202020204" pitchFamily="34" charset="0"/>
                <a:ea typeface="仿宋_GB2312" pitchFamily="49" charset="-122"/>
              </a:rPr>
              <a:t>         </a:t>
            </a:r>
            <a:r>
              <a:rPr kumimoji="0" lang="zh-CN" altLang="en-US" sz="3200">
                <a:latin typeface="Arial" panose="020B0604020202020204" pitchFamily="34" charset="0"/>
                <a:ea typeface="仿宋_GB2312" pitchFamily="49" charset="-122"/>
              </a:rPr>
              <a:t>三相电路就是由对称三相电源和三相负载联接起来所组成的系统。工程上根据实际需要可以组成：</a:t>
            </a:r>
          </a:p>
        </p:txBody>
      </p:sp>
      <p:grpSp>
        <p:nvGrpSpPr>
          <p:cNvPr id="134167" name="Group 23"/>
          <p:cNvGrpSpPr>
            <a:grpSpLocks/>
          </p:cNvGrpSpPr>
          <p:nvPr/>
        </p:nvGrpSpPr>
        <p:grpSpPr bwMode="auto">
          <a:xfrm>
            <a:off x="1331913" y="2060575"/>
            <a:ext cx="5256212" cy="3171825"/>
            <a:chOff x="839" y="1298"/>
            <a:chExt cx="3311" cy="1998"/>
          </a:xfrm>
        </p:grpSpPr>
        <p:sp>
          <p:nvSpPr>
            <p:cNvPr id="134149" name="Text Box 5"/>
            <p:cNvSpPr txBox="1">
              <a:spLocks noChangeArrowheads="1"/>
            </p:cNvSpPr>
            <p:nvPr/>
          </p:nvSpPr>
          <p:spPr bwMode="auto">
            <a:xfrm>
              <a:off x="839" y="1570"/>
              <a:ext cx="635" cy="3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CN" altLang="en-US" sz="2400">
                  <a:latin typeface="Arial" panose="020B0604020202020204" pitchFamily="34" charset="0"/>
                  <a:ea typeface="仿宋_GB2312" pitchFamily="49" charset="-122"/>
                </a:rPr>
                <a:t>电源</a:t>
              </a:r>
            </a:p>
          </p:txBody>
        </p:sp>
        <p:sp>
          <p:nvSpPr>
            <p:cNvPr id="134150" name="Text Box 6"/>
            <p:cNvSpPr txBox="1">
              <a:spLocks noChangeArrowheads="1"/>
            </p:cNvSpPr>
            <p:nvPr/>
          </p:nvSpPr>
          <p:spPr bwMode="auto">
            <a:xfrm>
              <a:off x="1701" y="1570"/>
              <a:ext cx="4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ea typeface="仿宋_GB2312" pitchFamily="49" charset="-122"/>
                </a:rPr>
                <a:t>Y</a:t>
              </a:r>
            </a:p>
          </p:txBody>
        </p:sp>
        <p:sp>
          <p:nvSpPr>
            <p:cNvPr id="134151" name="Line 7"/>
            <p:cNvSpPr>
              <a:spLocks noChangeShapeType="1"/>
            </p:cNvSpPr>
            <p:nvPr/>
          </p:nvSpPr>
          <p:spPr bwMode="auto">
            <a:xfrm>
              <a:off x="2018" y="1752"/>
              <a:ext cx="45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152" name="Line 8"/>
            <p:cNvSpPr>
              <a:spLocks noChangeShapeType="1"/>
            </p:cNvSpPr>
            <p:nvPr/>
          </p:nvSpPr>
          <p:spPr bwMode="auto">
            <a:xfrm flipV="1">
              <a:off x="2472" y="1480"/>
              <a:ext cx="408" cy="2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153" name="Line 9"/>
            <p:cNvSpPr>
              <a:spLocks noChangeShapeType="1"/>
            </p:cNvSpPr>
            <p:nvPr/>
          </p:nvSpPr>
          <p:spPr bwMode="auto">
            <a:xfrm>
              <a:off x="2472" y="1752"/>
              <a:ext cx="408" cy="2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154" name="Text Box 10"/>
            <p:cNvSpPr txBox="1">
              <a:spLocks noChangeArrowheads="1"/>
            </p:cNvSpPr>
            <p:nvPr/>
          </p:nvSpPr>
          <p:spPr bwMode="auto">
            <a:xfrm>
              <a:off x="2971" y="1298"/>
              <a:ext cx="4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ea typeface="仿宋_GB2312" pitchFamily="49" charset="-122"/>
                </a:rPr>
                <a:t>Y</a:t>
              </a:r>
            </a:p>
          </p:txBody>
        </p:sp>
        <p:sp>
          <p:nvSpPr>
            <p:cNvPr id="134155" name="Text Box 11"/>
            <p:cNvSpPr txBox="1">
              <a:spLocks noChangeArrowheads="1"/>
            </p:cNvSpPr>
            <p:nvPr/>
          </p:nvSpPr>
          <p:spPr bwMode="auto">
            <a:xfrm>
              <a:off x="2971" y="1888"/>
              <a:ext cx="4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latin typeface="仿宋_GB2312" pitchFamily="49" charset="-122"/>
                  <a:ea typeface="仿宋_GB2312" pitchFamily="49" charset="-122"/>
                </a:rPr>
                <a:t>△</a:t>
              </a:r>
            </a:p>
          </p:txBody>
        </p:sp>
        <p:sp>
          <p:nvSpPr>
            <p:cNvPr id="134156" name="Text Box 12"/>
            <p:cNvSpPr txBox="1">
              <a:spLocks noChangeArrowheads="1"/>
            </p:cNvSpPr>
            <p:nvPr/>
          </p:nvSpPr>
          <p:spPr bwMode="auto">
            <a:xfrm>
              <a:off x="3470" y="1570"/>
              <a:ext cx="635" cy="3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CN" altLang="en-US" sz="2400">
                  <a:latin typeface="Arial" panose="020B0604020202020204" pitchFamily="34" charset="0"/>
                  <a:ea typeface="仿宋_GB2312" pitchFamily="49" charset="-122"/>
                </a:rPr>
                <a:t>负载</a:t>
              </a:r>
            </a:p>
          </p:txBody>
        </p:sp>
        <p:sp>
          <p:nvSpPr>
            <p:cNvPr id="134158" name="Text Box 14"/>
            <p:cNvSpPr txBox="1">
              <a:spLocks noChangeArrowheads="1"/>
            </p:cNvSpPr>
            <p:nvPr/>
          </p:nvSpPr>
          <p:spPr bwMode="auto">
            <a:xfrm>
              <a:off x="884" y="2613"/>
              <a:ext cx="635" cy="3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CN" altLang="en-US" sz="2400">
                  <a:latin typeface="Arial" panose="020B0604020202020204" pitchFamily="34" charset="0"/>
                  <a:ea typeface="仿宋_GB2312" pitchFamily="49" charset="-122"/>
                </a:rPr>
                <a:t>电源</a:t>
              </a:r>
            </a:p>
          </p:txBody>
        </p:sp>
        <p:sp>
          <p:nvSpPr>
            <p:cNvPr id="134159" name="Text Box 15"/>
            <p:cNvSpPr txBox="1">
              <a:spLocks noChangeArrowheads="1"/>
            </p:cNvSpPr>
            <p:nvPr/>
          </p:nvSpPr>
          <p:spPr bwMode="auto">
            <a:xfrm>
              <a:off x="1746" y="2613"/>
              <a:ext cx="4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latin typeface="仿宋_GB2312" pitchFamily="49" charset="-122"/>
                  <a:ea typeface="仿宋_GB2312" pitchFamily="49" charset="-122"/>
                </a:rPr>
                <a:t>△</a:t>
              </a:r>
            </a:p>
          </p:txBody>
        </p:sp>
        <p:sp>
          <p:nvSpPr>
            <p:cNvPr id="134160" name="Line 16"/>
            <p:cNvSpPr>
              <a:spLocks noChangeShapeType="1"/>
            </p:cNvSpPr>
            <p:nvPr/>
          </p:nvSpPr>
          <p:spPr bwMode="auto">
            <a:xfrm>
              <a:off x="2063" y="2795"/>
              <a:ext cx="45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161" name="Line 17"/>
            <p:cNvSpPr>
              <a:spLocks noChangeShapeType="1"/>
            </p:cNvSpPr>
            <p:nvPr/>
          </p:nvSpPr>
          <p:spPr bwMode="auto">
            <a:xfrm flipV="1">
              <a:off x="2517" y="2523"/>
              <a:ext cx="408" cy="2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162" name="Line 18"/>
            <p:cNvSpPr>
              <a:spLocks noChangeShapeType="1"/>
            </p:cNvSpPr>
            <p:nvPr/>
          </p:nvSpPr>
          <p:spPr bwMode="auto">
            <a:xfrm>
              <a:off x="2517" y="2795"/>
              <a:ext cx="408" cy="2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163" name="Text Box 19"/>
            <p:cNvSpPr txBox="1">
              <a:spLocks noChangeArrowheads="1"/>
            </p:cNvSpPr>
            <p:nvPr/>
          </p:nvSpPr>
          <p:spPr bwMode="auto">
            <a:xfrm>
              <a:off x="3016" y="2341"/>
              <a:ext cx="4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ea typeface="仿宋_GB2312" pitchFamily="49" charset="-122"/>
                </a:rPr>
                <a:t>Y</a:t>
              </a:r>
            </a:p>
          </p:txBody>
        </p:sp>
        <p:sp>
          <p:nvSpPr>
            <p:cNvPr id="134164" name="Text Box 20"/>
            <p:cNvSpPr txBox="1">
              <a:spLocks noChangeArrowheads="1"/>
            </p:cNvSpPr>
            <p:nvPr/>
          </p:nvSpPr>
          <p:spPr bwMode="auto">
            <a:xfrm>
              <a:off x="3016" y="2931"/>
              <a:ext cx="4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latin typeface="仿宋_GB2312" pitchFamily="49" charset="-122"/>
                  <a:ea typeface="仿宋_GB2312" pitchFamily="49" charset="-122"/>
                </a:rPr>
                <a:t>△</a:t>
              </a:r>
            </a:p>
          </p:txBody>
        </p:sp>
        <p:sp>
          <p:nvSpPr>
            <p:cNvPr id="134165" name="Text Box 21"/>
            <p:cNvSpPr txBox="1">
              <a:spLocks noChangeArrowheads="1"/>
            </p:cNvSpPr>
            <p:nvPr/>
          </p:nvSpPr>
          <p:spPr bwMode="auto">
            <a:xfrm>
              <a:off x="3515" y="2613"/>
              <a:ext cx="635" cy="3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CN" altLang="en-US" sz="2400">
                  <a:latin typeface="Arial" panose="020B0604020202020204" pitchFamily="34" charset="0"/>
                  <a:ea typeface="仿宋_GB2312" pitchFamily="49" charset="-122"/>
                </a:rPr>
                <a:t>负载</a:t>
              </a:r>
            </a:p>
          </p:txBody>
        </p:sp>
      </p:grpSp>
      <p:sp>
        <p:nvSpPr>
          <p:cNvPr id="134166" name="Text Box 22"/>
          <p:cNvSpPr txBox="1">
            <a:spLocks noChangeArrowheads="1"/>
          </p:cNvSpPr>
          <p:nvPr/>
        </p:nvSpPr>
        <p:spPr bwMode="auto">
          <a:xfrm>
            <a:off x="539750" y="5516563"/>
            <a:ext cx="8280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  <a:contourClr>
              <a:schemeClr val="bg1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400">
                <a:solidFill>
                  <a:srgbClr val="0000FF"/>
                </a:solidFill>
                <a:latin typeface="Arial" panose="020B0604020202020204" pitchFamily="34" charset="0"/>
                <a:ea typeface="仿宋_GB2312" pitchFamily="49" charset="-122"/>
              </a:rPr>
              <a:t>当组成三相电路的电源和负载都对称时，称对称三相电路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13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4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4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autoUpdateAnimBg="0"/>
      <p:bldP spid="134166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Oval 3"/>
          <p:cNvSpPr>
            <a:spLocks noChangeArrowheads="1"/>
          </p:cNvSpPr>
          <p:nvPr/>
        </p:nvSpPr>
        <p:spPr bwMode="auto">
          <a:xfrm rot="5400000">
            <a:off x="2112963" y="842963"/>
            <a:ext cx="431800" cy="431800"/>
          </a:xfrm>
          <a:prstGeom prst="ellipse">
            <a:avLst/>
          </a:prstGeom>
          <a:solidFill>
            <a:srgbClr val="3399FF"/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72" name="Oval 4"/>
          <p:cNvSpPr>
            <a:spLocks noChangeArrowheads="1"/>
          </p:cNvSpPr>
          <p:nvPr/>
        </p:nvSpPr>
        <p:spPr bwMode="auto">
          <a:xfrm rot="5400000">
            <a:off x="1704975" y="1047750"/>
            <a:ext cx="53975" cy="53975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73" name="Text Box 5"/>
          <p:cNvSpPr txBox="1">
            <a:spLocks noChangeArrowheads="1"/>
          </p:cNvSpPr>
          <p:nvPr/>
        </p:nvSpPr>
        <p:spPr bwMode="auto">
          <a:xfrm rot="5400000">
            <a:off x="2570957" y="716756"/>
            <a:ext cx="271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+</a:t>
            </a:r>
          </a:p>
        </p:txBody>
      </p:sp>
      <p:sp>
        <p:nvSpPr>
          <p:cNvPr id="135174" name="Text Box 6"/>
          <p:cNvSpPr txBox="1">
            <a:spLocks noChangeArrowheads="1"/>
          </p:cNvSpPr>
          <p:nvPr/>
        </p:nvSpPr>
        <p:spPr bwMode="auto">
          <a:xfrm>
            <a:off x="1797050" y="717550"/>
            <a:ext cx="271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–</a:t>
            </a:r>
          </a:p>
        </p:txBody>
      </p:sp>
      <p:sp>
        <p:nvSpPr>
          <p:cNvPr id="135175" name="Text Box 7"/>
          <p:cNvSpPr txBox="1">
            <a:spLocks noChangeArrowheads="1"/>
          </p:cNvSpPr>
          <p:nvPr/>
        </p:nvSpPr>
        <p:spPr bwMode="auto">
          <a:xfrm>
            <a:off x="2916238" y="981075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A</a:t>
            </a:r>
          </a:p>
        </p:txBody>
      </p:sp>
      <p:sp>
        <p:nvSpPr>
          <p:cNvPr id="135176" name="Text Box 8"/>
          <p:cNvSpPr txBox="1">
            <a:spLocks noChangeArrowheads="1"/>
          </p:cNvSpPr>
          <p:nvPr/>
        </p:nvSpPr>
        <p:spPr bwMode="auto">
          <a:xfrm>
            <a:off x="1189038" y="1844675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N</a:t>
            </a:r>
          </a:p>
        </p:txBody>
      </p:sp>
      <p:sp>
        <p:nvSpPr>
          <p:cNvPr id="135177" name="Oval 9"/>
          <p:cNvSpPr>
            <a:spLocks noChangeArrowheads="1"/>
          </p:cNvSpPr>
          <p:nvPr/>
        </p:nvSpPr>
        <p:spPr bwMode="auto">
          <a:xfrm rot="5400000">
            <a:off x="2114550" y="1651000"/>
            <a:ext cx="431800" cy="431800"/>
          </a:xfrm>
          <a:prstGeom prst="ellipse">
            <a:avLst/>
          </a:prstGeom>
          <a:solidFill>
            <a:srgbClr val="3399FF"/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78" name="Oval 10"/>
          <p:cNvSpPr>
            <a:spLocks noChangeArrowheads="1"/>
          </p:cNvSpPr>
          <p:nvPr/>
        </p:nvSpPr>
        <p:spPr bwMode="auto">
          <a:xfrm rot="5400000">
            <a:off x="1706563" y="1855788"/>
            <a:ext cx="53975" cy="53975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79" name="Text Box 11"/>
          <p:cNvSpPr txBox="1">
            <a:spLocks noChangeArrowheads="1"/>
          </p:cNvSpPr>
          <p:nvPr/>
        </p:nvSpPr>
        <p:spPr bwMode="auto">
          <a:xfrm rot="5400000">
            <a:off x="2572544" y="1524794"/>
            <a:ext cx="271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+</a:t>
            </a:r>
          </a:p>
        </p:txBody>
      </p:sp>
      <p:sp>
        <p:nvSpPr>
          <p:cNvPr id="135180" name="Text Box 12"/>
          <p:cNvSpPr txBox="1">
            <a:spLocks noChangeArrowheads="1"/>
          </p:cNvSpPr>
          <p:nvPr/>
        </p:nvSpPr>
        <p:spPr bwMode="auto">
          <a:xfrm>
            <a:off x="1798638" y="1525588"/>
            <a:ext cx="271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–</a:t>
            </a:r>
          </a:p>
        </p:txBody>
      </p:sp>
      <p:sp>
        <p:nvSpPr>
          <p:cNvPr id="135181" name="Text Box 13"/>
          <p:cNvSpPr txBox="1">
            <a:spLocks noChangeArrowheads="1"/>
          </p:cNvSpPr>
          <p:nvPr/>
        </p:nvSpPr>
        <p:spPr bwMode="auto">
          <a:xfrm>
            <a:off x="2989263" y="1844675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B</a:t>
            </a:r>
          </a:p>
        </p:txBody>
      </p:sp>
      <p:sp>
        <p:nvSpPr>
          <p:cNvPr id="135182" name="Oval 14"/>
          <p:cNvSpPr>
            <a:spLocks noChangeArrowheads="1"/>
          </p:cNvSpPr>
          <p:nvPr/>
        </p:nvSpPr>
        <p:spPr bwMode="auto">
          <a:xfrm rot="5400000">
            <a:off x="2112963" y="2443163"/>
            <a:ext cx="431800" cy="431800"/>
          </a:xfrm>
          <a:prstGeom prst="ellipse">
            <a:avLst/>
          </a:prstGeom>
          <a:solidFill>
            <a:srgbClr val="3399FF"/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83" name="Oval 15"/>
          <p:cNvSpPr>
            <a:spLocks noChangeArrowheads="1"/>
          </p:cNvSpPr>
          <p:nvPr/>
        </p:nvSpPr>
        <p:spPr bwMode="auto">
          <a:xfrm rot="5400000">
            <a:off x="1704975" y="2647950"/>
            <a:ext cx="53975" cy="53975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84" name="Text Box 16"/>
          <p:cNvSpPr txBox="1">
            <a:spLocks noChangeArrowheads="1"/>
          </p:cNvSpPr>
          <p:nvPr/>
        </p:nvSpPr>
        <p:spPr bwMode="auto">
          <a:xfrm rot="5400000">
            <a:off x="2570957" y="2316956"/>
            <a:ext cx="271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+</a:t>
            </a:r>
          </a:p>
        </p:txBody>
      </p:sp>
      <p:sp>
        <p:nvSpPr>
          <p:cNvPr id="135185" name="Text Box 17"/>
          <p:cNvSpPr txBox="1">
            <a:spLocks noChangeArrowheads="1"/>
          </p:cNvSpPr>
          <p:nvPr/>
        </p:nvSpPr>
        <p:spPr bwMode="auto">
          <a:xfrm>
            <a:off x="1797050" y="2317750"/>
            <a:ext cx="271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–</a:t>
            </a:r>
          </a:p>
        </p:txBody>
      </p:sp>
      <p:sp>
        <p:nvSpPr>
          <p:cNvPr id="135186" name="Text Box 18"/>
          <p:cNvSpPr txBox="1">
            <a:spLocks noChangeArrowheads="1"/>
          </p:cNvSpPr>
          <p:nvPr/>
        </p:nvSpPr>
        <p:spPr bwMode="auto">
          <a:xfrm>
            <a:off x="2916238" y="2708275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C</a:t>
            </a:r>
          </a:p>
        </p:txBody>
      </p:sp>
      <p:sp>
        <p:nvSpPr>
          <p:cNvPr id="135187" name="Text Box 19"/>
          <p:cNvSpPr txBox="1">
            <a:spLocks noChangeArrowheads="1"/>
          </p:cNvSpPr>
          <p:nvPr/>
        </p:nvSpPr>
        <p:spPr bwMode="auto">
          <a:xfrm>
            <a:off x="3924300" y="549275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/>
              <a:t>Z</a:t>
            </a:r>
          </a:p>
        </p:txBody>
      </p:sp>
      <p:sp>
        <p:nvSpPr>
          <p:cNvPr id="135188" name="Line 20"/>
          <p:cNvSpPr>
            <a:spLocks noChangeShapeType="1"/>
          </p:cNvSpPr>
          <p:nvPr/>
        </p:nvSpPr>
        <p:spPr bwMode="auto">
          <a:xfrm>
            <a:off x="1735138" y="1050925"/>
            <a:ext cx="0" cy="1651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89" name="Freeform 21"/>
          <p:cNvSpPr>
            <a:spLocks/>
          </p:cNvSpPr>
          <p:nvPr/>
        </p:nvSpPr>
        <p:spPr bwMode="auto">
          <a:xfrm>
            <a:off x="1116013" y="1844675"/>
            <a:ext cx="4464050" cy="1512888"/>
          </a:xfrm>
          <a:custGeom>
            <a:avLst/>
            <a:gdLst>
              <a:gd name="T0" fmla="*/ 240 w 1680"/>
              <a:gd name="T1" fmla="*/ 0 h 996"/>
              <a:gd name="T2" fmla="*/ 0 w 1680"/>
              <a:gd name="T3" fmla="*/ 0 h 996"/>
              <a:gd name="T4" fmla="*/ 0 w 1680"/>
              <a:gd name="T5" fmla="*/ 996 h 996"/>
              <a:gd name="T6" fmla="*/ 1680 w 1680"/>
              <a:gd name="T7" fmla="*/ 996 h 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80" h="996">
                <a:moveTo>
                  <a:pt x="240" y="0"/>
                </a:moveTo>
                <a:lnTo>
                  <a:pt x="0" y="0"/>
                </a:lnTo>
                <a:lnTo>
                  <a:pt x="0" y="996"/>
                </a:lnTo>
                <a:lnTo>
                  <a:pt x="1680" y="996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35190" name="Object 22"/>
          <p:cNvGraphicFramePr>
            <a:graphicFrameLocks noChangeAspect="1"/>
          </p:cNvGraphicFramePr>
          <p:nvPr/>
        </p:nvGraphicFramePr>
        <p:xfrm>
          <a:off x="2138363" y="260350"/>
          <a:ext cx="427037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46" name="公式" r:id="rId3" imgW="215640" imgH="291960" progId="Equation.3">
                  <p:embed/>
                </p:oleObj>
              </mc:Choice>
              <mc:Fallback>
                <p:oleObj name="公式" r:id="rId3" imgW="215640" imgH="2919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8363" y="260350"/>
                        <a:ext cx="427037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191" name="Object 23"/>
          <p:cNvGraphicFramePr>
            <a:graphicFrameLocks noChangeAspect="1"/>
          </p:cNvGraphicFramePr>
          <p:nvPr/>
        </p:nvGraphicFramePr>
        <p:xfrm>
          <a:off x="2157413" y="1123950"/>
          <a:ext cx="427037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47" name="公式" r:id="rId5" imgW="215640" imgH="304560" progId="Equation.3">
                  <p:embed/>
                </p:oleObj>
              </mc:Choice>
              <mc:Fallback>
                <p:oleObj name="公式" r:id="rId5" imgW="215640" imgH="30456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413" y="1123950"/>
                        <a:ext cx="427037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192" name="Object 24"/>
          <p:cNvGraphicFramePr>
            <a:graphicFrameLocks noChangeAspect="1"/>
          </p:cNvGraphicFramePr>
          <p:nvPr/>
        </p:nvGraphicFramePr>
        <p:xfrm>
          <a:off x="2176463" y="1943100"/>
          <a:ext cx="427037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48" name="公式" r:id="rId7" imgW="215640" imgH="304560" progId="Equation.3">
                  <p:embed/>
                </p:oleObj>
              </mc:Choice>
              <mc:Fallback>
                <p:oleObj name="公式" r:id="rId7" imgW="215640" imgH="304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463" y="1943100"/>
                        <a:ext cx="427037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93" name="Line 25"/>
          <p:cNvSpPr>
            <a:spLocks noChangeShapeType="1"/>
          </p:cNvSpPr>
          <p:nvPr/>
        </p:nvSpPr>
        <p:spPr bwMode="auto">
          <a:xfrm>
            <a:off x="1692275" y="1844675"/>
            <a:ext cx="32400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94" name="Line 26"/>
          <p:cNvSpPr>
            <a:spLocks noChangeShapeType="1"/>
          </p:cNvSpPr>
          <p:nvPr/>
        </p:nvSpPr>
        <p:spPr bwMode="auto">
          <a:xfrm>
            <a:off x="1692275" y="1052513"/>
            <a:ext cx="32400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95" name="Line 27"/>
          <p:cNvSpPr>
            <a:spLocks noChangeShapeType="1"/>
          </p:cNvSpPr>
          <p:nvPr/>
        </p:nvSpPr>
        <p:spPr bwMode="auto">
          <a:xfrm>
            <a:off x="1692275" y="2708275"/>
            <a:ext cx="32400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96" name="Line 28"/>
          <p:cNvSpPr>
            <a:spLocks noChangeShapeType="1"/>
          </p:cNvSpPr>
          <p:nvPr/>
        </p:nvSpPr>
        <p:spPr bwMode="auto">
          <a:xfrm>
            <a:off x="4932363" y="1052513"/>
            <a:ext cx="0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97" name="Line 29"/>
          <p:cNvSpPr>
            <a:spLocks noChangeShapeType="1"/>
          </p:cNvSpPr>
          <p:nvPr/>
        </p:nvSpPr>
        <p:spPr bwMode="auto">
          <a:xfrm>
            <a:off x="5581650" y="1844675"/>
            <a:ext cx="0" cy="15128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98" name="Line 30"/>
          <p:cNvSpPr>
            <a:spLocks noChangeShapeType="1"/>
          </p:cNvSpPr>
          <p:nvPr/>
        </p:nvSpPr>
        <p:spPr bwMode="auto">
          <a:xfrm>
            <a:off x="4860925" y="1844675"/>
            <a:ext cx="7207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199" name="Rectangle 31"/>
          <p:cNvSpPr>
            <a:spLocks noChangeArrowheads="1"/>
          </p:cNvSpPr>
          <p:nvPr/>
        </p:nvSpPr>
        <p:spPr bwMode="auto">
          <a:xfrm>
            <a:off x="3924300" y="982663"/>
            <a:ext cx="503238" cy="142875"/>
          </a:xfrm>
          <a:prstGeom prst="rect">
            <a:avLst/>
          </a:prstGeom>
          <a:solidFill>
            <a:srgbClr val="FF00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00" name="Rectangle 32"/>
          <p:cNvSpPr>
            <a:spLocks noChangeArrowheads="1"/>
          </p:cNvSpPr>
          <p:nvPr/>
        </p:nvSpPr>
        <p:spPr bwMode="auto">
          <a:xfrm>
            <a:off x="3924300" y="1773238"/>
            <a:ext cx="503238" cy="142875"/>
          </a:xfrm>
          <a:prstGeom prst="rect">
            <a:avLst/>
          </a:prstGeom>
          <a:solidFill>
            <a:srgbClr val="FF00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01" name="Rectangle 33"/>
          <p:cNvSpPr>
            <a:spLocks noChangeArrowheads="1"/>
          </p:cNvSpPr>
          <p:nvPr/>
        </p:nvSpPr>
        <p:spPr bwMode="auto">
          <a:xfrm>
            <a:off x="3924300" y="2636838"/>
            <a:ext cx="503238" cy="142875"/>
          </a:xfrm>
          <a:prstGeom prst="rect">
            <a:avLst/>
          </a:prstGeom>
          <a:solidFill>
            <a:srgbClr val="FF00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02" name="Text Box 34"/>
          <p:cNvSpPr txBox="1">
            <a:spLocks noChangeArrowheads="1"/>
          </p:cNvSpPr>
          <p:nvPr/>
        </p:nvSpPr>
        <p:spPr bwMode="auto">
          <a:xfrm>
            <a:off x="3924300" y="1341438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/>
              <a:t>Z</a:t>
            </a:r>
          </a:p>
        </p:txBody>
      </p:sp>
      <p:sp>
        <p:nvSpPr>
          <p:cNvPr id="135203" name="Text Box 35"/>
          <p:cNvSpPr txBox="1">
            <a:spLocks noChangeArrowheads="1"/>
          </p:cNvSpPr>
          <p:nvPr/>
        </p:nvSpPr>
        <p:spPr bwMode="auto">
          <a:xfrm>
            <a:off x="3924300" y="2205038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/>
              <a:t>Z</a:t>
            </a:r>
          </a:p>
        </p:txBody>
      </p:sp>
      <p:sp>
        <p:nvSpPr>
          <p:cNvPr id="135204" name="Text Box 36"/>
          <p:cNvSpPr txBox="1">
            <a:spLocks noChangeArrowheads="1"/>
          </p:cNvSpPr>
          <p:nvPr/>
        </p:nvSpPr>
        <p:spPr bwMode="auto">
          <a:xfrm>
            <a:off x="4932363" y="1844675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N’</a:t>
            </a:r>
          </a:p>
        </p:txBody>
      </p:sp>
      <p:sp>
        <p:nvSpPr>
          <p:cNvPr id="135205" name="Text Box 37"/>
          <p:cNvSpPr txBox="1">
            <a:spLocks noChangeArrowheads="1"/>
          </p:cNvSpPr>
          <p:nvPr/>
        </p:nvSpPr>
        <p:spPr bwMode="auto">
          <a:xfrm>
            <a:off x="6084888" y="1125538"/>
            <a:ext cx="1944687" cy="45720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400">
                <a:solidFill>
                  <a:srgbClr val="FFFFFF"/>
                </a:solidFill>
                <a:latin typeface="Arial" panose="020B0604020202020204" pitchFamily="34" charset="0"/>
                <a:ea typeface="仿宋_GB2312" pitchFamily="49" charset="-122"/>
              </a:rPr>
              <a:t>三相四线制</a:t>
            </a:r>
          </a:p>
        </p:txBody>
      </p:sp>
      <p:sp>
        <p:nvSpPr>
          <p:cNvPr id="135207" name="Oval 39"/>
          <p:cNvSpPr>
            <a:spLocks noChangeArrowheads="1"/>
          </p:cNvSpPr>
          <p:nvPr/>
        </p:nvSpPr>
        <p:spPr bwMode="auto">
          <a:xfrm rot="5400000">
            <a:off x="2039938" y="4083050"/>
            <a:ext cx="431800" cy="431800"/>
          </a:xfrm>
          <a:prstGeom prst="ellipse">
            <a:avLst/>
          </a:prstGeom>
          <a:solidFill>
            <a:srgbClr val="3399FF"/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08" name="Oval 40"/>
          <p:cNvSpPr>
            <a:spLocks noChangeArrowheads="1"/>
          </p:cNvSpPr>
          <p:nvPr/>
        </p:nvSpPr>
        <p:spPr bwMode="auto">
          <a:xfrm rot="5400000">
            <a:off x="1631950" y="4287838"/>
            <a:ext cx="53975" cy="53975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09" name="Text Box 41"/>
          <p:cNvSpPr txBox="1">
            <a:spLocks noChangeArrowheads="1"/>
          </p:cNvSpPr>
          <p:nvPr/>
        </p:nvSpPr>
        <p:spPr bwMode="auto">
          <a:xfrm rot="5400000">
            <a:off x="2497931" y="3956844"/>
            <a:ext cx="271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+</a:t>
            </a:r>
          </a:p>
        </p:txBody>
      </p:sp>
      <p:sp>
        <p:nvSpPr>
          <p:cNvPr id="135210" name="Text Box 42"/>
          <p:cNvSpPr txBox="1">
            <a:spLocks noChangeArrowheads="1"/>
          </p:cNvSpPr>
          <p:nvPr/>
        </p:nvSpPr>
        <p:spPr bwMode="auto">
          <a:xfrm>
            <a:off x="1724025" y="3957638"/>
            <a:ext cx="271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–</a:t>
            </a:r>
          </a:p>
        </p:txBody>
      </p:sp>
      <p:sp>
        <p:nvSpPr>
          <p:cNvPr id="135211" name="Oval 43"/>
          <p:cNvSpPr>
            <a:spLocks noChangeArrowheads="1"/>
          </p:cNvSpPr>
          <p:nvPr/>
        </p:nvSpPr>
        <p:spPr bwMode="auto">
          <a:xfrm rot="5400000">
            <a:off x="2041525" y="4891088"/>
            <a:ext cx="431800" cy="431800"/>
          </a:xfrm>
          <a:prstGeom prst="ellipse">
            <a:avLst/>
          </a:prstGeom>
          <a:solidFill>
            <a:srgbClr val="3399FF"/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12" name="Oval 44"/>
          <p:cNvSpPr>
            <a:spLocks noChangeArrowheads="1"/>
          </p:cNvSpPr>
          <p:nvPr/>
        </p:nvSpPr>
        <p:spPr bwMode="auto">
          <a:xfrm rot="5400000">
            <a:off x="1633538" y="5095875"/>
            <a:ext cx="53975" cy="53975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13" name="Text Box 45"/>
          <p:cNvSpPr txBox="1">
            <a:spLocks noChangeArrowheads="1"/>
          </p:cNvSpPr>
          <p:nvPr/>
        </p:nvSpPr>
        <p:spPr bwMode="auto">
          <a:xfrm rot="5400000">
            <a:off x="2499520" y="4764881"/>
            <a:ext cx="271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+</a:t>
            </a:r>
          </a:p>
        </p:txBody>
      </p:sp>
      <p:sp>
        <p:nvSpPr>
          <p:cNvPr id="135214" name="Text Box 46"/>
          <p:cNvSpPr txBox="1">
            <a:spLocks noChangeArrowheads="1"/>
          </p:cNvSpPr>
          <p:nvPr/>
        </p:nvSpPr>
        <p:spPr bwMode="auto">
          <a:xfrm>
            <a:off x="1725613" y="4765675"/>
            <a:ext cx="271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–</a:t>
            </a:r>
          </a:p>
        </p:txBody>
      </p:sp>
      <p:sp>
        <p:nvSpPr>
          <p:cNvPr id="135215" name="Oval 47"/>
          <p:cNvSpPr>
            <a:spLocks noChangeArrowheads="1"/>
          </p:cNvSpPr>
          <p:nvPr/>
        </p:nvSpPr>
        <p:spPr bwMode="auto">
          <a:xfrm rot="5400000">
            <a:off x="2039938" y="5683250"/>
            <a:ext cx="431800" cy="431800"/>
          </a:xfrm>
          <a:prstGeom prst="ellipse">
            <a:avLst/>
          </a:prstGeom>
          <a:solidFill>
            <a:srgbClr val="3399FF"/>
          </a:solidFill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16" name="Oval 48"/>
          <p:cNvSpPr>
            <a:spLocks noChangeArrowheads="1"/>
          </p:cNvSpPr>
          <p:nvPr/>
        </p:nvSpPr>
        <p:spPr bwMode="auto">
          <a:xfrm rot="5400000">
            <a:off x="1631950" y="5888038"/>
            <a:ext cx="53975" cy="53975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17" name="Text Box 49"/>
          <p:cNvSpPr txBox="1">
            <a:spLocks noChangeArrowheads="1"/>
          </p:cNvSpPr>
          <p:nvPr/>
        </p:nvSpPr>
        <p:spPr bwMode="auto">
          <a:xfrm rot="5400000">
            <a:off x="2497931" y="5557044"/>
            <a:ext cx="271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+</a:t>
            </a:r>
          </a:p>
        </p:txBody>
      </p:sp>
      <p:sp>
        <p:nvSpPr>
          <p:cNvPr id="135218" name="Text Box 50"/>
          <p:cNvSpPr txBox="1">
            <a:spLocks noChangeArrowheads="1"/>
          </p:cNvSpPr>
          <p:nvPr/>
        </p:nvSpPr>
        <p:spPr bwMode="auto">
          <a:xfrm>
            <a:off x="1724025" y="5557838"/>
            <a:ext cx="271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–</a:t>
            </a:r>
          </a:p>
        </p:txBody>
      </p:sp>
      <p:sp>
        <p:nvSpPr>
          <p:cNvPr id="135219" name="Line 51"/>
          <p:cNvSpPr>
            <a:spLocks noChangeShapeType="1"/>
          </p:cNvSpPr>
          <p:nvPr/>
        </p:nvSpPr>
        <p:spPr bwMode="auto">
          <a:xfrm>
            <a:off x="1662113" y="4291013"/>
            <a:ext cx="0" cy="1651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35220" name="Object 52"/>
          <p:cNvGraphicFramePr>
            <a:graphicFrameLocks noChangeAspect="1"/>
          </p:cNvGraphicFramePr>
          <p:nvPr/>
        </p:nvGraphicFramePr>
        <p:xfrm>
          <a:off x="2065338" y="3500438"/>
          <a:ext cx="427037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49" name="公式" r:id="rId9" imgW="215640" imgH="291960" progId="Equation.3">
                  <p:embed/>
                </p:oleObj>
              </mc:Choice>
              <mc:Fallback>
                <p:oleObj name="公式" r:id="rId9" imgW="215640" imgH="29196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5338" y="3500438"/>
                        <a:ext cx="427037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221" name="Object 53"/>
          <p:cNvGraphicFramePr>
            <a:graphicFrameLocks noChangeAspect="1"/>
          </p:cNvGraphicFramePr>
          <p:nvPr/>
        </p:nvGraphicFramePr>
        <p:xfrm>
          <a:off x="2084388" y="4364038"/>
          <a:ext cx="427037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50" name="公式" r:id="rId11" imgW="215640" imgH="304560" progId="Equation.3">
                  <p:embed/>
                </p:oleObj>
              </mc:Choice>
              <mc:Fallback>
                <p:oleObj name="公式" r:id="rId11" imgW="215640" imgH="3045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4388" y="4364038"/>
                        <a:ext cx="427037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222" name="Object 54"/>
          <p:cNvGraphicFramePr>
            <a:graphicFrameLocks noChangeAspect="1"/>
          </p:cNvGraphicFramePr>
          <p:nvPr/>
        </p:nvGraphicFramePr>
        <p:xfrm>
          <a:off x="2103438" y="5183188"/>
          <a:ext cx="427037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51" name="公式" r:id="rId13" imgW="215640" imgH="304560" progId="Equation.3">
                  <p:embed/>
                </p:oleObj>
              </mc:Choice>
              <mc:Fallback>
                <p:oleObj name="公式" r:id="rId13" imgW="215640" imgH="30456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3438" y="5183188"/>
                        <a:ext cx="427037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223" name="Text Box 55"/>
          <p:cNvSpPr txBox="1">
            <a:spLocks noChangeArrowheads="1"/>
          </p:cNvSpPr>
          <p:nvPr/>
        </p:nvSpPr>
        <p:spPr bwMode="auto">
          <a:xfrm>
            <a:off x="2771775" y="4292600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A</a:t>
            </a:r>
          </a:p>
        </p:txBody>
      </p:sp>
      <p:sp>
        <p:nvSpPr>
          <p:cNvPr id="135224" name="Text Box 56"/>
          <p:cNvSpPr txBox="1">
            <a:spLocks noChangeArrowheads="1"/>
          </p:cNvSpPr>
          <p:nvPr/>
        </p:nvSpPr>
        <p:spPr bwMode="auto">
          <a:xfrm>
            <a:off x="2771775" y="5011738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B</a:t>
            </a:r>
          </a:p>
        </p:txBody>
      </p:sp>
      <p:sp>
        <p:nvSpPr>
          <p:cNvPr id="135225" name="Text Box 57"/>
          <p:cNvSpPr txBox="1">
            <a:spLocks noChangeArrowheads="1"/>
          </p:cNvSpPr>
          <p:nvPr/>
        </p:nvSpPr>
        <p:spPr bwMode="auto">
          <a:xfrm>
            <a:off x="2771775" y="5875338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C</a:t>
            </a:r>
          </a:p>
        </p:txBody>
      </p:sp>
      <p:sp>
        <p:nvSpPr>
          <p:cNvPr id="135226" name="Line 58"/>
          <p:cNvSpPr>
            <a:spLocks noChangeShapeType="1"/>
          </p:cNvSpPr>
          <p:nvPr/>
        </p:nvSpPr>
        <p:spPr bwMode="auto">
          <a:xfrm>
            <a:off x="1619250" y="4292600"/>
            <a:ext cx="34559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27" name="Line 59"/>
          <p:cNvSpPr>
            <a:spLocks noChangeShapeType="1"/>
          </p:cNvSpPr>
          <p:nvPr/>
        </p:nvSpPr>
        <p:spPr bwMode="auto">
          <a:xfrm>
            <a:off x="1619250" y="5083175"/>
            <a:ext cx="24479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28" name="Line 60"/>
          <p:cNvSpPr>
            <a:spLocks noChangeShapeType="1"/>
          </p:cNvSpPr>
          <p:nvPr/>
        </p:nvSpPr>
        <p:spPr bwMode="auto">
          <a:xfrm>
            <a:off x="1690688" y="5948363"/>
            <a:ext cx="33845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29" name="Line 61"/>
          <p:cNvSpPr>
            <a:spLocks noChangeShapeType="1"/>
          </p:cNvSpPr>
          <p:nvPr/>
        </p:nvSpPr>
        <p:spPr bwMode="auto">
          <a:xfrm>
            <a:off x="5075238" y="4292600"/>
            <a:ext cx="0" cy="16557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30" name="Line 62"/>
          <p:cNvSpPr>
            <a:spLocks noChangeShapeType="1"/>
          </p:cNvSpPr>
          <p:nvPr/>
        </p:nvSpPr>
        <p:spPr bwMode="auto">
          <a:xfrm>
            <a:off x="4067175" y="4292600"/>
            <a:ext cx="0" cy="16557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31" name="Rectangle 63"/>
          <p:cNvSpPr>
            <a:spLocks noChangeArrowheads="1"/>
          </p:cNvSpPr>
          <p:nvPr/>
        </p:nvSpPr>
        <p:spPr bwMode="auto">
          <a:xfrm>
            <a:off x="3995738" y="4508500"/>
            <a:ext cx="144462" cy="431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32" name="Rectangle 64"/>
          <p:cNvSpPr>
            <a:spLocks noChangeArrowheads="1"/>
          </p:cNvSpPr>
          <p:nvPr/>
        </p:nvSpPr>
        <p:spPr bwMode="auto">
          <a:xfrm>
            <a:off x="3995738" y="5300663"/>
            <a:ext cx="144462" cy="431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33" name="Rectangle 65"/>
          <p:cNvSpPr>
            <a:spLocks noChangeArrowheads="1"/>
          </p:cNvSpPr>
          <p:nvPr/>
        </p:nvSpPr>
        <p:spPr bwMode="auto">
          <a:xfrm>
            <a:off x="5003800" y="4940300"/>
            <a:ext cx="144463" cy="431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34" name="Text Box 66"/>
          <p:cNvSpPr txBox="1">
            <a:spLocks noChangeArrowheads="1"/>
          </p:cNvSpPr>
          <p:nvPr/>
        </p:nvSpPr>
        <p:spPr bwMode="auto">
          <a:xfrm>
            <a:off x="5219700" y="4940300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Z</a:t>
            </a:r>
          </a:p>
        </p:txBody>
      </p:sp>
      <p:sp>
        <p:nvSpPr>
          <p:cNvPr id="135235" name="Text Box 67"/>
          <p:cNvSpPr txBox="1">
            <a:spLocks noChangeArrowheads="1"/>
          </p:cNvSpPr>
          <p:nvPr/>
        </p:nvSpPr>
        <p:spPr bwMode="auto">
          <a:xfrm>
            <a:off x="4140200" y="5300663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Z</a:t>
            </a:r>
          </a:p>
        </p:txBody>
      </p:sp>
      <p:sp>
        <p:nvSpPr>
          <p:cNvPr id="135236" name="Text Box 68"/>
          <p:cNvSpPr txBox="1">
            <a:spLocks noChangeArrowheads="1"/>
          </p:cNvSpPr>
          <p:nvPr/>
        </p:nvSpPr>
        <p:spPr bwMode="auto">
          <a:xfrm>
            <a:off x="4140200" y="4435475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/>
              <a:t>Z</a:t>
            </a:r>
          </a:p>
        </p:txBody>
      </p:sp>
      <p:grpSp>
        <p:nvGrpSpPr>
          <p:cNvPr id="135237" name="Group 69"/>
          <p:cNvGrpSpPr>
            <a:grpSpLocks/>
          </p:cNvGrpSpPr>
          <p:nvPr/>
        </p:nvGrpSpPr>
        <p:grpSpPr bwMode="auto">
          <a:xfrm>
            <a:off x="6300788" y="4724400"/>
            <a:ext cx="1873250" cy="588963"/>
            <a:chOff x="4059" y="1434"/>
            <a:chExt cx="1180" cy="371"/>
          </a:xfrm>
        </p:grpSpPr>
        <p:sp>
          <p:nvSpPr>
            <p:cNvPr id="135238" name="Text Box 70"/>
            <p:cNvSpPr txBox="1">
              <a:spLocks noChangeArrowheads="1"/>
            </p:cNvSpPr>
            <p:nvPr/>
          </p:nvSpPr>
          <p:spPr bwMode="auto">
            <a:xfrm>
              <a:off x="4059" y="1434"/>
              <a:ext cx="318" cy="3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ea typeface="仿宋_GB2312" pitchFamily="49" charset="-122"/>
                </a:rPr>
                <a:t>Y</a:t>
              </a:r>
            </a:p>
          </p:txBody>
        </p:sp>
        <p:sp>
          <p:nvSpPr>
            <p:cNvPr id="135239" name="Line 71"/>
            <p:cNvSpPr>
              <a:spLocks noChangeShapeType="1"/>
            </p:cNvSpPr>
            <p:nvPr/>
          </p:nvSpPr>
          <p:spPr bwMode="auto">
            <a:xfrm>
              <a:off x="4468" y="1616"/>
              <a:ext cx="4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240" name="Text Box 72"/>
            <p:cNvSpPr txBox="1">
              <a:spLocks noChangeArrowheads="1"/>
            </p:cNvSpPr>
            <p:nvPr/>
          </p:nvSpPr>
          <p:spPr bwMode="auto">
            <a:xfrm>
              <a:off x="4921" y="1434"/>
              <a:ext cx="318" cy="3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latin typeface="仿宋_GB2312" pitchFamily="49" charset="-122"/>
                  <a:ea typeface="仿宋_GB2312" pitchFamily="49" charset="-122"/>
                </a:rPr>
                <a:t>△</a:t>
              </a:r>
            </a:p>
          </p:txBody>
        </p:sp>
      </p:grpSp>
      <p:grpSp>
        <p:nvGrpSpPr>
          <p:cNvPr id="135241" name="Group 73"/>
          <p:cNvGrpSpPr>
            <a:grpSpLocks/>
          </p:cNvGrpSpPr>
          <p:nvPr/>
        </p:nvGrpSpPr>
        <p:grpSpPr bwMode="auto">
          <a:xfrm>
            <a:off x="6300788" y="2420938"/>
            <a:ext cx="1873250" cy="588962"/>
            <a:chOff x="4059" y="1434"/>
            <a:chExt cx="1180" cy="371"/>
          </a:xfrm>
        </p:grpSpPr>
        <p:sp>
          <p:nvSpPr>
            <p:cNvPr id="135242" name="Text Box 74"/>
            <p:cNvSpPr txBox="1">
              <a:spLocks noChangeArrowheads="1"/>
            </p:cNvSpPr>
            <p:nvPr/>
          </p:nvSpPr>
          <p:spPr bwMode="auto">
            <a:xfrm>
              <a:off x="4059" y="1434"/>
              <a:ext cx="318" cy="3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ea typeface="仿宋_GB2312" pitchFamily="49" charset="-122"/>
                </a:rPr>
                <a:t>Y</a:t>
              </a:r>
            </a:p>
          </p:txBody>
        </p:sp>
        <p:sp>
          <p:nvSpPr>
            <p:cNvPr id="135243" name="Line 75"/>
            <p:cNvSpPr>
              <a:spLocks noChangeShapeType="1"/>
            </p:cNvSpPr>
            <p:nvPr/>
          </p:nvSpPr>
          <p:spPr bwMode="auto">
            <a:xfrm>
              <a:off x="4468" y="1616"/>
              <a:ext cx="4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244" name="Text Box 76"/>
            <p:cNvSpPr txBox="1">
              <a:spLocks noChangeArrowheads="1"/>
            </p:cNvSpPr>
            <p:nvPr/>
          </p:nvSpPr>
          <p:spPr bwMode="auto">
            <a:xfrm>
              <a:off x="4921" y="1434"/>
              <a:ext cx="318" cy="3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3200">
                  <a:ea typeface="仿宋_GB2312" pitchFamily="49" charset="-122"/>
                </a:rPr>
                <a:t>Y</a:t>
              </a:r>
            </a:p>
          </p:txBody>
        </p:sp>
      </p:grpSp>
      <p:sp>
        <p:nvSpPr>
          <p:cNvPr id="135245" name="Text Box 77"/>
          <p:cNvSpPr txBox="1">
            <a:spLocks noChangeArrowheads="1"/>
          </p:cNvSpPr>
          <p:nvPr/>
        </p:nvSpPr>
        <p:spPr bwMode="auto">
          <a:xfrm>
            <a:off x="6084888" y="3860800"/>
            <a:ext cx="1944687" cy="45720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400">
                <a:solidFill>
                  <a:srgbClr val="FFFFFF"/>
                </a:solidFill>
                <a:latin typeface="Arial" panose="020B0604020202020204" pitchFamily="34" charset="0"/>
                <a:ea typeface="仿宋_GB2312" pitchFamily="49" charset="-122"/>
              </a:rPr>
              <a:t>三相三线制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5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5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5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5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205" grpId="0" animBg="1" autoUpdateAnimBg="0"/>
      <p:bldP spid="135245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/>
          <p:cNvSpPr txBox="1">
            <a:spLocks noChangeArrowheads="1"/>
          </p:cNvSpPr>
          <p:nvPr/>
        </p:nvSpPr>
        <p:spPr bwMode="auto">
          <a:xfrm>
            <a:off x="1023938" y="82550"/>
            <a:ext cx="7874000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/>
              <a:t>试分析原对称星形连接的负载（无中线）有一相负载短路和断路时</a:t>
            </a:r>
            <a:r>
              <a:rPr lang="en-US" altLang="zh-CN" sz="3200"/>
              <a:t>, </a:t>
            </a:r>
            <a:r>
              <a:rPr lang="zh-CN" altLang="en-US" sz="3200"/>
              <a:t>各相电压的变化情况。</a:t>
            </a: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252413" y="196850"/>
            <a:ext cx="74295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>
                <a:solidFill>
                  <a:srgbClr val="FF0000"/>
                </a:solidFill>
              </a:rPr>
              <a:t>例</a:t>
            </a:r>
          </a:p>
        </p:txBody>
      </p:sp>
      <p:sp>
        <p:nvSpPr>
          <p:cNvPr id="122950" name="Rectangle 70"/>
          <p:cNvSpPr>
            <a:spLocks noChangeArrowheads="1"/>
          </p:cNvSpPr>
          <p:nvPr/>
        </p:nvSpPr>
        <p:spPr bwMode="auto">
          <a:xfrm>
            <a:off x="296863" y="2528888"/>
            <a:ext cx="8535987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400">
                <a:solidFill>
                  <a:srgbClr val="FF0000"/>
                </a:solidFill>
              </a:rPr>
              <a:t>解</a:t>
            </a:r>
            <a:r>
              <a:rPr lang="zh-CN" altLang="en-US" sz="4400"/>
              <a:t>  有一相负载短路和断路时</a:t>
            </a:r>
            <a:r>
              <a:rPr lang="en-US" altLang="zh-CN" sz="4400"/>
              <a:t>, </a:t>
            </a:r>
            <a:r>
              <a:rPr lang="zh-CN" altLang="en-US" sz="4400"/>
              <a:t>原对称三相电路成为不对称三相电路。 </a:t>
            </a:r>
          </a:p>
          <a:p>
            <a:r>
              <a:rPr lang="zh-CN" altLang="en-US" sz="4400"/>
              <a:t>     （</a:t>
            </a:r>
            <a:r>
              <a:rPr lang="en-US" altLang="zh-CN" sz="4400"/>
              <a:t>1</a:t>
            </a:r>
            <a:r>
              <a:rPr lang="zh-CN" altLang="en-US" sz="4400"/>
              <a:t>）设</a:t>
            </a:r>
            <a:r>
              <a:rPr lang="en-US" altLang="zh-CN" sz="4400"/>
              <a:t>A</a:t>
            </a:r>
            <a:r>
              <a:rPr lang="zh-CN" altLang="en-US" sz="4400"/>
              <a:t>相短路。</a:t>
            </a:r>
            <a:r>
              <a:rPr lang="zh-CN" alt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948" name="Object 44"/>
          <p:cNvGraphicFramePr>
            <a:graphicFrameLocks noChangeAspect="1"/>
          </p:cNvGraphicFramePr>
          <p:nvPr/>
        </p:nvGraphicFramePr>
        <p:xfrm>
          <a:off x="244475" y="-215900"/>
          <a:ext cx="5467350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21" name="Equation" r:id="rId3" imgW="2234880" imgH="1549080" progId="Equation.DSMT4">
                  <p:embed/>
                </p:oleObj>
              </mc:Choice>
              <mc:Fallback>
                <p:oleObj name="Equation" r:id="rId3" imgW="2234880" imgH="1549080" progId="Equation.DSMT4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" y="-215900"/>
                        <a:ext cx="5467350" cy="378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4020" name="Group 116"/>
          <p:cNvGrpSpPr>
            <a:grpSpLocks/>
          </p:cNvGrpSpPr>
          <p:nvPr/>
        </p:nvGrpSpPr>
        <p:grpSpPr bwMode="auto">
          <a:xfrm>
            <a:off x="5205413" y="0"/>
            <a:ext cx="3879850" cy="3278188"/>
            <a:chOff x="235" y="16"/>
            <a:chExt cx="2444" cy="2065"/>
          </a:xfrm>
        </p:grpSpPr>
        <p:sp>
          <p:nvSpPr>
            <p:cNvPr id="123950" name="Freeform 46"/>
            <p:cNvSpPr>
              <a:spLocks/>
            </p:cNvSpPr>
            <p:nvPr/>
          </p:nvSpPr>
          <p:spPr bwMode="auto">
            <a:xfrm>
              <a:off x="834" y="319"/>
              <a:ext cx="276" cy="288"/>
            </a:xfrm>
            <a:custGeom>
              <a:avLst/>
              <a:gdLst>
                <a:gd name="T0" fmla="*/ 0 w 276"/>
                <a:gd name="T1" fmla="*/ 144 h 288"/>
                <a:gd name="T2" fmla="*/ 12 w 276"/>
                <a:gd name="T3" fmla="*/ 72 h 288"/>
                <a:gd name="T4" fmla="*/ 72 w 276"/>
                <a:gd name="T5" fmla="*/ 24 h 288"/>
                <a:gd name="T6" fmla="*/ 132 w 276"/>
                <a:gd name="T7" fmla="*/ 0 h 288"/>
                <a:gd name="T8" fmla="*/ 204 w 276"/>
                <a:gd name="T9" fmla="*/ 24 h 288"/>
                <a:gd name="T10" fmla="*/ 264 w 276"/>
                <a:gd name="T11" fmla="*/ 72 h 288"/>
                <a:gd name="T12" fmla="*/ 276 w 276"/>
                <a:gd name="T13" fmla="*/ 144 h 288"/>
                <a:gd name="T14" fmla="*/ 264 w 276"/>
                <a:gd name="T15" fmla="*/ 216 h 288"/>
                <a:gd name="T16" fmla="*/ 204 w 276"/>
                <a:gd name="T17" fmla="*/ 264 h 288"/>
                <a:gd name="T18" fmla="*/ 132 w 276"/>
                <a:gd name="T19" fmla="*/ 288 h 288"/>
                <a:gd name="T20" fmla="*/ 72 w 276"/>
                <a:gd name="T21" fmla="*/ 264 h 288"/>
                <a:gd name="T22" fmla="*/ 12 w 276"/>
                <a:gd name="T23" fmla="*/ 216 h 288"/>
                <a:gd name="T24" fmla="*/ 0 w 276"/>
                <a:gd name="T25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88">
                  <a:moveTo>
                    <a:pt x="0" y="144"/>
                  </a:moveTo>
                  <a:lnTo>
                    <a:pt x="12" y="72"/>
                  </a:lnTo>
                  <a:lnTo>
                    <a:pt x="72" y="24"/>
                  </a:lnTo>
                  <a:lnTo>
                    <a:pt x="132" y="0"/>
                  </a:lnTo>
                  <a:lnTo>
                    <a:pt x="204" y="24"/>
                  </a:lnTo>
                  <a:lnTo>
                    <a:pt x="264" y="72"/>
                  </a:lnTo>
                  <a:lnTo>
                    <a:pt x="276" y="144"/>
                  </a:lnTo>
                  <a:lnTo>
                    <a:pt x="264" y="216"/>
                  </a:lnTo>
                  <a:lnTo>
                    <a:pt x="204" y="264"/>
                  </a:lnTo>
                  <a:lnTo>
                    <a:pt x="132" y="288"/>
                  </a:lnTo>
                  <a:lnTo>
                    <a:pt x="72" y="264"/>
                  </a:lnTo>
                  <a:lnTo>
                    <a:pt x="12" y="216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1" name="Freeform 47"/>
            <p:cNvSpPr>
              <a:spLocks/>
            </p:cNvSpPr>
            <p:nvPr/>
          </p:nvSpPr>
          <p:spPr bwMode="auto">
            <a:xfrm>
              <a:off x="834" y="1003"/>
              <a:ext cx="276" cy="275"/>
            </a:xfrm>
            <a:custGeom>
              <a:avLst/>
              <a:gdLst>
                <a:gd name="T0" fmla="*/ 0 w 276"/>
                <a:gd name="T1" fmla="*/ 131 h 275"/>
                <a:gd name="T2" fmla="*/ 12 w 276"/>
                <a:gd name="T3" fmla="*/ 72 h 275"/>
                <a:gd name="T4" fmla="*/ 72 w 276"/>
                <a:gd name="T5" fmla="*/ 12 h 275"/>
                <a:gd name="T6" fmla="*/ 132 w 276"/>
                <a:gd name="T7" fmla="*/ 0 h 275"/>
                <a:gd name="T8" fmla="*/ 204 w 276"/>
                <a:gd name="T9" fmla="*/ 12 h 275"/>
                <a:gd name="T10" fmla="*/ 264 w 276"/>
                <a:gd name="T11" fmla="*/ 72 h 275"/>
                <a:gd name="T12" fmla="*/ 276 w 276"/>
                <a:gd name="T13" fmla="*/ 131 h 275"/>
                <a:gd name="T14" fmla="*/ 264 w 276"/>
                <a:gd name="T15" fmla="*/ 203 h 275"/>
                <a:gd name="T16" fmla="*/ 204 w 276"/>
                <a:gd name="T17" fmla="*/ 263 h 275"/>
                <a:gd name="T18" fmla="*/ 132 w 276"/>
                <a:gd name="T19" fmla="*/ 275 h 275"/>
                <a:gd name="T20" fmla="*/ 72 w 276"/>
                <a:gd name="T21" fmla="*/ 263 h 275"/>
                <a:gd name="T22" fmla="*/ 12 w 276"/>
                <a:gd name="T23" fmla="*/ 203 h 275"/>
                <a:gd name="T24" fmla="*/ 0 w 276"/>
                <a:gd name="T25" fmla="*/ 13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75">
                  <a:moveTo>
                    <a:pt x="0" y="131"/>
                  </a:moveTo>
                  <a:lnTo>
                    <a:pt x="12" y="72"/>
                  </a:lnTo>
                  <a:lnTo>
                    <a:pt x="72" y="12"/>
                  </a:lnTo>
                  <a:lnTo>
                    <a:pt x="132" y="0"/>
                  </a:lnTo>
                  <a:lnTo>
                    <a:pt x="204" y="12"/>
                  </a:lnTo>
                  <a:lnTo>
                    <a:pt x="264" y="72"/>
                  </a:lnTo>
                  <a:lnTo>
                    <a:pt x="276" y="131"/>
                  </a:lnTo>
                  <a:lnTo>
                    <a:pt x="264" y="203"/>
                  </a:lnTo>
                  <a:lnTo>
                    <a:pt x="204" y="263"/>
                  </a:lnTo>
                  <a:lnTo>
                    <a:pt x="132" y="275"/>
                  </a:lnTo>
                  <a:lnTo>
                    <a:pt x="72" y="263"/>
                  </a:lnTo>
                  <a:lnTo>
                    <a:pt x="12" y="203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2" name="Freeform 48"/>
            <p:cNvSpPr>
              <a:spLocks/>
            </p:cNvSpPr>
            <p:nvPr/>
          </p:nvSpPr>
          <p:spPr bwMode="auto">
            <a:xfrm>
              <a:off x="834" y="1674"/>
              <a:ext cx="276" cy="287"/>
            </a:xfrm>
            <a:custGeom>
              <a:avLst/>
              <a:gdLst>
                <a:gd name="T0" fmla="*/ 0 w 276"/>
                <a:gd name="T1" fmla="*/ 144 h 287"/>
                <a:gd name="T2" fmla="*/ 12 w 276"/>
                <a:gd name="T3" fmla="*/ 72 h 287"/>
                <a:gd name="T4" fmla="*/ 72 w 276"/>
                <a:gd name="T5" fmla="*/ 24 h 287"/>
                <a:gd name="T6" fmla="*/ 132 w 276"/>
                <a:gd name="T7" fmla="*/ 0 h 287"/>
                <a:gd name="T8" fmla="*/ 204 w 276"/>
                <a:gd name="T9" fmla="*/ 24 h 287"/>
                <a:gd name="T10" fmla="*/ 264 w 276"/>
                <a:gd name="T11" fmla="*/ 72 h 287"/>
                <a:gd name="T12" fmla="*/ 276 w 276"/>
                <a:gd name="T13" fmla="*/ 144 h 287"/>
                <a:gd name="T14" fmla="*/ 264 w 276"/>
                <a:gd name="T15" fmla="*/ 216 h 287"/>
                <a:gd name="T16" fmla="*/ 204 w 276"/>
                <a:gd name="T17" fmla="*/ 263 h 287"/>
                <a:gd name="T18" fmla="*/ 132 w 276"/>
                <a:gd name="T19" fmla="*/ 287 h 287"/>
                <a:gd name="T20" fmla="*/ 72 w 276"/>
                <a:gd name="T21" fmla="*/ 263 h 287"/>
                <a:gd name="T22" fmla="*/ 12 w 276"/>
                <a:gd name="T23" fmla="*/ 216 h 287"/>
                <a:gd name="T24" fmla="*/ 0 w 276"/>
                <a:gd name="T25" fmla="*/ 14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87">
                  <a:moveTo>
                    <a:pt x="0" y="144"/>
                  </a:moveTo>
                  <a:lnTo>
                    <a:pt x="12" y="72"/>
                  </a:lnTo>
                  <a:lnTo>
                    <a:pt x="72" y="24"/>
                  </a:lnTo>
                  <a:lnTo>
                    <a:pt x="132" y="0"/>
                  </a:lnTo>
                  <a:lnTo>
                    <a:pt x="204" y="24"/>
                  </a:lnTo>
                  <a:lnTo>
                    <a:pt x="264" y="72"/>
                  </a:lnTo>
                  <a:lnTo>
                    <a:pt x="276" y="144"/>
                  </a:lnTo>
                  <a:lnTo>
                    <a:pt x="264" y="216"/>
                  </a:lnTo>
                  <a:lnTo>
                    <a:pt x="204" y="263"/>
                  </a:lnTo>
                  <a:lnTo>
                    <a:pt x="132" y="287"/>
                  </a:lnTo>
                  <a:lnTo>
                    <a:pt x="72" y="263"/>
                  </a:lnTo>
                  <a:lnTo>
                    <a:pt x="12" y="216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3" name="Line 49"/>
            <p:cNvSpPr>
              <a:spLocks noChangeShapeType="1"/>
            </p:cNvSpPr>
            <p:nvPr/>
          </p:nvSpPr>
          <p:spPr bwMode="auto">
            <a:xfrm>
              <a:off x="403" y="463"/>
              <a:ext cx="176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4" name="Rectangle 50"/>
            <p:cNvSpPr>
              <a:spLocks noChangeArrowheads="1"/>
            </p:cNvSpPr>
            <p:nvPr/>
          </p:nvSpPr>
          <p:spPr bwMode="auto">
            <a:xfrm>
              <a:off x="1146" y="247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3955" name="Rectangle 51"/>
            <p:cNvSpPr>
              <a:spLocks noChangeArrowheads="1"/>
            </p:cNvSpPr>
            <p:nvPr/>
          </p:nvSpPr>
          <p:spPr bwMode="auto">
            <a:xfrm>
              <a:off x="691" y="247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3959" name="Rectangle 55"/>
            <p:cNvSpPr>
              <a:spLocks noChangeArrowheads="1"/>
            </p:cNvSpPr>
            <p:nvPr/>
          </p:nvSpPr>
          <p:spPr bwMode="auto">
            <a:xfrm>
              <a:off x="2259" y="703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 i="1">
                  <a:solidFill>
                    <a:srgbClr val="000000"/>
                  </a:solidFill>
                  <a:latin typeface="Times" panose="02020603050405020304" pitchFamily="18" charset="0"/>
                </a:rPr>
                <a:t>Z</a:t>
              </a:r>
              <a:endParaRPr lang="en-US" altLang="zh-CN" sz="2400" b="0"/>
            </a:p>
          </p:txBody>
        </p:sp>
        <p:sp>
          <p:nvSpPr>
            <p:cNvPr id="123960" name="Line 56"/>
            <p:cNvSpPr>
              <a:spLocks noChangeShapeType="1"/>
            </p:cNvSpPr>
            <p:nvPr/>
          </p:nvSpPr>
          <p:spPr bwMode="auto">
            <a:xfrm>
              <a:off x="403" y="1134"/>
              <a:ext cx="176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61" name="Rectangle 57"/>
            <p:cNvSpPr>
              <a:spLocks noChangeArrowheads="1"/>
            </p:cNvSpPr>
            <p:nvPr/>
          </p:nvSpPr>
          <p:spPr bwMode="auto">
            <a:xfrm>
              <a:off x="1541" y="1087"/>
              <a:ext cx="275" cy="10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62" name="Rectangle 58"/>
            <p:cNvSpPr>
              <a:spLocks noChangeArrowheads="1"/>
            </p:cNvSpPr>
            <p:nvPr/>
          </p:nvSpPr>
          <p:spPr bwMode="auto">
            <a:xfrm>
              <a:off x="1146" y="931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3963" name="Rectangle 59"/>
            <p:cNvSpPr>
              <a:spLocks noChangeArrowheads="1"/>
            </p:cNvSpPr>
            <p:nvPr/>
          </p:nvSpPr>
          <p:spPr bwMode="auto">
            <a:xfrm>
              <a:off x="691" y="931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3967" name="Line 63"/>
            <p:cNvSpPr>
              <a:spLocks noChangeShapeType="1"/>
            </p:cNvSpPr>
            <p:nvPr/>
          </p:nvSpPr>
          <p:spPr bwMode="auto">
            <a:xfrm>
              <a:off x="403" y="1818"/>
              <a:ext cx="176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68" name="Rectangle 64"/>
            <p:cNvSpPr>
              <a:spLocks noChangeArrowheads="1"/>
            </p:cNvSpPr>
            <p:nvPr/>
          </p:nvSpPr>
          <p:spPr bwMode="auto">
            <a:xfrm>
              <a:off x="1146" y="1602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3969" name="Rectangle 65"/>
            <p:cNvSpPr>
              <a:spLocks noChangeArrowheads="1"/>
            </p:cNvSpPr>
            <p:nvPr/>
          </p:nvSpPr>
          <p:spPr bwMode="auto">
            <a:xfrm>
              <a:off x="691" y="1602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3973" name="Line 69"/>
            <p:cNvSpPr>
              <a:spLocks noChangeShapeType="1"/>
            </p:cNvSpPr>
            <p:nvPr/>
          </p:nvSpPr>
          <p:spPr bwMode="auto">
            <a:xfrm flipV="1">
              <a:off x="403" y="463"/>
              <a:ext cx="1" cy="13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74" name="Line 70"/>
            <p:cNvSpPr>
              <a:spLocks noChangeShapeType="1"/>
            </p:cNvSpPr>
            <p:nvPr/>
          </p:nvSpPr>
          <p:spPr bwMode="auto">
            <a:xfrm flipV="1">
              <a:off x="2163" y="463"/>
              <a:ext cx="1" cy="13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75" name="Rectangle 71"/>
            <p:cNvSpPr>
              <a:spLocks noChangeArrowheads="1"/>
            </p:cNvSpPr>
            <p:nvPr/>
          </p:nvSpPr>
          <p:spPr bwMode="auto">
            <a:xfrm>
              <a:off x="2211" y="1038"/>
              <a:ext cx="15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N’</a:t>
              </a:r>
              <a:endParaRPr lang="en-US" altLang="zh-CN" sz="2400"/>
            </a:p>
          </p:txBody>
        </p:sp>
        <p:sp>
          <p:nvSpPr>
            <p:cNvPr id="123977" name="Rectangle 73"/>
            <p:cNvSpPr>
              <a:spLocks noChangeArrowheads="1"/>
            </p:cNvSpPr>
            <p:nvPr/>
          </p:nvSpPr>
          <p:spPr bwMode="auto">
            <a:xfrm>
              <a:off x="235" y="1038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N</a:t>
              </a:r>
              <a:endParaRPr lang="en-US" altLang="zh-CN" sz="2400"/>
            </a:p>
          </p:txBody>
        </p:sp>
        <p:sp>
          <p:nvSpPr>
            <p:cNvPr id="123978" name="Rectangle 74"/>
            <p:cNvSpPr>
              <a:spLocks noChangeArrowheads="1"/>
            </p:cNvSpPr>
            <p:nvPr/>
          </p:nvSpPr>
          <p:spPr bwMode="auto">
            <a:xfrm>
              <a:off x="1373" y="1146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3979" name="Rectangle 75"/>
            <p:cNvSpPr>
              <a:spLocks noChangeArrowheads="1"/>
            </p:cNvSpPr>
            <p:nvPr/>
          </p:nvSpPr>
          <p:spPr bwMode="auto">
            <a:xfrm>
              <a:off x="1864" y="1146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3983" name="Rectangle 79"/>
            <p:cNvSpPr>
              <a:spLocks noChangeArrowheads="1"/>
            </p:cNvSpPr>
            <p:nvPr/>
          </p:nvSpPr>
          <p:spPr bwMode="auto">
            <a:xfrm>
              <a:off x="2104" y="655"/>
              <a:ext cx="107" cy="28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84" name="Rectangle 80"/>
            <p:cNvSpPr>
              <a:spLocks noChangeArrowheads="1"/>
            </p:cNvSpPr>
            <p:nvPr/>
          </p:nvSpPr>
          <p:spPr bwMode="auto">
            <a:xfrm>
              <a:off x="2104" y="1362"/>
              <a:ext cx="107" cy="28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85" name="Rectangle 81"/>
            <p:cNvSpPr>
              <a:spLocks noChangeArrowheads="1"/>
            </p:cNvSpPr>
            <p:nvPr/>
          </p:nvSpPr>
          <p:spPr bwMode="auto">
            <a:xfrm>
              <a:off x="2223" y="1206"/>
              <a:ext cx="7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b="0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123986" name="Rectangle 82"/>
            <p:cNvSpPr>
              <a:spLocks noChangeArrowheads="1"/>
            </p:cNvSpPr>
            <p:nvPr/>
          </p:nvSpPr>
          <p:spPr bwMode="auto">
            <a:xfrm>
              <a:off x="2235" y="1662"/>
              <a:ext cx="8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+</a:t>
              </a:r>
              <a:endParaRPr lang="en-US" altLang="zh-CN" sz="2400" b="0"/>
            </a:p>
          </p:txBody>
        </p:sp>
        <p:sp>
          <p:nvSpPr>
            <p:cNvPr id="123990" name="Rectangle 86"/>
            <p:cNvSpPr>
              <a:spLocks noChangeArrowheads="1"/>
            </p:cNvSpPr>
            <p:nvPr/>
          </p:nvSpPr>
          <p:spPr bwMode="auto">
            <a:xfrm>
              <a:off x="1373" y="727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3991" name="Rectangle 87"/>
            <p:cNvSpPr>
              <a:spLocks noChangeArrowheads="1"/>
            </p:cNvSpPr>
            <p:nvPr/>
          </p:nvSpPr>
          <p:spPr bwMode="auto">
            <a:xfrm>
              <a:off x="1481" y="835"/>
              <a:ext cx="21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200" b="0" i="1">
                  <a:solidFill>
                    <a:srgbClr val="000000"/>
                  </a:solidFill>
                  <a:latin typeface="Times" panose="02020603050405020304" pitchFamily="18" charset="0"/>
                </a:rPr>
                <a:t>AN′</a:t>
              </a:r>
              <a:endParaRPr lang="en-US" altLang="zh-CN" sz="2400" b="0"/>
            </a:p>
          </p:txBody>
        </p:sp>
        <p:sp>
          <p:nvSpPr>
            <p:cNvPr id="123992" name="Rectangle 88"/>
            <p:cNvSpPr>
              <a:spLocks noChangeArrowheads="1"/>
            </p:cNvSpPr>
            <p:nvPr/>
          </p:nvSpPr>
          <p:spPr bwMode="auto">
            <a:xfrm>
              <a:off x="1625" y="727"/>
              <a:ext cx="2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＝</a:t>
              </a:r>
              <a:r>
                <a:rPr lang="en-US" altLang="zh-CN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0</a:t>
              </a:r>
              <a:endParaRPr lang="en-US" altLang="zh-CN" sz="2400" b="0"/>
            </a:p>
          </p:txBody>
        </p:sp>
        <p:sp>
          <p:nvSpPr>
            <p:cNvPr id="123993" name="Rectangle 89"/>
            <p:cNvSpPr>
              <a:spLocks noChangeArrowheads="1"/>
            </p:cNvSpPr>
            <p:nvPr/>
          </p:nvSpPr>
          <p:spPr bwMode="auto">
            <a:xfrm>
              <a:off x="1421" y="607"/>
              <a:ext cx="3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3994" name="Freeform 90"/>
            <p:cNvSpPr>
              <a:spLocks/>
            </p:cNvSpPr>
            <p:nvPr/>
          </p:nvSpPr>
          <p:spPr bwMode="auto">
            <a:xfrm>
              <a:off x="1924" y="979"/>
              <a:ext cx="72" cy="155"/>
            </a:xfrm>
            <a:custGeom>
              <a:avLst/>
              <a:gdLst>
                <a:gd name="T0" fmla="*/ 72 w 72"/>
                <a:gd name="T1" fmla="*/ 12 h 155"/>
                <a:gd name="T2" fmla="*/ 36 w 72"/>
                <a:gd name="T3" fmla="*/ 36 h 155"/>
                <a:gd name="T4" fmla="*/ 12 w 72"/>
                <a:gd name="T5" fmla="*/ 0 h 155"/>
                <a:gd name="T6" fmla="*/ 0 w 72"/>
                <a:gd name="T7" fmla="*/ 155 h 155"/>
                <a:gd name="T8" fmla="*/ 72 w 72"/>
                <a:gd name="T9" fmla="*/ 1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55">
                  <a:moveTo>
                    <a:pt x="72" y="12"/>
                  </a:moveTo>
                  <a:lnTo>
                    <a:pt x="36" y="36"/>
                  </a:lnTo>
                  <a:lnTo>
                    <a:pt x="12" y="0"/>
                  </a:lnTo>
                  <a:lnTo>
                    <a:pt x="0" y="155"/>
                  </a:lnTo>
                  <a:lnTo>
                    <a:pt x="72" y="12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95" name="Rectangle 91"/>
            <p:cNvSpPr>
              <a:spLocks noChangeArrowheads="1"/>
            </p:cNvSpPr>
            <p:nvPr/>
          </p:nvSpPr>
          <p:spPr bwMode="auto">
            <a:xfrm>
              <a:off x="1637" y="895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 i="1">
                  <a:solidFill>
                    <a:srgbClr val="000000"/>
                  </a:solidFill>
                  <a:latin typeface="Times" panose="02020603050405020304" pitchFamily="18" charset="0"/>
                </a:rPr>
                <a:t>Z</a:t>
              </a:r>
              <a:endParaRPr lang="en-US" altLang="zh-CN" sz="2400" b="0"/>
            </a:p>
          </p:txBody>
        </p:sp>
        <p:sp>
          <p:nvSpPr>
            <p:cNvPr id="123996" name="Line 92"/>
            <p:cNvSpPr>
              <a:spLocks noChangeShapeType="1"/>
            </p:cNvSpPr>
            <p:nvPr/>
          </p:nvSpPr>
          <p:spPr bwMode="auto">
            <a:xfrm flipH="1">
              <a:off x="1900" y="463"/>
              <a:ext cx="120" cy="2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97" name="Line 93"/>
            <p:cNvSpPr>
              <a:spLocks noChangeShapeType="1"/>
            </p:cNvSpPr>
            <p:nvPr/>
          </p:nvSpPr>
          <p:spPr bwMode="auto">
            <a:xfrm flipH="1">
              <a:off x="1900" y="739"/>
              <a:ext cx="12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98" name="Line 94"/>
            <p:cNvSpPr>
              <a:spLocks noChangeShapeType="1"/>
            </p:cNvSpPr>
            <p:nvPr/>
          </p:nvSpPr>
          <p:spPr bwMode="auto">
            <a:xfrm flipH="1">
              <a:off x="1960" y="739"/>
              <a:ext cx="60" cy="28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99" name="Rectangle 95"/>
            <p:cNvSpPr>
              <a:spLocks noChangeArrowheads="1"/>
            </p:cNvSpPr>
            <p:nvPr/>
          </p:nvSpPr>
          <p:spPr bwMode="auto">
            <a:xfrm>
              <a:off x="1972" y="1410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 i="1">
                  <a:solidFill>
                    <a:srgbClr val="000000"/>
                  </a:solidFill>
                  <a:latin typeface="Times" panose="02020603050405020304" pitchFamily="18" charset="0"/>
                </a:rPr>
                <a:t>Z</a:t>
              </a:r>
              <a:endParaRPr lang="en-US" altLang="zh-CN" sz="2400" b="0"/>
            </a:p>
          </p:txBody>
        </p:sp>
        <p:sp>
          <p:nvSpPr>
            <p:cNvPr id="124000" name="Freeform 96"/>
            <p:cNvSpPr>
              <a:spLocks/>
            </p:cNvSpPr>
            <p:nvPr/>
          </p:nvSpPr>
          <p:spPr bwMode="auto">
            <a:xfrm>
              <a:off x="379" y="1111"/>
              <a:ext cx="60" cy="59"/>
            </a:xfrm>
            <a:custGeom>
              <a:avLst/>
              <a:gdLst>
                <a:gd name="T0" fmla="*/ 0 w 60"/>
                <a:gd name="T1" fmla="*/ 23 h 59"/>
                <a:gd name="T2" fmla="*/ 12 w 60"/>
                <a:gd name="T3" fmla="*/ 0 h 59"/>
                <a:gd name="T4" fmla="*/ 36 w 60"/>
                <a:gd name="T5" fmla="*/ 0 h 59"/>
                <a:gd name="T6" fmla="*/ 60 w 60"/>
                <a:gd name="T7" fmla="*/ 23 h 59"/>
                <a:gd name="T8" fmla="*/ 36 w 60"/>
                <a:gd name="T9" fmla="*/ 59 h 59"/>
                <a:gd name="T10" fmla="*/ 12 w 60"/>
                <a:gd name="T11" fmla="*/ 59 h 59"/>
                <a:gd name="T12" fmla="*/ 0 w 60"/>
                <a:gd name="T13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59">
                  <a:moveTo>
                    <a:pt x="0" y="23"/>
                  </a:moveTo>
                  <a:lnTo>
                    <a:pt x="12" y="0"/>
                  </a:lnTo>
                  <a:lnTo>
                    <a:pt x="36" y="0"/>
                  </a:lnTo>
                  <a:lnTo>
                    <a:pt x="60" y="23"/>
                  </a:lnTo>
                  <a:lnTo>
                    <a:pt x="36" y="59"/>
                  </a:lnTo>
                  <a:lnTo>
                    <a:pt x="12" y="5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001" name="Freeform 97"/>
            <p:cNvSpPr>
              <a:spLocks/>
            </p:cNvSpPr>
            <p:nvPr/>
          </p:nvSpPr>
          <p:spPr bwMode="auto">
            <a:xfrm>
              <a:off x="2128" y="1111"/>
              <a:ext cx="59" cy="59"/>
            </a:xfrm>
            <a:custGeom>
              <a:avLst/>
              <a:gdLst>
                <a:gd name="T0" fmla="*/ 0 w 59"/>
                <a:gd name="T1" fmla="*/ 23 h 59"/>
                <a:gd name="T2" fmla="*/ 12 w 59"/>
                <a:gd name="T3" fmla="*/ 0 h 59"/>
                <a:gd name="T4" fmla="*/ 47 w 59"/>
                <a:gd name="T5" fmla="*/ 0 h 59"/>
                <a:gd name="T6" fmla="*/ 59 w 59"/>
                <a:gd name="T7" fmla="*/ 23 h 59"/>
                <a:gd name="T8" fmla="*/ 47 w 59"/>
                <a:gd name="T9" fmla="*/ 59 h 59"/>
                <a:gd name="T10" fmla="*/ 12 w 59"/>
                <a:gd name="T11" fmla="*/ 59 h 59"/>
                <a:gd name="T12" fmla="*/ 0 w 59"/>
                <a:gd name="T13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9">
                  <a:moveTo>
                    <a:pt x="0" y="23"/>
                  </a:moveTo>
                  <a:lnTo>
                    <a:pt x="12" y="0"/>
                  </a:lnTo>
                  <a:lnTo>
                    <a:pt x="47" y="0"/>
                  </a:lnTo>
                  <a:lnTo>
                    <a:pt x="59" y="23"/>
                  </a:lnTo>
                  <a:lnTo>
                    <a:pt x="47" y="59"/>
                  </a:lnTo>
                  <a:lnTo>
                    <a:pt x="12" y="5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002" name="Rectangle 98"/>
            <p:cNvSpPr>
              <a:spLocks noChangeArrowheads="1"/>
            </p:cNvSpPr>
            <p:nvPr/>
          </p:nvSpPr>
          <p:spPr bwMode="auto">
            <a:xfrm>
              <a:off x="1231" y="494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A</a:t>
              </a:r>
              <a:endParaRPr lang="en-US" altLang="zh-CN"/>
            </a:p>
          </p:txBody>
        </p:sp>
        <p:sp>
          <p:nvSpPr>
            <p:cNvPr id="124003" name="Rectangle 99"/>
            <p:cNvSpPr>
              <a:spLocks noChangeArrowheads="1"/>
            </p:cNvSpPr>
            <p:nvPr/>
          </p:nvSpPr>
          <p:spPr bwMode="auto">
            <a:xfrm>
              <a:off x="1231" y="1908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C</a:t>
              </a:r>
              <a:endParaRPr lang="en-US" altLang="zh-CN"/>
            </a:p>
          </p:txBody>
        </p:sp>
        <p:sp>
          <p:nvSpPr>
            <p:cNvPr id="124004" name="Rectangle 100"/>
            <p:cNvSpPr>
              <a:spLocks noChangeArrowheads="1"/>
            </p:cNvSpPr>
            <p:nvPr/>
          </p:nvSpPr>
          <p:spPr bwMode="auto">
            <a:xfrm>
              <a:off x="1231" y="1211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B</a:t>
              </a:r>
              <a:endParaRPr lang="en-US" altLang="zh-CN"/>
            </a:p>
          </p:txBody>
        </p:sp>
        <p:sp>
          <p:nvSpPr>
            <p:cNvPr id="124005" name="Freeform 101"/>
            <p:cNvSpPr>
              <a:spLocks/>
            </p:cNvSpPr>
            <p:nvPr/>
          </p:nvSpPr>
          <p:spPr bwMode="auto">
            <a:xfrm>
              <a:off x="1243" y="449"/>
              <a:ext cx="60" cy="48"/>
            </a:xfrm>
            <a:custGeom>
              <a:avLst/>
              <a:gdLst>
                <a:gd name="T0" fmla="*/ 0 w 60"/>
                <a:gd name="T1" fmla="*/ 24 h 48"/>
                <a:gd name="T2" fmla="*/ 24 w 60"/>
                <a:gd name="T3" fmla="*/ 0 h 48"/>
                <a:gd name="T4" fmla="*/ 48 w 60"/>
                <a:gd name="T5" fmla="*/ 0 h 48"/>
                <a:gd name="T6" fmla="*/ 60 w 60"/>
                <a:gd name="T7" fmla="*/ 24 h 48"/>
                <a:gd name="T8" fmla="*/ 48 w 60"/>
                <a:gd name="T9" fmla="*/ 48 h 48"/>
                <a:gd name="T10" fmla="*/ 24 w 60"/>
                <a:gd name="T11" fmla="*/ 48 h 48"/>
                <a:gd name="T12" fmla="*/ 0 w 60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8">
                  <a:moveTo>
                    <a:pt x="0" y="24"/>
                  </a:moveTo>
                  <a:lnTo>
                    <a:pt x="24" y="0"/>
                  </a:lnTo>
                  <a:lnTo>
                    <a:pt x="48" y="0"/>
                  </a:lnTo>
                  <a:lnTo>
                    <a:pt x="60" y="24"/>
                  </a:lnTo>
                  <a:lnTo>
                    <a:pt x="48" y="48"/>
                  </a:lnTo>
                  <a:lnTo>
                    <a:pt x="24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006" name="Freeform 102"/>
            <p:cNvSpPr>
              <a:spLocks/>
            </p:cNvSpPr>
            <p:nvPr/>
          </p:nvSpPr>
          <p:spPr bwMode="auto">
            <a:xfrm>
              <a:off x="1243" y="1118"/>
              <a:ext cx="60" cy="48"/>
            </a:xfrm>
            <a:custGeom>
              <a:avLst/>
              <a:gdLst>
                <a:gd name="T0" fmla="*/ 0 w 60"/>
                <a:gd name="T1" fmla="*/ 24 h 48"/>
                <a:gd name="T2" fmla="*/ 24 w 60"/>
                <a:gd name="T3" fmla="*/ 0 h 48"/>
                <a:gd name="T4" fmla="*/ 48 w 60"/>
                <a:gd name="T5" fmla="*/ 0 h 48"/>
                <a:gd name="T6" fmla="*/ 60 w 60"/>
                <a:gd name="T7" fmla="*/ 24 h 48"/>
                <a:gd name="T8" fmla="*/ 48 w 60"/>
                <a:gd name="T9" fmla="*/ 48 h 48"/>
                <a:gd name="T10" fmla="*/ 24 w 60"/>
                <a:gd name="T11" fmla="*/ 48 h 48"/>
                <a:gd name="T12" fmla="*/ 0 w 60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8">
                  <a:moveTo>
                    <a:pt x="0" y="24"/>
                  </a:moveTo>
                  <a:lnTo>
                    <a:pt x="24" y="0"/>
                  </a:lnTo>
                  <a:lnTo>
                    <a:pt x="48" y="0"/>
                  </a:lnTo>
                  <a:lnTo>
                    <a:pt x="60" y="24"/>
                  </a:lnTo>
                  <a:lnTo>
                    <a:pt x="48" y="48"/>
                  </a:lnTo>
                  <a:lnTo>
                    <a:pt x="24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007" name="Freeform 103"/>
            <p:cNvSpPr>
              <a:spLocks/>
            </p:cNvSpPr>
            <p:nvPr/>
          </p:nvSpPr>
          <p:spPr bwMode="auto">
            <a:xfrm>
              <a:off x="1243" y="1799"/>
              <a:ext cx="60" cy="48"/>
            </a:xfrm>
            <a:custGeom>
              <a:avLst/>
              <a:gdLst>
                <a:gd name="T0" fmla="*/ 0 w 60"/>
                <a:gd name="T1" fmla="*/ 24 h 48"/>
                <a:gd name="T2" fmla="*/ 24 w 60"/>
                <a:gd name="T3" fmla="*/ 0 h 48"/>
                <a:gd name="T4" fmla="*/ 48 w 60"/>
                <a:gd name="T5" fmla="*/ 0 h 48"/>
                <a:gd name="T6" fmla="*/ 60 w 60"/>
                <a:gd name="T7" fmla="*/ 24 h 48"/>
                <a:gd name="T8" fmla="*/ 48 w 60"/>
                <a:gd name="T9" fmla="*/ 48 h 48"/>
                <a:gd name="T10" fmla="*/ 24 w 60"/>
                <a:gd name="T11" fmla="*/ 48 h 48"/>
                <a:gd name="T12" fmla="*/ 0 w 60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8">
                  <a:moveTo>
                    <a:pt x="0" y="24"/>
                  </a:moveTo>
                  <a:lnTo>
                    <a:pt x="24" y="0"/>
                  </a:lnTo>
                  <a:lnTo>
                    <a:pt x="48" y="0"/>
                  </a:lnTo>
                  <a:lnTo>
                    <a:pt x="60" y="24"/>
                  </a:lnTo>
                  <a:lnTo>
                    <a:pt x="48" y="48"/>
                  </a:lnTo>
                  <a:lnTo>
                    <a:pt x="24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24008" name="Object 104"/>
            <p:cNvGraphicFramePr>
              <a:graphicFrameLocks noChangeAspect="1"/>
            </p:cNvGraphicFramePr>
            <p:nvPr/>
          </p:nvGraphicFramePr>
          <p:xfrm>
            <a:off x="811" y="16"/>
            <a:ext cx="425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22" name="Equation" r:id="rId5" imgW="304560" imgH="241200" progId="Equation.DSMT4">
                    <p:embed/>
                  </p:oleObj>
                </mc:Choice>
                <mc:Fallback>
                  <p:oleObj name="Equation" r:id="rId5" imgW="304560" imgH="241200" progId="Equation.DSMT4">
                    <p:embed/>
                    <p:pic>
                      <p:nvPicPr>
                        <p:cNvPr id="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1" y="16"/>
                          <a:ext cx="425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009" name="Object 105"/>
            <p:cNvGraphicFramePr>
              <a:graphicFrameLocks noChangeAspect="1"/>
            </p:cNvGraphicFramePr>
            <p:nvPr/>
          </p:nvGraphicFramePr>
          <p:xfrm>
            <a:off x="828" y="699"/>
            <a:ext cx="407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23" name="Equation" r:id="rId7" imgW="291960" imgH="241200" progId="Equation.DSMT4">
                    <p:embed/>
                  </p:oleObj>
                </mc:Choice>
                <mc:Fallback>
                  <p:oleObj name="Equation" r:id="rId7" imgW="291960" imgH="241200" progId="Equation.DSMT4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8" y="699"/>
                          <a:ext cx="407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010" name="Object 106"/>
            <p:cNvGraphicFramePr>
              <a:graphicFrameLocks noChangeAspect="1"/>
            </p:cNvGraphicFramePr>
            <p:nvPr/>
          </p:nvGraphicFramePr>
          <p:xfrm>
            <a:off x="780" y="1356"/>
            <a:ext cx="407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24" name="Equation" r:id="rId9" imgW="291960" imgH="241200" progId="Equation.DSMT4">
                    <p:embed/>
                  </p:oleObj>
                </mc:Choice>
                <mc:Fallback>
                  <p:oleObj name="Equation" r:id="rId9" imgW="291960" imgH="241200" progId="Equation.DSMT4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0" y="1356"/>
                          <a:ext cx="407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011" name="Object 107"/>
            <p:cNvGraphicFramePr>
              <a:graphicFrameLocks noChangeAspect="1"/>
            </p:cNvGraphicFramePr>
            <p:nvPr/>
          </p:nvGraphicFramePr>
          <p:xfrm>
            <a:off x="2237" y="1367"/>
            <a:ext cx="442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25" name="Equation" r:id="rId11" imgW="317160" imgH="241200" progId="Equation.DSMT4">
                    <p:embed/>
                  </p:oleObj>
                </mc:Choice>
                <mc:Fallback>
                  <p:oleObj name="Equation" r:id="rId11" imgW="317160" imgH="241200" progId="Equation.DSMT4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7" y="1367"/>
                          <a:ext cx="442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012" name="Object 108"/>
            <p:cNvGraphicFramePr>
              <a:graphicFrameLocks noChangeAspect="1"/>
            </p:cNvGraphicFramePr>
            <p:nvPr/>
          </p:nvGraphicFramePr>
          <p:xfrm>
            <a:off x="1491" y="1231"/>
            <a:ext cx="442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26" name="Equation" r:id="rId13" imgW="317160" imgH="241200" progId="Equation.DSMT4">
                    <p:embed/>
                  </p:oleObj>
                </mc:Choice>
                <mc:Fallback>
                  <p:oleObj name="Equation" r:id="rId13" imgW="317160" imgH="241200" progId="Equation.DSMT4">
                    <p:embed/>
                    <p:pic>
                      <p:nvPicPr>
                        <p:cNvPr id="0" name="Object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1" y="1231"/>
                          <a:ext cx="442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4021" name="Group 117"/>
          <p:cNvGrpSpPr>
            <a:grpSpLocks/>
          </p:cNvGrpSpPr>
          <p:nvPr/>
        </p:nvGrpSpPr>
        <p:grpSpPr bwMode="auto">
          <a:xfrm>
            <a:off x="2603500" y="3614738"/>
            <a:ext cx="5021263" cy="3243262"/>
            <a:chOff x="2597" y="0"/>
            <a:chExt cx="3163" cy="2043"/>
          </a:xfrm>
        </p:grpSpPr>
        <p:sp>
          <p:nvSpPr>
            <p:cNvPr id="123907" name="Line 3"/>
            <p:cNvSpPr>
              <a:spLocks noChangeShapeType="1"/>
            </p:cNvSpPr>
            <p:nvPr/>
          </p:nvSpPr>
          <p:spPr bwMode="auto">
            <a:xfrm flipH="1">
              <a:off x="3582" y="995"/>
              <a:ext cx="1126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08" name="Line 4"/>
            <p:cNvSpPr>
              <a:spLocks noChangeShapeType="1"/>
            </p:cNvSpPr>
            <p:nvPr/>
          </p:nvSpPr>
          <p:spPr bwMode="auto">
            <a:xfrm flipH="1" flipV="1">
              <a:off x="2792" y="204"/>
              <a:ext cx="790" cy="7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09" name="Line 5"/>
            <p:cNvSpPr>
              <a:spLocks noChangeShapeType="1"/>
            </p:cNvSpPr>
            <p:nvPr/>
          </p:nvSpPr>
          <p:spPr bwMode="auto">
            <a:xfrm flipH="1">
              <a:off x="2792" y="995"/>
              <a:ext cx="790" cy="7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0" name="Line 6"/>
            <p:cNvSpPr>
              <a:spLocks noChangeShapeType="1"/>
            </p:cNvSpPr>
            <p:nvPr/>
          </p:nvSpPr>
          <p:spPr bwMode="auto">
            <a:xfrm flipH="1" flipV="1">
              <a:off x="2792" y="204"/>
              <a:ext cx="1916" cy="7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1" name="Line 7"/>
            <p:cNvSpPr>
              <a:spLocks noChangeShapeType="1"/>
            </p:cNvSpPr>
            <p:nvPr/>
          </p:nvSpPr>
          <p:spPr bwMode="auto">
            <a:xfrm flipH="1">
              <a:off x="2792" y="995"/>
              <a:ext cx="1916" cy="7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2" name="Freeform 8"/>
            <p:cNvSpPr>
              <a:spLocks/>
            </p:cNvSpPr>
            <p:nvPr/>
          </p:nvSpPr>
          <p:spPr bwMode="auto">
            <a:xfrm>
              <a:off x="4528" y="971"/>
              <a:ext cx="144" cy="60"/>
            </a:xfrm>
            <a:custGeom>
              <a:avLst/>
              <a:gdLst>
                <a:gd name="T0" fmla="*/ 0 w 144"/>
                <a:gd name="T1" fmla="*/ 0 h 60"/>
                <a:gd name="T2" fmla="*/ 24 w 144"/>
                <a:gd name="T3" fmla="*/ 24 h 60"/>
                <a:gd name="T4" fmla="*/ 0 w 144"/>
                <a:gd name="T5" fmla="*/ 60 h 60"/>
                <a:gd name="T6" fmla="*/ 144 w 144"/>
                <a:gd name="T7" fmla="*/ 24 h 60"/>
                <a:gd name="T8" fmla="*/ 0 w 144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60">
                  <a:moveTo>
                    <a:pt x="0" y="0"/>
                  </a:moveTo>
                  <a:lnTo>
                    <a:pt x="24" y="24"/>
                  </a:lnTo>
                  <a:lnTo>
                    <a:pt x="0" y="60"/>
                  </a:lnTo>
                  <a:lnTo>
                    <a:pt x="144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3" name="Freeform 9"/>
            <p:cNvSpPr>
              <a:spLocks/>
            </p:cNvSpPr>
            <p:nvPr/>
          </p:nvSpPr>
          <p:spPr bwMode="auto">
            <a:xfrm>
              <a:off x="2792" y="204"/>
              <a:ext cx="119" cy="131"/>
            </a:xfrm>
            <a:custGeom>
              <a:avLst/>
              <a:gdLst>
                <a:gd name="T0" fmla="*/ 84 w 119"/>
                <a:gd name="T1" fmla="*/ 131 h 131"/>
                <a:gd name="T2" fmla="*/ 84 w 119"/>
                <a:gd name="T3" fmla="*/ 84 h 131"/>
                <a:gd name="T4" fmla="*/ 119 w 119"/>
                <a:gd name="T5" fmla="*/ 84 h 131"/>
                <a:gd name="T6" fmla="*/ 0 w 119"/>
                <a:gd name="T7" fmla="*/ 0 h 131"/>
                <a:gd name="T8" fmla="*/ 84 w 119"/>
                <a:gd name="T9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31">
                  <a:moveTo>
                    <a:pt x="84" y="131"/>
                  </a:moveTo>
                  <a:lnTo>
                    <a:pt x="84" y="84"/>
                  </a:lnTo>
                  <a:lnTo>
                    <a:pt x="119" y="84"/>
                  </a:lnTo>
                  <a:lnTo>
                    <a:pt x="0" y="0"/>
                  </a:lnTo>
                  <a:lnTo>
                    <a:pt x="84" y="131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4" name="Freeform 10"/>
            <p:cNvSpPr>
              <a:spLocks/>
            </p:cNvSpPr>
            <p:nvPr/>
          </p:nvSpPr>
          <p:spPr bwMode="auto">
            <a:xfrm>
              <a:off x="2780" y="204"/>
              <a:ext cx="155" cy="84"/>
            </a:xfrm>
            <a:custGeom>
              <a:avLst/>
              <a:gdLst>
                <a:gd name="T0" fmla="*/ 131 w 155"/>
                <a:gd name="T1" fmla="*/ 84 h 84"/>
                <a:gd name="T2" fmla="*/ 119 w 155"/>
                <a:gd name="T3" fmla="*/ 48 h 84"/>
                <a:gd name="T4" fmla="*/ 155 w 155"/>
                <a:gd name="T5" fmla="*/ 24 h 84"/>
                <a:gd name="T6" fmla="*/ 0 w 155"/>
                <a:gd name="T7" fmla="*/ 0 h 84"/>
                <a:gd name="T8" fmla="*/ 131 w 155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84">
                  <a:moveTo>
                    <a:pt x="131" y="84"/>
                  </a:moveTo>
                  <a:lnTo>
                    <a:pt x="119" y="48"/>
                  </a:lnTo>
                  <a:lnTo>
                    <a:pt x="155" y="24"/>
                  </a:lnTo>
                  <a:lnTo>
                    <a:pt x="0" y="0"/>
                  </a:lnTo>
                  <a:lnTo>
                    <a:pt x="131" y="8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5" name="Freeform 11"/>
            <p:cNvSpPr>
              <a:spLocks/>
            </p:cNvSpPr>
            <p:nvPr/>
          </p:nvSpPr>
          <p:spPr bwMode="auto">
            <a:xfrm>
              <a:off x="2792" y="1714"/>
              <a:ext cx="143" cy="72"/>
            </a:xfrm>
            <a:custGeom>
              <a:avLst/>
              <a:gdLst>
                <a:gd name="T0" fmla="*/ 119 w 143"/>
                <a:gd name="T1" fmla="*/ 0 h 72"/>
                <a:gd name="T2" fmla="*/ 107 w 143"/>
                <a:gd name="T3" fmla="*/ 36 h 72"/>
                <a:gd name="T4" fmla="*/ 143 w 143"/>
                <a:gd name="T5" fmla="*/ 48 h 72"/>
                <a:gd name="T6" fmla="*/ 0 w 143"/>
                <a:gd name="T7" fmla="*/ 72 h 72"/>
                <a:gd name="T8" fmla="*/ 119 w 143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72">
                  <a:moveTo>
                    <a:pt x="119" y="0"/>
                  </a:moveTo>
                  <a:lnTo>
                    <a:pt x="107" y="36"/>
                  </a:lnTo>
                  <a:lnTo>
                    <a:pt x="143" y="48"/>
                  </a:lnTo>
                  <a:lnTo>
                    <a:pt x="0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6" name="Freeform 12"/>
            <p:cNvSpPr>
              <a:spLocks/>
            </p:cNvSpPr>
            <p:nvPr/>
          </p:nvSpPr>
          <p:spPr bwMode="auto">
            <a:xfrm>
              <a:off x="4336" y="995"/>
              <a:ext cx="60" cy="120"/>
            </a:xfrm>
            <a:custGeom>
              <a:avLst/>
              <a:gdLst>
                <a:gd name="T0" fmla="*/ 60 w 60"/>
                <a:gd name="T1" fmla="*/ 0 h 120"/>
                <a:gd name="T2" fmla="*/ 24 w 60"/>
                <a:gd name="T3" fmla="*/ 24 h 120"/>
                <a:gd name="T4" fmla="*/ 0 w 60"/>
                <a:gd name="T5" fmla="*/ 60 h 120"/>
                <a:gd name="T6" fmla="*/ 24 w 60"/>
                <a:gd name="T7" fmla="*/ 96 h 120"/>
                <a:gd name="T8" fmla="*/ 60 w 60"/>
                <a:gd name="T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20">
                  <a:moveTo>
                    <a:pt x="60" y="0"/>
                  </a:moveTo>
                  <a:lnTo>
                    <a:pt x="24" y="24"/>
                  </a:lnTo>
                  <a:lnTo>
                    <a:pt x="0" y="60"/>
                  </a:lnTo>
                  <a:lnTo>
                    <a:pt x="24" y="96"/>
                  </a:lnTo>
                  <a:lnTo>
                    <a:pt x="60" y="12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7" name="Freeform 13"/>
            <p:cNvSpPr>
              <a:spLocks/>
            </p:cNvSpPr>
            <p:nvPr/>
          </p:nvSpPr>
          <p:spPr bwMode="auto">
            <a:xfrm>
              <a:off x="4336" y="887"/>
              <a:ext cx="60" cy="108"/>
            </a:xfrm>
            <a:custGeom>
              <a:avLst/>
              <a:gdLst>
                <a:gd name="T0" fmla="*/ 60 w 60"/>
                <a:gd name="T1" fmla="*/ 0 h 108"/>
                <a:gd name="T2" fmla="*/ 24 w 60"/>
                <a:gd name="T3" fmla="*/ 12 h 108"/>
                <a:gd name="T4" fmla="*/ 0 w 60"/>
                <a:gd name="T5" fmla="*/ 60 h 108"/>
                <a:gd name="T6" fmla="*/ 24 w 60"/>
                <a:gd name="T7" fmla="*/ 96 h 108"/>
                <a:gd name="T8" fmla="*/ 60 w 60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8">
                  <a:moveTo>
                    <a:pt x="60" y="0"/>
                  </a:moveTo>
                  <a:lnTo>
                    <a:pt x="24" y="12"/>
                  </a:lnTo>
                  <a:lnTo>
                    <a:pt x="0" y="60"/>
                  </a:lnTo>
                  <a:lnTo>
                    <a:pt x="24" y="96"/>
                  </a:lnTo>
                  <a:lnTo>
                    <a:pt x="60" y="108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8" name="Rectangle 14"/>
            <p:cNvSpPr>
              <a:spLocks noChangeArrowheads="1"/>
            </p:cNvSpPr>
            <p:nvPr/>
          </p:nvSpPr>
          <p:spPr bwMode="auto">
            <a:xfrm>
              <a:off x="4061" y="1006"/>
              <a:ext cx="28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30°</a:t>
              </a:r>
              <a:endParaRPr lang="en-US" altLang="zh-CN" sz="2400" b="0"/>
            </a:p>
          </p:txBody>
        </p:sp>
        <p:sp>
          <p:nvSpPr>
            <p:cNvPr id="123919" name="Rectangle 15"/>
            <p:cNvSpPr>
              <a:spLocks noChangeArrowheads="1"/>
            </p:cNvSpPr>
            <p:nvPr/>
          </p:nvSpPr>
          <p:spPr bwMode="auto">
            <a:xfrm>
              <a:off x="4061" y="779"/>
              <a:ext cx="28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30°</a:t>
              </a:r>
              <a:endParaRPr lang="en-US" altLang="zh-CN" sz="2400" b="0"/>
            </a:p>
          </p:txBody>
        </p:sp>
        <p:sp>
          <p:nvSpPr>
            <p:cNvPr id="123920" name="Freeform 16"/>
            <p:cNvSpPr>
              <a:spLocks/>
            </p:cNvSpPr>
            <p:nvPr/>
          </p:nvSpPr>
          <p:spPr bwMode="auto">
            <a:xfrm>
              <a:off x="3462" y="875"/>
              <a:ext cx="228" cy="120"/>
            </a:xfrm>
            <a:custGeom>
              <a:avLst/>
              <a:gdLst>
                <a:gd name="T0" fmla="*/ 0 w 228"/>
                <a:gd name="T1" fmla="*/ 12 h 120"/>
                <a:gd name="T2" fmla="*/ 72 w 228"/>
                <a:gd name="T3" fmla="*/ 0 h 120"/>
                <a:gd name="T4" fmla="*/ 144 w 228"/>
                <a:gd name="T5" fmla="*/ 12 h 120"/>
                <a:gd name="T6" fmla="*/ 192 w 228"/>
                <a:gd name="T7" fmla="*/ 60 h 120"/>
                <a:gd name="T8" fmla="*/ 228 w 228"/>
                <a:gd name="T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20">
                  <a:moveTo>
                    <a:pt x="0" y="12"/>
                  </a:moveTo>
                  <a:lnTo>
                    <a:pt x="72" y="0"/>
                  </a:lnTo>
                  <a:lnTo>
                    <a:pt x="144" y="12"/>
                  </a:lnTo>
                  <a:lnTo>
                    <a:pt x="192" y="60"/>
                  </a:lnTo>
                  <a:lnTo>
                    <a:pt x="228" y="12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1" name="Freeform 17"/>
            <p:cNvSpPr>
              <a:spLocks/>
            </p:cNvSpPr>
            <p:nvPr/>
          </p:nvSpPr>
          <p:spPr bwMode="auto">
            <a:xfrm>
              <a:off x="3462" y="995"/>
              <a:ext cx="228" cy="144"/>
            </a:xfrm>
            <a:custGeom>
              <a:avLst/>
              <a:gdLst>
                <a:gd name="T0" fmla="*/ 228 w 228"/>
                <a:gd name="T1" fmla="*/ 0 h 144"/>
                <a:gd name="T2" fmla="*/ 204 w 228"/>
                <a:gd name="T3" fmla="*/ 84 h 144"/>
                <a:gd name="T4" fmla="*/ 156 w 228"/>
                <a:gd name="T5" fmla="*/ 132 h 144"/>
                <a:gd name="T6" fmla="*/ 72 w 228"/>
                <a:gd name="T7" fmla="*/ 144 h 144"/>
                <a:gd name="T8" fmla="*/ 0 w 228"/>
                <a:gd name="T9" fmla="*/ 12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44">
                  <a:moveTo>
                    <a:pt x="228" y="0"/>
                  </a:moveTo>
                  <a:lnTo>
                    <a:pt x="204" y="84"/>
                  </a:lnTo>
                  <a:lnTo>
                    <a:pt x="156" y="132"/>
                  </a:lnTo>
                  <a:lnTo>
                    <a:pt x="72" y="144"/>
                  </a:lnTo>
                  <a:lnTo>
                    <a:pt x="0" y="12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2" name="Rectangle 18"/>
            <p:cNvSpPr>
              <a:spLocks noChangeArrowheads="1"/>
            </p:cNvSpPr>
            <p:nvPr/>
          </p:nvSpPr>
          <p:spPr bwMode="auto">
            <a:xfrm>
              <a:off x="3630" y="731"/>
              <a:ext cx="3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120°</a:t>
              </a:r>
              <a:endParaRPr lang="en-US" altLang="zh-CN" sz="2400" b="0"/>
            </a:p>
          </p:txBody>
        </p:sp>
        <p:sp>
          <p:nvSpPr>
            <p:cNvPr id="123923" name="Rectangle 19"/>
            <p:cNvSpPr>
              <a:spLocks noChangeArrowheads="1"/>
            </p:cNvSpPr>
            <p:nvPr/>
          </p:nvSpPr>
          <p:spPr bwMode="auto">
            <a:xfrm>
              <a:off x="3642" y="1066"/>
              <a:ext cx="3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120°</a:t>
              </a:r>
              <a:endParaRPr lang="en-US" altLang="zh-CN" sz="2400" b="0"/>
            </a:p>
          </p:txBody>
        </p:sp>
        <p:sp>
          <p:nvSpPr>
            <p:cNvPr id="123942" name="Freeform 38"/>
            <p:cNvSpPr>
              <a:spLocks/>
            </p:cNvSpPr>
            <p:nvPr/>
          </p:nvSpPr>
          <p:spPr bwMode="auto">
            <a:xfrm>
              <a:off x="2780" y="1678"/>
              <a:ext cx="131" cy="120"/>
            </a:xfrm>
            <a:custGeom>
              <a:avLst/>
              <a:gdLst>
                <a:gd name="T0" fmla="*/ 84 w 131"/>
                <a:gd name="T1" fmla="*/ 0 h 120"/>
                <a:gd name="T2" fmla="*/ 84 w 131"/>
                <a:gd name="T3" fmla="*/ 36 h 120"/>
                <a:gd name="T4" fmla="*/ 131 w 131"/>
                <a:gd name="T5" fmla="*/ 36 h 120"/>
                <a:gd name="T6" fmla="*/ 0 w 131"/>
                <a:gd name="T7" fmla="*/ 120 h 120"/>
                <a:gd name="T8" fmla="*/ 84 w 131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20">
                  <a:moveTo>
                    <a:pt x="84" y="0"/>
                  </a:moveTo>
                  <a:lnTo>
                    <a:pt x="84" y="36"/>
                  </a:lnTo>
                  <a:lnTo>
                    <a:pt x="131" y="36"/>
                  </a:lnTo>
                  <a:lnTo>
                    <a:pt x="0" y="12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24013" name="Object 109"/>
            <p:cNvGraphicFramePr>
              <a:graphicFrameLocks noChangeAspect="1"/>
            </p:cNvGraphicFramePr>
            <p:nvPr/>
          </p:nvGraphicFramePr>
          <p:xfrm>
            <a:off x="2597" y="1298"/>
            <a:ext cx="407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27" name="Equation" r:id="rId15" imgW="291960" imgH="241200" progId="Equation.DSMT4">
                    <p:embed/>
                  </p:oleObj>
                </mc:Choice>
                <mc:Fallback>
                  <p:oleObj name="Equation" r:id="rId15" imgW="291960" imgH="241200" progId="Equation.DSMT4">
                    <p:embed/>
                    <p:pic>
                      <p:nvPicPr>
                        <p:cNvPr id="0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7" y="1298"/>
                          <a:ext cx="407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014" name="Object 110"/>
            <p:cNvGraphicFramePr>
              <a:graphicFrameLocks noChangeAspect="1"/>
            </p:cNvGraphicFramePr>
            <p:nvPr/>
          </p:nvGraphicFramePr>
          <p:xfrm>
            <a:off x="2619" y="352"/>
            <a:ext cx="407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28" name="Equation" r:id="rId16" imgW="291960" imgH="241200" progId="Equation.DSMT4">
                    <p:embed/>
                  </p:oleObj>
                </mc:Choice>
                <mc:Fallback>
                  <p:oleObj name="Equation" r:id="rId16" imgW="291960" imgH="241200" progId="Equation.DSMT4">
                    <p:embed/>
                    <p:pic>
                      <p:nvPicPr>
                        <p:cNvPr id="0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9" y="352"/>
                          <a:ext cx="407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015" name="Object 111"/>
            <p:cNvGraphicFramePr>
              <a:graphicFrameLocks noChangeAspect="1"/>
            </p:cNvGraphicFramePr>
            <p:nvPr/>
          </p:nvGraphicFramePr>
          <p:xfrm>
            <a:off x="4697" y="841"/>
            <a:ext cx="1063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29" name="Equation" r:id="rId17" imgW="761760" imgH="241200" progId="Equation.DSMT4">
                    <p:embed/>
                  </p:oleObj>
                </mc:Choice>
                <mc:Fallback>
                  <p:oleObj name="Equation" r:id="rId17" imgW="761760" imgH="241200" progId="Equation.DSMT4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7" y="841"/>
                          <a:ext cx="1063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018" name="Object 114"/>
            <p:cNvGraphicFramePr>
              <a:graphicFrameLocks noChangeAspect="1"/>
            </p:cNvGraphicFramePr>
            <p:nvPr/>
          </p:nvGraphicFramePr>
          <p:xfrm>
            <a:off x="2948" y="1714"/>
            <a:ext cx="442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30" name="Equation" r:id="rId19" imgW="317160" imgH="241200" progId="Equation.DSMT4">
                    <p:embed/>
                  </p:oleObj>
                </mc:Choice>
                <mc:Fallback>
                  <p:oleObj name="Equation" r:id="rId19" imgW="317160" imgH="241200" progId="Equation.DSMT4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8" y="1714"/>
                          <a:ext cx="442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019" name="Object 115"/>
            <p:cNvGraphicFramePr>
              <a:graphicFrameLocks noChangeAspect="1"/>
            </p:cNvGraphicFramePr>
            <p:nvPr/>
          </p:nvGraphicFramePr>
          <p:xfrm>
            <a:off x="3033" y="0"/>
            <a:ext cx="442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31" name="Equation" r:id="rId20" imgW="317160" imgH="241200" progId="Equation.DSMT4">
                    <p:embed/>
                  </p:oleObj>
                </mc:Choice>
                <mc:Fallback>
                  <p:oleObj name="Equation" r:id="rId20" imgW="317160" imgH="241200" progId="Equation.DSMT4">
                    <p:embed/>
                    <p:pic>
                      <p:nvPicPr>
                        <p:cNvPr id="0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3" y="0"/>
                          <a:ext cx="442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4053" name="Rectangle 149"/>
          <p:cNvSpPr>
            <a:spLocks noChangeArrowheads="1"/>
          </p:cNvSpPr>
          <p:nvPr/>
        </p:nvSpPr>
        <p:spPr bwMode="auto">
          <a:xfrm>
            <a:off x="0" y="0"/>
            <a:ext cx="3852863" cy="1468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4085" name="Rectangle 181"/>
          <p:cNvSpPr>
            <a:spLocks noChangeArrowheads="1"/>
          </p:cNvSpPr>
          <p:nvPr/>
        </p:nvSpPr>
        <p:spPr bwMode="auto">
          <a:xfrm>
            <a:off x="1270000" y="1331913"/>
            <a:ext cx="2068513" cy="148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4117" name="Text Box 213"/>
          <p:cNvSpPr txBox="1">
            <a:spLocks noChangeArrowheads="1"/>
          </p:cNvSpPr>
          <p:nvPr/>
        </p:nvSpPr>
        <p:spPr bwMode="auto">
          <a:xfrm>
            <a:off x="1349375" y="1482725"/>
            <a:ext cx="1935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124118" name="Rectangle 214"/>
          <p:cNvSpPr>
            <a:spLocks noChangeArrowheads="1"/>
          </p:cNvSpPr>
          <p:nvPr/>
        </p:nvSpPr>
        <p:spPr bwMode="auto">
          <a:xfrm>
            <a:off x="1038225" y="1455738"/>
            <a:ext cx="1989138" cy="5572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4119" name="Rectangle 215"/>
          <p:cNvSpPr>
            <a:spLocks noChangeArrowheads="1"/>
          </p:cNvSpPr>
          <p:nvPr/>
        </p:nvSpPr>
        <p:spPr bwMode="auto">
          <a:xfrm>
            <a:off x="1020763" y="2263775"/>
            <a:ext cx="1989137" cy="5572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4120" name="Rectangle 216"/>
          <p:cNvSpPr>
            <a:spLocks noChangeArrowheads="1"/>
          </p:cNvSpPr>
          <p:nvPr/>
        </p:nvSpPr>
        <p:spPr bwMode="auto">
          <a:xfrm>
            <a:off x="6613525" y="4883150"/>
            <a:ext cx="1989138" cy="5572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4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141288" y="174625"/>
            <a:ext cx="2471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（</a:t>
            </a:r>
            <a:r>
              <a:rPr lang="en-US" altLang="zh-CN" sz="2400">
                <a:solidFill>
                  <a:srgbClr val="FF0000"/>
                </a:solidFill>
              </a:rPr>
              <a:t>2</a:t>
            </a:r>
            <a:r>
              <a:rPr lang="zh-CN" altLang="en-US" sz="2400">
                <a:solidFill>
                  <a:srgbClr val="FF0000"/>
                </a:solidFill>
              </a:rPr>
              <a:t>） 设</a:t>
            </a:r>
            <a:r>
              <a:rPr lang="en-US" altLang="zh-CN" sz="2400" i="1">
                <a:solidFill>
                  <a:srgbClr val="FF0000"/>
                </a:solidFill>
              </a:rPr>
              <a:t>U</a:t>
            </a:r>
            <a:r>
              <a:rPr lang="zh-CN" altLang="en-US" sz="2400">
                <a:solidFill>
                  <a:srgbClr val="FF0000"/>
                </a:solidFill>
              </a:rPr>
              <a:t>相断路</a:t>
            </a:r>
          </a:p>
        </p:txBody>
      </p:sp>
      <p:graphicFrame>
        <p:nvGraphicFramePr>
          <p:cNvPr id="124931" name="Object 3"/>
          <p:cNvGraphicFramePr>
            <a:graphicFrameLocks noChangeAspect="1"/>
          </p:cNvGraphicFramePr>
          <p:nvPr/>
        </p:nvGraphicFramePr>
        <p:xfrm>
          <a:off x="2652713" y="0"/>
          <a:ext cx="3919537" cy="380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18" name="Equation" r:id="rId3" imgW="1726920" imgH="1676160" progId="Equation.DSMT4">
                  <p:embed/>
                </p:oleObj>
              </mc:Choice>
              <mc:Fallback>
                <p:oleObj name="Equation" r:id="rId3" imgW="1726920" imgH="1676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713" y="0"/>
                        <a:ext cx="3919537" cy="3805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5016" name="Group 88"/>
          <p:cNvGrpSpPr>
            <a:grpSpLocks/>
          </p:cNvGrpSpPr>
          <p:nvPr/>
        </p:nvGrpSpPr>
        <p:grpSpPr bwMode="auto">
          <a:xfrm>
            <a:off x="4843463" y="3141663"/>
            <a:ext cx="4202112" cy="3630612"/>
            <a:chOff x="2995" y="2033"/>
            <a:chExt cx="2647" cy="2287"/>
          </a:xfrm>
        </p:grpSpPr>
        <p:sp>
          <p:nvSpPr>
            <p:cNvPr id="124941" name="Rectangle 13"/>
            <p:cNvSpPr>
              <a:spLocks noChangeArrowheads="1"/>
            </p:cNvSpPr>
            <p:nvPr/>
          </p:nvSpPr>
          <p:spPr bwMode="auto">
            <a:xfrm>
              <a:off x="3815" y="2033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4933" name="Freeform 5"/>
            <p:cNvSpPr>
              <a:spLocks/>
            </p:cNvSpPr>
            <p:nvPr/>
          </p:nvSpPr>
          <p:spPr bwMode="auto">
            <a:xfrm>
              <a:off x="3678" y="2443"/>
              <a:ext cx="315" cy="329"/>
            </a:xfrm>
            <a:custGeom>
              <a:avLst/>
              <a:gdLst>
                <a:gd name="T0" fmla="*/ 0 w 315"/>
                <a:gd name="T1" fmla="*/ 165 h 329"/>
                <a:gd name="T2" fmla="*/ 14 w 315"/>
                <a:gd name="T3" fmla="*/ 83 h 329"/>
                <a:gd name="T4" fmla="*/ 82 w 315"/>
                <a:gd name="T5" fmla="*/ 28 h 329"/>
                <a:gd name="T6" fmla="*/ 151 w 315"/>
                <a:gd name="T7" fmla="*/ 0 h 329"/>
                <a:gd name="T8" fmla="*/ 233 w 315"/>
                <a:gd name="T9" fmla="*/ 28 h 329"/>
                <a:gd name="T10" fmla="*/ 301 w 315"/>
                <a:gd name="T11" fmla="*/ 83 h 329"/>
                <a:gd name="T12" fmla="*/ 315 w 315"/>
                <a:gd name="T13" fmla="*/ 165 h 329"/>
                <a:gd name="T14" fmla="*/ 301 w 315"/>
                <a:gd name="T15" fmla="*/ 247 h 329"/>
                <a:gd name="T16" fmla="*/ 233 w 315"/>
                <a:gd name="T17" fmla="*/ 302 h 329"/>
                <a:gd name="T18" fmla="*/ 151 w 315"/>
                <a:gd name="T19" fmla="*/ 329 h 329"/>
                <a:gd name="T20" fmla="*/ 82 w 315"/>
                <a:gd name="T21" fmla="*/ 302 h 329"/>
                <a:gd name="T22" fmla="*/ 14 w 315"/>
                <a:gd name="T23" fmla="*/ 247 h 329"/>
                <a:gd name="T24" fmla="*/ 0 w 315"/>
                <a:gd name="T25" fmla="*/ 165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5" h="329">
                  <a:moveTo>
                    <a:pt x="0" y="165"/>
                  </a:moveTo>
                  <a:lnTo>
                    <a:pt x="14" y="83"/>
                  </a:lnTo>
                  <a:lnTo>
                    <a:pt x="82" y="28"/>
                  </a:lnTo>
                  <a:lnTo>
                    <a:pt x="151" y="0"/>
                  </a:lnTo>
                  <a:lnTo>
                    <a:pt x="233" y="28"/>
                  </a:lnTo>
                  <a:lnTo>
                    <a:pt x="301" y="83"/>
                  </a:lnTo>
                  <a:lnTo>
                    <a:pt x="315" y="165"/>
                  </a:lnTo>
                  <a:lnTo>
                    <a:pt x="301" y="247"/>
                  </a:lnTo>
                  <a:lnTo>
                    <a:pt x="233" y="302"/>
                  </a:lnTo>
                  <a:lnTo>
                    <a:pt x="151" y="329"/>
                  </a:lnTo>
                  <a:lnTo>
                    <a:pt x="82" y="302"/>
                  </a:lnTo>
                  <a:lnTo>
                    <a:pt x="14" y="247"/>
                  </a:lnTo>
                  <a:lnTo>
                    <a:pt x="0" y="165"/>
                  </a:lnTo>
                  <a:close/>
                </a:path>
              </a:pathLst>
            </a:custGeom>
            <a:solidFill>
              <a:srgbClr val="FFFFFF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4" name="Freeform 6"/>
            <p:cNvSpPr>
              <a:spLocks/>
            </p:cNvSpPr>
            <p:nvPr/>
          </p:nvSpPr>
          <p:spPr bwMode="auto">
            <a:xfrm>
              <a:off x="3678" y="3224"/>
              <a:ext cx="315" cy="315"/>
            </a:xfrm>
            <a:custGeom>
              <a:avLst/>
              <a:gdLst>
                <a:gd name="T0" fmla="*/ 0 w 315"/>
                <a:gd name="T1" fmla="*/ 151 h 315"/>
                <a:gd name="T2" fmla="*/ 14 w 315"/>
                <a:gd name="T3" fmla="*/ 82 h 315"/>
                <a:gd name="T4" fmla="*/ 82 w 315"/>
                <a:gd name="T5" fmla="*/ 14 h 315"/>
                <a:gd name="T6" fmla="*/ 151 w 315"/>
                <a:gd name="T7" fmla="*/ 0 h 315"/>
                <a:gd name="T8" fmla="*/ 233 w 315"/>
                <a:gd name="T9" fmla="*/ 14 h 315"/>
                <a:gd name="T10" fmla="*/ 301 w 315"/>
                <a:gd name="T11" fmla="*/ 82 h 315"/>
                <a:gd name="T12" fmla="*/ 315 w 315"/>
                <a:gd name="T13" fmla="*/ 151 h 315"/>
                <a:gd name="T14" fmla="*/ 301 w 315"/>
                <a:gd name="T15" fmla="*/ 233 h 315"/>
                <a:gd name="T16" fmla="*/ 233 w 315"/>
                <a:gd name="T17" fmla="*/ 302 h 315"/>
                <a:gd name="T18" fmla="*/ 151 w 315"/>
                <a:gd name="T19" fmla="*/ 315 h 315"/>
                <a:gd name="T20" fmla="*/ 82 w 315"/>
                <a:gd name="T21" fmla="*/ 302 h 315"/>
                <a:gd name="T22" fmla="*/ 14 w 315"/>
                <a:gd name="T23" fmla="*/ 233 h 315"/>
                <a:gd name="T24" fmla="*/ 0 w 315"/>
                <a:gd name="T25" fmla="*/ 151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5" h="315">
                  <a:moveTo>
                    <a:pt x="0" y="151"/>
                  </a:moveTo>
                  <a:lnTo>
                    <a:pt x="14" y="82"/>
                  </a:lnTo>
                  <a:lnTo>
                    <a:pt x="82" y="14"/>
                  </a:lnTo>
                  <a:lnTo>
                    <a:pt x="151" y="0"/>
                  </a:lnTo>
                  <a:lnTo>
                    <a:pt x="233" y="14"/>
                  </a:lnTo>
                  <a:lnTo>
                    <a:pt x="301" y="82"/>
                  </a:lnTo>
                  <a:lnTo>
                    <a:pt x="315" y="151"/>
                  </a:lnTo>
                  <a:lnTo>
                    <a:pt x="301" y="233"/>
                  </a:lnTo>
                  <a:lnTo>
                    <a:pt x="233" y="302"/>
                  </a:lnTo>
                  <a:lnTo>
                    <a:pt x="151" y="315"/>
                  </a:lnTo>
                  <a:lnTo>
                    <a:pt x="82" y="302"/>
                  </a:lnTo>
                  <a:lnTo>
                    <a:pt x="14" y="233"/>
                  </a:lnTo>
                  <a:lnTo>
                    <a:pt x="0" y="151"/>
                  </a:lnTo>
                  <a:close/>
                </a:path>
              </a:pathLst>
            </a:custGeom>
            <a:solidFill>
              <a:srgbClr val="FFFFFF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5" name="Freeform 7"/>
            <p:cNvSpPr>
              <a:spLocks/>
            </p:cNvSpPr>
            <p:nvPr/>
          </p:nvSpPr>
          <p:spPr bwMode="auto">
            <a:xfrm>
              <a:off x="3678" y="3991"/>
              <a:ext cx="315" cy="329"/>
            </a:xfrm>
            <a:custGeom>
              <a:avLst/>
              <a:gdLst>
                <a:gd name="T0" fmla="*/ 0 w 315"/>
                <a:gd name="T1" fmla="*/ 165 h 329"/>
                <a:gd name="T2" fmla="*/ 14 w 315"/>
                <a:gd name="T3" fmla="*/ 82 h 329"/>
                <a:gd name="T4" fmla="*/ 82 w 315"/>
                <a:gd name="T5" fmla="*/ 28 h 329"/>
                <a:gd name="T6" fmla="*/ 151 w 315"/>
                <a:gd name="T7" fmla="*/ 0 h 329"/>
                <a:gd name="T8" fmla="*/ 233 w 315"/>
                <a:gd name="T9" fmla="*/ 28 h 329"/>
                <a:gd name="T10" fmla="*/ 301 w 315"/>
                <a:gd name="T11" fmla="*/ 82 h 329"/>
                <a:gd name="T12" fmla="*/ 315 w 315"/>
                <a:gd name="T13" fmla="*/ 165 h 329"/>
                <a:gd name="T14" fmla="*/ 301 w 315"/>
                <a:gd name="T15" fmla="*/ 247 h 329"/>
                <a:gd name="T16" fmla="*/ 233 w 315"/>
                <a:gd name="T17" fmla="*/ 302 h 329"/>
                <a:gd name="T18" fmla="*/ 151 w 315"/>
                <a:gd name="T19" fmla="*/ 329 h 329"/>
                <a:gd name="T20" fmla="*/ 82 w 315"/>
                <a:gd name="T21" fmla="*/ 302 h 329"/>
                <a:gd name="T22" fmla="*/ 14 w 315"/>
                <a:gd name="T23" fmla="*/ 247 h 329"/>
                <a:gd name="T24" fmla="*/ 0 w 315"/>
                <a:gd name="T25" fmla="*/ 165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5" h="329">
                  <a:moveTo>
                    <a:pt x="0" y="165"/>
                  </a:moveTo>
                  <a:lnTo>
                    <a:pt x="14" y="82"/>
                  </a:lnTo>
                  <a:lnTo>
                    <a:pt x="82" y="28"/>
                  </a:lnTo>
                  <a:lnTo>
                    <a:pt x="151" y="0"/>
                  </a:lnTo>
                  <a:lnTo>
                    <a:pt x="233" y="28"/>
                  </a:lnTo>
                  <a:lnTo>
                    <a:pt x="301" y="82"/>
                  </a:lnTo>
                  <a:lnTo>
                    <a:pt x="315" y="165"/>
                  </a:lnTo>
                  <a:lnTo>
                    <a:pt x="301" y="247"/>
                  </a:lnTo>
                  <a:lnTo>
                    <a:pt x="233" y="302"/>
                  </a:lnTo>
                  <a:lnTo>
                    <a:pt x="151" y="329"/>
                  </a:lnTo>
                  <a:lnTo>
                    <a:pt x="82" y="302"/>
                  </a:lnTo>
                  <a:lnTo>
                    <a:pt x="14" y="247"/>
                  </a:lnTo>
                  <a:lnTo>
                    <a:pt x="0" y="165"/>
                  </a:lnTo>
                  <a:close/>
                </a:path>
              </a:pathLst>
            </a:custGeom>
            <a:solidFill>
              <a:srgbClr val="FFFFFF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6" name="Line 8"/>
            <p:cNvSpPr>
              <a:spLocks noChangeShapeType="1"/>
            </p:cNvSpPr>
            <p:nvPr/>
          </p:nvSpPr>
          <p:spPr bwMode="auto">
            <a:xfrm>
              <a:off x="3186" y="2608"/>
              <a:ext cx="1394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7" name="Rectangle 9"/>
            <p:cNvSpPr>
              <a:spLocks noChangeArrowheads="1"/>
            </p:cNvSpPr>
            <p:nvPr/>
          </p:nvSpPr>
          <p:spPr bwMode="auto">
            <a:xfrm>
              <a:off x="4034" y="2362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4938" name="Rectangle 10"/>
            <p:cNvSpPr>
              <a:spLocks noChangeArrowheads="1"/>
            </p:cNvSpPr>
            <p:nvPr/>
          </p:nvSpPr>
          <p:spPr bwMode="auto">
            <a:xfrm>
              <a:off x="3514" y="2362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4939" name="Rectangle 11"/>
            <p:cNvSpPr>
              <a:spLocks noChangeArrowheads="1"/>
            </p:cNvSpPr>
            <p:nvPr/>
          </p:nvSpPr>
          <p:spPr bwMode="auto">
            <a:xfrm>
              <a:off x="3733" y="2170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4940" name="Rectangle 12"/>
            <p:cNvSpPr>
              <a:spLocks noChangeArrowheads="1"/>
            </p:cNvSpPr>
            <p:nvPr/>
          </p:nvSpPr>
          <p:spPr bwMode="auto">
            <a:xfrm>
              <a:off x="3856" y="2293"/>
              <a:ext cx="15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AN</a:t>
              </a:r>
              <a:endParaRPr lang="en-US" altLang="zh-CN" sz="2400" b="0"/>
            </a:p>
          </p:txBody>
        </p:sp>
        <p:sp>
          <p:nvSpPr>
            <p:cNvPr id="124942" name="Rectangle 14"/>
            <p:cNvSpPr>
              <a:spLocks noChangeArrowheads="1"/>
            </p:cNvSpPr>
            <p:nvPr/>
          </p:nvSpPr>
          <p:spPr bwMode="auto">
            <a:xfrm>
              <a:off x="5305" y="2882"/>
              <a:ext cx="10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Z</a:t>
              </a:r>
              <a:endParaRPr lang="en-US" altLang="zh-CN" sz="2400" b="0"/>
            </a:p>
          </p:txBody>
        </p:sp>
        <p:sp>
          <p:nvSpPr>
            <p:cNvPr id="124943" name="Line 15"/>
            <p:cNvSpPr>
              <a:spLocks noChangeShapeType="1"/>
            </p:cNvSpPr>
            <p:nvPr/>
          </p:nvSpPr>
          <p:spPr bwMode="auto">
            <a:xfrm>
              <a:off x="3186" y="3375"/>
              <a:ext cx="200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4" name="Rectangle 16"/>
            <p:cNvSpPr>
              <a:spLocks noChangeArrowheads="1"/>
            </p:cNvSpPr>
            <p:nvPr/>
          </p:nvSpPr>
          <p:spPr bwMode="auto">
            <a:xfrm>
              <a:off x="4485" y="3320"/>
              <a:ext cx="314" cy="123"/>
            </a:xfrm>
            <a:prstGeom prst="rect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5" name="Rectangle 17"/>
            <p:cNvSpPr>
              <a:spLocks noChangeArrowheads="1"/>
            </p:cNvSpPr>
            <p:nvPr/>
          </p:nvSpPr>
          <p:spPr bwMode="auto">
            <a:xfrm>
              <a:off x="4034" y="3142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4946" name="Rectangle 18"/>
            <p:cNvSpPr>
              <a:spLocks noChangeArrowheads="1"/>
            </p:cNvSpPr>
            <p:nvPr/>
          </p:nvSpPr>
          <p:spPr bwMode="auto">
            <a:xfrm>
              <a:off x="3514" y="3142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4947" name="Rectangle 19"/>
            <p:cNvSpPr>
              <a:spLocks noChangeArrowheads="1"/>
            </p:cNvSpPr>
            <p:nvPr/>
          </p:nvSpPr>
          <p:spPr bwMode="auto">
            <a:xfrm>
              <a:off x="3733" y="2937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4948" name="Rectangle 20"/>
            <p:cNvSpPr>
              <a:spLocks noChangeArrowheads="1"/>
            </p:cNvSpPr>
            <p:nvPr/>
          </p:nvSpPr>
          <p:spPr bwMode="auto">
            <a:xfrm>
              <a:off x="3856" y="3060"/>
              <a:ext cx="15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BN</a:t>
              </a:r>
              <a:endParaRPr lang="en-US" altLang="zh-CN" sz="2400" b="0"/>
            </a:p>
          </p:txBody>
        </p:sp>
        <p:sp>
          <p:nvSpPr>
            <p:cNvPr id="124949" name="Rectangle 21"/>
            <p:cNvSpPr>
              <a:spLocks noChangeArrowheads="1"/>
            </p:cNvSpPr>
            <p:nvPr/>
          </p:nvSpPr>
          <p:spPr bwMode="auto">
            <a:xfrm>
              <a:off x="3815" y="2814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4950" name="Line 22"/>
            <p:cNvSpPr>
              <a:spLocks noChangeShapeType="1"/>
            </p:cNvSpPr>
            <p:nvPr/>
          </p:nvSpPr>
          <p:spPr bwMode="auto">
            <a:xfrm>
              <a:off x="3186" y="4156"/>
              <a:ext cx="200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1" name="Rectangle 23"/>
            <p:cNvSpPr>
              <a:spLocks noChangeArrowheads="1"/>
            </p:cNvSpPr>
            <p:nvPr/>
          </p:nvSpPr>
          <p:spPr bwMode="auto">
            <a:xfrm>
              <a:off x="4034" y="3909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4952" name="Rectangle 24"/>
            <p:cNvSpPr>
              <a:spLocks noChangeArrowheads="1"/>
            </p:cNvSpPr>
            <p:nvPr/>
          </p:nvSpPr>
          <p:spPr bwMode="auto">
            <a:xfrm>
              <a:off x="3514" y="3909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4953" name="Rectangle 25"/>
            <p:cNvSpPr>
              <a:spLocks noChangeArrowheads="1"/>
            </p:cNvSpPr>
            <p:nvPr/>
          </p:nvSpPr>
          <p:spPr bwMode="auto">
            <a:xfrm>
              <a:off x="3719" y="3718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4954" name="Rectangle 26"/>
            <p:cNvSpPr>
              <a:spLocks noChangeArrowheads="1"/>
            </p:cNvSpPr>
            <p:nvPr/>
          </p:nvSpPr>
          <p:spPr bwMode="auto">
            <a:xfrm>
              <a:off x="3842" y="3841"/>
              <a:ext cx="16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CN</a:t>
              </a:r>
              <a:endParaRPr lang="en-US" altLang="zh-CN" sz="2400" b="0"/>
            </a:p>
          </p:txBody>
        </p:sp>
        <p:sp>
          <p:nvSpPr>
            <p:cNvPr id="124955" name="Rectangle 27"/>
            <p:cNvSpPr>
              <a:spLocks noChangeArrowheads="1"/>
            </p:cNvSpPr>
            <p:nvPr/>
          </p:nvSpPr>
          <p:spPr bwMode="auto">
            <a:xfrm>
              <a:off x="3815" y="3594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4956" name="Line 28"/>
            <p:cNvSpPr>
              <a:spLocks noChangeShapeType="1"/>
            </p:cNvSpPr>
            <p:nvPr/>
          </p:nvSpPr>
          <p:spPr bwMode="auto">
            <a:xfrm flipV="1">
              <a:off x="3186" y="2608"/>
              <a:ext cx="1" cy="154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7" name="Line 29"/>
            <p:cNvSpPr>
              <a:spLocks noChangeShapeType="1"/>
            </p:cNvSpPr>
            <p:nvPr/>
          </p:nvSpPr>
          <p:spPr bwMode="auto">
            <a:xfrm flipV="1">
              <a:off x="5195" y="2608"/>
              <a:ext cx="1" cy="154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8" name="Rectangle 30"/>
            <p:cNvSpPr>
              <a:spLocks noChangeArrowheads="1"/>
            </p:cNvSpPr>
            <p:nvPr/>
          </p:nvSpPr>
          <p:spPr bwMode="auto">
            <a:xfrm>
              <a:off x="5250" y="3266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N</a:t>
              </a:r>
              <a:endParaRPr lang="en-US" altLang="zh-CN" sz="2400" b="0"/>
            </a:p>
          </p:txBody>
        </p:sp>
        <p:sp>
          <p:nvSpPr>
            <p:cNvPr id="124959" name="Rectangle 31"/>
            <p:cNvSpPr>
              <a:spLocks noChangeArrowheads="1"/>
            </p:cNvSpPr>
            <p:nvPr/>
          </p:nvSpPr>
          <p:spPr bwMode="auto">
            <a:xfrm>
              <a:off x="5359" y="3266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′</a:t>
              </a:r>
              <a:endParaRPr lang="en-US" altLang="zh-CN" sz="2400" b="0"/>
            </a:p>
          </p:txBody>
        </p:sp>
        <p:sp>
          <p:nvSpPr>
            <p:cNvPr id="124960" name="Rectangle 32"/>
            <p:cNvSpPr>
              <a:spLocks noChangeArrowheads="1"/>
            </p:cNvSpPr>
            <p:nvPr/>
          </p:nvSpPr>
          <p:spPr bwMode="auto">
            <a:xfrm>
              <a:off x="2995" y="3266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N</a:t>
              </a:r>
              <a:endParaRPr lang="en-US" altLang="zh-CN" sz="2400" b="0"/>
            </a:p>
          </p:txBody>
        </p:sp>
        <p:sp>
          <p:nvSpPr>
            <p:cNvPr id="124961" name="Rectangle 33"/>
            <p:cNvSpPr>
              <a:spLocks noChangeArrowheads="1"/>
            </p:cNvSpPr>
            <p:nvPr/>
          </p:nvSpPr>
          <p:spPr bwMode="auto">
            <a:xfrm>
              <a:off x="4293" y="3389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4962" name="Rectangle 34"/>
            <p:cNvSpPr>
              <a:spLocks noChangeArrowheads="1"/>
            </p:cNvSpPr>
            <p:nvPr/>
          </p:nvSpPr>
          <p:spPr bwMode="auto">
            <a:xfrm>
              <a:off x="4854" y="3389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4963" name="Rectangle 35"/>
            <p:cNvSpPr>
              <a:spLocks noChangeArrowheads="1"/>
            </p:cNvSpPr>
            <p:nvPr/>
          </p:nvSpPr>
          <p:spPr bwMode="auto">
            <a:xfrm>
              <a:off x="4512" y="3499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4964" name="Rectangle 36"/>
            <p:cNvSpPr>
              <a:spLocks noChangeArrowheads="1"/>
            </p:cNvSpPr>
            <p:nvPr/>
          </p:nvSpPr>
          <p:spPr bwMode="auto">
            <a:xfrm>
              <a:off x="4635" y="3608"/>
              <a:ext cx="18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BN’</a:t>
              </a:r>
              <a:endParaRPr lang="en-US" altLang="zh-CN" sz="2400" b="0"/>
            </a:p>
          </p:txBody>
        </p:sp>
        <p:sp>
          <p:nvSpPr>
            <p:cNvPr id="124966" name="Rectangle 38"/>
            <p:cNvSpPr>
              <a:spLocks noChangeArrowheads="1"/>
            </p:cNvSpPr>
            <p:nvPr/>
          </p:nvSpPr>
          <p:spPr bwMode="auto">
            <a:xfrm>
              <a:off x="4594" y="3362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4967" name="Rectangle 39"/>
            <p:cNvSpPr>
              <a:spLocks noChangeArrowheads="1"/>
            </p:cNvSpPr>
            <p:nvPr/>
          </p:nvSpPr>
          <p:spPr bwMode="auto">
            <a:xfrm>
              <a:off x="5127" y="2827"/>
              <a:ext cx="123" cy="329"/>
            </a:xfrm>
            <a:prstGeom prst="rect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8" name="Rectangle 40"/>
            <p:cNvSpPr>
              <a:spLocks noChangeArrowheads="1"/>
            </p:cNvSpPr>
            <p:nvPr/>
          </p:nvSpPr>
          <p:spPr bwMode="auto">
            <a:xfrm>
              <a:off x="5127" y="3635"/>
              <a:ext cx="123" cy="329"/>
            </a:xfrm>
            <a:prstGeom prst="rect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9" name="Rectangle 41"/>
            <p:cNvSpPr>
              <a:spLocks noChangeArrowheads="1"/>
            </p:cNvSpPr>
            <p:nvPr/>
          </p:nvSpPr>
          <p:spPr bwMode="auto">
            <a:xfrm>
              <a:off x="5223" y="4005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 sz="2400" b="0"/>
            </a:p>
          </p:txBody>
        </p:sp>
        <p:sp>
          <p:nvSpPr>
            <p:cNvPr id="124970" name="Rectangle 42"/>
            <p:cNvSpPr>
              <a:spLocks noChangeArrowheads="1"/>
            </p:cNvSpPr>
            <p:nvPr/>
          </p:nvSpPr>
          <p:spPr bwMode="auto">
            <a:xfrm>
              <a:off x="5236" y="3457"/>
              <a:ext cx="168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1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 sz="2400" b="0"/>
            </a:p>
          </p:txBody>
        </p:sp>
        <p:sp>
          <p:nvSpPr>
            <p:cNvPr id="124971" name="Rectangle 43"/>
            <p:cNvSpPr>
              <a:spLocks noChangeArrowheads="1"/>
            </p:cNvSpPr>
            <p:nvPr/>
          </p:nvSpPr>
          <p:spPr bwMode="auto">
            <a:xfrm>
              <a:off x="5332" y="3718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4972" name="Rectangle 44"/>
            <p:cNvSpPr>
              <a:spLocks noChangeArrowheads="1"/>
            </p:cNvSpPr>
            <p:nvPr/>
          </p:nvSpPr>
          <p:spPr bwMode="auto">
            <a:xfrm>
              <a:off x="5455" y="3841"/>
              <a:ext cx="1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CN’</a:t>
              </a:r>
              <a:endParaRPr lang="en-US" altLang="zh-CN" sz="2400" b="0"/>
            </a:p>
          </p:txBody>
        </p:sp>
        <p:sp>
          <p:nvSpPr>
            <p:cNvPr id="124974" name="Rectangle 46"/>
            <p:cNvSpPr>
              <a:spLocks noChangeArrowheads="1"/>
            </p:cNvSpPr>
            <p:nvPr/>
          </p:nvSpPr>
          <p:spPr bwMode="auto">
            <a:xfrm>
              <a:off x="5400" y="3594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4975" name="Rectangle 47"/>
            <p:cNvSpPr>
              <a:spLocks noChangeArrowheads="1"/>
            </p:cNvSpPr>
            <p:nvPr/>
          </p:nvSpPr>
          <p:spPr bwMode="auto">
            <a:xfrm>
              <a:off x="4594" y="3101"/>
              <a:ext cx="10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Z</a:t>
              </a:r>
              <a:endParaRPr lang="en-US" altLang="zh-CN" sz="2400" b="0"/>
            </a:p>
          </p:txBody>
        </p:sp>
        <p:sp>
          <p:nvSpPr>
            <p:cNvPr id="124976" name="Line 48"/>
            <p:cNvSpPr>
              <a:spLocks noChangeShapeType="1"/>
            </p:cNvSpPr>
            <p:nvPr/>
          </p:nvSpPr>
          <p:spPr bwMode="auto">
            <a:xfrm>
              <a:off x="4703" y="2608"/>
              <a:ext cx="492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77" name="Freeform 49"/>
            <p:cNvSpPr>
              <a:spLocks/>
            </p:cNvSpPr>
            <p:nvPr/>
          </p:nvSpPr>
          <p:spPr bwMode="auto">
            <a:xfrm>
              <a:off x="4512" y="2580"/>
              <a:ext cx="68" cy="55"/>
            </a:xfrm>
            <a:custGeom>
              <a:avLst/>
              <a:gdLst>
                <a:gd name="T0" fmla="*/ 0 w 68"/>
                <a:gd name="T1" fmla="*/ 28 h 55"/>
                <a:gd name="T2" fmla="*/ 14 w 68"/>
                <a:gd name="T3" fmla="*/ 0 h 55"/>
                <a:gd name="T4" fmla="*/ 55 w 68"/>
                <a:gd name="T5" fmla="*/ 0 h 55"/>
                <a:gd name="T6" fmla="*/ 68 w 68"/>
                <a:gd name="T7" fmla="*/ 28 h 55"/>
                <a:gd name="T8" fmla="*/ 55 w 68"/>
                <a:gd name="T9" fmla="*/ 55 h 55"/>
                <a:gd name="T10" fmla="*/ 14 w 68"/>
                <a:gd name="T11" fmla="*/ 55 h 55"/>
                <a:gd name="T12" fmla="*/ 0 w 68"/>
                <a:gd name="T13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55">
                  <a:moveTo>
                    <a:pt x="0" y="28"/>
                  </a:moveTo>
                  <a:lnTo>
                    <a:pt x="14" y="0"/>
                  </a:lnTo>
                  <a:lnTo>
                    <a:pt x="55" y="0"/>
                  </a:lnTo>
                  <a:lnTo>
                    <a:pt x="68" y="28"/>
                  </a:lnTo>
                  <a:lnTo>
                    <a:pt x="55" y="55"/>
                  </a:lnTo>
                  <a:lnTo>
                    <a:pt x="14" y="55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FFFFF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78" name="Freeform 50"/>
            <p:cNvSpPr>
              <a:spLocks/>
            </p:cNvSpPr>
            <p:nvPr/>
          </p:nvSpPr>
          <p:spPr bwMode="auto">
            <a:xfrm>
              <a:off x="4703" y="2580"/>
              <a:ext cx="69" cy="55"/>
            </a:xfrm>
            <a:custGeom>
              <a:avLst/>
              <a:gdLst>
                <a:gd name="T0" fmla="*/ 0 w 69"/>
                <a:gd name="T1" fmla="*/ 28 h 55"/>
                <a:gd name="T2" fmla="*/ 14 w 69"/>
                <a:gd name="T3" fmla="*/ 0 h 55"/>
                <a:gd name="T4" fmla="*/ 55 w 69"/>
                <a:gd name="T5" fmla="*/ 0 h 55"/>
                <a:gd name="T6" fmla="*/ 69 w 69"/>
                <a:gd name="T7" fmla="*/ 28 h 55"/>
                <a:gd name="T8" fmla="*/ 55 w 69"/>
                <a:gd name="T9" fmla="*/ 55 h 55"/>
                <a:gd name="T10" fmla="*/ 14 w 69"/>
                <a:gd name="T11" fmla="*/ 55 h 55"/>
                <a:gd name="T12" fmla="*/ 0 w 69"/>
                <a:gd name="T13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55">
                  <a:moveTo>
                    <a:pt x="0" y="28"/>
                  </a:moveTo>
                  <a:lnTo>
                    <a:pt x="14" y="0"/>
                  </a:lnTo>
                  <a:lnTo>
                    <a:pt x="55" y="0"/>
                  </a:lnTo>
                  <a:lnTo>
                    <a:pt x="69" y="28"/>
                  </a:lnTo>
                  <a:lnTo>
                    <a:pt x="55" y="55"/>
                  </a:lnTo>
                  <a:lnTo>
                    <a:pt x="14" y="55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FFFFF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79" name="Rectangle 51"/>
            <p:cNvSpPr>
              <a:spLocks noChangeArrowheads="1"/>
            </p:cNvSpPr>
            <p:nvPr/>
          </p:nvSpPr>
          <p:spPr bwMode="auto">
            <a:xfrm>
              <a:off x="4949" y="3690"/>
              <a:ext cx="10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Z</a:t>
              </a:r>
              <a:endParaRPr lang="en-US" altLang="zh-CN" sz="2400" b="0"/>
            </a:p>
          </p:txBody>
        </p:sp>
        <p:sp>
          <p:nvSpPr>
            <p:cNvPr id="124980" name="Freeform 52"/>
            <p:cNvSpPr>
              <a:spLocks/>
            </p:cNvSpPr>
            <p:nvPr/>
          </p:nvSpPr>
          <p:spPr bwMode="auto">
            <a:xfrm>
              <a:off x="5154" y="3348"/>
              <a:ext cx="69" cy="68"/>
            </a:xfrm>
            <a:custGeom>
              <a:avLst/>
              <a:gdLst>
                <a:gd name="T0" fmla="*/ 0 w 69"/>
                <a:gd name="T1" fmla="*/ 27 h 68"/>
                <a:gd name="T2" fmla="*/ 14 w 69"/>
                <a:gd name="T3" fmla="*/ 0 h 68"/>
                <a:gd name="T4" fmla="*/ 55 w 69"/>
                <a:gd name="T5" fmla="*/ 0 h 68"/>
                <a:gd name="T6" fmla="*/ 69 w 69"/>
                <a:gd name="T7" fmla="*/ 27 h 68"/>
                <a:gd name="T8" fmla="*/ 55 w 69"/>
                <a:gd name="T9" fmla="*/ 68 h 68"/>
                <a:gd name="T10" fmla="*/ 14 w 69"/>
                <a:gd name="T11" fmla="*/ 68 h 68"/>
                <a:gd name="T12" fmla="*/ 0 w 69"/>
                <a:gd name="T13" fmla="*/ 2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8">
                  <a:moveTo>
                    <a:pt x="0" y="27"/>
                  </a:moveTo>
                  <a:lnTo>
                    <a:pt x="14" y="0"/>
                  </a:lnTo>
                  <a:lnTo>
                    <a:pt x="55" y="0"/>
                  </a:lnTo>
                  <a:lnTo>
                    <a:pt x="69" y="27"/>
                  </a:lnTo>
                  <a:lnTo>
                    <a:pt x="55" y="68"/>
                  </a:lnTo>
                  <a:lnTo>
                    <a:pt x="14" y="68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81" name="Freeform 53"/>
            <p:cNvSpPr>
              <a:spLocks/>
            </p:cNvSpPr>
            <p:nvPr/>
          </p:nvSpPr>
          <p:spPr bwMode="auto">
            <a:xfrm>
              <a:off x="3159" y="3348"/>
              <a:ext cx="68" cy="68"/>
            </a:xfrm>
            <a:custGeom>
              <a:avLst/>
              <a:gdLst>
                <a:gd name="T0" fmla="*/ 0 w 68"/>
                <a:gd name="T1" fmla="*/ 27 h 68"/>
                <a:gd name="T2" fmla="*/ 14 w 68"/>
                <a:gd name="T3" fmla="*/ 0 h 68"/>
                <a:gd name="T4" fmla="*/ 41 w 68"/>
                <a:gd name="T5" fmla="*/ 0 h 68"/>
                <a:gd name="T6" fmla="*/ 68 w 68"/>
                <a:gd name="T7" fmla="*/ 27 h 68"/>
                <a:gd name="T8" fmla="*/ 41 w 68"/>
                <a:gd name="T9" fmla="*/ 68 h 68"/>
                <a:gd name="T10" fmla="*/ 14 w 68"/>
                <a:gd name="T11" fmla="*/ 68 h 68"/>
                <a:gd name="T12" fmla="*/ 0 w 68"/>
                <a:gd name="T13" fmla="*/ 2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68">
                  <a:moveTo>
                    <a:pt x="0" y="27"/>
                  </a:moveTo>
                  <a:lnTo>
                    <a:pt x="14" y="0"/>
                  </a:lnTo>
                  <a:lnTo>
                    <a:pt x="41" y="0"/>
                  </a:lnTo>
                  <a:lnTo>
                    <a:pt x="68" y="27"/>
                  </a:lnTo>
                  <a:lnTo>
                    <a:pt x="41" y="68"/>
                  </a:lnTo>
                  <a:lnTo>
                    <a:pt x="14" y="68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5017" name="Group 89"/>
          <p:cNvGrpSpPr>
            <a:grpSpLocks/>
          </p:cNvGrpSpPr>
          <p:nvPr/>
        </p:nvGrpSpPr>
        <p:grpSpPr bwMode="auto">
          <a:xfrm>
            <a:off x="290513" y="2635250"/>
            <a:ext cx="4067175" cy="3800475"/>
            <a:chOff x="183" y="1660"/>
            <a:chExt cx="2562" cy="2394"/>
          </a:xfrm>
        </p:grpSpPr>
        <p:sp>
          <p:nvSpPr>
            <p:cNvPr id="124982" name="Line 54"/>
            <p:cNvSpPr>
              <a:spLocks noChangeShapeType="1"/>
            </p:cNvSpPr>
            <p:nvPr/>
          </p:nvSpPr>
          <p:spPr bwMode="auto">
            <a:xfrm flipH="1">
              <a:off x="1331" y="2879"/>
              <a:ext cx="1285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83" name="Freeform 55"/>
            <p:cNvSpPr>
              <a:spLocks/>
            </p:cNvSpPr>
            <p:nvPr/>
          </p:nvSpPr>
          <p:spPr bwMode="auto">
            <a:xfrm>
              <a:off x="2479" y="2852"/>
              <a:ext cx="178" cy="68"/>
            </a:xfrm>
            <a:custGeom>
              <a:avLst/>
              <a:gdLst>
                <a:gd name="T0" fmla="*/ 0 w 178"/>
                <a:gd name="T1" fmla="*/ 0 h 68"/>
                <a:gd name="T2" fmla="*/ 28 w 178"/>
                <a:gd name="T3" fmla="*/ 27 h 68"/>
                <a:gd name="T4" fmla="*/ 0 w 178"/>
                <a:gd name="T5" fmla="*/ 68 h 68"/>
                <a:gd name="T6" fmla="*/ 178 w 178"/>
                <a:gd name="T7" fmla="*/ 27 h 68"/>
                <a:gd name="T8" fmla="*/ 0 w 178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68">
                  <a:moveTo>
                    <a:pt x="0" y="0"/>
                  </a:moveTo>
                  <a:lnTo>
                    <a:pt x="28" y="27"/>
                  </a:lnTo>
                  <a:lnTo>
                    <a:pt x="0" y="68"/>
                  </a:lnTo>
                  <a:lnTo>
                    <a:pt x="178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84" name="Rectangle 56"/>
            <p:cNvSpPr>
              <a:spLocks noChangeArrowheads="1"/>
            </p:cNvSpPr>
            <p:nvPr/>
          </p:nvSpPr>
          <p:spPr bwMode="auto">
            <a:xfrm>
              <a:off x="880" y="3797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4985" name="Rectangle 57"/>
            <p:cNvSpPr>
              <a:spLocks noChangeArrowheads="1"/>
            </p:cNvSpPr>
            <p:nvPr/>
          </p:nvSpPr>
          <p:spPr bwMode="auto">
            <a:xfrm>
              <a:off x="1003" y="3920"/>
              <a:ext cx="1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BN</a:t>
              </a:r>
              <a:endParaRPr lang="en-US" altLang="zh-CN" sz="2400" b="0"/>
            </a:p>
          </p:txBody>
        </p:sp>
        <p:sp>
          <p:nvSpPr>
            <p:cNvPr id="124986" name="Rectangle 58"/>
            <p:cNvSpPr>
              <a:spLocks noChangeArrowheads="1"/>
            </p:cNvSpPr>
            <p:nvPr/>
          </p:nvSpPr>
          <p:spPr bwMode="auto">
            <a:xfrm>
              <a:off x="949" y="3674"/>
              <a:ext cx="4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4987" name="Rectangle 59"/>
            <p:cNvSpPr>
              <a:spLocks noChangeArrowheads="1"/>
            </p:cNvSpPr>
            <p:nvPr/>
          </p:nvSpPr>
          <p:spPr bwMode="auto">
            <a:xfrm>
              <a:off x="771" y="3098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4988" name="Rectangle 60"/>
            <p:cNvSpPr>
              <a:spLocks noChangeArrowheads="1"/>
            </p:cNvSpPr>
            <p:nvPr/>
          </p:nvSpPr>
          <p:spPr bwMode="auto">
            <a:xfrm>
              <a:off x="894" y="3208"/>
              <a:ext cx="16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BN'</a:t>
              </a:r>
              <a:endParaRPr lang="en-US" altLang="zh-CN" sz="2400" b="0"/>
            </a:p>
          </p:txBody>
        </p:sp>
        <p:sp>
          <p:nvSpPr>
            <p:cNvPr id="124990" name="Rectangle 62"/>
            <p:cNvSpPr>
              <a:spLocks noChangeArrowheads="1"/>
            </p:cNvSpPr>
            <p:nvPr/>
          </p:nvSpPr>
          <p:spPr bwMode="auto">
            <a:xfrm>
              <a:off x="826" y="2961"/>
              <a:ext cx="4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4991" name="Rectangle 63"/>
            <p:cNvSpPr>
              <a:spLocks noChangeArrowheads="1"/>
            </p:cNvSpPr>
            <p:nvPr/>
          </p:nvSpPr>
          <p:spPr bwMode="auto">
            <a:xfrm>
              <a:off x="921" y="1797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4992" name="Rectangle 64"/>
            <p:cNvSpPr>
              <a:spLocks noChangeArrowheads="1"/>
            </p:cNvSpPr>
            <p:nvPr/>
          </p:nvSpPr>
          <p:spPr bwMode="auto">
            <a:xfrm>
              <a:off x="1044" y="1920"/>
              <a:ext cx="15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CN</a:t>
              </a:r>
              <a:endParaRPr lang="en-US" altLang="zh-CN" sz="2400" b="0"/>
            </a:p>
          </p:txBody>
        </p:sp>
        <p:sp>
          <p:nvSpPr>
            <p:cNvPr id="124993" name="Rectangle 65"/>
            <p:cNvSpPr>
              <a:spLocks noChangeArrowheads="1"/>
            </p:cNvSpPr>
            <p:nvPr/>
          </p:nvSpPr>
          <p:spPr bwMode="auto">
            <a:xfrm>
              <a:off x="1017" y="1660"/>
              <a:ext cx="4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4994" name="Line 66"/>
            <p:cNvSpPr>
              <a:spLocks noChangeShapeType="1"/>
            </p:cNvSpPr>
            <p:nvPr/>
          </p:nvSpPr>
          <p:spPr bwMode="auto">
            <a:xfrm flipH="1" flipV="1">
              <a:off x="785" y="1852"/>
              <a:ext cx="546" cy="102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95" name="Freeform 67"/>
            <p:cNvSpPr>
              <a:spLocks/>
            </p:cNvSpPr>
            <p:nvPr/>
          </p:nvSpPr>
          <p:spPr bwMode="auto">
            <a:xfrm>
              <a:off x="716" y="1742"/>
              <a:ext cx="110" cy="165"/>
            </a:xfrm>
            <a:custGeom>
              <a:avLst/>
              <a:gdLst>
                <a:gd name="T0" fmla="*/ 55 w 110"/>
                <a:gd name="T1" fmla="*/ 165 h 165"/>
                <a:gd name="T2" fmla="*/ 69 w 110"/>
                <a:gd name="T3" fmla="*/ 110 h 165"/>
                <a:gd name="T4" fmla="*/ 110 w 110"/>
                <a:gd name="T5" fmla="*/ 123 h 165"/>
                <a:gd name="T6" fmla="*/ 0 w 110"/>
                <a:gd name="T7" fmla="*/ 0 h 165"/>
                <a:gd name="T8" fmla="*/ 55 w 110"/>
                <a:gd name="T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65">
                  <a:moveTo>
                    <a:pt x="55" y="165"/>
                  </a:moveTo>
                  <a:lnTo>
                    <a:pt x="69" y="110"/>
                  </a:lnTo>
                  <a:lnTo>
                    <a:pt x="110" y="123"/>
                  </a:lnTo>
                  <a:lnTo>
                    <a:pt x="0" y="0"/>
                  </a:lnTo>
                  <a:lnTo>
                    <a:pt x="55" y="16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96" name="Line 68"/>
            <p:cNvSpPr>
              <a:spLocks noChangeShapeType="1"/>
            </p:cNvSpPr>
            <p:nvPr/>
          </p:nvSpPr>
          <p:spPr bwMode="auto">
            <a:xfrm flipH="1">
              <a:off x="771" y="2893"/>
              <a:ext cx="560" cy="104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97" name="Freeform 69"/>
            <p:cNvSpPr>
              <a:spLocks/>
            </p:cNvSpPr>
            <p:nvPr/>
          </p:nvSpPr>
          <p:spPr bwMode="auto">
            <a:xfrm>
              <a:off x="716" y="3879"/>
              <a:ext cx="110" cy="164"/>
            </a:xfrm>
            <a:custGeom>
              <a:avLst/>
              <a:gdLst>
                <a:gd name="T0" fmla="*/ 55 w 110"/>
                <a:gd name="T1" fmla="*/ 0 h 164"/>
                <a:gd name="T2" fmla="*/ 69 w 110"/>
                <a:gd name="T3" fmla="*/ 41 h 164"/>
                <a:gd name="T4" fmla="*/ 110 w 110"/>
                <a:gd name="T5" fmla="*/ 27 h 164"/>
                <a:gd name="T6" fmla="*/ 0 w 110"/>
                <a:gd name="T7" fmla="*/ 164 h 164"/>
                <a:gd name="T8" fmla="*/ 55 w 110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64">
                  <a:moveTo>
                    <a:pt x="55" y="0"/>
                  </a:moveTo>
                  <a:lnTo>
                    <a:pt x="69" y="41"/>
                  </a:lnTo>
                  <a:lnTo>
                    <a:pt x="110" y="27"/>
                  </a:lnTo>
                  <a:lnTo>
                    <a:pt x="0" y="164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98" name="Line 70"/>
            <p:cNvSpPr>
              <a:spLocks noChangeShapeType="1"/>
            </p:cNvSpPr>
            <p:nvPr/>
          </p:nvSpPr>
          <p:spPr bwMode="auto">
            <a:xfrm>
              <a:off x="716" y="1756"/>
              <a:ext cx="1" cy="223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99" name="Freeform 71"/>
            <p:cNvSpPr>
              <a:spLocks/>
            </p:cNvSpPr>
            <p:nvPr/>
          </p:nvSpPr>
          <p:spPr bwMode="auto">
            <a:xfrm>
              <a:off x="675" y="3865"/>
              <a:ext cx="69" cy="165"/>
            </a:xfrm>
            <a:custGeom>
              <a:avLst/>
              <a:gdLst>
                <a:gd name="T0" fmla="*/ 0 w 69"/>
                <a:gd name="T1" fmla="*/ 0 h 165"/>
                <a:gd name="T2" fmla="*/ 41 w 69"/>
                <a:gd name="T3" fmla="*/ 28 h 165"/>
                <a:gd name="T4" fmla="*/ 69 w 69"/>
                <a:gd name="T5" fmla="*/ 0 h 165"/>
                <a:gd name="T6" fmla="*/ 41 w 69"/>
                <a:gd name="T7" fmla="*/ 165 h 165"/>
                <a:gd name="T8" fmla="*/ 0 w 69"/>
                <a:gd name="T9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65">
                  <a:moveTo>
                    <a:pt x="0" y="0"/>
                  </a:moveTo>
                  <a:lnTo>
                    <a:pt x="41" y="28"/>
                  </a:lnTo>
                  <a:lnTo>
                    <a:pt x="69" y="0"/>
                  </a:lnTo>
                  <a:lnTo>
                    <a:pt x="41" y="1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0" name="Freeform 72"/>
            <p:cNvSpPr>
              <a:spLocks/>
            </p:cNvSpPr>
            <p:nvPr/>
          </p:nvSpPr>
          <p:spPr bwMode="auto">
            <a:xfrm>
              <a:off x="675" y="1742"/>
              <a:ext cx="69" cy="165"/>
            </a:xfrm>
            <a:custGeom>
              <a:avLst/>
              <a:gdLst>
                <a:gd name="T0" fmla="*/ 0 w 69"/>
                <a:gd name="T1" fmla="*/ 165 h 165"/>
                <a:gd name="T2" fmla="*/ 41 w 69"/>
                <a:gd name="T3" fmla="*/ 137 h 165"/>
                <a:gd name="T4" fmla="*/ 69 w 69"/>
                <a:gd name="T5" fmla="*/ 165 h 165"/>
                <a:gd name="T6" fmla="*/ 41 w 69"/>
                <a:gd name="T7" fmla="*/ 0 h 165"/>
                <a:gd name="T8" fmla="*/ 0 w 69"/>
                <a:gd name="T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65">
                  <a:moveTo>
                    <a:pt x="0" y="165"/>
                  </a:moveTo>
                  <a:lnTo>
                    <a:pt x="41" y="137"/>
                  </a:lnTo>
                  <a:lnTo>
                    <a:pt x="69" y="165"/>
                  </a:lnTo>
                  <a:lnTo>
                    <a:pt x="41" y="0"/>
                  </a:lnTo>
                  <a:lnTo>
                    <a:pt x="0" y="16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1" name="Freeform 73"/>
            <p:cNvSpPr>
              <a:spLocks/>
            </p:cNvSpPr>
            <p:nvPr/>
          </p:nvSpPr>
          <p:spPr bwMode="auto">
            <a:xfrm>
              <a:off x="675" y="2852"/>
              <a:ext cx="69" cy="55"/>
            </a:xfrm>
            <a:custGeom>
              <a:avLst/>
              <a:gdLst>
                <a:gd name="T0" fmla="*/ 0 w 69"/>
                <a:gd name="T1" fmla="*/ 27 h 55"/>
                <a:gd name="T2" fmla="*/ 28 w 69"/>
                <a:gd name="T3" fmla="*/ 0 h 55"/>
                <a:gd name="T4" fmla="*/ 55 w 69"/>
                <a:gd name="T5" fmla="*/ 0 h 55"/>
                <a:gd name="T6" fmla="*/ 69 w 69"/>
                <a:gd name="T7" fmla="*/ 27 h 55"/>
                <a:gd name="T8" fmla="*/ 55 w 69"/>
                <a:gd name="T9" fmla="*/ 55 h 55"/>
                <a:gd name="T10" fmla="*/ 28 w 69"/>
                <a:gd name="T11" fmla="*/ 55 h 55"/>
                <a:gd name="T12" fmla="*/ 0 w 69"/>
                <a:gd name="T13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55">
                  <a:moveTo>
                    <a:pt x="0" y="27"/>
                  </a:moveTo>
                  <a:lnTo>
                    <a:pt x="28" y="0"/>
                  </a:lnTo>
                  <a:lnTo>
                    <a:pt x="55" y="0"/>
                  </a:lnTo>
                  <a:lnTo>
                    <a:pt x="69" y="27"/>
                  </a:lnTo>
                  <a:lnTo>
                    <a:pt x="55" y="55"/>
                  </a:lnTo>
                  <a:lnTo>
                    <a:pt x="28" y="55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2" name="Rectangle 74"/>
            <p:cNvSpPr>
              <a:spLocks noChangeArrowheads="1"/>
            </p:cNvSpPr>
            <p:nvPr/>
          </p:nvSpPr>
          <p:spPr bwMode="auto">
            <a:xfrm>
              <a:off x="757" y="2345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5003" name="Rectangle 75"/>
            <p:cNvSpPr>
              <a:spLocks noChangeArrowheads="1"/>
            </p:cNvSpPr>
            <p:nvPr/>
          </p:nvSpPr>
          <p:spPr bwMode="auto">
            <a:xfrm>
              <a:off x="880" y="2468"/>
              <a:ext cx="18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CN’</a:t>
              </a:r>
              <a:endParaRPr lang="en-US" altLang="zh-CN" sz="2400" b="0"/>
            </a:p>
          </p:txBody>
        </p:sp>
        <p:sp>
          <p:nvSpPr>
            <p:cNvPr id="125005" name="Rectangle 77"/>
            <p:cNvSpPr>
              <a:spLocks noChangeArrowheads="1"/>
            </p:cNvSpPr>
            <p:nvPr/>
          </p:nvSpPr>
          <p:spPr bwMode="auto">
            <a:xfrm>
              <a:off x="826" y="2222"/>
              <a:ext cx="4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5006" name="Rectangle 78"/>
            <p:cNvSpPr>
              <a:spLocks noChangeArrowheads="1"/>
            </p:cNvSpPr>
            <p:nvPr/>
          </p:nvSpPr>
          <p:spPr bwMode="auto">
            <a:xfrm>
              <a:off x="183" y="3797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5007" name="Rectangle 79"/>
            <p:cNvSpPr>
              <a:spLocks noChangeArrowheads="1"/>
            </p:cNvSpPr>
            <p:nvPr/>
          </p:nvSpPr>
          <p:spPr bwMode="auto">
            <a:xfrm>
              <a:off x="306" y="3920"/>
              <a:ext cx="1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BC</a:t>
              </a:r>
              <a:endParaRPr lang="en-US" altLang="zh-CN" sz="2400" b="0"/>
            </a:p>
          </p:txBody>
        </p:sp>
        <p:sp>
          <p:nvSpPr>
            <p:cNvPr id="125008" name="Rectangle 80"/>
            <p:cNvSpPr>
              <a:spLocks noChangeArrowheads="1"/>
            </p:cNvSpPr>
            <p:nvPr/>
          </p:nvSpPr>
          <p:spPr bwMode="auto">
            <a:xfrm>
              <a:off x="265" y="3674"/>
              <a:ext cx="4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  <p:sp>
          <p:nvSpPr>
            <p:cNvPr id="125009" name="Line 81"/>
            <p:cNvSpPr>
              <a:spLocks noChangeShapeType="1"/>
            </p:cNvSpPr>
            <p:nvPr/>
          </p:nvSpPr>
          <p:spPr bwMode="auto">
            <a:xfrm>
              <a:off x="580" y="1756"/>
              <a:ext cx="1" cy="223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10" name="Freeform 82"/>
            <p:cNvSpPr>
              <a:spLocks/>
            </p:cNvSpPr>
            <p:nvPr/>
          </p:nvSpPr>
          <p:spPr bwMode="auto">
            <a:xfrm>
              <a:off x="552" y="3865"/>
              <a:ext cx="69" cy="165"/>
            </a:xfrm>
            <a:custGeom>
              <a:avLst/>
              <a:gdLst>
                <a:gd name="T0" fmla="*/ 0 w 69"/>
                <a:gd name="T1" fmla="*/ 0 h 165"/>
                <a:gd name="T2" fmla="*/ 28 w 69"/>
                <a:gd name="T3" fmla="*/ 28 h 165"/>
                <a:gd name="T4" fmla="*/ 69 w 69"/>
                <a:gd name="T5" fmla="*/ 0 h 165"/>
                <a:gd name="T6" fmla="*/ 28 w 69"/>
                <a:gd name="T7" fmla="*/ 165 h 165"/>
                <a:gd name="T8" fmla="*/ 0 w 69"/>
                <a:gd name="T9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65">
                  <a:moveTo>
                    <a:pt x="0" y="0"/>
                  </a:moveTo>
                  <a:lnTo>
                    <a:pt x="28" y="28"/>
                  </a:lnTo>
                  <a:lnTo>
                    <a:pt x="69" y="0"/>
                  </a:lnTo>
                  <a:lnTo>
                    <a:pt x="28" y="1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11" name="Rectangle 83"/>
            <p:cNvSpPr>
              <a:spLocks noChangeArrowheads="1"/>
            </p:cNvSpPr>
            <p:nvPr/>
          </p:nvSpPr>
          <p:spPr bwMode="auto">
            <a:xfrm>
              <a:off x="2479" y="2934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U</a:t>
              </a:r>
              <a:endParaRPr lang="en-US" altLang="zh-CN" sz="2400" b="0"/>
            </a:p>
          </p:txBody>
        </p:sp>
        <p:sp>
          <p:nvSpPr>
            <p:cNvPr id="125012" name="Rectangle 84"/>
            <p:cNvSpPr>
              <a:spLocks noChangeArrowheads="1"/>
            </p:cNvSpPr>
            <p:nvPr/>
          </p:nvSpPr>
          <p:spPr bwMode="auto">
            <a:xfrm>
              <a:off x="2602" y="3057"/>
              <a:ext cx="1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400" b="0" i="1">
                  <a:solidFill>
                    <a:srgbClr val="000000"/>
                  </a:solidFill>
                  <a:latin typeface="Times" panose="02020603050405020304" pitchFamily="18" charset="0"/>
                </a:rPr>
                <a:t>AN</a:t>
              </a:r>
              <a:endParaRPr lang="en-US" altLang="zh-CN" sz="2400" b="0"/>
            </a:p>
          </p:txBody>
        </p:sp>
        <p:sp>
          <p:nvSpPr>
            <p:cNvPr id="125013" name="Rectangle 85"/>
            <p:cNvSpPr>
              <a:spLocks noChangeArrowheads="1"/>
            </p:cNvSpPr>
            <p:nvPr/>
          </p:nvSpPr>
          <p:spPr bwMode="auto">
            <a:xfrm>
              <a:off x="2561" y="2797"/>
              <a:ext cx="4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 i="1">
                  <a:solidFill>
                    <a:srgbClr val="000000"/>
                  </a:solidFill>
                  <a:latin typeface="Times" panose="02020603050405020304" pitchFamily="18" charset="0"/>
                </a:rPr>
                <a:t>.</a:t>
              </a:r>
              <a:endParaRPr lang="en-US" altLang="zh-CN" sz="2400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96" name="Text Box 112"/>
          <p:cNvSpPr txBox="1">
            <a:spLocks noChangeArrowheads="1"/>
          </p:cNvSpPr>
          <p:nvPr/>
        </p:nvSpPr>
        <p:spPr bwMode="auto">
          <a:xfrm>
            <a:off x="190500" y="-38100"/>
            <a:ext cx="63436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40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应用实例</a:t>
            </a:r>
            <a:r>
              <a:rPr lang="en-US" altLang="zh-CN" sz="440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----</a:t>
            </a:r>
            <a:r>
              <a:rPr lang="zh-CN" altLang="en-US" sz="4400">
                <a:latin typeface="隶书" panose="02010509060101010101" pitchFamily="49" charset="-122"/>
                <a:ea typeface="隶书" panose="02010509060101010101" pitchFamily="49" charset="-122"/>
              </a:rPr>
              <a:t>照明电路</a:t>
            </a:r>
            <a:endParaRPr lang="zh-CN" altLang="en-US" sz="440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93297" name="Text Box 113"/>
          <p:cNvSpPr txBox="1">
            <a:spLocks noChangeArrowheads="1"/>
          </p:cNvSpPr>
          <p:nvPr/>
        </p:nvSpPr>
        <p:spPr bwMode="auto">
          <a:xfrm>
            <a:off x="2403475" y="10636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3200"/>
          </a:p>
        </p:txBody>
      </p:sp>
      <p:grpSp>
        <p:nvGrpSpPr>
          <p:cNvPr id="93310" name="Group 126"/>
          <p:cNvGrpSpPr>
            <a:grpSpLocks/>
          </p:cNvGrpSpPr>
          <p:nvPr/>
        </p:nvGrpSpPr>
        <p:grpSpPr bwMode="auto">
          <a:xfrm>
            <a:off x="4386263" y="990600"/>
            <a:ext cx="4376737" cy="4049713"/>
            <a:chOff x="2470" y="468"/>
            <a:chExt cx="2757" cy="2551"/>
          </a:xfrm>
        </p:grpSpPr>
        <p:sp>
          <p:nvSpPr>
            <p:cNvPr id="93186" name="Line 2"/>
            <p:cNvSpPr>
              <a:spLocks noChangeShapeType="1"/>
            </p:cNvSpPr>
            <p:nvPr/>
          </p:nvSpPr>
          <p:spPr bwMode="auto">
            <a:xfrm>
              <a:off x="5050" y="2568"/>
              <a:ext cx="0" cy="30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88" name="Line 4"/>
            <p:cNvSpPr>
              <a:spLocks noChangeShapeType="1"/>
            </p:cNvSpPr>
            <p:nvPr/>
          </p:nvSpPr>
          <p:spPr bwMode="auto">
            <a:xfrm flipH="1">
              <a:off x="2747" y="2459"/>
              <a:ext cx="65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89" name="Line 5"/>
            <p:cNvSpPr>
              <a:spLocks noChangeShapeType="1"/>
            </p:cNvSpPr>
            <p:nvPr/>
          </p:nvSpPr>
          <p:spPr bwMode="auto">
            <a:xfrm flipV="1">
              <a:off x="2754" y="2868"/>
              <a:ext cx="2308" cy="17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90" name="Text Box 6"/>
            <p:cNvSpPr txBox="1">
              <a:spLocks noChangeArrowheads="1"/>
            </p:cNvSpPr>
            <p:nvPr/>
          </p:nvSpPr>
          <p:spPr bwMode="auto">
            <a:xfrm>
              <a:off x="2480" y="468"/>
              <a:ext cx="2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93191" name="Text Box 7"/>
            <p:cNvSpPr txBox="1">
              <a:spLocks noChangeArrowheads="1"/>
            </p:cNvSpPr>
            <p:nvPr/>
          </p:nvSpPr>
          <p:spPr bwMode="auto">
            <a:xfrm>
              <a:off x="2470" y="269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93192" name="Text Box 8"/>
            <p:cNvSpPr txBox="1">
              <a:spLocks noChangeArrowheads="1"/>
            </p:cNvSpPr>
            <p:nvPr/>
          </p:nvSpPr>
          <p:spPr bwMode="auto">
            <a:xfrm>
              <a:off x="2470" y="221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grpSp>
          <p:nvGrpSpPr>
            <p:cNvPr id="93193" name="Group 9"/>
            <p:cNvGrpSpPr>
              <a:grpSpLocks/>
            </p:cNvGrpSpPr>
            <p:nvPr/>
          </p:nvGrpSpPr>
          <p:grpSpPr bwMode="auto">
            <a:xfrm rot="2081487">
              <a:off x="3259" y="1697"/>
              <a:ext cx="185" cy="426"/>
              <a:chOff x="1968" y="3168"/>
              <a:chExt cx="288" cy="864"/>
            </a:xfrm>
          </p:grpSpPr>
          <p:grpSp>
            <p:nvGrpSpPr>
              <p:cNvPr id="93194" name="Group 10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195" name="Oval 11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196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197" name="Line 13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198" name="Line 14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199" name="Line 15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3200" name="Group 16"/>
            <p:cNvGrpSpPr>
              <a:grpSpLocks/>
            </p:cNvGrpSpPr>
            <p:nvPr/>
          </p:nvGrpSpPr>
          <p:grpSpPr bwMode="auto">
            <a:xfrm rot="2081487">
              <a:off x="3436" y="1820"/>
              <a:ext cx="185" cy="426"/>
              <a:chOff x="1968" y="3168"/>
              <a:chExt cx="288" cy="864"/>
            </a:xfrm>
          </p:grpSpPr>
          <p:grpSp>
            <p:nvGrpSpPr>
              <p:cNvPr id="93201" name="Group 17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202" name="Oval 18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0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04" name="Line 20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205" name="Line 21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206" name="Line 22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3207" name="Group 23"/>
            <p:cNvGrpSpPr>
              <a:grpSpLocks/>
            </p:cNvGrpSpPr>
            <p:nvPr/>
          </p:nvGrpSpPr>
          <p:grpSpPr bwMode="auto">
            <a:xfrm rot="2081487">
              <a:off x="3815" y="2082"/>
              <a:ext cx="185" cy="426"/>
              <a:chOff x="1968" y="3168"/>
              <a:chExt cx="288" cy="864"/>
            </a:xfrm>
          </p:grpSpPr>
          <p:grpSp>
            <p:nvGrpSpPr>
              <p:cNvPr id="93208" name="Group 24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209" name="Oval 25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1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11" name="Line 27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212" name="Line 28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213" name="Line 29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3214" name="Text Box 30"/>
            <p:cNvSpPr txBox="1">
              <a:spLocks noChangeArrowheads="1"/>
            </p:cNvSpPr>
            <p:nvPr/>
          </p:nvSpPr>
          <p:spPr bwMode="auto">
            <a:xfrm rot="2081487">
              <a:off x="3638" y="1945"/>
              <a:ext cx="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i="1">
                  <a:solidFill>
                    <a:schemeClr val="accent2"/>
                  </a:solidFill>
                </a:rPr>
                <a:t>...</a:t>
              </a:r>
            </a:p>
          </p:txBody>
        </p:sp>
        <p:sp>
          <p:nvSpPr>
            <p:cNvPr id="93215" name="Line 31"/>
            <p:cNvSpPr>
              <a:spLocks noChangeShapeType="1"/>
            </p:cNvSpPr>
            <p:nvPr/>
          </p:nvSpPr>
          <p:spPr bwMode="auto">
            <a:xfrm rot="2081487">
              <a:off x="3413" y="1928"/>
              <a:ext cx="67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16" name="Line 32"/>
            <p:cNvSpPr>
              <a:spLocks noChangeShapeType="1"/>
            </p:cNvSpPr>
            <p:nvPr/>
          </p:nvSpPr>
          <p:spPr bwMode="auto">
            <a:xfrm rot="2081487">
              <a:off x="3170" y="2278"/>
              <a:ext cx="67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3217" name="Group 33"/>
            <p:cNvGrpSpPr>
              <a:grpSpLocks/>
            </p:cNvGrpSpPr>
            <p:nvPr/>
          </p:nvGrpSpPr>
          <p:grpSpPr bwMode="auto">
            <a:xfrm>
              <a:off x="3730" y="894"/>
              <a:ext cx="185" cy="426"/>
              <a:chOff x="1968" y="3168"/>
              <a:chExt cx="288" cy="864"/>
            </a:xfrm>
          </p:grpSpPr>
          <p:grpSp>
            <p:nvGrpSpPr>
              <p:cNvPr id="93218" name="Group 34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219" name="Oval 35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20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21" name="Line 37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222" name="Line 38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223" name="Line 39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3224" name="Group 40"/>
            <p:cNvGrpSpPr>
              <a:grpSpLocks/>
            </p:cNvGrpSpPr>
            <p:nvPr/>
          </p:nvGrpSpPr>
          <p:grpSpPr bwMode="auto">
            <a:xfrm>
              <a:off x="3945" y="894"/>
              <a:ext cx="185" cy="426"/>
              <a:chOff x="1968" y="3168"/>
              <a:chExt cx="288" cy="864"/>
            </a:xfrm>
          </p:grpSpPr>
          <p:grpSp>
            <p:nvGrpSpPr>
              <p:cNvPr id="93225" name="Group 41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226" name="Oval 42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27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28" name="Line 44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229" name="Line 45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230" name="Line 46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3231" name="Group 47"/>
            <p:cNvGrpSpPr>
              <a:grpSpLocks/>
            </p:cNvGrpSpPr>
            <p:nvPr/>
          </p:nvGrpSpPr>
          <p:grpSpPr bwMode="auto">
            <a:xfrm>
              <a:off x="4406" y="894"/>
              <a:ext cx="185" cy="426"/>
              <a:chOff x="1968" y="3168"/>
              <a:chExt cx="288" cy="864"/>
            </a:xfrm>
          </p:grpSpPr>
          <p:grpSp>
            <p:nvGrpSpPr>
              <p:cNvPr id="93232" name="Group 48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233" name="Oval 49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34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35" name="Line 51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236" name="Line 52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237" name="Line 53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3238" name="Text Box 54"/>
            <p:cNvSpPr txBox="1">
              <a:spLocks noChangeArrowheads="1"/>
            </p:cNvSpPr>
            <p:nvPr/>
          </p:nvSpPr>
          <p:spPr bwMode="auto">
            <a:xfrm>
              <a:off x="4116" y="918"/>
              <a:ext cx="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i="1">
                  <a:solidFill>
                    <a:schemeClr val="accent2"/>
                  </a:solidFill>
                </a:rPr>
                <a:t>...</a:t>
              </a:r>
            </a:p>
          </p:txBody>
        </p:sp>
        <p:sp>
          <p:nvSpPr>
            <p:cNvPr id="93239" name="Line 55"/>
            <p:cNvSpPr>
              <a:spLocks noChangeShapeType="1"/>
            </p:cNvSpPr>
            <p:nvPr/>
          </p:nvSpPr>
          <p:spPr bwMode="auto">
            <a:xfrm>
              <a:off x="3822" y="894"/>
              <a:ext cx="67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40" name="Line 56"/>
            <p:cNvSpPr>
              <a:spLocks noChangeShapeType="1"/>
            </p:cNvSpPr>
            <p:nvPr/>
          </p:nvSpPr>
          <p:spPr bwMode="auto">
            <a:xfrm>
              <a:off x="3822" y="1320"/>
              <a:ext cx="67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3241" name="Group 57"/>
            <p:cNvGrpSpPr>
              <a:grpSpLocks/>
            </p:cNvGrpSpPr>
            <p:nvPr/>
          </p:nvGrpSpPr>
          <p:grpSpPr bwMode="auto">
            <a:xfrm rot="-1939177">
              <a:off x="4397" y="2118"/>
              <a:ext cx="185" cy="427"/>
              <a:chOff x="1968" y="3168"/>
              <a:chExt cx="288" cy="864"/>
            </a:xfrm>
          </p:grpSpPr>
          <p:grpSp>
            <p:nvGrpSpPr>
              <p:cNvPr id="93242" name="Group 58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243" name="Oval 59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44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45" name="Line 61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246" name="Line 62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247" name="Line 63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3248" name="Group 64"/>
            <p:cNvGrpSpPr>
              <a:grpSpLocks/>
            </p:cNvGrpSpPr>
            <p:nvPr/>
          </p:nvGrpSpPr>
          <p:grpSpPr bwMode="auto">
            <a:xfrm rot="-1939177">
              <a:off x="4579" y="2003"/>
              <a:ext cx="185" cy="427"/>
              <a:chOff x="1968" y="3168"/>
              <a:chExt cx="288" cy="864"/>
            </a:xfrm>
          </p:grpSpPr>
          <p:grpSp>
            <p:nvGrpSpPr>
              <p:cNvPr id="93249" name="Group 65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250" name="Oval 66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51" name="Line 67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252" name="Line 68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253" name="Line 69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254" name="Line 70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3255" name="Text Box 71"/>
            <p:cNvSpPr txBox="1">
              <a:spLocks noChangeArrowheads="1"/>
            </p:cNvSpPr>
            <p:nvPr/>
          </p:nvSpPr>
          <p:spPr bwMode="auto">
            <a:xfrm rot="-1939177">
              <a:off x="4675" y="1913"/>
              <a:ext cx="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i="1">
                  <a:solidFill>
                    <a:schemeClr val="accent2"/>
                  </a:solidFill>
                </a:rPr>
                <a:t>...</a:t>
              </a:r>
            </a:p>
          </p:txBody>
        </p:sp>
        <p:sp>
          <p:nvSpPr>
            <p:cNvPr id="93256" name="Line 72"/>
            <p:cNvSpPr>
              <a:spLocks noChangeShapeType="1"/>
            </p:cNvSpPr>
            <p:nvPr/>
          </p:nvSpPr>
          <p:spPr bwMode="auto">
            <a:xfrm rot="-1939177">
              <a:off x="4323" y="1971"/>
              <a:ext cx="676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57" name="Line 73"/>
            <p:cNvSpPr>
              <a:spLocks noChangeShapeType="1"/>
            </p:cNvSpPr>
            <p:nvPr/>
          </p:nvSpPr>
          <p:spPr bwMode="auto">
            <a:xfrm rot="-1939177">
              <a:off x="4551" y="2331"/>
              <a:ext cx="676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58" name="Line 74"/>
            <p:cNvSpPr>
              <a:spLocks noChangeShapeType="1"/>
            </p:cNvSpPr>
            <p:nvPr/>
          </p:nvSpPr>
          <p:spPr bwMode="auto">
            <a:xfrm flipV="1">
              <a:off x="4194" y="609"/>
              <a:ext cx="0" cy="28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59" name="Line 75"/>
            <p:cNvSpPr>
              <a:spLocks noChangeShapeType="1"/>
            </p:cNvSpPr>
            <p:nvPr/>
          </p:nvSpPr>
          <p:spPr bwMode="auto">
            <a:xfrm>
              <a:off x="4194" y="1320"/>
              <a:ext cx="0" cy="21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60" name="Line 76"/>
            <p:cNvSpPr>
              <a:spLocks noChangeShapeType="1"/>
            </p:cNvSpPr>
            <p:nvPr/>
          </p:nvSpPr>
          <p:spPr bwMode="auto">
            <a:xfrm flipH="1">
              <a:off x="3795" y="1534"/>
              <a:ext cx="399" cy="42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61" name="Line 77"/>
            <p:cNvSpPr>
              <a:spLocks noChangeShapeType="1"/>
            </p:cNvSpPr>
            <p:nvPr/>
          </p:nvSpPr>
          <p:spPr bwMode="auto">
            <a:xfrm>
              <a:off x="4194" y="1534"/>
              <a:ext cx="385" cy="49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62" name="Line 78"/>
            <p:cNvSpPr>
              <a:spLocks noChangeShapeType="1"/>
            </p:cNvSpPr>
            <p:nvPr/>
          </p:nvSpPr>
          <p:spPr bwMode="auto">
            <a:xfrm flipH="1">
              <a:off x="3398" y="2316"/>
              <a:ext cx="132" cy="14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63" name="Line 79"/>
            <p:cNvSpPr>
              <a:spLocks noChangeShapeType="1"/>
            </p:cNvSpPr>
            <p:nvPr/>
          </p:nvSpPr>
          <p:spPr bwMode="auto">
            <a:xfrm flipH="1">
              <a:off x="2747" y="609"/>
              <a:ext cx="144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64" name="Line 80"/>
            <p:cNvSpPr>
              <a:spLocks noChangeShapeType="1"/>
            </p:cNvSpPr>
            <p:nvPr/>
          </p:nvSpPr>
          <p:spPr bwMode="auto">
            <a:xfrm flipH="1" flipV="1">
              <a:off x="4845" y="2329"/>
              <a:ext cx="205" cy="25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65" name="Text Box 81"/>
            <p:cNvSpPr txBox="1">
              <a:spLocks noChangeArrowheads="1"/>
            </p:cNvSpPr>
            <p:nvPr/>
          </p:nvSpPr>
          <p:spPr bwMode="auto">
            <a:xfrm>
              <a:off x="2950" y="915"/>
              <a:ext cx="7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rgbClr val="006600"/>
                  </a:solidFill>
                </a:rPr>
                <a:t>一层楼</a:t>
              </a:r>
            </a:p>
          </p:txBody>
        </p:sp>
        <p:sp>
          <p:nvSpPr>
            <p:cNvPr id="93266" name="Text Box 82"/>
            <p:cNvSpPr txBox="1">
              <a:spLocks noChangeArrowheads="1"/>
            </p:cNvSpPr>
            <p:nvPr/>
          </p:nvSpPr>
          <p:spPr bwMode="auto">
            <a:xfrm>
              <a:off x="2470" y="1683"/>
              <a:ext cx="7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rgbClr val="006600"/>
                  </a:solidFill>
                </a:rPr>
                <a:t>二层楼</a:t>
              </a:r>
              <a:endParaRPr lang="zh-CN" altLang="en-US" i="1">
                <a:solidFill>
                  <a:srgbClr val="006600"/>
                </a:solidFill>
              </a:endParaRPr>
            </a:p>
          </p:txBody>
        </p:sp>
        <p:sp>
          <p:nvSpPr>
            <p:cNvPr id="93267" name="Text Box 83"/>
            <p:cNvSpPr txBox="1">
              <a:spLocks noChangeArrowheads="1"/>
            </p:cNvSpPr>
            <p:nvPr/>
          </p:nvSpPr>
          <p:spPr bwMode="auto">
            <a:xfrm>
              <a:off x="4114" y="2511"/>
              <a:ext cx="7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rgbClr val="006600"/>
                  </a:solidFill>
                </a:rPr>
                <a:t>三层楼</a:t>
              </a:r>
              <a:endParaRPr lang="zh-CN" altLang="en-US" i="1">
                <a:solidFill>
                  <a:srgbClr val="006600"/>
                </a:solidFill>
              </a:endParaRPr>
            </a:p>
          </p:txBody>
        </p:sp>
        <p:sp>
          <p:nvSpPr>
            <p:cNvPr id="93272" name="Oval 88"/>
            <p:cNvSpPr>
              <a:spLocks noChangeArrowheads="1"/>
            </p:cNvSpPr>
            <p:nvPr/>
          </p:nvSpPr>
          <p:spPr bwMode="auto">
            <a:xfrm>
              <a:off x="4150" y="1500"/>
              <a:ext cx="96" cy="96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98" name="Line 114"/>
            <p:cNvSpPr>
              <a:spLocks noChangeShapeType="1"/>
            </p:cNvSpPr>
            <p:nvPr/>
          </p:nvSpPr>
          <p:spPr bwMode="auto">
            <a:xfrm flipH="1">
              <a:off x="2686" y="1536"/>
              <a:ext cx="15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99" name="Text Box 115"/>
            <p:cNvSpPr txBox="1">
              <a:spLocks noChangeArrowheads="1"/>
            </p:cNvSpPr>
            <p:nvPr/>
          </p:nvSpPr>
          <p:spPr bwMode="auto">
            <a:xfrm>
              <a:off x="2484" y="1158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N</a:t>
              </a:r>
            </a:p>
          </p:txBody>
        </p:sp>
        <p:grpSp>
          <p:nvGrpSpPr>
            <p:cNvPr id="93300" name="Group 116"/>
            <p:cNvGrpSpPr>
              <a:grpSpLocks/>
            </p:cNvGrpSpPr>
            <p:nvPr/>
          </p:nvGrpSpPr>
          <p:grpSpPr bwMode="auto">
            <a:xfrm rot="-1939177">
              <a:off x="4949" y="1746"/>
              <a:ext cx="185" cy="427"/>
              <a:chOff x="1968" y="3168"/>
              <a:chExt cx="288" cy="864"/>
            </a:xfrm>
          </p:grpSpPr>
          <p:grpSp>
            <p:nvGrpSpPr>
              <p:cNvPr id="93301" name="Group 117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3302" name="Oval 118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303" name="Line 119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3304" name="Line 120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3305" name="Line 121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3306" name="Line 122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93308" name="Text Box 124"/>
          <p:cNvSpPr txBox="1">
            <a:spLocks noChangeArrowheads="1"/>
          </p:cNvSpPr>
          <p:nvPr/>
        </p:nvSpPr>
        <p:spPr bwMode="auto">
          <a:xfrm>
            <a:off x="688975" y="933450"/>
            <a:ext cx="2805113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/>
              <a:t>    </a:t>
            </a:r>
            <a:r>
              <a:rPr lang="zh-CN" altLang="en-US" sz="3200"/>
              <a:t>正确接法</a:t>
            </a:r>
            <a:r>
              <a:rPr lang="en-US" altLang="zh-CN" sz="3200"/>
              <a:t>:</a:t>
            </a:r>
          </a:p>
          <a:p>
            <a:pPr>
              <a:lnSpc>
                <a:spcPct val="120000"/>
              </a:lnSpc>
            </a:pPr>
            <a:r>
              <a:rPr lang="zh-CN" altLang="en-US" sz="3200"/>
              <a:t>每层楼的灯相互并联</a:t>
            </a:r>
            <a:r>
              <a:rPr lang="en-US" altLang="zh-CN" sz="3200"/>
              <a:t>,</a:t>
            </a:r>
            <a:r>
              <a:rPr lang="zh-CN" altLang="en-US" sz="3200"/>
              <a:t>然后分别接至各相电压上。设电源电压为：</a:t>
            </a:r>
          </a:p>
        </p:txBody>
      </p:sp>
      <p:graphicFrame>
        <p:nvGraphicFramePr>
          <p:cNvPr id="93309" name="Object 125"/>
          <p:cNvGraphicFramePr>
            <a:graphicFrameLocks noChangeAspect="1"/>
          </p:cNvGraphicFramePr>
          <p:nvPr/>
        </p:nvGraphicFramePr>
        <p:xfrm>
          <a:off x="747713" y="4606925"/>
          <a:ext cx="337502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88" name="公式" r:id="rId4" imgW="1180800" imgH="380880" progId="Equation.3">
                  <p:embed/>
                </p:oleObj>
              </mc:Choice>
              <mc:Fallback>
                <p:oleObj name="公式" r:id="rId4" imgW="1180800" imgH="380880" progId="Equation.3">
                  <p:embed/>
                  <p:pic>
                    <p:nvPicPr>
                      <p:cNvPr id="0" name="Object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713" y="4606925"/>
                        <a:ext cx="3375025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311" name="Text Box 127"/>
          <p:cNvSpPr txBox="1">
            <a:spLocks noChangeArrowheads="1"/>
          </p:cNvSpPr>
          <p:nvPr/>
        </p:nvSpPr>
        <p:spPr bwMode="auto">
          <a:xfrm>
            <a:off x="650875" y="5810250"/>
            <a:ext cx="80502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则每盏灯上都可</a:t>
            </a:r>
            <a:r>
              <a:rPr lang="zh-CN" altLang="en-US" sz="3200">
                <a:solidFill>
                  <a:srgbClr val="FF0000"/>
                </a:solidFill>
              </a:rPr>
              <a:t>得到额定的工作电压</a:t>
            </a:r>
            <a:r>
              <a:rPr lang="en-US" altLang="zh-CN" sz="3200">
                <a:solidFill>
                  <a:srgbClr val="FF0000"/>
                </a:solidFill>
              </a:rPr>
              <a:t>220V</a:t>
            </a:r>
            <a:r>
              <a:rPr lang="zh-CN" altLang="en-US" sz="320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3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3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308" grpId="0" autoUpdateAnimBg="0"/>
      <p:bldP spid="93311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26" name="Text Box 2094"/>
          <p:cNvSpPr txBox="1">
            <a:spLocks noChangeArrowheads="1"/>
          </p:cNvSpPr>
          <p:nvPr/>
        </p:nvSpPr>
        <p:spPr bwMode="auto">
          <a:xfrm>
            <a:off x="228600" y="133350"/>
            <a:ext cx="43275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照明电路的一般画法</a:t>
            </a:r>
          </a:p>
        </p:txBody>
      </p:sp>
      <p:grpSp>
        <p:nvGrpSpPr>
          <p:cNvPr id="97330" name="Group 2098"/>
          <p:cNvGrpSpPr>
            <a:grpSpLocks/>
          </p:cNvGrpSpPr>
          <p:nvPr/>
        </p:nvGrpSpPr>
        <p:grpSpPr bwMode="auto">
          <a:xfrm>
            <a:off x="571500" y="4991100"/>
            <a:ext cx="2971800" cy="1600200"/>
            <a:chOff x="1848" y="3132"/>
            <a:chExt cx="1872" cy="1008"/>
          </a:xfrm>
        </p:grpSpPr>
        <p:sp>
          <p:nvSpPr>
            <p:cNvPr id="97327" name="AutoShape 2095"/>
            <p:cNvSpPr>
              <a:spLocks noChangeArrowheads="1"/>
            </p:cNvSpPr>
            <p:nvPr/>
          </p:nvSpPr>
          <p:spPr bwMode="auto">
            <a:xfrm>
              <a:off x="1848" y="3132"/>
              <a:ext cx="1872" cy="1008"/>
            </a:xfrm>
            <a:prstGeom prst="cloudCallout">
              <a:avLst>
                <a:gd name="adj1" fmla="val 18588"/>
                <a:gd name="adj2" fmla="val -87597"/>
              </a:avLst>
            </a:prstGeom>
            <a:solidFill>
              <a:srgbClr val="FFFFFF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3200"/>
            </a:p>
          </p:txBody>
        </p:sp>
        <p:sp>
          <p:nvSpPr>
            <p:cNvPr id="97328" name="Text Box 2096"/>
            <p:cNvSpPr txBox="1">
              <a:spLocks noChangeArrowheads="1"/>
            </p:cNvSpPr>
            <p:nvPr/>
          </p:nvSpPr>
          <p:spPr bwMode="auto">
            <a:xfrm>
              <a:off x="1994" y="3283"/>
              <a:ext cx="1658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schemeClr val="accent2"/>
                  </a:solidFill>
                </a:rPr>
                <a:t>中线上不能加</a:t>
              </a:r>
            </a:p>
            <a:p>
              <a:r>
                <a:rPr lang="zh-CN" altLang="en-US" sz="3200">
                  <a:solidFill>
                    <a:schemeClr val="accent2"/>
                  </a:solidFill>
                </a:rPr>
                <a:t>刀闸和保险</a:t>
              </a:r>
            </a:p>
          </p:txBody>
        </p:sp>
      </p:grpSp>
      <p:grpSp>
        <p:nvGrpSpPr>
          <p:cNvPr id="97340" name="Group 2108"/>
          <p:cNvGrpSpPr>
            <a:grpSpLocks/>
          </p:cNvGrpSpPr>
          <p:nvPr/>
        </p:nvGrpSpPr>
        <p:grpSpPr bwMode="auto">
          <a:xfrm>
            <a:off x="860425" y="1104900"/>
            <a:ext cx="7683500" cy="4343400"/>
            <a:chOff x="542" y="696"/>
            <a:chExt cx="4840" cy="2736"/>
          </a:xfrm>
        </p:grpSpPr>
        <p:sp>
          <p:nvSpPr>
            <p:cNvPr id="97333" name="Rectangle 2101"/>
            <p:cNvSpPr>
              <a:spLocks noChangeArrowheads="1"/>
            </p:cNvSpPr>
            <p:nvPr/>
          </p:nvSpPr>
          <p:spPr bwMode="auto">
            <a:xfrm flipV="1">
              <a:off x="1692" y="1693"/>
              <a:ext cx="276" cy="9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25" name="Rectangle 2093"/>
            <p:cNvSpPr>
              <a:spLocks noChangeArrowheads="1"/>
            </p:cNvSpPr>
            <p:nvPr/>
          </p:nvSpPr>
          <p:spPr bwMode="auto">
            <a:xfrm flipV="1">
              <a:off x="1692" y="949"/>
              <a:ext cx="276" cy="9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24" name="Rectangle 2092"/>
            <p:cNvSpPr>
              <a:spLocks noChangeArrowheads="1"/>
            </p:cNvSpPr>
            <p:nvPr/>
          </p:nvSpPr>
          <p:spPr bwMode="auto">
            <a:xfrm flipV="1">
              <a:off x="1704" y="1345"/>
              <a:ext cx="276" cy="9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82" name="Line 2050"/>
            <p:cNvSpPr>
              <a:spLocks noChangeShapeType="1"/>
            </p:cNvSpPr>
            <p:nvPr/>
          </p:nvSpPr>
          <p:spPr bwMode="auto">
            <a:xfrm>
              <a:off x="1284" y="720"/>
              <a:ext cx="276" cy="2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83" name="Line 2051"/>
            <p:cNvSpPr>
              <a:spLocks noChangeShapeType="1"/>
            </p:cNvSpPr>
            <p:nvPr/>
          </p:nvSpPr>
          <p:spPr bwMode="auto">
            <a:xfrm>
              <a:off x="1284" y="1104"/>
              <a:ext cx="276" cy="2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84" name="Line 2052"/>
            <p:cNvSpPr>
              <a:spLocks noChangeShapeType="1"/>
            </p:cNvSpPr>
            <p:nvPr/>
          </p:nvSpPr>
          <p:spPr bwMode="auto">
            <a:xfrm>
              <a:off x="1284" y="1464"/>
              <a:ext cx="276" cy="2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85" name="Line 2053"/>
            <p:cNvSpPr>
              <a:spLocks noChangeShapeType="1"/>
            </p:cNvSpPr>
            <p:nvPr/>
          </p:nvSpPr>
          <p:spPr bwMode="auto">
            <a:xfrm>
              <a:off x="1560" y="996"/>
              <a:ext cx="373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87" name="Line 2055"/>
            <p:cNvSpPr>
              <a:spLocks noChangeShapeType="1"/>
            </p:cNvSpPr>
            <p:nvPr/>
          </p:nvSpPr>
          <p:spPr bwMode="auto">
            <a:xfrm>
              <a:off x="1560" y="1392"/>
              <a:ext cx="370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88" name="Line 2056"/>
            <p:cNvSpPr>
              <a:spLocks noChangeShapeType="1"/>
            </p:cNvSpPr>
            <p:nvPr/>
          </p:nvSpPr>
          <p:spPr bwMode="auto">
            <a:xfrm>
              <a:off x="1560" y="1740"/>
              <a:ext cx="373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89" name="Line 2057"/>
            <p:cNvSpPr>
              <a:spLocks noChangeShapeType="1"/>
            </p:cNvSpPr>
            <p:nvPr/>
          </p:nvSpPr>
          <p:spPr bwMode="auto">
            <a:xfrm>
              <a:off x="864" y="984"/>
              <a:ext cx="37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0" name="Line 2058"/>
            <p:cNvSpPr>
              <a:spLocks noChangeShapeType="1"/>
            </p:cNvSpPr>
            <p:nvPr/>
          </p:nvSpPr>
          <p:spPr bwMode="auto">
            <a:xfrm>
              <a:off x="876" y="1380"/>
              <a:ext cx="37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1" name="Line 2059"/>
            <p:cNvSpPr>
              <a:spLocks noChangeShapeType="1"/>
            </p:cNvSpPr>
            <p:nvPr/>
          </p:nvSpPr>
          <p:spPr bwMode="auto">
            <a:xfrm>
              <a:off x="900" y="1752"/>
              <a:ext cx="37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2" name="Line 2060"/>
            <p:cNvSpPr>
              <a:spLocks noChangeShapeType="1"/>
            </p:cNvSpPr>
            <p:nvPr/>
          </p:nvSpPr>
          <p:spPr bwMode="auto">
            <a:xfrm>
              <a:off x="1392" y="840"/>
              <a:ext cx="0" cy="72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3" name="Line 2061"/>
            <p:cNvSpPr>
              <a:spLocks noChangeShapeType="1"/>
            </p:cNvSpPr>
            <p:nvPr/>
          </p:nvSpPr>
          <p:spPr bwMode="auto">
            <a:xfrm>
              <a:off x="888" y="2736"/>
              <a:ext cx="43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4" name="Text Box 2062"/>
            <p:cNvSpPr txBox="1">
              <a:spLocks noChangeArrowheads="1"/>
            </p:cNvSpPr>
            <p:nvPr/>
          </p:nvSpPr>
          <p:spPr bwMode="auto">
            <a:xfrm>
              <a:off x="542" y="696"/>
              <a:ext cx="2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/>
                <a:t>A</a:t>
              </a:r>
              <a:endParaRPr lang="en-US" altLang="zh-CN" sz="3200"/>
            </a:p>
          </p:txBody>
        </p:sp>
        <p:sp>
          <p:nvSpPr>
            <p:cNvPr id="97295" name="Text Box 2063"/>
            <p:cNvSpPr txBox="1">
              <a:spLocks noChangeArrowheads="1"/>
            </p:cNvSpPr>
            <p:nvPr/>
          </p:nvSpPr>
          <p:spPr bwMode="auto">
            <a:xfrm>
              <a:off x="542" y="1128"/>
              <a:ext cx="2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/>
                <a:t>B</a:t>
              </a:r>
              <a:endParaRPr lang="en-US" altLang="zh-CN" sz="3200"/>
            </a:p>
          </p:txBody>
        </p:sp>
        <p:sp>
          <p:nvSpPr>
            <p:cNvPr id="97296" name="Text Box 2064"/>
            <p:cNvSpPr txBox="1">
              <a:spLocks noChangeArrowheads="1"/>
            </p:cNvSpPr>
            <p:nvPr/>
          </p:nvSpPr>
          <p:spPr bwMode="auto">
            <a:xfrm>
              <a:off x="566" y="1548"/>
              <a:ext cx="2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/>
                <a:t>C</a:t>
              </a:r>
              <a:endParaRPr lang="en-US" altLang="zh-CN" sz="3200"/>
            </a:p>
          </p:txBody>
        </p:sp>
        <p:sp>
          <p:nvSpPr>
            <p:cNvPr id="97297" name="Text Box 2065"/>
            <p:cNvSpPr txBox="1">
              <a:spLocks noChangeArrowheads="1"/>
            </p:cNvSpPr>
            <p:nvPr/>
          </p:nvSpPr>
          <p:spPr bwMode="auto">
            <a:xfrm>
              <a:off x="626" y="2412"/>
              <a:ext cx="3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/>
                <a:t>N</a:t>
              </a:r>
              <a:endParaRPr lang="en-US" altLang="zh-CN" sz="3200"/>
            </a:p>
          </p:txBody>
        </p:sp>
        <p:grpSp>
          <p:nvGrpSpPr>
            <p:cNvPr id="97336" name="Group 2104"/>
            <p:cNvGrpSpPr>
              <a:grpSpLocks/>
            </p:cNvGrpSpPr>
            <p:nvPr/>
          </p:nvGrpSpPr>
          <p:grpSpPr bwMode="auto">
            <a:xfrm>
              <a:off x="2652" y="972"/>
              <a:ext cx="690" cy="1776"/>
              <a:chOff x="2148" y="972"/>
              <a:chExt cx="690" cy="1776"/>
            </a:xfrm>
          </p:grpSpPr>
          <p:sp>
            <p:nvSpPr>
              <p:cNvPr id="97302" name="AutoShape 2070"/>
              <p:cNvSpPr>
                <a:spLocks noChangeArrowheads="1"/>
              </p:cNvSpPr>
              <p:nvPr/>
            </p:nvSpPr>
            <p:spPr bwMode="auto">
              <a:xfrm>
                <a:off x="2148" y="2148"/>
                <a:ext cx="264" cy="252"/>
              </a:xfrm>
              <a:prstGeom prst="flowChartSummingJunction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05" name="Line 2073"/>
              <p:cNvSpPr>
                <a:spLocks noChangeShapeType="1"/>
              </p:cNvSpPr>
              <p:nvPr/>
            </p:nvSpPr>
            <p:spPr bwMode="auto">
              <a:xfrm>
                <a:off x="2280" y="996"/>
                <a:ext cx="0" cy="1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06" name="Line 2074"/>
              <p:cNvSpPr>
                <a:spLocks noChangeShapeType="1"/>
              </p:cNvSpPr>
              <p:nvPr/>
            </p:nvSpPr>
            <p:spPr bwMode="auto">
              <a:xfrm>
                <a:off x="2280" y="2388"/>
                <a:ext cx="0" cy="34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11" name="Oval 2079"/>
              <p:cNvSpPr>
                <a:spLocks noChangeArrowheads="1"/>
              </p:cNvSpPr>
              <p:nvPr/>
            </p:nvSpPr>
            <p:spPr bwMode="auto">
              <a:xfrm>
                <a:off x="2256" y="97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16" name="Oval 2084"/>
              <p:cNvSpPr>
                <a:spLocks noChangeArrowheads="1"/>
              </p:cNvSpPr>
              <p:nvPr/>
            </p:nvSpPr>
            <p:spPr bwMode="auto">
              <a:xfrm>
                <a:off x="2256" y="27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17" name="Text Box 2085"/>
              <p:cNvSpPr txBox="1">
                <a:spLocks noChangeArrowheads="1"/>
              </p:cNvSpPr>
              <p:nvPr/>
            </p:nvSpPr>
            <p:spPr bwMode="auto">
              <a:xfrm>
                <a:off x="2402" y="2040"/>
                <a:ext cx="43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/>
                  <a:t>. . .</a:t>
                </a:r>
              </a:p>
            </p:txBody>
          </p:sp>
        </p:grpSp>
        <p:grpSp>
          <p:nvGrpSpPr>
            <p:cNvPr id="97339" name="Group 2107"/>
            <p:cNvGrpSpPr>
              <a:grpSpLocks/>
            </p:cNvGrpSpPr>
            <p:nvPr/>
          </p:nvGrpSpPr>
          <p:grpSpPr bwMode="auto">
            <a:xfrm>
              <a:off x="3720" y="1356"/>
              <a:ext cx="690" cy="1392"/>
              <a:chOff x="3720" y="1356"/>
              <a:chExt cx="690" cy="1392"/>
            </a:xfrm>
          </p:grpSpPr>
          <p:sp>
            <p:nvSpPr>
              <p:cNvPr id="97308" name="Line 2076"/>
              <p:cNvSpPr>
                <a:spLocks noChangeShapeType="1"/>
              </p:cNvSpPr>
              <p:nvPr/>
            </p:nvSpPr>
            <p:spPr bwMode="auto">
              <a:xfrm>
                <a:off x="3864" y="2388"/>
                <a:ext cx="0" cy="34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97337" name="Group 2105"/>
              <p:cNvGrpSpPr>
                <a:grpSpLocks/>
              </p:cNvGrpSpPr>
              <p:nvPr/>
            </p:nvGrpSpPr>
            <p:grpSpPr bwMode="auto">
              <a:xfrm>
                <a:off x="3720" y="1356"/>
                <a:ext cx="690" cy="1392"/>
                <a:chOff x="3372" y="1356"/>
                <a:chExt cx="690" cy="1392"/>
              </a:xfrm>
            </p:grpSpPr>
            <p:sp>
              <p:nvSpPr>
                <p:cNvPr id="97303" name="AutoShape 2071"/>
                <p:cNvSpPr>
                  <a:spLocks noChangeArrowheads="1"/>
                </p:cNvSpPr>
                <p:nvPr/>
              </p:nvSpPr>
              <p:spPr bwMode="auto">
                <a:xfrm>
                  <a:off x="3372" y="2136"/>
                  <a:ext cx="264" cy="252"/>
                </a:xfrm>
                <a:prstGeom prst="flowChartSummingJunction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7307" name="Line 2075"/>
                <p:cNvSpPr>
                  <a:spLocks noChangeShapeType="1"/>
                </p:cNvSpPr>
                <p:nvPr/>
              </p:nvSpPr>
              <p:spPr bwMode="auto">
                <a:xfrm>
                  <a:off x="3516" y="1392"/>
                  <a:ext cx="0" cy="75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7312" name="Oval 2080"/>
                <p:cNvSpPr>
                  <a:spLocks noChangeArrowheads="1"/>
                </p:cNvSpPr>
                <p:nvPr/>
              </p:nvSpPr>
              <p:spPr bwMode="auto">
                <a:xfrm>
                  <a:off x="3492" y="135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7315" name="Oval 2083"/>
                <p:cNvSpPr>
                  <a:spLocks noChangeArrowheads="1"/>
                </p:cNvSpPr>
                <p:nvPr/>
              </p:nvSpPr>
              <p:spPr bwMode="auto">
                <a:xfrm>
                  <a:off x="3480" y="27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7318" name="Text Box 2086"/>
                <p:cNvSpPr txBox="1">
                  <a:spLocks noChangeArrowheads="1"/>
                </p:cNvSpPr>
                <p:nvPr/>
              </p:nvSpPr>
              <p:spPr bwMode="auto">
                <a:xfrm>
                  <a:off x="3626" y="2040"/>
                  <a:ext cx="436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3200"/>
                    <a:t>. . .</a:t>
                  </a:r>
                </a:p>
              </p:txBody>
            </p:sp>
          </p:grpSp>
        </p:grpSp>
        <p:grpSp>
          <p:nvGrpSpPr>
            <p:cNvPr id="97338" name="Group 2106"/>
            <p:cNvGrpSpPr>
              <a:grpSpLocks/>
            </p:cNvGrpSpPr>
            <p:nvPr/>
          </p:nvGrpSpPr>
          <p:grpSpPr bwMode="auto">
            <a:xfrm>
              <a:off x="4680" y="1728"/>
              <a:ext cx="702" cy="1020"/>
              <a:chOff x="4560" y="1728"/>
              <a:chExt cx="702" cy="1020"/>
            </a:xfrm>
          </p:grpSpPr>
          <p:sp>
            <p:nvSpPr>
              <p:cNvPr id="97304" name="AutoShape 2072"/>
              <p:cNvSpPr>
                <a:spLocks noChangeArrowheads="1"/>
              </p:cNvSpPr>
              <p:nvPr/>
            </p:nvSpPr>
            <p:spPr bwMode="auto">
              <a:xfrm>
                <a:off x="4560" y="2148"/>
                <a:ext cx="264" cy="252"/>
              </a:xfrm>
              <a:prstGeom prst="flowChartSummingJunction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09" name="Line 2077"/>
              <p:cNvSpPr>
                <a:spLocks noChangeShapeType="1"/>
              </p:cNvSpPr>
              <p:nvPr/>
            </p:nvSpPr>
            <p:spPr bwMode="auto">
              <a:xfrm>
                <a:off x="4692" y="1740"/>
                <a:ext cx="0" cy="40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10" name="Line 2078"/>
              <p:cNvSpPr>
                <a:spLocks noChangeShapeType="1"/>
              </p:cNvSpPr>
              <p:nvPr/>
            </p:nvSpPr>
            <p:spPr bwMode="auto">
              <a:xfrm>
                <a:off x="4704" y="2400"/>
                <a:ext cx="0" cy="34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13" name="Oval 2081"/>
              <p:cNvSpPr>
                <a:spLocks noChangeArrowheads="1"/>
              </p:cNvSpPr>
              <p:nvPr/>
            </p:nvSpPr>
            <p:spPr bwMode="auto">
              <a:xfrm>
                <a:off x="4668" y="17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14" name="Oval 2082"/>
              <p:cNvSpPr>
                <a:spLocks noChangeArrowheads="1"/>
              </p:cNvSpPr>
              <p:nvPr/>
            </p:nvSpPr>
            <p:spPr bwMode="auto">
              <a:xfrm>
                <a:off x="4680" y="27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7319" name="Text Box 2087"/>
              <p:cNvSpPr txBox="1">
                <a:spLocks noChangeArrowheads="1"/>
              </p:cNvSpPr>
              <p:nvPr/>
            </p:nvSpPr>
            <p:spPr bwMode="auto">
              <a:xfrm>
                <a:off x="4826" y="2004"/>
                <a:ext cx="43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3200"/>
                  <a:t>. . .</a:t>
                </a:r>
              </a:p>
            </p:txBody>
          </p:sp>
        </p:grpSp>
        <p:sp>
          <p:nvSpPr>
            <p:cNvPr id="97331" name="Text Box 2099"/>
            <p:cNvSpPr txBox="1">
              <a:spLocks noChangeArrowheads="1"/>
            </p:cNvSpPr>
            <p:nvPr/>
          </p:nvSpPr>
          <p:spPr bwMode="auto">
            <a:xfrm>
              <a:off x="2630" y="2800"/>
              <a:ext cx="342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一</a:t>
              </a:r>
            </a:p>
            <a:p>
              <a:r>
                <a:rPr lang="zh-CN" altLang="en-US"/>
                <a:t>层</a:t>
              </a:r>
            </a:p>
          </p:txBody>
        </p:sp>
        <p:sp>
          <p:nvSpPr>
            <p:cNvPr id="97334" name="Text Box 2102"/>
            <p:cNvSpPr txBox="1">
              <a:spLocks noChangeArrowheads="1"/>
            </p:cNvSpPr>
            <p:nvPr/>
          </p:nvSpPr>
          <p:spPr bwMode="auto">
            <a:xfrm>
              <a:off x="3710" y="2836"/>
              <a:ext cx="342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二</a:t>
              </a:r>
            </a:p>
            <a:p>
              <a:r>
                <a:rPr lang="zh-CN" altLang="en-US"/>
                <a:t>层</a:t>
              </a:r>
            </a:p>
          </p:txBody>
        </p:sp>
        <p:sp>
          <p:nvSpPr>
            <p:cNvPr id="97335" name="Text Box 2103"/>
            <p:cNvSpPr txBox="1">
              <a:spLocks noChangeArrowheads="1"/>
            </p:cNvSpPr>
            <p:nvPr/>
          </p:nvSpPr>
          <p:spPr bwMode="auto">
            <a:xfrm>
              <a:off x="4718" y="2824"/>
              <a:ext cx="342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三</a:t>
              </a:r>
            </a:p>
            <a:p>
              <a:r>
                <a:rPr lang="zh-CN" altLang="en-US"/>
                <a:t>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7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114300" y="50800"/>
            <a:ext cx="4010025" cy="701675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§7.1  </a:t>
            </a:r>
            <a:r>
              <a:rPr lang="zh-CN" altLang="en-US" sz="4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三相电源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07975" y="720725"/>
            <a:ext cx="426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0000FF"/>
                </a:solidFill>
                <a:ea typeface="隶书" panose="02010509060101010101" pitchFamily="49" charset="-122"/>
              </a:rPr>
              <a:t>三相电动势的产生</a:t>
            </a:r>
          </a:p>
        </p:txBody>
      </p:sp>
      <p:grpSp>
        <p:nvGrpSpPr>
          <p:cNvPr id="79903" name="Group 31"/>
          <p:cNvGrpSpPr>
            <a:grpSpLocks/>
          </p:cNvGrpSpPr>
          <p:nvPr/>
        </p:nvGrpSpPr>
        <p:grpSpPr bwMode="auto">
          <a:xfrm>
            <a:off x="6286500" y="1104900"/>
            <a:ext cx="2552700" cy="2876550"/>
            <a:chOff x="1860" y="1020"/>
            <a:chExt cx="1608" cy="1812"/>
          </a:xfrm>
        </p:grpSpPr>
        <p:sp>
          <p:nvSpPr>
            <p:cNvPr id="79876" name="Line 4"/>
            <p:cNvSpPr>
              <a:spLocks noChangeShapeType="1"/>
            </p:cNvSpPr>
            <p:nvPr/>
          </p:nvSpPr>
          <p:spPr bwMode="auto">
            <a:xfrm>
              <a:off x="1872" y="1464"/>
              <a:ext cx="0" cy="43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77" name="Line 5"/>
            <p:cNvSpPr>
              <a:spLocks noChangeShapeType="1"/>
            </p:cNvSpPr>
            <p:nvPr/>
          </p:nvSpPr>
          <p:spPr bwMode="auto">
            <a:xfrm>
              <a:off x="2544" y="1464"/>
              <a:ext cx="0" cy="43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78" name="Line 6"/>
            <p:cNvSpPr>
              <a:spLocks noChangeShapeType="1"/>
            </p:cNvSpPr>
            <p:nvPr/>
          </p:nvSpPr>
          <p:spPr bwMode="auto">
            <a:xfrm>
              <a:off x="1860" y="1884"/>
              <a:ext cx="68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79" name="Line 7"/>
            <p:cNvSpPr>
              <a:spLocks noChangeShapeType="1"/>
            </p:cNvSpPr>
            <p:nvPr/>
          </p:nvSpPr>
          <p:spPr bwMode="auto">
            <a:xfrm flipV="1">
              <a:off x="2532" y="1344"/>
              <a:ext cx="935" cy="5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0" name="Line 8"/>
            <p:cNvSpPr>
              <a:spLocks noChangeShapeType="1"/>
            </p:cNvSpPr>
            <p:nvPr/>
          </p:nvSpPr>
          <p:spPr bwMode="auto">
            <a:xfrm flipV="1">
              <a:off x="3468" y="1020"/>
              <a:ext cx="0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1" name="Line 9"/>
            <p:cNvSpPr>
              <a:spLocks noChangeShapeType="1"/>
            </p:cNvSpPr>
            <p:nvPr/>
          </p:nvSpPr>
          <p:spPr bwMode="auto">
            <a:xfrm>
              <a:off x="1884" y="2448"/>
              <a:ext cx="64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2" name="Line 10"/>
            <p:cNvSpPr>
              <a:spLocks noChangeShapeType="1"/>
            </p:cNvSpPr>
            <p:nvPr/>
          </p:nvSpPr>
          <p:spPr bwMode="auto">
            <a:xfrm flipV="1">
              <a:off x="2520" y="1908"/>
              <a:ext cx="935" cy="5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4" name="Line 12"/>
            <p:cNvSpPr>
              <a:spLocks noChangeShapeType="1"/>
            </p:cNvSpPr>
            <p:nvPr/>
          </p:nvSpPr>
          <p:spPr bwMode="auto">
            <a:xfrm>
              <a:off x="3456" y="1908"/>
              <a:ext cx="0" cy="3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5" name="Line 13"/>
            <p:cNvSpPr>
              <a:spLocks noChangeShapeType="1"/>
            </p:cNvSpPr>
            <p:nvPr/>
          </p:nvSpPr>
          <p:spPr bwMode="auto">
            <a:xfrm>
              <a:off x="2532" y="2436"/>
              <a:ext cx="0" cy="3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6" name="Line 14"/>
            <p:cNvSpPr>
              <a:spLocks noChangeShapeType="1"/>
            </p:cNvSpPr>
            <p:nvPr/>
          </p:nvSpPr>
          <p:spPr bwMode="auto">
            <a:xfrm>
              <a:off x="1872" y="2436"/>
              <a:ext cx="0" cy="3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7" name="Line 15"/>
            <p:cNvSpPr>
              <a:spLocks noChangeShapeType="1"/>
            </p:cNvSpPr>
            <p:nvPr/>
          </p:nvSpPr>
          <p:spPr bwMode="auto">
            <a:xfrm>
              <a:off x="2760" y="1920"/>
              <a:ext cx="68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8" name="Line 16"/>
            <p:cNvSpPr>
              <a:spLocks noChangeShapeType="1"/>
            </p:cNvSpPr>
            <p:nvPr/>
          </p:nvSpPr>
          <p:spPr bwMode="auto">
            <a:xfrm flipV="1">
              <a:off x="1860" y="1908"/>
              <a:ext cx="915" cy="52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9" name="Text Box 17"/>
            <p:cNvSpPr txBox="1">
              <a:spLocks noChangeArrowheads="1"/>
            </p:cNvSpPr>
            <p:nvPr/>
          </p:nvSpPr>
          <p:spPr bwMode="auto">
            <a:xfrm>
              <a:off x="2066" y="1488"/>
              <a:ext cx="3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>
                  <a:solidFill>
                    <a:schemeClr val="tx2"/>
                  </a:solidFill>
                  <a:ea typeface="仿宋_GB2312" pitchFamily="49" charset="-122"/>
                </a:rPr>
                <a:t>N</a:t>
              </a:r>
              <a:endParaRPr lang="en-US" altLang="zh-CN" sz="3200" i="1">
                <a:solidFill>
                  <a:srgbClr val="FF0000"/>
                </a:solidFill>
                <a:ea typeface="仿宋_GB2312" pitchFamily="49" charset="-122"/>
              </a:endParaRPr>
            </a:p>
          </p:txBody>
        </p:sp>
        <p:sp>
          <p:nvSpPr>
            <p:cNvPr id="79890" name="Text Box 18"/>
            <p:cNvSpPr txBox="1">
              <a:spLocks noChangeArrowheads="1"/>
            </p:cNvSpPr>
            <p:nvPr/>
          </p:nvSpPr>
          <p:spPr bwMode="auto">
            <a:xfrm>
              <a:off x="2090" y="2436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>
                  <a:solidFill>
                    <a:schemeClr val="tx2"/>
                  </a:solidFill>
                  <a:ea typeface="仿宋_GB2312" pitchFamily="49" charset="-122"/>
                </a:rPr>
                <a:t>S</a:t>
              </a:r>
              <a:endParaRPr lang="en-US" altLang="zh-CN" sz="3200" i="1">
                <a:solidFill>
                  <a:srgbClr val="FF0000"/>
                </a:solidFill>
                <a:ea typeface="仿宋_GB2312" pitchFamily="49" charset="-122"/>
              </a:endParaRPr>
            </a:p>
          </p:txBody>
        </p:sp>
        <p:sp>
          <p:nvSpPr>
            <p:cNvPr id="79902" name="Line 30"/>
            <p:cNvSpPr>
              <a:spLocks noChangeShapeType="1"/>
            </p:cNvSpPr>
            <p:nvPr/>
          </p:nvSpPr>
          <p:spPr bwMode="auto">
            <a:xfrm flipV="1">
              <a:off x="1860" y="2277"/>
              <a:ext cx="276" cy="15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9918" name="Group 46"/>
          <p:cNvGrpSpPr>
            <a:grpSpLocks/>
          </p:cNvGrpSpPr>
          <p:nvPr/>
        </p:nvGrpSpPr>
        <p:grpSpPr bwMode="auto">
          <a:xfrm>
            <a:off x="5241925" y="2474913"/>
            <a:ext cx="911225" cy="641350"/>
            <a:chOff x="3194" y="2135"/>
            <a:chExt cx="550" cy="404"/>
          </a:xfrm>
        </p:grpSpPr>
        <p:sp>
          <p:nvSpPr>
            <p:cNvPr id="79906" name="Freeform 34"/>
            <p:cNvSpPr>
              <a:spLocks/>
            </p:cNvSpPr>
            <p:nvPr/>
          </p:nvSpPr>
          <p:spPr bwMode="auto">
            <a:xfrm>
              <a:off x="3480" y="2330"/>
              <a:ext cx="264" cy="118"/>
            </a:xfrm>
            <a:custGeom>
              <a:avLst/>
              <a:gdLst>
                <a:gd name="T0" fmla="*/ 0 w 264"/>
                <a:gd name="T1" fmla="*/ 118 h 118"/>
                <a:gd name="T2" fmla="*/ 120 w 264"/>
                <a:gd name="T3" fmla="*/ 10 h 118"/>
                <a:gd name="T4" fmla="*/ 264 w 264"/>
                <a:gd name="T5" fmla="*/ 5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4" h="118">
                  <a:moveTo>
                    <a:pt x="0" y="118"/>
                  </a:moveTo>
                  <a:cubicBezTo>
                    <a:pt x="38" y="69"/>
                    <a:pt x="76" y="20"/>
                    <a:pt x="120" y="10"/>
                  </a:cubicBezTo>
                  <a:cubicBezTo>
                    <a:pt x="164" y="0"/>
                    <a:pt x="236" y="44"/>
                    <a:pt x="264" y="58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907" name="Text Box 35"/>
            <p:cNvSpPr txBox="1">
              <a:spLocks noChangeArrowheads="1"/>
            </p:cNvSpPr>
            <p:nvPr/>
          </p:nvSpPr>
          <p:spPr bwMode="auto">
            <a:xfrm>
              <a:off x="3194" y="2135"/>
              <a:ext cx="30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 i="1">
                  <a:solidFill>
                    <a:srgbClr val="FF0000"/>
                  </a:solidFill>
                  <a:ea typeface="仿宋_GB2312" pitchFamily="49" charset="-122"/>
                  <a:sym typeface="Symbol" panose="05050102010706020507" pitchFamily="18" charset="2"/>
                </a:rPr>
                <a:t></a:t>
              </a:r>
              <a:endParaRPr lang="en-US" altLang="zh-CN" sz="3600">
                <a:solidFill>
                  <a:srgbClr val="FF0000"/>
                </a:solidFill>
                <a:ea typeface="仿宋_GB2312" pitchFamily="49" charset="-122"/>
              </a:endParaRPr>
            </a:p>
          </p:txBody>
        </p:sp>
      </p:grpSp>
      <p:grpSp>
        <p:nvGrpSpPr>
          <p:cNvPr id="79910" name="Group 38"/>
          <p:cNvGrpSpPr>
            <a:grpSpLocks/>
          </p:cNvGrpSpPr>
          <p:nvPr/>
        </p:nvGrpSpPr>
        <p:grpSpPr bwMode="auto">
          <a:xfrm>
            <a:off x="5356225" y="1939925"/>
            <a:ext cx="3335338" cy="1884363"/>
            <a:chOff x="2570" y="1798"/>
            <a:chExt cx="2101" cy="1187"/>
          </a:xfrm>
        </p:grpSpPr>
        <p:sp>
          <p:nvSpPr>
            <p:cNvPr id="79892" name="Line 20"/>
            <p:cNvSpPr>
              <a:spLocks noChangeShapeType="1"/>
            </p:cNvSpPr>
            <p:nvPr/>
          </p:nvSpPr>
          <p:spPr bwMode="auto">
            <a:xfrm rot="-59276">
              <a:off x="3017" y="2280"/>
              <a:ext cx="175" cy="10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94" name="Line 22"/>
            <p:cNvSpPr>
              <a:spLocks noChangeShapeType="1"/>
            </p:cNvSpPr>
            <p:nvPr/>
          </p:nvSpPr>
          <p:spPr bwMode="auto">
            <a:xfrm rot="840724" flipH="1">
              <a:off x="3013" y="2416"/>
              <a:ext cx="341" cy="34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95" name="Line 23"/>
            <p:cNvSpPr>
              <a:spLocks noChangeShapeType="1"/>
            </p:cNvSpPr>
            <p:nvPr/>
          </p:nvSpPr>
          <p:spPr bwMode="auto">
            <a:xfrm rot="-59276">
              <a:off x="3385" y="2474"/>
              <a:ext cx="172" cy="10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96" name="Line 24"/>
            <p:cNvSpPr>
              <a:spLocks noChangeShapeType="1"/>
            </p:cNvSpPr>
            <p:nvPr/>
          </p:nvSpPr>
          <p:spPr bwMode="auto">
            <a:xfrm rot="21540724" flipV="1">
              <a:off x="3022" y="2152"/>
              <a:ext cx="218" cy="12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97" name="Line 25"/>
            <p:cNvSpPr>
              <a:spLocks noChangeShapeType="1"/>
            </p:cNvSpPr>
            <p:nvPr/>
          </p:nvSpPr>
          <p:spPr bwMode="auto">
            <a:xfrm rot="21540724" flipV="1">
              <a:off x="3564" y="1925"/>
              <a:ext cx="1104" cy="63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99" name="Line 27"/>
            <p:cNvSpPr>
              <a:spLocks noChangeShapeType="1"/>
            </p:cNvSpPr>
            <p:nvPr/>
          </p:nvSpPr>
          <p:spPr bwMode="auto">
            <a:xfrm rot="-59276" flipH="1" flipV="1">
              <a:off x="4453" y="1798"/>
              <a:ext cx="218" cy="12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900" name="Line 28"/>
            <p:cNvSpPr>
              <a:spLocks noChangeShapeType="1"/>
            </p:cNvSpPr>
            <p:nvPr/>
          </p:nvSpPr>
          <p:spPr bwMode="auto">
            <a:xfrm rot="840724" flipH="1">
              <a:off x="2863" y="2326"/>
              <a:ext cx="312" cy="31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908" name="Text Box 36"/>
            <p:cNvSpPr txBox="1">
              <a:spLocks noChangeArrowheads="1"/>
            </p:cNvSpPr>
            <p:nvPr/>
          </p:nvSpPr>
          <p:spPr bwMode="auto">
            <a:xfrm>
              <a:off x="2570" y="247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0000FF"/>
                  </a:solidFill>
                  <a:ea typeface="仿宋_GB2312" pitchFamily="49" charset="-122"/>
                </a:rPr>
                <a:t>A</a:t>
              </a:r>
            </a:p>
          </p:txBody>
        </p:sp>
        <p:sp>
          <p:nvSpPr>
            <p:cNvPr id="79909" name="Text Box 37"/>
            <p:cNvSpPr txBox="1">
              <a:spLocks noChangeArrowheads="1"/>
            </p:cNvSpPr>
            <p:nvPr/>
          </p:nvSpPr>
          <p:spPr bwMode="auto">
            <a:xfrm>
              <a:off x="2786" y="265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0000FF"/>
                  </a:solidFill>
                  <a:ea typeface="仿宋_GB2312" pitchFamily="49" charset="-122"/>
                </a:rPr>
                <a:t>X</a:t>
              </a:r>
            </a:p>
          </p:txBody>
        </p:sp>
      </p:grpSp>
      <p:grpSp>
        <p:nvGrpSpPr>
          <p:cNvPr id="79922" name="Group 50"/>
          <p:cNvGrpSpPr>
            <a:grpSpLocks/>
          </p:cNvGrpSpPr>
          <p:nvPr/>
        </p:nvGrpSpPr>
        <p:grpSpPr bwMode="auto">
          <a:xfrm>
            <a:off x="7372350" y="2520950"/>
            <a:ext cx="619125" cy="641350"/>
            <a:chOff x="4536" y="2164"/>
            <a:chExt cx="390" cy="404"/>
          </a:xfrm>
        </p:grpSpPr>
        <p:sp>
          <p:nvSpPr>
            <p:cNvPr id="79911" name="Line 39"/>
            <p:cNvSpPr>
              <a:spLocks noChangeShapeType="1"/>
            </p:cNvSpPr>
            <p:nvPr/>
          </p:nvSpPr>
          <p:spPr bwMode="auto">
            <a:xfrm flipV="1">
              <a:off x="4536" y="2303"/>
              <a:ext cx="168" cy="9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912" name="Text Box 40"/>
            <p:cNvSpPr txBox="1">
              <a:spLocks noChangeArrowheads="1"/>
            </p:cNvSpPr>
            <p:nvPr/>
          </p:nvSpPr>
          <p:spPr bwMode="auto">
            <a:xfrm>
              <a:off x="4682" y="2164"/>
              <a:ext cx="24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 i="1">
                  <a:solidFill>
                    <a:srgbClr val="FF0000"/>
                  </a:solidFill>
                  <a:ea typeface="仿宋_GB2312" pitchFamily="49" charset="-122"/>
                </a:rPr>
                <a:t>e</a:t>
              </a:r>
              <a:endParaRPr lang="en-US" altLang="zh-CN" sz="3600">
                <a:solidFill>
                  <a:srgbClr val="FF0000"/>
                </a:solidFill>
                <a:ea typeface="仿宋_GB2312" pitchFamily="49" charset="-122"/>
              </a:endParaRPr>
            </a:p>
          </p:txBody>
        </p:sp>
      </p:grpSp>
      <p:sp>
        <p:nvSpPr>
          <p:cNvPr id="79913" name="Text Box 41"/>
          <p:cNvSpPr txBox="1">
            <a:spLocks noChangeArrowheads="1"/>
          </p:cNvSpPr>
          <p:nvPr/>
        </p:nvSpPr>
        <p:spPr bwMode="auto">
          <a:xfrm>
            <a:off x="860425" y="1582738"/>
            <a:ext cx="416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/>
              <a:t>在两磁极中间，放一个线圈。</a:t>
            </a:r>
          </a:p>
        </p:txBody>
      </p:sp>
      <p:sp>
        <p:nvSpPr>
          <p:cNvPr id="79919" name="Text Box 47"/>
          <p:cNvSpPr txBox="1">
            <a:spLocks noChangeArrowheads="1"/>
          </p:cNvSpPr>
          <p:nvPr/>
        </p:nvSpPr>
        <p:spPr bwMode="auto">
          <a:xfrm>
            <a:off x="936625" y="3187700"/>
            <a:ext cx="398145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根据右手定则可知，线圈中产生感应电动势，其方向由</a:t>
            </a:r>
            <a:r>
              <a:rPr lang="en-US" altLang="zh-CN" i="1"/>
              <a:t>A</a:t>
            </a:r>
            <a:r>
              <a:rPr lang="en-US" altLang="zh-CN">
                <a:sym typeface="Symbol" panose="05050102010706020507" pitchFamily="18" charset="2"/>
              </a:rPr>
              <a:t></a:t>
            </a:r>
            <a:r>
              <a:rPr lang="en-US" altLang="zh-CN" i="1">
                <a:sym typeface="Symbol" panose="05050102010706020507" pitchFamily="18" charset="2"/>
              </a:rPr>
              <a:t>X</a:t>
            </a:r>
            <a:r>
              <a:rPr lang="zh-CN" altLang="en-US">
                <a:sym typeface="Symbol" panose="05050102010706020507" pitchFamily="18" charset="2"/>
              </a:rPr>
              <a:t>。</a:t>
            </a:r>
            <a:endParaRPr lang="zh-CN" altLang="en-US"/>
          </a:p>
        </p:txBody>
      </p:sp>
      <p:grpSp>
        <p:nvGrpSpPr>
          <p:cNvPr id="79924" name="Group 52"/>
          <p:cNvGrpSpPr>
            <a:grpSpLocks/>
          </p:cNvGrpSpPr>
          <p:nvPr/>
        </p:nvGrpSpPr>
        <p:grpSpPr bwMode="auto">
          <a:xfrm>
            <a:off x="879475" y="2022475"/>
            <a:ext cx="3714750" cy="938213"/>
            <a:chOff x="554" y="1426"/>
            <a:chExt cx="2272" cy="591"/>
          </a:xfrm>
        </p:grpSpPr>
        <p:sp>
          <p:nvSpPr>
            <p:cNvPr id="79914" name="Text Box 42"/>
            <p:cNvSpPr txBox="1">
              <a:spLocks noChangeArrowheads="1"/>
            </p:cNvSpPr>
            <p:nvPr/>
          </p:nvSpPr>
          <p:spPr bwMode="auto">
            <a:xfrm>
              <a:off x="554" y="1441"/>
              <a:ext cx="8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/>
                <a:t>让线圈以</a:t>
              </a:r>
            </a:p>
          </p:txBody>
        </p:sp>
        <p:sp>
          <p:nvSpPr>
            <p:cNvPr id="79915" name="Rectangle 43"/>
            <p:cNvSpPr>
              <a:spLocks noChangeArrowheads="1"/>
            </p:cNvSpPr>
            <p:nvPr/>
          </p:nvSpPr>
          <p:spPr bwMode="auto">
            <a:xfrm>
              <a:off x="1478" y="1426"/>
              <a:ext cx="2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solidFill>
                    <a:srgbClr val="FF0000"/>
                  </a:solidFill>
                  <a:sym typeface="Symbol" panose="05050102010706020507" pitchFamily="18" charset="2"/>
                </a:rPr>
                <a:t></a:t>
              </a:r>
              <a:endParaRPr lang="en-US" altLang="zh-CN" sz="2400">
                <a:solidFill>
                  <a:srgbClr val="FF0000"/>
                </a:solidFill>
                <a:sym typeface="Symbol" panose="05050102010706020507" pitchFamily="18" charset="2"/>
              </a:endParaRPr>
            </a:p>
          </p:txBody>
        </p:sp>
        <p:sp>
          <p:nvSpPr>
            <p:cNvPr id="79916" name="Text Box 44"/>
            <p:cNvSpPr txBox="1">
              <a:spLocks noChangeArrowheads="1"/>
            </p:cNvSpPr>
            <p:nvPr/>
          </p:nvSpPr>
          <p:spPr bwMode="auto">
            <a:xfrm>
              <a:off x="1730" y="1442"/>
              <a:ext cx="109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 </a:t>
              </a:r>
              <a:r>
                <a:rPr lang="zh-CN" altLang="en-US" sz="2400"/>
                <a:t>的速度顺时</a:t>
              </a:r>
            </a:p>
            <a:p>
              <a:endParaRPr lang="en-US" altLang="zh-CN" sz="2400"/>
            </a:p>
          </p:txBody>
        </p:sp>
        <p:sp>
          <p:nvSpPr>
            <p:cNvPr id="79923" name="Rectangle 51"/>
            <p:cNvSpPr>
              <a:spLocks noChangeArrowheads="1"/>
            </p:cNvSpPr>
            <p:nvPr/>
          </p:nvSpPr>
          <p:spPr bwMode="auto">
            <a:xfrm>
              <a:off x="566" y="1729"/>
              <a:ext cx="8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/>
                <a:t>针旋转。</a:t>
              </a:r>
            </a:p>
          </p:txBody>
        </p:sp>
      </p:grpSp>
      <p:sp>
        <p:nvSpPr>
          <p:cNvPr id="79921" name="Text Box 49"/>
          <p:cNvSpPr txBox="1">
            <a:spLocks noChangeArrowheads="1"/>
          </p:cNvSpPr>
          <p:nvPr/>
        </p:nvSpPr>
        <p:spPr bwMode="auto">
          <a:xfrm>
            <a:off x="974725" y="4654550"/>
            <a:ext cx="74628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  </a:t>
            </a:r>
            <a:r>
              <a:rPr lang="zh-CN" altLang="en-US"/>
              <a:t>合理设计磁极形状，使磁通按正弦规律分布，线圈两端便可得到</a:t>
            </a:r>
            <a:r>
              <a:rPr lang="zh-CN" altLang="en-US">
                <a:solidFill>
                  <a:srgbClr val="0000FF"/>
                </a:solidFill>
              </a:rPr>
              <a:t>单相</a:t>
            </a:r>
            <a:r>
              <a:rPr lang="zh-CN" altLang="en-US"/>
              <a:t>交流电动势。</a:t>
            </a:r>
          </a:p>
        </p:txBody>
      </p:sp>
      <p:graphicFrame>
        <p:nvGraphicFramePr>
          <p:cNvPr id="79925" name="Object 53"/>
          <p:cNvGraphicFramePr>
            <a:graphicFrameLocks noChangeAspect="1"/>
          </p:cNvGraphicFramePr>
          <p:nvPr/>
        </p:nvGraphicFramePr>
        <p:xfrm>
          <a:off x="2892425" y="5799138"/>
          <a:ext cx="352583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8" name="公式" r:id="rId4" imgW="1066680" imgH="241200" progId="Equation.3">
                  <p:embed/>
                </p:oleObj>
              </mc:Choice>
              <mc:Fallback>
                <p:oleObj name="公式" r:id="rId4" imgW="1066680" imgH="24120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5799138"/>
                        <a:ext cx="3525838" cy="79216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9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99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9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9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79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79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799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9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9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/>
      <p:bldP spid="79913" grpId="0" build="p" autoUpdateAnimBg="0"/>
      <p:bldP spid="79919" grpId="0" build="p" autoUpdateAnimBg="0"/>
      <p:bldP spid="79921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44" name="Text Box 112"/>
          <p:cNvSpPr txBox="1">
            <a:spLocks noChangeArrowheads="1"/>
          </p:cNvSpPr>
          <p:nvPr/>
        </p:nvSpPr>
        <p:spPr bwMode="auto">
          <a:xfrm>
            <a:off x="2403475" y="10636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3200"/>
          </a:p>
        </p:txBody>
      </p:sp>
      <p:sp>
        <p:nvSpPr>
          <p:cNvPr id="95345" name="Text Box 113"/>
          <p:cNvSpPr txBox="1">
            <a:spLocks noChangeArrowheads="1"/>
          </p:cNvSpPr>
          <p:nvPr/>
        </p:nvSpPr>
        <p:spPr bwMode="auto">
          <a:xfrm>
            <a:off x="269875" y="2011363"/>
            <a:ext cx="1003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</a:rPr>
              <a:t>讨论</a:t>
            </a:r>
          </a:p>
        </p:txBody>
      </p:sp>
      <p:grpSp>
        <p:nvGrpSpPr>
          <p:cNvPr id="95351" name="Group 119"/>
          <p:cNvGrpSpPr>
            <a:grpSpLocks/>
          </p:cNvGrpSpPr>
          <p:nvPr/>
        </p:nvGrpSpPr>
        <p:grpSpPr bwMode="auto">
          <a:xfrm>
            <a:off x="266700" y="134938"/>
            <a:ext cx="1524000" cy="741362"/>
            <a:chOff x="168" y="85"/>
            <a:chExt cx="960" cy="467"/>
          </a:xfrm>
        </p:grpSpPr>
        <p:sp>
          <p:nvSpPr>
            <p:cNvPr id="95348" name="AutoShape 116"/>
            <p:cNvSpPr>
              <a:spLocks noChangeArrowheads="1"/>
            </p:cNvSpPr>
            <p:nvPr/>
          </p:nvSpPr>
          <p:spPr bwMode="auto">
            <a:xfrm>
              <a:off x="168" y="108"/>
              <a:ext cx="960" cy="444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349" name="Text Box 117"/>
            <p:cNvSpPr txBox="1">
              <a:spLocks noChangeArrowheads="1"/>
            </p:cNvSpPr>
            <p:nvPr/>
          </p:nvSpPr>
          <p:spPr bwMode="auto">
            <a:xfrm>
              <a:off x="266" y="85"/>
              <a:ext cx="76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>
                  <a:solidFill>
                    <a:schemeClr val="bg1"/>
                  </a:solidFill>
                  <a:ea typeface="仿宋_GB2312" pitchFamily="49" charset="-122"/>
                </a:rPr>
                <a:t>讨论</a:t>
              </a:r>
            </a:p>
          </p:txBody>
        </p:sp>
      </p:grpSp>
      <p:sp>
        <p:nvSpPr>
          <p:cNvPr id="95352" name="Text Box 120"/>
          <p:cNvSpPr txBox="1">
            <a:spLocks noChangeArrowheads="1"/>
          </p:cNvSpPr>
          <p:nvPr/>
        </p:nvSpPr>
        <p:spPr bwMode="auto">
          <a:xfrm>
            <a:off x="2232025" y="182563"/>
            <a:ext cx="55086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chemeClr val="accent2"/>
                </a:solidFill>
              </a:rPr>
              <a:t>照明电路能否采用三相三线制</a:t>
            </a:r>
          </a:p>
          <a:p>
            <a:r>
              <a:rPr lang="zh-CN" altLang="en-US" sz="3200">
                <a:solidFill>
                  <a:schemeClr val="accent2"/>
                </a:solidFill>
              </a:rPr>
              <a:t>供电方式？</a:t>
            </a:r>
          </a:p>
        </p:txBody>
      </p:sp>
      <p:sp>
        <p:nvSpPr>
          <p:cNvPr id="95354" name="Line 122"/>
          <p:cNvSpPr>
            <a:spLocks noChangeShapeType="1"/>
          </p:cNvSpPr>
          <p:nvPr/>
        </p:nvSpPr>
        <p:spPr bwMode="auto">
          <a:xfrm>
            <a:off x="7815263" y="4895850"/>
            <a:ext cx="0" cy="4857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355" name="Line 123"/>
          <p:cNvSpPr>
            <a:spLocks noChangeShapeType="1"/>
          </p:cNvSpPr>
          <p:nvPr/>
        </p:nvSpPr>
        <p:spPr bwMode="auto">
          <a:xfrm flipH="1">
            <a:off x="4121150" y="4665663"/>
            <a:ext cx="103822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356" name="Line 124"/>
          <p:cNvSpPr>
            <a:spLocks noChangeShapeType="1"/>
          </p:cNvSpPr>
          <p:nvPr/>
        </p:nvSpPr>
        <p:spPr bwMode="auto">
          <a:xfrm flipV="1">
            <a:off x="4170363" y="5372100"/>
            <a:ext cx="3663950" cy="26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357" name="Text Box 125"/>
          <p:cNvSpPr txBox="1">
            <a:spLocks noChangeArrowheads="1"/>
          </p:cNvSpPr>
          <p:nvPr/>
        </p:nvSpPr>
        <p:spPr bwMode="auto">
          <a:xfrm>
            <a:off x="3735388" y="1562100"/>
            <a:ext cx="473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A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5358" name="Text Box 126"/>
          <p:cNvSpPr txBox="1">
            <a:spLocks noChangeArrowheads="1"/>
          </p:cNvSpPr>
          <p:nvPr/>
        </p:nvSpPr>
        <p:spPr bwMode="auto">
          <a:xfrm>
            <a:off x="3719513" y="5092700"/>
            <a:ext cx="420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C</a:t>
            </a:r>
            <a:endParaRPr lang="en-US" altLang="zh-CN">
              <a:solidFill>
                <a:schemeClr val="accent2"/>
              </a:solidFill>
            </a:endParaRPr>
          </a:p>
        </p:txBody>
      </p:sp>
      <p:sp>
        <p:nvSpPr>
          <p:cNvPr id="95359" name="Text Box 127"/>
          <p:cNvSpPr txBox="1">
            <a:spLocks noChangeArrowheads="1"/>
          </p:cNvSpPr>
          <p:nvPr/>
        </p:nvSpPr>
        <p:spPr bwMode="auto">
          <a:xfrm>
            <a:off x="3719513" y="4330700"/>
            <a:ext cx="420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B</a:t>
            </a:r>
            <a:endParaRPr lang="en-US" altLang="zh-CN">
              <a:solidFill>
                <a:schemeClr val="accent2"/>
              </a:solidFill>
            </a:endParaRPr>
          </a:p>
        </p:txBody>
      </p:sp>
      <p:grpSp>
        <p:nvGrpSpPr>
          <p:cNvPr id="95360" name="Group 128"/>
          <p:cNvGrpSpPr>
            <a:grpSpLocks/>
          </p:cNvGrpSpPr>
          <p:nvPr/>
        </p:nvGrpSpPr>
        <p:grpSpPr bwMode="auto">
          <a:xfrm rot="2081487">
            <a:off x="4972050" y="3513138"/>
            <a:ext cx="293688" cy="676275"/>
            <a:chOff x="1968" y="3168"/>
            <a:chExt cx="288" cy="864"/>
          </a:xfrm>
        </p:grpSpPr>
        <p:grpSp>
          <p:nvGrpSpPr>
            <p:cNvPr id="95361" name="Group 129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362" name="Oval 130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63" name="Line 131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64" name="Line 132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365" name="Line 133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366" name="Line 134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367" name="Group 135"/>
          <p:cNvGrpSpPr>
            <a:grpSpLocks/>
          </p:cNvGrpSpPr>
          <p:nvPr/>
        </p:nvGrpSpPr>
        <p:grpSpPr bwMode="auto">
          <a:xfrm rot="2081487">
            <a:off x="5253038" y="3708400"/>
            <a:ext cx="293687" cy="676275"/>
            <a:chOff x="1968" y="3168"/>
            <a:chExt cx="288" cy="864"/>
          </a:xfrm>
        </p:grpSpPr>
        <p:grpSp>
          <p:nvGrpSpPr>
            <p:cNvPr id="95368" name="Group 136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369" name="Oval 137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70" name="Line 138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71" name="Line 139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372" name="Line 140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373" name="Line 141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374" name="Group 142"/>
          <p:cNvGrpSpPr>
            <a:grpSpLocks/>
          </p:cNvGrpSpPr>
          <p:nvPr/>
        </p:nvGrpSpPr>
        <p:grpSpPr bwMode="auto">
          <a:xfrm rot="2081487">
            <a:off x="5854700" y="4124325"/>
            <a:ext cx="293688" cy="676275"/>
            <a:chOff x="1968" y="3168"/>
            <a:chExt cx="288" cy="864"/>
          </a:xfrm>
        </p:grpSpPr>
        <p:grpSp>
          <p:nvGrpSpPr>
            <p:cNvPr id="95375" name="Group 143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376" name="Oval 144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77" name="Line 145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78" name="Line 146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379" name="Line 147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380" name="Line 148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5381" name="Text Box 149"/>
          <p:cNvSpPr txBox="1">
            <a:spLocks noChangeArrowheads="1"/>
          </p:cNvSpPr>
          <p:nvPr/>
        </p:nvSpPr>
        <p:spPr bwMode="auto">
          <a:xfrm rot="2081487">
            <a:off x="5573713" y="3906838"/>
            <a:ext cx="41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2400">
                <a:solidFill>
                  <a:schemeClr val="accent2"/>
                </a:solidFill>
              </a:rPr>
              <a:t>...</a:t>
            </a:r>
          </a:p>
        </p:txBody>
      </p:sp>
      <p:sp>
        <p:nvSpPr>
          <p:cNvPr id="95382" name="Line 150"/>
          <p:cNvSpPr>
            <a:spLocks noChangeShapeType="1"/>
          </p:cNvSpPr>
          <p:nvPr/>
        </p:nvSpPr>
        <p:spPr bwMode="auto">
          <a:xfrm rot="2081487">
            <a:off x="5216525" y="3879850"/>
            <a:ext cx="1074738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383" name="Line 151"/>
          <p:cNvSpPr>
            <a:spLocks noChangeShapeType="1"/>
          </p:cNvSpPr>
          <p:nvPr/>
        </p:nvSpPr>
        <p:spPr bwMode="auto">
          <a:xfrm rot="2081487">
            <a:off x="4830763" y="4435475"/>
            <a:ext cx="10747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95384" name="Group 152"/>
          <p:cNvGrpSpPr>
            <a:grpSpLocks/>
          </p:cNvGrpSpPr>
          <p:nvPr/>
        </p:nvGrpSpPr>
        <p:grpSpPr bwMode="auto">
          <a:xfrm>
            <a:off x="5719763" y="2238375"/>
            <a:ext cx="293687" cy="676275"/>
            <a:chOff x="1968" y="3168"/>
            <a:chExt cx="288" cy="864"/>
          </a:xfrm>
        </p:grpSpPr>
        <p:grpSp>
          <p:nvGrpSpPr>
            <p:cNvPr id="95385" name="Group 153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386" name="Oval 154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87" name="Line 155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88" name="Line 156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389" name="Line 157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390" name="Line 158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391" name="Group 159"/>
          <p:cNvGrpSpPr>
            <a:grpSpLocks/>
          </p:cNvGrpSpPr>
          <p:nvPr/>
        </p:nvGrpSpPr>
        <p:grpSpPr bwMode="auto">
          <a:xfrm>
            <a:off x="6061075" y="2238375"/>
            <a:ext cx="293688" cy="676275"/>
            <a:chOff x="1968" y="3168"/>
            <a:chExt cx="288" cy="864"/>
          </a:xfrm>
        </p:grpSpPr>
        <p:grpSp>
          <p:nvGrpSpPr>
            <p:cNvPr id="95392" name="Group 160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393" name="Oval 161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94" name="Line 162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395" name="Line 163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396" name="Line 164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397" name="Line 165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398" name="Group 166"/>
          <p:cNvGrpSpPr>
            <a:grpSpLocks/>
          </p:cNvGrpSpPr>
          <p:nvPr/>
        </p:nvGrpSpPr>
        <p:grpSpPr bwMode="auto">
          <a:xfrm>
            <a:off x="6792913" y="2238375"/>
            <a:ext cx="293687" cy="676275"/>
            <a:chOff x="1968" y="3168"/>
            <a:chExt cx="288" cy="864"/>
          </a:xfrm>
        </p:grpSpPr>
        <p:grpSp>
          <p:nvGrpSpPr>
            <p:cNvPr id="95399" name="Group 167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400" name="Oval 168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401" name="Line 169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402" name="Line 170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403" name="Line 171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404" name="Line 172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5405" name="Text Box 173"/>
          <p:cNvSpPr txBox="1">
            <a:spLocks noChangeArrowheads="1"/>
          </p:cNvSpPr>
          <p:nvPr/>
        </p:nvSpPr>
        <p:spPr bwMode="auto">
          <a:xfrm>
            <a:off x="6332538" y="2276475"/>
            <a:ext cx="41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2400">
                <a:solidFill>
                  <a:schemeClr val="accent2"/>
                </a:solidFill>
              </a:rPr>
              <a:t>...</a:t>
            </a:r>
          </a:p>
        </p:txBody>
      </p:sp>
      <p:sp>
        <p:nvSpPr>
          <p:cNvPr id="95406" name="Line 174"/>
          <p:cNvSpPr>
            <a:spLocks noChangeShapeType="1"/>
          </p:cNvSpPr>
          <p:nvPr/>
        </p:nvSpPr>
        <p:spPr bwMode="auto">
          <a:xfrm>
            <a:off x="5865813" y="2238375"/>
            <a:ext cx="10747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07" name="Line 175"/>
          <p:cNvSpPr>
            <a:spLocks noChangeShapeType="1"/>
          </p:cNvSpPr>
          <p:nvPr/>
        </p:nvSpPr>
        <p:spPr bwMode="auto">
          <a:xfrm>
            <a:off x="5865813" y="2914650"/>
            <a:ext cx="10747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95408" name="Group 176"/>
          <p:cNvGrpSpPr>
            <a:grpSpLocks/>
          </p:cNvGrpSpPr>
          <p:nvPr/>
        </p:nvGrpSpPr>
        <p:grpSpPr bwMode="auto">
          <a:xfrm rot="-1939177">
            <a:off x="6778625" y="4181475"/>
            <a:ext cx="293688" cy="677863"/>
            <a:chOff x="1968" y="3168"/>
            <a:chExt cx="288" cy="864"/>
          </a:xfrm>
        </p:grpSpPr>
        <p:grpSp>
          <p:nvGrpSpPr>
            <p:cNvPr id="95409" name="Group 177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410" name="Oval 178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411" name="Line 179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412" name="Line 180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413" name="Line 181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414" name="Line 182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415" name="Group 183"/>
          <p:cNvGrpSpPr>
            <a:grpSpLocks/>
          </p:cNvGrpSpPr>
          <p:nvPr/>
        </p:nvGrpSpPr>
        <p:grpSpPr bwMode="auto">
          <a:xfrm rot="-1939177">
            <a:off x="7067550" y="3998913"/>
            <a:ext cx="293688" cy="677862"/>
            <a:chOff x="1968" y="3168"/>
            <a:chExt cx="288" cy="864"/>
          </a:xfrm>
        </p:grpSpPr>
        <p:grpSp>
          <p:nvGrpSpPr>
            <p:cNvPr id="95416" name="Group 184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417" name="Oval 185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418" name="Line 186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419" name="Line 187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420" name="Line 188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421" name="Line 189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5422" name="Text Box 190"/>
          <p:cNvSpPr txBox="1">
            <a:spLocks noChangeArrowheads="1"/>
          </p:cNvSpPr>
          <p:nvPr/>
        </p:nvSpPr>
        <p:spPr bwMode="auto">
          <a:xfrm rot="-1939177">
            <a:off x="7219950" y="3856038"/>
            <a:ext cx="41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2400">
                <a:solidFill>
                  <a:schemeClr val="accent2"/>
                </a:solidFill>
              </a:rPr>
              <a:t>...</a:t>
            </a:r>
          </a:p>
        </p:txBody>
      </p:sp>
      <p:sp>
        <p:nvSpPr>
          <p:cNvPr id="95423" name="Line 191"/>
          <p:cNvSpPr>
            <a:spLocks noChangeShapeType="1"/>
          </p:cNvSpPr>
          <p:nvPr/>
        </p:nvSpPr>
        <p:spPr bwMode="auto">
          <a:xfrm rot="-1939177">
            <a:off x="6661150" y="3948113"/>
            <a:ext cx="107315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24" name="Line 192"/>
          <p:cNvSpPr>
            <a:spLocks noChangeShapeType="1"/>
          </p:cNvSpPr>
          <p:nvPr/>
        </p:nvSpPr>
        <p:spPr bwMode="auto">
          <a:xfrm rot="-1939177">
            <a:off x="7023100" y="4519613"/>
            <a:ext cx="107315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25" name="Line 193"/>
          <p:cNvSpPr>
            <a:spLocks noChangeShapeType="1"/>
          </p:cNvSpPr>
          <p:nvPr/>
        </p:nvSpPr>
        <p:spPr bwMode="auto">
          <a:xfrm flipV="1">
            <a:off x="6456363" y="1785938"/>
            <a:ext cx="0" cy="4524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26" name="Line 194"/>
          <p:cNvSpPr>
            <a:spLocks noChangeShapeType="1"/>
          </p:cNvSpPr>
          <p:nvPr/>
        </p:nvSpPr>
        <p:spPr bwMode="auto">
          <a:xfrm>
            <a:off x="6456363" y="2914650"/>
            <a:ext cx="0" cy="3397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27" name="Line 195"/>
          <p:cNvSpPr>
            <a:spLocks noChangeShapeType="1"/>
          </p:cNvSpPr>
          <p:nvPr/>
        </p:nvSpPr>
        <p:spPr bwMode="auto">
          <a:xfrm rot="129696" flipH="1">
            <a:off x="5822950" y="3254375"/>
            <a:ext cx="633413" cy="6762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28" name="Line 196"/>
          <p:cNvSpPr>
            <a:spLocks noChangeShapeType="1"/>
          </p:cNvSpPr>
          <p:nvPr/>
        </p:nvSpPr>
        <p:spPr bwMode="auto">
          <a:xfrm>
            <a:off x="6456363" y="3254375"/>
            <a:ext cx="611187" cy="7921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29" name="Line 197"/>
          <p:cNvSpPr>
            <a:spLocks noChangeShapeType="1"/>
          </p:cNvSpPr>
          <p:nvPr/>
        </p:nvSpPr>
        <p:spPr bwMode="auto">
          <a:xfrm rot="21485580" flipH="1">
            <a:off x="5135563" y="4438650"/>
            <a:ext cx="209550" cy="2270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30" name="Line 198"/>
          <p:cNvSpPr>
            <a:spLocks noChangeShapeType="1"/>
          </p:cNvSpPr>
          <p:nvPr/>
        </p:nvSpPr>
        <p:spPr bwMode="auto">
          <a:xfrm flipH="1">
            <a:off x="4159250" y="1785938"/>
            <a:ext cx="22971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31" name="Line 199"/>
          <p:cNvSpPr>
            <a:spLocks noChangeShapeType="1"/>
          </p:cNvSpPr>
          <p:nvPr/>
        </p:nvSpPr>
        <p:spPr bwMode="auto">
          <a:xfrm flipH="1" flipV="1">
            <a:off x="7489825" y="4516438"/>
            <a:ext cx="325438" cy="3984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32" name="Text Box 200"/>
          <p:cNvSpPr txBox="1">
            <a:spLocks noChangeArrowheads="1"/>
          </p:cNvSpPr>
          <p:nvPr/>
        </p:nvSpPr>
        <p:spPr bwMode="auto">
          <a:xfrm>
            <a:off x="4481513" y="2271713"/>
            <a:ext cx="1260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>
                <a:solidFill>
                  <a:srgbClr val="006600"/>
                </a:solidFill>
              </a:rPr>
              <a:t>一层楼</a:t>
            </a:r>
          </a:p>
        </p:txBody>
      </p:sp>
      <p:sp>
        <p:nvSpPr>
          <p:cNvPr id="95433" name="Text Box 201"/>
          <p:cNvSpPr txBox="1">
            <a:spLocks noChangeArrowheads="1"/>
          </p:cNvSpPr>
          <p:nvPr/>
        </p:nvSpPr>
        <p:spPr bwMode="auto">
          <a:xfrm>
            <a:off x="3719513" y="3681413"/>
            <a:ext cx="1260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solidFill>
                  <a:srgbClr val="006600"/>
                </a:solidFill>
              </a:rPr>
              <a:t>二层楼</a:t>
            </a:r>
          </a:p>
        </p:txBody>
      </p:sp>
      <p:sp>
        <p:nvSpPr>
          <p:cNvPr id="95434" name="Text Box 202"/>
          <p:cNvSpPr txBox="1">
            <a:spLocks noChangeArrowheads="1"/>
          </p:cNvSpPr>
          <p:nvPr/>
        </p:nvSpPr>
        <p:spPr bwMode="auto">
          <a:xfrm>
            <a:off x="6329363" y="4805363"/>
            <a:ext cx="1260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>
                <a:solidFill>
                  <a:srgbClr val="006600"/>
                </a:solidFill>
              </a:rPr>
              <a:t>三层楼</a:t>
            </a:r>
          </a:p>
        </p:txBody>
      </p:sp>
      <p:sp>
        <p:nvSpPr>
          <p:cNvPr id="95435" name="Oval 203"/>
          <p:cNvSpPr>
            <a:spLocks noChangeArrowheads="1"/>
          </p:cNvSpPr>
          <p:nvPr/>
        </p:nvSpPr>
        <p:spPr bwMode="auto">
          <a:xfrm>
            <a:off x="6386513" y="3200400"/>
            <a:ext cx="152400" cy="1524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36" name="Line 204"/>
          <p:cNvSpPr>
            <a:spLocks noChangeShapeType="1"/>
          </p:cNvSpPr>
          <p:nvPr/>
        </p:nvSpPr>
        <p:spPr bwMode="auto">
          <a:xfrm flipH="1">
            <a:off x="4062413" y="3257550"/>
            <a:ext cx="24003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437" name="Text Box 205"/>
          <p:cNvSpPr txBox="1">
            <a:spLocks noChangeArrowheads="1"/>
          </p:cNvSpPr>
          <p:nvPr/>
        </p:nvSpPr>
        <p:spPr bwMode="auto">
          <a:xfrm>
            <a:off x="3741738" y="2657475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N</a:t>
            </a:r>
            <a:endParaRPr lang="en-US" altLang="zh-CN">
              <a:solidFill>
                <a:schemeClr val="accent2"/>
              </a:solidFill>
            </a:endParaRPr>
          </a:p>
        </p:txBody>
      </p:sp>
      <p:grpSp>
        <p:nvGrpSpPr>
          <p:cNvPr id="95438" name="Group 206"/>
          <p:cNvGrpSpPr>
            <a:grpSpLocks/>
          </p:cNvGrpSpPr>
          <p:nvPr/>
        </p:nvGrpSpPr>
        <p:grpSpPr bwMode="auto">
          <a:xfrm rot="-1939177">
            <a:off x="7654925" y="3590925"/>
            <a:ext cx="293688" cy="677863"/>
            <a:chOff x="1968" y="3168"/>
            <a:chExt cx="288" cy="864"/>
          </a:xfrm>
        </p:grpSpPr>
        <p:grpSp>
          <p:nvGrpSpPr>
            <p:cNvPr id="95439" name="Group 207"/>
            <p:cNvGrpSpPr>
              <a:grpSpLocks/>
            </p:cNvGrpSpPr>
            <p:nvPr/>
          </p:nvGrpSpPr>
          <p:grpSpPr bwMode="auto">
            <a:xfrm>
              <a:off x="1968" y="3456"/>
              <a:ext cx="288" cy="288"/>
              <a:chOff x="1968" y="3456"/>
              <a:chExt cx="288" cy="288"/>
            </a:xfrm>
          </p:grpSpPr>
          <p:sp>
            <p:nvSpPr>
              <p:cNvPr id="95440" name="Oval 208"/>
              <p:cNvSpPr>
                <a:spLocks noChangeArrowheads="1"/>
              </p:cNvSpPr>
              <p:nvPr/>
            </p:nvSpPr>
            <p:spPr bwMode="auto">
              <a:xfrm>
                <a:off x="1968" y="3456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441" name="Line 209"/>
              <p:cNvSpPr>
                <a:spLocks noChangeShapeType="1"/>
              </p:cNvSpPr>
              <p:nvPr/>
            </p:nvSpPr>
            <p:spPr bwMode="auto">
              <a:xfrm flipH="1"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442" name="Line 210"/>
              <p:cNvSpPr>
                <a:spLocks noChangeShapeType="1"/>
              </p:cNvSpPr>
              <p:nvPr/>
            </p:nvSpPr>
            <p:spPr bwMode="auto">
              <a:xfrm>
                <a:off x="2016" y="350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5443" name="Line 211"/>
            <p:cNvSpPr>
              <a:spLocks noChangeShapeType="1"/>
            </p:cNvSpPr>
            <p:nvPr/>
          </p:nvSpPr>
          <p:spPr bwMode="auto">
            <a:xfrm flipV="1">
              <a:off x="2112" y="3168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444" name="Line 212"/>
            <p:cNvSpPr>
              <a:spLocks noChangeShapeType="1"/>
            </p:cNvSpPr>
            <p:nvPr/>
          </p:nvSpPr>
          <p:spPr bwMode="auto">
            <a:xfrm flipV="1">
              <a:off x="2112" y="3744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447" name="Group 215"/>
          <p:cNvGrpSpPr>
            <a:grpSpLocks/>
          </p:cNvGrpSpPr>
          <p:nvPr/>
        </p:nvGrpSpPr>
        <p:grpSpPr bwMode="auto">
          <a:xfrm>
            <a:off x="4481513" y="2990850"/>
            <a:ext cx="585787" cy="476250"/>
            <a:chOff x="2307" y="948"/>
            <a:chExt cx="213" cy="180"/>
          </a:xfrm>
        </p:grpSpPr>
        <p:sp>
          <p:nvSpPr>
            <p:cNvPr id="95445" name="Line 213"/>
            <p:cNvSpPr>
              <a:spLocks noChangeShapeType="1"/>
            </p:cNvSpPr>
            <p:nvPr/>
          </p:nvSpPr>
          <p:spPr bwMode="auto">
            <a:xfrm rot="20659808" flipH="1">
              <a:off x="2307" y="981"/>
              <a:ext cx="213" cy="12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446" name="Line 214"/>
            <p:cNvSpPr>
              <a:spLocks noChangeShapeType="1"/>
            </p:cNvSpPr>
            <p:nvPr/>
          </p:nvSpPr>
          <p:spPr bwMode="auto">
            <a:xfrm>
              <a:off x="2316" y="948"/>
              <a:ext cx="180" cy="18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451" name="Group 219"/>
          <p:cNvGrpSpPr>
            <a:grpSpLocks/>
          </p:cNvGrpSpPr>
          <p:nvPr/>
        </p:nvGrpSpPr>
        <p:grpSpPr bwMode="auto">
          <a:xfrm>
            <a:off x="1028700" y="3516313"/>
            <a:ext cx="1943100" cy="1554162"/>
            <a:chOff x="648" y="2215"/>
            <a:chExt cx="1224" cy="979"/>
          </a:xfrm>
        </p:grpSpPr>
        <p:sp>
          <p:nvSpPr>
            <p:cNvPr id="95450" name="AutoShape 218"/>
            <p:cNvSpPr>
              <a:spLocks noChangeArrowheads="1"/>
            </p:cNvSpPr>
            <p:nvPr/>
          </p:nvSpPr>
          <p:spPr bwMode="auto">
            <a:xfrm>
              <a:off x="648" y="2244"/>
              <a:ext cx="1224" cy="936"/>
            </a:xfrm>
            <a:prstGeom prst="wedgeRoundRectCallout">
              <a:avLst>
                <a:gd name="adj1" fmla="val 120588"/>
                <a:gd name="adj2" fmla="val -66134"/>
                <a:gd name="adj3" fmla="val 16667"/>
              </a:avLst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3200"/>
            </a:p>
          </p:txBody>
        </p:sp>
        <p:sp>
          <p:nvSpPr>
            <p:cNvPr id="95449" name="Text Box 217"/>
            <p:cNvSpPr txBox="1">
              <a:spLocks noChangeArrowheads="1"/>
            </p:cNvSpPr>
            <p:nvPr/>
          </p:nvSpPr>
          <p:spPr bwMode="auto">
            <a:xfrm>
              <a:off x="674" y="2215"/>
              <a:ext cx="1144" cy="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/>
                <a:t>不加中线</a:t>
              </a:r>
            </a:p>
            <a:p>
              <a:r>
                <a:rPr lang="zh-CN" altLang="en-US" sz="3200"/>
                <a:t>会不会出</a:t>
              </a:r>
            </a:p>
            <a:p>
              <a:r>
                <a:rPr lang="zh-CN" altLang="en-US" sz="3200"/>
                <a:t>现问题</a:t>
              </a:r>
              <a:r>
                <a:rPr lang="en-US" altLang="zh-CN" sz="3200"/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533400" y="2555875"/>
            <a:ext cx="3752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zh-CN"/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419100" y="2305050"/>
            <a:ext cx="4143375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/>
              <a:t>   </a:t>
            </a:r>
            <a:r>
              <a:rPr lang="zh-CN" altLang="en-US"/>
              <a:t>线电压为</a:t>
            </a:r>
            <a:r>
              <a:rPr lang="en-US" altLang="zh-CN"/>
              <a:t>380V</a:t>
            </a:r>
            <a:r>
              <a:rPr lang="zh-CN" altLang="en-US"/>
              <a:t>。</a:t>
            </a:r>
          </a:p>
          <a:p>
            <a:pPr>
              <a:lnSpc>
                <a:spcPct val="120000"/>
              </a:lnSpc>
            </a:pPr>
            <a:r>
              <a:rPr lang="en-US" altLang="zh-CN" i="1"/>
              <a:t>A</a:t>
            </a:r>
            <a:r>
              <a:rPr lang="zh-CN" altLang="en-US"/>
              <a:t>相断开后，</a:t>
            </a:r>
            <a:r>
              <a:rPr lang="en-US" altLang="zh-CN" i="1"/>
              <a:t>B</a:t>
            </a:r>
            <a:r>
              <a:rPr lang="zh-CN" altLang="en-US"/>
              <a:t>、</a:t>
            </a:r>
            <a:r>
              <a:rPr lang="en-US" altLang="zh-CN" i="1"/>
              <a:t>C </a:t>
            </a:r>
            <a:r>
              <a:rPr lang="zh-CN" altLang="en-US"/>
              <a:t>两相串连，电压</a:t>
            </a:r>
            <a:r>
              <a:rPr lang="en-US" altLang="zh-CN" i="1"/>
              <a:t>U</a:t>
            </a:r>
            <a:r>
              <a:rPr lang="en-US" altLang="zh-CN" i="1" baseline="-25000"/>
              <a:t>BC</a:t>
            </a:r>
            <a:r>
              <a:rPr lang="en-US" altLang="zh-CN" baseline="-25000"/>
              <a:t> </a:t>
            </a:r>
            <a:r>
              <a:rPr lang="zh-CN" altLang="en-US"/>
              <a:t>（</a:t>
            </a:r>
            <a:r>
              <a:rPr lang="en-US" altLang="zh-CN"/>
              <a:t>380V</a:t>
            </a:r>
            <a:r>
              <a:rPr lang="zh-CN" altLang="en-US"/>
              <a:t>）加在</a:t>
            </a:r>
            <a:r>
              <a:rPr lang="en-US" altLang="zh-CN" i="1"/>
              <a:t>B</a:t>
            </a:r>
            <a:r>
              <a:rPr lang="zh-CN" altLang="en-US"/>
              <a:t>、</a:t>
            </a:r>
            <a:r>
              <a:rPr lang="en-US" altLang="zh-CN" i="1"/>
              <a:t>C</a:t>
            </a:r>
            <a:r>
              <a:rPr lang="zh-CN" altLang="en-US"/>
              <a:t>负载上。如果两相负载对称，则每相负载上的电压为</a:t>
            </a:r>
            <a:r>
              <a:rPr lang="en-US" altLang="zh-CN"/>
              <a:t>190V</a:t>
            </a:r>
            <a:r>
              <a:rPr lang="zh-CN" altLang="en-US"/>
              <a:t>。</a:t>
            </a:r>
            <a:endParaRPr lang="zh-CN" altLang="en-US" sz="2400">
              <a:solidFill>
                <a:schemeClr val="accent2"/>
              </a:solidFill>
            </a:endParaRPr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342900" y="247650"/>
            <a:ext cx="8389938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问题</a:t>
            </a:r>
            <a:r>
              <a:rPr lang="en-US" altLang="zh-CN" sz="3600">
                <a:solidFill>
                  <a:srgbClr val="FF0000"/>
                </a:solidFill>
              </a:rPr>
              <a:t>1</a:t>
            </a:r>
            <a:r>
              <a:rPr lang="zh-CN" altLang="en-US" sz="3200">
                <a:solidFill>
                  <a:srgbClr val="FF0000"/>
                </a:solidFill>
              </a:rPr>
              <a:t>：</a:t>
            </a:r>
            <a:r>
              <a:rPr lang="zh-CN" altLang="en-US" sz="3200">
                <a:solidFill>
                  <a:schemeClr val="tx2"/>
                </a:solidFill>
              </a:rPr>
              <a:t>若一楼全部断开，二、三楼仍然接通</a:t>
            </a:r>
            <a:r>
              <a:rPr lang="en-US" altLang="zh-CN" sz="3200"/>
              <a:t>,</a:t>
            </a:r>
            <a:endParaRPr lang="en-US" altLang="zh-CN" sz="3200">
              <a:solidFill>
                <a:schemeClr val="accent2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zh-CN" sz="3200">
                <a:solidFill>
                  <a:schemeClr val="tx2"/>
                </a:solidFill>
              </a:rPr>
              <a:t>                </a:t>
            </a:r>
            <a:r>
              <a:rPr lang="zh-CN" altLang="en-US" sz="3200">
                <a:solidFill>
                  <a:schemeClr val="tx2"/>
                </a:solidFill>
              </a:rPr>
              <a:t>情况如何</a:t>
            </a:r>
            <a:r>
              <a:rPr lang="en-US" altLang="zh-CN" sz="320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96276" name="Text Box 20"/>
          <p:cNvSpPr txBox="1">
            <a:spLocks noChangeArrowheads="1"/>
          </p:cNvSpPr>
          <p:nvPr/>
        </p:nvSpPr>
        <p:spPr bwMode="auto">
          <a:xfrm>
            <a:off x="2136775" y="10636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3200"/>
          </a:p>
        </p:txBody>
      </p:sp>
      <p:grpSp>
        <p:nvGrpSpPr>
          <p:cNvPr id="96382" name="Group 126"/>
          <p:cNvGrpSpPr>
            <a:grpSpLocks/>
          </p:cNvGrpSpPr>
          <p:nvPr/>
        </p:nvGrpSpPr>
        <p:grpSpPr bwMode="auto">
          <a:xfrm>
            <a:off x="4729163" y="1447800"/>
            <a:ext cx="4376737" cy="4049713"/>
            <a:chOff x="2979" y="972"/>
            <a:chExt cx="2757" cy="2551"/>
          </a:xfrm>
        </p:grpSpPr>
        <p:sp>
          <p:nvSpPr>
            <p:cNvPr id="96283" name="Line 27"/>
            <p:cNvSpPr>
              <a:spLocks noChangeShapeType="1"/>
            </p:cNvSpPr>
            <p:nvPr/>
          </p:nvSpPr>
          <p:spPr bwMode="auto">
            <a:xfrm>
              <a:off x="5559" y="3072"/>
              <a:ext cx="0" cy="30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4" name="Line 28"/>
            <p:cNvSpPr>
              <a:spLocks noChangeShapeType="1"/>
            </p:cNvSpPr>
            <p:nvPr/>
          </p:nvSpPr>
          <p:spPr bwMode="auto">
            <a:xfrm flipH="1">
              <a:off x="3256" y="2963"/>
              <a:ext cx="65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5" name="Line 29"/>
            <p:cNvSpPr>
              <a:spLocks noChangeShapeType="1"/>
            </p:cNvSpPr>
            <p:nvPr/>
          </p:nvSpPr>
          <p:spPr bwMode="auto">
            <a:xfrm flipV="1">
              <a:off x="3263" y="3372"/>
              <a:ext cx="2308" cy="17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6" name="Text Box 30"/>
            <p:cNvSpPr txBox="1">
              <a:spLocks noChangeArrowheads="1"/>
            </p:cNvSpPr>
            <p:nvPr/>
          </p:nvSpPr>
          <p:spPr bwMode="auto">
            <a:xfrm>
              <a:off x="3013" y="972"/>
              <a:ext cx="2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96287" name="Text Box 31"/>
            <p:cNvSpPr txBox="1">
              <a:spLocks noChangeArrowheads="1"/>
            </p:cNvSpPr>
            <p:nvPr/>
          </p:nvSpPr>
          <p:spPr bwMode="auto">
            <a:xfrm>
              <a:off x="2979" y="319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96288" name="Text Box 32"/>
            <p:cNvSpPr txBox="1">
              <a:spLocks noChangeArrowheads="1"/>
            </p:cNvSpPr>
            <p:nvPr/>
          </p:nvSpPr>
          <p:spPr bwMode="auto">
            <a:xfrm>
              <a:off x="2979" y="271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grpSp>
          <p:nvGrpSpPr>
            <p:cNvPr id="96289" name="Group 33"/>
            <p:cNvGrpSpPr>
              <a:grpSpLocks/>
            </p:cNvGrpSpPr>
            <p:nvPr/>
          </p:nvGrpSpPr>
          <p:grpSpPr bwMode="auto">
            <a:xfrm rot="2081487">
              <a:off x="3768" y="2201"/>
              <a:ext cx="185" cy="426"/>
              <a:chOff x="1968" y="3168"/>
              <a:chExt cx="288" cy="864"/>
            </a:xfrm>
          </p:grpSpPr>
          <p:grpSp>
            <p:nvGrpSpPr>
              <p:cNvPr id="96290" name="Group 34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6291" name="Oval 35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292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293" name="Line 37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6294" name="Line 38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295" name="Line 39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6296" name="Group 40"/>
            <p:cNvGrpSpPr>
              <a:grpSpLocks/>
            </p:cNvGrpSpPr>
            <p:nvPr/>
          </p:nvGrpSpPr>
          <p:grpSpPr bwMode="auto">
            <a:xfrm rot="2081487">
              <a:off x="3945" y="2324"/>
              <a:ext cx="185" cy="426"/>
              <a:chOff x="1968" y="3168"/>
              <a:chExt cx="288" cy="864"/>
            </a:xfrm>
          </p:grpSpPr>
          <p:grpSp>
            <p:nvGrpSpPr>
              <p:cNvPr id="96297" name="Group 41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6298" name="Oval 42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299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00" name="Line 44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6301" name="Line 45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302" name="Line 46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6303" name="Group 47"/>
            <p:cNvGrpSpPr>
              <a:grpSpLocks/>
            </p:cNvGrpSpPr>
            <p:nvPr/>
          </p:nvGrpSpPr>
          <p:grpSpPr bwMode="auto">
            <a:xfrm rot="2081487">
              <a:off x="4324" y="2586"/>
              <a:ext cx="185" cy="426"/>
              <a:chOff x="1968" y="3168"/>
              <a:chExt cx="288" cy="864"/>
            </a:xfrm>
          </p:grpSpPr>
          <p:grpSp>
            <p:nvGrpSpPr>
              <p:cNvPr id="96304" name="Group 48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6305" name="Oval 49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06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07" name="Line 51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6308" name="Line 52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309" name="Line 53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6310" name="Text Box 54"/>
            <p:cNvSpPr txBox="1">
              <a:spLocks noChangeArrowheads="1"/>
            </p:cNvSpPr>
            <p:nvPr/>
          </p:nvSpPr>
          <p:spPr bwMode="auto">
            <a:xfrm rot="2081487">
              <a:off x="4147" y="2449"/>
              <a:ext cx="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>
                  <a:solidFill>
                    <a:schemeClr val="accent2"/>
                  </a:solidFill>
                </a:rPr>
                <a:t>...</a:t>
              </a:r>
            </a:p>
          </p:txBody>
        </p:sp>
        <p:sp>
          <p:nvSpPr>
            <p:cNvPr id="96311" name="Line 55"/>
            <p:cNvSpPr>
              <a:spLocks noChangeShapeType="1"/>
            </p:cNvSpPr>
            <p:nvPr/>
          </p:nvSpPr>
          <p:spPr bwMode="auto">
            <a:xfrm rot="2081487">
              <a:off x="3922" y="2432"/>
              <a:ext cx="67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2" name="Line 56"/>
            <p:cNvSpPr>
              <a:spLocks noChangeShapeType="1"/>
            </p:cNvSpPr>
            <p:nvPr/>
          </p:nvSpPr>
          <p:spPr bwMode="auto">
            <a:xfrm rot="2081487">
              <a:off x="3679" y="2782"/>
              <a:ext cx="67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6337" name="Group 81"/>
            <p:cNvGrpSpPr>
              <a:grpSpLocks/>
            </p:cNvGrpSpPr>
            <p:nvPr/>
          </p:nvGrpSpPr>
          <p:grpSpPr bwMode="auto">
            <a:xfrm rot="-1939177">
              <a:off x="4906" y="2622"/>
              <a:ext cx="185" cy="427"/>
              <a:chOff x="1968" y="3168"/>
              <a:chExt cx="288" cy="864"/>
            </a:xfrm>
          </p:grpSpPr>
          <p:grpSp>
            <p:nvGrpSpPr>
              <p:cNvPr id="96338" name="Group 82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6339" name="Oval 83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40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41" name="Line 85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6342" name="Line 86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343" name="Line 87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6344" name="Group 88"/>
            <p:cNvGrpSpPr>
              <a:grpSpLocks/>
            </p:cNvGrpSpPr>
            <p:nvPr/>
          </p:nvGrpSpPr>
          <p:grpSpPr bwMode="auto">
            <a:xfrm rot="-1939177">
              <a:off x="5088" y="2507"/>
              <a:ext cx="185" cy="427"/>
              <a:chOff x="1968" y="3168"/>
              <a:chExt cx="288" cy="864"/>
            </a:xfrm>
          </p:grpSpPr>
          <p:grpSp>
            <p:nvGrpSpPr>
              <p:cNvPr id="96345" name="Group 89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6346" name="Oval 90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47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48" name="Line 92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6349" name="Line 93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350" name="Line 94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6351" name="Text Box 95"/>
            <p:cNvSpPr txBox="1">
              <a:spLocks noChangeArrowheads="1"/>
            </p:cNvSpPr>
            <p:nvPr/>
          </p:nvSpPr>
          <p:spPr bwMode="auto">
            <a:xfrm rot="-1939177">
              <a:off x="5184" y="2417"/>
              <a:ext cx="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>
                  <a:solidFill>
                    <a:schemeClr val="accent2"/>
                  </a:solidFill>
                </a:rPr>
                <a:t>...</a:t>
              </a:r>
            </a:p>
          </p:txBody>
        </p:sp>
        <p:sp>
          <p:nvSpPr>
            <p:cNvPr id="96352" name="Line 96"/>
            <p:cNvSpPr>
              <a:spLocks noChangeShapeType="1"/>
            </p:cNvSpPr>
            <p:nvPr/>
          </p:nvSpPr>
          <p:spPr bwMode="auto">
            <a:xfrm rot="-1939177">
              <a:off x="4832" y="2475"/>
              <a:ext cx="676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53" name="Line 97"/>
            <p:cNvSpPr>
              <a:spLocks noChangeShapeType="1"/>
            </p:cNvSpPr>
            <p:nvPr/>
          </p:nvSpPr>
          <p:spPr bwMode="auto">
            <a:xfrm rot="-1939177">
              <a:off x="5060" y="2835"/>
              <a:ext cx="676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54" name="Line 98"/>
            <p:cNvSpPr>
              <a:spLocks noChangeShapeType="1"/>
            </p:cNvSpPr>
            <p:nvPr/>
          </p:nvSpPr>
          <p:spPr bwMode="auto">
            <a:xfrm flipV="1">
              <a:off x="4703" y="1113"/>
              <a:ext cx="0" cy="177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55" name="Line 99"/>
            <p:cNvSpPr>
              <a:spLocks noChangeShapeType="1"/>
            </p:cNvSpPr>
            <p:nvPr/>
          </p:nvSpPr>
          <p:spPr bwMode="auto">
            <a:xfrm>
              <a:off x="4703" y="1716"/>
              <a:ext cx="0" cy="32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56" name="Line 100"/>
            <p:cNvSpPr>
              <a:spLocks noChangeShapeType="1"/>
            </p:cNvSpPr>
            <p:nvPr/>
          </p:nvSpPr>
          <p:spPr bwMode="auto">
            <a:xfrm flipH="1">
              <a:off x="4304" y="2038"/>
              <a:ext cx="399" cy="42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57" name="Line 101"/>
            <p:cNvSpPr>
              <a:spLocks noChangeShapeType="1"/>
            </p:cNvSpPr>
            <p:nvPr/>
          </p:nvSpPr>
          <p:spPr bwMode="auto">
            <a:xfrm>
              <a:off x="4703" y="2038"/>
              <a:ext cx="385" cy="49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58" name="Line 102"/>
            <p:cNvSpPr>
              <a:spLocks noChangeShapeType="1"/>
            </p:cNvSpPr>
            <p:nvPr/>
          </p:nvSpPr>
          <p:spPr bwMode="auto">
            <a:xfrm flipH="1">
              <a:off x="3907" y="2820"/>
              <a:ext cx="132" cy="14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59" name="Line 103"/>
            <p:cNvSpPr>
              <a:spLocks noChangeShapeType="1"/>
            </p:cNvSpPr>
            <p:nvPr/>
          </p:nvSpPr>
          <p:spPr bwMode="auto">
            <a:xfrm flipH="1">
              <a:off x="3256" y="1113"/>
              <a:ext cx="144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60" name="Line 104"/>
            <p:cNvSpPr>
              <a:spLocks noChangeShapeType="1"/>
            </p:cNvSpPr>
            <p:nvPr/>
          </p:nvSpPr>
          <p:spPr bwMode="auto">
            <a:xfrm flipH="1" flipV="1">
              <a:off x="5354" y="2833"/>
              <a:ext cx="205" cy="25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6377" name="Group 121"/>
            <p:cNvGrpSpPr>
              <a:grpSpLocks/>
            </p:cNvGrpSpPr>
            <p:nvPr/>
          </p:nvGrpSpPr>
          <p:grpSpPr bwMode="auto">
            <a:xfrm>
              <a:off x="3459" y="1290"/>
              <a:ext cx="1641" cy="426"/>
              <a:chOff x="3459" y="1398"/>
              <a:chExt cx="1641" cy="426"/>
            </a:xfrm>
          </p:grpSpPr>
          <p:grpSp>
            <p:nvGrpSpPr>
              <p:cNvPr id="96313" name="Group 57"/>
              <p:cNvGrpSpPr>
                <a:grpSpLocks/>
              </p:cNvGrpSpPr>
              <p:nvPr/>
            </p:nvGrpSpPr>
            <p:grpSpPr bwMode="auto">
              <a:xfrm>
                <a:off x="4239" y="1398"/>
                <a:ext cx="185" cy="426"/>
                <a:chOff x="1968" y="3168"/>
                <a:chExt cx="288" cy="864"/>
              </a:xfrm>
            </p:grpSpPr>
            <p:grpSp>
              <p:nvGrpSpPr>
                <p:cNvPr id="96314" name="Group 58"/>
                <p:cNvGrpSpPr>
                  <a:grpSpLocks/>
                </p:cNvGrpSpPr>
                <p:nvPr/>
              </p:nvGrpSpPr>
              <p:grpSpPr bwMode="auto">
                <a:xfrm>
                  <a:off x="1968" y="3456"/>
                  <a:ext cx="288" cy="288"/>
                  <a:chOff x="1968" y="3456"/>
                  <a:chExt cx="288" cy="288"/>
                </a:xfrm>
              </p:grpSpPr>
              <p:sp>
                <p:nvSpPr>
                  <p:cNvPr id="96315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3456"/>
                    <a:ext cx="288" cy="28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6316" name="Line 6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6317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6318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112" y="3168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19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2112" y="374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6320" name="Group 64"/>
              <p:cNvGrpSpPr>
                <a:grpSpLocks/>
              </p:cNvGrpSpPr>
              <p:nvPr/>
            </p:nvGrpSpPr>
            <p:grpSpPr bwMode="auto">
              <a:xfrm>
                <a:off x="4454" y="1398"/>
                <a:ext cx="185" cy="426"/>
                <a:chOff x="1968" y="3168"/>
                <a:chExt cx="288" cy="864"/>
              </a:xfrm>
            </p:grpSpPr>
            <p:grpSp>
              <p:nvGrpSpPr>
                <p:cNvPr id="96321" name="Group 65"/>
                <p:cNvGrpSpPr>
                  <a:grpSpLocks/>
                </p:cNvGrpSpPr>
                <p:nvPr/>
              </p:nvGrpSpPr>
              <p:grpSpPr bwMode="auto">
                <a:xfrm>
                  <a:off x="1968" y="3456"/>
                  <a:ext cx="288" cy="288"/>
                  <a:chOff x="1968" y="3456"/>
                  <a:chExt cx="288" cy="288"/>
                </a:xfrm>
              </p:grpSpPr>
              <p:sp>
                <p:nvSpPr>
                  <p:cNvPr id="96322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3456"/>
                    <a:ext cx="288" cy="28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6323" name="Line 6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6324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6325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2112" y="3168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26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112" y="374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6327" name="Group 71"/>
              <p:cNvGrpSpPr>
                <a:grpSpLocks/>
              </p:cNvGrpSpPr>
              <p:nvPr/>
            </p:nvGrpSpPr>
            <p:grpSpPr bwMode="auto">
              <a:xfrm>
                <a:off x="4915" y="1398"/>
                <a:ext cx="185" cy="426"/>
                <a:chOff x="1968" y="3168"/>
                <a:chExt cx="288" cy="864"/>
              </a:xfrm>
            </p:grpSpPr>
            <p:grpSp>
              <p:nvGrpSpPr>
                <p:cNvPr id="96328" name="Group 72"/>
                <p:cNvGrpSpPr>
                  <a:grpSpLocks/>
                </p:cNvGrpSpPr>
                <p:nvPr/>
              </p:nvGrpSpPr>
              <p:grpSpPr bwMode="auto">
                <a:xfrm>
                  <a:off x="1968" y="3456"/>
                  <a:ext cx="288" cy="288"/>
                  <a:chOff x="1968" y="3456"/>
                  <a:chExt cx="288" cy="288"/>
                </a:xfrm>
              </p:grpSpPr>
              <p:sp>
                <p:nvSpPr>
                  <p:cNvPr id="96329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3456"/>
                    <a:ext cx="288" cy="28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6330" name="Line 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6331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6332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112" y="3168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33" name="Line 77"/>
                <p:cNvSpPr>
                  <a:spLocks noChangeShapeType="1"/>
                </p:cNvSpPr>
                <p:nvPr/>
              </p:nvSpPr>
              <p:spPr bwMode="auto">
                <a:xfrm flipV="1">
                  <a:off x="2112" y="374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6334" name="Text Box 78"/>
              <p:cNvSpPr txBox="1">
                <a:spLocks noChangeArrowheads="1"/>
              </p:cNvSpPr>
              <p:nvPr/>
            </p:nvSpPr>
            <p:spPr bwMode="auto">
              <a:xfrm>
                <a:off x="4625" y="1422"/>
                <a:ext cx="2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400">
                    <a:solidFill>
                      <a:schemeClr val="accent2"/>
                    </a:solidFill>
                  </a:rPr>
                  <a:t>...</a:t>
                </a:r>
              </a:p>
            </p:txBody>
          </p:sp>
          <p:sp>
            <p:nvSpPr>
              <p:cNvPr id="96335" name="Line 79"/>
              <p:cNvSpPr>
                <a:spLocks noChangeShapeType="1"/>
              </p:cNvSpPr>
              <p:nvPr/>
            </p:nvSpPr>
            <p:spPr bwMode="auto">
              <a:xfrm>
                <a:off x="4331" y="1398"/>
                <a:ext cx="677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336" name="Line 80"/>
              <p:cNvSpPr>
                <a:spLocks noChangeShapeType="1"/>
              </p:cNvSpPr>
              <p:nvPr/>
            </p:nvSpPr>
            <p:spPr bwMode="auto">
              <a:xfrm>
                <a:off x="4331" y="1824"/>
                <a:ext cx="677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361" name="Text Box 105"/>
              <p:cNvSpPr txBox="1">
                <a:spLocks noChangeArrowheads="1"/>
              </p:cNvSpPr>
              <p:nvPr/>
            </p:nvSpPr>
            <p:spPr bwMode="auto">
              <a:xfrm>
                <a:off x="3459" y="1419"/>
                <a:ext cx="79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>
                    <a:solidFill>
                      <a:srgbClr val="006600"/>
                    </a:solidFill>
                  </a:rPr>
                  <a:t>一层楼</a:t>
                </a:r>
              </a:p>
            </p:txBody>
          </p:sp>
        </p:grpSp>
        <p:sp>
          <p:nvSpPr>
            <p:cNvPr id="96362" name="Text Box 106"/>
            <p:cNvSpPr txBox="1">
              <a:spLocks noChangeArrowheads="1"/>
            </p:cNvSpPr>
            <p:nvPr/>
          </p:nvSpPr>
          <p:spPr bwMode="auto">
            <a:xfrm>
              <a:off x="2979" y="2187"/>
              <a:ext cx="7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rgbClr val="006600"/>
                  </a:solidFill>
                </a:rPr>
                <a:t>二层楼</a:t>
              </a:r>
            </a:p>
          </p:txBody>
        </p:sp>
        <p:sp>
          <p:nvSpPr>
            <p:cNvPr id="96363" name="Text Box 107"/>
            <p:cNvSpPr txBox="1">
              <a:spLocks noChangeArrowheads="1"/>
            </p:cNvSpPr>
            <p:nvPr/>
          </p:nvSpPr>
          <p:spPr bwMode="auto">
            <a:xfrm>
              <a:off x="4623" y="3015"/>
              <a:ext cx="7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solidFill>
                    <a:srgbClr val="006600"/>
                  </a:solidFill>
                </a:rPr>
                <a:t>三层楼</a:t>
              </a:r>
            </a:p>
          </p:txBody>
        </p:sp>
        <p:sp>
          <p:nvSpPr>
            <p:cNvPr id="96364" name="Oval 108"/>
            <p:cNvSpPr>
              <a:spLocks noChangeArrowheads="1"/>
            </p:cNvSpPr>
            <p:nvPr/>
          </p:nvSpPr>
          <p:spPr bwMode="auto">
            <a:xfrm>
              <a:off x="4659" y="2004"/>
              <a:ext cx="96" cy="96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6367" name="Group 111"/>
            <p:cNvGrpSpPr>
              <a:grpSpLocks/>
            </p:cNvGrpSpPr>
            <p:nvPr/>
          </p:nvGrpSpPr>
          <p:grpSpPr bwMode="auto">
            <a:xfrm rot="-1939177">
              <a:off x="5458" y="2250"/>
              <a:ext cx="185" cy="427"/>
              <a:chOff x="1968" y="3168"/>
              <a:chExt cx="288" cy="864"/>
            </a:xfrm>
          </p:grpSpPr>
          <p:grpSp>
            <p:nvGrpSpPr>
              <p:cNvPr id="96368" name="Group 112"/>
              <p:cNvGrpSpPr>
                <a:grpSpLocks/>
              </p:cNvGrpSpPr>
              <p:nvPr/>
            </p:nvGrpSpPr>
            <p:grpSpPr bwMode="auto">
              <a:xfrm>
                <a:off x="1968" y="3456"/>
                <a:ext cx="288" cy="288"/>
                <a:chOff x="1968" y="3456"/>
                <a:chExt cx="288" cy="288"/>
              </a:xfrm>
            </p:grpSpPr>
            <p:sp>
              <p:nvSpPr>
                <p:cNvPr id="96369" name="Oval 113"/>
                <p:cNvSpPr>
                  <a:spLocks noChangeArrowheads="1"/>
                </p:cNvSpPr>
                <p:nvPr/>
              </p:nvSpPr>
              <p:spPr bwMode="auto">
                <a:xfrm>
                  <a:off x="1968" y="3456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70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371" name="Line 115"/>
                <p:cNvSpPr>
                  <a:spLocks noChangeShapeType="1"/>
                </p:cNvSpPr>
                <p:nvPr/>
              </p:nvSpPr>
              <p:spPr bwMode="auto">
                <a:xfrm>
                  <a:off x="2016" y="3504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6372" name="Line 116"/>
              <p:cNvSpPr>
                <a:spLocks noChangeShapeType="1"/>
              </p:cNvSpPr>
              <p:nvPr/>
            </p:nvSpPr>
            <p:spPr bwMode="auto">
              <a:xfrm flipV="1">
                <a:off x="2112" y="316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373" name="Line 117"/>
              <p:cNvSpPr>
                <a:spLocks noChangeShapeType="1"/>
              </p:cNvSpPr>
              <p:nvPr/>
            </p:nvSpPr>
            <p:spPr bwMode="auto">
              <a:xfrm flipV="1">
                <a:off x="2112" y="3744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96374" name="Group 118"/>
          <p:cNvGrpSpPr>
            <a:grpSpLocks/>
          </p:cNvGrpSpPr>
          <p:nvPr/>
        </p:nvGrpSpPr>
        <p:grpSpPr bwMode="auto">
          <a:xfrm>
            <a:off x="7167563" y="2686050"/>
            <a:ext cx="585787" cy="476250"/>
            <a:chOff x="2307" y="948"/>
            <a:chExt cx="213" cy="180"/>
          </a:xfrm>
        </p:grpSpPr>
        <p:sp>
          <p:nvSpPr>
            <p:cNvPr id="96375" name="Line 119"/>
            <p:cNvSpPr>
              <a:spLocks noChangeShapeType="1"/>
            </p:cNvSpPr>
            <p:nvPr/>
          </p:nvSpPr>
          <p:spPr bwMode="auto">
            <a:xfrm rot="20659808" flipH="1">
              <a:off x="2307" y="981"/>
              <a:ext cx="213" cy="12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76" name="Line 120"/>
            <p:cNvSpPr>
              <a:spLocks noChangeShapeType="1"/>
            </p:cNvSpPr>
            <p:nvPr/>
          </p:nvSpPr>
          <p:spPr bwMode="auto">
            <a:xfrm>
              <a:off x="2316" y="948"/>
              <a:ext cx="180" cy="18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6378" name="Rectangle 122"/>
          <p:cNvSpPr>
            <a:spLocks noChangeArrowheads="1"/>
          </p:cNvSpPr>
          <p:nvPr/>
        </p:nvSpPr>
        <p:spPr bwMode="auto">
          <a:xfrm>
            <a:off x="2155825" y="4883150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96379" name="Rectangle 123"/>
          <p:cNvSpPr>
            <a:spLocks noChangeArrowheads="1"/>
          </p:cNvSpPr>
          <p:nvPr/>
        </p:nvSpPr>
        <p:spPr bwMode="auto">
          <a:xfrm>
            <a:off x="974725" y="4997450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96380" name="Text Box 124"/>
          <p:cNvSpPr txBox="1">
            <a:spLocks noChangeArrowheads="1"/>
          </p:cNvSpPr>
          <p:nvPr/>
        </p:nvSpPr>
        <p:spPr bwMode="auto">
          <a:xfrm>
            <a:off x="1450975" y="1687513"/>
            <a:ext cx="14128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chemeClr val="accent2"/>
                </a:solidFill>
              </a:rPr>
              <a:t>分析：</a:t>
            </a:r>
          </a:p>
        </p:txBody>
      </p:sp>
      <p:sp>
        <p:nvSpPr>
          <p:cNvPr id="96381" name="Rectangle 125"/>
          <p:cNvSpPr>
            <a:spLocks noChangeArrowheads="1"/>
          </p:cNvSpPr>
          <p:nvPr/>
        </p:nvSpPr>
        <p:spPr bwMode="auto">
          <a:xfrm>
            <a:off x="479425" y="5859463"/>
            <a:ext cx="8396288" cy="6080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结果二、三楼电灯全部变暗，不能正常工作。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6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96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autoUpdateAnimBg="0"/>
      <p:bldP spid="96261" grpId="0" autoUpdateAnimBg="0"/>
      <p:bldP spid="96380" grpId="0" build="p" autoUpdateAnimBg="0"/>
      <p:bldP spid="96381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0" y="0"/>
            <a:ext cx="8915400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200">
                <a:solidFill>
                  <a:srgbClr val="FF0000"/>
                </a:solidFill>
              </a:rPr>
              <a:t>  </a:t>
            </a:r>
            <a:r>
              <a:rPr lang="zh-CN" altLang="en-US" sz="3200">
                <a:solidFill>
                  <a:srgbClr val="FF0000"/>
                </a:solidFill>
              </a:rPr>
              <a:t>问题</a:t>
            </a:r>
            <a:r>
              <a:rPr lang="en-US" altLang="zh-CN" sz="3200">
                <a:solidFill>
                  <a:srgbClr val="FF0000"/>
                </a:solidFill>
              </a:rPr>
              <a:t>2</a:t>
            </a:r>
            <a:r>
              <a:rPr lang="zh-CN" altLang="en-US" sz="3200">
                <a:solidFill>
                  <a:srgbClr val="FF0000"/>
                </a:solidFill>
              </a:rPr>
              <a:t>：</a:t>
            </a:r>
            <a:r>
              <a:rPr lang="zh-CN" altLang="en-US" sz="3200"/>
              <a:t>若一楼断开，二、三楼接通。但两层楼</a:t>
            </a:r>
          </a:p>
          <a:p>
            <a:pPr>
              <a:lnSpc>
                <a:spcPct val="110000"/>
              </a:lnSpc>
            </a:pPr>
            <a:r>
              <a:rPr lang="zh-CN" altLang="en-US" sz="3200"/>
              <a:t>         灯的数量不等（设二楼灯的数量为三层的 </a:t>
            </a:r>
          </a:p>
          <a:p>
            <a:pPr>
              <a:lnSpc>
                <a:spcPct val="110000"/>
              </a:lnSpc>
            </a:pPr>
            <a:r>
              <a:rPr lang="zh-CN" altLang="en-US" sz="3200"/>
              <a:t>         </a:t>
            </a:r>
            <a:r>
              <a:rPr lang="en-US" altLang="zh-CN" sz="3200"/>
              <a:t>1/4 </a:t>
            </a:r>
            <a:r>
              <a:rPr lang="zh-CN" altLang="en-US" sz="3200"/>
              <a:t>）结果如何？</a:t>
            </a:r>
          </a:p>
        </p:txBody>
      </p:sp>
      <p:sp>
        <p:nvSpPr>
          <p:cNvPr id="94254" name="Text Box 46"/>
          <p:cNvSpPr txBox="1">
            <a:spLocks noChangeArrowheads="1"/>
          </p:cNvSpPr>
          <p:nvPr/>
        </p:nvSpPr>
        <p:spPr bwMode="auto">
          <a:xfrm>
            <a:off x="685800" y="5292725"/>
            <a:ext cx="7566025" cy="13684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结果：二楼灯泡上的电压超过额定电压，</a:t>
            </a:r>
          </a:p>
          <a:p>
            <a:pPr>
              <a:lnSpc>
                <a:spcPct val="13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            灯泡被烧毁；三楼的灯不亮。</a:t>
            </a:r>
          </a:p>
        </p:txBody>
      </p:sp>
      <p:grpSp>
        <p:nvGrpSpPr>
          <p:cNvPr id="94266" name="Group 58"/>
          <p:cNvGrpSpPr>
            <a:grpSpLocks/>
          </p:cNvGrpSpPr>
          <p:nvPr/>
        </p:nvGrpSpPr>
        <p:grpSpPr bwMode="auto">
          <a:xfrm>
            <a:off x="5314950" y="1866900"/>
            <a:ext cx="3586163" cy="3173413"/>
            <a:chOff x="3348" y="1176"/>
            <a:chExt cx="2259" cy="1999"/>
          </a:xfrm>
        </p:grpSpPr>
        <p:sp>
          <p:nvSpPr>
            <p:cNvPr id="94211" name="Line 3"/>
            <p:cNvSpPr>
              <a:spLocks noChangeShapeType="1"/>
            </p:cNvSpPr>
            <p:nvPr/>
          </p:nvSpPr>
          <p:spPr bwMode="auto">
            <a:xfrm flipV="1">
              <a:off x="4801" y="1176"/>
              <a:ext cx="0" cy="22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12" name="Line 4"/>
            <p:cNvSpPr>
              <a:spLocks noChangeShapeType="1"/>
            </p:cNvSpPr>
            <p:nvPr/>
          </p:nvSpPr>
          <p:spPr bwMode="auto">
            <a:xfrm flipH="1">
              <a:off x="3348" y="1176"/>
              <a:ext cx="14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13" name="Text Box 5"/>
            <p:cNvSpPr txBox="1">
              <a:spLocks noChangeArrowheads="1"/>
            </p:cNvSpPr>
            <p:nvPr/>
          </p:nvSpPr>
          <p:spPr bwMode="auto">
            <a:xfrm>
              <a:off x="3358" y="1188"/>
              <a:ext cx="3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/>
                <a:t>A</a:t>
              </a:r>
            </a:p>
          </p:txBody>
        </p:sp>
        <p:grpSp>
          <p:nvGrpSpPr>
            <p:cNvPr id="94214" name="Group 6"/>
            <p:cNvGrpSpPr>
              <a:grpSpLocks/>
            </p:cNvGrpSpPr>
            <p:nvPr/>
          </p:nvGrpSpPr>
          <p:grpSpPr bwMode="auto">
            <a:xfrm rot="-2695747">
              <a:off x="4724" y="1958"/>
              <a:ext cx="846" cy="606"/>
              <a:chOff x="3888" y="2784"/>
              <a:chExt cx="1296" cy="864"/>
            </a:xfrm>
          </p:grpSpPr>
          <p:grpSp>
            <p:nvGrpSpPr>
              <p:cNvPr id="94215" name="Group 7"/>
              <p:cNvGrpSpPr>
                <a:grpSpLocks/>
              </p:cNvGrpSpPr>
              <p:nvPr/>
            </p:nvGrpSpPr>
            <p:grpSpPr bwMode="auto">
              <a:xfrm>
                <a:off x="3888" y="2784"/>
                <a:ext cx="288" cy="864"/>
                <a:chOff x="1968" y="3168"/>
                <a:chExt cx="288" cy="864"/>
              </a:xfrm>
            </p:grpSpPr>
            <p:grpSp>
              <p:nvGrpSpPr>
                <p:cNvPr id="94216" name="Group 8"/>
                <p:cNvGrpSpPr>
                  <a:grpSpLocks/>
                </p:cNvGrpSpPr>
                <p:nvPr/>
              </p:nvGrpSpPr>
              <p:grpSpPr bwMode="auto">
                <a:xfrm>
                  <a:off x="1968" y="3456"/>
                  <a:ext cx="288" cy="288"/>
                  <a:chOff x="1968" y="3456"/>
                  <a:chExt cx="288" cy="288"/>
                </a:xfrm>
              </p:grpSpPr>
              <p:sp>
                <p:nvSpPr>
                  <p:cNvPr id="94217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3456"/>
                    <a:ext cx="288" cy="28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21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219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4220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112" y="3168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4221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2112" y="374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222" name="Group 14"/>
              <p:cNvGrpSpPr>
                <a:grpSpLocks/>
              </p:cNvGrpSpPr>
              <p:nvPr/>
            </p:nvGrpSpPr>
            <p:grpSpPr bwMode="auto">
              <a:xfrm>
                <a:off x="4224" y="2784"/>
                <a:ext cx="288" cy="864"/>
                <a:chOff x="1968" y="3168"/>
                <a:chExt cx="288" cy="864"/>
              </a:xfrm>
            </p:grpSpPr>
            <p:grpSp>
              <p:nvGrpSpPr>
                <p:cNvPr id="94223" name="Group 15"/>
                <p:cNvGrpSpPr>
                  <a:grpSpLocks/>
                </p:cNvGrpSpPr>
                <p:nvPr/>
              </p:nvGrpSpPr>
              <p:grpSpPr bwMode="auto">
                <a:xfrm>
                  <a:off x="1968" y="3456"/>
                  <a:ext cx="288" cy="288"/>
                  <a:chOff x="1968" y="3456"/>
                  <a:chExt cx="288" cy="288"/>
                </a:xfrm>
              </p:grpSpPr>
              <p:sp>
                <p:nvSpPr>
                  <p:cNvPr id="94224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3456"/>
                    <a:ext cx="288" cy="28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225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226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4227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112" y="3168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422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12" y="374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229" name="Group 21"/>
              <p:cNvGrpSpPr>
                <a:grpSpLocks/>
              </p:cNvGrpSpPr>
              <p:nvPr/>
            </p:nvGrpSpPr>
            <p:grpSpPr bwMode="auto">
              <a:xfrm>
                <a:off x="4560" y="2784"/>
                <a:ext cx="288" cy="864"/>
                <a:chOff x="1968" y="3168"/>
                <a:chExt cx="288" cy="864"/>
              </a:xfrm>
            </p:grpSpPr>
            <p:grpSp>
              <p:nvGrpSpPr>
                <p:cNvPr id="94230" name="Group 22"/>
                <p:cNvGrpSpPr>
                  <a:grpSpLocks/>
                </p:cNvGrpSpPr>
                <p:nvPr/>
              </p:nvGrpSpPr>
              <p:grpSpPr bwMode="auto">
                <a:xfrm>
                  <a:off x="1968" y="3456"/>
                  <a:ext cx="288" cy="288"/>
                  <a:chOff x="1968" y="3456"/>
                  <a:chExt cx="288" cy="288"/>
                </a:xfrm>
              </p:grpSpPr>
              <p:sp>
                <p:nvSpPr>
                  <p:cNvPr id="94231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3456"/>
                    <a:ext cx="288" cy="28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232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233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4234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112" y="3168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423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2112" y="374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236" name="Group 28"/>
              <p:cNvGrpSpPr>
                <a:grpSpLocks/>
              </p:cNvGrpSpPr>
              <p:nvPr/>
            </p:nvGrpSpPr>
            <p:grpSpPr bwMode="auto">
              <a:xfrm>
                <a:off x="4896" y="2784"/>
                <a:ext cx="288" cy="864"/>
                <a:chOff x="1968" y="3168"/>
                <a:chExt cx="288" cy="864"/>
              </a:xfrm>
            </p:grpSpPr>
            <p:grpSp>
              <p:nvGrpSpPr>
                <p:cNvPr id="94237" name="Group 29"/>
                <p:cNvGrpSpPr>
                  <a:grpSpLocks/>
                </p:cNvGrpSpPr>
                <p:nvPr/>
              </p:nvGrpSpPr>
              <p:grpSpPr bwMode="auto">
                <a:xfrm>
                  <a:off x="1968" y="3456"/>
                  <a:ext cx="288" cy="288"/>
                  <a:chOff x="1968" y="3456"/>
                  <a:chExt cx="288" cy="288"/>
                </a:xfrm>
              </p:grpSpPr>
              <p:sp>
                <p:nvSpPr>
                  <p:cNvPr id="94238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3456"/>
                    <a:ext cx="288" cy="28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239" name="Line 3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240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3504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4241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2112" y="3168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4242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112" y="374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4243" name="Line 35"/>
              <p:cNvSpPr>
                <a:spLocks noChangeShapeType="1"/>
              </p:cNvSpPr>
              <p:nvPr/>
            </p:nvSpPr>
            <p:spPr bwMode="auto">
              <a:xfrm>
                <a:off x="4032" y="2784"/>
                <a:ext cx="1008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4244" name="Line 36"/>
              <p:cNvSpPr>
                <a:spLocks noChangeShapeType="1"/>
              </p:cNvSpPr>
              <p:nvPr/>
            </p:nvSpPr>
            <p:spPr bwMode="auto">
              <a:xfrm>
                <a:off x="4032" y="3648"/>
                <a:ext cx="1008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4245" name="Line 37"/>
            <p:cNvSpPr>
              <a:spLocks noChangeShapeType="1"/>
            </p:cNvSpPr>
            <p:nvPr/>
          </p:nvSpPr>
          <p:spPr bwMode="auto">
            <a:xfrm flipV="1">
              <a:off x="4802" y="1695"/>
              <a:ext cx="0" cy="1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6" name="Line 38"/>
            <p:cNvSpPr>
              <a:spLocks noChangeShapeType="1"/>
            </p:cNvSpPr>
            <p:nvPr/>
          </p:nvSpPr>
          <p:spPr bwMode="auto">
            <a:xfrm flipH="1">
              <a:off x="3365" y="2595"/>
              <a:ext cx="78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7" name="Line 39"/>
            <p:cNvSpPr>
              <a:spLocks noChangeShapeType="1"/>
            </p:cNvSpPr>
            <p:nvPr/>
          </p:nvSpPr>
          <p:spPr bwMode="auto">
            <a:xfrm>
              <a:off x="5465" y="2605"/>
              <a:ext cx="0" cy="29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8" name="Line 40"/>
            <p:cNvSpPr>
              <a:spLocks noChangeShapeType="1"/>
            </p:cNvSpPr>
            <p:nvPr/>
          </p:nvSpPr>
          <p:spPr bwMode="auto">
            <a:xfrm flipH="1">
              <a:off x="3353" y="2892"/>
              <a:ext cx="21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9" name="Text Box 41"/>
            <p:cNvSpPr txBox="1">
              <a:spLocks noChangeArrowheads="1"/>
            </p:cNvSpPr>
            <p:nvPr/>
          </p:nvSpPr>
          <p:spPr bwMode="auto">
            <a:xfrm>
              <a:off x="3418" y="284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C</a:t>
              </a:r>
            </a:p>
          </p:txBody>
        </p:sp>
        <p:sp>
          <p:nvSpPr>
            <p:cNvPr id="94250" name="Text Box 42"/>
            <p:cNvSpPr txBox="1">
              <a:spLocks noChangeArrowheads="1"/>
            </p:cNvSpPr>
            <p:nvPr/>
          </p:nvSpPr>
          <p:spPr bwMode="auto">
            <a:xfrm>
              <a:off x="3406" y="226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B</a:t>
              </a:r>
            </a:p>
          </p:txBody>
        </p:sp>
        <p:sp>
          <p:nvSpPr>
            <p:cNvPr id="94251" name="Text Box 43"/>
            <p:cNvSpPr txBox="1">
              <a:spLocks noChangeArrowheads="1"/>
            </p:cNvSpPr>
            <p:nvPr/>
          </p:nvSpPr>
          <p:spPr bwMode="auto">
            <a:xfrm>
              <a:off x="3934" y="2008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R</a:t>
              </a:r>
              <a:r>
                <a:rPr lang="en-US" altLang="zh-CN" sz="2400" i="1" baseline="-25000"/>
                <a:t>2</a:t>
              </a:r>
              <a:endParaRPr lang="en-US" altLang="zh-CN" sz="2400" i="1"/>
            </a:p>
          </p:txBody>
        </p:sp>
        <p:sp>
          <p:nvSpPr>
            <p:cNvPr id="94252" name="Text Box 44"/>
            <p:cNvSpPr txBox="1">
              <a:spLocks noChangeArrowheads="1"/>
            </p:cNvSpPr>
            <p:nvPr/>
          </p:nvSpPr>
          <p:spPr bwMode="auto">
            <a:xfrm>
              <a:off x="5278" y="1576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R</a:t>
              </a:r>
              <a:r>
                <a:rPr lang="en-US" altLang="zh-CN" sz="2400" i="1" baseline="-25000"/>
                <a:t>3</a:t>
              </a:r>
              <a:endParaRPr lang="en-US" altLang="zh-CN" sz="2400" i="1"/>
            </a:p>
          </p:txBody>
        </p:sp>
        <p:sp>
          <p:nvSpPr>
            <p:cNvPr id="94256" name="Line 48"/>
            <p:cNvSpPr>
              <a:spLocks noChangeShapeType="1"/>
            </p:cNvSpPr>
            <p:nvPr/>
          </p:nvSpPr>
          <p:spPr bwMode="auto">
            <a:xfrm flipH="1">
              <a:off x="4138" y="1908"/>
              <a:ext cx="672" cy="68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57" name="Line 49"/>
            <p:cNvSpPr>
              <a:spLocks noChangeShapeType="1"/>
            </p:cNvSpPr>
            <p:nvPr/>
          </p:nvSpPr>
          <p:spPr bwMode="auto">
            <a:xfrm>
              <a:off x="4786" y="1884"/>
              <a:ext cx="144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58" name="Line 50"/>
            <p:cNvSpPr>
              <a:spLocks noChangeShapeType="1"/>
            </p:cNvSpPr>
            <p:nvPr/>
          </p:nvSpPr>
          <p:spPr bwMode="auto">
            <a:xfrm>
              <a:off x="5338" y="2496"/>
              <a:ext cx="120" cy="12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59" name="AutoShape 51"/>
            <p:cNvSpPr>
              <a:spLocks noChangeArrowheads="1"/>
            </p:cNvSpPr>
            <p:nvPr/>
          </p:nvSpPr>
          <p:spPr bwMode="auto">
            <a:xfrm>
              <a:off x="4462" y="2076"/>
              <a:ext cx="180" cy="180"/>
            </a:xfrm>
            <a:prstGeom prst="flowChartSummingJunction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60" name="Oval 52"/>
            <p:cNvSpPr>
              <a:spLocks noChangeArrowheads="1"/>
            </p:cNvSpPr>
            <p:nvPr/>
          </p:nvSpPr>
          <p:spPr bwMode="auto">
            <a:xfrm>
              <a:off x="4762" y="1860"/>
              <a:ext cx="96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4262" name="Line 54"/>
          <p:cNvSpPr>
            <a:spLocks noChangeShapeType="1"/>
          </p:cNvSpPr>
          <p:nvPr/>
        </p:nvSpPr>
        <p:spPr bwMode="auto">
          <a:xfrm>
            <a:off x="5140325" y="1543050"/>
            <a:ext cx="0" cy="363855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94268" name="Group 60"/>
          <p:cNvGrpSpPr>
            <a:grpSpLocks/>
          </p:cNvGrpSpPr>
          <p:nvPr/>
        </p:nvGrpSpPr>
        <p:grpSpPr bwMode="auto">
          <a:xfrm>
            <a:off x="428625" y="1935163"/>
            <a:ext cx="4430713" cy="3078162"/>
            <a:chOff x="270" y="1219"/>
            <a:chExt cx="2791" cy="1939"/>
          </a:xfrm>
        </p:grpSpPr>
        <p:graphicFrame>
          <p:nvGraphicFramePr>
            <p:cNvPr id="94253" name="Object 45"/>
            <p:cNvGraphicFramePr>
              <a:graphicFrameLocks noChangeAspect="1"/>
            </p:cNvGraphicFramePr>
            <p:nvPr/>
          </p:nvGraphicFramePr>
          <p:xfrm>
            <a:off x="340" y="1649"/>
            <a:ext cx="2448" cy="7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69" name="公式" r:id="rId4" imgW="1269720" imgH="393480" progId="Equation.3">
                    <p:embed/>
                  </p:oleObj>
                </mc:Choice>
                <mc:Fallback>
                  <p:oleObj name="公式" r:id="rId4" imgW="1269720" imgH="39348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1649"/>
                          <a:ext cx="2448" cy="7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4255" name="Object 47"/>
            <p:cNvGraphicFramePr>
              <a:graphicFrameLocks noChangeAspect="1"/>
            </p:cNvGraphicFramePr>
            <p:nvPr/>
          </p:nvGraphicFramePr>
          <p:xfrm>
            <a:off x="270" y="2408"/>
            <a:ext cx="2791" cy="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70" name="公式" r:id="rId6" imgW="1358640" imgH="393480" progId="Equation.3">
                    <p:embed/>
                  </p:oleObj>
                </mc:Choice>
                <mc:Fallback>
                  <p:oleObj name="公式" r:id="rId6" imgW="1358640" imgH="39348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" y="2408"/>
                          <a:ext cx="2791" cy="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264" name="Text Box 56"/>
            <p:cNvSpPr txBox="1">
              <a:spLocks noChangeArrowheads="1"/>
            </p:cNvSpPr>
            <p:nvPr/>
          </p:nvSpPr>
          <p:spPr bwMode="auto">
            <a:xfrm>
              <a:off x="1209" y="1219"/>
              <a:ext cx="6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 u="sng">
                  <a:solidFill>
                    <a:srgbClr val="0000FF"/>
                  </a:solidFill>
                </a:rPr>
                <a:t>分析</a:t>
              </a:r>
              <a:endParaRPr lang="zh-CN" altLang="en-US" sz="3200" u="sng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4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4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4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54" grpId="0" animBg="1" autoUpdateAnimBg="0"/>
      <p:bldP spid="9426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336800" y="-50800"/>
            <a:ext cx="4095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4400">
                <a:solidFill>
                  <a:srgbClr val="FF0000"/>
                </a:solidFill>
                <a:ea typeface="隶书" panose="02010509060101010101" pitchFamily="49" charset="-122"/>
              </a:rPr>
              <a:t>关于中线的结论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04800" y="841375"/>
            <a:ext cx="8491538" cy="30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/>
              <a:t>   </a:t>
            </a:r>
            <a:r>
              <a:rPr lang="zh-CN" altLang="en-US"/>
              <a:t>负载不对称而又没有中线时，负载上可能得到大小不等的电压，有的超过用电设备的额定电压，有的达不到额定电压，都不能正常工作。比如，</a:t>
            </a:r>
            <a:r>
              <a:rPr lang="zh-CN" altLang="en-US">
                <a:solidFill>
                  <a:srgbClr val="9900FF"/>
                </a:solidFill>
              </a:rPr>
              <a:t>照明电路中各相负载不能保证完全对称，所以绝对不能采用三相三相制供电，而且必须保证中线可靠。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304800" y="4097338"/>
            <a:ext cx="8455025" cy="188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>
                <a:solidFill>
                  <a:srgbClr val="0000FF"/>
                </a:solidFill>
              </a:rPr>
              <a:t>    </a:t>
            </a:r>
            <a:r>
              <a:rPr lang="zh-CN" altLang="en-US">
                <a:solidFill>
                  <a:srgbClr val="0000FF"/>
                </a:solidFill>
              </a:rPr>
              <a:t>中线的作用在于，使星形连接的不对称负载得到相等的相电压。为了确保中线在运行中不断开，其上不允许接保险丝也不允许接刀闸。</a:t>
            </a:r>
          </a:p>
        </p:txBody>
      </p:sp>
      <p:sp>
        <p:nvSpPr>
          <p:cNvPr id="22563" name="Text Box 35"/>
          <p:cNvSpPr txBox="1">
            <a:spLocks noChangeArrowheads="1"/>
          </p:cNvSpPr>
          <p:nvPr/>
        </p:nvSpPr>
        <p:spPr bwMode="auto">
          <a:xfrm>
            <a:off x="536575" y="2406650"/>
            <a:ext cx="803592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build="p" autoUpdateAnimBg="0"/>
      <p:bldP spid="22536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2590800" y="79375"/>
            <a:ext cx="3232150" cy="823913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4800">
                <a:solidFill>
                  <a:schemeClr val="bg1"/>
                </a:solidFill>
                <a:ea typeface="隶书" panose="02010509060101010101" pitchFamily="49" charset="-122"/>
              </a:rPr>
              <a:t>相序的判定</a:t>
            </a: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5524500" y="294798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rgbClr val="FF0000"/>
              </a:solidFill>
            </a:endParaRPr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5524500" y="2352675"/>
            <a:ext cx="4810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zh-CN">
              <a:solidFill>
                <a:srgbClr val="FF0000"/>
              </a:solidFill>
            </a:endParaRPr>
          </a:p>
        </p:txBody>
      </p:sp>
      <p:sp>
        <p:nvSpPr>
          <p:cNvPr id="126981" name="Line 5"/>
          <p:cNvSpPr>
            <a:spLocks noChangeShapeType="1"/>
          </p:cNvSpPr>
          <p:nvPr/>
        </p:nvSpPr>
        <p:spPr bwMode="auto">
          <a:xfrm>
            <a:off x="5276850" y="762000"/>
            <a:ext cx="0" cy="38354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228600" y="876300"/>
            <a:ext cx="4933950" cy="265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/>
              <a:t>   </a:t>
            </a:r>
            <a:r>
              <a:rPr lang="zh-CN" altLang="en-US"/>
              <a:t>三相交流电动势出现最大值</a:t>
            </a:r>
          </a:p>
          <a:p>
            <a:pPr>
              <a:lnSpc>
                <a:spcPct val="120000"/>
              </a:lnSpc>
            </a:pPr>
            <a:r>
              <a:rPr lang="zh-CN" altLang="en-US"/>
              <a:t>的先后顺序称为三相电源的相序。</a:t>
            </a:r>
          </a:p>
          <a:p>
            <a:pPr>
              <a:lnSpc>
                <a:spcPct val="120000"/>
              </a:lnSpc>
            </a:pPr>
            <a:r>
              <a:rPr lang="zh-CN" altLang="en-US"/>
              <a:t>    </a:t>
            </a:r>
            <a:r>
              <a:rPr lang="zh-CN" altLang="en-US" i="1"/>
              <a:t> </a:t>
            </a:r>
            <a:r>
              <a:rPr lang="en-US" altLang="zh-CN" i="1"/>
              <a:t>A</a:t>
            </a:r>
            <a:r>
              <a:rPr lang="en-US" altLang="zh-CN"/>
              <a:t> - </a:t>
            </a:r>
            <a:r>
              <a:rPr lang="en-US" altLang="zh-CN" i="1"/>
              <a:t>B</a:t>
            </a:r>
            <a:r>
              <a:rPr lang="en-US" altLang="zh-CN"/>
              <a:t> - </a:t>
            </a:r>
            <a:r>
              <a:rPr lang="en-US" altLang="zh-CN" i="1"/>
              <a:t>C</a:t>
            </a:r>
            <a:r>
              <a:rPr lang="en-US" altLang="zh-CN"/>
              <a:t>  </a:t>
            </a:r>
            <a:r>
              <a:rPr lang="zh-CN" altLang="en-US"/>
              <a:t>称为顺相序</a:t>
            </a:r>
          </a:p>
          <a:p>
            <a:pPr>
              <a:lnSpc>
                <a:spcPct val="120000"/>
              </a:lnSpc>
            </a:pPr>
            <a:r>
              <a:rPr lang="zh-CN" altLang="en-US"/>
              <a:t>     </a:t>
            </a:r>
            <a:r>
              <a:rPr lang="en-US" altLang="zh-CN" i="1"/>
              <a:t>A</a:t>
            </a:r>
            <a:r>
              <a:rPr lang="en-US" altLang="zh-CN"/>
              <a:t> - </a:t>
            </a:r>
            <a:r>
              <a:rPr lang="en-US" altLang="zh-CN" i="1"/>
              <a:t>C</a:t>
            </a:r>
            <a:r>
              <a:rPr lang="en-US" altLang="zh-CN"/>
              <a:t> - </a:t>
            </a:r>
            <a:r>
              <a:rPr lang="en-US" altLang="zh-CN" i="1"/>
              <a:t>B</a:t>
            </a:r>
            <a:r>
              <a:rPr lang="en-US" altLang="zh-CN"/>
              <a:t>  </a:t>
            </a:r>
            <a:r>
              <a:rPr lang="zh-CN" altLang="en-US"/>
              <a:t>称为逆相序</a:t>
            </a:r>
          </a:p>
        </p:txBody>
      </p:sp>
      <p:sp>
        <p:nvSpPr>
          <p:cNvPr id="126986" name="Text Box 10"/>
          <p:cNvSpPr txBox="1">
            <a:spLocks noChangeArrowheads="1"/>
          </p:cNvSpPr>
          <p:nvPr/>
        </p:nvSpPr>
        <p:spPr bwMode="auto">
          <a:xfrm>
            <a:off x="5943600" y="971550"/>
            <a:ext cx="358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zh-CN">
              <a:solidFill>
                <a:srgbClr val="FF0000"/>
              </a:solidFill>
            </a:endParaRPr>
          </a:p>
        </p:txBody>
      </p:sp>
      <p:grpSp>
        <p:nvGrpSpPr>
          <p:cNvPr id="126987" name="Group 11"/>
          <p:cNvGrpSpPr>
            <a:grpSpLocks/>
          </p:cNvGrpSpPr>
          <p:nvPr/>
        </p:nvGrpSpPr>
        <p:grpSpPr bwMode="auto">
          <a:xfrm>
            <a:off x="7321550" y="1511300"/>
            <a:ext cx="346075" cy="92075"/>
            <a:chOff x="2872" y="364"/>
            <a:chExt cx="218" cy="58"/>
          </a:xfrm>
        </p:grpSpPr>
        <p:sp>
          <p:nvSpPr>
            <p:cNvPr id="126988" name="Line 12"/>
            <p:cNvSpPr>
              <a:spLocks noChangeShapeType="1"/>
            </p:cNvSpPr>
            <p:nvPr/>
          </p:nvSpPr>
          <p:spPr bwMode="auto">
            <a:xfrm>
              <a:off x="2872" y="364"/>
              <a:ext cx="218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6989" name="Line 13"/>
            <p:cNvSpPr>
              <a:spLocks noChangeShapeType="1"/>
            </p:cNvSpPr>
            <p:nvPr/>
          </p:nvSpPr>
          <p:spPr bwMode="auto">
            <a:xfrm>
              <a:off x="2872" y="422"/>
              <a:ext cx="218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6990" name="Line 14"/>
          <p:cNvSpPr>
            <a:spLocks noChangeShapeType="1"/>
          </p:cNvSpPr>
          <p:nvPr/>
        </p:nvSpPr>
        <p:spPr bwMode="auto">
          <a:xfrm flipV="1">
            <a:off x="7494588" y="1036638"/>
            <a:ext cx="0" cy="47466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91" name="Line 15"/>
          <p:cNvSpPr>
            <a:spLocks noChangeShapeType="1"/>
          </p:cNvSpPr>
          <p:nvPr/>
        </p:nvSpPr>
        <p:spPr bwMode="auto">
          <a:xfrm flipV="1">
            <a:off x="7494588" y="1622425"/>
            <a:ext cx="0" cy="39846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92" name="Line 16"/>
          <p:cNvSpPr>
            <a:spLocks noChangeShapeType="1"/>
          </p:cNvSpPr>
          <p:nvPr/>
        </p:nvSpPr>
        <p:spPr bwMode="auto">
          <a:xfrm flipH="1">
            <a:off x="5945188" y="1036638"/>
            <a:ext cx="15684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93" name="Line 17"/>
          <p:cNvSpPr>
            <a:spLocks noChangeShapeType="1"/>
          </p:cNvSpPr>
          <p:nvPr/>
        </p:nvSpPr>
        <p:spPr bwMode="auto">
          <a:xfrm flipH="1">
            <a:off x="5984875" y="2727325"/>
            <a:ext cx="7731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94" name="Line 18"/>
          <p:cNvSpPr>
            <a:spLocks noChangeShapeType="1"/>
          </p:cNvSpPr>
          <p:nvPr/>
        </p:nvSpPr>
        <p:spPr bwMode="auto">
          <a:xfrm>
            <a:off x="8269288" y="2784475"/>
            <a:ext cx="0" cy="4206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95" name="Line 19"/>
          <p:cNvSpPr>
            <a:spLocks noChangeShapeType="1"/>
          </p:cNvSpPr>
          <p:nvPr/>
        </p:nvSpPr>
        <p:spPr bwMode="auto">
          <a:xfrm flipH="1">
            <a:off x="5946775" y="3224213"/>
            <a:ext cx="23225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96" name="Text Box 20"/>
          <p:cNvSpPr txBox="1">
            <a:spLocks noChangeArrowheads="1"/>
          </p:cNvSpPr>
          <p:nvPr/>
        </p:nvSpPr>
        <p:spPr bwMode="auto">
          <a:xfrm>
            <a:off x="7616825" y="118268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chemeClr val="accent2"/>
                </a:solidFill>
              </a:rPr>
              <a:t>C</a:t>
            </a:r>
            <a:endParaRPr lang="en-US" altLang="zh-CN">
              <a:solidFill>
                <a:schemeClr val="accent2"/>
              </a:solidFill>
            </a:endParaRPr>
          </a:p>
        </p:txBody>
      </p:sp>
      <p:sp>
        <p:nvSpPr>
          <p:cNvPr id="126997" name="Text Box 21"/>
          <p:cNvSpPr txBox="1">
            <a:spLocks noChangeArrowheads="1"/>
          </p:cNvSpPr>
          <p:nvPr/>
        </p:nvSpPr>
        <p:spPr bwMode="auto">
          <a:xfrm>
            <a:off x="6070600" y="1730375"/>
            <a:ext cx="898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accent2"/>
                </a:solidFill>
              </a:rPr>
              <a:t>灯泡</a:t>
            </a:r>
          </a:p>
        </p:txBody>
      </p:sp>
      <p:sp>
        <p:nvSpPr>
          <p:cNvPr id="126998" name="Oval 22"/>
          <p:cNvSpPr>
            <a:spLocks noChangeArrowheads="1"/>
          </p:cNvSpPr>
          <p:nvPr/>
        </p:nvSpPr>
        <p:spPr bwMode="auto">
          <a:xfrm>
            <a:off x="7429500" y="1962150"/>
            <a:ext cx="114300" cy="1143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99" name="AutoShape 23"/>
          <p:cNvSpPr>
            <a:spLocks noChangeArrowheads="1"/>
          </p:cNvSpPr>
          <p:nvPr/>
        </p:nvSpPr>
        <p:spPr bwMode="auto">
          <a:xfrm>
            <a:off x="6838950" y="2171700"/>
            <a:ext cx="457200" cy="457200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7000" name="Line 24"/>
          <p:cNvSpPr>
            <a:spLocks noChangeShapeType="1"/>
          </p:cNvSpPr>
          <p:nvPr/>
        </p:nvSpPr>
        <p:spPr bwMode="auto">
          <a:xfrm flipH="1">
            <a:off x="6743700" y="2000250"/>
            <a:ext cx="723900" cy="723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7001" name="AutoShape 25"/>
          <p:cNvSpPr>
            <a:spLocks noChangeArrowheads="1"/>
          </p:cNvSpPr>
          <p:nvPr/>
        </p:nvSpPr>
        <p:spPr bwMode="auto">
          <a:xfrm>
            <a:off x="7677150" y="2209800"/>
            <a:ext cx="457200" cy="457200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7002" name="Line 26"/>
          <p:cNvSpPr>
            <a:spLocks noChangeShapeType="1"/>
          </p:cNvSpPr>
          <p:nvPr/>
        </p:nvSpPr>
        <p:spPr bwMode="auto">
          <a:xfrm>
            <a:off x="7486650" y="2019300"/>
            <a:ext cx="781050" cy="7810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7003" name="Text Box 27"/>
          <p:cNvSpPr txBox="1">
            <a:spLocks noChangeArrowheads="1"/>
          </p:cNvSpPr>
          <p:nvPr/>
        </p:nvSpPr>
        <p:spPr bwMode="auto">
          <a:xfrm>
            <a:off x="5965825" y="3783013"/>
            <a:ext cx="2252663" cy="60801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相序指示器</a:t>
            </a:r>
          </a:p>
        </p:txBody>
      </p:sp>
      <p:sp>
        <p:nvSpPr>
          <p:cNvPr id="127004" name="Text Box 28"/>
          <p:cNvSpPr txBox="1">
            <a:spLocks noChangeArrowheads="1"/>
          </p:cNvSpPr>
          <p:nvPr/>
        </p:nvSpPr>
        <p:spPr bwMode="auto">
          <a:xfrm>
            <a:off x="6804025" y="2552700"/>
            <a:ext cx="565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</a:rPr>
              <a:t>L</a:t>
            </a:r>
            <a:r>
              <a:rPr lang="en-US" altLang="zh-CN" sz="3200" baseline="-25000">
                <a:solidFill>
                  <a:srgbClr val="FF0000"/>
                </a:solidFill>
              </a:rPr>
              <a:t>1</a:t>
            </a:r>
            <a:endParaRPr lang="en-US" altLang="zh-CN" sz="3200">
              <a:solidFill>
                <a:srgbClr val="FF0000"/>
              </a:solidFill>
            </a:endParaRPr>
          </a:p>
        </p:txBody>
      </p:sp>
      <p:sp>
        <p:nvSpPr>
          <p:cNvPr id="127005" name="Text Box 29"/>
          <p:cNvSpPr txBox="1">
            <a:spLocks noChangeArrowheads="1"/>
          </p:cNvSpPr>
          <p:nvPr/>
        </p:nvSpPr>
        <p:spPr bwMode="auto">
          <a:xfrm>
            <a:off x="7604125" y="2552700"/>
            <a:ext cx="565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</a:rPr>
              <a:t>L</a:t>
            </a:r>
            <a:r>
              <a:rPr lang="en-US" altLang="zh-CN" sz="3200" baseline="-25000">
                <a:solidFill>
                  <a:srgbClr val="FF0000"/>
                </a:solidFill>
              </a:rPr>
              <a:t>2</a:t>
            </a:r>
            <a:endParaRPr lang="en-US" altLang="zh-CN" sz="3200">
              <a:solidFill>
                <a:srgbClr val="FF0000"/>
              </a:solidFill>
            </a:endParaRPr>
          </a:p>
        </p:txBody>
      </p:sp>
      <p:sp>
        <p:nvSpPr>
          <p:cNvPr id="127006" name="Text Box 30"/>
          <p:cNvSpPr txBox="1">
            <a:spLocks noChangeArrowheads="1"/>
          </p:cNvSpPr>
          <p:nvPr/>
        </p:nvSpPr>
        <p:spPr bwMode="auto">
          <a:xfrm>
            <a:off x="7861300" y="1730375"/>
            <a:ext cx="898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accent2"/>
                </a:solidFill>
              </a:rPr>
              <a:t>灯泡</a:t>
            </a:r>
          </a:p>
        </p:txBody>
      </p:sp>
      <p:sp>
        <p:nvSpPr>
          <p:cNvPr id="127007" name="Text Box 31"/>
          <p:cNvSpPr txBox="1">
            <a:spLocks noChangeArrowheads="1"/>
          </p:cNvSpPr>
          <p:nvPr/>
        </p:nvSpPr>
        <p:spPr bwMode="auto">
          <a:xfrm>
            <a:off x="200025" y="3621088"/>
            <a:ext cx="47863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>
                <a:ea typeface="仿宋_GB2312" pitchFamily="49" charset="-122"/>
              </a:rPr>
              <a:t>相序的实际意义：对三相电动机，如果相序反了，就会反转。</a:t>
            </a:r>
          </a:p>
        </p:txBody>
      </p:sp>
      <p:grpSp>
        <p:nvGrpSpPr>
          <p:cNvPr id="127037" name="Group 61"/>
          <p:cNvGrpSpPr>
            <a:grpSpLocks/>
          </p:cNvGrpSpPr>
          <p:nvPr/>
        </p:nvGrpSpPr>
        <p:grpSpPr bwMode="auto">
          <a:xfrm>
            <a:off x="350838" y="4926013"/>
            <a:ext cx="3651250" cy="1330325"/>
            <a:chOff x="221" y="3103"/>
            <a:chExt cx="2300" cy="838"/>
          </a:xfrm>
        </p:grpSpPr>
        <p:sp>
          <p:nvSpPr>
            <p:cNvPr id="127009" name="Oval 33"/>
            <p:cNvSpPr>
              <a:spLocks noChangeArrowheads="1"/>
            </p:cNvSpPr>
            <p:nvPr/>
          </p:nvSpPr>
          <p:spPr bwMode="auto">
            <a:xfrm>
              <a:off x="1993" y="3269"/>
              <a:ext cx="528" cy="52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2400"/>
                <a:t>D</a:t>
              </a:r>
            </a:p>
          </p:txBody>
        </p:sp>
        <p:sp>
          <p:nvSpPr>
            <p:cNvPr id="127010" name="Line 34"/>
            <p:cNvSpPr>
              <a:spLocks noChangeShapeType="1"/>
            </p:cNvSpPr>
            <p:nvPr/>
          </p:nvSpPr>
          <p:spPr bwMode="auto">
            <a:xfrm flipH="1">
              <a:off x="1369" y="3533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11" name="Line 35"/>
            <p:cNvSpPr>
              <a:spLocks noChangeShapeType="1"/>
            </p:cNvSpPr>
            <p:nvPr/>
          </p:nvSpPr>
          <p:spPr bwMode="auto">
            <a:xfrm flipH="1" flipV="1">
              <a:off x="1909" y="3317"/>
              <a:ext cx="96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12" name="Line 36"/>
            <p:cNvSpPr>
              <a:spLocks noChangeShapeType="1"/>
            </p:cNvSpPr>
            <p:nvPr/>
          </p:nvSpPr>
          <p:spPr bwMode="auto">
            <a:xfrm flipH="1">
              <a:off x="1381" y="3317"/>
              <a:ext cx="52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13" name="Line 37"/>
            <p:cNvSpPr>
              <a:spLocks noChangeShapeType="1"/>
            </p:cNvSpPr>
            <p:nvPr/>
          </p:nvSpPr>
          <p:spPr bwMode="auto">
            <a:xfrm flipH="1">
              <a:off x="1909" y="3653"/>
              <a:ext cx="96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14" name="Line 38"/>
            <p:cNvSpPr>
              <a:spLocks noChangeShapeType="1"/>
            </p:cNvSpPr>
            <p:nvPr/>
          </p:nvSpPr>
          <p:spPr bwMode="auto">
            <a:xfrm flipH="1">
              <a:off x="1381" y="3749"/>
              <a:ext cx="52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15" name="Text Box 39"/>
            <p:cNvSpPr txBox="1">
              <a:spLocks noChangeArrowheads="1"/>
            </p:cNvSpPr>
            <p:nvPr/>
          </p:nvSpPr>
          <p:spPr bwMode="auto">
            <a:xfrm>
              <a:off x="901" y="3125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A</a:t>
              </a:r>
            </a:p>
          </p:txBody>
        </p:sp>
        <p:sp>
          <p:nvSpPr>
            <p:cNvPr id="127016" name="Text Box 40"/>
            <p:cNvSpPr txBox="1">
              <a:spLocks noChangeArrowheads="1"/>
            </p:cNvSpPr>
            <p:nvPr/>
          </p:nvSpPr>
          <p:spPr bwMode="auto">
            <a:xfrm>
              <a:off x="901" y="336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B</a:t>
              </a:r>
            </a:p>
          </p:txBody>
        </p:sp>
        <p:sp>
          <p:nvSpPr>
            <p:cNvPr id="127017" name="Text Box 41"/>
            <p:cNvSpPr txBox="1">
              <a:spLocks noChangeArrowheads="1"/>
            </p:cNvSpPr>
            <p:nvPr/>
          </p:nvSpPr>
          <p:spPr bwMode="auto">
            <a:xfrm>
              <a:off x="901" y="3605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C</a:t>
              </a:r>
            </a:p>
          </p:txBody>
        </p:sp>
        <p:sp>
          <p:nvSpPr>
            <p:cNvPr id="127018" name="Text Box 42"/>
            <p:cNvSpPr txBox="1">
              <a:spLocks noChangeArrowheads="1"/>
            </p:cNvSpPr>
            <p:nvPr/>
          </p:nvSpPr>
          <p:spPr bwMode="auto">
            <a:xfrm>
              <a:off x="1227" y="310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1</a:t>
              </a:r>
            </a:p>
          </p:txBody>
        </p:sp>
        <p:sp>
          <p:nvSpPr>
            <p:cNvPr id="127019" name="Text Box 43"/>
            <p:cNvSpPr txBox="1">
              <a:spLocks noChangeArrowheads="1"/>
            </p:cNvSpPr>
            <p:nvPr/>
          </p:nvSpPr>
          <p:spPr bwMode="auto">
            <a:xfrm>
              <a:off x="1189" y="341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2</a:t>
              </a:r>
            </a:p>
          </p:txBody>
        </p:sp>
        <p:sp>
          <p:nvSpPr>
            <p:cNvPr id="127020" name="Text Box 44"/>
            <p:cNvSpPr txBox="1">
              <a:spLocks noChangeArrowheads="1"/>
            </p:cNvSpPr>
            <p:nvPr/>
          </p:nvSpPr>
          <p:spPr bwMode="auto">
            <a:xfrm>
              <a:off x="1189" y="365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3</a:t>
              </a:r>
            </a:p>
          </p:txBody>
        </p:sp>
        <p:sp>
          <p:nvSpPr>
            <p:cNvPr id="127034" name="Text Box 58"/>
            <p:cNvSpPr txBox="1">
              <a:spLocks noChangeArrowheads="1"/>
            </p:cNvSpPr>
            <p:nvPr/>
          </p:nvSpPr>
          <p:spPr bwMode="auto">
            <a:xfrm>
              <a:off x="221" y="3329"/>
              <a:ext cx="508" cy="294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</a:rPr>
                <a:t>正转</a:t>
              </a:r>
            </a:p>
          </p:txBody>
        </p:sp>
      </p:grpSp>
      <p:grpSp>
        <p:nvGrpSpPr>
          <p:cNvPr id="127038" name="Group 62"/>
          <p:cNvGrpSpPr>
            <a:grpSpLocks/>
          </p:cNvGrpSpPr>
          <p:nvPr/>
        </p:nvGrpSpPr>
        <p:grpSpPr bwMode="auto">
          <a:xfrm>
            <a:off x="4525963" y="4926013"/>
            <a:ext cx="3579812" cy="1330325"/>
            <a:chOff x="2851" y="3103"/>
            <a:chExt cx="2255" cy="838"/>
          </a:xfrm>
        </p:grpSpPr>
        <p:sp>
          <p:nvSpPr>
            <p:cNvPr id="127022" name="Oval 46"/>
            <p:cNvSpPr>
              <a:spLocks noChangeArrowheads="1"/>
            </p:cNvSpPr>
            <p:nvPr/>
          </p:nvSpPr>
          <p:spPr bwMode="auto">
            <a:xfrm>
              <a:off x="4578" y="3269"/>
              <a:ext cx="528" cy="52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2400"/>
                <a:t>D</a:t>
              </a:r>
            </a:p>
          </p:txBody>
        </p:sp>
        <p:sp>
          <p:nvSpPr>
            <p:cNvPr id="127023" name="Line 47"/>
            <p:cNvSpPr>
              <a:spLocks noChangeShapeType="1"/>
            </p:cNvSpPr>
            <p:nvPr/>
          </p:nvSpPr>
          <p:spPr bwMode="auto">
            <a:xfrm flipH="1">
              <a:off x="3954" y="3533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24" name="Line 48"/>
            <p:cNvSpPr>
              <a:spLocks noChangeShapeType="1"/>
            </p:cNvSpPr>
            <p:nvPr/>
          </p:nvSpPr>
          <p:spPr bwMode="auto">
            <a:xfrm flipH="1" flipV="1">
              <a:off x="4494" y="3317"/>
              <a:ext cx="96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25" name="Line 49"/>
            <p:cNvSpPr>
              <a:spLocks noChangeShapeType="1"/>
            </p:cNvSpPr>
            <p:nvPr/>
          </p:nvSpPr>
          <p:spPr bwMode="auto">
            <a:xfrm flipH="1">
              <a:off x="3966" y="3317"/>
              <a:ext cx="52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26" name="Line 50"/>
            <p:cNvSpPr>
              <a:spLocks noChangeShapeType="1"/>
            </p:cNvSpPr>
            <p:nvPr/>
          </p:nvSpPr>
          <p:spPr bwMode="auto">
            <a:xfrm flipH="1">
              <a:off x="4494" y="3653"/>
              <a:ext cx="96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27" name="Line 51"/>
            <p:cNvSpPr>
              <a:spLocks noChangeShapeType="1"/>
            </p:cNvSpPr>
            <p:nvPr/>
          </p:nvSpPr>
          <p:spPr bwMode="auto">
            <a:xfrm flipH="1">
              <a:off x="3966" y="3749"/>
              <a:ext cx="52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7028" name="Text Box 52"/>
            <p:cNvSpPr txBox="1">
              <a:spLocks noChangeArrowheads="1"/>
            </p:cNvSpPr>
            <p:nvPr/>
          </p:nvSpPr>
          <p:spPr bwMode="auto">
            <a:xfrm>
              <a:off x="3486" y="3125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A</a:t>
              </a:r>
            </a:p>
          </p:txBody>
        </p:sp>
        <p:sp>
          <p:nvSpPr>
            <p:cNvPr id="127029" name="Text Box 53"/>
            <p:cNvSpPr txBox="1">
              <a:spLocks noChangeArrowheads="1"/>
            </p:cNvSpPr>
            <p:nvPr/>
          </p:nvSpPr>
          <p:spPr bwMode="auto">
            <a:xfrm>
              <a:off x="3486" y="3365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C</a:t>
              </a:r>
            </a:p>
          </p:txBody>
        </p:sp>
        <p:sp>
          <p:nvSpPr>
            <p:cNvPr id="127030" name="Text Box 54"/>
            <p:cNvSpPr txBox="1">
              <a:spLocks noChangeArrowheads="1"/>
            </p:cNvSpPr>
            <p:nvPr/>
          </p:nvSpPr>
          <p:spPr bwMode="auto">
            <a:xfrm>
              <a:off x="3486" y="360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B</a:t>
              </a:r>
            </a:p>
          </p:txBody>
        </p:sp>
        <p:sp>
          <p:nvSpPr>
            <p:cNvPr id="127031" name="Text Box 55"/>
            <p:cNvSpPr txBox="1">
              <a:spLocks noChangeArrowheads="1"/>
            </p:cNvSpPr>
            <p:nvPr/>
          </p:nvSpPr>
          <p:spPr bwMode="auto">
            <a:xfrm>
              <a:off x="3812" y="310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1</a:t>
              </a:r>
            </a:p>
          </p:txBody>
        </p:sp>
        <p:sp>
          <p:nvSpPr>
            <p:cNvPr id="127032" name="Text Box 56"/>
            <p:cNvSpPr txBox="1">
              <a:spLocks noChangeArrowheads="1"/>
            </p:cNvSpPr>
            <p:nvPr/>
          </p:nvSpPr>
          <p:spPr bwMode="auto">
            <a:xfrm>
              <a:off x="3774" y="341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2</a:t>
              </a:r>
            </a:p>
          </p:txBody>
        </p:sp>
        <p:sp>
          <p:nvSpPr>
            <p:cNvPr id="127033" name="Text Box 57"/>
            <p:cNvSpPr txBox="1">
              <a:spLocks noChangeArrowheads="1"/>
            </p:cNvSpPr>
            <p:nvPr/>
          </p:nvSpPr>
          <p:spPr bwMode="auto">
            <a:xfrm>
              <a:off x="3774" y="365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3</a:t>
              </a:r>
            </a:p>
          </p:txBody>
        </p:sp>
        <p:sp>
          <p:nvSpPr>
            <p:cNvPr id="127035" name="Text Box 59"/>
            <p:cNvSpPr txBox="1">
              <a:spLocks noChangeArrowheads="1"/>
            </p:cNvSpPr>
            <p:nvPr/>
          </p:nvSpPr>
          <p:spPr bwMode="auto">
            <a:xfrm>
              <a:off x="2851" y="3329"/>
              <a:ext cx="502" cy="288"/>
            </a:xfrm>
            <a:prstGeom prst="rect">
              <a:avLst/>
            </a:prstGeom>
            <a:solidFill>
              <a:srgbClr val="00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</a:rPr>
                <a:t>反转</a:t>
              </a:r>
            </a:p>
          </p:txBody>
        </p:sp>
      </p:grpSp>
      <p:sp>
        <p:nvSpPr>
          <p:cNvPr id="127036" name="Line 60"/>
          <p:cNvSpPr>
            <a:spLocks noChangeShapeType="1"/>
          </p:cNvSpPr>
          <p:nvPr/>
        </p:nvSpPr>
        <p:spPr bwMode="auto">
          <a:xfrm>
            <a:off x="0" y="4608513"/>
            <a:ext cx="914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69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7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27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27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127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27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2" grpId="0" autoUpdateAnimBg="0"/>
      <p:bldP spid="127007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59" name="Rectangle 59"/>
          <p:cNvSpPr>
            <a:spLocks noChangeArrowheads="1"/>
          </p:cNvSpPr>
          <p:nvPr/>
        </p:nvSpPr>
        <p:spPr bwMode="auto">
          <a:xfrm>
            <a:off x="5441950" y="4143375"/>
            <a:ext cx="3489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设</a:t>
            </a:r>
            <a:r>
              <a:rPr lang="en-US" altLang="zh-CN" sz="3200"/>
              <a:t>Z</a:t>
            </a:r>
            <a:r>
              <a:rPr lang="en-US" altLang="zh-CN" sz="3200" baseline="-25000"/>
              <a:t>B</a:t>
            </a:r>
            <a:r>
              <a:rPr lang="en-US" altLang="zh-CN" sz="3200"/>
              <a:t>=Z</a:t>
            </a:r>
            <a:r>
              <a:rPr lang="en-US" altLang="zh-CN" sz="3200" baseline="-25000"/>
              <a:t>C</a:t>
            </a:r>
            <a:r>
              <a:rPr lang="en-US" altLang="zh-CN" sz="3200"/>
              <a:t>=</a:t>
            </a:r>
            <a:r>
              <a:rPr lang="en-US" altLang="zh-CN" sz="3200" i="1"/>
              <a:t>R</a:t>
            </a:r>
            <a:r>
              <a:rPr lang="en-US" altLang="zh-CN" sz="3200"/>
              <a:t>=1/ωC</a:t>
            </a:r>
          </a:p>
        </p:txBody>
      </p:sp>
      <p:grpSp>
        <p:nvGrpSpPr>
          <p:cNvPr id="128070" name="Group 70"/>
          <p:cNvGrpSpPr>
            <a:grpSpLocks/>
          </p:cNvGrpSpPr>
          <p:nvPr/>
        </p:nvGrpSpPr>
        <p:grpSpPr bwMode="auto">
          <a:xfrm>
            <a:off x="419100" y="1851025"/>
            <a:ext cx="4987925" cy="4778375"/>
            <a:chOff x="754" y="95"/>
            <a:chExt cx="3142" cy="3010"/>
          </a:xfrm>
        </p:grpSpPr>
        <p:sp>
          <p:nvSpPr>
            <p:cNvPr id="128002" name="Freeform 2"/>
            <p:cNvSpPr>
              <a:spLocks/>
            </p:cNvSpPr>
            <p:nvPr/>
          </p:nvSpPr>
          <p:spPr bwMode="auto">
            <a:xfrm>
              <a:off x="1288" y="2383"/>
              <a:ext cx="376" cy="364"/>
            </a:xfrm>
            <a:custGeom>
              <a:avLst/>
              <a:gdLst>
                <a:gd name="T0" fmla="*/ 0 w 286"/>
                <a:gd name="T1" fmla="*/ 143 h 287"/>
                <a:gd name="T2" fmla="*/ 24 w 286"/>
                <a:gd name="T3" fmla="*/ 72 h 287"/>
                <a:gd name="T4" fmla="*/ 71 w 286"/>
                <a:gd name="T5" fmla="*/ 24 h 287"/>
                <a:gd name="T6" fmla="*/ 143 w 286"/>
                <a:gd name="T7" fmla="*/ 0 h 287"/>
                <a:gd name="T8" fmla="*/ 215 w 286"/>
                <a:gd name="T9" fmla="*/ 24 h 287"/>
                <a:gd name="T10" fmla="*/ 274 w 286"/>
                <a:gd name="T11" fmla="*/ 72 h 287"/>
                <a:gd name="T12" fmla="*/ 286 w 286"/>
                <a:gd name="T13" fmla="*/ 143 h 287"/>
                <a:gd name="T14" fmla="*/ 274 w 286"/>
                <a:gd name="T15" fmla="*/ 215 h 287"/>
                <a:gd name="T16" fmla="*/ 215 w 286"/>
                <a:gd name="T17" fmla="*/ 263 h 287"/>
                <a:gd name="T18" fmla="*/ 143 w 286"/>
                <a:gd name="T19" fmla="*/ 287 h 287"/>
                <a:gd name="T20" fmla="*/ 71 w 286"/>
                <a:gd name="T21" fmla="*/ 263 h 287"/>
                <a:gd name="T22" fmla="*/ 24 w 286"/>
                <a:gd name="T23" fmla="*/ 215 h 287"/>
                <a:gd name="T24" fmla="*/ 0 w 286"/>
                <a:gd name="T25" fmla="*/ 14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287">
                  <a:moveTo>
                    <a:pt x="0" y="143"/>
                  </a:moveTo>
                  <a:lnTo>
                    <a:pt x="24" y="72"/>
                  </a:lnTo>
                  <a:lnTo>
                    <a:pt x="71" y="24"/>
                  </a:lnTo>
                  <a:lnTo>
                    <a:pt x="143" y="0"/>
                  </a:lnTo>
                  <a:lnTo>
                    <a:pt x="215" y="24"/>
                  </a:lnTo>
                  <a:lnTo>
                    <a:pt x="274" y="72"/>
                  </a:lnTo>
                  <a:lnTo>
                    <a:pt x="286" y="143"/>
                  </a:lnTo>
                  <a:lnTo>
                    <a:pt x="274" y="215"/>
                  </a:lnTo>
                  <a:lnTo>
                    <a:pt x="215" y="263"/>
                  </a:lnTo>
                  <a:lnTo>
                    <a:pt x="143" y="287"/>
                  </a:lnTo>
                  <a:lnTo>
                    <a:pt x="71" y="263"/>
                  </a:lnTo>
                  <a:lnTo>
                    <a:pt x="24" y="215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993366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3" name="Freeform 3"/>
            <p:cNvSpPr>
              <a:spLocks/>
            </p:cNvSpPr>
            <p:nvPr/>
          </p:nvSpPr>
          <p:spPr bwMode="auto">
            <a:xfrm>
              <a:off x="1288" y="517"/>
              <a:ext cx="376" cy="364"/>
            </a:xfrm>
            <a:custGeom>
              <a:avLst/>
              <a:gdLst>
                <a:gd name="T0" fmla="*/ 0 w 286"/>
                <a:gd name="T1" fmla="*/ 143 h 287"/>
                <a:gd name="T2" fmla="*/ 24 w 286"/>
                <a:gd name="T3" fmla="*/ 71 h 287"/>
                <a:gd name="T4" fmla="*/ 71 w 286"/>
                <a:gd name="T5" fmla="*/ 24 h 287"/>
                <a:gd name="T6" fmla="*/ 143 w 286"/>
                <a:gd name="T7" fmla="*/ 0 h 287"/>
                <a:gd name="T8" fmla="*/ 215 w 286"/>
                <a:gd name="T9" fmla="*/ 24 h 287"/>
                <a:gd name="T10" fmla="*/ 274 w 286"/>
                <a:gd name="T11" fmla="*/ 71 h 287"/>
                <a:gd name="T12" fmla="*/ 286 w 286"/>
                <a:gd name="T13" fmla="*/ 143 h 287"/>
                <a:gd name="T14" fmla="*/ 274 w 286"/>
                <a:gd name="T15" fmla="*/ 215 h 287"/>
                <a:gd name="T16" fmla="*/ 215 w 286"/>
                <a:gd name="T17" fmla="*/ 263 h 287"/>
                <a:gd name="T18" fmla="*/ 143 w 286"/>
                <a:gd name="T19" fmla="*/ 287 h 287"/>
                <a:gd name="T20" fmla="*/ 71 w 286"/>
                <a:gd name="T21" fmla="*/ 263 h 287"/>
                <a:gd name="T22" fmla="*/ 24 w 286"/>
                <a:gd name="T23" fmla="*/ 215 h 287"/>
                <a:gd name="T24" fmla="*/ 0 w 286"/>
                <a:gd name="T25" fmla="*/ 14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287">
                  <a:moveTo>
                    <a:pt x="0" y="143"/>
                  </a:moveTo>
                  <a:lnTo>
                    <a:pt x="24" y="71"/>
                  </a:lnTo>
                  <a:lnTo>
                    <a:pt x="71" y="24"/>
                  </a:lnTo>
                  <a:lnTo>
                    <a:pt x="143" y="0"/>
                  </a:lnTo>
                  <a:lnTo>
                    <a:pt x="215" y="24"/>
                  </a:lnTo>
                  <a:lnTo>
                    <a:pt x="274" y="71"/>
                  </a:lnTo>
                  <a:lnTo>
                    <a:pt x="286" y="143"/>
                  </a:lnTo>
                  <a:lnTo>
                    <a:pt x="274" y="215"/>
                  </a:lnTo>
                  <a:lnTo>
                    <a:pt x="215" y="263"/>
                  </a:lnTo>
                  <a:lnTo>
                    <a:pt x="143" y="287"/>
                  </a:lnTo>
                  <a:lnTo>
                    <a:pt x="71" y="263"/>
                  </a:lnTo>
                  <a:lnTo>
                    <a:pt x="24" y="215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993366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7" name="Rectangle 7"/>
            <p:cNvSpPr>
              <a:spLocks noChangeArrowheads="1"/>
            </p:cNvSpPr>
            <p:nvPr/>
          </p:nvSpPr>
          <p:spPr bwMode="auto">
            <a:xfrm>
              <a:off x="2182" y="715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A</a:t>
              </a:r>
              <a:endParaRPr lang="en-US" altLang="zh-CN"/>
            </a:p>
          </p:txBody>
        </p:sp>
        <p:sp>
          <p:nvSpPr>
            <p:cNvPr id="128008" name="Line 8"/>
            <p:cNvSpPr>
              <a:spLocks noChangeShapeType="1"/>
            </p:cNvSpPr>
            <p:nvPr/>
          </p:nvSpPr>
          <p:spPr bwMode="auto">
            <a:xfrm>
              <a:off x="958" y="2564"/>
              <a:ext cx="2605" cy="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9" name="Freeform 9"/>
            <p:cNvSpPr>
              <a:spLocks/>
            </p:cNvSpPr>
            <p:nvPr/>
          </p:nvSpPr>
          <p:spPr bwMode="auto">
            <a:xfrm>
              <a:off x="1288" y="1457"/>
              <a:ext cx="376" cy="349"/>
            </a:xfrm>
            <a:custGeom>
              <a:avLst/>
              <a:gdLst>
                <a:gd name="T0" fmla="*/ 0 w 286"/>
                <a:gd name="T1" fmla="*/ 143 h 275"/>
                <a:gd name="T2" fmla="*/ 24 w 286"/>
                <a:gd name="T3" fmla="*/ 72 h 275"/>
                <a:gd name="T4" fmla="*/ 71 w 286"/>
                <a:gd name="T5" fmla="*/ 12 h 275"/>
                <a:gd name="T6" fmla="*/ 143 w 286"/>
                <a:gd name="T7" fmla="*/ 0 h 275"/>
                <a:gd name="T8" fmla="*/ 215 w 286"/>
                <a:gd name="T9" fmla="*/ 12 h 275"/>
                <a:gd name="T10" fmla="*/ 274 w 286"/>
                <a:gd name="T11" fmla="*/ 72 h 275"/>
                <a:gd name="T12" fmla="*/ 286 w 286"/>
                <a:gd name="T13" fmla="*/ 143 h 275"/>
                <a:gd name="T14" fmla="*/ 274 w 286"/>
                <a:gd name="T15" fmla="*/ 215 h 275"/>
                <a:gd name="T16" fmla="*/ 215 w 286"/>
                <a:gd name="T17" fmla="*/ 263 h 275"/>
                <a:gd name="T18" fmla="*/ 143 w 286"/>
                <a:gd name="T19" fmla="*/ 275 h 275"/>
                <a:gd name="T20" fmla="*/ 71 w 286"/>
                <a:gd name="T21" fmla="*/ 263 h 275"/>
                <a:gd name="T22" fmla="*/ 24 w 286"/>
                <a:gd name="T23" fmla="*/ 215 h 275"/>
                <a:gd name="T24" fmla="*/ 0 w 286"/>
                <a:gd name="T25" fmla="*/ 143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6" h="275">
                  <a:moveTo>
                    <a:pt x="0" y="143"/>
                  </a:moveTo>
                  <a:lnTo>
                    <a:pt x="24" y="72"/>
                  </a:lnTo>
                  <a:lnTo>
                    <a:pt x="71" y="12"/>
                  </a:lnTo>
                  <a:lnTo>
                    <a:pt x="143" y="0"/>
                  </a:lnTo>
                  <a:lnTo>
                    <a:pt x="215" y="12"/>
                  </a:lnTo>
                  <a:lnTo>
                    <a:pt x="274" y="72"/>
                  </a:lnTo>
                  <a:lnTo>
                    <a:pt x="286" y="143"/>
                  </a:lnTo>
                  <a:lnTo>
                    <a:pt x="274" y="215"/>
                  </a:lnTo>
                  <a:lnTo>
                    <a:pt x="215" y="263"/>
                  </a:lnTo>
                  <a:lnTo>
                    <a:pt x="143" y="275"/>
                  </a:lnTo>
                  <a:lnTo>
                    <a:pt x="71" y="263"/>
                  </a:lnTo>
                  <a:lnTo>
                    <a:pt x="24" y="215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993366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0" name="Line 10"/>
            <p:cNvSpPr>
              <a:spLocks noChangeShapeType="1"/>
            </p:cNvSpPr>
            <p:nvPr/>
          </p:nvSpPr>
          <p:spPr bwMode="auto">
            <a:xfrm>
              <a:off x="958" y="698"/>
              <a:ext cx="2131" cy="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1" name="Rectangle 11"/>
            <p:cNvSpPr>
              <a:spLocks noChangeArrowheads="1"/>
            </p:cNvSpPr>
            <p:nvPr/>
          </p:nvSpPr>
          <p:spPr bwMode="auto">
            <a:xfrm>
              <a:off x="1711" y="2367"/>
              <a:ext cx="14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/>
            </a:p>
          </p:txBody>
        </p:sp>
        <p:sp>
          <p:nvSpPr>
            <p:cNvPr id="128012" name="Rectangle 12"/>
            <p:cNvSpPr>
              <a:spLocks noChangeArrowheads="1"/>
            </p:cNvSpPr>
            <p:nvPr/>
          </p:nvSpPr>
          <p:spPr bwMode="auto">
            <a:xfrm>
              <a:off x="1114" y="2367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/>
            </a:p>
          </p:txBody>
        </p:sp>
        <p:sp>
          <p:nvSpPr>
            <p:cNvPr id="128013" name="Line 13"/>
            <p:cNvSpPr>
              <a:spLocks noChangeShapeType="1"/>
            </p:cNvSpPr>
            <p:nvPr/>
          </p:nvSpPr>
          <p:spPr bwMode="auto">
            <a:xfrm>
              <a:off x="958" y="1639"/>
              <a:ext cx="2605" cy="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4" name="Line 14"/>
            <p:cNvSpPr>
              <a:spLocks noChangeShapeType="1"/>
            </p:cNvSpPr>
            <p:nvPr/>
          </p:nvSpPr>
          <p:spPr bwMode="auto">
            <a:xfrm>
              <a:off x="958" y="698"/>
              <a:ext cx="1" cy="186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5" name="Rectangle 15"/>
            <p:cNvSpPr>
              <a:spLocks noChangeArrowheads="1"/>
            </p:cNvSpPr>
            <p:nvPr/>
          </p:nvSpPr>
          <p:spPr bwMode="auto">
            <a:xfrm>
              <a:off x="1711" y="501"/>
              <a:ext cx="14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/>
            </a:p>
          </p:txBody>
        </p:sp>
        <p:sp>
          <p:nvSpPr>
            <p:cNvPr id="128016" name="Rectangle 16"/>
            <p:cNvSpPr>
              <a:spLocks noChangeArrowheads="1"/>
            </p:cNvSpPr>
            <p:nvPr/>
          </p:nvSpPr>
          <p:spPr bwMode="auto">
            <a:xfrm>
              <a:off x="1098" y="501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/>
            </a:p>
          </p:txBody>
        </p:sp>
        <p:sp>
          <p:nvSpPr>
            <p:cNvPr id="128019" name="Rectangle 19"/>
            <p:cNvSpPr>
              <a:spLocks noChangeArrowheads="1"/>
            </p:cNvSpPr>
            <p:nvPr/>
          </p:nvSpPr>
          <p:spPr bwMode="auto">
            <a:xfrm>
              <a:off x="754" y="1503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 i="1">
                  <a:solidFill>
                    <a:srgbClr val="000000"/>
                  </a:solidFill>
                  <a:latin typeface="Times" panose="02020603050405020304" pitchFamily="18" charset="0"/>
                </a:rPr>
                <a:t>N</a:t>
              </a:r>
              <a:endParaRPr lang="en-US" altLang="zh-CN"/>
            </a:p>
          </p:txBody>
        </p:sp>
        <p:sp>
          <p:nvSpPr>
            <p:cNvPr id="128023" name="Freeform 23"/>
            <p:cNvSpPr>
              <a:spLocks/>
            </p:cNvSpPr>
            <p:nvPr/>
          </p:nvSpPr>
          <p:spPr bwMode="auto">
            <a:xfrm>
              <a:off x="926" y="1608"/>
              <a:ext cx="79" cy="61"/>
            </a:xfrm>
            <a:custGeom>
              <a:avLst/>
              <a:gdLst>
                <a:gd name="T0" fmla="*/ 0 w 60"/>
                <a:gd name="T1" fmla="*/ 24 h 48"/>
                <a:gd name="T2" fmla="*/ 12 w 60"/>
                <a:gd name="T3" fmla="*/ 0 h 48"/>
                <a:gd name="T4" fmla="*/ 36 w 60"/>
                <a:gd name="T5" fmla="*/ 0 h 48"/>
                <a:gd name="T6" fmla="*/ 60 w 60"/>
                <a:gd name="T7" fmla="*/ 24 h 48"/>
                <a:gd name="T8" fmla="*/ 36 w 60"/>
                <a:gd name="T9" fmla="*/ 48 h 48"/>
                <a:gd name="T10" fmla="*/ 12 w 60"/>
                <a:gd name="T11" fmla="*/ 48 h 48"/>
                <a:gd name="T12" fmla="*/ 0 w 60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8">
                  <a:moveTo>
                    <a:pt x="0" y="24"/>
                  </a:moveTo>
                  <a:lnTo>
                    <a:pt x="12" y="0"/>
                  </a:lnTo>
                  <a:lnTo>
                    <a:pt x="36" y="0"/>
                  </a:lnTo>
                  <a:lnTo>
                    <a:pt x="60" y="24"/>
                  </a:lnTo>
                  <a:lnTo>
                    <a:pt x="36" y="48"/>
                  </a:lnTo>
                  <a:lnTo>
                    <a:pt x="12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26" name="Rectangle 26"/>
            <p:cNvSpPr>
              <a:spLocks noChangeArrowheads="1"/>
            </p:cNvSpPr>
            <p:nvPr/>
          </p:nvSpPr>
          <p:spPr bwMode="auto">
            <a:xfrm>
              <a:off x="1098" y="1473"/>
              <a:ext cx="1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－</a:t>
              </a:r>
              <a:endParaRPr lang="zh-CN" altLang="en-US"/>
            </a:p>
          </p:txBody>
        </p:sp>
        <p:sp>
          <p:nvSpPr>
            <p:cNvPr id="128027" name="Rectangle 27"/>
            <p:cNvSpPr>
              <a:spLocks noChangeArrowheads="1"/>
            </p:cNvSpPr>
            <p:nvPr/>
          </p:nvSpPr>
          <p:spPr bwMode="auto">
            <a:xfrm>
              <a:off x="1711" y="1427"/>
              <a:ext cx="14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＋</a:t>
              </a:r>
              <a:endParaRPr lang="zh-CN" altLang="en-US"/>
            </a:p>
          </p:txBody>
        </p:sp>
        <p:sp>
          <p:nvSpPr>
            <p:cNvPr id="128028" name="Rectangle 28"/>
            <p:cNvSpPr>
              <a:spLocks noChangeArrowheads="1"/>
            </p:cNvSpPr>
            <p:nvPr/>
          </p:nvSpPr>
          <p:spPr bwMode="auto">
            <a:xfrm>
              <a:off x="754" y="1503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N</a:t>
              </a:r>
              <a:endParaRPr lang="en-US" altLang="zh-CN"/>
            </a:p>
          </p:txBody>
        </p:sp>
        <p:sp>
          <p:nvSpPr>
            <p:cNvPr id="128029" name="Line 29"/>
            <p:cNvSpPr>
              <a:spLocks noChangeShapeType="1"/>
            </p:cNvSpPr>
            <p:nvPr/>
          </p:nvSpPr>
          <p:spPr bwMode="auto">
            <a:xfrm>
              <a:off x="3563" y="698"/>
              <a:ext cx="2" cy="186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30" name="Freeform 30"/>
            <p:cNvSpPr>
              <a:spLocks/>
            </p:cNvSpPr>
            <p:nvPr/>
          </p:nvSpPr>
          <p:spPr bwMode="auto">
            <a:xfrm>
              <a:off x="3516" y="1608"/>
              <a:ext cx="79" cy="61"/>
            </a:xfrm>
            <a:custGeom>
              <a:avLst/>
              <a:gdLst>
                <a:gd name="T0" fmla="*/ 0 w 60"/>
                <a:gd name="T1" fmla="*/ 24 h 48"/>
                <a:gd name="T2" fmla="*/ 12 w 60"/>
                <a:gd name="T3" fmla="*/ 0 h 48"/>
                <a:gd name="T4" fmla="*/ 48 w 60"/>
                <a:gd name="T5" fmla="*/ 0 h 48"/>
                <a:gd name="T6" fmla="*/ 60 w 60"/>
                <a:gd name="T7" fmla="*/ 24 h 48"/>
                <a:gd name="T8" fmla="*/ 48 w 60"/>
                <a:gd name="T9" fmla="*/ 48 h 48"/>
                <a:gd name="T10" fmla="*/ 12 w 60"/>
                <a:gd name="T11" fmla="*/ 48 h 48"/>
                <a:gd name="T12" fmla="*/ 0 w 60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8">
                  <a:moveTo>
                    <a:pt x="0" y="24"/>
                  </a:moveTo>
                  <a:lnTo>
                    <a:pt x="12" y="0"/>
                  </a:lnTo>
                  <a:lnTo>
                    <a:pt x="48" y="0"/>
                  </a:lnTo>
                  <a:lnTo>
                    <a:pt x="60" y="24"/>
                  </a:lnTo>
                  <a:lnTo>
                    <a:pt x="48" y="48"/>
                  </a:lnTo>
                  <a:lnTo>
                    <a:pt x="12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31" name="Rectangle 31"/>
            <p:cNvSpPr>
              <a:spLocks noChangeArrowheads="1"/>
            </p:cNvSpPr>
            <p:nvPr/>
          </p:nvSpPr>
          <p:spPr bwMode="auto">
            <a:xfrm>
              <a:off x="3626" y="1503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N</a:t>
              </a:r>
              <a:endParaRPr lang="en-US" altLang="zh-CN"/>
            </a:p>
          </p:txBody>
        </p:sp>
        <p:sp>
          <p:nvSpPr>
            <p:cNvPr id="128032" name="Rectangle 32"/>
            <p:cNvSpPr>
              <a:spLocks noChangeArrowheads="1"/>
            </p:cNvSpPr>
            <p:nvPr/>
          </p:nvSpPr>
          <p:spPr bwMode="auto">
            <a:xfrm>
              <a:off x="3751" y="1503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b="0">
                  <a:solidFill>
                    <a:srgbClr val="000000"/>
                  </a:solidFill>
                  <a:latin typeface="Times" panose="02020603050405020304" pitchFamily="18" charset="0"/>
                </a:rPr>
                <a:t>′</a:t>
              </a:r>
              <a:endParaRPr lang="en-US" altLang="zh-CN"/>
            </a:p>
          </p:txBody>
        </p:sp>
        <p:sp>
          <p:nvSpPr>
            <p:cNvPr id="128037" name="Rectangle 37"/>
            <p:cNvSpPr>
              <a:spLocks noChangeArrowheads="1"/>
            </p:cNvSpPr>
            <p:nvPr/>
          </p:nvSpPr>
          <p:spPr bwMode="auto">
            <a:xfrm>
              <a:off x="2182" y="2581"/>
              <a:ext cx="9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C</a:t>
              </a:r>
              <a:endParaRPr lang="en-US" altLang="zh-CN"/>
            </a:p>
          </p:txBody>
        </p:sp>
        <p:sp>
          <p:nvSpPr>
            <p:cNvPr id="128038" name="Rectangle 38"/>
            <p:cNvSpPr>
              <a:spLocks noChangeArrowheads="1"/>
            </p:cNvSpPr>
            <p:nvPr/>
          </p:nvSpPr>
          <p:spPr bwMode="auto">
            <a:xfrm>
              <a:off x="2182" y="1655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800" i="1">
                  <a:solidFill>
                    <a:srgbClr val="000000"/>
                  </a:solidFill>
                  <a:latin typeface="Times" panose="02020603050405020304" pitchFamily="18" charset="0"/>
                </a:rPr>
                <a:t>B</a:t>
              </a:r>
              <a:endParaRPr lang="en-US" altLang="zh-CN"/>
            </a:p>
          </p:txBody>
        </p:sp>
        <p:sp>
          <p:nvSpPr>
            <p:cNvPr id="128047" name="Freeform 47"/>
            <p:cNvSpPr>
              <a:spLocks/>
            </p:cNvSpPr>
            <p:nvPr/>
          </p:nvSpPr>
          <p:spPr bwMode="auto">
            <a:xfrm>
              <a:off x="2197" y="668"/>
              <a:ext cx="79" cy="61"/>
            </a:xfrm>
            <a:custGeom>
              <a:avLst/>
              <a:gdLst>
                <a:gd name="T0" fmla="*/ 0 w 60"/>
                <a:gd name="T1" fmla="*/ 24 h 48"/>
                <a:gd name="T2" fmla="*/ 24 w 60"/>
                <a:gd name="T3" fmla="*/ 0 h 48"/>
                <a:gd name="T4" fmla="*/ 48 w 60"/>
                <a:gd name="T5" fmla="*/ 0 h 48"/>
                <a:gd name="T6" fmla="*/ 60 w 60"/>
                <a:gd name="T7" fmla="*/ 24 h 48"/>
                <a:gd name="T8" fmla="*/ 48 w 60"/>
                <a:gd name="T9" fmla="*/ 48 h 48"/>
                <a:gd name="T10" fmla="*/ 24 w 60"/>
                <a:gd name="T11" fmla="*/ 48 h 48"/>
                <a:gd name="T12" fmla="*/ 0 w 60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8">
                  <a:moveTo>
                    <a:pt x="0" y="24"/>
                  </a:moveTo>
                  <a:lnTo>
                    <a:pt x="24" y="0"/>
                  </a:lnTo>
                  <a:lnTo>
                    <a:pt x="48" y="0"/>
                  </a:lnTo>
                  <a:lnTo>
                    <a:pt x="60" y="24"/>
                  </a:lnTo>
                  <a:lnTo>
                    <a:pt x="48" y="48"/>
                  </a:lnTo>
                  <a:lnTo>
                    <a:pt x="24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48" name="Freeform 48"/>
            <p:cNvSpPr>
              <a:spLocks/>
            </p:cNvSpPr>
            <p:nvPr/>
          </p:nvSpPr>
          <p:spPr bwMode="auto">
            <a:xfrm>
              <a:off x="2197" y="1608"/>
              <a:ext cx="79" cy="61"/>
            </a:xfrm>
            <a:custGeom>
              <a:avLst/>
              <a:gdLst>
                <a:gd name="T0" fmla="*/ 0 w 60"/>
                <a:gd name="T1" fmla="*/ 24 h 48"/>
                <a:gd name="T2" fmla="*/ 24 w 60"/>
                <a:gd name="T3" fmla="*/ 0 h 48"/>
                <a:gd name="T4" fmla="*/ 48 w 60"/>
                <a:gd name="T5" fmla="*/ 0 h 48"/>
                <a:gd name="T6" fmla="*/ 60 w 60"/>
                <a:gd name="T7" fmla="*/ 24 h 48"/>
                <a:gd name="T8" fmla="*/ 48 w 60"/>
                <a:gd name="T9" fmla="*/ 48 h 48"/>
                <a:gd name="T10" fmla="*/ 24 w 60"/>
                <a:gd name="T11" fmla="*/ 48 h 48"/>
                <a:gd name="T12" fmla="*/ 0 w 60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8">
                  <a:moveTo>
                    <a:pt x="0" y="24"/>
                  </a:moveTo>
                  <a:lnTo>
                    <a:pt x="24" y="0"/>
                  </a:lnTo>
                  <a:lnTo>
                    <a:pt x="48" y="0"/>
                  </a:lnTo>
                  <a:lnTo>
                    <a:pt x="60" y="24"/>
                  </a:lnTo>
                  <a:lnTo>
                    <a:pt x="48" y="48"/>
                  </a:lnTo>
                  <a:lnTo>
                    <a:pt x="24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49" name="Freeform 49"/>
            <p:cNvSpPr>
              <a:spLocks/>
            </p:cNvSpPr>
            <p:nvPr/>
          </p:nvSpPr>
          <p:spPr bwMode="auto">
            <a:xfrm>
              <a:off x="2197" y="2534"/>
              <a:ext cx="79" cy="61"/>
            </a:xfrm>
            <a:custGeom>
              <a:avLst/>
              <a:gdLst>
                <a:gd name="T0" fmla="*/ 0 w 60"/>
                <a:gd name="T1" fmla="*/ 24 h 48"/>
                <a:gd name="T2" fmla="*/ 24 w 60"/>
                <a:gd name="T3" fmla="*/ 0 h 48"/>
                <a:gd name="T4" fmla="*/ 48 w 60"/>
                <a:gd name="T5" fmla="*/ 0 h 48"/>
                <a:gd name="T6" fmla="*/ 60 w 60"/>
                <a:gd name="T7" fmla="*/ 24 h 48"/>
                <a:gd name="T8" fmla="*/ 48 w 60"/>
                <a:gd name="T9" fmla="*/ 48 h 48"/>
                <a:gd name="T10" fmla="*/ 24 w 60"/>
                <a:gd name="T11" fmla="*/ 48 h 48"/>
                <a:gd name="T12" fmla="*/ 0 w 60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8">
                  <a:moveTo>
                    <a:pt x="0" y="24"/>
                  </a:moveTo>
                  <a:lnTo>
                    <a:pt x="24" y="0"/>
                  </a:lnTo>
                  <a:lnTo>
                    <a:pt x="48" y="0"/>
                  </a:lnTo>
                  <a:lnTo>
                    <a:pt x="60" y="24"/>
                  </a:lnTo>
                  <a:lnTo>
                    <a:pt x="48" y="48"/>
                  </a:lnTo>
                  <a:lnTo>
                    <a:pt x="24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50" name="Line 50"/>
            <p:cNvSpPr>
              <a:spLocks noChangeShapeType="1"/>
            </p:cNvSpPr>
            <p:nvPr/>
          </p:nvSpPr>
          <p:spPr bwMode="auto">
            <a:xfrm>
              <a:off x="2338" y="694"/>
              <a:ext cx="49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51" name="Line 51"/>
            <p:cNvSpPr>
              <a:spLocks noChangeShapeType="1"/>
            </p:cNvSpPr>
            <p:nvPr/>
          </p:nvSpPr>
          <p:spPr bwMode="auto">
            <a:xfrm>
              <a:off x="2330" y="1630"/>
              <a:ext cx="49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52" name="Line 52"/>
            <p:cNvSpPr>
              <a:spLocks noChangeShapeType="1"/>
            </p:cNvSpPr>
            <p:nvPr/>
          </p:nvSpPr>
          <p:spPr bwMode="auto">
            <a:xfrm>
              <a:off x="2325" y="2560"/>
              <a:ext cx="49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53" name="AutoShape 53"/>
            <p:cNvSpPr>
              <a:spLocks noChangeArrowheads="1"/>
            </p:cNvSpPr>
            <p:nvPr/>
          </p:nvSpPr>
          <p:spPr bwMode="auto">
            <a:xfrm>
              <a:off x="3087" y="1499"/>
              <a:ext cx="288" cy="288"/>
            </a:xfrm>
            <a:prstGeom prst="flowChartSummingJunction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54" name="AutoShape 54"/>
            <p:cNvSpPr>
              <a:spLocks noChangeArrowheads="1"/>
            </p:cNvSpPr>
            <p:nvPr/>
          </p:nvSpPr>
          <p:spPr bwMode="auto">
            <a:xfrm>
              <a:off x="3089" y="2412"/>
              <a:ext cx="288" cy="288"/>
            </a:xfrm>
            <a:prstGeom prst="flowChartSummingJunction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8055" name="Group 55"/>
            <p:cNvGrpSpPr>
              <a:grpSpLocks/>
            </p:cNvGrpSpPr>
            <p:nvPr/>
          </p:nvGrpSpPr>
          <p:grpSpPr bwMode="auto">
            <a:xfrm>
              <a:off x="3091" y="569"/>
              <a:ext cx="96" cy="289"/>
              <a:chOff x="4499" y="2055"/>
              <a:chExt cx="96" cy="289"/>
            </a:xfrm>
          </p:grpSpPr>
          <p:sp>
            <p:nvSpPr>
              <p:cNvPr id="128056" name="Line 56"/>
              <p:cNvSpPr>
                <a:spLocks noChangeShapeType="1"/>
              </p:cNvSpPr>
              <p:nvPr/>
            </p:nvSpPr>
            <p:spPr bwMode="auto">
              <a:xfrm>
                <a:off x="4499" y="2055"/>
                <a:ext cx="0" cy="289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57" name="Line 57"/>
              <p:cNvSpPr>
                <a:spLocks noChangeShapeType="1"/>
              </p:cNvSpPr>
              <p:nvPr/>
            </p:nvSpPr>
            <p:spPr bwMode="auto">
              <a:xfrm>
                <a:off x="4595" y="2055"/>
                <a:ext cx="0" cy="289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8058" name="Line 58"/>
            <p:cNvSpPr>
              <a:spLocks noChangeShapeType="1"/>
            </p:cNvSpPr>
            <p:nvPr/>
          </p:nvSpPr>
          <p:spPr bwMode="auto">
            <a:xfrm flipH="1">
              <a:off x="3191" y="701"/>
              <a:ext cx="366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28061" name="Object 61"/>
            <p:cNvGraphicFramePr>
              <a:graphicFrameLocks noChangeAspect="1"/>
            </p:cNvGraphicFramePr>
            <p:nvPr/>
          </p:nvGraphicFramePr>
          <p:xfrm>
            <a:off x="1278" y="1037"/>
            <a:ext cx="436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74" name="Equation" r:id="rId3" imgW="304560" imgH="279360" progId="Equation.DSMT4">
                    <p:embed/>
                  </p:oleObj>
                </mc:Choice>
                <mc:Fallback>
                  <p:oleObj name="Equation" r:id="rId3" imgW="304560" imgH="279360" progId="Equation.DSMT4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8" y="1037"/>
                          <a:ext cx="436" cy="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62" name="Object 62"/>
            <p:cNvGraphicFramePr>
              <a:graphicFrameLocks noChangeAspect="1"/>
            </p:cNvGraphicFramePr>
            <p:nvPr/>
          </p:nvGraphicFramePr>
          <p:xfrm>
            <a:off x="1269" y="95"/>
            <a:ext cx="454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75" name="Equation" r:id="rId5" imgW="317160" imgH="279360" progId="Equation.DSMT4">
                    <p:embed/>
                  </p:oleObj>
                </mc:Choice>
                <mc:Fallback>
                  <p:oleObj name="Equation" r:id="rId5" imgW="317160" imgH="279360" progId="Equation.DSMT4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9" y="95"/>
                          <a:ext cx="454" cy="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63" name="Object 63"/>
            <p:cNvGraphicFramePr>
              <a:graphicFrameLocks noChangeAspect="1"/>
            </p:cNvGraphicFramePr>
            <p:nvPr/>
          </p:nvGraphicFramePr>
          <p:xfrm>
            <a:off x="1278" y="1956"/>
            <a:ext cx="436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76" name="Equation" r:id="rId7" imgW="304560" imgH="279360" progId="Equation.DSMT4">
                    <p:embed/>
                  </p:oleObj>
                </mc:Choice>
                <mc:Fallback>
                  <p:oleObj name="Equation" r:id="rId7" imgW="304560" imgH="279360" progId="Equation.DSMT4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8" y="1956"/>
                          <a:ext cx="436" cy="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64" name="Object 64"/>
            <p:cNvGraphicFramePr>
              <a:graphicFrameLocks noChangeAspect="1"/>
            </p:cNvGraphicFramePr>
            <p:nvPr/>
          </p:nvGraphicFramePr>
          <p:xfrm>
            <a:off x="2396" y="204"/>
            <a:ext cx="272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77" name="Equation" r:id="rId9" imgW="190440" imgH="279360" progId="Equation.DSMT4">
                    <p:embed/>
                  </p:oleObj>
                </mc:Choice>
                <mc:Fallback>
                  <p:oleObj name="Equation" r:id="rId9" imgW="190440" imgH="279360" progId="Equation.DSMT4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6" y="204"/>
                          <a:ext cx="272" cy="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65" name="Object 65"/>
            <p:cNvGraphicFramePr>
              <a:graphicFrameLocks noChangeAspect="1"/>
            </p:cNvGraphicFramePr>
            <p:nvPr/>
          </p:nvGraphicFramePr>
          <p:xfrm>
            <a:off x="2381" y="1162"/>
            <a:ext cx="272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78" name="Equation" r:id="rId11" imgW="190440" imgH="279360" progId="Equation.DSMT4">
                    <p:embed/>
                  </p:oleObj>
                </mc:Choice>
                <mc:Fallback>
                  <p:oleObj name="Equation" r:id="rId11" imgW="190440" imgH="279360" progId="Equation.DSMT4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1" y="1162"/>
                          <a:ext cx="272" cy="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8066" name="Object 66"/>
            <p:cNvGraphicFramePr>
              <a:graphicFrameLocks noChangeAspect="1"/>
            </p:cNvGraphicFramePr>
            <p:nvPr/>
          </p:nvGraphicFramePr>
          <p:xfrm>
            <a:off x="2381" y="2104"/>
            <a:ext cx="272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79" name="Equation" r:id="rId13" imgW="190440" imgH="279360" progId="Equation.DSMT4">
                    <p:embed/>
                  </p:oleObj>
                </mc:Choice>
                <mc:Fallback>
                  <p:oleObj name="Equation" r:id="rId13" imgW="190440" imgH="279360" progId="Equation.DSMT4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1" y="2104"/>
                          <a:ext cx="272" cy="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8067" name="Rectangle 67"/>
            <p:cNvSpPr>
              <a:spLocks noChangeArrowheads="1"/>
            </p:cNvSpPr>
            <p:nvPr/>
          </p:nvSpPr>
          <p:spPr bwMode="auto">
            <a:xfrm>
              <a:off x="3000" y="1807"/>
              <a:ext cx="39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/>
                <a:t>Z</a:t>
              </a:r>
              <a:r>
                <a:rPr lang="en-US" altLang="zh-CN" sz="3200" baseline="-25000"/>
                <a:t>B</a:t>
              </a:r>
            </a:p>
          </p:txBody>
        </p:sp>
        <p:sp>
          <p:nvSpPr>
            <p:cNvPr id="128068" name="Rectangle 68"/>
            <p:cNvSpPr>
              <a:spLocks noChangeArrowheads="1"/>
            </p:cNvSpPr>
            <p:nvPr/>
          </p:nvSpPr>
          <p:spPr bwMode="auto">
            <a:xfrm>
              <a:off x="3065" y="2740"/>
              <a:ext cx="4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/>
                <a:t>Z</a:t>
              </a:r>
              <a:r>
                <a:rPr lang="en-US" altLang="zh-CN" sz="3200" baseline="-25000"/>
                <a:t>C</a:t>
              </a:r>
            </a:p>
          </p:txBody>
        </p:sp>
        <p:sp>
          <p:nvSpPr>
            <p:cNvPr id="128069" name="Rectangle 69"/>
            <p:cNvSpPr>
              <a:spLocks noChangeArrowheads="1"/>
            </p:cNvSpPr>
            <p:nvPr/>
          </p:nvSpPr>
          <p:spPr bwMode="auto">
            <a:xfrm>
              <a:off x="2715" y="873"/>
              <a:ext cx="78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/>
                <a:t>Z</a:t>
              </a:r>
              <a:r>
                <a:rPr lang="en-US" altLang="zh-CN" sz="3200" baseline="-25000"/>
                <a:t>A </a:t>
              </a:r>
              <a:r>
                <a:rPr lang="en-US" altLang="zh-CN" sz="3200"/>
                <a:t>=C</a:t>
              </a:r>
              <a:endParaRPr lang="en-US" altLang="zh-CN" sz="3200" baseline="-25000"/>
            </a:p>
          </p:txBody>
        </p:sp>
      </p:grpSp>
      <p:sp>
        <p:nvSpPr>
          <p:cNvPr id="128072" name="Text Box 72"/>
          <p:cNvSpPr txBox="1">
            <a:spLocks noChangeArrowheads="1"/>
          </p:cNvSpPr>
          <p:nvPr/>
        </p:nvSpPr>
        <p:spPr bwMode="auto">
          <a:xfrm>
            <a:off x="290513" y="666750"/>
            <a:ext cx="3835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   </a:t>
            </a:r>
            <a:r>
              <a:rPr lang="zh-CN" altLang="en-US"/>
              <a:t>将相序指示器接至三相电源上，便可测出相序：     </a:t>
            </a:r>
          </a:p>
        </p:txBody>
      </p:sp>
      <p:sp>
        <p:nvSpPr>
          <p:cNvPr id="128073" name="Rectangle 73"/>
          <p:cNvSpPr>
            <a:spLocks noChangeArrowheads="1"/>
          </p:cNvSpPr>
          <p:nvPr/>
        </p:nvSpPr>
        <p:spPr bwMode="auto">
          <a:xfrm>
            <a:off x="4398963" y="503238"/>
            <a:ext cx="4437062" cy="18827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假设电容</a:t>
            </a:r>
            <a:r>
              <a:rPr lang="en-US" altLang="zh-CN" sz="3200" i="1">
                <a:solidFill>
                  <a:srgbClr val="FF0000"/>
                </a:solidFill>
              </a:rPr>
              <a:t>C</a:t>
            </a:r>
            <a:r>
              <a:rPr lang="zh-CN" altLang="en-US" sz="3200">
                <a:solidFill>
                  <a:srgbClr val="FF0000"/>
                </a:solidFill>
              </a:rPr>
              <a:t>接的是</a:t>
            </a:r>
            <a:r>
              <a:rPr lang="en-US" altLang="zh-CN" sz="3200" i="1">
                <a:solidFill>
                  <a:srgbClr val="FF0000"/>
                </a:solidFill>
              </a:rPr>
              <a:t>A</a:t>
            </a:r>
            <a:r>
              <a:rPr lang="zh-CN" altLang="en-US" sz="3200">
                <a:solidFill>
                  <a:srgbClr val="FF0000"/>
                </a:solidFill>
              </a:rPr>
              <a:t>相，</a:t>
            </a:r>
          </a:p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则 </a:t>
            </a:r>
            <a:r>
              <a:rPr lang="en-US" altLang="zh-CN" sz="3200" i="1">
                <a:solidFill>
                  <a:srgbClr val="FF0000"/>
                </a:solidFill>
              </a:rPr>
              <a:t>L</a:t>
            </a:r>
            <a:r>
              <a:rPr lang="en-US" altLang="zh-CN" sz="3200" baseline="-25000">
                <a:solidFill>
                  <a:srgbClr val="FF0000"/>
                </a:solidFill>
              </a:rPr>
              <a:t>1</a:t>
            </a:r>
            <a:r>
              <a:rPr lang="zh-CN" altLang="en-US" sz="3200">
                <a:solidFill>
                  <a:srgbClr val="FF0000"/>
                </a:solidFill>
              </a:rPr>
              <a:t>、</a:t>
            </a:r>
            <a:r>
              <a:rPr lang="en-US" altLang="zh-CN" sz="3200" i="1">
                <a:solidFill>
                  <a:srgbClr val="FF0000"/>
                </a:solidFill>
              </a:rPr>
              <a:t>L</a:t>
            </a:r>
            <a:r>
              <a:rPr lang="en-US" altLang="zh-CN" sz="3200" baseline="-25000">
                <a:solidFill>
                  <a:srgbClr val="FF0000"/>
                </a:solidFill>
              </a:rPr>
              <a:t>2</a:t>
            </a:r>
            <a:r>
              <a:rPr lang="en-US" altLang="zh-CN" sz="3200">
                <a:solidFill>
                  <a:srgbClr val="FF0000"/>
                </a:solidFill>
              </a:rPr>
              <a:t> </a:t>
            </a:r>
            <a:r>
              <a:rPr lang="zh-CN" altLang="en-US" sz="3200">
                <a:solidFill>
                  <a:srgbClr val="FF0000"/>
                </a:solidFill>
              </a:rPr>
              <a:t>较亮者为</a:t>
            </a:r>
            <a:r>
              <a:rPr lang="en-US" altLang="zh-CN" sz="3200" i="1">
                <a:solidFill>
                  <a:srgbClr val="FF0000"/>
                </a:solidFill>
              </a:rPr>
              <a:t>B</a:t>
            </a:r>
            <a:endParaRPr lang="en-US" altLang="zh-CN" sz="320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相，另一相为</a:t>
            </a:r>
            <a:r>
              <a:rPr lang="en-US" altLang="zh-CN" sz="3200" i="1">
                <a:solidFill>
                  <a:srgbClr val="FF0000"/>
                </a:solidFill>
              </a:rPr>
              <a:t>C</a:t>
            </a:r>
            <a:r>
              <a:rPr lang="zh-CN" altLang="en-US" sz="3200">
                <a:solidFill>
                  <a:srgbClr val="FF0000"/>
                </a:solidFill>
              </a:rPr>
              <a:t>相。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8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59" grpId="0"/>
      <p:bldP spid="128072" grpId="0"/>
      <p:bldP spid="12807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2"/>
          <p:cNvSpPr txBox="1">
            <a:spLocks noChangeArrowheads="1"/>
          </p:cNvSpPr>
          <p:nvPr/>
        </p:nvSpPr>
        <p:spPr bwMode="auto">
          <a:xfrm>
            <a:off x="390525" y="239713"/>
            <a:ext cx="7731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解</a:t>
            </a:r>
            <a:r>
              <a:rPr lang="zh-CN" altLang="en-US" sz="3200" b="0"/>
              <a:t>  </a:t>
            </a:r>
            <a:r>
              <a:rPr lang="zh-CN" altLang="en-US" sz="3200"/>
              <a:t>这是一个不对称的星形负载连接电路。</a:t>
            </a:r>
            <a:endParaRPr lang="zh-CN" altLang="en-US" sz="2400"/>
          </a:p>
        </p:txBody>
      </p:sp>
      <p:graphicFrame>
        <p:nvGraphicFramePr>
          <p:cNvPr id="129027" name="Object 3"/>
          <p:cNvGraphicFramePr>
            <a:graphicFrameLocks noChangeAspect="1"/>
          </p:cNvGraphicFramePr>
          <p:nvPr/>
        </p:nvGraphicFramePr>
        <p:xfrm>
          <a:off x="3248025" y="1055688"/>
          <a:ext cx="5632450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3" name="Equation" r:id="rId3" imgW="2145960" imgH="507960" progId="Equation.DSMT4">
                  <p:embed/>
                </p:oleObj>
              </mc:Choice>
              <mc:Fallback>
                <p:oleObj name="Equation" r:id="rId3" imgW="2145960" imgH="507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8025" y="1055688"/>
                        <a:ext cx="5632450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28" name="Object 4"/>
          <p:cNvGraphicFramePr>
            <a:graphicFrameLocks noChangeAspect="1"/>
          </p:cNvGraphicFramePr>
          <p:nvPr/>
        </p:nvGraphicFramePr>
        <p:xfrm>
          <a:off x="1019175" y="879475"/>
          <a:ext cx="179387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4" name="Equation" r:id="rId5" imgW="850680" imgH="279360" progId="Equation.DSMT4">
                  <p:embed/>
                </p:oleObj>
              </mc:Choice>
              <mc:Fallback>
                <p:oleObj name="Equation" r:id="rId5" imgW="850680" imgH="2793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879475"/>
                        <a:ext cx="1793875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357188" y="939800"/>
            <a:ext cx="5921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设</a:t>
            </a:r>
            <a:endParaRPr lang="zh-CN" altLang="en-US" sz="2400" b="0"/>
          </a:p>
        </p:txBody>
      </p:sp>
      <p:graphicFrame>
        <p:nvGraphicFramePr>
          <p:cNvPr id="129030" name="Object 6"/>
          <p:cNvGraphicFramePr>
            <a:graphicFrameLocks noChangeAspect="1"/>
          </p:cNvGraphicFramePr>
          <p:nvPr/>
        </p:nvGraphicFramePr>
        <p:xfrm>
          <a:off x="249238" y="2573338"/>
          <a:ext cx="8723312" cy="220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5" name="Equation" r:id="rId7" imgW="4076640" imgH="1028520" progId="Equation.DSMT4">
                  <p:embed/>
                </p:oleObj>
              </mc:Choice>
              <mc:Fallback>
                <p:oleObj name="Equation" r:id="rId7" imgW="4076640" imgH="10285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38" y="2573338"/>
                        <a:ext cx="8723312" cy="2201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762000" y="5138738"/>
            <a:ext cx="7924800" cy="104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0"/>
              <a:t>       </a:t>
            </a:r>
            <a:r>
              <a:rPr lang="zh-CN" altLang="en-US" sz="2400"/>
              <a:t>显然</a:t>
            </a:r>
            <a:r>
              <a:rPr lang="en-US" altLang="zh-CN" sz="2400"/>
              <a:t>,                      , </a:t>
            </a:r>
            <a:r>
              <a:rPr lang="zh-CN" altLang="en-US" sz="2400"/>
              <a:t>从而可知</a:t>
            </a:r>
            <a:r>
              <a:rPr lang="en-US" altLang="zh-CN" sz="2400"/>
              <a:t>, </a:t>
            </a:r>
            <a:r>
              <a:rPr lang="zh-CN" altLang="en-US" sz="2400"/>
              <a:t>较亮的灯接入的为</a:t>
            </a:r>
            <a:r>
              <a:rPr lang="en-US" altLang="zh-CN" sz="2400" i="1"/>
              <a:t>B</a:t>
            </a:r>
            <a:r>
              <a:rPr lang="zh-CN" altLang="en-US" sz="2400"/>
              <a:t>相</a:t>
            </a:r>
            <a:r>
              <a:rPr lang="en-US" altLang="zh-CN" sz="2400"/>
              <a:t>, </a:t>
            </a:r>
            <a:r>
              <a:rPr lang="zh-CN" altLang="en-US" sz="2400"/>
              <a:t>较暗的为</a:t>
            </a:r>
            <a:r>
              <a:rPr lang="en-US" altLang="zh-CN" sz="2400" i="1"/>
              <a:t>C</a:t>
            </a:r>
            <a:r>
              <a:rPr lang="zh-CN" altLang="en-US" sz="2400"/>
              <a:t>相。</a:t>
            </a:r>
            <a:r>
              <a:rPr lang="zh-CN" altLang="en-US" sz="2400" b="0"/>
              <a:t> </a:t>
            </a:r>
          </a:p>
        </p:txBody>
      </p:sp>
      <p:graphicFrame>
        <p:nvGraphicFramePr>
          <p:cNvPr id="129032" name="Object 8"/>
          <p:cNvGraphicFramePr>
            <a:graphicFrameLocks noChangeAspect="1"/>
          </p:cNvGraphicFramePr>
          <p:nvPr/>
        </p:nvGraphicFramePr>
        <p:xfrm>
          <a:off x="2120900" y="5067300"/>
          <a:ext cx="1701800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6" name="Equation" r:id="rId9" imgW="787320" imgH="279360" progId="Equation.DSMT4">
                  <p:embed/>
                </p:oleObj>
              </mc:Choice>
              <mc:Fallback>
                <p:oleObj name="Equation" r:id="rId9" imgW="787320" imgH="2793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900" y="5067300"/>
                        <a:ext cx="1701800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9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9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/>
      <p:bldP spid="129029" grpId="0"/>
      <p:bldP spid="12903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44" name="Group 92"/>
          <p:cNvGrpSpPr>
            <a:grpSpLocks/>
          </p:cNvGrpSpPr>
          <p:nvPr/>
        </p:nvGrpSpPr>
        <p:grpSpPr bwMode="auto">
          <a:xfrm>
            <a:off x="1144588" y="806450"/>
            <a:ext cx="6342062" cy="3632200"/>
            <a:chOff x="721" y="412"/>
            <a:chExt cx="3995" cy="2288"/>
          </a:xfrm>
        </p:grpSpPr>
        <p:sp>
          <p:nvSpPr>
            <p:cNvPr id="23557" name="Line 5"/>
            <p:cNvSpPr>
              <a:spLocks noChangeShapeType="1"/>
            </p:cNvSpPr>
            <p:nvPr/>
          </p:nvSpPr>
          <p:spPr bwMode="auto">
            <a:xfrm>
              <a:off x="2893" y="2137"/>
              <a:ext cx="1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56" name="Rectangle 4"/>
            <p:cNvSpPr>
              <a:spLocks noChangeArrowheads="1"/>
            </p:cNvSpPr>
            <p:nvPr/>
          </p:nvSpPr>
          <p:spPr bwMode="auto">
            <a:xfrm>
              <a:off x="3590" y="2058"/>
              <a:ext cx="450" cy="1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60" name="Line 8"/>
            <p:cNvSpPr>
              <a:spLocks noChangeShapeType="1"/>
            </p:cNvSpPr>
            <p:nvPr/>
          </p:nvSpPr>
          <p:spPr bwMode="auto">
            <a:xfrm rot="18400629" flipH="1">
              <a:off x="2604" y="1519"/>
              <a:ext cx="1531" cy="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61" name="Rectangle 9"/>
            <p:cNvSpPr>
              <a:spLocks noChangeArrowheads="1"/>
            </p:cNvSpPr>
            <p:nvPr/>
          </p:nvSpPr>
          <p:spPr bwMode="auto">
            <a:xfrm rot="-3199371">
              <a:off x="3153" y="1430"/>
              <a:ext cx="474" cy="1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63" name="Line 11"/>
            <p:cNvSpPr>
              <a:spLocks noChangeShapeType="1"/>
            </p:cNvSpPr>
            <p:nvPr/>
          </p:nvSpPr>
          <p:spPr bwMode="auto">
            <a:xfrm rot="3202726">
              <a:off x="3522" y="1493"/>
              <a:ext cx="1487" cy="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64" name="Rectangle 12"/>
            <p:cNvSpPr>
              <a:spLocks noChangeArrowheads="1"/>
            </p:cNvSpPr>
            <p:nvPr/>
          </p:nvSpPr>
          <p:spPr bwMode="auto">
            <a:xfrm rot="3202726">
              <a:off x="4029" y="1456"/>
              <a:ext cx="474" cy="15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 flipH="1">
              <a:off x="1221" y="913"/>
              <a:ext cx="2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 flipH="1">
              <a:off x="1199" y="2137"/>
              <a:ext cx="175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4690" y="2137"/>
              <a:ext cx="0" cy="4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68" name="Line 16"/>
            <p:cNvSpPr>
              <a:spLocks noChangeShapeType="1"/>
            </p:cNvSpPr>
            <p:nvPr/>
          </p:nvSpPr>
          <p:spPr bwMode="auto">
            <a:xfrm flipH="1">
              <a:off x="1197" y="2611"/>
              <a:ext cx="350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73" name="Line 21"/>
            <p:cNvSpPr>
              <a:spLocks noChangeShapeType="1"/>
            </p:cNvSpPr>
            <p:nvPr/>
          </p:nvSpPr>
          <p:spPr bwMode="auto">
            <a:xfrm flipH="1">
              <a:off x="3084" y="1224"/>
              <a:ext cx="286" cy="3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75" name="Line 23"/>
            <p:cNvSpPr>
              <a:spLocks noChangeShapeType="1"/>
            </p:cNvSpPr>
            <p:nvPr/>
          </p:nvSpPr>
          <p:spPr bwMode="auto">
            <a:xfrm flipH="1" flipV="1">
              <a:off x="4284" y="1272"/>
              <a:ext cx="215" cy="30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76" name="Line 24"/>
            <p:cNvSpPr>
              <a:spLocks noChangeShapeType="1"/>
            </p:cNvSpPr>
            <p:nvPr/>
          </p:nvSpPr>
          <p:spPr bwMode="auto">
            <a:xfrm>
              <a:off x="3644" y="1992"/>
              <a:ext cx="35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3579" name="Object 27"/>
            <p:cNvGraphicFramePr>
              <a:graphicFrameLocks noChangeAspect="1"/>
            </p:cNvGraphicFramePr>
            <p:nvPr/>
          </p:nvGraphicFramePr>
          <p:xfrm>
            <a:off x="2822" y="927"/>
            <a:ext cx="438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12" name="公式" r:id="rId3" imgW="203040" imgH="215640" progId="Equation.3">
                    <p:embed/>
                  </p:oleObj>
                </mc:Choice>
                <mc:Fallback>
                  <p:oleObj name="公式" r:id="rId3" imgW="203040" imgH="21564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2" y="927"/>
                          <a:ext cx="438" cy="5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80" name="Object 28"/>
            <p:cNvGraphicFramePr>
              <a:graphicFrameLocks noChangeAspect="1"/>
            </p:cNvGraphicFramePr>
            <p:nvPr/>
          </p:nvGraphicFramePr>
          <p:xfrm>
            <a:off x="4032" y="768"/>
            <a:ext cx="431" cy="5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13" name="公式" r:id="rId5" imgW="190440" imgH="228600" progId="Equation.3">
                    <p:embed/>
                  </p:oleObj>
                </mc:Choice>
                <mc:Fallback>
                  <p:oleObj name="公式" r:id="rId5" imgW="190440" imgH="22860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768"/>
                          <a:ext cx="431" cy="5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81" name="Object 29"/>
            <p:cNvGraphicFramePr>
              <a:graphicFrameLocks noChangeAspect="1"/>
            </p:cNvGraphicFramePr>
            <p:nvPr/>
          </p:nvGraphicFramePr>
          <p:xfrm>
            <a:off x="3612" y="1411"/>
            <a:ext cx="401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14" name="公式" r:id="rId7" imgW="203040" imgH="228600" progId="Equation.3">
                    <p:embed/>
                  </p:oleObj>
                </mc:Choice>
                <mc:Fallback>
                  <p:oleObj name="公式" r:id="rId7" imgW="203040" imgH="228600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2" y="1411"/>
                          <a:ext cx="401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7" name="Object 25"/>
            <p:cNvGraphicFramePr>
              <a:graphicFrameLocks noChangeAspect="1"/>
            </p:cNvGraphicFramePr>
            <p:nvPr/>
          </p:nvGraphicFramePr>
          <p:xfrm>
            <a:off x="2352" y="2131"/>
            <a:ext cx="398" cy="5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15" name="公式" r:id="rId9" imgW="152280" imgH="203040" progId="Equation.3">
                    <p:embed/>
                  </p:oleObj>
                </mc:Choice>
                <mc:Fallback>
                  <p:oleObj name="公式" r:id="rId9" imgW="152280" imgH="20304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2131"/>
                          <a:ext cx="398" cy="5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8" name="Object 26"/>
            <p:cNvGraphicFramePr>
              <a:graphicFrameLocks noChangeAspect="1"/>
            </p:cNvGraphicFramePr>
            <p:nvPr/>
          </p:nvGraphicFramePr>
          <p:xfrm>
            <a:off x="2362" y="1632"/>
            <a:ext cx="380" cy="5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16" name="公式" r:id="rId11" imgW="152280" imgH="203040" progId="Equation.3">
                    <p:embed/>
                  </p:oleObj>
                </mc:Choice>
                <mc:Fallback>
                  <p:oleObj name="公式" r:id="rId11" imgW="152280" imgH="20304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2" y="1632"/>
                          <a:ext cx="380" cy="516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82" name="Object 30"/>
            <p:cNvGraphicFramePr>
              <a:graphicFrameLocks noChangeAspect="1"/>
            </p:cNvGraphicFramePr>
            <p:nvPr/>
          </p:nvGraphicFramePr>
          <p:xfrm>
            <a:off x="2391" y="412"/>
            <a:ext cx="385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17" name="公式" r:id="rId13" imgW="152280" imgH="203040" progId="Equation.3">
                    <p:embed/>
                  </p:oleObj>
                </mc:Choice>
                <mc:Fallback>
                  <p:oleObj name="公式" r:id="rId13" imgW="152280" imgH="203040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1" y="412"/>
                          <a:ext cx="385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84" name="Object 32"/>
            <p:cNvGraphicFramePr>
              <a:graphicFrameLocks noChangeAspect="1"/>
            </p:cNvGraphicFramePr>
            <p:nvPr/>
          </p:nvGraphicFramePr>
          <p:xfrm>
            <a:off x="721" y="1250"/>
            <a:ext cx="598" cy="5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18" name="公式" r:id="rId15" imgW="241200" imgH="228600" progId="Equation.3">
                    <p:embed/>
                  </p:oleObj>
                </mc:Choice>
                <mc:Fallback>
                  <p:oleObj name="公式" r:id="rId15" imgW="241200" imgH="22860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1" y="1250"/>
                          <a:ext cx="598" cy="5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85" name="Object 33"/>
            <p:cNvGraphicFramePr>
              <a:graphicFrameLocks noChangeAspect="1"/>
            </p:cNvGraphicFramePr>
            <p:nvPr/>
          </p:nvGraphicFramePr>
          <p:xfrm>
            <a:off x="1728" y="1140"/>
            <a:ext cx="556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19" name="公式" r:id="rId17" imgW="241200" imgH="215640" progId="Equation.3">
                    <p:embed/>
                  </p:oleObj>
                </mc:Choice>
                <mc:Fallback>
                  <p:oleObj name="公式" r:id="rId17" imgW="241200" imgH="21564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1140"/>
                          <a:ext cx="556" cy="4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86" name="Object 34"/>
            <p:cNvGraphicFramePr>
              <a:graphicFrameLocks noChangeAspect="1"/>
            </p:cNvGraphicFramePr>
            <p:nvPr/>
          </p:nvGraphicFramePr>
          <p:xfrm>
            <a:off x="1705" y="2078"/>
            <a:ext cx="550" cy="5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20" name="公式" r:id="rId19" imgW="253800" imgH="228600" progId="Equation.3">
                    <p:embed/>
                  </p:oleObj>
                </mc:Choice>
                <mc:Fallback>
                  <p:oleObj name="公式" r:id="rId19" imgW="253800" imgH="22860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5" y="2078"/>
                          <a:ext cx="550" cy="5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88" name="Line 36"/>
            <p:cNvSpPr>
              <a:spLocks noChangeShapeType="1"/>
            </p:cNvSpPr>
            <p:nvPr/>
          </p:nvSpPr>
          <p:spPr bwMode="auto">
            <a:xfrm>
              <a:off x="1651" y="1017"/>
              <a:ext cx="0" cy="9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89" name="Line 37"/>
            <p:cNvSpPr>
              <a:spLocks noChangeShapeType="1"/>
            </p:cNvSpPr>
            <p:nvPr/>
          </p:nvSpPr>
          <p:spPr bwMode="auto">
            <a:xfrm flipH="1">
              <a:off x="1644" y="2208"/>
              <a:ext cx="0" cy="37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90" name="Line 38"/>
            <p:cNvSpPr>
              <a:spLocks noChangeShapeType="1"/>
            </p:cNvSpPr>
            <p:nvPr/>
          </p:nvSpPr>
          <p:spPr bwMode="auto">
            <a:xfrm>
              <a:off x="1280" y="1017"/>
              <a:ext cx="0" cy="14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91" name="Text Box 39"/>
            <p:cNvSpPr txBox="1">
              <a:spLocks noChangeArrowheads="1"/>
            </p:cNvSpPr>
            <p:nvPr/>
          </p:nvSpPr>
          <p:spPr bwMode="auto">
            <a:xfrm>
              <a:off x="948" y="696"/>
              <a:ext cx="2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23592" name="Text Box 40"/>
            <p:cNvSpPr txBox="1">
              <a:spLocks noChangeArrowheads="1"/>
            </p:cNvSpPr>
            <p:nvPr/>
          </p:nvSpPr>
          <p:spPr bwMode="auto">
            <a:xfrm>
              <a:off x="924" y="237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23593" name="Text Box 41"/>
            <p:cNvSpPr txBox="1">
              <a:spLocks noChangeArrowheads="1"/>
            </p:cNvSpPr>
            <p:nvPr/>
          </p:nvSpPr>
          <p:spPr bwMode="auto">
            <a:xfrm>
              <a:off x="924" y="1896"/>
              <a:ext cx="34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>
              <a:off x="2357" y="909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>
              <a:off x="2321" y="2135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72" name="Line 20"/>
            <p:cNvSpPr>
              <a:spLocks noChangeShapeType="1"/>
            </p:cNvSpPr>
            <p:nvPr/>
          </p:nvSpPr>
          <p:spPr bwMode="auto">
            <a:xfrm>
              <a:off x="2357" y="2611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39" name="Oval 87"/>
            <p:cNvSpPr>
              <a:spLocks noChangeArrowheads="1"/>
            </p:cNvSpPr>
            <p:nvPr/>
          </p:nvSpPr>
          <p:spPr bwMode="auto">
            <a:xfrm>
              <a:off x="2904" y="2112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40" name="Oval 88"/>
            <p:cNvSpPr>
              <a:spLocks noChangeArrowheads="1"/>
            </p:cNvSpPr>
            <p:nvPr/>
          </p:nvSpPr>
          <p:spPr bwMode="auto">
            <a:xfrm>
              <a:off x="4668" y="2112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41" name="Oval 89"/>
            <p:cNvSpPr>
              <a:spLocks noChangeArrowheads="1"/>
            </p:cNvSpPr>
            <p:nvPr/>
          </p:nvSpPr>
          <p:spPr bwMode="auto">
            <a:xfrm>
              <a:off x="3816" y="900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23642" name="Object 90"/>
          <p:cNvGraphicFramePr>
            <a:graphicFrameLocks noChangeAspect="1"/>
          </p:cNvGraphicFramePr>
          <p:nvPr/>
        </p:nvGraphicFramePr>
        <p:xfrm>
          <a:off x="3162300" y="5418138"/>
          <a:ext cx="27813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1" name="Equation" r:id="rId21" imgW="571320" imgH="253800" progId="Equation.DSMT4">
                  <p:embed/>
                </p:oleObj>
              </mc:Choice>
              <mc:Fallback>
                <p:oleObj name="Equation" r:id="rId21" imgW="571320" imgH="253800" progId="Equation.DSMT4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5418138"/>
                        <a:ext cx="2781300" cy="101917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43" name="Text Box 91"/>
          <p:cNvSpPr txBox="1">
            <a:spLocks noChangeArrowheads="1"/>
          </p:cNvSpPr>
          <p:nvPr/>
        </p:nvSpPr>
        <p:spPr bwMode="auto">
          <a:xfrm>
            <a:off x="709613" y="4694238"/>
            <a:ext cx="5022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特点</a:t>
            </a:r>
            <a:r>
              <a:rPr lang="zh-CN" altLang="en-US" sz="3200">
                <a:solidFill>
                  <a:srgbClr val="FF0000"/>
                </a:solidFill>
              </a:rPr>
              <a:t>：</a:t>
            </a:r>
            <a:r>
              <a:rPr lang="zh-CN" altLang="en-US" sz="3200">
                <a:solidFill>
                  <a:srgbClr val="0000FF"/>
                </a:solidFill>
              </a:rPr>
              <a:t>负载相电压</a:t>
            </a:r>
            <a:r>
              <a:rPr lang="en-US" altLang="zh-CN" sz="3200">
                <a:solidFill>
                  <a:srgbClr val="0000FF"/>
                </a:solidFill>
              </a:rPr>
              <a:t>=</a:t>
            </a:r>
            <a:r>
              <a:rPr lang="zh-CN" altLang="en-US" sz="3200">
                <a:solidFill>
                  <a:srgbClr val="0000FF"/>
                </a:solidFill>
              </a:rPr>
              <a:t>线电压</a:t>
            </a:r>
          </a:p>
        </p:txBody>
      </p:sp>
      <p:sp>
        <p:nvSpPr>
          <p:cNvPr id="23645" name="Rectangle 93"/>
          <p:cNvSpPr>
            <a:spLocks noChangeArrowheads="1"/>
          </p:cNvSpPr>
          <p:nvPr/>
        </p:nvSpPr>
        <p:spPr bwMode="auto">
          <a:xfrm>
            <a:off x="896938" y="92075"/>
            <a:ext cx="5556250" cy="64135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§7.3  </a:t>
            </a:r>
            <a:r>
              <a:rPr lang="zh-CN" altLang="en-US" sz="3600">
                <a:solidFill>
                  <a:schemeClr val="bg1"/>
                </a:solidFill>
              </a:rPr>
              <a:t>三相负载三角形联接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43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87" name="Text Box 39"/>
          <p:cNvSpPr txBox="1">
            <a:spLocks noChangeArrowheads="1"/>
          </p:cNvSpPr>
          <p:nvPr/>
        </p:nvSpPr>
        <p:spPr bwMode="auto">
          <a:xfrm>
            <a:off x="288925" y="87313"/>
            <a:ext cx="3055938" cy="6080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3200">
                <a:solidFill>
                  <a:srgbClr val="663300"/>
                </a:solidFill>
              </a:rPr>
              <a:t>各电流的计算</a:t>
            </a:r>
          </a:p>
        </p:txBody>
      </p:sp>
      <p:grpSp>
        <p:nvGrpSpPr>
          <p:cNvPr id="104525" name="Group 77"/>
          <p:cNvGrpSpPr>
            <a:grpSpLocks/>
          </p:cNvGrpSpPr>
          <p:nvPr/>
        </p:nvGrpSpPr>
        <p:grpSpPr bwMode="auto">
          <a:xfrm>
            <a:off x="3009900" y="990600"/>
            <a:ext cx="6134100" cy="5867400"/>
            <a:chOff x="1896" y="624"/>
            <a:chExt cx="3864" cy="3696"/>
          </a:xfrm>
        </p:grpSpPr>
        <p:sp>
          <p:nvSpPr>
            <p:cNvPr id="104523" name="Line 75"/>
            <p:cNvSpPr>
              <a:spLocks noChangeShapeType="1"/>
            </p:cNvSpPr>
            <p:nvPr/>
          </p:nvSpPr>
          <p:spPr bwMode="auto">
            <a:xfrm>
              <a:off x="1896" y="2496"/>
              <a:ext cx="3864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24" name="Line 76"/>
            <p:cNvSpPr>
              <a:spLocks noChangeShapeType="1"/>
            </p:cNvSpPr>
            <p:nvPr/>
          </p:nvSpPr>
          <p:spPr bwMode="auto">
            <a:xfrm>
              <a:off x="1932" y="624"/>
              <a:ext cx="0" cy="369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4535" name="Group 87"/>
          <p:cNvGrpSpPr>
            <a:grpSpLocks/>
          </p:cNvGrpSpPr>
          <p:nvPr/>
        </p:nvGrpSpPr>
        <p:grpSpPr bwMode="auto">
          <a:xfrm>
            <a:off x="3106738" y="0"/>
            <a:ext cx="5903912" cy="3727450"/>
            <a:chOff x="1957" y="0"/>
            <a:chExt cx="3719" cy="2348"/>
          </a:xfrm>
        </p:grpSpPr>
        <p:grpSp>
          <p:nvGrpSpPr>
            <p:cNvPr id="104526" name="Group 78"/>
            <p:cNvGrpSpPr>
              <a:grpSpLocks/>
            </p:cNvGrpSpPr>
            <p:nvPr/>
          </p:nvGrpSpPr>
          <p:grpSpPr bwMode="auto">
            <a:xfrm>
              <a:off x="1957" y="0"/>
              <a:ext cx="3719" cy="2348"/>
              <a:chOff x="1957" y="0"/>
              <a:chExt cx="3719" cy="2348"/>
            </a:xfrm>
          </p:grpSpPr>
          <p:graphicFrame>
            <p:nvGraphicFramePr>
              <p:cNvPr id="104506" name="Object 58"/>
              <p:cNvGraphicFramePr>
                <a:graphicFrameLocks noChangeAspect="1"/>
              </p:cNvGraphicFramePr>
              <p:nvPr/>
            </p:nvGraphicFramePr>
            <p:xfrm>
              <a:off x="3466" y="1244"/>
              <a:ext cx="380" cy="5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36" name="公式" r:id="rId3" imgW="152280" imgH="203040" progId="Equation.3">
                      <p:embed/>
                    </p:oleObj>
                  </mc:Choice>
                  <mc:Fallback>
                    <p:oleObj name="公式" r:id="rId3" imgW="152280" imgH="203040" progId="Equation.3">
                      <p:embed/>
                      <p:pic>
                        <p:nvPicPr>
                          <p:cNvPr id="0" name="Object 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66" y="1244"/>
                            <a:ext cx="380" cy="516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4489" name="Line 41"/>
              <p:cNvSpPr>
                <a:spLocks noChangeShapeType="1"/>
              </p:cNvSpPr>
              <p:nvPr/>
            </p:nvSpPr>
            <p:spPr bwMode="auto">
              <a:xfrm>
                <a:off x="3853" y="1737"/>
                <a:ext cx="18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0" name="Rectangle 42"/>
              <p:cNvSpPr>
                <a:spLocks noChangeArrowheads="1"/>
              </p:cNvSpPr>
              <p:nvPr/>
            </p:nvSpPr>
            <p:spPr bwMode="auto">
              <a:xfrm>
                <a:off x="4550" y="1658"/>
                <a:ext cx="450" cy="15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1" name="Line 43"/>
              <p:cNvSpPr>
                <a:spLocks noChangeShapeType="1"/>
              </p:cNvSpPr>
              <p:nvPr/>
            </p:nvSpPr>
            <p:spPr bwMode="auto">
              <a:xfrm rot="18400629" flipH="1">
                <a:off x="3564" y="1119"/>
                <a:ext cx="1531" cy="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2" name="Rectangle 44"/>
              <p:cNvSpPr>
                <a:spLocks noChangeArrowheads="1"/>
              </p:cNvSpPr>
              <p:nvPr/>
            </p:nvSpPr>
            <p:spPr bwMode="auto">
              <a:xfrm rot="-3199371">
                <a:off x="4113" y="1030"/>
                <a:ext cx="474" cy="15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3" name="Line 45"/>
              <p:cNvSpPr>
                <a:spLocks noChangeShapeType="1"/>
              </p:cNvSpPr>
              <p:nvPr/>
            </p:nvSpPr>
            <p:spPr bwMode="auto">
              <a:xfrm rot="3202726">
                <a:off x="4482" y="1093"/>
                <a:ext cx="1487" cy="5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4" name="Rectangle 46"/>
              <p:cNvSpPr>
                <a:spLocks noChangeArrowheads="1"/>
              </p:cNvSpPr>
              <p:nvPr/>
            </p:nvSpPr>
            <p:spPr bwMode="auto">
              <a:xfrm rot="3202726">
                <a:off x="4989" y="1056"/>
                <a:ext cx="474" cy="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5" name="Line 47"/>
              <p:cNvSpPr>
                <a:spLocks noChangeShapeType="1"/>
              </p:cNvSpPr>
              <p:nvPr/>
            </p:nvSpPr>
            <p:spPr bwMode="auto">
              <a:xfrm flipH="1">
                <a:off x="2397" y="513"/>
                <a:ext cx="241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6" name="Line 48"/>
              <p:cNvSpPr>
                <a:spLocks noChangeShapeType="1"/>
              </p:cNvSpPr>
              <p:nvPr/>
            </p:nvSpPr>
            <p:spPr bwMode="auto">
              <a:xfrm flipH="1">
                <a:off x="2435" y="1737"/>
                <a:ext cx="150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7" name="Line 49"/>
              <p:cNvSpPr>
                <a:spLocks noChangeShapeType="1"/>
              </p:cNvSpPr>
              <p:nvPr/>
            </p:nvSpPr>
            <p:spPr bwMode="auto">
              <a:xfrm>
                <a:off x="5650" y="1737"/>
                <a:ext cx="0" cy="47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8" name="Line 50"/>
              <p:cNvSpPr>
                <a:spLocks noChangeShapeType="1"/>
              </p:cNvSpPr>
              <p:nvPr/>
            </p:nvSpPr>
            <p:spPr bwMode="auto">
              <a:xfrm flipH="1">
                <a:off x="2421" y="2211"/>
                <a:ext cx="324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499" name="Line 51"/>
              <p:cNvSpPr>
                <a:spLocks noChangeShapeType="1"/>
              </p:cNvSpPr>
              <p:nvPr/>
            </p:nvSpPr>
            <p:spPr bwMode="auto">
              <a:xfrm flipH="1">
                <a:off x="4044" y="824"/>
                <a:ext cx="286" cy="38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00" name="Line 52"/>
              <p:cNvSpPr>
                <a:spLocks noChangeShapeType="1"/>
              </p:cNvSpPr>
              <p:nvPr/>
            </p:nvSpPr>
            <p:spPr bwMode="auto">
              <a:xfrm flipH="1" flipV="1">
                <a:off x="5244" y="872"/>
                <a:ext cx="215" cy="309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01" name="Line 53"/>
              <p:cNvSpPr>
                <a:spLocks noChangeShapeType="1"/>
              </p:cNvSpPr>
              <p:nvPr/>
            </p:nvSpPr>
            <p:spPr bwMode="auto">
              <a:xfrm>
                <a:off x="4508" y="1928"/>
                <a:ext cx="465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4502" name="Object 54"/>
              <p:cNvGraphicFramePr>
                <a:graphicFrameLocks noChangeAspect="1"/>
              </p:cNvGraphicFramePr>
              <p:nvPr/>
            </p:nvGraphicFramePr>
            <p:xfrm>
              <a:off x="3782" y="527"/>
              <a:ext cx="438" cy="5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37" name="公式" r:id="rId5" imgW="203040" imgH="215640" progId="Equation.3">
                      <p:embed/>
                    </p:oleObj>
                  </mc:Choice>
                  <mc:Fallback>
                    <p:oleObj name="公式" r:id="rId5" imgW="203040" imgH="215640" progId="Equation.3">
                      <p:embed/>
                      <p:pic>
                        <p:nvPicPr>
                          <p:cNvPr id="0" name="Object 5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82" y="527"/>
                            <a:ext cx="438" cy="56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503" name="Object 55"/>
              <p:cNvGraphicFramePr>
                <a:graphicFrameLocks noChangeAspect="1"/>
              </p:cNvGraphicFramePr>
              <p:nvPr/>
            </p:nvGraphicFramePr>
            <p:xfrm>
              <a:off x="4992" y="368"/>
              <a:ext cx="431" cy="5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38" name="公式" r:id="rId7" imgW="190440" imgH="228600" progId="Equation.3">
                      <p:embed/>
                    </p:oleObj>
                  </mc:Choice>
                  <mc:Fallback>
                    <p:oleObj name="公式" r:id="rId7" imgW="190440" imgH="228600" progId="Equation.3">
                      <p:embed/>
                      <p:pic>
                        <p:nvPicPr>
                          <p:cNvPr id="0" name="Object 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92" y="368"/>
                            <a:ext cx="431" cy="56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504" name="Object 56"/>
              <p:cNvGraphicFramePr>
                <a:graphicFrameLocks noChangeAspect="1"/>
              </p:cNvGraphicFramePr>
              <p:nvPr/>
            </p:nvGraphicFramePr>
            <p:xfrm>
              <a:off x="4944" y="1647"/>
              <a:ext cx="401" cy="5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39" name="公式" r:id="rId9" imgW="203040" imgH="228600" progId="Equation.3">
                      <p:embed/>
                    </p:oleObj>
                  </mc:Choice>
                  <mc:Fallback>
                    <p:oleObj name="公式" r:id="rId9" imgW="203040" imgH="228600" progId="Equation.3">
                      <p:embed/>
                      <p:pic>
                        <p:nvPicPr>
                          <p:cNvPr id="0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4" y="1647"/>
                            <a:ext cx="401" cy="56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505" name="Object 57"/>
              <p:cNvGraphicFramePr>
                <a:graphicFrameLocks noChangeAspect="1"/>
              </p:cNvGraphicFramePr>
              <p:nvPr/>
            </p:nvGraphicFramePr>
            <p:xfrm>
              <a:off x="3480" y="1791"/>
              <a:ext cx="398" cy="4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40" name="公式" r:id="rId11" imgW="152280" imgH="203040" progId="Equation.3">
                      <p:embed/>
                    </p:oleObj>
                  </mc:Choice>
                  <mc:Fallback>
                    <p:oleObj name="公式" r:id="rId11" imgW="152280" imgH="203040" progId="Equation.3">
                      <p:embed/>
                      <p:pic>
                        <p:nvPicPr>
                          <p:cNvPr id="0" name="Object 5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80" y="1791"/>
                            <a:ext cx="398" cy="46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507" name="Object 59"/>
              <p:cNvGraphicFramePr>
                <a:graphicFrameLocks noChangeAspect="1"/>
              </p:cNvGraphicFramePr>
              <p:nvPr/>
            </p:nvGraphicFramePr>
            <p:xfrm>
              <a:off x="3555" y="0"/>
              <a:ext cx="385" cy="4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41" name="公式" r:id="rId13" imgW="152280" imgH="203040" progId="Equation.3">
                      <p:embed/>
                    </p:oleObj>
                  </mc:Choice>
                  <mc:Fallback>
                    <p:oleObj name="公式" r:id="rId13" imgW="152280" imgH="203040" progId="Equation.3">
                      <p:embed/>
                      <p:pic>
                        <p:nvPicPr>
                          <p:cNvPr id="0" name="Object 5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55" y="0"/>
                            <a:ext cx="385" cy="4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508" name="Object 60"/>
              <p:cNvGraphicFramePr>
                <a:graphicFrameLocks noChangeAspect="1"/>
              </p:cNvGraphicFramePr>
              <p:nvPr/>
            </p:nvGraphicFramePr>
            <p:xfrm>
              <a:off x="1957" y="850"/>
              <a:ext cx="598" cy="5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42" name="公式" r:id="rId15" imgW="241200" imgH="228600" progId="Equation.3">
                      <p:embed/>
                    </p:oleObj>
                  </mc:Choice>
                  <mc:Fallback>
                    <p:oleObj name="公式" r:id="rId15" imgW="241200" imgH="228600" progId="Equation.3">
                      <p:embed/>
                      <p:pic>
                        <p:nvPicPr>
                          <p:cNvPr id="0" name="Object 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57" y="850"/>
                            <a:ext cx="598" cy="5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509" name="Object 61"/>
              <p:cNvGraphicFramePr>
                <a:graphicFrameLocks noChangeAspect="1"/>
              </p:cNvGraphicFramePr>
              <p:nvPr/>
            </p:nvGraphicFramePr>
            <p:xfrm>
              <a:off x="2796" y="740"/>
              <a:ext cx="556" cy="49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43" name="公式" r:id="rId17" imgW="241200" imgH="215640" progId="Equation.3">
                      <p:embed/>
                    </p:oleObj>
                  </mc:Choice>
                  <mc:Fallback>
                    <p:oleObj name="公式" r:id="rId17" imgW="241200" imgH="215640" progId="Equation.3">
                      <p:embed/>
                      <p:pic>
                        <p:nvPicPr>
                          <p:cNvPr id="0" name="Object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96" y="740"/>
                            <a:ext cx="556" cy="49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510" name="Object 62"/>
              <p:cNvGraphicFramePr>
                <a:graphicFrameLocks noChangeAspect="1"/>
              </p:cNvGraphicFramePr>
              <p:nvPr/>
            </p:nvGraphicFramePr>
            <p:xfrm>
              <a:off x="2821" y="1690"/>
              <a:ext cx="550" cy="5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44" name="公式" r:id="rId19" imgW="253800" imgH="228600" progId="Equation.3">
                      <p:embed/>
                    </p:oleObj>
                  </mc:Choice>
                  <mc:Fallback>
                    <p:oleObj name="公式" r:id="rId19" imgW="253800" imgH="228600" progId="Equation.3">
                      <p:embed/>
                      <p:pic>
                        <p:nvPicPr>
                          <p:cNvPr id="0" name="Object 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21" y="1690"/>
                            <a:ext cx="550" cy="5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4511" name="Line 63"/>
              <p:cNvSpPr>
                <a:spLocks noChangeShapeType="1"/>
              </p:cNvSpPr>
              <p:nvPr/>
            </p:nvSpPr>
            <p:spPr bwMode="auto">
              <a:xfrm>
                <a:off x="2755" y="629"/>
                <a:ext cx="0" cy="98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12" name="Line 64"/>
              <p:cNvSpPr>
                <a:spLocks noChangeShapeType="1"/>
              </p:cNvSpPr>
              <p:nvPr/>
            </p:nvSpPr>
            <p:spPr bwMode="auto">
              <a:xfrm flipH="1">
                <a:off x="2772" y="1808"/>
                <a:ext cx="0" cy="3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13" name="Line 65"/>
              <p:cNvSpPr>
                <a:spLocks noChangeShapeType="1"/>
              </p:cNvSpPr>
              <p:nvPr/>
            </p:nvSpPr>
            <p:spPr bwMode="auto">
              <a:xfrm>
                <a:off x="2528" y="641"/>
                <a:ext cx="0" cy="148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 type="arrow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14" name="Text Box 66"/>
              <p:cNvSpPr txBox="1">
                <a:spLocks noChangeArrowheads="1"/>
              </p:cNvSpPr>
              <p:nvPr/>
            </p:nvSpPr>
            <p:spPr bwMode="auto">
              <a:xfrm>
                <a:off x="2160" y="320"/>
                <a:ext cx="29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104515" name="Text Box 67"/>
              <p:cNvSpPr txBox="1">
                <a:spLocks noChangeArrowheads="1"/>
              </p:cNvSpPr>
              <p:nvPr/>
            </p:nvSpPr>
            <p:spPr bwMode="auto">
              <a:xfrm>
                <a:off x="2160" y="20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solidFill>
                      <a:srgbClr val="FF0000"/>
                    </a:solidFill>
                  </a:rPr>
                  <a:t>C</a:t>
                </a:r>
              </a:p>
            </p:txBody>
          </p:sp>
          <p:sp>
            <p:nvSpPr>
              <p:cNvPr id="104516" name="Text Box 68"/>
              <p:cNvSpPr txBox="1">
                <a:spLocks noChangeArrowheads="1"/>
              </p:cNvSpPr>
              <p:nvPr/>
            </p:nvSpPr>
            <p:spPr bwMode="auto">
              <a:xfrm>
                <a:off x="2196" y="1508"/>
                <a:ext cx="34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104517" name="Line 69"/>
              <p:cNvSpPr>
                <a:spLocks noChangeShapeType="1"/>
              </p:cNvSpPr>
              <p:nvPr/>
            </p:nvSpPr>
            <p:spPr bwMode="auto">
              <a:xfrm>
                <a:off x="3317" y="509"/>
                <a:ext cx="429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18" name="Line 70"/>
              <p:cNvSpPr>
                <a:spLocks noChangeShapeType="1"/>
              </p:cNvSpPr>
              <p:nvPr/>
            </p:nvSpPr>
            <p:spPr bwMode="auto">
              <a:xfrm>
                <a:off x="3281" y="1735"/>
                <a:ext cx="429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19" name="Line 71"/>
              <p:cNvSpPr>
                <a:spLocks noChangeShapeType="1"/>
              </p:cNvSpPr>
              <p:nvPr/>
            </p:nvSpPr>
            <p:spPr bwMode="auto">
              <a:xfrm>
                <a:off x="3317" y="2211"/>
                <a:ext cx="429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20" name="Oval 72"/>
              <p:cNvSpPr>
                <a:spLocks noChangeArrowheads="1"/>
              </p:cNvSpPr>
              <p:nvPr/>
            </p:nvSpPr>
            <p:spPr bwMode="auto">
              <a:xfrm>
                <a:off x="3864" y="171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21" name="Oval 73"/>
              <p:cNvSpPr>
                <a:spLocks noChangeArrowheads="1"/>
              </p:cNvSpPr>
              <p:nvPr/>
            </p:nvSpPr>
            <p:spPr bwMode="auto">
              <a:xfrm>
                <a:off x="5628" y="171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522" name="Oval 74"/>
              <p:cNvSpPr>
                <a:spLocks noChangeArrowheads="1"/>
              </p:cNvSpPr>
              <p:nvPr/>
            </p:nvSpPr>
            <p:spPr bwMode="auto">
              <a:xfrm>
                <a:off x="4776" y="5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4527" name="Text Box 79"/>
            <p:cNvSpPr txBox="1">
              <a:spLocks noChangeArrowheads="1"/>
            </p:cNvSpPr>
            <p:nvPr/>
          </p:nvSpPr>
          <p:spPr bwMode="auto">
            <a:xfrm>
              <a:off x="4382" y="976"/>
              <a:ext cx="4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  <a:latin typeface="宋体" panose="02010600030101010101" pitchFamily="2" charset="-122"/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  <a:latin typeface="宋体" panose="02010600030101010101" pitchFamily="2" charset="-122"/>
                </a:rPr>
                <a:t>AB</a:t>
              </a:r>
              <a:endParaRPr lang="en-US" altLang="zh-CN">
                <a:solidFill>
                  <a:schemeClr val="accent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04528" name="Text Box 80"/>
            <p:cNvSpPr txBox="1">
              <a:spLocks noChangeArrowheads="1"/>
            </p:cNvSpPr>
            <p:nvPr/>
          </p:nvSpPr>
          <p:spPr bwMode="auto">
            <a:xfrm>
              <a:off x="4586" y="1288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  <a:latin typeface="宋体" panose="02010600030101010101" pitchFamily="2" charset="-122"/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  <a:latin typeface="宋体" panose="02010600030101010101" pitchFamily="2" charset="-122"/>
                </a:rPr>
                <a:t>BC</a:t>
              </a:r>
              <a:endParaRPr lang="en-US" altLang="zh-CN">
                <a:solidFill>
                  <a:schemeClr val="accent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04529" name="Text Box 81"/>
            <p:cNvSpPr txBox="1">
              <a:spLocks noChangeArrowheads="1"/>
            </p:cNvSpPr>
            <p:nvPr/>
          </p:nvSpPr>
          <p:spPr bwMode="auto">
            <a:xfrm>
              <a:off x="4838" y="1075"/>
              <a:ext cx="4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  <a:latin typeface="宋体" panose="02010600030101010101" pitchFamily="2" charset="-122"/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  <a:latin typeface="宋体" panose="02010600030101010101" pitchFamily="2" charset="-122"/>
                </a:rPr>
                <a:t>CA</a:t>
              </a:r>
              <a:endParaRPr lang="en-US" altLang="zh-CN" i="1">
                <a:solidFill>
                  <a:schemeClr val="accent2"/>
                </a:solidFill>
                <a:latin typeface="宋体" panose="02010600030101010101" pitchFamily="2" charset="-122"/>
              </a:endParaRPr>
            </a:p>
          </p:txBody>
        </p:sp>
      </p:grpSp>
      <p:graphicFrame>
        <p:nvGraphicFramePr>
          <p:cNvPr id="104452" name="Object 4"/>
          <p:cNvGraphicFramePr>
            <a:graphicFrameLocks noChangeAspect="1"/>
          </p:cNvGraphicFramePr>
          <p:nvPr/>
        </p:nvGraphicFramePr>
        <p:xfrm>
          <a:off x="228600" y="1884363"/>
          <a:ext cx="2659063" cy="434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5" name="公式" r:id="rId21" imgW="672840" imgH="1371600" progId="Equation.3">
                  <p:embed/>
                </p:oleObj>
              </mc:Choice>
              <mc:Fallback>
                <p:oleObj name="公式" r:id="rId21" imgW="672840" imgH="1371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884363"/>
                        <a:ext cx="2659063" cy="4344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530" name="Text Box 82"/>
          <p:cNvSpPr txBox="1">
            <a:spLocks noChangeArrowheads="1"/>
          </p:cNvSpPr>
          <p:nvPr/>
        </p:nvSpPr>
        <p:spPr bwMode="auto">
          <a:xfrm>
            <a:off x="803275" y="1263650"/>
            <a:ext cx="12938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相电流</a:t>
            </a:r>
            <a:endParaRPr lang="zh-CN" altLang="en-US" u="sng">
              <a:solidFill>
                <a:srgbClr val="0000FF"/>
              </a:solidFill>
            </a:endParaRPr>
          </a:p>
        </p:txBody>
      </p:sp>
      <p:grpSp>
        <p:nvGrpSpPr>
          <p:cNvPr id="104536" name="Group 88"/>
          <p:cNvGrpSpPr>
            <a:grpSpLocks/>
          </p:cNvGrpSpPr>
          <p:nvPr/>
        </p:nvGrpSpPr>
        <p:grpSpPr bwMode="auto">
          <a:xfrm>
            <a:off x="4325938" y="4324350"/>
            <a:ext cx="4037012" cy="2130425"/>
            <a:chOff x="2725" y="2724"/>
            <a:chExt cx="2543" cy="1342"/>
          </a:xfrm>
        </p:grpSpPr>
        <p:graphicFrame>
          <p:nvGraphicFramePr>
            <p:cNvPr id="104453" name="Object 5"/>
            <p:cNvGraphicFramePr>
              <a:graphicFrameLocks noChangeAspect="1"/>
            </p:cNvGraphicFramePr>
            <p:nvPr/>
          </p:nvGraphicFramePr>
          <p:xfrm>
            <a:off x="2892" y="2724"/>
            <a:ext cx="2376" cy="1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46" name="公式" r:id="rId23" imgW="888840" imgH="583920" progId="Equation.3">
                    <p:embed/>
                  </p:oleObj>
                </mc:Choice>
                <mc:Fallback>
                  <p:oleObj name="公式" r:id="rId23" imgW="888840" imgH="58392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2" y="2724"/>
                          <a:ext cx="2376" cy="13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531" name="AutoShape 83"/>
            <p:cNvSpPr>
              <a:spLocks/>
            </p:cNvSpPr>
            <p:nvPr/>
          </p:nvSpPr>
          <p:spPr bwMode="auto">
            <a:xfrm>
              <a:off x="2725" y="2952"/>
              <a:ext cx="179" cy="924"/>
            </a:xfrm>
            <a:prstGeom prst="leftBrace">
              <a:avLst>
                <a:gd name="adj1" fmla="val 43017"/>
                <a:gd name="adj2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04532" name="Text Box 84"/>
          <p:cNvSpPr txBox="1">
            <a:spLocks noChangeArrowheads="1"/>
          </p:cNvSpPr>
          <p:nvPr/>
        </p:nvSpPr>
        <p:spPr bwMode="auto">
          <a:xfrm>
            <a:off x="3733800" y="4811713"/>
            <a:ext cx="611188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线电流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87" grpId="0" animBg="1"/>
      <p:bldP spid="104530" grpId="0"/>
      <p:bldP spid="10453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70" name="Text Box 22"/>
          <p:cNvSpPr txBox="1">
            <a:spLocks noChangeArrowheads="1"/>
          </p:cNvSpPr>
          <p:nvPr/>
        </p:nvSpPr>
        <p:spPr bwMode="auto">
          <a:xfrm>
            <a:off x="38100" y="4346575"/>
            <a:ext cx="869156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>
                <a:solidFill>
                  <a:srgbClr val="FF0000"/>
                </a:solidFill>
              </a:rPr>
              <a:t>（</a:t>
            </a:r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）负载对称时（</a:t>
            </a:r>
            <a:r>
              <a:rPr lang="en-US" altLang="zh-CN" sz="3200" i="1">
                <a:solidFill>
                  <a:srgbClr val="FF0000"/>
                </a:solidFill>
              </a:rPr>
              <a:t>Z</a:t>
            </a:r>
            <a:r>
              <a:rPr lang="en-US" altLang="zh-CN" sz="3200" i="1" baseline="-25000">
                <a:solidFill>
                  <a:srgbClr val="FF0000"/>
                </a:solidFill>
              </a:rPr>
              <a:t>AB</a:t>
            </a:r>
            <a:r>
              <a:rPr lang="en-US" altLang="zh-CN" sz="3200">
                <a:solidFill>
                  <a:srgbClr val="FF0000"/>
                </a:solidFill>
              </a:rPr>
              <a:t>=</a:t>
            </a:r>
            <a:r>
              <a:rPr lang="en-US" altLang="zh-CN" sz="3200" i="1">
                <a:solidFill>
                  <a:srgbClr val="FF0000"/>
                </a:solidFill>
              </a:rPr>
              <a:t>Z</a:t>
            </a:r>
            <a:r>
              <a:rPr lang="en-US" altLang="zh-CN" sz="3200" i="1" baseline="-25000">
                <a:solidFill>
                  <a:srgbClr val="FF0000"/>
                </a:solidFill>
              </a:rPr>
              <a:t>BC</a:t>
            </a:r>
            <a:r>
              <a:rPr lang="en-US" altLang="zh-CN" sz="3200">
                <a:solidFill>
                  <a:srgbClr val="FF0000"/>
                </a:solidFill>
              </a:rPr>
              <a:t>=</a:t>
            </a:r>
            <a:r>
              <a:rPr lang="en-US" altLang="zh-CN" sz="3200" i="1">
                <a:solidFill>
                  <a:srgbClr val="FF0000"/>
                </a:solidFill>
              </a:rPr>
              <a:t>Z</a:t>
            </a:r>
            <a:r>
              <a:rPr lang="en-US" altLang="zh-CN" sz="3200" i="1" baseline="-25000">
                <a:solidFill>
                  <a:srgbClr val="FF0000"/>
                </a:solidFill>
              </a:rPr>
              <a:t>CA</a:t>
            </a:r>
            <a:r>
              <a:rPr lang="en-US" altLang="zh-CN" sz="3200">
                <a:solidFill>
                  <a:srgbClr val="FF0000"/>
                </a:solidFill>
              </a:rPr>
              <a:t>=</a:t>
            </a:r>
            <a:r>
              <a:rPr lang="en-US" altLang="zh-CN" sz="3200" i="1">
                <a:solidFill>
                  <a:srgbClr val="FF0000"/>
                </a:solidFill>
              </a:rPr>
              <a:t>Z</a:t>
            </a:r>
            <a:r>
              <a:rPr lang="en-US" altLang="zh-CN" sz="3200">
                <a:solidFill>
                  <a:srgbClr val="FF0000"/>
                </a:solidFill>
              </a:rPr>
              <a:t> </a:t>
            </a:r>
            <a:r>
              <a:rPr lang="zh-CN" altLang="en-US" sz="3200">
                <a:solidFill>
                  <a:srgbClr val="FF0000"/>
                </a:solidFill>
              </a:rPr>
              <a:t>），</a:t>
            </a:r>
            <a:r>
              <a:rPr lang="zh-CN" altLang="en-US">
                <a:solidFill>
                  <a:srgbClr val="FF0000"/>
                </a:solidFill>
              </a:rPr>
              <a:t>各相电流有</a:t>
            </a:r>
          </a:p>
          <a:p>
            <a:pPr>
              <a:lnSpc>
                <a:spcPct val="120000"/>
              </a:lnSpc>
            </a:pPr>
            <a:r>
              <a:rPr lang="zh-CN" altLang="en-US">
                <a:solidFill>
                  <a:srgbClr val="FF0000"/>
                </a:solidFill>
              </a:rPr>
              <a:t>          效值相等，相位互差</a:t>
            </a:r>
            <a:r>
              <a:rPr lang="en-US" altLang="zh-CN">
                <a:solidFill>
                  <a:srgbClr val="FF0000"/>
                </a:solidFill>
              </a:rPr>
              <a:t>120</a:t>
            </a:r>
            <a:r>
              <a:rPr lang="en-US" altLang="zh-CN" baseline="30000">
                <a:solidFill>
                  <a:srgbClr val="FF0000"/>
                </a:solidFill>
                <a:sym typeface="Symbol" panose="05050102010706020507" pitchFamily="18" charset="2"/>
              </a:rPr>
              <a:t></a:t>
            </a:r>
            <a:r>
              <a:rPr lang="en-US" altLang="zh-CN">
                <a:solidFill>
                  <a:srgbClr val="FF0000"/>
                </a:solidFill>
              </a:rPr>
              <a:t> </a:t>
            </a:r>
            <a:r>
              <a:rPr lang="zh-CN" altLang="en-US">
                <a:solidFill>
                  <a:srgbClr val="FF0000"/>
                </a:solidFill>
              </a:rPr>
              <a:t>。有效值为：</a:t>
            </a:r>
          </a:p>
        </p:txBody>
      </p:sp>
      <p:graphicFrame>
        <p:nvGraphicFramePr>
          <p:cNvPr id="53324" name="Object 76"/>
          <p:cNvGraphicFramePr>
            <a:graphicFrameLocks noChangeAspect="1"/>
          </p:cNvGraphicFramePr>
          <p:nvPr/>
        </p:nvGraphicFramePr>
        <p:xfrm>
          <a:off x="1516063" y="5359400"/>
          <a:ext cx="4862512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60" name="公式" r:id="rId4" imgW="1574640" imgH="444240" progId="Equation.3">
                  <p:embed/>
                </p:oleObj>
              </mc:Choice>
              <mc:Fallback>
                <p:oleObj name="公式" r:id="rId4" imgW="1574640" imgH="44424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6063" y="5359400"/>
                        <a:ext cx="4862512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335" name="Group 87"/>
          <p:cNvGrpSpPr>
            <a:grpSpLocks/>
          </p:cNvGrpSpPr>
          <p:nvPr/>
        </p:nvGrpSpPr>
        <p:grpSpPr bwMode="auto">
          <a:xfrm>
            <a:off x="1754188" y="279400"/>
            <a:ext cx="5903912" cy="3251200"/>
            <a:chOff x="1261" y="644"/>
            <a:chExt cx="3719" cy="2024"/>
          </a:xfrm>
        </p:grpSpPr>
        <p:graphicFrame>
          <p:nvGraphicFramePr>
            <p:cNvPr id="53290" name="Object 42"/>
            <p:cNvGraphicFramePr>
              <a:graphicFrameLocks noChangeAspect="1"/>
            </p:cNvGraphicFramePr>
            <p:nvPr/>
          </p:nvGraphicFramePr>
          <p:xfrm>
            <a:off x="2662" y="1544"/>
            <a:ext cx="380" cy="5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1" name="公式" r:id="rId6" imgW="152280" imgH="203040" progId="Equation.3">
                    <p:embed/>
                  </p:oleObj>
                </mc:Choice>
                <mc:Fallback>
                  <p:oleObj name="公式" r:id="rId6" imgW="152280" imgH="20304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2" y="1544"/>
                          <a:ext cx="380" cy="516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291" name="Line 43"/>
            <p:cNvSpPr>
              <a:spLocks noChangeShapeType="1"/>
            </p:cNvSpPr>
            <p:nvPr/>
          </p:nvSpPr>
          <p:spPr bwMode="auto">
            <a:xfrm>
              <a:off x="3157" y="2061"/>
              <a:ext cx="1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2" name="Rectangle 44"/>
            <p:cNvSpPr>
              <a:spLocks noChangeArrowheads="1"/>
            </p:cNvSpPr>
            <p:nvPr/>
          </p:nvSpPr>
          <p:spPr bwMode="auto">
            <a:xfrm>
              <a:off x="3854" y="1982"/>
              <a:ext cx="450" cy="1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3" name="Line 45"/>
            <p:cNvSpPr>
              <a:spLocks noChangeShapeType="1"/>
            </p:cNvSpPr>
            <p:nvPr/>
          </p:nvSpPr>
          <p:spPr bwMode="auto">
            <a:xfrm rot="18400629" flipH="1">
              <a:off x="2868" y="1443"/>
              <a:ext cx="1531" cy="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4" name="Rectangle 46"/>
            <p:cNvSpPr>
              <a:spLocks noChangeArrowheads="1"/>
            </p:cNvSpPr>
            <p:nvPr/>
          </p:nvSpPr>
          <p:spPr bwMode="auto">
            <a:xfrm rot="-3199371">
              <a:off x="3417" y="1354"/>
              <a:ext cx="474" cy="1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5" name="Line 47"/>
            <p:cNvSpPr>
              <a:spLocks noChangeShapeType="1"/>
            </p:cNvSpPr>
            <p:nvPr/>
          </p:nvSpPr>
          <p:spPr bwMode="auto">
            <a:xfrm rot="3202726">
              <a:off x="3786" y="1417"/>
              <a:ext cx="1487" cy="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6" name="Rectangle 48"/>
            <p:cNvSpPr>
              <a:spLocks noChangeArrowheads="1"/>
            </p:cNvSpPr>
            <p:nvPr/>
          </p:nvSpPr>
          <p:spPr bwMode="auto">
            <a:xfrm rot="3202726">
              <a:off x="4293" y="1380"/>
              <a:ext cx="474" cy="15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7" name="Line 49"/>
            <p:cNvSpPr>
              <a:spLocks noChangeShapeType="1"/>
            </p:cNvSpPr>
            <p:nvPr/>
          </p:nvSpPr>
          <p:spPr bwMode="auto">
            <a:xfrm flipH="1">
              <a:off x="1701" y="837"/>
              <a:ext cx="24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8" name="Line 50"/>
            <p:cNvSpPr>
              <a:spLocks noChangeShapeType="1"/>
            </p:cNvSpPr>
            <p:nvPr/>
          </p:nvSpPr>
          <p:spPr bwMode="auto">
            <a:xfrm flipH="1">
              <a:off x="1739" y="2061"/>
              <a:ext cx="150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9" name="Line 51"/>
            <p:cNvSpPr>
              <a:spLocks noChangeShapeType="1"/>
            </p:cNvSpPr>
            <p:nvPr/>
          </p:nvSpPr>
          <p:spPr bwMode="auto">
            <a:xfrm>
              <a:off x="4954" y="2061"/>
              <a:ext cx="0" cy="4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0" name="Line 52"/>
            <p:cNvSpPr>
              <a:spLocks noChangeShapeType="1"/>
            </p:cNvSpPr>
            <p:nvPr/>
          </p:nvSpPr>
          <p:spPr bwMode="auto">
            <a:xfrm flipH="1">
              <a:off x="1725" y="2535"/>
              <a:ext cx="324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1" name="Line 53"/>
            <p:cNvSpPr>
              <a:spLocks noChangeShapeType="1"/>
            </p:cNvSpPr>
            <p:nvPr/>
          </p:nvSpPr>
          <p:spPr bwMode="auto">
            <a:xfrm flipH="1">
              <a:off x="3348" y="1148"/>
              <a:ext cx="286" cy="3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2" name="Line 54"/>
            <p:cNvSpPr>
              <a:spLocks noChangeShapeType="1"/>
            </p:cNvSpPr>
            <p:nvPr/>
          </p:nvSpPr>
          <p:spPr bwMode="auto">
            <a:xfrm flipH="1" flipV="1">
              <a:off x="4548" y="1196"/>
              <a:ext cx="215" cy="30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3" name="Line 55"/>
            <p:cNvSpPr>
              <a:spLocks noChangeShapeType="1"/>
            </p:cNvSpPr>
            <p:nvPr/>
          </p:nvSpPr>
          <p:spPr bwMode="auto">
            <a:xfrm>
              <a:off x="3812" y="2252"/>
              <a:ext cx="465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304" name="Object 56"/>
            <p:cNvGraphicFramePr>
              <a:graphicFrameLocks noChangeAspect="1"/>
            </p:cNvGraphicFramePr>
            <p:nvPr/>
          </p:nvGraphicFramePr>
          <p:xfrm>
            <a:off x="3086" y="851"/>
            <a:ext cx="438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2" name="公式" r:id="rId8" imgW="203040" imgH="215640" progId="Equation.3">
                    <p:embed/>
                  </p:oleObj>
                </mc:Choice>
                <mc:Fallback>
                  <p:oleObj name="公式" r:id="rId8" imgW="203040" imgH="215640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6" y="851"/>
                          <a:ext cx="438" cy="5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05" name="Object 57"/>
            <p:cNvGraphicFramePr>
              <a:graphicFrameLocks noChangeAspect="1"/>
            </p:cNvGraphicFramePr>
            <p:nvPr/>
          </p:nvGraphicFramePr>
          <p:xfrm>
            <a:off x="4296" y="692"/>
            <a:ext cx="431" cy="5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3" name="公式" r:id="rId10" imgW="190440" imgH="228600" progId="Equation.3">
                    <p:embed/>
                  </p:oleObj>
                </mc:Choice>
                <mc:Fallback>
                  <p:oleObj name="公式" r:id="rId10" imgW="190440" imgH="228600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6" y="692"/>
                          <a:ext cx="431" cy="5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06" name="Object 58"/>
            <p:cNvGraphicFramePr>
              <a:graphicFrameLocks noChangeAspect="1"/>
            </p:cNvGraphicFramePr>
            <p:nvPr/>
          </p:nvGraphicFramePr>
          <p:xfrm>
            <a:off x="4248" y="1971"/>
            <a:ext cx="401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4" name="公式" r:id="rId12" imgW="203040" imgH="228600" progId="Equation.3">
                    <p:embed/>
                  </p:oleObj>
                </mc:Choice>
                <mc:Fallback>
                  <p:oleObj name="公式" r:id="rId12" imgW="203040" imgH="228600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8" y="1971"/>
                          <a:ext cx="401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07" name="Object 59"/>
            <p:cNvGraphicFramePr>
              <a:graphicFrameLocks noChangeAspect="1"/>
            </p:cNvGraphicFramePr>
            <p:nvPr/>
          </p:nvGraphicFramePr>
          <p:xfrm>
            <a:off x="2844" y="2103"/>
            <a:ext cx="398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5" name="公式" r:id="rId14" imgW="152280" imgH="203040" progId="Equation.3">
                    <p:embed/>
                  </p:oleObj>
                </mc:Choice>
                <mc:Fallback>
                  <p:oleObj name="公式" r:id="rId14" imgW="152280" imgH="203040" progId="Equation.3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4" y="2103"/>
                          <a:ext cx="398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08" name="Object 60"/>
            <p:cNvGraphicFramePr>
              <a:graphicFrameLocks noChangeAspect="1"/>
            </p:cNvGraphicFramePr>
            <p:nvPr/>
          </p:nvGraphicFramePr>
          <p:xfrm>
            <a:off x="2667" y="768"/>
            <a:ext cx="385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6" name="公式" r:id="rId16" imgW="152280" imgH="203040" progId="Equation.3">
                    <p:embed/>
                  </p:oleObj>
                </mc:Choice>
                <mc:Fallback>
                  <p:oleObj name="公式" r:id="rId16" imgW="152280" imgH="203040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7" y="768"/>
                          <a:ext cx="385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09" name="Object 61"/>
            <p:cNvGraphicFramePr>
              <a:graphicFrameLocks noChangeAspect="1"/>
            </p:cNvGraphicFramePr>
            <p:nvPr/>
          </p:nvGraphicFramePr>
          <p:xfrm>
            <a:off x="1261" y="1174"/>
            <a:ext cx="598" cy="5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7" name="公式" r:id="rId18" imgW="241200" imgH="228600" progId="Equation.3">
                    <p:embed/>
                  </p:oleObj>
                </mc:Choice>
                <mc:Fallback>
                  <p:oleObj name="公式" r:id="rId18" imgW="241200" imgH="22860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1" y="1174"/>
                          <a:ext cx="598" cy="5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10" name="Object 62"/>
            <p:cNvGraphicFramePr>
              <a:graphicFrameLocks noChangeAspect="1"/>
            </p:cNvGraphicFramePr>
            <p:nvPr/>
          </p:nvGraphicFramePr>
          <p:xfrm>
            <a:off x="2100" y="1064"/>
            <a:ext cx="556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8" name="公式" r:id="rId20" imgW="241200" imgH="215640" progId="Equation.3">
                    <p:embed/>
                  </p:oleObj>
                </mc:Choice>
                <mc:Fallback>
                  <p:oleObj name="公式" r:id="rId20" imgW="241200" imgH="21564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0" y="1064"/>
                          <a:ext cx="556" cy="4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11" name="Object 63"/>
            <p:cNvGraphicFramePr>
              <a:graphicFrameLocks noChangeAspect="1"/>
            </p:cNvGraphicFramePr>
            <p:nvPr/>
          </p:nvGraphicFramePr>
          <p:xfrm>
            <a:off x="2125" y="2014"/>
            <a:ext cx="550" cy="5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69" name="公式" r:id="rId22" imgW="253800" imgH="228600" progId="Equation.3">
                    <p:embed/>
                  </p:oleObj>
                </mc:Choice>
                <mc:Fallback>
                  <p:oleObj name="公式" r:id="rId22" imgW="253800" imgH="228600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5" y="2014"/>
                          <a:ext cx="550" cy="5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312" name="Line 64"/>
            <p:cNvSpPr>
              <a:spLocks noChangeShapeType="1"/>
            </p:cNvSpPr>
            <p:nvPr/>
          </p:nvSpPr>
          <p:spPr bwMode="auto">
            <a:xfrm>
              <a:off x="2059" y="953"/>
              <a:ext cx="0" cy="98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3" name="Line 65"/>
            <p:cNvSpPr>
              <a:spLocks noChangeShapeType="1"/>
            </p:cNvSpPr>
            <p:nvPr/>
          </p:nvSpPr>
          <p:spPr bwMode="auto">
            <a:xfrm flipH="1">
              <a:off x="2076" y="2108"/>
              <a:ext cx="0" cy="3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4" name="Line 66"/>
            <p:cNvSpPr>
              <a:spLocks noChangeShapeType="1"/>
            </p:cNvSpPr>
            <p:nvPr/>
          </p:nvSpPr>
          <p:spPr bwMode="auto">
            <a:xfrm>
              <a:off x="1832" y="965"/>
              <a:ext cx="0" cy="148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5" name="Text Box 67"/>
            <p:cNvSpPr txBox="1">
              <a:spLocks noChangeArrowheads="1"/>
            </p:cNvSpPr>
            <p:nvPr/>
          </p:nvSpPr>
          <p:spPr bwMode="auto">
            <a:xfrm>
              <a:off x="1464" y="644"/>
              <a:ext cx="29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A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53316" name="Text Box 68"/>
            <p:cNvSpPr txBox="1">
              <a:spLocks noChangeArrowheads="1"/>
            </p:cNvSpPr>
            <p:nvPr/>
          </p:nvSpPr>
          <p:spPr bwMode="auto">
            <a:xfrm>
              <a:off x="1464" y="2345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C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53317" name="Text Box 69"/>
            <p:cNvSpPr txBox="1">
              <a:spLocks noChangeArrowheads="1"/>
            </p:cNvSpPr>
            <p:nvPr/>
          </p:nvSpPr>
          <p:spPr bwMode="auto">
            <a:xfrm>
              <a:off x="1500" y="1832"/>
              <a:ext cx="34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B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53318" name="Line 70"/>
            <p:cNvSpPr>
              <a:spLocks noChangeShapeType="1"/>
            </p:cNvSpPr>
            <p:nvPr/>
          </p:nvSpPr>
          <p:spPr bwMode="auto">
            <a:xfrm>
              <a:off x="2621" y="833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9" name="Line 71"/>
            <p:cNvSpPr>
              <a:spLocks noChangeShapeType="1"/>
            </p:cNvSpPr>
            <p:nvPr/>
          </p:nvSpPr>
          <p:spPr bwMode="auto">
            <a:xfrm>
              <a:off x="2585" y="2059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20" name="Line 72"/>
            <p:cNvSpPr>
              <a:spLocks noChangeShapeType="1"/>
            </p:cNvSpPr>
            <p:nvPr/>
          </p:nvSpPr>
          <p:spPr bwMode="auto">
            <a:xfrm>
              <a:off x="2621" y="2535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21" name="Oval 73"/>
            <p:cNvSpPr>
              <a:spLocks noChangeArrowheads="1"/>
            </p:cNvSpPr>
            <p:nvPr/>
          </p:nvSpPr>
          <p:spPr bwMode="auto">
            <a:xfrm>
              <a:off x="3168" y="2036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22" name="Oval 74"/>
            <p:cNvSpPr>
              <a:spLocks noChangeArrowheads="1"/>
            </p:cNvSpPr>
            <p:nvPr/>
          </p:nvSpPr>
          <p:spPr bwMode="auto">
            <a:xfrm>
              <a:off x="4932" y="2036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23" name="Oval 75"/>
            <p:cNvSpPr>
              <a:spLocks noChangeArrowheads="1"/>
            </p:cNvSpPr>
            <p:nvPr/>
          </p:nvSpPr>
          <p:spPr bwMode="auto">
            <a:xfrm>
              <a:off x="4080" y="824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32" name="Text Box 84"/>
            <p:cNvSpPr txBox="1">
              <a:spLocks noChangeArrowheads="1"/>
            </p:cNvSpPr>
            <p:nvPr/>
          </p:nvSpPr>
          <p:spPr bwMode="auto">
            <a:xfrm>
              <a:off x="3806" y="1146"/>
              <a:ext cx="45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tx2"/>
                  </a:solidFill>
                </a:rPr>
                <a:t>AB</a:t>
              </a:r>
              <a:endParaRPr lang="en-US" altLang="zh-CN" sz="3200" i="1">
                <a:solidFill>
                  <a:schemeClr val="tx2"/>
                </a:solidFill>
              </a:endParaRPr>
            </a:p>
          </p:txBody>
        </p:sp>
        <p:sp>
          <p:nvSpPr>
            <p:cNvPr id="53333" name="Text Box 85"/>
            <p:cNvSpPr txBox="1">
              <a:spLocks noChangeArrowheads="1"/>
            </p:cNvSpPr>
            <p:nvPr/>
          </p:nvSpPr>
          <p:spPr bwMode="auto">
            <a:xfrm>
              <a:off x="3710" y="1626"/>
              <a:ext cx="45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tx2"/>
                  </a:solidFill>
                </a:rPr>
                <a:t>BC</a:t>
              </a:r>
              <a:endParaRPr lang="en-US" altLang="zh-CN" sz="3200" i="1">
                <a:solidFill>
                  <a:schemeClr val="tx2"/>
                </a:solidFill>
              </a:endParaRPr>
            </a:p>
          </p:txBody>
        </p:sp>
        <p:sp>
          <p:nvSpPr>
            <p:cNvPr id="53334" name="Text Box 86"/>
            <p:cNvSpPr txBox="1">
              <a:spLocks noChangeArrowheads="1"/>
            </p:cNvSpPr>
            <p:nvPr/>
          </p:nvSpPr>
          <p:spPr bwMode="auto">
            <a:xfrm>
              <a:off x="4274" y="1566"/>
              <a:ext cx="45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tx2"/>
                  </a:solidFill>
                </a:rPr>
                <a:t>CA</a:t>
              </a:r>
              <a:endParaRPr lang="en-US" altLang="zh-CN" sz="3200" i="1">
                <a:solidFill>
                  <a:schemeClr val="tx2"/>
                </a:solidFill>
              </a:endParaRPr>
            </a:p>
          </p:txBody>
        </p:sp>
      </p:grpSp>
      <p:sp>
        <p:nvSpPr>
          <p:cNvPr id="53336" name="Text Box 88"/>
          <p:cNvSpPr txBox="1">
            <a:spLocks noChangeArrowheads="1"/>
          </p:cNvSpPr>
          <p:nvPr/>
        </p:nvSpPr>
        <p:spPr bwMode="auto">
          <a:xfrm>
            <a:off x="-49213" y="3727450"/>
            <a:ext cx="9291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）负载不对称时，先算出各相电流，然后计算线电流。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0" grpId="0" autoUpdateAnimBg="0"/>
      <p:bldP spid="53336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6" name="Text Box 118"/>
          <p:cNvSpPr txBox="1">
            <a:spLocks noChangeArrowheads="1"/>
          </p:cNvSpPr>
          <p:nvPr/>
        </p:nvSpPr>
        <p:spPr bwMode="auto">
          <a:xfrm>
            <a:off x="342900" y="266700"/>
            <a:ext cx="6537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</a:rPr>
              <a:t>一、三相交流电动势的产生</a:t>
            </a:r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4438650" y="981075"/>
            <a:ext cx="4083050" cy="39766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i="1"/>
          </a:p>
        </p:txBody>
      </p:sp>
      <p:sp>
        <p:nvSpPr>
          <p:cNvPr id="7258" name="Freeform 90"/>
          <p:cNvSpPr>
            <a:spLocks/>
          </p:cNvSpPr>
          <p:nvPr/>
        </p:nvSpPr>
        <p:spPr bwMode="auto">
          <a:xfrm rot="10800000">
            <a:off x="4633913" y="1257300"/>
            <a:ext cx="1416050" cy="3465513"/>
          </a:xfrm>
          <a:custGeom>
            <a:avLst/>
            <a:gdLst>
              <a:gd name="T0" fmla="*/ 0 w 584"/>
              <a:gd name="T1" fmla="*/ 0 h 1536"/>
              <a:gd name="T2" fmla="*/ 144 w 584"/>
              <a:gd name="T3" fmla="*/ 48 h 1536"/>
              <a:gd name="T4" fmla="*/ 240 w 584"/>
              <a:gd name="T5" fmla="*/ 96 h 1536"/>
              <a:gd name="T6" fmla="*/ 336 w 584"/>
              <a:gd name="T7" fmla="*/ 192 h 1536"/>
              <a:gd name="T8" fmla="*/ 384 w 584"/>
              <a:gd name="T9" fmla="*/ 240 h 1536"/>
              <a:gd name="T10" fmla="*/ 432 w 584"/>
              <a:gd name="T11" fmla="*/ 288 h 1536"/>
              <a:gd name="T12" fmla="*/ 528 w 584"/>
              <a:gd name="T13" fmla="*/ 480 h 1536"/>
              <a:gd name="T14" fmla="*/ 576 w 584"/>
              <a:gd name="T15" fmla="*/ 720 h 1536"/>
              <a:gd name="T16" fmla="*/ 576 w 584"/>
              <a:gd name="T17" fmla="*/ 864 h 1536"/>
              <a:gd name="T18" fmla="*/ 528 w 584"/>
              <a:gd name="T19" fmla="*/ 1056 h 1536"/>
              <a:gd name="T20" fmla="*/ 384 w 584"/>
              <a:gd name="T21" fmla="*/ 1296 h 1536"/>
              <a:gd name="T22" fmla="*/ 288 w 584"/>
              <a:gd name="T23" fmla="*/ 1392 h 1536"/>
              <a:gd name="T24" fmla="*/ 144 w 584"/>
              <a:gd name="T25" fmla="*/ 1488 h 1536"/>
              <a:gd name="T26" fmla="*/ 0 w 584"/>
              <a:gd name="T27" fmla="*/ 1536 h 1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84" h="1536">
                <a:moveTo>
                  <a:pt x="0" y="0"/>
                </a:moveTo>
                <a:cubicBezTo>
                  <a:pt x="52" y="16"/>
                  <a:pt x="104" y="32"/>
                  <a:pt x="144" y="48"/>
                </a:cubicBezTo>
                <a:cubicBezTo>
                  <a:pt x="184" y="64"/>
                  <a:pt x="208" y="72"/>
                  <a:pt x="240" y="96"/>
                </a:cubicBezTo>
                <a:cubicBezTo>
                  <a:pt x="272" y="120"/>
                  <a:pt x="312" y="168"/>
                  <a:pt x="336" y="192"/>
                </a:cubicBezTo>
                <a:cubicBezTo>
                  <a:pt x="360" y="216"/>
                  <a:pt x="368" y="224"/>
                  <a:pt x="384" y="240"/>
                </a:cubicBezTo>
                <a:cubicBezTo>
                  <a:pt x="400" y="256"/>
                  <a:pt x="408" y="248"/>
                  <a:pt x="432" y="288"/>
                </a:cubicBezTo>
                <a:cubicBezTo>
                  <a:pt x="456" y="328"/>
                  <a:pt x="504" y="408"/>
                  <a:pt x="528" y="480"/>
                </a:cubicBezTo>
                <a:cubicBezTo>
                  <a:pt x="552" y="552"/>
                  <a:pt x="568" y="656"/>
                  <a:pt x="576" y="720"/>
                </a:cubicBezTo>
                <a:cubicBezTo>
                  <a:pt x="584" y="784"/>
                  <a:pt x="584" y="808"/>
                  <a:pt x="576" y="864"/>
                </a:cubicBezTo>
                <a:cubicBezTo>
                  <a:pt x="568" y="920"/>
                  <a:pt x="560" y="984"/>
                  <a:pt x="528" y="1056"/>
                </a:cubicBezTo>
                <a:cubicBezTo>
                  <a:pt x="496" y="1128"/>
                  <a:pt x="424" y="1240"/>
                  <a:pt x="384" y="1296"/>
                </a:cubicBezTo>
                <a:cubicBezTo>
                  <a:pt x="344" y="1352"/>
                  <a:pt x="328" y="1360"/>
                  <a:pt x="288" y="1392"/>
                </a:cubicBezTo>
                <a:cubicBezTo>
                  <a:pt x="248" y="1424"/>
                  <a:pt x="192" y="1464"/>
                  <a:pt x="144" y="1488"/>
                </a:cubicBezTo>
                <a:cubicBezTo>
                  <a:pt x="96" y="1512"/>
                  <a:pt x="48" y="1524"/>
                  <a:pt x="0" y="1536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5064125" y="1554163"/>
            <a:ext cx="2794000" cy="27289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84" name="Oval 16"/>
          <p:cNvSpPr>
            <a:spLocks noChangeArrowheads="1"/>
          </p:cNvSpPr>
          <p:nvPr/>
        </p:nvSpPr>
        <p:spPr bwMode="auto">
          <a:xfrm>
            <a:off x="6246813" y="1152525"/>
            <a:ext cx="430212" cy="4206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323013" y="1157288"/>
            <a:ext cx="2730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/>
              <a:t>•</a:t>
            </a:r>
          </a:p>
        </p:txBody>
      </p:sp>
      <p:sp>
        <p:nvSpPr>
          <p:cNvPr id="7191" name="Oval 23"/>
          <p:cNvSpPr>
            <a:spLocks noChangeArrowheads="1"/>
          </p:cNvSpPr>
          <p:nvPr/>
        </p:nvSpPr>
        <p:spPr bwMode="auto">
          <a:xfrm>
            <a:off x="7643813" y="1992313"/>
            <a:ext cx="430212" cy="4206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7700963" y="1997075"/>
            <a:ext cx="2730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/>
              <a:t>•</a:t>
            </a:r>
          </a:p>
        </p:txBody>
      </p:sp>
      <p:sp>
        <p:nvSpPr>
          <p:cNvPr id="7194" name="Oval 26"/>
          <p:cNvSpPr>
            <a:spLocks noChangeArrowheads="1"/>
          </p:cNvSpPr>
          <p:nvPr/>
        </p:nvSpPr>
        <p:spPr bwMode="auto">
          <a:xfrm>
            <a:off x="4849813" y="1992313"/>
            <a:ext cx="430212" cy="4206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4926013" y="1997075"/>
            <a:ext cx="2730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/>
              <a:t>•</a:t>
            </a:r>
          </a:p>
        </p:txBody>
      </p:sp>
      <p:sp>
        <p:nvSpPr>
          <p:cNvPr id="7200" name="Oval 32"/>
          <p:cNvSpPr>
            <a:spLocks noChangeArrowheads="1"/>
          </p:cNvSpPr>
          <p:nvPr/>
        </p:nvSpPr>
        <p:spPr bwMode="auto">
          <a:xfrm>
            <a:off x="4849813" y="3567113"/>
            <a:ext cx="430212" cy="420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02" name="Freeform 34"/>
          <p:cNvSpPr>
            <a:spLocks/>
          </p:cNvSpPr>
          <p:nvPr/>
        </p:nvSpPr>
        <p:spPr bwMode="auto">
          <a:xfrm>
            <a:off x="5494338" y="1677988"/>
            <a:ext cx="1933575" cy="420687"/>
          </a:xfrm>
          <a:custGeom>
            <a:avLst/>
            <a:gdLst>
              <a:gd name="T0" fmla="*/ 0 w 624"/>
              <a:gd name="T1" fmla="*/ 528 h 528"/>
              <a:gd name="T2" fmla="*/ 305 w 624"/>
              <a:gd name="T3" fmla="*/ 0 h 528"/>
              <a:gd name="T4" fmla="*/ 624 w 624"/>
              <a:gd name="T5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4" h="528">
                <a:moveTo>
                  <a:pt x="0" y="528"/>
                </a:moveTo>
                <a:cubicBezTo>
                  <a:pt x="100" y="264"/>
                  <a:pt x="201" y="0"/>
                  <a:pt x="305" y="0"/>
                </a:cubicBezTo>
                <a:cubicBezTo>
                  <a:pt x="409" y="0"/>
                  <a:pt x="571" y="440"/>
                  <a:pt x="624" y="528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07" name="Freeform 39"/>
          <p:cNvSpPr>
            <a:spLocks/>
          </p:cNvSpPr>
          <p:nvPr/>
        </p:nvSpPr>
        <p:spPr bwMode="auto">
          <a:xfrm rot="-10800000">
            <a:off x="5494338" y="3778250"/>
            <a:ext cx="1933575" cy="419100"/>
          </a:xfrm>
          <a:custGeom>
            <a:avLst/>
            <a:gdLst>
              <a:gd name="T0" fmla="*/ 0 w 624"/>
              <a:gd name="T1" fmla="*/ 528 h 528"/>
              <a:gd name="T2" fmla="*/ 305 w 624"/>
              <a:gd name="T3" fmla="*/ 0 h 528"/>
              <a:gd name="T4" fmla="*/ 624 w 624"/>
              <a:gd name="T5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4" h="528">
                <a:moveTo>
                  <a:pt x="0" y="528"/>
                </a:moveTo>
                <a:cubicBezTo>
                  <a:pt x="100" y="264"/>
                  <a:pt x="201" y="0"/>
                  <a:pt x="305" y="0"/>
                </a:cubicBezTo>
                <a:cubicBezTo>
                  <a:pt x="409" y="0"/>
                  <a:pt x="571" y="440"/>
                  <a:pt x="624" y="528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08" name="Line 40"/>
          <p:cNvSpPr>
            <a:spLocks noChangeShapeType="1"/>
          </p:cNvSpPr>
          <p:nvPr/>
        </p:nvSpPr>
        <p:spPr bwMode="auto">
          <a:xfrm>
            <a:off x="5494338" y="2098675"/>
            <a:ext cx="322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09" name="Line 41"/>
          <p:cNvSpPr>
            <a:spLocks noChangeShapeType="1"/>
          </p:cNvSpPr>
          <p:nvPr/>
        </p:nvSpPr>
        <p:spPr bwMode="auto">
          <a:xfrm>
            <a:off x="7105650" y="2098675"/>
            <a:ext cx="3222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10" name="Line 42"/>
          <p:cNvSpPr>
            <a:spLocks noChangeShapeType="1"/>
          </p:cNvSpPr>
          <p:nvPr/>
        </p:nvSpPr>
        <p:spPr bwMode="auto">
          <a:xfrm>
            <a:off x="5494338" y="3778250"/>
            <a:ext cx="322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11" name="Line 43"/>
          <p:cNvSpPr>
            <a:spLocks noChangeShapeType="1"/>
          </p:cNvSpPr>
          <p:nvPr/>
        </p:nvSpPr>
        <p:spPr bwMode="auto">
          <a:xfrm>
            <a:off x="7105650" y="3778250"/>
            <a:ext cx="3222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12" name="Line 44"/>
          <p:cNvSpPr>
            <a:spLocks noChangeShapeType="1"/>
          </p:cNvSpPr>
          <p:nvPr/>
        </p:nvSpPr>
        <p:spPr bwMode="auto">
          <a:xfrm>
            <a:off x="7105650" y="2098675"/>
            <a:ext cx="0" cy="1679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13" name="Line 45"/>
          <p:cNvSpPr>
            <a:spLocks noChangeShapeType="1"/>
          </p:cNvSpPr>
          <p:nvPr/>
        </p:nvSpPr>
        <p:spPr bwMode="auto">
          <a:xfrm>
            <a:off x="5816600" y="2098675"/>
            <a:ext cx="0" cy="1679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14" name="Oval 46"/>
          <p:cNvSpPr>
            <a:spLocks noChangeArrowheads="1"/>
          </p:cNvSpPr>
          <p:nvPr/>
        </p:nvSpPr>
        <p:spPr bwMode="auto">
          <a:xfrm>
            <a:off x="6353175" y="2832100"/>
            <a:ext cx="215900" cy="211138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56" name="Freeform 88"/>
          <p:cNvSpPr>
            <a:spLocks/>
          </p:cNvSpPr>
          <p:nvPr/>
        </p:nvSpPr>
        <p:spPr bwMode="auto">
          <a:xfrm>
            <a:off x="6891338" y="1257300"/>
            <a:ext cx="1414462" cy="3465513"/>
          </a:xfrm>
          <a:custGeom>
            <a:avLst/>
            <a:gdLst>
              <a:gd name="T0" fmla="*/ 0 w 584"/>
              <a:gd name="T1" fmla="*/ 0 h 1536"/>
              <a:gd name="T2" fmla="*/ 144 w 584"/>
              <a:gd name="T3" fmla="*/ 48 h 1536"/>
              <a:gd name="T4" fmla="*/ 240 w 584"/>
              <a:gd name="T5" fmla="*/ 96 h 1536"/>
              <a:gd name="T6" fmla="*/ 336 w 584"/>
              <a:gd name="T7" fmla="*/ 192 h 1536"/>
              <a:gd name="T8" fmla="*/ 384 w 584"/>
              <a:gd name="T9" fmla="*/ 240 h 1536"/>
              <a:gd name="T10" fmla="*/ 432 w 584"/>
              <a:gd name="T11" fmla="*/ 288 h 1536"/>
              <a:gd name="T12" fmla="*/ 528 w 584"/>
              <a:gd name="T13" fmla="*/ 480 h 1536"/>
              <a:gd name="T14" fmla="*/ 576 w 584"/>
              <a:gd name="T15" fmla="*/ 720 h 1536"/>
              <a:gd name="T16" fmla="*/ 576 w 584"/>
              <a:gd name="T17" fmla="*/ 864 h 1536"/>
              <a:gd name="T18" fmla="*/ 528 w 584"/>
              <a:gd name="T19" fmla="*/ 1056 h 1536"/>
              <a:gd name="T20" fmla="*/ 384 w 584"/>
              <a:gd name="T21" fmla="*/ 1296 h 1536"/>
              <a:gd name="T22" fmla="*/ 288 w 584"/>
              <a:gd name="T23" fmla="*/ 1392 h 1536"/>
              <a:gd name="T24" fmla="*/ 144 w 584"/>
              <a:gd name="T25" fmla="*/ 1488 h 1536"/>
              <a:gd name="T26" fmla="*/ 0 w 584"/>
              <a:gd name="T27" fmla="*/ 1536 h 1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84" h="1536">
                <a:moveTo>
                  <a:pt x="0" y="0"/>
                </a:moveTo>
                <a:cubicBezTo>
                  <a:pt x="52" y="16"/>
                  <a:pt x="104" y="32"/>
                  <a:pt x="144" y="48"/>
                </a:cubicBezTo>
                <a:cubicBezTo>
                  <a:pt x="184" y="64"/>
                  <a:pt x="208" y="72"/>
                  <a:pt x="240" y="96"/>
                </a:cubicBezTo>
                <a:cubicBezTo>
                  <a:pt x="272" y="120"/>
                  <a:pt x="312" y="168"/>
                  <a:pt x="336" y="192"/>
                </a:cubicBezTo>
                <a:cubicBezTo>
                  <a:pt x="360" y="216"/>
                  <a:pt x="368" y="224"/>
                  <a:pt x="384" y="240"/>
                </a:cubicBezTo>
                <a:cubicBezTo>
                  <a:pt x="400" y="256"/>
                  <a:pt x="408" y="248"/>
                  <a:pt x="432" y="288"/>
                </a:cubicBezTo>
                <a:cubicBezTo>
                  <a:pt x="456" y="328"/>
                  <a:pt x="504" y="408"/>
                  <a:pt x="528" y="480"/>
                </a:cubicBezTo>
                <a:cubicBezTo>
                  <a:pt x="552" y="552"/>
                  <a:pt x="568" y="656"/>
                  <a:pt x="576" y="720"/>
                </a:cubicBezTo>
                <a:cubicBezTo>
                  <a:pt x="584" y="784"/>
                  <a:pt x="584" y="808"/>
                  <a:pt x="576" y="864"/>
                </a:cubicBezTo>
                <a:cubicBezTo>
                  <a:pt x="568" y="920"/>
                  <a:pt x="560" y="984"/>
                  <a:pt x="528" y="1056"/>
                </a:cubicBezTo>
                <a:cubicBezTo>
                  <a:pt x="496" y="1128"/>
                  <a:pt x="424" y="1240"/>
                  <a:pt x="384" y="1296"/>
                </a:cubicBezTo>
                <a:cubicBezTo>
                  <a:pt x="344" y="1352"/>
                  <a:pt x="328" y="1360"/>
                  <a:pt x="288" y="1392"/>
                </a:cubicBezTo>
                <a:cubicBezTo>
                  <a:pt x="248" y="1424"/>
                  <a:pt x="192" y="1464"/>
                  <a:pt x="144" y="1488"/>
                </a:cubicBezTo>
                <a:cubicBezTo>
                  <a:pt x="96" y="1512"/>
                  <a:pt x="48" y="1524"/>
                  <a:pt x="0" y="1536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57" name="Line 89"/>
          <p:cNvSpPr>
            <a:spLocks noChangeShapeType="1"/>
          </p:cNvSpPr>
          <p:nvPr/>
        </p:nvSpPr>
        <p:spPr bwMode="auto">
          <a:xfrm>
            <a:off x="6891338" y="1257300"/>
            <a:ext cx="0" cy="346551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59" name="Line 91"/>
          <p:cNvSpPr>
            <a:spLocks noChangeShapeType="1"/>
          </p:cNvSpPr>
          <p:nvPr/>
        </p:nvSpPr>
        <p:spPr bwMode="auto">
          <a:xfrm>
            <a:off x="6030913" y="1257300"/>
            <a:ext cx="0" cy="346551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61" name="Line 93"/>
          <p:cNvSpPr>
            <a:spLocks noChangeShapeType="1"/>
          </p:cNvSpPr>
          <p:nvPr/>
        </p:nvSpPr>
        <p:spPr bwMode="auto">
          <a:xfrm>
            <a:off x="6891338" y="3987800"/>
            <a:ext cx="0" cy="7350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62" name="Line 94"/>
          <p:cNvSpPr>
            <a:spLocks noChangeShapeType="1"/>
          </p:cNvSpPr>
          <p:nvPr/>
        </p:nvSpPr>
        <p:spPr bwMode="auto">
          <a:xfrm>
            <a:off x="6030913" y="3987800"/>
            <a:ext cx="0" cy="7350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66" name="Line 98"/>
          <p:cNvSpPr>
            <a:spLocks noChangeShapeType="1"/>
          </p:cNvSpPr>
          <p:nvPr/>
        </p:nvSpPr>
        <p:spPr bwMode="auto">
          <a:xfrm>
            <a:off x="4419600" y="5248275"/>
            <a:ext cx="419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67" name="Line 99"/>
          <p:cNvSpPr>
            <a:spLocks noChangeShapeType="1"/>
          </p:cNvSpPr>
          <p:nvPr/>
        </p:nvSpPr>
        <p:spPr bwMode="auto">
          <a:xfrm flipV="1">
            <a:off x="4419600" y="4513263"/>
            <a:ext cx="860425" cy="735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68" name="Line 100"/>
          <p:cNvSpPr>
            <a:spLocks noChangeShapeType="1"/>
          </p:cNvSpPr>
          <p:nvPr/>
        </p:nvSpPr>
        <p:spPr bwMode="auto">
          <a:xfrm flipH="1" flipV="1">
            <a:off x="7750175" y="4513263"/>
            <a:ext cx="860425" cy="735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69" name="Rectangle 101"/>
          <p:cNvSpPr>
            <a:spLocks noChangeArrowheads="1"/>
          </p:cNvSpPr>
          <p:nvPr/>
        </p:nvSpPr>
        <p:spPr bwMode="auto">
          <a:xfrm>
            <a:off x="4419600" y="5248275"/>
            <a:ext cx="966788" cy="3143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70" name="Rectangle 102"/>
          <p:cNvSpPr>
            <a:spLocks noChangeArrowheads="1"/>
          </p:cNvSpPr>
          <p:nvPr/>
        </p:nvSpPr>
        <p:spPr bwMode="auto">
          <a:xfrm>
            <a:off x="7643813" y="5248275"/>
            <a:ext cx="966787" cy="3143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65" name="Text Box 97"/>
          <p:cNvSpPr txBox="1">
            <a:spLocks noChangeArrowheads="1"/>
          </p:cNvSpPr>
          <p:nvPr/>
        </p:nvSpPr>
        <p:spPr bwMode="auto">
          <a:xfrm>
            <a:off x="6030913" y="216535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2400"/>
          </a:p>
        </p:txBody>
      </p:sp>
      <p:sp>
        <p:nvSpPr>
          <p:cNvPr id="7273" name="Text Box 105"/>
          <p:cNvSpPr txBox="1">
            <a:spLocks noChangeArrowheads="1"/>
          </p:cNvSpPr>
          <p:nvPr/>
        </p:nvSpPr>
        <p:spPr bwMode="auto">
          <a:xfrm>
            <a:off x="5889625" y="1009650"/>
            <a:ext cx="752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A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7274" name="Text Box 106"/>
          <p:cNvSpPr txBox="1">
            <a:spLocks noChangeArrowheads="1"/>
          </p:cNvSpPr>
          <p:nvPr/>
        </p:nvSpPr>
        <p:spPr bwMode="auto">
          <a:xfrm>
            <a:off x="6267450" y="4659313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X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7275" name="Text Box 107"/>
          <p:cNvSpPr txBox="1">
            <a:spLocks noChangeArrowheads="1"/>
          </p:cNvSpPr>
          <p:nvPr/>
        </p:nvSpPr>
        <p:spPr bwMode="auto">
          <a:xfrm>
            <a:off x="4437063" y="2044700"/>
            <a:ext cx="4016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0000FF"/>
                </a:solidFill>
              </a:rPr>
              <a:t>Y</a:t>
            </a:r>
            <a:endParaRPr lang="en-US" altLang="zh-CN">
              <a:solidFill>
                <a:srgbClr val="0000FF"/>
              </a:solidFill>
            </a:endParaRPr>
          </a:p>
        </p:txBody>
      </p:sp>
      <p:sp>
        <p:nvSpPr>
          <p:cNvPr id="7276" name="Text Box 108"/>
          <p:cNvSpPr txBox="1">
            <a:spLocks noChangeArrowheads="1"/>
          </p:cNvSpPr>
          <p:nvPr/>
        </p:nvSpPr>
        <p:spPr bwMode="auto">
          <a:xfrm>
            <a:off x="4505325" y="3190875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FF"/>
                </a:solidFill>
              </a:rPr>
              <a:t>C</a:t>
            </a:r>
            <a:endParaRPr lang="en-US" altLang="zh-CN">
              <a:solidFill>
                <a:srgbClr val="FF00FF"/>
              </a:solidFill>
            </a:endParaRPr>
          </a:p>
        </p:txBody>
      </p:sp>
      <p:sp>
        <p:nvSpPr>
          <p:cNvPr id="7277" name="Text Box 109"/>
          <p:cNvSpPr txBox="1">
            <a:spLocks noChangeArrowheads="1"/>
          </p:cNvSpPr>
          <p:nvPr/>
        </p:nvSpPr>
        <p:spPr bwMode="auto">
          <a:xfrm>
            <a:off x="7924800" y="312420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0000FF"/>
                </a:solidFill>
              </a:rPr>
              <a:t>B</a:t>
            </a:r>
            <a:endParaRPr lang="en-US" altLang="zh-CN">
              <a:solidFill>
                <a:srgbClr val="0000FF"/>
              </a:solidFill>
            </a:endParaRPr>
          </a:p>
        </p:txBody>
      </p:sp>
      <p:sp>
        <p:nvSpPr>
          <p:cNvPr id="7278" name="Text Box 110"/>
          <p:cNvSpPr txBox="1">
            <a:spLocks noChangeArrowheads="1"/>
          </p:cNvSpPr>
          <p:nvPr/>
        </p:nvSpPr>
        <p:spPr bwMode="auto">
          <a:xfrm>
            <a:off x="7621588" y="1406525"/>
            <a:ext cx="4016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FF"/>
                </a:solidFill>
              </a:rPr>
              <a:t>Z</a:t>
            </a:r>
            <a:endParaRPr lang="en-US" altLang="zh-CN">
              <a:solidFill>
                <a:srgbClr val="FF00FF"/>
              </a:solidFill>
            </a:endParaRPr>
          </a:p>
        </p:txBody>
      </p:sp>
      <p:sp>
        <p:nvSpPr>
          <p:cNvPr id="7279" name="Text Box 111"/>
          <p:cNvSpPr txBox="1">
            <a:spLocks noChangeArrowheads="1"/>
          </p:cNvSpPr>
          <p:nvPr/>
        </p:nvSpPr>
        <p:spPr bwMode="auto">
          <a:xfrm>
            <a:off x="6248400" y="15763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S</a:t>
            </a:r>
            <a:endParaRPr lang="en-US" altLang="zh-CN"/>
          </a:p>
        </p:txBody>
      </p:sp>
      <p:sp>
        <p:nvSpPr>
          <p:cNvPr id="7280" name="Text Box 112"/>
          <p:cNvSpPr txBox="1">
            <a:spLocks noChangeArrowheads="1"/>
          </p:cNvSpPr>
          <p:nvPr/>
        </p:nvSpPr>
        <p:spPr bwMode="auto">
          <a:xfrm>
            <a:off x="6248400" y="3633788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N</a:t>
            </a:r>
            <a:endParaRPr lang="en-US" altLang="zh-CN"/>
          </a:p>
        </p:txBody>
      </p:sp>
      <p:sp>
        <p:nvSpPr>
          <p:cNvPr id="7287" name="AutoShape 119"/>
          <p:cNvSpPr>
            <a:spLocks noChangeArrowheads="1"/>
          </p:cNvSpPr>
          <p:nvPr/>
        </p:nvSpPr>
        <p:spPr bwMode="auto">
          <a:xfrm>
            <a:off x="4876800" y="3505200"/>
            <a:ext cx="381000" cy="381000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89" name="AutoShape 121"/>
          <p:cNvSpPr>
            <a:spLocks noChangeArrowheads="1"/>
          </p:cNvSpPr>
          <p:nvPr/>
        </p:nvSpPr>
        <p:spPr bwMode="auto">
          <a:xfrm>
            <a:off x="6324600" y="4343400"/>
            <a:ext cx="381000" cy="381000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90" name="AutoShape 122"/>
          <p:cNvSpPr>
            <a:spLocks noChangeArrowheads="1"/>
          </p:cNvSpPr>
          <p:nvPr/>
        </p:nvSpPr>
        <p:spPr bwMode="auto">
          <a:xfrm>
            <a:off x="7696200" y="3505200"/>
            <a:ext cx="381000" cy="381000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93" name="Arc 125"/>
          <p:cNvSpPr>
            <a:spLocks/>
          </p:cNvSpPr>
          <p:nvPr/>
        </p:nvSpPr>
        <p:spPr bwMode="auto">
          <a:xfrm rot="16200000" flipV="1">
            <a:off x="6304757" y="2440781"/>
            <a:ext cx="342900" cy="44608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2197"/>
              <a:gd name="T2" fmla="*/ 6504 w 21600"/>
              <a:gd name="T3" fmla="*/ 42197 h 42197"/>
              <a:gd name="T4" fmla="*/ 0 w 21600"/>
              <a:gd name="T5" fmla="*/ 21600 h 42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197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023"/>
                  <a:pt x="15490" y="39359"/>
                  <a:pt x="6504" y="42197"/>
                </a:cubicBezTo>
              </a:path>
              <a:path w="21600" h="42197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1023"/>
                  <a:pt x="15490" y="39359"/>
                  <a:pt x="6504" y="4219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3366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298" name="Group 130"/>
          <p:cNvGrpSpPr>
            <a:grpSpLocks/>
          </p:cNvGrpSpPr>
          <p:nvPr/>
        </p:nvGrpSpPr>
        <p:grpSpPr bwMode="auto">
          <a:xfrm>
            <a:off x="7696200" y="323850"/>
            <a:ext cx="914400" cy="742950"/>
            <a:chOff x="4848" y="204"/>
            <a:chExt cx="576" cy="468"/>
          </a:xfrm>
        </p:grpSpPr>
        <p:sp>
          <p:nvSpPr>
            <p:cNvPr id="7296" name="AutoShape 128"/>
            <p:cNvSpPr>
              <a:spLocks noChangeArrowheads="1"/>
            </p:cNvSpPr>
            <p:nvPr/>
          </p:nvSpPr>
          <p:spPr bwMode="auto">
            <a:xfrm>
              <a:off x="4848" y="204"/>
              <a:ext cx="576" cy="468"/>
            </a:xfrm>
            <a:prstGeom prst="wedgeEllipseCallout">
              <a:avLst>
                <a:gd name="adj1" fmla="val -83333"/>
                <a:gd name="adj2" fmla="val 84403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/>
            </a:p>
          </p:txBody>
        </p:sp>
        <p:sp>
          <p:nvSpPr>
            <p:cNvPr id="7297" name="Text Box 129"/>
            <p:cNvSpPr txBox="1">
              <a:spLocks noChangeArrowheads="1"/>
            </p:cNvSpPr>
            <p:nvPr/>
          </p:nvSpPr>
          <p:spPr bwMode="auto">
            <a:xfrm>
              <a:off x="4850" y="256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定子</a:t>
              </a:r>
            </a:p>
          </p:txBody>
        </p:sp>
      </p:grpSp>
      <p:grpSp>
        <p:nvGrpSpPr>
          <p:cNvPr id="7302" name="Group 134"/>
          <p:cNvGrpSpPr>
            <a:grpSpLocks/>
          </p:cNvGrpSpPr>
          <p:nvPr/>
        </p:nvGrpSpPr>
        <p:grpSpPr bwMode="auto">
          <a:xfrm>
            <a:off x="8134350" y="4095750"/>
            <a:ext cx="914400" cy="742950"/>
            <a:chOff x="5184" y="2616"/>
            <a:chExt cx="576" cy="468"/>
          </a:xfrm>
        </p:grpSpPr>
        <p:sp>
          <p:nvSpPr>
            <p:cNvPr id="7300" name="AutoShape 132"/>
            <p:cNvSpPr>
              <a:spLocks noChangeArrowheads="1"/>
            </p:cNvSpPr>
            <p:nvPr/>
          </p:nvSpPr>
          <p:spPr bwMode="auto">
            <a:xfrm>
              <a:off x="5184" y="2616"/>
              <a:ext cx="576" cy="468"/>
            </a:xfrm>
            <a:prstGeom prst="wedgeEllipseCallout">
              <a:avLst>
                <a:gd name="adj1" fmla="val -212500"/>
                <a:gd name="adj2" fmla="val -110472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/>
            </a:p>
          </p:txBody>
        </p:sp>
        <p:sp>
          <p:nvSpPr>
            <p:cNvPr id="7301" name="Text Box 133"/>
            <p:cNvSpPr txBox="1">
              <a:spLocks noChangeArrowheads="1"/>
            </p:cNvSpPr>
            <p:nvPr/>
          </p:nvSpPr>
          <p:spPr bwMode="auto">
            <a:xfrm>
              <a:off x="5192" y="2668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转子</a:t>
              </a:r>
            </a:p>
          </p:txBody>
        </p:sp>
      </p:grpSp>
      <p:sp>
        <p:nvSpPr>
          <p:cNvPr id="7303" name="Text Box 135"/>
          <p:cNvSpPr txBox="1">
            <a:spLocks noChangeArrowheads="1"/>
          </p:cNvSpPr>
          <p:nvPr/>
        </p:nvSpPr>
        <p:spPr bwMode="auto">
          <a:xfrm>
            <a:off x="6194425" y="2894013"/>
            <a:ext cx="4984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336600"/>
                </a:solidFill>
                <a:sym typeface="Symbol" panose="05050102010706020507" pitchFamily="18" charset="2"/>
              </a:rPr>
              <a:t></a:t>
            </a:r>
            <a:endParaRPr lang="en-US" altLang="zh-CN" sz="3600">
              <a:solidFill>
                <a:srgbClr val="336600"/>
              </a:solidFill>
            </a:endParaRPr>
          </a:p>
        </p:txBody>
      </p:sp>
      <p:grpSp>
        <p:nvGrpSpPr>
          <p:cNvPr id="7314" name="Group 146"/>
          <p:cNvGrpSpPr>
            <a:grpSpLocks/>
          </p:cNvGrpSpPr>
          <p:nvPr/>
        </p:nvGrpSpPr>
        <p:grpSpPr bwMode="auto">
          <a:xfrm>
            <a:off x="498475" y="1168400"/>
            <a:ext cx="3397250" cy="2717800"/>
            <a:chOff x="314" y="736"/>
            <a:chExt cx="2140" cy="1712"/>
          </a:xfrm>
        </p:grpSpPr>
        <p:sp>
          <p:nvSpPr>
            <p:cNvPr id="7304" name="Text Box 136"/>
            <p:cNvSpPr txBox="1">
              <a:spLocks noChangeArrowheads="1"/>
            </p:cNvSpPr>
            <p:nvPr/>
          </p:nvSpPr>
          <p:spPr bwMode="auto">
            <a:xfrm>
              <a:off x="314" y="736"/>
              <a:ext cx="21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定子中放三个线圈：</a:t>
              </a:r>
            </a:p>
          </p:txBody>
        </p:sp>
        <p:grpSp>
          <p:nvGrpSpPr>
            <p:cNvPr id="7313" name="Group 145"/>
            <p:cNvGrpSpPr>
              <a:grpSpLocks/>
            </p:cNvGrpSpPr>
            <p:nvPr/>
          </p:nvGrpSpPr>
          <p:grpSpPr bwMode="auto">
            <a:xfrm>
              <a:off x="602" y="1166"/>
              <a:ext cx="1474" cy="1282"/>
              <a:chOff x="602" y="1166"/>
              <a:chExt cx="1474" cy="1282"/>
            </a:xfrm>
          </p:grpSpPr>
          <p:sp>
            <p:nvSpPr>
              <p:cNvPr id="7310" name="Rectangle 142"/>
              <p:cNvSpPr>
                <a:spLocks noChangeArrowheads="1"/>
              </p:cNvSpPr>
              <p:nvPr/>
            </p:nvSpPr>
            <p:spPr bwMode="auto">
              <a:xfrm>
                <a:off x="636" y="1224"/>
                <a:ext cx="1440" cy="1224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305" name="Text Box 137"/>
              <p:cNvSpPr txBox="1">
                <a:spLocks noChangeArrowheads="1"/>
              </p:cNvSpPr>
              <p:nvPr/>
            </p:nvSpPr>
            <p:spPr bwMode="auto">
              <a:xfrm>
                <a:off x="794" y="1166"/>
                <a:ext cx="971" cy="8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A   </a:t>
                </a:r>
                <a:r>
                  <a:rPr lang="en-US" altLang="zh-CN">
                    <a:solidFill>
                      <a:srgbClr val="FF0000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US" altLang="zh-CN" i="1">
                    <a:solidFill>
                      <a:srgbClr val="FF0000"/>
                    </a:solidFill>
                  </a:rPr>
                  <a:t>   X</a:t>
                </a:r>
              </a:p>
              <a:p>
                <a:r>
                  <a:rPr lang="en-US" altLang="zh-CN" i="1">
                    <a:solidFill>
                      <a:srgbClr val="0000FF"/>
                    </a:solidFill>
                  </a:rPr>
                  <a:t>B   </a:t>
                </a:r>
                <a:r>
                  <a:rPr lang="en-US" altLang="zh-CN">
                    <a:solidFill>
                      <a:srgbClr val="0000FF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US" altLang="zh-CN" i="1">
                    <a:solidFill>
                      <a:srgbClr val="0000FF"/>
                    </a:solidFill>
                  </a:rPr>
                  <a:t>   Y</a:t>
                </a:r>
              </a:p>
              <a:p>
                <a:r>
                  <a:rPr lang="en-US" altLang="zh-CN" i="1">
                    <a:solidFill>
                      <a:srgbClr val="FF00FF"/>
                    </a:solidFill>
                  </a:rPr>
                  <a:t>C   </a:t>
                </a:r>
                <a:r>
                  <a:rPr lang="en-US" altLang="zh-CN">
                    <a:solidFill>
                      <a:srgbClr val="FF00FF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US" altLang="zh-CN" i="1">
                    <a:solidFill>
                      <a:srgbClr val="FF00FF"/>
                    </a:solidFill>
                  </a:rPr>
                  <a:t>   Z</a:t>
                </a:r>
              </a:p>
            </p:txBody>
          </p:sp>
          <p:sp>
            <p:nvSpPr>
              <p:cNvPr id="7307" name="Text Box 139"/>
              <p:cNvSpPr txBox="1">
                <a:spLocks noChangeArrowheads="1"/>
              </p:cNvSpPr>
              <p:nvPr/>
            </p:nvSpPr>
            <p:spPr bwMode="auto">
              <a:xfrm>
                <a:off x="602" y="2044"/>
                <a:ext cx="56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/>
                  <a:t>首端</a:t>
                </a:r>
              </a:p>
            </p:txBody>
          </p:sp>
          <p:sp>
            <p:nvSpPr>
              <p:cNvPr id="7308" name="Text Box 140"/>
              <p:cNvSpPr txBox="1">
                <a:spLocks noChangeArrowheads="1"/>
              </p:cNvSpPr>
              <p:nvPr/>
            </p:nvSpPr>
            <p:spPr bwMode="auto">
              <a:xfrm>
                <a:off x="1406" y="2056"/>
                <a:ext cx="56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/>
                  <a:t>末端</a:t>
                </a:r>
              </a:p>
            </p:txBody>
          </p:sp>
        </p:grpSp>
      </p:grpSp>
      <p:sp>
        <p:nvSpPr>
          <p:cNvPr id="7309" name="Text Box 141"/>
          <p:cNvSpPr txBox="1">
            <a:spLocks noChangeArrowheads="1"/>
          </p:cNvSpPr>
          <p:nvPr/>
        </p:nvSpPr>
        <p:spPr bwMode="auto">
          <a:xfrm>
            <a:off x="784225" y="4025900"/>
            <a:ext cx="26717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三线圈空间位置</a:t>
            </a:r>
          </a:p>
          <a:p>
            <a:r>
              <a:rPr lang="zh-CN" altLang="en-US"/>
              <a:t>各差</a:t>
            </a:r>
            <a:r>
              <a:rPr lang="en-US" altLang="zh-CN"/>
              <a:t>120</a:t>
            </a:r>
            <a:r>
              <a:rPr lang="en-US" altLang="zh-CN" baseline="32000"/>
              <a:t>o</a:t>
            </a:r>
            <a:endParaRPr lang="en-US" altLang="zh-CN"/>
          </a:p>
        </p:txBody>
      </p:sp>
      <p:sp>
        <p:nvSpPr>
          <p:cNvPr id="7311" name="Text Box 143"/>
          <p:cNvSpPr txBox="1">
            <a:spLocks noChangeArrowheads="1"/>
          </p:cNvSpPr>
          <p:nvPr/>
        </p:nvSpPr>
        <p:spPr bwMode="auto">
          <a:xfrm>
            <a:off x="708025" y="5130800"/>
            <a:ext cx="526415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   </a:t>
            </a:r>
            <a:r>
              <a:rPr lang="zh-CN" altLang="en-US"/>
              <a:t>转子装有磁极并以</a:t>
            </a:r>
          </a:p>
          <a:p>
            <a:r>
              <a:rPr lang="zh-CN" altLang="en-US" i="1">
                <a:sym typeface="Symbol" panose="05050102010706020507" pitchFamily="18" charset="2"/>
              </a:rPr>
              <a:t></a:t>
            </a:r>
            <a:r>
              <a:rPr lang="zh-CN" altLang="en-US">
                <a:sym typeface="Symbol" panose="05050102010706020507" pitchFamily="18" charset="2"/>
              </a:rPr>
              <a:t> 的速度旋转。三个</a:t>
            </a:r>
          </a:p>
          <a:p>
            <a:r>
              <a:rPr lang="zh-CN" altLang="en-US">
                <a:sym typeface="Symbol" panose="05050102010706020507" pitchFamily="18" charset="2"/>
              </a:rPr>
              <a:t>线圈中便产生三个单相电动势。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7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7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9" dur="500"/>
                                        <p:tgtEl>
                                          <p:spTgt spid="73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9" grpId="0" autoUpdateAnimBg="0"/>
      <p:bldP spid="7311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45" name="Group 2121"/>
          <p:cNvGrpSpPr>
            <a:grpSpLocks/>
          </p:cNvGrpSpPr>
          <p:nvPr/>
        </p:nvGrpSpPr>
        <p:grpSpPr bwMode="auto">
          <a:xfrm>
            <a:off x="95250" y="2532063"/>
            <a:ext cx="4340225" cy="798512"/>
            <a:chOff x="36" y="1091"/>
            <a:chExt cx="2734" cy="647"/>
          </a:xfrm>
        </p:grpSpPr>
        <p:sp>
          <p:nvSpPr>
            <p:cNvPr id="105512" name="Text Box 2088"/>
            <p:cNvSpPr txBox="1">
              <a:spLocks noChangeArrowheads="1"/>
            </p:cNvSpPr>
            <p:nvPr/>
          </p:nvSpPr>
          <p:spPr bwMode="auto">
            <a:xfrm flipV="1">
              <a:off x="36" y="1119"/>
              <a:ext cx="365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ym typeface="Symbol" panose="05050102010706020507" pitchFamily="18" charset="2"/>
                </a:rPr>
                <a:t></a:t>
              </a:r>
              <a:endParaRPr lang="en-US" altLang="zh-CN" sz="3600"/>
            </a:p>
          </p:txBody>
        </p:sp>
        <p:graphicFrame>
          <p:nvGraphicFramePr>
            <p:cNvPr id="105502" name="Object 2078"/>
            <p:cNvGraphicFramePr>
              <a:graphicFrameLocks noChangeAspect="1"/>
            </p:cNvGraphicFramePr>
            <p:nvPr/>
          </p:nvGraphicFramePr>
          <p:xfrm>
            <a:off x="346" y="1091"/>
            <a:ext cx="2424" cy="6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84" name="公式" r:id="rId4" imgW="850680" imgH="241200" progId="Equation.3">
                    <p:embed/>
                  </p:oleObj>
                </mc:Choice>
                <mc:Fallback>
                  <p:oleObj name="公式" r:id="rId4" imgW="850680" imgH="241200" progId="Equation.3">
                    <p:embed/>
                    <p:pic>
                      <p:nvPicPr>
                        <p:cNvPr id="0" name="Object 20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" y="1091"/>
                          <a:ext cx="2424" cy="6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90" name="Group 2166"/>
          <p:cNvGrpSpPr>
            <a:grpSpLocks/>
          </p:cNvGrpSpPr>
          <p:nvPr/>
        </p:nvGrpSpPr>
        <p:grpSpPr bwMode="auto">
          <a:xfrm>
            <a:off x="0" y="3427413"/>
            <a:ext cx="4694238" cy="857250"/>
            <a:chOff x="0" y="2159"/>
            <a:chExt cx="2957" cy="540"/>
          </a:xfrm>
        </p:grpSpPr>
        <p:graphicFrame>
          <p:nvGraphicFramePr>
            <p:cNvPr id="105501" name="Object 2077"/>
            <p:cNvGraphicFramePr>
              <a:graphicFrameLocks noChangeAspect="1"/>
            </p:cNvGraphicFramePr>
            <p:nvPr/>
          </p:nvGraphicFramePr>
          <p:xfrm>
            <a:off x="324" y="2188"/>
            <a:ext cx="2633" cy="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85" name="公式" r:id="rId6" imgW="1143000" imgH="241200" progId="Equation.3">
                    <p:embed/>
                  </p:oleObj>
                </mc:Choice>
                <mc:Fallback>
                  <p:oleObj name="公式" r:id="rId6" imgW="1143000" imgH="241200" progId="Equation.3">
                    <p:embed/>
                    <p:pic>
                      <p:nvPicPr>
                        <p:cNvPr id="0" name="Object 20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" y="2188"/>
                          <a:ext cx="2633" cy="5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513" name="Text Box 2089"/>
            <p:cNvSpPr txBox="1">
              <a:spLocks noChangeArrowheads="1"/>
            </p:cNvSpPr>
            <p:nvPr/>
          </p:nvSpPr>
          <p:spPr bwMode="auto">
            <a:xfrm>
              <a:off x="0" y="2159"/>
              <a:ext cx="36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ym typeface="Symbol" panose="05050102010706020507" pitchFamily="18" charset="2"/>
                </a:rPr>
                <a:t></a:t>
              </a:r>
              <a:endParaRPr lang="en-US" altLang="zh-CN" sz="3600"/>
            </a:p>
          </p:txBody>
        </p:sp>
      </p:grpSp>
      <p:grpSp>
        <p:nvGrpSpPr>
          <p:cNvPr id="105543" name="Group 2119"/>
          <p:cNvGrpSpPr>
            <a:grpSpLocks/>
          </p:cNvGrpSpPr>
          <p:nvPr/>
        </p:nvGrpSpPr>
        <p:grpSpPr bwMode="auto">
          <a:xfrm>
            <a:off x="4968875" y="2095500"/>
            <a:ext cx="4251325" cy="4762500"/>
            <a:chOff x="3130" y="1320"/>
            <a:chExt cx="2678" cy="3000"/>
          </a:xfrm>
        </p:grpSpPr>
        <p:sp>
          <p:nvSpPr>
            <p:cNvPr id="105475" name="Line 2051"/>
            <p:cNvSpPr>
              <a:spLocks noChangeShapeType="1"/>
            </p:cNvSpPr>
            <p:nvPr/>
          </p:nvSpPr>
          <p:spPr bwMode="auto">
            <a:xfrm>
              <a:off x="4317" y="2820"/>
              <a:ext cx="130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76" name="Line 2052"/>
            <p:cNvSpPr>
              <a:spLocks noChangeShapeType="1"/>
            </p:cNvSpPr>
            <p:nvPr/>
          </p:nvSpPr>
          <p:spPr bwMode="auto">
            <a:xfrm flipH="1" flipV="1">
              <a:off x="3664" y="1758"/>
              <a:ext cx="653" cy="106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77" name="Line 2053"/>
            <p:cNvSpPr>
              <a:spLocks noChangeShapeType="1"/>
            </p:cNvSpPr>
            <p:nvPr/>
          </p:nvSpPr>
          <p:spPr bwMode="auto">
            <a:xfrm flipH="1">
              <a:off x="3782" y="2820"/>
              <a:ext cx="535" cy="106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5478" name="Object 2054"/>
            <p:cNvGraphicFramePr>
              <a:graphicFrameLocks noChangeAspect="1"/>
            </p:cNvGraphicFramePr>
            <p:nvPr/>
          </p:nvGraphicFramePr>
          <p:xfrm>
            <a:off x="3130" y="1320"/>
            <a:ext cx="501" cy="5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86" name="公式" r:id="rId8" imgW="266400" imgH="228600" progId="Equation.3">
                    <p:embed/>
                  </p:oleObj>
                </mc:Choice>
                <mc:Fallback>
                  <p:oleObj name="公式" r:id="rId8" imgW="266400" imgH="228600" progId="Equation.3">
                    <p:embed/>
                    <p:pic>
                      <p:nvPicPr>
                        <p:cNvPr id="0" name="Object 20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0" y="1320"/>
                          <a:ext cx="501" cy="5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79" name="Object 2055"/>
            <p:cNvGraphicFramePr>
              <a:graphicFrameLocks noChangeAspect="1"/>
            </p:cNvGraphicFramePr>
            <p:nvPr/>
          </p:nvGraphicFramePr>
          <p:xfrm>
            <a:off x="5176" y="2361"/>
            <a:ext cx="632" cy="4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87" name="公式" r:id="rId10" imgW="253800" imgH="203040" progId="Equation.3">
                    <p:embed/>
                  </p:oleObj>
                </mc:Choice>
                <mc:Fallback>
                  <p:oleObj name="公式" r:id="rId10" imgW="253800" imgH="203040" progId="Equation.3">
                    <p:embed/>
                    <p:pic>
                      <p:nvPicPr>
                        <p:cNvPr id="0" name="Object 20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" y="2361"/>
                          <a:ext cx="632" cy="4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80" name="Object 2056"/>
            <p:cNvGraphicFramePr>
              <a:graphicFrameLocks noChangeAspect="1"/>
            </p:cNvGraphicFramePr>
            <p:nvPr/>
          </p:nvGraphicFramePr>
          <p:xfrm>
            <a:off x="3321" y="3762"/>
            <a:ext cx="555" cy="5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88" name="公式" r:id="rId12" imgW="279360" imgH="228600" progId="Equation.3">
                    <p:embed/>
                  </p:oleObj>
                </mc:Choice>
                <mc:Fallback>
                  <p:oleObj name="公式" r:id="rId12" imgW="279360" imgH="228600" progId="Equation.3">
                    <p:embed/>
                    <p:pic>
                      <p:nvPicPr>
                        <p:cNvPr id="0" name="Object 20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1" y="3762"/>
                          <a:ext cx="555" cy="5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65" name="Group 2141"/>
          <p:cNvGrpSpPr>
            <a:grpSpLocks/>
          </p:cNvGrpSpPr>
          <p:nvPr/>
        </p:nvGrpSpPr>
        <p:grpSpPr bwMode="auto">
          <a:xfrm>
            <a:off x="5000625" y="2427288"/>
            <a:ext cx="2747963" cy="2954337"/>
            <a:chOff x="3150" y="1529"/>
            <a:chExt cx="1731" cy="1861"/>
          </a:xfrm>
        </p:grpSpPr>
        <p:graphicFrame>
          <p:nvGraphicFramePr>
            <p:cNvPr id="105484" name="Object 2060"/>
            <p:cNvGraphicFramePr>
              <a:graphicFrameLocks noChangeAspect="1"/>
            </p:cNvGraphicFramePr>
            <p:nvPr/>
          </p:nvGraphicFramePr>
          <p:xfrm>
            <a:off x="3150" y="2862"/>
            <a:ext cx="347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89" name="公式" r:id="rId14" imgW="177480" imgH="228600" progId="Equation.3">
                    <p:embed/>
                  </p:oleObj>
                </mc:Choice>
                <mc:Fallback>
                  <p:oleObj name="公式" r:id="rId14" imgW="177480" imgH="228600" progId="Equation.3">
                    <p:embed/>
                    <p:pic>
                      <p:nvPicPr>
                        <p:cNvPr id="0" name="Object 20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0" y="2862"/>
                          <a:ext cx="347" cy="5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482" name="Line 2058"/>
            <p:cNvSpPr>
              <a:spLocks noChangeShapeType="1"/>
            </p:cNvSpPr>
            <p:nvPr/>
          </p:nvSpPr>
          <p:spPr bwMode="auto">
            <a:xfrm flipH="1">
              <a:off x="3438" y="2820"/>
              <a:ext cx="891" cy="31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83" name="Line 2059"/>
            <p:cNvSpPr>
              <a:spLocks noChangeShapeType="1"/>
            </p:cNvSpPr>
            <p:nvPr/>
          </p:nvSpPr>
          <p:spPr bwMode="auto">
            <a:xfrm flipV="1">
              <a:off x="4329" y="1945"/>
              <a:ext cx="237" cy="875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5485" name="Object 2061"/>
            <p:cNvGraphicFramePr>
              <a:graphicFrameLocks noChangeAspect="1"/>
            </p:cNvGraphicFramePr>
            <p:nvPr/>
          </p:nvGraphicFramePr>
          <p:xfrm>
            <a:off x="4541" y="1529"/>
            <a:ext cx="340" cy="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0" name="公式" r:id="rId16" imgW="177480" imgH="228600" progId="Equation.3">
                    <p:embed/>
                  </p:oleObj>
                </mc:Choice>
                <mc:Fallback>
                  <p:oleObj name="公式" r:id="rId16" imgW="177480" imgH="228600" progId="Equation.3">
                    <p:embed/>
                    <p:pic>
                      <p:nvPicPr>
                        <p:cNvPr id="0" name="Object 20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1" y="1529"/>
                          <a:ext cx="340" cy="5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60" name="Group 2136"/>
          <p:cNvGrpSpPr>
            <a:grpSpLocks/>
          </p:cNvGrpSpPr>
          <p:nvPr/>
        </p:nvGrpSpPr>
        <p:grpSpPr bwMode="auto">
          <a:xfrm>
            <a:off x="5843588" y="3130550"/>
            <a:ext cx="2090737" cy="2359025"/>
            <a:chOff x="3681" y="1972"/>
            <a:chExt cx="1317" cy="1486"/>
          </a:xfrm>
        </p:grpSpPr>
        <p:sp>
          <p:nvSpPr>
            <p:cNvPr id="105492" name="Line 2068"/>
            <p:cNvSpPr>
              <a:spLocks noChangeShapeType="1"/>
            </p:cNvSpPr>
            <p:nvPr/>
          </p:nvSpPr>
          <p:spPr bwMode="auto">
            <a:xfrm rot="-845505">
              <a:off x="4333" y="2759"/>
              <a:ext cx="534" cy="1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93" name="Line 2069"/>
            <p:cNvSpPr>
              <a:spLocks noChangeShapeType="1"/>
            </p:cNvSpPr>
            <p:nvPr/>
          </p:nvSpPr>
          <p:spPr bwMode="auto">
            <a:xfrm rot="20700000" flipH="1">
              <a:off x="4016" y="2859"/>
              <a:ext cx="365" cy="38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94" name="Line 2070"/>
            <p:cNvSpPr>
              <a:spLocks noChangeShapeType="1"/>
            </p:cNvSpPr>
            <p:nvPr/>
          </p:nvSpPr>
          <p:spPr bwMode="auto">
            <a:xfrm rot="-900000" flipH="1" flipV="1">
              <a:off x="4094" y="2318"/>
              <a:ext cx="143" cy="5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5495" name="Object 2071"/>
            <p:cNvGraphicFramePr>
              <a:graphicFrameLocks noChangeAspect="1"/>
            </p:cNvGraphicFramePr>
            <p:nvPr/>
          </p:nvGraphicFramePr>
          <p:xfrm>
            <a:off x="4640" y="2375"/>
            <a:ext cx="358" cy="4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1" name="公式" r:id="rId18" imgW="241200" imgH="228600" progId="Equation.3">
                    <p:embed/>
                  </p:oleObj>
                </mc:Choice>
                <mc:Fallback>
                  <p:oleObj name="公式" r:id="rId18" imgW="241200" imgH="228600" progId="Equation.3">
                    <p:embed/>
                    <p:pic>
                      <p:nvPicPr>
                        <p:cNvPr id="0" name="Object 20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0" y="2375"/>
                          <a:ext cx="358" cy="4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96" name="Object 2072"/>
            <p:cNvGraphicFramePr>
              <a:graphicFrameLocks noChangeAspect="1"/>
            </p:cNvGraphicFramePr>
            <p:nvPr/>
          </p:nvGraphicFramePr>
          <p:xfrm>
            <a:off x="4002" y="1972"/>
            <a:ext cx="382" cy="4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2" name="公式" r:id="rId20" imgW="228600" imgH="241200" progId="Equation.3">
                    <p:embed/>
                  </p:oleObj>
                </mc:Choice>
                <mc:Fallback>
                  <p:oleObj name="公式" r:id="rId20" imgW="228600" imgH="241200" progId="Equation.3">
                    <p:embed/>
                    <p:pic>
                      <p:nvPicPr>
                        <p:cNvPr id="0" name="Object 20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2" y="1972"/>
                          <a:ext cx="382" cy="4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97" name="Object 2073"/>
            <p:cNvGraphicFramePr>
              <a:graphicFrameLocks noChangeAspect="1"/>
            </p:cNvGraphicFramePr>
            <p:nvPr/>
          </p:nvGraphicFramePr>
          <p:xfrm>
            <a:off x="3681" y="3035"/>
            <a:ext cx="400" cy="4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3" name="公式" r:id="rId22" imgW="241200" imgH="241200" progId="Equation.3">
                    <p:embed/>
                  </p:oleObj>
                </mc:Choice>
                <mc:Fallback>
                  <p:oleObj name="公式" r:id="rId22" imgW="241200" imgH="241200" progId="Equation.3">
                    <p:embed/>
                    <p:pic>
                      <p:nvPicPr>
                        <p:cNvPr id="0" name="Object 20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1" y="3035"/>
                          <a:ext cx="400" cy="4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91" name="Group 2167"/>
          <p:cNvGrpSpPr>
            <a:grpSpLocks/>
          </p:cNvGrpSpPr>
          <p:nvPr/>
        </p:nvGrpSpPr>
        <p:grpSpPr bwMode="auto">
          <a:xfrm>
            <a:off x="357188" y="4440238"/>
            <a:ext cx="4300537" cy="2163762"/>
            <a:chOff x="225" y="2797"/>
            <a:chExt cx="2709" cy="1363"/>
          </a:xfrm>
        </p:grpSpPr>
        <p:graphicFrame>
          <p:nvGraphicFramePr>
            <p:cNvPr id="105500" name="Object 2076"/>
            <p:cNvGraphicFramePr>
              <a:graphicFrameLocks noChangeAspect="1"/>
            </p:cNvGraphicFramePr>
            <p:nvPr/>
          </p:nvGraphicFramePr>
          <p:xfrm>
            <a:off x="225" y="3115"/>
            <a:ext cx="2709" cy="10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4" name="公式" r:id="rId24" imgW="1143000" imgH="507960" progId="Equation.3">
                    <p:embed/>
                  </p:oleObj>
                </mc:Choice>
                <mc:Fallback>
                  <p:oleObj name="公式" r:id="rId24" imgW="1143000" imgH="507960" progId="Equation.3">
                    <p:embed/>
                    <p:pic>
                      <p:nvPicPr>
                        <p:cNvPr id="0" name="Object 20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" y="3115"/>
                          <a:ext cx="2709" cy="10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516" name="Text Box 2092"/>
            <p:cNvSpPr txBox="1">
              <a:spLocks noChangeArrowheads="1"/>
            </p:cNvSpPr>
            <p:nvPr/>
          </p:nvSpPr>
          <p:spPr bwMode="auto">
            <a:xfrm>
              <a:off x="289" y="2797"/>
              <a:ext cx="87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/>
                <a:t>同理：</a:t>
              </a:r>
              <a:endParaRPr lang="zh-CN" altLang="en-US" sz="3600"/>
            </a:p>
          </p:txBody>
        </p:sp>
      </p:grpSp>
      <p:sp>
        <p:nvSpPr>
          <p:cNvPr id="105521" name="Line 2097"/>
          <p:cNvSpPr>
            <a:spLocks noChangeShapeType="1"/>
          </p:cNvSpPr>
          <p:nvPr/>
        </p:nvSpPr>
        <p:spPr bwMode="auto">
          <a:xfrm>
            <a:off x="4933950" y="2133600"/>
            <a:ext cx="0" cy="472440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522" name="Text Box 2098"/>
          <p:cNvSpPr txBox="1">
            <a:spLocks noChangeArrowheads="1"/>
          </p:cNvSpPr>
          <p:nvPr/>
        </p:nvSpPr>
        <p:spPr bwMode="auto">
          <a:xfrm>
            <a:off x="5356225" y="168275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3600"/>
          </a:p>
        </p:txBody>
      </p:sp>
      <p:grpSp>
        <p:nvGrpSpPr>
          <p:cNvPr id="105589" name="Group 2165"/>
          <p:cNvGrpSpPr>
            <a:grpSpLocks/>
          </p:cNvGrpSpPr>
          <p:nvPr/>
        </p:nvGrpSpPr>
        <p:grpSpPr bwMode="auto">
          <a:xfrm>
            <a:off x="512763" y="781050"/>
            <a:ext cx="5619750" cy="1225550"/>
            <a:chOff x="323" y="492"/>
            <a:chExt cx="3540" cy="772"/>
          </a:xfrm>
        </p:grpSpPr>
        <p:sp>
          <p:nvSpPr>
            <p:cNvPr id="105504" name="Text Box 2080"/>
            <p:cNvSpPr txBox="1">
              <a:spLocks noChangeArrowheads="1"/>
            </p:cNvSpPr>
            <p:nvPr/>
          </p:nvSpPr>
          <p:spPr bwMode="auto">
            <a:xfrm>
              <a:off x="434" y="492"/>
              <a:ext cx="77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zh-CN"/>
            </a:p>
          </p:txBody>
        </p:sp>
        <p:graphicFrame>
          <p:nvGraphicFramePr>
            <p:cNvPr id="105505" name="Object 2081"/>
            <p:cNvGraphicFramePr>
              <a:graphicFrameLocks noChangeAspect="1"/>
            </p:cNvGraphicFramePr>
            <p:nvPr/>
          </p:nvGraphicFramePr>
          <p:xfrm>
            <a:off x="831" y="817"/>
            <a:ext cx="1896" cy="4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5" name="公式" r:id="rId26" imgW="825480" imgH="241200" progId="Equation.3">
                    <p:embed/>
                  </p:oleObj>
                </mc:Choice>
                <mc:Fallback>
                  <p:oleObj name="公式" r:id="rId26" imgW="825480" imgH="241200" progId="Equation.3">
                    <p:embed/>
                    <p:pic>
                      <p:nvPicPr>
                        <p:cNvPr id="0" name="Object 20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1" y="817"/>
                          <a:ext cx="1896" cy="4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523" name="Text Box 2099"/>
            <p:cNvSpPr txBox="1">
              <a:spLocks noChangeArrowheads="1"/>
            </p:cNvSpPr>
            <p:nvPr/>
          </p:nvSpPr>
          <p:spPr bwMode="auto">
            <a:xfrm>
              <a:off x="323" y="497"/>
              <a:ext cx="35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设：负载为阻性的，阻抗角为 </a:t>
              </a:r>
              <a:r>
                <a:rPr lang="en-US" altLang="zh-CN" sz="3200"/>
                <a:t>0</a:t>
              </a:r>
              <a:r>
                <a:rPr lang="en-US" altLang="zh-CN" sz="3200" baseline="64000"/>
                <a:t> </a:t>
              </a:r>
              <a:r>
                <a:rPr lang="en-US" altLang="zh-CN" baseline="50000">
                  <a:sym typeface="Symbol" panose="05050102010706020507" pitchFamily="18" charset="2"/>
                </a:rPr>
                <a:t></a:t>
              </a:r>
              <a:r>
                <a:rPr lang="en-US" altLang="zh-CN" baseline="30000"/>
                <a:t> </a:t>
              </a:r>
              <a:r>
                <a:rPr lang="zh-CN" altLang="en-US"/>
                <a:t>。</a:t>
              </a:r>
            </a:p>
          </p:txBody>
        </p:sp>
      </p:grpSp>
      <p:sp>
        <p:nvSpPr>
          <p:cNvPr id="105533" name="Line 2109"/>
          <p:cNvSpPr>
            <a:spLocks noChangeShapeType="1"/>
          </p:cNvSpPr>
          <p:nvPr/>
        </p:nvSpPr>
        <p:spPr bwMode="auto">
          <a:xfrm>
            <a:off x="285750" y="2076450"/>
            <a:ext cx="857250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555" name="Rectangle 2131"/>
          <p:cNvSpPr>
            <a:spLocks noChangeArrowheads="1"/>
          </p:cNvSpPr>
          <p:nvPr/>
        </p:nvSpPr>
        <p:spPr bwMode="auto">
          <a:xfrm>
            <a:off x="457200" y="23971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3200">
              <a:solidFill>
                <a:schemeClr val="tx2"/>
              </a:solidFill>
            </a:endParaRPr>
          </a:p>
        </p:txBody>
      </p:sp>
      <p:sp>
        <p:nvSpPr>
          <p:cNvPr id="105556" name="Text Box 2132"/>
          <p:cNvSpPr txBox="1">
            <a:spLocks noChangeArrowheads="1"/>
          </p:cNvSpPr>
          <p:nvPr/>
        </p:nvSpPr>
        <p:spPr bwMode="auto">
          <a:xfrm>
            <a:off x="209550" y="109538"/>
            <a:ext cx="7921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负载对称时，三角形接法线、相电流的相位关系</a:t>
            </a:r>
          </a:p>
        </p:txBody>
      </p:sp>
      <p:sp>
        <p:nvSpPr>
          <p:cNvPr id="105557" name="Rectangle 2133"/>
          <p:cNvSpPr>
            <a:spLocks noChangeArrowheads="1"/>
          </p:cNvSpPr>
          <p:nvPr/>
        </p:nvSpPr>
        <p:spPr bwMode="auto">
          <a:xfrm>
            <a:off x="0" y="387350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chemeClr val="tx2"/>
              </a:solidFill>
            </a:endParaRPr>
          </a:p>
        </p:txBody>
      </p:sp>
      <p:grpSp>
        <p:nvGrpSpPr>
          <p:cNvPr id="105567" name="Group 2143"/>
          <p:cNvGrpSpPr>
            <a:grpSpLocks/>
          </p:cNvGrpSpPr>
          <p:nvPr/>
        </p:nvGrpSpPr>
        <p:grpSpPr bwMode="auto">
          <a:xfrm>
            <a:off x="6643688" y="4495800"/>
            <a:ext cx="920750" cy="1390650"/>
            <a:chOff x="4185" y="2832"/>
            <a:chExt cx="580" cy="876"/>
          </a:xfrm>
        </p:grpSpPr>
        <p:graphicFrame>
          <p:nvGraphicFramePr>
            <p:cNvPr id="105490" name="Object 2066"/>
            <p:cNvGraphicFramePr>
              <a:graphicFrameLocks noChangeAspect="1"/>
            </p:cNvGraphicFramePr>
            <p:nvPr/>
          </p:nvGraphicFramePr>
          <p:xfrm>
            <a:off x="4185" y="3234"/>
            <a:ext cx="580" cy="4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6" name="公式" r:id="rId28" imgW="342720" imgH="241200" progId="Equation.3">
                    <p:embed/>
                  </p:oleObj>
                </mc:Choice>
                <mc:Fallback>
                  <p:oleObj name="公式" r:id="rId28" imgW="342720" imgH="241200" progId="Equation.3">
                    <p:embed/>
                    <p:pic>
                      <p:nvPicPr>
                        <p:cNvPr id="0" name="Object 20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5" y="3234"/>
                          <a:ext cx="580" cy="4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562" name="Line 2138"/>
            <p:cNvSpPr>
              <a:spLocks noChangeShapeType="1"/>
            </p:cNvSpPr>
            <p:nvPr/>
          </p:nvSpPr>
          <p:spPr bwMode="auto">
            <a:xfrm>
              <a:off x="4320" y="2832"/>
              <a:ext cx="264" cy="45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5566" name="Group 2142"/>
          <p:cNvGrpSpPr>
            <a:grpSpLocks/>
          </p:cNvGrpSpPr>
          <p:nvPr/>
        </p:nvGrpSpPr>
        <p:grpSpPr bwMode="auto">
          <a:xfrm>
            <a:off x="6838950" y="4495800"/>
            <a:ext cx="1720850" cy="1200150"/>
            <a:chOff x="4308" y="2832"/>
            <a:chExt cx="1084" cy="756"/>
          </a:xfrm>
        </p:grpSpPr>
        <p:graphicFrame>
          <p:nvGraphicFramePr>
            <p:cNvPr id="105487" name="Object 2063"/>
            <p:cNvGraphicFramePr>
              <a:graphicFrameLocks noChangeAspect="1"/>
            </p:cNvGraphicFramePr>
            <p:nvPr/>
          </p:nvGraphicFramePr>
          <p:xfrm>
            <a:off x="5083" y="3120"/>
            <a:ext cx="309" cy="4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7" name="公式" r:id="rId30" imgW="177480" imgH="228600" progId="Equation.3">
                    <p:embed/>
                  </p:oleObj>
                </mc:Choice>
                <mc:Fallback>
                  <p:oleObj name="公式" r:id="rId30" imgW="177480" imgH="228600" progId="Equation.3">
                    <p:embed/>
                    <p:pic>
                      <p:nvPicPr>
                        <p:cNvPr id="0" name="Object 20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3" y="3120"/>
                          <a:ext cx="309" cy="4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561" name="Line 2137"/>
            <p:cNvSpPr>
              <a:spLocks noChangeShapeType="1"/>
            </p:cNvSpPr>
            <p:nvPr/>
          </p:nvSpPr>
          <p:spPr bwMode="auto">
            <a:xfrm>
              <a:off x="4308" y="2832"/>
              <a:ext cx="790" cy="456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63" name="Line 2139"/>
            <p:cNvSpPr>
              <a:spLocks noChangeShapeType="1"/>
            </p:cNvSpPr>
            <p:nvPr/>
          </p:nvSpPr>
          <p:spPr bwMode="auto">
            <a:xfrm>
              <a:off x="4548" y="3264"/>
              <a:ext cx="4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64" name="Line 2140"/>
            <p:cNvSpPr>
              <a:spLocks noChangeShapeType="1"/>
            </p:cNvSpPr>
            <p:nvPr/>
          </p:nvSpPr>
          <p:spPr bwMode="auto">
            <a:xfrm>
              <a:off x="4824" y="2832"/>
              <a:ext cx="192" cy="3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5598" name="Group 2174"/>
          <p:cNvGrpSpPr>
            <a:grpSpLocks/>
          </p:cNvGrpSpPr>
          <p:nvPr/>
        </p:nvGrpSpPr>
        <p:grpSpPr bwMode="auto">
          <a:xfrm>
            <a:off x="6599238" y="536575"/>
            <a:ext cx="2224087" cy="1479550"/>
            <a:chOff x="4157" y="338"/>
            <a:chExt cx="1401" cy="932"/>
          </a:xfrm>
        </p:grpSpPr>
        <p:sp>
          <p:nvSpPr>
            <p:cNvPr id="105599" name="Text Box 2175"/>
            <p:cNvSpPr txBox="1">
              <a:spLocks noChangeArrowheads="1"/>
            </p:cNvSpPr>
            <p:nvPr/>
          </p:nvSpPr>
          <p:spPr bwMode="auto">
            <a:xfrm>
              <a:off x="4852" y="33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/>
                <a:t>A</a:t>
              </a:r>
            </a:p>
          </p:txBody>
        </p:sp>
        <p:sp>
          <p:nvSpPr>
            <p:cNvPr id="105600" name="Line 2176"/>
            <p:cNvSpPr>
              <a:spLocks noChangeShapeType="1"/>
            </p:cNvSpPr>
            <p:nvPr/>
          </p:nvSpPr>
          <p:spPr bwMode="auto">
            <a:xfrm flipH="1">
              <a:off x="4686" y="596"/>
              <a:ext cx="222" cy="38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1" name="Line 2177"/>
            <p:cNvSpPr>
              <a:spLocks noChangeShapeType="1"/>
            </p:cNvSpPr>
            <p:nvPr/>
          </p:nvSpPr>
          <p:spPr bwMode="auto">
            <a:xfrm>
              <a:off x="4908" y="584"/>
              <a:ext cx="228" cy="3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2" name="Line 2178"/>
            <p:cNvSpPr>
              <a:spLocks noChangeShapeType="1"/>
            </p:cNvSpPr>
            <p:nvPr/>
          </p:nvSpPr>
          <p:spPr bwMode="auto">
            <a:xfrm>
              <a:off x="4668" y="1004"/>
              <a:ext cx="4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3" name="Line 2179"/>
            <p:cNvSpPr>
              <a:spLocks noChangeShapeType="1"/>
            </p:cNvSpPr>
            <p:nvPr/>
          </p:nvSpPr>
          <p:spPr bwMode="auto">
            <a:xfrm>
              <a:off x="4368" y="608"/>
              <a:ext cx="5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4" name="Line 2180"/>
            <p:cNvSpPr>
              <a:spLocks noChangeShapeType="1"/>
            </p:cNvSpPr>
            <p:nvPr/>
          </p:nvSpPr>
          <p:spPr bwMode="auto">
            <a:xfrm>
              <a:off x="4332" y="1004"/>
              <a:ext cx="34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5" name="Line 2181"/>
            <p:cNvSpPr>
              <a:spLocks noChangeShapeType="1"/>
            </p:cNvSpPr>
            <p:nvPr/>
          </p:nvSpPr>
          <p:spPr bwMode="auto">
            <a:xfrm>
              <a:off x="5136" y="1004"/>
              <a:ext cx="0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6" name="Line 2182"/>
            <p:cNvSpPr>
              <a:spLocks noChangeShapeType="1"/>
            </p:cNvSpPr>
            <p:nvPr/>
          </p:nvSpPr>
          <p:spPr bwMode="auto">
            <a:xfrm>
              <a:off x="4332" y="1232"/>
              <a:ext cx="8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7" name="Oval 2183"/>
            <p:cNvSpPr>
              <a:spLocks noChangeArrowheads="1"/>
            </p:cNvSpPr>
            <p:nvPr/>
          </p:nvSpPr>
          <p:spPr bwMode="auto">
            <a:xfrm>
              <a:off x="4897" y="596"/>
              <a:ext cx="47" cy="47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8" name="Oval 2184"/>
            <p:cNvSpPr>
              <a:spLocks noChangeArrowheads="1"/>
            </p:cNvSpPr>
            <p:nvPr/>
          </p:nvSpPr>
          <p:spPr bwMode="auto">
            <a:xfrm>
              <a:off x="5101" y="968"/>
              <a:ext cx="47" cy="47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09" name="Oval 2185"/>
            <p:cNvSpPr>
              <a:spLocks noChangeArrowheads="1"/>
            </p:cNvSpPr>
            <p:nvPr/>
          </p:nvSpPr>
          <p:spPr bwMode="auto">
            <a:xfrm>
              <a:off x="4645" y="968"/>
              <a:ext cx="47" cy="47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10" name="Text Box 2186"/>
            <p:cNvSpPr txBox="1">
              <a:spLocks noChangeArrowheads="1"/>
            </p:cNvSpPr>
            <p:nvPr/>
          </p:nvSpPr>
          <p:spPr bwMode="auto">
            <a:xfrm>
              <a:off x="5314" y="970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/>
                <a:t>B</a:t>
              </a:r>
            </a:p>
          </p:txBody>
        </p:sp>
        <p:sp>
          <p:nvSpPr>
            <p:cNvPr id="105611" name="Text Box 2187"/>
            <p:cNvSpPr txBox="1">
              <a:spLocks noChangeArrowheads="1"/>
            </p:cNvSpPr>
            <p:nvPr/>
          </p:nvSpPr>
          <p:spPr bwMode="auto">
            <a:xfrm>
              <a:off x="4504" y="982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/>
                <a:t>C</a:t>
              </a:r>
            </a:p>
          </p:txBody>
        </p:sp>
        <p:sp>
          <p:nvSpPr>
            <p:cNvPr id="105612" name="Line 2188"/>
            <p:cNvSpPr>
              <a:spLocks noChangeShapeType="1"/>
            </p:cNvSpPr>
            <p:nvPr/>
          </p:nvSpPr>
          <p:spPr bwMode="auto">
            <a:xfrm>
              <a:off x="4468" y="536"/>
              <a:ext cx="23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13" name="Line 2189"/>
            <p:cNvSpPr>
              <a:spLocks noChangeShapeType="1"/>
            </p:cNvSpPr>
            <p:nvPr/>
          </p:nvSpPr>
          <p:spPr bwMode="auto">
            <a:xfrm>
              <a:off x="5068" y="684"/>
              <a:ext cx="113" cy="19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14" name="Line 2190"/>
            <p:cNvSpPr>
              <a:spLocks noChangeShapeType="1"/>
            </p:cNvSpPr>
            <p:nvPr/>
          </p:nvSpPr>
          <p:spPr bwMode="auto">
            <a:xfrm flipV="1">
              <a:off x="4660" y="664"/>
              <a:ext cx="106" cy="18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15" name="Text Box 2191"/>
            <p:cNvSpPr txBox="1">
              <a:spLocks noChangeArrowheads="1"/>
            </p:cNvSpPr>
            <p:nvPr/>
          </p:nvSpPr>
          <p:spPr bwMode="auto">
            <a:xfrm>
              <a:off x="5234" y="492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zh-CN" altLang="zh-CN"/>
            </a:p>
          </p:txBody>
        </p:sp>
        <p:graphicFrame>
          <p:nvGraphicFramePr>
            <p:cNvPr id="105616" name="Object 2192"/>
            <p:cNvGraphicFramePr>
              <a:graphicFrameLocks noChangeAspect="1"/>
            </p:cNvGraphicFramePr>
            <p:nvPr/>
          </p:nvGraphicFramePr>
          <p:xfrm>
            <a:off x="5136" y="584"/>
            <a:ext cx="276" cy="2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8" name="公式" r:id="rId32" imgW="228600" imgH="228600" progId="Equation.3">
                    <p:embed/>
                  </p:oleObj>
                </mc:Choice>
                <mc:Fallback>
                  <p:oleObj name="公式" r:id="rId32" imgW="228600" imgH="228600" progId="Equation.3">
                    <p:embed/>
                    <p:pic>
                      <p:nvPicPr>
                        <p:cNvPr id="0" name="Object 21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6" y="584"/>
                          <a:ext cx="276" cy="2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617" name="Object 2193"/>
            <p:cNvGraphicFramePr>
              <a:graphicFrameLocks noChangeAspect="1"/>
            </p:cNvGraphicFramePr>
            <p:nvPr/>
          </p:nvGraphicFramePr>
          <p:xfrm>
            <a:off x="4404" y="662"/>
            <a:ext cx="276" cy="2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99" name="公式" r:id="rId34" imgW="228600" imgH="241200" progId="Equation.3">
                    <p:embed/>
                  </p:oleObj>
                </mc:Choice>
                <mc:Fallback>
                  <p:oleObj name="公式" r:id="rId34" imgW="228600" imgH="241200" progId="Equation.3">
                    <p:embed/>
                    <p:pic>
                      <p:nvPicPr>
                        <p:cNvPr id="0" name="Object 21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4" y="662"/>
                          <a:ext cx="276" cy="2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618" name="Object 2194"/>
            <p:cNvGraphicFramePr>
              <a:graphicFrameLocks noChangeAspect="1"/>
            </p:cNvGraphicFramePr>
            <p:nvPr/>
          </p:nvGraphicFramePr>
          <p:xfrm>
            <a:off x="4157" y="405"/>
            <a:ext cx="218" cy="2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400" name="公式" r:id="rId36" imgW="177480" imgH="228600" progId="Equation.3">
                    <p:embed/>
                  </p:oleObj>
                </mc:Choice>
                <mc:Fallback>
                  <p:oleObj name="公式" r:id="rId36" imgW="177480" imgH="228600" progId="Equation.3">
                    <p:embed/>
                    <p:pic>
                      <p:nvPicPr>
                        <p:cNvPr id="0" name="Object 21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7" y="405"/>
                          <a:ext cx="218" cy="2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619" name="Rectangle 2195"/>
            <p:cNvSpPr>
              <a:spLocks noChangeArrowheads="1"/>
            </p:cNvSpPr>
            <p:nvPr/>
          </p:nvSpPr>
          <p:spPr bwMode="auto">
            <a:xfrm rot="-1547314">
              <a:off x="4995" y="695"/>
              <a:ext cx="51" cy="17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20" name="Rectangle 2196"/>
            <p:cNvSpPr>
              <a:spLocks noChangeArrowheads="1"/>
            </p:cNvSpPr>
            <p:nvPr/>
          </p:nvSpPr>
          <p:spPr bwMode="auto">
            <a:xfrm rot="1998634">
              <a:off x="4758" y="714"/>
              <a:ext cx="51" cy="17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621" name="Rectangle 2197"/>
            <p:cNvSpPr>
              <a:spLocks noChangeArrowheads="1"/>
            </p:cNvSpPr>
            <p:nvPr/>
          </p:nvSpPr>
          <p:spPr bwMode="auto">
            <a:xfrm rot="5346757" flipH="1">
              <a:off x="4875" y="919"/>
              <a:ext cx="51" cy="17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5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055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055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5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05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1055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5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1026"/>
          <p:cNvSpPr txBox="1">
            <a:spLocks noChangeArrowheads="1"/>
          </p:cNvSpPr>
          <p:nvPr/>
        </p:nvSpPr>
        <p:spPr bwMode="auto">
          <a:xfrm>
            <a:off x="495300" y="228600"/>
            <a:ext cx="6356350" cy="673100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3600">
                <a:solidFill>
                  <a:srgbClr val="FF0000"/>
                </a:solidFill>
              </a:rPr>
              <a:t>负载对称时三角形接法的特点</a:t>
            </a:r>
          </a:p>
        </p:txBody>
      </p:sp>
      <p:grpSp>
        <p:nvGrpSpPr>
          <p:cNvPr id="111620" name="Group 1028"/>
          <p:cNvGrpSpPr>
            <a:grpSpLocks/>
          </p:cNvGrpSpPr>
          <p:nvPr/>
        </p:nvGrpSpPr>
        <p:grpSpPr bwMode="auto">
          <a:xfrm>
            <a:off x="1754188" y="838200"/>
            <a:ext cx="5903912" cy="3727450"/>
            <a:chOff x="1957" y="0"/>
            <a:chExt cx="3719" cy="2348"/>
          </a:xfrm>
        </p:grpSpPr>
        <p:graphicFrame>
          <p:nvGraphicFramePr>
            <p:cNvPr id="111621" name="Object 1029"/>
            <p:cNvGraphicFramePr>
              <a:graphicFrameLocks noChangeAspect="1"/>
            </p:cNvGraphicFramePr>
            <p:nvPr/>
          </p:nvGraphicFramePr>
          <p:xfrm>
            <a:off x="3466" y="1244"/>
            <a:ext cx="380" cy="5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08" name="公式" r:id="rId3" imgW="152280" imgH="203040" progId="Equation.3">
                    <p:embed/>
                  </p:oleObj>
                </mc:Choice>
                <mc:Fallback>
                  <p:oleObj name="公式" r:id="rId3" imgW="152280" imgH="203040" progId="Equation.3">
                    <p:embed/>
                    <p:pic>
                      <p:nvPicPr>
                        <p:cNvPr id="0" name="Object 10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6" y="1244"/>
                          <a:ext cx="380" cy="516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1622" name="Line 1030"/>
            <p:cNvSpPr>
              <a:spLocks noChangeShapeType="1"/>
            </p:cNvSpPr>
            <p:nvPr/>
          </p:nvSpPr>
          <p:spPr bwMode="auto">
            <a:xfrm>
              <a:off x="3853" y="1737"/>
              <a:ext cx="1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3" name="Rectangle 1031"/>
            <p:cNvSpPr>
              <a:spLocks noChangeArrowheads="1"/>
            </p:cNvSpPr>
            <p:nvPr/>
          </p:nvSpPr>
          <p:spPr bwMode="auto">
            <a:xfrm>
              <a:off x="4550" y="1658"/>
              <a:ext cx="450" cy="1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4" name="Line 1032"/>
            <p:cNvSpPr>
              <a:spLocks noChangeShapeType="1"/>
            </p:cNvSpPr>
            <p:nvPr/>
          </p:nvSpPr>
          <p:spPr bwMode="auto">
            <a:xfrm rot="18400629" flipH="1">
              <a:off x="3564" y="1119"/>
              <a:ext cx="1531" cy="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5" name="Rectangle 1033"/>
            <p:cNvSpPr>
              <a:spLocks noChangeArrowheads="1"/>
            </p:cNvSpPr>
            <p:nvPr/>
          </p:nvSpPr>
          <p:spPr bwMode="auto">
            <a:xfrm rot="-3199371">
              <a:off x="4113" y="1030"/>
              <a:ext cx="474" cy="1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6" name="Line 1034"/>
            <p:cNvSpPr>
              <a:spLocks noChangeShapeType="1"/>
            </p:cNvSpPr>
            <p:nvPr/>
          </p:nvSpPr>
          <p:spPr bwMode="auto">
            <a:xfrm rot="3202726">
              <a:off x="4482" y="1093"/>
              <a:ext cx="1487" cy="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7" name="Rectangle 1035"/>
            <p:cNvSpPr>
              <a:spLocks noChangeArrowheads="1"/>
            </p:cNvSpPr>
            <p:nvPr/>
          </p:nvSpPr>
          <p:spPr bwMode="auto">
            <a:xfrm rot="3202726">
              <a:off x="4989" y="1056"/>
              <a:ext cx="474" cy="15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8" name="Line 1036"/>
            <p:cNvSpPr>
              <a:spLocks noChangeShapeType="1"/>
            </p:cNvSpPr>
            <p:nvPr/>
          </p:nvSpPr>
          <p:spPr bwMode="auto">
            <a:xfrm flipH="1">
              <a:off x="2397" y="513"/>
              <a:ext cx="24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9" name="Line 1037"/>
            <p:cNvSpPr>
              <a:spLocks noChangeShapeType="1"/>
            </p:cNvSpPr>
            <p:nvPr/>
          </p:nvSpPr>
          <p:spPr bwMode="auto">
            <a:xfrm flipH="1">
              <a:off x="2435" y="1737"/>
              <a:ext cx="150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30" name="Line 1038"/>
            <p:cNvSpPr>
              <a:spLocks noChangeShapeType="1"/>
            </p:cNvSpPr>
            <p:nvPr/>
          </p:nvSpPr>
          <p:spPr bwMode="auto">
            <a:xfrm>
              <a:off x="5650" y="1737"/>
              <a:ext cx="0" cy="4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31" name="Line 1039"/>
            <p:cNvSpPr>
              <a:spLocks noChangeShapeType="1"/>
            </p:cNvSpPr>
            <p:nvPr/>
          </p:nvSpPr>
          <p:spPr bwMode="auto">
            <a:xfrm flipH="1">
              <a:off x="2421" y="2211"/>
              <a:ext cx="324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32" name="Line 1040"/>
            <p:cNvSpPr>
              <a:spLocks noChangeShapeType="1"/>
            </p:cNvSpPr>
            <p:nvPr/>
          </p:nvSpPr>
          <p:spPr bwMode="auto">
            <a:xfrm flipH="1">
              <a:off x="4044" y="824"/>
              <a:ext cx="286" cy="3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33" name="Line 1041"/>
            <p:cNvSpPr>
              <a:spLocks noChangeShapeType="1"/>
            </p:cNvSpPr>
            <p:nvPr/>
          </p:nvSpPr>
          <p:spPr bwMode="auto">
            <a:xfrm flipH="1" flipV="1">
              <a:off x="5244" y="872"/>
              <a:ext cx="215" cy="30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34" name="Line 1042"/>
            <p:cNvSpPr>
              <a:spLocks noChangeShapeType="1"/>
            </p:cNvSpPr>
            <p:nvPr/>
          </p:nvSpPr>
          <p:spPr bwMode="auto">
            <a:xfrm>
              <a:off x="4508" y="1928"/>
              <a:ext cx="465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1635" name="Object 1043"/>
            <p:cNvGraphicFramePr>
              <a:graphicFrameLocks noChangeAspect="1"/>
            </p:cNvGraphicFramePr>
            <p:nvPr/>
          </p:nvGraphicFramePr>
          <p:xfrm>
            <a:off x="3782" y="527"/>
            <a:ext cx="438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09" name="公式" r:id="rId5" imgW="203040" imgH="215640" progId="Equation.3">
                    <p:embed/>
                  </p:oleObj>
                </mc:Choice>
                <mc:Fallback>
                  <p:oleObj name="公式" r:id="rId5" imgW="203040" imgH="215640" progId="Equation.3">
                    <p:embed/>
                    <p:pic>
                      <p:nvPicPr>
                        <p:cNvPr id="0" name="Object 10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2" y="527"/>
                          <a:ext cx="438" cy="5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636" name="Object 1044"/>
            <p:cNvGraphicFramePr>
              <a:graphicFrameLocks noChangeAspect="1"/>
            </p:cNvGraphicFramePr>
            <p:nvPr/>
          </p:nvGraphicFramePr>
          <p:xfrm>
            <a:off x="4992" y="368"/>
            <a:ext cx="431" cy="5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0" name="公式" r:id="rId7" imgW="190440" imgH="228600" progId="Equation.3">
                    <p:embed/>
                  </p:oleObj>
                </mc:Choice>
                <mc:Fallback>
                  <p:oleObj name="公式" r:id="rId7" imgW="190440" imgH="228600" progId="Equation.3">
                    <p:embed/>
                    <p:pic>
                      <p:nvPicPr>
                        <p:cNvPr id="0" name="Object 10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368"/>
                          <a:ext cx="431" cy="5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637" name="Object 1045"/>
            <p:cNvGraphicFramePr>
              <a:graphicFrameLocks noChangeAspect="1"/>
            </p:cNvGraphicFramePr>
            <p:nvPr/>
          </p:nvGraphicFramePr>
          <p:xfrm>
            <a:off x="4944" y="1647"/>
            <a:ext cx="401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1" name="公式" r:id="rId9" imgW="203040" imgH="228600" progId="Equation.3">
                    <p:embed/>
                  </p:oleObj>
                </mc:Choice>
                <mc:Fallback>
                  <p:oleObj name="公式" r:id="rId9" imgW="203040" imgH="228600" progId="Equation.3">
                    <p:embed/>
                    <p:pic>
                      <p:nvPicPr>
                        <p:cNvPr id="0" name="Object 10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1647"/>
                          <a:ext cx="401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638" name="Object 1046"/>
            <p:cNvGraphicFramePr>
              <a:graphicFrameLocks noChangeAspect="1"/>
            </p:cNvGraphicFramePr>
            <p:nvPr/>
          </p:nvGraphicFramePr>
          <p:xfrm>
            <a:off x="3480" y="1791"/>
            <a:ext cx="398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2" name="公式" r:id="rId11" imgW="152280" imgH="203040" progId="Equation.3">
                    <p:embed/>
                  </p:oleObj>
                </mc:Choice>
                <mc:Fallback>
                  <p:oleObj name="公式" r:id="rId11" imgW="152280" imgH="203040" progId="Equation.3">
                    <p:embed/>
                    <p:pic>
                      <p:nvPicPr>
                        <p:cNvPr id="0" name="Object 10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0" y="1791"/>
                          <a:ext cx="398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639" name="Object 1047"/>
            <p:cNvGraphicFramePr>
              <a:graphicFrameLocks noChangeAspect="1"/>
            </p:cNvGraphicFramePr>
            <p:nvPr/>
          </p:nvGraphicFramePr>
          <p:xfrm>
            <a:off x="3555" y="0"/>
            <a:ext cx="385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3" name="公式" r:id="rId13" imgW="152280" imgH="203040" progId="Equation.3">
                    <p:embed/>
                  </p:oleObj>
                </mc:Choice>
                <mc:Fallback>
                  <p:oleObj name="公式" r:id="rId13" imgW="152280" imgH="203040" progId="Equation.3">
                    <p:embed/>
                    <p:pic>
                      <p:nvPicPr>
                        <p:cNvPr id="0" name="Object 10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5" y="0"/>
                          <a:ext cx="385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640" name="Object 1048"/>
            <p:cNvGraphicFramePr>
              <a:graphicFrameLocks noChangeAspect="1"/>
            </p:cNvGraphicFramePr>
            <p:nvPr/>
          </p:nvGraphicFramePr>
          <p:xfrm>
            <a:off x="1957" y="850"/>
            <a:ext cx="598" cy="5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4" name="公式" r:id="rId15" imgW="241200" imgH="228600" progId="Equation.3">
                    <p:embed/>
                  </p:oleObj>
                </mc:Choice>
                <mc:Fallback>
                  <p:oleObj name="公式" r:id="rId15" imgW="241200" imgH="228600" progId="Equation.3">
                    <p:embed/>
                    <p:pic>
                      <p:nvPicPr>
                        <p:cNvPr id="0" name="Object 10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7" y="850"/>
                          <a:ext cx="598" cy="5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641" name="Object 1049"/>
            <p:cNvGraphicFramePr>
              <a:graphicFrameLocks noChangeAspect="1"/>
            </p:cNvGraphicFramePr>
            <p:nvPr/>
          </p:nvGraphicFramePr>
          <p:xfrm>
            <a:off x="2796" y="740"/>
            <a:ext cx="556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5" name="公式" r:id="rId17" imgW="241200" imgH="215640" progId="Equation.3">
                    <p:embed/>
                  </p:oleObj>
                </mc:Choice>
                <mc:Fallback>
                  <p:oleObj name="公式" r:id="rId17" imgW="241200" imgH="215640" progId="Equation.3">
                    <p:embed/>
                    <p:pic>
                      <p:nvPicPr>
                        <p:cNvPr id="0" name="Object 10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6" y="740"/>
                          <a:ext cx="556" cy="4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642" name="Object 1050"/>
            <p:cNvGraphicFramePr>
              <a:graphicFrameLocks noChangeAspect="1"/>
            </p:cNvGraphicFramePr>
            <p:nvPr/>
          </p:nvGraphicFramePr>
          <p:xfrm>
            <a:off x="2821" y="1690"/>
            <a:ext cx="550" cy="5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6" name="公式" r:id="rId19" imgW="253800" imgH="228600" progId="Equation.3">
                    <p:embed/>
                  </p:oleObj>
                </mc:Choice>
                <mc:Fallback>
                  <p:oleObj name="公式" r:id="rId19" imgW="253800" imgH="228600" progId="Equation.3">
                    <p:embed/>
                    <p:pic>
                      <p:nvPicPr>
                        <p:cNvPr id="0" name="Object 10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1" y="1690"/>
                          <a:ext cx="550" cy="5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1643" name="Line 1051"/>
            <p:cNvSpPr>
              <a:spLocks noChangeShapeType="1"/>
            </p:cNvSpPr>
            <p:nvPr/>
          </p:nvSpPr>
          <p:spPr bwMode="auto">
            <a:xfrm>
              <a:off x="2755" y="629"/>
              <a:ext cx="0" cy="9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44" name="Line 1052"/>
            <p:cNvSpPr>
              <a:spLocks noChangeShapeType="1"/>
            </p:cNvSpPr>
            <p:nvPr/>
          </p:nvSpPr>
          <p:spPr bwMode="auto">
            <a:xfrm flipH="1">
              <a:off x="2772" y="1808"/>
              <a:ext cx="0" cy="37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45" name="Line 1053"/>
            <p:cNvSpPr>
              <a:spLocks noChangeShapeType="1"/>
            </p:cNvSpPr>
            <p:nvPr/>
          </p:nvSpPr>
          <p:spPr bwMode="auto">
            <a:xfrm>
              <a:off x="2528" y="641"/>
              <a:ext cx="0" cy="14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46" name="Text Box 1054"/>
            <p:cNvSpPr txBox="1">
              <a:spLocks noChangeArrowheads="1"/>
            </p:cNvSpPr>
            <p:nvPr/>
          </p:nvSpPr>
          <p:spPr bwMode="auto">
            <a:xfrm>
              <a:off x="2160" y="320"/>
              <a:ext cx="2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111647" name="Text Box 1055"/>
            <p:cNvSpPr txBox="1">
              <a:spLocks noChangeArrowheads="1"/>
            </p:cNvSpPr>
            <p:nvPr/>
          </p:nvSpPr>
          <p:spPr bwMode="auto">
            <a:xfrm>
              <a:off x="2160" y="202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111648" name="Text Box 1056"/>
            <p:cNvSpPr txBox="1">
              <a:spLocks noChangeArrowheads="1"/>
            </p:cNvSpPr>
            <p:nvPr/>
          </p:nvSpPr>
          <p:spPr bwMode="auto">
            <a:xfrm>
              <a:off x="2196" y="1508"/>
              <a:ext cx="34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111649" name="Line 1057"/>
            <p:cNvSpPr>
              <a:spLocks noChangeShapeType="1"/>
            </p:cNvSpPr>
            <p:nvPr/>
          </p:nvSpPr>
          <p:spPr bwMode="auto">
            <a:xfrm>
              <a:off x="3317" y="509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50" name="Line 1058"/>
            <p:cNvSpPr>
              <a:spLocks noChangeShapeType="1"/>
            </p:cNvSpPr>
            <p:nvPr/>
          </p:nvSpPr>
          <p:spPr bwMode="auto">
            <a:xfrm>
              <a:off x="3281" y="1735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51" name="Line 1059"/>
            <p:cNvSpPr>
              <a:spLocks noChangeShapeType="1"/>
            </p:cNvSpPr>
            <p:nvPr/>
          </p:nvSpPr>
          <p:spPr bwMode="auto">
            <a:xfrm>
              <a:off x="3317" y="2211"/>
              <a:ext cx="42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52" name="Oval 1060"/>
            <p:cNvSpPr>
              <a:spLocks noChangeArrowheads="1"/>
            </p:cNvSpPr>
            <p:nvPr/>
          </p:nvSpPr>
          <p:spPr bwMode="auto">
            <a:xfrm>
              <a:off x="3864" y="1712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53" name="Oval 1061"/>
            <p:cNvSpPr>
              <a:spLocks noChangeArrowheads="1"/>
            </p:cNvSpPr>
            <p:nvPr/>
          </p:nvSpPr>
          <p:spPr bwMode="auto">
            <a:xfrm>
              <a:off x="5628" y="1712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54" name="Oval 1062"/>
            <p:cNvSpPr>
              <a:spLocks noChangeArrowheads="1"/>
            </p:cNvSpPr>
            <p:nvPr/>
          </p:nvSpPr>
          <p:spPr bwMode="auto">
            <a:xfrm>
              <a:off x="4776" y="500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1668" name="Group 1076"/>
          <p:cNvGrpSpPr>
            <a:grpSpLocks/>
          </p:cNvGrpSpPr>
          <p:nvPr/>
        </p:nvGrpSpPr>
        <p:grpSpPr bwMode="auto">
          <a:xfrm>
            <a:off x="898525" y="4857750"/>
            <a:ext cx="3121025" cy="1076325"/>
            <a:chOff x="566" y="3060"/>
            <a:chExt cx="1966" cy="678"/>
          </a:xfrm>
        </p:grpSpPr>
        <p:sp>
          <p:nvSpPr>
            <p:cNvPr id="111619" name="Text Box 1027"/>
            <p:cNvSpPr txBox="1">
              <a:spLocks noChangeArrowheads="1"/>
            </p:cNvSpPr>
            <p:nvPr/>
          </p:nvSpPr>
          <p:spPr bwMode="auto">
            <a:xfrm>
              <a:off x="566" y="3095"/>
              <a:ext cx="33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olidFill>
                    <a:srgbClr val="FF00FF"/>
                  </a:solidFill>
                  <a:sym typeface="Symbol" panose="05050102010706020507" pitchFamily="18" charset="2"/>
                </a:rPr>
                <a:t></a:t>
              </a:r>
              <a:endParaRPr lang="en-US" altLang="zh-CN" sz="3600">
                <a:solidFill>
                  <a:srgbClr val="FF00FF"/>
                </a:solidFill>
              </a:endParaRPr>
            </a:p>
          </p:txBody>
        </p:sp>
        <p:graphicFrame>
          <p:nvGraphicFramePr>
            <p:cNvPr id="111655" name="Object 1063"/>
            <p:cNvGraphicFramePr>
              <a:graphicFrameLocks noChangeAspect="1"/>
            </p:cNvGraphicFramePr>
            <p:nvPr/>
          </p:nvGraphicFramePr>
          <p:xfrm>
            <a:off x="996" y="3060"/>
            <a:ext cx="1536" cy="6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7" name="Equation" r:id="rId21" imgW="571320" imgH="253800" progId="Equation.DSMT4">
                    <p:embed/>
                  </p:oleObj>
                </mc:Choice>
                <mc:Fallback>
                  <p:oleObj name="Equation" r:id="rId21" imgW="571320" imgH="253800" progId="Equation.DSMT4">
                    <p:embed/>
                    <p:pic>
                      <p:nvPicPr>
                        <p:cNvPr id="0" name="Object 10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6" y="3060"/>
                          <a:ext cx="1536" cy="6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1666" name="Group 1074"/>
          <p:cNvGrpSpPr>
            <a:grpSpLocks/>
          </p:cNvGrpSpPr>
          <p:nvPr/>
        </p:nvGrpSpPr>
        <p:grpSpPr bwMode="auto">
          <a:xfrm>
            <a:off x="879475" y="5699125"/>
            <a:ext cx="4395788" cy="1122363"/>
            <a:chOff x="554" y="3590"/>
            <a:chExt cx="2769" cy="707"/>
          </a:xfrm>
        </p:grpSpPr>
        <p:sp>
          <p:nvSpPr>
            <p:cNvPr id="111656" name="Text Box 1064"/>
            <p:cNvSpPr txBox="1">
              <a:spLocks noChangeArrowheads="1"/>
            </p:cNvSpPr>
            <p:nvPr/>
          </p:nvSpPr>
          <p:spPr bwMode="auto">
            <a:xfrm>
              <a:off x="554" y="3743"/>
              <a:ext cx="33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olidFill>
                    <a:srgbClr val="FF00FF"/>
                  </a:solidFill>
                  <a:sym typeface="Symbol" panose="05050102010706020507" pitchFamily="18" charset="2"/>
                </a:rPr>
                <a:t></a:t>
              </a:r>
              <a:endParaRPr lang="en-US" altLang="zh-CN" sz="3600">
                <a:solidFill>
                  <a:srgbClr val="FF00FF"/>
                </a:solidFill>
              </a:endParaRPr>
            </a:p>
          </p:txBody>
        </p:sp>
        <p:graphicFrame>
          <p:nvGraphicFramePr>
            <p:cNvPr id="111658" name="Object 1066"/>
            <p:cNvGraphicFramePr>
              <a:graphicFrameLocks noChangeAspect="1"/>
            </p:cNvGraphicFramePr>
            <p:nvPr/>
          </p:nvGraphicFramePr>
          <p:xfrm>
            <a:off x="895" y="3590"/>
            <a:ext cx="2428" cy="7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8" name="公式" r:id="rId23" imgW="1054080" imgH="266400" progId="Equation.3">
                    <p:embed/>
                  </p:oleObj>
                </mc:Choice>
                <mc:Fallback>
                  <p:oleObj name="公式" r:id="rId23" imgW="1054080" imgH="266400" progId="Equation.3">
                    <p:embed/>
                    <p:pic>
                      <p:nvPicPr>
                        <p:cNvPr id="0" name="Object 10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5" y="3590"/>
                          <a:ext cx="2428" cy="7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1662" name="Group 1070"/>
          <p:cNvGrpSpPr>
            <a:grpSpLocks/>
          </p:cNvGrpSpPr>
          <p:nvPr/>
        </p:nvGrpSpPr>
        <p:grpSpPr bwMode="auto">
          <a:xfrm>
            <a:off x="5505450" y="4629150"/>
            <a:ext cx="2667000" cy="1885950"/>
            <a:chOff x="3528" y="2940"/>
            <a:chExt cx="1680" cy="1188"/>
          </a:xfrm>
        </p:grpSpPr>
        <p:sp>
          <p:nvSpPr>
            <p:cNvPr id="111661" name="AutoShape 1069"/>
            <p:cNvSpPr>
              <a:spLocks noChangeArrowheads="1"/>
            </p:cNvSpPr>
            <p:nvPr/>
          </p:nvSpPr>
          <p:spPr bwMode="auto">
            <a:xfrm>
              <a:off x="3528" y="2940"/>
              <a:ext cx="1680" cy="1188"/>
            </a:xfrm>
            <a:prstGeom prst="cloudCallout">
              <a:avLst>
                <a:gd name="adj1" fmla="val -62736"/>
                <a:gd name="adj2" fmla="val 43352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3600"/>
            </a:p>
          </p:txBody>
        </p:sp>
        <p:sp>
          <p:nvSpPr>
            <p:cNvPr id="111660" name="Text Box 1068"/>
            <p:cNvSpPr txBox="1">
              <a:spLocks noChangeArrowheads="1"/>
            </p:cNvSpPr>
            <p:nvPr/>
          </p:nvSpPr>
          <p:spPr bwMode="auto">
            <a:xfrm>
              <a:off x="3686" y="3031"/>
              <a:ext cx="1292" cy="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3200">
                  <a:solidFill>
                    <a:srgbClr val="FF0000"/>
                  </a:solidFill>
                </a:rPr>
                <a:t>注意电路</a:t>
              </a:r>
            </a:p>
            <a:p>
              <a:pPr algn="ctr"/>
              <a:r>
                <a:rPr lang="zh-CN" altLang="en-US" sz="3200">
                  <a:solidFill>
                    <a:srgbClr val="FF0000"/>
                  </a:solidFill>
                </a:rPr>
                <a:t>中规定的</a:t>
              </a:r>
            </a:p>
            <a:p>
              <a:pPr algn="ctr"/>
              <a:r>
                <a:rPr lang="zh-CN" altLang="en-US" sz="3200">
                  <a:solidFill>
                    <a:srgbClr val="FF0000"/>
                  </a:solidFill>
                </a:rPr>
                <a:t>正方向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1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42" name="Text Box 26"/>
          <p:cNvSpPr txBox="1">
            <a:spLocks noChangeArrowheads="1"/>
          </p:cNvSpPr>
          <p:nvPr/>
        </p:nvSpPr>
        <p:spPr bwMode="auto">
          <a:xfrm>
            <a:off x="5278438" y="155575"/>
            <a:ext cx="3667125" cy="290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>
                <a:latin typeface="仿宋_GB2312" pitchFamily="49" charset="-122"/>
                <a:ea typeface="仿宋_GB2312" pitchFamily="49" charset="-122"/>
              </a:rPr>
              <a:t>   </a:t>
            </a:r>
            <a:r>
              <a:rPr lang="zh-CN" altLang="en-US" sz="2400">
                <a:latin typeface="仿宋_GB2312" pitchFamily="49" charset="-122"/>
                <a:ea typeface="仿宋_GB2312" pitchFamily="49" charset="-122"/>
              </a:rPr>
              <a:t>如图电路中，电源三相对称。当开关</a:t>
            </a:r>
            <a:r>
              <a:rPr lang="en-US" altLang="zh-CN" sz="2400">
                <a:latin typeface="仿宋_GB2312" pitchFamily="49" charset="-122"/>
                <a:ea typeface="仿宋_GB2312" pitchFamily="49" charset="-122"/>
              </a:rPr>
              <a:t>S</a:t>
            </a:r>
            <a:r>
              <a:rPr lang="zh-CN" altLang="en-US" sz="2400">
                <a:latin typeface="仿宋_GB2312" pitchFamily="49" charset="-122"/>
                <a:ea typeface="仿宋_GB2312" pitchFamily="49" charset="-122"/>
              </a:rPr>
              <a:t>闭合时，电流表的读数均为</a:t>
            </a:r>
            <a:r>
              <a:rPr lang="en-US" altLang="zh-CN" sz="2400">
                <a:latin typeface="仿宋_GB2312" pitchFamily="49" charset="-122"/>
                <a:ea typeface="仿宋_GB2312" pitchFamily="49" charset="-122"/>
              </a:rPr>
              <a:t>5A</a:t>
            </a:r>
            <a:r>
              <a:rPr lang="zh-CN" altLang="en-US" sz="2400">
                <a:latin typeface="仿宋_GB2312" pitchFamily="49" charset="-122"/>
                <a:ea typeface="仿宋_GB2312" pitchFamily="49" charset="-122"/>
              </a:rPr>
              <a:t>。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>
                <a:latin typeface="仿宋_GB2312" pitchFamily="49" charset="-122"/>
                <a:ea typeface="仿宋_GB2312" pitchFamily="49" charset="-122"/>
              </a:rPr>
              <a:t>问：开关</a:t>
            </a:r>
            <a:r>
              <a:rPr lang="en-US" altLang="zh-CN" sz="2400">
                <a:latin typeface="仿宋_GB2312" pitchFamily="49" charset="-122"/>
                <a:ea typeface="仿宋_GB2312" pitchFamily="49" charset="-122"/>
              </a:rPr>
              <a:t>S</a:t>
            </a:r>
            <a:r>
              <a:rPr lang="zh-CN" altLang="en-US" sz="2400">
                <a:latin typeface="仿宋_GB2312" pitchFamily="49" charset="-122"/>
                <a:ea typeface="仿宋_GB2312" pitchFamily="49" charset="-122"/>
              </a:rPr>
              <a:t>打开后各电流表的读数。</a:t>
            </a:r>
          </a:p>
        </p:txBody>
      </p:sp>
      <p:sp>
        <p:nvSpPr>
          <p:cNvPr id="137243" name="Text Box 27"/>
          <p:cNvSpPr txBox="1">
            <a:spLocks noChangeArrowheads="1"/>
          </p:cNvSpPr>
          <p:nvPr/>
        </p:nvSpPr>
        <p:spPr bwMode="auto">
          <a:xfrm>
            <a:off x="539750" y="3703638"/>
            <a:ext cx="7704138" cy="163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解：开关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S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打开后，电流表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A</a:t>
            </a:r>
            <a:r>
              <a:rPr lang="en-US" altLang="zh-CN" sz="2800" baseline="-25000">
                <a:latin typeface="仿宋_GB2312" pitchFamily="49" charset="-122"/>
                <a:ea typeface="仿宋_GB2312" pitchFamily="49" charset="-122"/>
              </a:rPr>
              <a:t>2</a:t>
            </a:r>
            <a:r>
              <a:rPr lang="zh-CN" altLang="zh-CN" sz="2800">
                <a:latin typeface="仿宋_GB2312" pitchFamily="49" charset="-122"/>
                <a:ea typeface="仿宋_GB2312" pitchFamily="49" charset="-122"/>
              </a:rPr>
              <a:t>中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的电流与负载对称时的电流相同。而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A</a:t>
            </a:r>
            <a:r>
              <a:rPr lang="en-US" altLang="zh-CN" sz="2800" baseline="-25000">
                <a:latin typeface="仿宋_GB2312" pitchFamily="49" charset="-122"/>
                <a:ea typeface="仿宋_GB2312" pitchFamily="49" charset="-122"/>
              </a:rPr>
              <a:t>1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、 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A</a:t>
            </a:r>
            <a:r>
              <a:rPr lang="en-US" altLang="zh-CN" sz="2800" baseline="-25000">
                <a:latin typeface="仿宋_GB2312" pitchFamily="49" charset="-122"/>
                <a:ea typeface="仿宋_GB2312" pitchFamily="49" charset="-122"/>
              </a:rPr>
              <a:t>3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中的电流相当于负载对称时的相电流。</a:t>
            </a:r>
          </a:p>
        </p:txBody>
      </p:sp>
      <p:sp>
        <p:nvSpPr>
          <p:cNvPr id="137244" name="Text Box 28"/>
          <p:cNvSpPr txBox="1">
            <a:spLocks noChangeArrowheads="1"/>
          </p:cNvSpPr>
          <p:nvPr/>
        </p:nvSpPr>
        <p:spPr bwMode="auto">
          <a:xfrm>
            <a:off x="1195388" y="5295900"/>
            <a:ext cx="4957762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/>
              <a:t>电流表</a:t>
            </a:r>
            <a:r>
              <a:rPr lang="en-US" altLang="zh-CN" sz="2800"/>
              <a:t>A</a:t>
            </a:r>
            <a:r>
              <a:rPr lang="en-US" altLang="zh-CN" sz="2800" baseline="-25000"/>
              <a:t>2</a:t>
            </a:r>
            <a:r>
              <a:rPr lang="zh-CN" altLang="en-US" sz="2800"/>
              <a:t>的读数</a:t>
            </a:r>
            <a:r>
              <a:rPr lang="en-US" altLang="zh-CN" sz="2800"/>
              <a:t>=</a:t>
            </a:r>
            <a:r>
              <a:rPr lang="en-US" altLang="zh-CN" sz="2800">
                <a:solidFill>
                  <a:srgbClr val="0000FF"/>
                </a:solidFill>
              </a:rPr>
              <a:t>5A</a:t>
            </a:r>
          </a:p>
        </p:txBody>
      </p:sp>
      <p:grpSp>
        <p:nvGrpSpPr>
          <p:cNvPr id="137265" name="Group 49"/>
          <p:cNvGrpSpPr>
            <a:grpSpLocks/>
          </p:cNvGrpSpPr>
          <p:nvPr/>
        </p:nvGrpSpPr>
        <p:grpSpPr bwMode="auto">
          <a:xfrm>
            <a:off x="1187450" y="5881688"/>
            <a:ext cx="5545138" cy="601662"/>
            <a:chOff x="748" y="3705"/>
            <a:chExt cx="3493" cy="379"/>
          </a:xfrm>
        </p:grpSpPr>
        <p:sp>
          <p:nvSpPr>
            <p:cNvPr id="137246" name="Text Box 30"/>
            <p:cNvSpPr txBox="1">
              <a:spLocks noChangeArrowheads="1"/>
            </p:cNvSpPr>
            <p:nvPr/>
          </p:nvSpPr>
          <p:spPr bwMode="auto">
            <a:xfrm>
              <a:off x="748" y="3750"/>
              <a:ext cx="201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620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525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zh-CN" altLang="en-US"/>
                <a:t>电流表</a:t>
              </a:r>
              <a:r>
                <a:rPr lang="en-US" altLang="zh-CN"/>
                <a:t>A</a:t>
              </a:r>
              <a:r>
                <a:rPr lang="en-US" altLang="zh-CN" baseline="-25000"/>
                <a:t>1</a:t>
              </a:r>
              <a:r>
                <a:rPr lang="zh-CN" altLang="en-US"/>
                <a:t>、</a:t>
              </a:r>
              <a:r>
                <a:rPr lang="en-US" altLang="zh-CN"/>
                <a:t>A</a:t>
              </a:r>
              <a:r>
                <a:rPr lang="en-US" altLang="zh-CN" baseline="-25000"/>
                <a:t>3</a:t>
              </a:r>
              <a:r>
                <a:rPr lang="zh-CN" altLang="en-US"/>
                <a:t>的读数</a:t>
              </a:r>
              <a:r>
                <a:rPr lang="en-US" altLang="zh-CN"/>
                <a:t>=</a:t>
              </a:r>
            </a:p>
          </p:txBody>
        </p:sp>
        <p:graphicFrame>
          <p:nvGraphicFramePr>
            <p:cNvPr id="137247" name="Object 31"/>
            <p:cNvGraphicFramePr>
              <a:graphicFrameLocks noChangeAspect="1"/>
            </p:cNvGraphicFramePr>
            <p:nvPr/>
          </p:nvGraphicFramePr>
          <p:xfrm>
            <a:off x="2744" y="3705"/>
            <a:ext cx="1497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67" name="公式" r:id="rId3" imgW="952200" imgH="228600" progId="Equation.3">
                    <p:embed/>
                  </p:oleObj>
                </mc:Choice>
                <mc:Fallback>
                  <p:oleObj name="公式" r:id="rId3" imgW="952200" imgH="22860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4" y="3705"/>
                          <a:ext cx="1497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7264" name="Group 48"/>
          <p:cNvGrpSpPr>
            <a:grpSpLocks/>
          </p:cNvGrpSpPr>
          <p:nvPr/>
        </p:nvGrpSpPr>
        <p:grpSpPr bwMode="auto">
          <a:xfrm>
            <a:off x="554038" y="419100"/>
            <a:ext cx="5016500" cy="3240088"/>
            <a:chOff x="237" y="184"/>
            <a:chExt cx="2864" cy="1714"/>
          </a:xfrm>
        </p:grpSpPr>
        <p:sp>
          <p:nvSpPr>
            <p:cNvPr id="137220" name="Line 4"/>
            <p:cNvSpPr>
              <a:spLocks noChangeShapeType="1"/>
            </p:cNvSpPr>
            <p:nvPr/>
          </p:nvSpPr>
          <p:spPr bwMode="auto">
            <a:xfrm>
              <a:off x="1914" y="697"/>
              <a:ext cx="0" cy="105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21" name="Line 5"/>
            <p:cNvSpPr>
              <a:spLocks noChangeShapeType="1"/>
            </p:cNvSpPr>
            <p:nvPr/>
          </p:nvSpPr>
          <p:spPr bwMode="auto">
            <a:xfrm>
              <a:off x="566" y="697"/>
              <a:ext cx="1575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22" name="Line 6"/>
            <p:cNvSpPr>
              <a:spLocks noChangeShapeType="1"/>
            </p:cNvSpPr>
            <p:nvPr/>
          </p:nvSpPr>
          <p:spPr bwMode="auto">
            <a:xfrm flipV="1">
              <a:off x="583" y="1225"/>
              <a:ext cx="132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23" name="Line 7"/>
            <p:cNvSpPr>
              <a:spLocks noChangeShapeType="1"/>
            </p:cNvSpPr>
            <p:nvPr/>
          </p:nvSpPr>
          <p:spPr bwMode="auto">
            <a:xfrm>
              <a:off x="585" y="1753"/>
              <a:ext cx="2061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24" name="Rectangle 8"/>
            <p:cNvSpPr>
              <a:spLocks noChangeArrowheads="1"/>
            </p:cNvSpPr>
            <p:nvPr/>
          </p:nvSpPr>
          <p:spPr bwMode="auto">
            <a:xfrm>
              <a:off x="1854" y="1321"/>
              <a:ext cx="120" cy="288"/>
            </a:xfrm>
            <a:prstGeom prst="rect">
              <a:avLst/>
            </a:prstGeom>
            <a:solidFill>
              <a:srgbClr val="993300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7225" name="Line 9"/>
            <p:cNvSpPr>
              <a:spLocks noChangeShapeType="1"/>
            </p:cNvSpPr>
            <p:nvPr/>
          </p:nvSpPr>
          <p:spPr bwMode="auto">
            <a:xfrm>
              <a:off x="2646" y="697"/>
              <a:ext cx="0" cy="105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26" name="Rectangle 10"/>
            <p:cNvSpPr>
              <a:spLocks noChangeArrowheads="1"/>
            </p:cNvSpPr>
            <p:nvPr/>
          </p:nvSpPr>
          <p:spPr bwMode="auto">
            <a:xfrm>
              <a:off x="2586" y="1057"/>
              <a:ext cx="120" cy="288"/>
            </a:xfrm>
            <a:prstGeom prst="rect">
              <a:avLst/>
            </a:prstGeom>
            <a:solidFill>
              <a:srgbClr val="993300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7227" name="Rectangle 11"/>
            <p:cNvSpPr>
              <a:spLocks noChangeArrowheads="1"/>
            </p:cNvSpPr>
            <p:nvPr/>
          </p:nvSpPr>
          <p:spPr bwMode="auto">
            <a:xfrm>
              <a:off x="1854" y="841"/>
              <a:ext cx="120" cy="288"/>
            </a:xfrm>
            <a:prstGeom prst="rect">
              <a:avLst/>
            </a:prstGeom>
            <a:solidFill>
              <a:srgbClr val="993300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7228" name="Text Box 12"/>
            <p:cNvSpPr txBox="1">
              <a:spLocks noChangeArrowheads="1"/>
            </p:cNvSpPr>
            <p:nvPr/>
          </p:nvSpPr>
          <p:spPr bwMode="auto">
            <a:xfrm>
              <a:off x="1632" y="786"/>
              <a:ext cx="211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Z</a:t>
              </a:r>
              <a:endParaRPr lang="en-US" altLang="zh-CN" sz="2400"/>
            </a:p>
          </p:txBody>
        </p:sp>
        <p:sp>
          <p:nvSpPr>
            <p:cNvPr id="137229" name="Text Box 13"/>
            <p:cNvSpPr txBox="1">
              <a:spLocks noChangeArrowheads="1"/>
            </p:cNvSpPr>
            <p:nvPr/>
          </p:nvSpPr>
          <p:spPr bwMode="auto">
            <a:xfrm>
              <a:off x="1578" y="1321"/>
              <a:ext cx="212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Z</a:t>
              </a:r>
              <a:endParaRPr lang="en-US" altLang="zh-CN" sz="2400"/>
            </a:p>
          </p:txBody>
        </p:sp>
        <p:sp>
          <p:nvSpPr>
            <p:cNvPr id="137230" name="Text Box 14"/>
            <p:cNvSpPr txBox="1">
              <a:spLocks noChangeArrowheads="1"/>
            </p:cNvSpPr>
            <p:nvPr/>
          </p:nvSpPr>
          <p:spPr bwMode="auto">
            <a:xfrm>
              <a:off x="2694" y="1081"/>
              <a:ext cx="211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Z</a:t>
              </a:r>
              <a:endParaRPr lang="en-US" altLang="zh-CN" sz="2400"/>
            </a:p>
          </p:txBody>
        </p:sp>
        <p:sp>
          <p:nvSpPr>
            <p:cNvPr id="137231" name="Oval 15"/>
            <p:cNvSpPr>
              <a:spLocks noChangeArrowheads="1"/>
            </p:cNvSpPr>
            <p:nvPr/>
          </p:nvSpPr>
          <p:spPr bwMode="auto">
            <a:xfrm>
              <a:off x="1037" y="553"/>
              <a:ext cx="295" cy="295"/>
            </a:xfrm>
            <a:prstGeom prst="ellipse">
              <a:avLst/>
            </a:prstGeom>
            <a:solidFill>
              <a:srgbClr val="000080"/>
            </a:solidFill>
            <a:ln w="38100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</a:rPr>
                <a:t>A</a:t>
              </a:r>
              <a:r>
                <a:rPr lang="en-US" altLang="zh-CN" sz="2400" baseline="-25000">
                  <a:solidFill>
                    <a:schemeClr val="bg1"/>
                  </a:solidFill>
                </a:rPr>
                <a:t>1</a:t>
              </a:r>
              <a:endParaRPr lang="en-US" altLang="zh-CN" sz="2400">
                <a:solidFill>
                  <a:schemeClr val="bg1"/>
                </a:solidFill>
              </a:endParaRPr>
            </a:p>
          </p:txBody>
        </p:sp>
        <p:sp>
          <p:nvSpPr>
            <p:cNvPr id="137232" name="Line 16"/>
            <p:cNvSpPr>
              <a:spLocks noChangeShapeType="1"/>
            </p:cNvSpPr>
            <p:nvPr/>
          </p:nvSpPr>
          <p:spPr bwMode="auto">
            <a:xfrm flipH="1" flipV="1">
              <a:off x="2117" y="559"/>
              <a:ext cx="192" cy="11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3" name="Oval 17"/>
            <p:cNvSpPr>
              <a:spLocks noChangeArrowheads="1"/>
            </p:cNvSpPr>
            <p:nvPr/>
          </p:nvSpPr>
          <p:spPr bwMode="auto">
            <a:xfrm>
              <a:off x="2297" y="664"/>
              <a:ext cx="45" cy="45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4" name="Arc 18"/>
            <p:cNvSpPr>
              <a:spLocks/>
            </p:cNvSpPr>
            <p:nvPr/>
          </p:nvSpPr>
          <p:spPr bwMode="auto">
            <a:xfrm rot="-5400000">
              <a:off x="2156" y="562"/>
              <a:ext cx="201" cy="1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5" name="Line 19"/>
            <p:cNvSpPr>
              <a:spLocks noChangeShapeType="1"/>
            </p:cNvSpPr>
            <p:nvPr/>
          </p:nvSpPr>
          <p:spPr bwMode="auto">
            <a:xfrm>
              <a:off x="2348" y="694"/>
              <a:ext cx="30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6" name="Oval 20"/>
            <p:cNvSpPr>
              <a:spLocks noChangeArrowheads="1"/>
            </p:cNvSpPr>
            <p:nvPr/>
          </p:nvSpPr>
          <p:spPr bwMode="auto">
            <a:xfrm>
              <a:off x="521" y="670"/>
              <a:ext cx="45" cy="45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7" name="Oval 21"/>
            <p:cNvSpPr>
              <a:spLocks noChangeArrowheads="1"/>
            </p:cNvSpPr>
            <p:nvPr/>
          </p:nvSpPr>
          <p:spPr bwMode="auto">
            <a:xfrm>
              <a:off x="527" y="1195"/>
              <a:ext cx="45" cy="45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8" name="Oval 22"/>
            <p:cNvSpPr>
              <a:spLocks noChangeArrowheads="1"/>
            </p:cNvSpPr>
            <p:nvPr/>
          </p:nvSpPr>
          <p:spPr bwMode="auto">
            <a:xfrm>
              <a:off x="539" y="1726"/>
              <a:ext cx="45" cy="45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9" name="Oval 23"/>
            <p:cNvSpPr>
              <a:spLocks noChangeArrowheads="1"/>
            </p:cNvSpPr>
            <p:nvPr/>
          </p:nvSpPr>
          <p:spPr bwMode="auto">
            <a:xfrm>
              <a:off x="1043" y="1057"/>
              <a:ext cx="295" cy="295"/>
            </a:xfrm>
            <a:prstGeom prst="ellipse">
              <a:avLst/>
            </a:prstGeom>
            <a:solidFill>
              <a:srgbClr val="000080"/>
            </a:solidFill>
            <a:ln w="38100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</a:rPr>
                <a:t>A</a:t>
              </a:r>
              <a:r>
                <a:rPr lang="en-US" altLang="zh-CN" sz="2400" baseline="-250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37240" name="Oval 24"/>
            <p:cNvSpPr>
              <a:spLocks noChangeArrowheads="1"/>
            </p:cNvSpPr>
            <p:nvPr/>
          </p:nvSpPr>
          <p:spPr bwMode="auto">
            <a:xfrm>
              <a:off x="1055" y="1603"/>
              <a:ext cx="295" cy="295"/>
            </a:xfrm>
            <a:prstGeom prst="ellipse">
              <a:avLst/>
            </a:prstGeom>
            <a:solidFill>
              <a:srgbClr val="000080"/>
            </a:solidFill>
            <a:ln w="38100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</a:rPr>
                <a:t>A</a:t>
              </a:r>
              <a:r>
                <a:rPr lang="en-US" altLang="zh-CN" sz="2400" baseline="-2500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7241" name="Text Box 25"/>
            <p:cNvSpPr txBox="1">
              <a:spLocks noChangeArrowheads="1"/>
            </p:cNvSpPr>
            <p:nvPr/>
          </p:nvSpPr>
          <p:spPr bwMode="auto">
            <a:xfrm>
              <a:off x="2172" y="212"/>
              <a:ext cx="202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/>
                <a:t>S</a:t>
              </a:r>
            </a:p>
          </p:txBody>
        </p:sp>
        <p:sp>
          <p:nvSpPr>
            <p:cNvPr id="137248" name="Line 32"/>
            <p:cNvSpPr>
              <a:spLocks noChangeShapeType="1"/>
            </p:cNvSpPr>
            <p:nvPr/>
          </p:nvSpPr>
          <p:spPr bwMode="auto">
            <a:xfrm>
              <a:off x="1383" y="618"/>
              <a:ext cx="4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49" name="Line 33"/>
            <p:cNvSpPr>
              <a:spLocks noChangeShapeType="1"/>
            </p:cNvSpPr>
            <p:nvPr/>
          </p:nvSpPr>
          <p:spPr bwMode="auto">
            <a:xfrm>
              <a:off x="1383" y="1162"/>
              <a:ext cx="4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0" name="Line 34"/>
            <p:cNvSpPr>
              <a:spLocks noChangeShapeType="1"/>
            </p:cNvSpPr>
            <p:nvPr/>
          </p:nvSpPr>
          <p:spPr bwMode="auto">
            <a:xfrm>
              <a:off x="1429" y="1706"/>
              <a:ext cx="4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1" name="Line 35"/>
            <p:cNvSpPr>
              <a:spLocks noChangeShapeType="1"/>
            </p:cNvSpPr>
            <p:nvPr/>
          </p:nvSpPr>
          <p:spPr bwMode="auto">
            <a:xfrm flipH="1">
              <a:off x="2063" y="754"/>
              <a:ext cx="1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2" name="Line 36"/>
            <p:cNvSpPr>
              <a:spLocks noChangeShapeType="1"/>
            </p:cNvSpPr>
            <p:nvPr/>
          </p:nvSpPr>
          <p:spPr bwMode="auto">
            <a:xfrm flipV="1">
              <a:off x="2744" y="1389"/>
              <a:ext cx="0" cy="3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3" name="Line 37"/>
            <p:cNvSpPr>
              <a:spLocks noChangeShapeType="1"/>
            </p:cNvSpPr>
            <p:nvPr/>
          </p:nvSpPr>
          <p:spPr bwMode="auto">
            <a:xfrm flipH="1">
              <a:off x="2064" y="1298"/>
              <a:ext cx="1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4" name="Text Box 38"/>
            <p:cNvSpPr txBox="1">
              <a:spLocks noChangeArrowheads="1"/>
            </p:cNvSpPr>
            <p:nvPr/>
          </p:nvSpPr>
          <p:spPr bwMode="auto">
            <a:xfrm>
              <a:off x="245" y="584"/>
              <a:ext cx="221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A</a:t>
              </a:r>
              <a:endParaRPr lang="en-US" altLang="zh-CN" sz="2400"/>
            </a:p>
          </p:txBody>
        </p:sp>
        <p:sp>
          <p:nvSpPr>
            <p:cNvPr id="137255" name="Text Box 39"/>
            <p:cNvSpPr txBox="1">
              <a:spLocks noChangeArrowheads="1"/>
            </p:cNvSpPr>
            <p:nvPr/>
          </p:nvSpPr>
          <p:spPr bwMode="auto">
            <a:xfrm>
              <a:off x="237" y="1051"/>
              <a:ext cx="221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B</a:t>
              </a:r>
              <a:endParaRPr lang="en-US" altLang="zh-CN" sz="2400"/>
            </a:p>
          </p:txBody>
        </p:sp>
        <p:sp>
          <p:nvSpPr>
            <p:cNvPr id="137256" name="Text Box 40"/>
            <p:cNvSpPr txBox="1">
              <a:spLocks noChangeArrowheads="1"/>
            </p:cNvSpPr>
            <p:nvPr/>
          </p:nvSpPr>
          <p:spPr bwMode="auto">
            <a:xfrm>
              <a:off x="245" y="1588"/>
              <a:ext cx="221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C</a:t>
              </a:r>
              <a:endParaRPr lang="en-US" altLang="zh-CN" sz="2400"/>
            </a:p>
          </p:txBody>
        </p:sp>
        <p:graphicFrame>
          <p:nvGraphicFramePr>
            <p:cNvPr id="137258" name="Object 42"/>
            <p:cNvGraphicFramePr>
              <a:graphicFrameLocks noChangeAspect="1"/>
            </p:cNvGraphicFramePr>
            <p:nvPr/>
          </p:nvGraphicFramePr>
          <p:xfrm>
            <a:off x="1419" y="184"/>
            <a:ext cx="272" cy="3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68" name="公式" r:id="rId5" imgW="215640" imgH="304560" progId="Equation.3">
                    <p:embed/>
                  </p:oleObj>
                </mc:Choice>
                <mc:Fallback>
                  <p:oleObj name="公式" r:id="rId5" imgW="215640" imgH="30456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9" y="184"/>
                          <a:ext cx="272" cy="3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CC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7259" name="Object 43"/>
            <p:cNvGraphicFramePr>
              <a:graphicFrameLocks noChangeAspect="1"/>
            </p:cNvGraphicFramePr>
            <p:nvPr/>
          </p:nvGraphicFramePr>
          <p:xfrm>
            <a:off x="1404" y="736"/>
            <a:ext cx="256" cy="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69" name="Equation" r:id="rId7" imgW="203040" imgH="317160" progId="Equation.DSMT4">
                    <p:embed/>
                  </p:oleObj>
                </mc:Choice>
                <mc:Fallback>
                  <p:oleObj name="Equation" r:id="rId7" imgW="203040" imgH="317160" progId="Equation.DSMT4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4" y="736"/>
                          <a:ext cx="256" cy="4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CC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7260" name="Object 44"/>
            <p:cNvGraphicFramePr>
              <a:graphicFrameLocks noChangeAspect="1"/>
            </p:cNvGraphicFramePr>
            <p:nvPr/>
          </p:nvGraphicFramePr>
          <p:xfrm>
            <a:off x="1381" y="1281"/>
            <a:ext cx="240" cy="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70" name="Equation" r:id="rId9" imgW="190440" imgH="317160" progId="Equation.DSMT4">
                    <p:embed/>
                  </p:oleObj>
                </mc:Choice>
                <mc:Fallback>
                  <p:oleObj name="Equation" r:id="rId9" imgW="190440" imgH="317160" progId="Equation.DSMT4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1" y="1281"/>
                          <a:ext cx="240" cy="4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CC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7261" name="Object 45"/>
            <p:cNvGraphicFramePr>
              <a:graphicFrameLocks noChangeAspect="1"/>
            </p:cNvGraphicFramePr>
            <p:nvPr/>
          </p:nvGraphicFramePr>
          <p:xfrm>
            <a:off x="2128" y="776"/>
            <a:ext cx="336" cy="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71" name="Equation" r:id="rId11" imgW="266400" imgH="317160" progId="Equation.DSMT4">
                    <p:embed/>
                  </p:oleObj>
                </mc:Choice>
                <mc:Fallback>
                  <p:oleObj name="Equation" r:id="rId11" imgW="266400" imgH="317160" progId="Equation.DSMT4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8" y="776"/>
                          <a:ext cx="336" cy="4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CC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7262" name="Object 46"/>
            <p:cNvGraphicFramePr>
              <a:graphicFrameLocks noChangeAspect="1"/>
            </p:cNvGraphicFramePr>
            <p:nvPr/>
          </p:nvGraphicFramePr>
          <p:xfrm>
            <a:off x="2088" y="1266"/>
            <a:ext cx="336" cy="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72" name="Equation" r:id="rId13" imgW="266400" imgH="317160" progId="Equation.DSMT4">
                    <p:embed/>
                  </p:oleObj>
                </mc:Choice>
                <mc:Fallback>
                  <p:oleObj name="Equation" r:id="rId13" imgW="266400" imgH="317160" progId="Equation.DSMT4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8" y="1266"/>
                          <a:ext cx="336" cy="4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CC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7263" name="Object 47"/>
            <p:cNvGraphicFramePr>
              <a:graphicFrameLocks noChangeAspect="1"/>
            </p:cNvGraphicFramePr>
            <p:nvPr/>
          </p:nvGraphicFramePr>
          <p:xfrm>
            <a:off x="2781" y="1437"/>
            <a:ext cx="320" cy="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73" name="Equation" r:id="rId15" imgW="253800" imgH="317160" progId="Equation.DSMT4">
                    <p:embed/>
                  </p:oleObj>
                </mc:Choice>
                <mc:Fallback>
                  <p:oleObj name="Equation" r:id="rId15" imgW="253800" imgH="317160" progId="Equation.DSMT4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1" y="1437"/>
                          <a:ext cx="320" cy="4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CC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7266" name="AutoShape 50"/>
          <p:cNvSpPr>
            <a:spLocks noChangeArrowheads="1"/>
          </p:cNvSpPr>
          <p:nvPr/>
        </p:nvSpPr>
        <p:spPr bwMode="auto">
          <a:xfrm>
            <a:off x="180975" y="0"/>
            <a:ext cx="2400300" cy="1143000"/>
          </a:xfrm>
          <a:prstGeom prst="horizontalScroll">
            <a:avLst>
              <a:gd name="adj" fmla="val 12500"/>
            </a:avLst>
          </a:prstGeom>
          <a:solidFill>
            <a:srgbClr val="003366"/>
          </a:soli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>
                <a:solidFill>
                  <a:schemeClr val="bg1"/>
                </a:solidFill>
              </a:rPr>
              <a:t>问题及讨论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7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"/>
                                        <p:tgtEl>
                                          <p:spTgt spid="137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7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7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42" grpId="0" autoUpdateAnimBg="0"/>
      <p:bldP spid="137243" grpId="0" autoUpdateAnimBg="0"/>
      <p:bldP spid="137244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114300" y="138113"/>
            <a:ext cx="5532438" cy="701675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4000">
                <a:solidFill>
                  <a:schemeClr val="bg1"/>
                </a:solidFill>
                <a:ea typeface="隶书" panose="02010509060101010101" pitchFamily="49" charset="-122"/>
              </a:rPr>
              <a:t>§7.4  </a:t>
            </a:r>
            <a:r>
              <a:rPr lang="zh-CN" altLang="en-US" sz="4000">
                <a:solidFill>
                  <a:schemeClr val="bg1"/>
                </a:solidFill>
                <a:ea typeface="隶书" panose="02010509060101010101" pitchFamily="49" charset="-122"/>
              </a:rPr>
              <a:t>三相电路的功率</a:t>
            </a:r>
          </a:p>
        </p:txBody>
      </p:sp>
      <p:grpSp>
        <p:nvGrpSpPr>
          <p:cNvPr id="133123" name="Group 3"/>
          <p:cNvGrpSpPr>
            <a:grpSpLocks/>
          </p:cNvGrpSpPr>
          <p:nvPr/>
        </p:nvGrpSpPr>
        <p:grpSpPr bwMode="auto">
          <a:xfrm>
            <a:off x="365125" y="1482725"/>
            <a:ext cx="6694488" cy="827088"/>
            <a:chOff x="230" y="934"/>
            <a:chExt cx="4217" cy="521"/>
          </a:xfrm>
        </p:grpSpPr>
        <p:graphicFrame>
          <p:nvGraphicFramePr>
            <p:cNvPr id="133124" name="Object 4"/>
            <p:cNvGraphicFramePr>
              <a:graphicFrameLocks noChangeAspect="1"/>
            </p:cNvGraphicFramePr>
            <p:nvPr/>
          </p:nvGraphicFramePr>
          <p:xfrm>
            <a:off x="2296" y="934"/>
            <a:ext cx="2151" cy="5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30" name="公式" r:id="rId3" imgW="1015920" imgH="228600" progId="Equation.3">
                    <p:embed/>
                  </p:oleObj>
                </mc:Choice>
                <mc:Fallback>
                  <p:oleObj name="公式" r:id="rId3" imgW="1015920" imgH="2286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6" y="934"/>
                          <a:ext cx="2151" cy="5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125" name="Text Box 5"/>
            <p:cNvSpPr txBox="1">
              <a:spLocks noChangeArrowheads="1"/>
            </p:cNvSpPr>
            <p:nvPr/>
          </p:nvSpPr>
          <p:spPr bwMode="auto">
            <a:xfrm>
              <a:off x="230" y="967"/>
              <a:ext cx="21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三相总有功功率：</a:t>
              </a:r>
            </a:p>
          </p:txBody>
        </p:sp>
      </p:grp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381000" y="762000"/>
            <a:ext cx="4794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0000FF"/>
                </a:solidFill>
                <a:ea typeface="隶书" panose="02010509060101010101" pitchFamily="49" charset="-122"/>
              </a:rPr>
              <a:t>三相电路的功率的计算</a:t>
            </a:r>
          </a:p>
        </p:txBody>
      </p:sp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301625" y="4173538"/>
            <a:ext cx="81089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/>
              <a:t>若三相负载对称，则三相电压、电流分别对称、有效值相等</a:t>
            </a:r>
          </a:p>
        </p:txBody>
      </p:sp>
      <p:graphicFrame>
        <p:nvGraphicFramePr>
          <p:cNvPr id="133128" name="Object 8"/>
          <p:cNvGraphicFramePr>
            <a:graphicFrameLocks noChangeAspect="1"/>
          </p:cNvGraphicFramePr>
          <p:nvPr/>
        </p:nvGraphicFramePr>
        <p:xfrm>
          <a:off x="554038" y="5400675"/>
          <a:ext cx="8034337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1" name="Equation" r:id="rId5" imgW="1892160" imgH="228600" progId="Equation.DSMT4">
                  <p:embed/>
                </p:oleObj>
              </mc:Choice>
              <mc:Fallback>
                <p:oleObj name="Equation" r:id="rId5" imgW="189216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5400675"/>
                        <a:ext cx="8034337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29" name="Object 9"/>
          <p:cNvGraphicFramePr>
            <a:graphicFrameLocks noChangeAspect="1"/>
          </p:cNvGraphicFramePr>
          <p:nvPr/>
        </p:nvGraphicFramePr>
        <p:xfrm>
          <a:off x="590550" y="2308225"/>
          <a:ext cx="7972425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2" name="Equation" r:id="rId7" imgW="2577960" imgH="457200" progId="Equation.DSMT4">
                  <p:embed/>
                </p:oleObj>
              </mc:Choice>
              <mc:Fallback>
                <p:oleObj name="Equation" r:id="rId7" imgW="2577960" imgH="4572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" y="2308225"/>
                        <a:ext cx="7972425" cy="118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6" grpId="0" autoUpdateAnimBg="0"/>
      <p:bldP spid="133127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30" name="Group 58"/>
          <p:cNvGrpSpPr>
            <a:grpSpLocks/>
          </p:cNvGrpSpPr>
          <p:nvPr/>
        </p:nvGrpSpPr>
        <p:grpSpPr bwMode="auto">
          <a:xfrm>
            <a:off x="174625" y="384175"/>
            <a:ext cx="6010275" cy="781050"/>
            <a:chOff x="420" y="1588"/>
            <a:chExt cx="3786" cy="492"/>
          </a:xfrm>
        </p:grpSpPr>
        <p:sp>
          <p:nvSpPr>
            <p:cNvPr id="54281" name="Text Box 9"/>
            <p:cNvSpPr txBox="1">
              <a:spLocks noChangeArrowheads="1"/>
            </p:cNvSpPr>
            <p:nvPr/>
          </p:nvSpPr>
          <p:spPr bwMode="auto">
            <a:xfrm>
              <a:off x="420" y="1588"/>
              <a:ext cx="14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负载对称时：</a:t>
              </a:r>
            </a:p>
          </p:txBody>
        </p:sp>
        <p:graphicFrame>
          <p:nvGraphicFramePr>
            <p:cNvPr id="54282" name="Object 10"/>
            <p:cNvGraphicFramePr>
              <a:graphicFrameLocks noChangeAspect="1"/>
            </p:cNvGraphicFramePr>
            <p:nvPr/>
          </p:nvGraphicFramePr>
          <p:xfrm>
            <a:off x="2014" y="1600"/>
            <a:ext cx="2192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32" name="Equation" r:id="rId3" imgW="1079280" imgH="241200" progId="Equation.DSMT4">
                    <p:embed/>
                  </p:oleObj>
                </mc:Choice>
                <mc:Fallback>
                  <p:oleObj name="Equation" r:id="rId3" imgW="1079280" imgH="2412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4" y="1600"/>
                          <a:ext cx="2192" cy="480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329" name="Group 57"/>
          <p:cNvGrpSpPr>
            <a:grpSpLocks/>
          </p:cNvGrpSpPr>
          <p:nvPr/>
        </p:nvGrpSpPr>
        <p:grpSpPr bwMode="auto">
          <a:xfrm>
            <a:off x="-20638" y="1427163"/>
            <a:ext cx="8477251" cy="1630362"/>
            <a:chOff x="297" y="2401"/>
            <a:chExt cx="5340" cy="1027"/>
          </a:xfrm>
        </p:grpSpPr>
        <p:graphicFrame>
          <p:nvGraphicFramePr>
            <p:cNvPr id="54302" name="Object 30"/>
            <p:cNvGraphicFramePr>
              <a:graphicFrameLocks noChangeAspect="1"/>
            </p:cNvGraphicFramePr>
            <p:nvPr/>
          </p:nvGraphicFramePr>
          <p:xfrm>
            <a:off x="2489" y="2401"/>
            <a:ext cx="2580" cy="5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33" name="Equation" r:id="rId5" imgW="1346040" imgH="266400" progId="Equation.DSMT4">
                    <p:embed/>
                  </p:oleObj>
                </mc:Choice>
                <mc:Fallback>
                  <p:oleObj name="Equation" r:id="rId5" imgW="1346040" imgH="266400" progId="Equation.DSMT4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9" y="2401"/>
                          <a:ext cx="2580" cy="5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305" name="Text Box 33"/>
            <p:cNvSpPr txBox="1">
              <a:spLocks noChangeArrowheads="1"/>
            </p:cNvSpPr>
            <p:nvPr/>
          </p:nvSpPr>
          <p:spPr bwMode="auto">
            <a:xfrm>
              <a:off x="843" y="2464"/>
              <a:ext cx="16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/>
                <a:t>星形接法时：</a:t>
              </a:r>
            </a:p>
          </p:txBody>
        </p:sp>
        <p:graphicFrame>
          <p:nvGraphicFramePr>
            <p:cNvPr id="54308" name="Object 36"/>
            <p:cNvGraphicFramePr>
              <a:graphicFrameLocks noChangeAspect="1"/>
            </p:cNvGraphicFramePr>
            <p:nvPr/>
          </p:nvGraphicFramePr>
          <p:xfrm>
            <a:off x="2733" y="2890"/>
            <a:ext cx="2904" cy="5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34" name="Equation" r:id="rId7" imgW="1346040" imgH="266400" progId="Equation.DSMT4">
                    <p:embed/>
                  </p:oleObj>
                </mc:Choice>
                <mc:Fallback>
                  <p:oleObj name="Equation" r:id="rId7" imgW="1346040" imgH="266400" progId="Equation.DSMT4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3" y="2890"/>
                          <a:ext cx="2904" cy="5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309" name="Text Box 37"/>
            <p:cNvSpPr txBox="1">
              <a:spLocks noChangeArrowheads="1"/>
            </p:cNvSpPr>
            <p:nvPr/>
          </p:nvSpPr>
          <p:spPr bwMode="auto">
            <a:xfrm>
              <a:off x="855" y="2948"/>
              <a:ext cx="203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200"/>
                <a:t>三角形接法时：</a:t>
              </a:r>
            </a:p>
          </p:txBody>
        </p:sp>
        <p:sp>
          <p:nvSpPr>
            <p:cNvPr id="54312" name="AutoShape 40"/>
            <p:cNvSpPr>
              <a:spLocks/>
            </p:cNvSpPr>
            <p:nvPr/>
          </p:nvSpPr>
          <p:spPr bwMode="auto">
            <a:xfrm>
              <a:off x="718" y="2582"/>
              <a:ext cx="134" cy="580"/>
            </a:xfrm>
            <a:prstGeom prst="leftBrace">
              <a:avLst>
                <a:gd name="adj1" fmla="val 36070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313" name="Text Box 41"/>
            <p:cNvSpPr txBox="1">
              <a:spLocks noChangeArrowheads="1"/>
            </p:cNvSpPr>
            <p:nvPr/>
          </p:nvSpPr>
          <p:spPr bwMode="auto">
            <a:xfrm flipV="1">
              <a:off x="297" y="2679"/>
              <a:ext cx="36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ym typeface="Symbol" panose="05050102010706020507" pitchFamily="18" charset="2"/>
                </a:rPr>
                <a:t></a:t>
              </a:r>
              <a:endParaRPr lang="en-US" altLang="zh-CN" sz="3600"/>
            </a:p>
          </p:txBody>
        </p:sp>
      </p:grpSp>
      <p:grpSp>
        <p:nvGrpSpPr>
          <p:cNvPr id="54321" name="Group 49"/>
          <p:cNvGrpSpPr>
            <a:grpSpLocks/>
          </p:cNvGrpSpPr>
          <p:nvPr/>
        </p:nvGrpSpPr>
        <p:grpSpPr bwMode="auto">
          <a:xfrm>
            <a:off x="101600" y="3116263"/>
            <a:ext cx="6215063" cy="1011237"/>
            <a:chOff x="374" y="3543"/>
            <a:chExt cx="3915" cy="637"/>
          </a:xfrm>
        </p:grpSpPr>
        <p:graphicFrame>
          <p:nvGraphicFramePr>
            <p:cNvPr id="54310" name="Object 38"/>
            <p:cNvGraphicFramePr>
              <a:graphicFrameLocks noChangeAspect="1"/>
            </p:cNvGraphicFramePr>
            <p:nvPr/>
          </p:nvGraphicFramePr>
          <p:xfrm>
            <a:off x="850" y="3543"/>
            <a:ext cx="3439" cy="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35" name="公式" r:id="rId9" imgW="1155600" imgH="253800" progId="Equation.3">
                    <p:embed/>
                  </p:oleObj>
                </mc:Choice>
                <mc:Fallback>
                  <p:oleObj name="公式" r:id="rId9" imgW="1155600" imgH="253800" progId="Equation.3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0" y="3543"/>
                          <a:ext cx="3439" cy="637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314" name="Text Box 42"/>
            <p:cNvSpPr txBox="1">
              <a:spLocks noChangeArrowheads="1"/>
            </p:cNvSpPr>
            <p:nvPr/>
          </p:nvSpPr>
          <p:spPr bwMode="auto">
            <a:xfrm>
              <a:off x="374" y="3691"/>
              <a:ext cx="36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ym typeface="Symbol" panose="05050102010706020507" pitchFamily="18" charset="2"/>
                </a:rPr>
                <a:t></a:t>
              </a:r>
              <a:endParaRPr lang="en-US" altLang="zh-CN" sz="3600"/>
            </a:p>
          </p:txBody>
        </p:sp>
      </p:grpSp>
      <p:sp>
        <p:nvSpPr>
          <p:cNvPr id="54331" name="AutoShape 59"/>
          <p:cNvSpPr>
            <a:spLocks noChangeArrowheads="1"/>
          </p:cNvSpPr>
          <p:nvPr/>
        </p:nvSpPr>
        <p:spPr bwMode="auto">
          <a:xfrm>
            <a:off x="6311900" y="773113"/>
            <a:ext cx="1616075" cy="877887"/>
          </a:xfrm>
          <a:prstGeom prst="wedgeEllipseCallout">
            <a:avLst>
              <a:gd name="adj1" fmla="val -43750"/>
              <a:gd name="adj2" fmla="val 7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zh-CN" altLang="zh-CN"/>
          </a:p>
        </p:txBody>
      </p:sp>
      <p:sp>
        <p:nvSpPr>
          <p:cNvPr id="54332" name="AutoShape 60"/>
          <p:cNvSpPr>
            <a:spLocks/>
          </p:cNvSpPr>
          <p:nvPr/>
        </p:nvSpPr>
        <p:spPr bwMode="auto">
          <a:xfrm>
            <a:off x="6765925" y="358775"/>
            <a:ext cx="914400" cy="914400"/>
          </a:xfrm>
          <a:prstGeom prst="borderCallout1">
            <a:avLst>
              <a:gd name="adj1" fmla="val -8333"/>
              <a:gd name="adj2" fmla="val 12500"/>
              <a:gd name="adj3" fmla="val -8333"/>
              <a:gd name="adj4" fmla="val 17465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zh-CN" altLang="zh-CN"/>
          </a:p>
        </p:txBody>
      </p:sp>
      <p:sp>
        <p:nvSpPr>
          <p:cNvPr id="54333" name="Rectangle 61"/>
          <p:cNvSpPr>
            <a:spLocks noChangeArrowheads="1"/>
          </p:cNvSpPr>
          <p:nvPr/>
        </p:nvSpPr>
        <p:spPr bwMode="auto">
          <a:xfrm>
            <a:off x="7097713" y="336550"/>
            <a:ext cx="17399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  <a:sym typeface="Symbol" panose="05050102010706020507" pitchFamily="18" charset="2"/>
              </a:rPr>
              <a:t> </a:t>
            </a:r>
            <a:r>
              <a:rPr lang="zh-CN" altLang="en-US">
                <a:solidFill>
                  <a:srgbClr val="FF0000"/>
                </a:solidFill>
              </a:rPr>
              <a:t>由负载</a:t>
            </a:r>
          </a:p>
          <a:p>
            <a:r>
              <a:rPr lang="zh-CN" altLang="en-US">
                <a:solidFill>
                  <a:srgbClr val="FF0000"/>
                </a:solidFill>
              </a:rPr>
              <a:t>性质决定</a:t>
            </a:r>
          </a:p>
        </p:txBody>
      </p:sp>
      <p:sp>
        <p:nvSpPr>
          <p:cNvPr id="110616" name="Text Box 24"/>
          <p:cNvSpPr txBox="1">
            <a:spLocks noChangeArrowheads="1"/>
          </p:cNvSpPr>
          <p:nvPr/>
        </p:nvSpPr>
        <p:spPr bwMode="auto">
          <a:xfrm>
            <a:off x="450850" y="4324350"/>
            <a:ext cx="2749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注意：</a:t>
            </a:r>
          </a:p>
        </p:txBody>
      </p:sp>
      <p:sp>
        <p:nvSpPr>
          <p:cNvPr id="110617" name="Text Box 25"/>
          <p:cNvSpPr txBox="1">
            <a:spLocks noChangeArrowheads="1"/>
          </p:cNvSpPr>
          <p:nvPr/>
        </p:nvSpPr>
        <p:spPr bwMode="auto">
          <a:xfrm>
            <a:off x="669925" y="4814888"/>
            <a:ext cx="81502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76250" indent="-4762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>
                <a:ea typeface="楷体_GB2312" pitchFamily="49" charset="-122"/>
              </a:rPr>
              <a:t>(1)  </a:t>
            </a: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 </a:t>
            </a:r>
            <a:r>
              <a:rPr lang="zh-CN" altLang="en-US">
                <a:ea typeface="楷体_GB2312" pitchFamily="49" charset="-122"/>
              </a:rPr>
              <a:t>为相电压与相电流的相位差角</a:t>
            </a:r>
            <a:r>
              <a:rPr lang="en-US" altLang="zh-CN">
                <a:ea typeface="楷体_GB2312" pitchFamily="49" charset="-122"/>
              </a:rPr>
              <a:t>(</a:t>
            </a:r>
            <a:r>
              <a:rPr lang="zh-CN" altLang="en-US">
                <a:ea typeface="楷体_GB2312" pitchFamily="49" charset="-122"/>
              </a:rPr>
              <a:t>相阻抗角</a:t>
            </a:r>
            <a:r>
              <a:rPr lang="en-US" altLang="zh-CN">
                <a:ea typeface="楷体_GB2312" pitchFamily="49" charset="-122"/>
              </a:rPr>
              <a:t>)</a:t>
            </a:r>
            <a:r>
              <a:rPr lang="zh-CN" altLang="en-US">
                <a:ea typeface="楷体_GB2312" pitchFamily="49" charset="-122"/>
              </a:rPr>
              <a:t>，不要误以为是线电压与线电流的相位差。</a:t>
            </a:r>
          </a:p>
        </p:txBody>
      </p:sp>
      <p:sp>
        <p:nvSpPr>
          <p:cNvPr id="110618" name="Rectangle 26"/>
          <p:cNvSpPr>
            <a:spLocks noChangeArrowheads="1"/>
          </p:cNvSpPr>
          <p:nvPr/>
        </p:nvSpPr>
        <p:spPr bwMode="auto">
          <a:xfrm>
            <a:off x="666750" y="5724525"/>
            <a:ext cx="838200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76250" indent="-4762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>
                <a:ea typeface="楷体_GB2312" pitchFamily="49" charset="-122"/>
              </a:rPr>
              <a:t>(2) cos</a:t>
            </a: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</a:t>
            </a:r>
            <a:r>
              <a:rPr lang="zh-CN" altLang="en-US">
                <a:ea typeface="楷体_GB2312" pitchFamily="49" charset="-122"/>
              </a:rPr>
              <a:t>为每相的功率因数，在对称三相制中即三相功率因数：           </a:t>
            </a:r>
            <a:r>
              <a:rPr lang="en-US" altLang="zh-CN">
                <a:ea typeface="楷体_GB2312" pitchFamily="49" charset="-122"/>
              </a:rPr>
              <a:t>cos</a:t>
            </a: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ea typeface="楷体_GB2312" pitchFamily="49" charset="-122"/>
                <a:sym typeface="Symbol" panose="05050102010706020507" pitchFamily="18" charset="2"/>
              </a:rPr>
              <a:t>A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= </a:t>
            </a:r>
            <a:r>
              <a:rPr lang="en-US" altLang="zh-CN">
                <a:ea typeface="楷体_GB2312" pitchFamily="49" charset="-122"/>
              </a:rPr>
              <a:t>cos</a:t>
            </a: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ea typeface="楷体_GB2312" pitchFamily="49" charset="-122"/>
                <a:sym typeface="Symbol" panose="05050102010706020507" pitchFamily="18" charset="2"/>
              </a:rPr>
              <a:t>B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 = </a:t>
            </a:r>
            <a:r>
              <a:rPr lang="en-US" altLang="zh-CN">
                <a:ea typeface="楷体_GB2312" pitchFamily="49" charset="-122"/>
              </a:rPr>
              <a:t>cos</a:t>
            </a: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ea typeface="楷体_GB2312" pitchFamily="49" charset="-122"/>
                <a:sym typeface="Symbol" panose="05050102010706020507" pitchFamily="18" charset="2"/>
              </a:rPr>
              <a:t>C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 = </a:t>
            </a:r>
            <a:r>
              <a:rPr lang="en-US" altLang="zh-CN">
                <a:ea typeface="楷体_GB2312" pitchFamily="49" charset="-122"/>
              </a:rPr>
              <a:t>cos</a:t>
            </a: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ea typeface="楷体_GB2312" pitchFamily="49" charset="-122"/>
                <a:sym typeface="Symbol" panose="05050102010706020507" pitchFamily="18" charset="2"/>
              </a:rPr>
              <a:t> </a:t>
            </a:r>
            <a:r>
              <a:rPr lang="zh-CN" altLang="en-US">
                <a:ea typeface="楷体_GB2312" pitchFamily="49" charset="-122"/>
                <a:sym typeface="Symbol" panose="05050102010706020507" pitchFamily="18" charset="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0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6" grpId="0" autoUpdateAnimBg="0"/>
      <p:bldP spid="110617" grpId="0" autoUpdateAnimBg="0"/>
      <p:bldP spid="110618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3176588" y="2473325"/>
          <a:ext cx="4005262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56" name="Equation" r:id="rId3" imgW="1066680" imgH="774360" progId="Equation.DSMT4">
                  <p:embed/>
                </p:oleObj>
              </mc:Choice>
              <mc:Fallback>
                <p:oleObj name="Equation" r:id="rId3" imgW="1066680" imgH="7743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6588" y="2473325"/>
                        <a:ext cx="4005262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1127125" y="2633663"/>
            <a:ext cx="2224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有功功率：</a:t>
            </a:r>
            <a:endParaRPr lang="zh-CN" altLang="en-US" sz="3200">
              <a:solidFill>
                <a:schemeClr val="accent2"/>
              </a:solidFill>
            </a:endParaRP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1108075" y="3724275"/>
            <a:ext cx="22240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无功功率：</a:t>
            </a:r>
            <a:endParaRPr lang="zh-CN" altLang="en-US" sz="3200">
              <a:solidFill>
                <a:schemeClr val="accent2"/>
              </a:solidFill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1146175" y="4645025"/>
            <a:ext cx="22240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视在功率：</a:t>
            </a:r>
            <a:endParaRPr lang="zh-CN" altLang="en-US" sz="3200">
              <a:solidFill>
                <a:schemeClr val="accent2"/>
              </a:solidFill>
            </a:endParaRP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196850" y="1808163"/>
            <a:ext cx="83439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3200">
                <a:solidFill>
                  <a:srgbClr val="0000FF"/>
                </a:solidFill>
              </a:rPr>
              <a:t>在三相负载对称的条件下，三相电路的功率：</a:t>
            </a:r>
          </a:p>
        </p:txBody>
      </p:sp>
      <p:graphicFrame>
        <p:nvGraphicFramePr>
          <p:cNvPr id="56334" name="Object 14"/>
          <p:cNvGraphicFramePr>
            <a:graphicFrameLocks noChangeAspect="1"/>
          </p:cNvGraphicFramePr>
          <p:nvPr/>
        </p:nvGraphicFramePr>
        <p:xfrm>
          <a:off x="3013075" y="5403850"/>
          <a:ext cx="3913188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57" name="Equation" r:id="rId5" imgW="888840" imgH="279360" progId="Equation.3">
                  <p:embed/>
                </p:oleObj>
              </mc:Choice>
              <mc:Fallback>
                <p:oleObj name="Equation" r:id="rId5" imgW="888840" imgH="2793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075" y="5403850"/>
                        <a:ext cx="3913188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09550" y="173038"/>
            <a:ext cx="8458200" cy="12842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zh-CN" altLang="en-US"/>
              <a:t>三相负载有功功率等于各相负载有功功率之和。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/>
              <a:t>   三相负载无功功率等于各相负载无功功率之和。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autoUpdateAnimBg="0"/>
      <p:bldP spid="56329" grpId="0" autoUpdateAnimBg="0"/>
      <p:bldP spid="56330" grpId="0" autoUpdateAnimBg="0"/>
      <p:bldP spid="56331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635000" y="161925"/>
            <a:ext cx="792480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50000"/>
              </a:spcBef>
            </a:pPr>
            <a:r>
              <a:rPr lang="en-US" altLang="zh-CN" sz="2400" b="0"/>
              <a:t>         </a:t>
            </a:r>
            <a:r>
              <a:rPr lang="zh-CN" altLang="en-US" sz="3200"/>
              <a:t>有一对称三相负载</a:t>
            </a:r>
            <a:r>
              <a:rPr lang="en-US" altLang="zh-CN" sz="3200"/>
              <a:t>, </a:t>
            </a:r>
            <a:r>
              <a:rPr lang="zh-CN" altLang="en-US" sz="3200"/>
              <a:t>每相阻抗</a:t>
            </a:r>
            <a:r>
              <a:rPr lang="en-US" altLang="zh-CN" sz="3200" i="1"/>
              <a:t>Z</a:t>
            </a:r>
            <a:r>
              <a:rPr lang="en-US" altLang="zh-CN" sz="3200"/>
              <a:t>=80+j60Ω, </a:t>
            </a:r>
            <a:r>
              <a:rPr lang="zh-CN" altLang="en-US" sz="3200"/>
              <a:t>电源</a:t>
            </a:r>
            <a:r>
              <a:rPr lang="zh-CN" altLang="en-US" sz="3200">
                <a:solidFill>
                  <a:srgbClr val="FF0000"/>
                </a:solidFill>
              </a:rPr>
              <a:t>线电压</a:t>
            </a:r>
            <a:r>
              <a:rPr lang="en-US" altLang="zh-CN" sz="3200" i="1"/>
              <a:t>U</a:t>
            </a:r>
            <a:r>
              <a:rPr lang="en-US" altLang="zh-CN" sz="3200" i="1" baseline="-25000"/>
              <a:t>l</a:t>
            </a:r>
            <a:r>
              <a:rPr lang="en-US" altLang="zh-CN" sz="3200"/>
              <a:t>=380V</a:t>
            </a:r>
            <a:r>
              <a:rPr lang="zh-CN" altLang="en-US" sz="3200"/>
              <a:t>。求当三相负载分别连接成星形和三角形时电路的有功功率、无功功率和视在功率。</a:t>
            </a:r>
            <a:r>
              <a:rPr lang="zh-CN" altLang="en-US" sz="3200" b="0"/>
              <a:t> </a:t>
            </a:r>
          </a:p>
        </p:txBody>
      </p:sp>
      <p:graphicFrame>
        <p:nvGraphicFramePr>
          <p:cNvPr id="130051" name="Object 3"/>
          <p:cNvGraphicFramePr>
            <a:graphicFrameLocks noChangeAspect="1"/>
          </p:cNvGraphicFramePr>
          <p:nvPr/>
        </p:nvGraphicFramePr>
        <p:xfrm>
          <a:off x="941388" y="3470275"/>
          <a:ext cx="6907212" cy="291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4" name="Equation" r:id="rId3" imgW="2108160" imgH="888840" progId="Equation.DSMT4">
                  <p:embed/>
                </p:oleObj>
              </mc:Choice>
              <mc:Fallback>
                <p:oleObj name="Equation" r:id="rId3" imgW="2108160" imgH="8888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1388" y="3470275"/>
                        <a:ext cx="6907212" cy="291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496888" y="2578100"/>
            <a:ext cx="50784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解</a:t>
            </a: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 </a:t>
            </a:r>
            <a:r>
              <a:rPr lang="zh-CN" altLang="en-US" sz="3200">
                <a:solidFill>
                  <a:srgbClr val="0000FF"/>
                </a:solidFill>
              </a:rPr>
              <a:t>负载为星形连接时</a:t>
            </a:r>
            <a:r>
              <a:rPr lang="zh-CN" altLang="en-US" sz="3200" b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3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373063" y="3786188"/>
            <a:ext cx="1076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所以</a:t>
            </a:r>
            <a:r>
              <a:rPr lang="zh-CN" altLang="en-US" sz="2400" b="0"/>
              <a:t> </a:t>
            </a:r>
          </a:p>
        </p:txBody>
      </p:sp>
      <p:graphicFrame>
        <p:nvGraphicFramePr>
          <p:cNvPr id="131193" name="Object 121"/>
          <p:cNvGraphicFramePr>
            <a:graphicFrameLocks noChangeAspect="1"/>
          </p:cNvGraphicFramePr>
          <p:nvPr/>
        </p:nvGraphicFramePr>
        <p:xfrm>
          <a:off x="376238" y="4429125"/>
          <a:ext cx="8310562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208" name="Equation" r:id="rId3" imgW="3035160" imgH="787320" progId="Equation.DSMT4">
                  <p:embed/>
                </p:oleObj>
              </mc:Choice>
              <mc:Fallback>
                <p:oleObj name="Equation" r:id="rId3" imgW="3035160" imgH="787320" progId="Equation.DSMT4">
                  <p:embed/>
                  <p:pic>
                    <p:nvPicPr>
                      <p:cNvPr id="0" name="Object 1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38" y="4429125"/>
                        <a:ext cx="8310562" cy="215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194" name="Text Box 122"/>
          <p:cNvSpPr txBox="1">
            <a:spLocks noChangeArrowheads="1"/>
          </p:cNvSpPr>
          <p:nvPr/>
        </p:nvSpPr>
        <p:spPr bwMode="auto">
          <a:xfrm>
            <a:off x="366713" y="155575"/>
            <a:ext cx="3549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由阻抗三角形可得 </a:t>
            </a:r>
          </a:p>
        </p:txBody>
      </p:sp>
      <p:graphicFrame>
        <p:nvGraphicFramePr>
          <p:cNvPr id="131195" name="Object 123"/>
          <p:cNvGraphicFramePr>
            <a:graphicFrameLocks noChangeAspect="1"/>
          </p:cNvGraphicFramePr>
          <p:nvPr/>
        </p:nvGraphicFramePr>
        <p:xfrm>
          <a:off x="330200" y="2270125"/>
          <a:ext cx="7780338" cy="1322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209" name="Equation" r:id="rId5" imgW="2539800" imgH="431640" progId="Equation.DSMT4">
                  <p:embed/>
                </p:oleObj>
              </mc:Choice>
              <mc:Fallback>
                <p:oleObj name="Equation" r:id="rId5" imgW="2539800" imgH="431640" progId="Equation.DSMT4">
                  <p:embed/>
                  <p:pic>
                    <p:nvPicPr>
                      <p:cNvPr id="0" name="Object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" y="2270125"/>
                        <a:ext cx="7780338" cy="1322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1196" name="Group 124"/>
          <p:cNvGrpSpPr>
            <a:grpSpLocks/>
          </p:cNvGrpSpPr>
          <p:nvPr/>
        </p:nvGrpSpPr>
        <p:grpSpPr bwMode="auto">
          <a:xfrm>
            <a:off x="4908550" y="182563"/>
            <a:ext cx="2139950" cy="2057400"/>
            <a:chOff x="3504" y="2544"/>
            <a:chExt cx="1348" cy="1296"/>
          </a:xfrm>
        </p:grpSpPr>
        <p:sp>
          <p:nvSpPr>
            <p:cNvPr id="131197" name="Line 125"/>
            <p:cNvSpPr>
              <a:spLocks noChangeShapeType="1"/>
            </p:cNvSpPr>
            <p:nvPr/>
          </p:nvSpPr>
          <p:spPr bwMode="auto">
            <a:xfrm>
              <a:off x="3504" y="3312"/>
              <a:ext cx="10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198" name="Line 126"/>
            <p:cNvSpPr>
              <a:spLocks noChangeShapeType="1"/>
            </p:cNvSpPr>
            <p:nvPr/>
          </p:nvSpPr>
          <p:spPr bwMode="auto">
            <a:xfrm flipV="1">
              <a:off x="4560" y="2544"/>
              <a:ext cx="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199" name="Line 127"/>
            <p:cNvSpPr>
              <a:spLocks noChangeShapeType="1"/>
            </p:cNvSpPr>
            <p:nvPr/>
          </p:nvSpPr>
          <p:spPr bwMode="auto">
            <a:xfrm flipH="1">
              <a:off x="3504" y="2544"/>
              <a:ext cx="1056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200" name="Freeform 128"/>
            <p:cNvSpPr>
              <a:spLocks/>
            </p:cNvSpPr>
            <p:nvPr/>
          </p:nvSpPr>
          <p:spPr bwMode="auto">
            <a:xfrm>
              <a:off x="3648" y="3204"/>
              <a:ext cx="60" cy="108"/>
            </a:xfrm>
            <a:custGeom>
              <a:avLst/>
              <a:gdLst>
                <a:gd name="T0" fmla="*/ 0 w 60"/>
                <a:gd name="T1" fmla="*/ 0 h 108"/>
                <a:gd name="T2" fmla="*/ 60 w 60"/>
                <a:gd name="T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0" h="108">
                  <a:moveTo>
                    <a:pt x="0" y="0"/>
                  </a:moveTo>
                  <a:cubicBezTo>
                    <a:pt x="41" y="27"/>
                    <a:pt x="60" y="55"/>
                    <a:pt x="60" y="10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201" name="Text Box 129"/>
            <p:cNvSpPr txBox="1">
              <a:spLocks noChangeArrowheads="1"/>
            </p:cNvSpPr>
            <p:nvPr/>
          </p:nvSpPr>
          <p:spPr bwMode="auto">
            <a:xfrm>
              <a:off x="3744" y="2640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|Z|</a:t>
              </a:r>
            </a:p>
          </p:txBody>
        </p:sp>
        <p:sp>
          <p:nvSpPr>
            <p:cNvPr id="131202" name="Text Box 130"/>
            <p:cNvSpPr txBox="1">
              <a:spLocks noChangeArrowheads="1"/>
            </p:cNvSpPr>
            <p:nvPr/>
          </p:nvSpPr>
          <p:spPr bwMode="auto">
            <a:xfrm>
              <a:off x="3984" y="3312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R</a:t>
              </a:r>
            </a:p>
          </p:txBody>
        </p:sp>
        <p:sp>
          <p:nvSpPr>
            <p:cNvPr id="131203" name="Text Box 131"/>
            <p:cNvSpPr txBox="1">
              <a:spLocks noChangeArrowheads="1"/>
            </p:cNvSpPr>
            <p:nvPr/>
          </p:nvSpPr>
          <p:spPr bwMode="auto">
            <a:xfrm>
              <a:off x="4608" y="2832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X</a:t>
              </a:r>
            </a:p>
          </p:txBody>
        </p:sp>
        <p:sp>
          <p:nvSpPr>
            <p:cNvPr id="131204" name="Text Box 132"/>
            <p:cNvSpPr txBox="1">
              <a:spLocks noChangeArrowheads="1"/>
            </p:cNvSpPr>
            <p:nvPr/>
          </p:nvSpPr>
          <p:spPr bwMode="auto">
            <a:xfrm>
              <a:off x="3696" y="3024"/>
              <a:ext cx="2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Symbol" panose="05050102010706020507" pitchFamily="18" charset="2"/>
                </a:rPr>
                <a:t>j</a:t>
              </a:r>
              <a:endParaRPr lang="en-US" altLang="zh-CN" sz="2400"/>
            </a:p>
          </p:txBody>
        </p:sp>
        <p:sp>
          <p:nvSpPr>
            <p:cNvPr id="131205" name="Text Box 133"/>
            <p:cNvSpPr txBox="1">
              <a:spLocks noChangeArrowheads="1"/>
            </p:cNvSpPr>
            <p:nvPr/>
          </p:nvSpPr>
          <p:spPr bwMode="auto">
            <a:xfrm>
              <a:off x="3648" y="3552"/>
              <a:ext cx="10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/>
                <a:t>阻抗三角形</a:t>
              </a:r>
            </a:p>
          </p:txBody>
        </p:sp>
        <p:sp>
          <p:nvSpPr>
            <p:cNvPr id="131206" name="Freeform 134"/>
            <p:cNvSpPr>
              <a:spLocks/>
            </p:cNvSpPr>
            <p:nvPr/>
          </p:nvSpPr>
          <p:spPr bwMode="auto">
            <a:xfrm>
              <a:off x="4416" y="3168"/>
              <a:ext cx="144" cy="144"/>
            </a:xfrm>
            <a:custGeom>
              <a:avLst/>
              <a:gdLst>
                <a:gd name="T0" fmla="*/ 96 w 96"/>
                <a:gd name="T1" fmla="*/ 0 h 144"/>
                <a:gd name="T2" fmla="*/ 0 w 96"/>
                <a:gd name="T3" fmla="*/ 0 h 144"/>
                <a:gd name="T4" fmla="*/ 0 w 9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44">
                  <a:moveTo>
                    <a:pt x="96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1207" name="Rectangle 135"/>
          <p:cNvSpPr>
            <a:spLocks noChangeArrowheads="1"/>
          </p:cNvSpPr>
          <p:nvPr/>
        </p:nvSpPr>
        <p:spPr bwMode="auto">
          <a:xfrm>
            <a:off x="1704975" y="854075"/>
            <a:ext cx="2251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i="1"/>
              <a:t>Z</a:t>
            </a:r>
            <a:r>
              <a:rPr lang="en-US" altLang="zh-CN" sz="3200"/>
              <a:t>=80+j60Ω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1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1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2"/>
          <p:cNvSpPr txBox="1">
            <a:spLocks noChangeArrowheads="1"/>
          </p:cNvSpPr>
          <p:nvPr/>
        </p:nvSpPr>
        <p:spPr bwMode="auto">
          <a:xfrm>
            <a:off x="479425" y="290513"/>
            <a:ext cx="50530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 负载为三角形连接时</a:t>
            </a:r>
            <a:r>
              <a:rPr lang="zh-CN" altLang="en-US" sz="2400" b="0"/>
              <a:t> </a:t>
            </a:r>
          </a:p>
        </p:txBody>
      </p:sp>
      <p:graphicFrame>
        <p:nvGraphicFramePr>
          <p:cNvPr id="132211" name="Object 115"/>
          <p:cNvGraphicFramePr>
            <a:graphicFrameLocks noChangeAspect="1"/>
          </p:cNvGraphicFramePr>
          <p:nvPr/>
        </p:nvGraphicFramePr>
        <p:xfrm>
          <a:off x="831850" y="1138238"/>
          <a:ext cx="6745288" cy="213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3" name="Equation" r:id="rId3" imgW="2120760" imgH="672840" progId="Equation.DSMT4">
                  <p:embed/>
                </p:oleObj>
              </mc:Choice>
              <mc:Fallback>
                <p:oleObj name="Equation" r:id="rId3" imgW="2120760" imgH="672840" progId="Equation.DSMT4">
                  <p:embed/>
                  <p:pic>
                    <p:nvPicPr>
                      <p:cNvPr id="0" name="Object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850" y="1138238"/>
                        <a:ext cx="6745288" cy="213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212" name="Object 116"/>
          <p:cNvGraphicFramePr>
            <a:graphicFrameLocks noChangeAspect="1"/>
          </p:cNvGraphicFramePr>
          <p:nvPr/>
        </p:nvGraphicFramePr>
        <p:xfrm>
          <a:off x="476250" y="3951288"/>
          <a:ext cx="8280400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4" name="Equation" r:id="rId5" imgW="3022560" imgH="787320" progId="Equation.DSMT4">
                  <p:embed/>
                </p:oleObj>
              </mc:Choice>
              <mc:Fallback>
                <p:oleObj name="Equation" r:id="rId5" imgW="3022560" imgH="787320" progId="Equation.DSMT4">
                  <p:embed/>
                  <p:pic>
                    <p:nvPicPr>
                      <p:cNvPr id="0" name="Object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" y="3951288"/>
                        <a:ext cx="8280400" cy="215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196850" y="3379788"/>
            <a:ext cx="8428038" cy="300355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zh-CN" altLang="en-US" sz="3200">
                <a:latin typeface="宋体" panose="02010600030101010101" pitchFamily="2" charset="-122"/>
              </a:rPr>
              <a:t>对于正常运行的定子绕组为三角形接法的鼠笼式异步电动机来说，如果在起动时将定子绕组接成星形，待起动完毕后再接成三角形，就可以降低起动电流，减轻它对电网的冲击。这样的起动方式称为星三角降压起动，或简称为星三角起动（</a:t>
            </a:r>
            <a:r>
              <a:rPr lang="en-US" altLang="zh-CN" sz="3200">
                <a:latin typeface="宋体" panose="02010600030101010101" pitchFamily="2" charset="-122"/>
              </a:rPr>
              <a:t>Y-Δ</a:t>
            </a:r>
            <a:r>
              <a:rPr lang="zh-CN" altLang="en-US" sz="3200">
                <a:latin typeface="宋体" panose="02010600030101010101" pitchFamily="2" charset="-122"/>
              </a:rPr>
              <a:t>起动）。</a:t>
            </a:r>
          </a:p>
        </p:txBody>
      </p:sp>
      <p:graphicFrame>
        <p:nvGraphicFramePr>
          <p:cNvPr id="136195" name="Object 3"/>
          <p:cNvGraphicFramePr>
            <a:graphicFrameLocks noChangeAspect="1"/>
          </p:cNvGraphicFramePr>
          <p:nvPr/>
        </p:nvGraphicFramePr>
        <p:xfrm>
          <a:off x="3076575" y="1281113"/>
          <a:ext cx="2611438" cy="108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98" name="Equation" r:id="rId3" imgW="545760" imgH="228600" progId="Equation.DSMT4">
                  <p:embed/>
                </p:oleObj>
              </mc:Choice>
              <mc:Fallback>
                <p:oleObj name="Equation" r:id="rId3" imgW="54576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1281113"/>
                        <a:ext cx="2611438" cy="1084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446088" y="2360613"/>
            <a:ext cx="4614862" cy="679450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chemeClr val="bg1"/>
                </a:solidFill>
              </a:rPr>
              <a:t>应用：</a:t>
            </a:r>
            <a:r>
              <a:rPr lang="en-US" altLang="zh-CN" sz="3600">
                <a:solidFill>
                  <a:schemeClr val="bg1"/>
                </a:solidFill>
              </a:rPr>
              <a:t>Y</a:t>
            </a:r>
            <a:r>
              <a:rPr lang="en-US" altLang="zh-CN" sz="3600">
                <a:solidFill>
                  <a:schemeClr val="bg1"/>
                </a:solidFill>
                <a:sym typeface="Symbol" panose="05050102010706020507" pitchFamily="18" charset="2"/>
              </a:rPr>
              <a:t></a:t>
            </a:r>
            <a:r>
              <a:rPr lang="zh-CN" altLang="en-US" sz="3600">
                <a:solidFill>
                  <a:schemeClr val="bg1"/>
                </a:solidFill>
                <a:sym typeface="Symbol" panose="05050102010706020507" pitchFamily="18" charset="2"/>
              </a:rPr>
              <a:t>降压起动。</a:t>
            </a:r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136197" name="Text Box 5"/>
          <p:cNvSpPr txBox="1">
            <a:spLocks noChangeArrowheads="1"/>
          </p:cNvSpPr>
          <p:nvPr/>
        </p:nvSpPr>
        <p:spPr bwMode="auto">
          <a:xfrm>
            <a:off x="219075" y="273050"/>
            <a:ext cx="8642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/>
              <a:t>通过上面的计算可以看出，负载为三角形连接时的线电流是</a:t>
            </a:r>
            <a:r>
              <a:rPr lang="zh-CN" altLang="en-US" sz="3200">
                <a:solidFill>
                  <a:srgbClr val="0000FF"/>
                </a:solidFill>
              </a:rPr>
              <a:t>负载为星形连接时的线电流的</a:t>
            </a:r>
            <a:r>
              <a:rPr lang="en-US" altLang="zh-CN" sz="3200">
                <a:solidFill>
                  <a:srgbClr val="0000FF"/>
                </a:solidFill>
              </a:rPr>
              <a:t>3</a:t>
            </a:r>
            <a:r>
              <a:rPr lang="zh-CN" altLang="en-US" sz="3200">
                <a:solidFill>
                  <a:srgbClr val="0000FF"/>
                </a:solidFill>
              </a:rPr>
              <a:t>倍。</a:t>
            </a:r>
            <a:endParaRPr lang="zh-CN" altLang="en-US" sz="24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3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 animBg="1" autoUpdateAnimBg="0"/>
      <p:bldP spid="13619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Text Box 2052"/>
          <p:cNvSpPr txBox="1">
            <a:spLocks noChangeArrowheads="1"/>
          </p:cNvSpPr>
          <p:nvPr/>
        </p:nvSpPr>
        <p:spPr bwMode="auto">
          <a:xfrm>
            <a:off x="266700" y="296863"/>
            <a:ext cx="66976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二、三相电动势的表示式</a:t>
            </a:r>
          </a:p>
        </p:txBody>
      </p:sp>
      <p:sp>
        <p:nvSpPr>
          <p:cNvPr id="80939" name="Text Box 2091"/>
          <p:cNvSpPr txBox="1">
            <a:spLocks noChangeArrowheads="1"/>
          </p:cNvSpPr>
          <p:nvPr/>
        </p:nvSpPr>
        <p:spPr bwMode="auto">
          <a:xfrm>
            <a:off x="762000" y="5043488"/>
            <a:ext cx="7618413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CC3399"/>
                </a:solidFill>
              </a:rPr>
              <a:t>三相电动势的特征：　</a:t>
            </a:r>
          </a:p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006600"/>
                </a:solidFill>
              </a:rPr>
              <a:t>     大小相等，频率相同，相位互差</a:t>
            </a:r>
            <a:r>
              <a:rPr lang="en-US" altLang="zh-CN" sz="3200">
                <a:solidFill>
                  <a:srgbClr val="006600"/>
                </a:solidFill>
              </a:rPr>
              <a:t>120º</a:t>
            </a:r>
            <a:r>
              <a:rPr lang="zh-CN" altLang="en-US" sz="3200">
                <a:solidFill>
                  <a:srgbClr val="006600"/>
                </a:solidFill>
              </a:rPr>
              <a:t>。</a:t>
            </a:r>
          </a:p>
        </p:txBody>
      </p:sp>
      <p:grpSp>
        <p:nvGrpSpPr>
          <p:cNvPr id="80948" name="Group 2100"/>
          <p:cNvGrpSpPr>
            <a:grpSpLocks/>
          </p:cNvGrpSpPr>
          <p:nvPr/>
        </p:nvGrpSpPr>
        <p:grpSpPr bwMode="auto">
          <a:xfrm>
            <a:off x="1490663" y="1620838"/>
            <a:ext cx="5548312" cy="3294062"/>
            <a:chOff x="939" y="793"/>
            <a:chExt cx="3495" cy="2075"/>
          </a:xfrm>
        </p:grpSpPr>
        <p:graphicFrame>
          <p:nvGraphicFramePr>
            <p:cNvPr id="80938" name="Object 2090"/>
            <p:cNvGraphicFramePr>
              <a:graphicFrameLocks noChangeAspect="1"/>
            </p:cNvGraphicFramePr>
            <p:nvPr/>
          </p:nvGraphicFramePr>
          <p:xfrm>
            <a:off x="939" y="793"/>
            <a:ext cx="3495" cy="1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50" name="公式" r:id="rId4" imgW="1434960" imgH="685800" progId="Equation.3">
                    <p:embed/>
                  </p:oleObj>
                </mc:Choice>
                <mc:Fallback>
                  <p:oleObj name="公式" r:id="rId4" imgW="1434960" imgH="685800" progId="Equation.3">
                    <p:embed/>
                    <p:pic>
                      <p:nvPicPr>
                        <p:cNvPr id="0" name="Object 20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9" y="793"/>
                          <a:ext cx="3495" cy="1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40" name="Object 2092"/>
            <p:cNvGraphicFramePr>
              <a:graphicFrameLocks noChangeAspect="1"/>
            </p:cNvGraphicFramePr>
            <p:nvPr/>
          </p:nvGraphicFramePr>
          <p:xfrm>
            <a:off x="1507" y="2445"/>
            <a:ext cx="2862" cy="4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51" name="公式" r:id="rId6" imgW="1511280" imgH="253800" progId="Equation.3">
                    <p:embed/>
                  </p:oleObj>
                </mc:Choice>
                <mc:Fallback>
                  <p:oleObj name="公式" r:id="rId6" imgW="1511280" imgH="253800" progId="Equation.3">
                    <p:embed/>
                    <p:pic>
                      <p:nvPicPr>
                        <p:cNvPr id="0" name="Object 20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7" y="2445"/>
                          <a:ext cx="2862" cy="4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0949" name="Text Box 2101"/>
          <p:cNvSpPr txBox="1">
            <a:spLocks noChangeArrowheads="1"/>
          </p:cNvSpPr>
          <p:nvPr/>
        </p:nvSpPr>
        <p:spPr bwMode="auto">
          <a:xfrm>
            <a:off x="485775" y="1008063"/>
            <a:ext cx="46497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rgbClr val="0000FF"/>
                </a:solidFill>
              </a:rPr>
              <a:t>1. </a:t>
            </a:r>
            <a:r>
              <a:rPr lang="zh-CN" altLang="en-US" sz="3200">
                <a:solidFill>
                  <a:srgbClr val="0000FF"/>
                </a:solidFill>
              </a:rPr>
              <a:t>三角函数式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09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39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37" name="Group 137"/>
          <p:cNvGrpSpPr>
            <a:grpSpLocks/>
          </p:cNvGrpSpPr>
          <p:nvPr/>
        </p:nvGrpSpPr>
        <p:grpSpPr bwMode="auto">
          <a:xfrm>
            <a:off x="1550988" y="1581150"/>
            <a:ext cx="4660900" cy="2724150"/>
            <a:chOff x="977" y="996"/>
            <a:chExt cx="2936" cy="1716"/>
          </a:xfrm>
        </p:grpSpPr>
        <p:graphicFrame>
          <p:nvGraphicFramePr>
            <p:cNvPr id="25684" name="Object 84"/>
            <p:cNvGraphicFramePr>
              <a:graphicFrameLocks noChangeAspect="1"/>
            </p:cNvGraphicFramePr>
            <p:nvPr/>
          </p:nvGraphicFramePr>
          <p:xfrm>
            <a:off x="1985" y="1380"/>
            <a:ext cx="167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739" name="公式" r:id="rId3" imgW="114120" imgH="126720" progId="Equation.3">
                    <p:embed/>
                  </p:oleObj>
                </mc:Choice>
                <mc:Fallback>
                  <p:oleObj name="公式" r:id="rId3" imgW="114120" imgH="12672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5" y="1380"/>
                          <a:ext cx="167" cy="197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83" name="Object 83"/>
            <p:cNvGraphicFramePr>
              <a:graphicFrameLocks noChangeAspect="1"/>
            </p:cNvGraphicFramePr>
            <p:nvPr/>
          </p:nvGraphicFramePr>
          <p:xfrm>
            <a:off x="2575" y="1044"/>
            <a:ext cx="166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740" name="公式" r:id="rId5" imgW="114120" imgH="126720" progId="Equation.3">
                    <p:embed/>
                  </p:oleObj>
                </mc:Choice>
                <mc:Fallback>
                  <p:oleObj name="公式" r:id="rId5" imgW="114120" imgH="12672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5" y="1044"/>
                          <a:ext cx="166" cy="197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57" name="Oval 57"/>
            <p:cNvSpPr>
              <a:spLocks noChangeArrowheads="1"/>
            </p:cNvSpPr>
            <p:nvPr/>
          </p:nvSpPr>
          <p:spPr bwMode="auto">
            <a:xfrm>
              <a:off x="2098" y="1236"/>
              <a:ext cx="905" cy="86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5659" name="Group 59"/>
            <p:cNvGrpSpPr>
              <a:grpSpLocks/>
            </p:cNvGrpSpPr>
            <p:nvPr/>
          </p:nvGrpSpPr>
          <p:grpSpPr bwMode="auto">
            <a:xfrm>
              <a:off x="2529" y="1620"/>
              <a:ext cx="100" cy="624"/>
              <a:chOff x="1636" y="432"/>
              <a:chExt cx="88" cy="624"/>
            </a:xfrm>
          </p:grpSpPr>
          <p:sp>
            <p:nvSpPr>
              <p:cNvPr id="25660" name="Line 60"/>
              <p:cNvSpPr>
                <a:spLocks noChangeShapeType="1"/>
              </p:cNvSpPr>
              <p:nvPr/>
            </p:nvSpPr>
            <p:spPr bwMode="auto">
              <a:xfrm>
                <a:off x="1672" y="432"/>
                <a:ext cx="0" cy="624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661" name="Rectangle 61"/>
              <p:cNvSpPr>
                <a:spLocks noChangeArrowheads="1"/>
              </p:cNvSpPr>
              <p:nvPr/>
            </p:nvSpPr>
            <p:spPr bwMode="auto">
              <a:xfrm>
                <a:off x="1636" y="583"/>
                <a:ext cx="88" cy="28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5663" name="Group 63"/>
            <p:cNvGrpSpPr>
              <a:grpSpLocks/>
            </p:cNvGrpSpPr>
            <p:nvPr/>
          </p:nvGrpSpPr>
          <p:grpSpPr bwMode="auto">
            <a:xfrm>
              <a:off x="2572" y="1140"/>
              <a:ext cx="87" cy="528"/>
              <a:chOff x="2160" y="1056"/>
              <a:chExt cx="97" cy="528"/>
            </a:xfrm>
          </p:grpSpPr>
          <p:grpSp>
            <p:nvGrpSpPr>
              <p:cNvPr id="25664" name="Group 64"/>
              <p:cNvGrpSpPr>
                <a:grpSpLocks/>
              </p:cNvGrpSpPr>
              <p:nvPr/>
            </p:nvGrpSpPr>
            <p:grpSpPr bwMode="auto">
              <a:xfrm>
                <a:off x="2160" y="1198"/>
                <a:ext cx="97" cy="246"/>
                <a:chOff x="2160" y="1198"/>
                <a:chExt cx="97" cy="246"/>
              </a:xfrm>
            </p:grpSpPr>
            <p:sp>
              <p:nvSpPr>
                <p:cNvPr id="25665" name="Arc 65"/>
                <p:cNvSpPr>
                  <a:spLocks/>
                </p:cNvSpPr>
                <p:nvPr/>
              </p:nvSpPr>
              <p:spPr bwMode="auto">
                <a:xfrm>
                  <a:off x="2160" y="1198"/>
                  <a:ext cx="97" cy="82"/>
                </a:xfrm>
                <a:custGeom>
                  <a:avLst/>
                  <a:gdLst>
                    <a:gd name="G0" fmla="+- 225 0 0"/>
                    <a:gd name="G1" fmla="+- 21600 0 0"/>
                    <a:gd name="G2" fmla="+- 21600 0 0"/>
                    <a:gd name="T0" fmla="*/ 0 w 21825"/>
                    <a:gd name="T1" fmla="*/ 1 h 43200"/>
                    <a:gd name="T2" fmla="*/ 225 w 21825"/>
                    <a:gd name="T3" fmla="*/ 43200 h 43200"/>
                    <a:gd name="T4" fmla="*/ 225 w 21825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accent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5666" name="Arc 66"/>
                <p:cNvSpPr>
                  <a:spLocks/>
                </p:cNvSpPr>
                <p:nvPr/>
              </p:nvSpPr>
              <p:spPr bwMode="auto">
                <a:xfrm>
                  <a:off x="2160" y="1280"/>
                  <a:ext cx="97" cy="82"/>
                </a:xfrm>
                <a:custGeom>
                  <a:avLst/>
                  <a:gdLst>
                    <a:gd name="G0" fmla="+- 225 0 0"/>
                    <a:gd name="G1" fmla="+- 21600 0 0"/>
                    <a:gd name="G2" fmla="+- 21600 0 0"/>
                    <a:gd name="T0" fmla="*/ 0 w 21825"/>
                    <a:gd name="T1" fmla="*/ 1 h 43200"/>
                    <a:gd name="T2" fmla="*/ 225 w 21825"/>
                    <a:gd name="T3" fmla="*/ 43200 h 43200"/>
                    <a:gd name="T4" fmla="*/ 225 w 21825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accent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5667" name="Arc 67"/>
                <p:cNvSpPr>
                  <a:spLocks/>
                </p:cNvSpPr>
                <p:nvPr/>
              </p:nvSpPr>
              <p:spPr bwMode="auto">
                <a:xfrm>
                  <a:off x="2160" y="1362"/>
                  <a:ext cx="97" cy="82"/>
                </a:xfrm>
                <a:custGeom>
                  <a:avLst/>
                  <a:gdLst>
                    <a:gd name="G0" fmla="+- 225 0 0"/>
                    <a:gd name="G1" fmla="+- 21600 0 0"/>
                    <a:gd name="G2" fmla="+- 21600 0 0"/>
                    <a:gd name="T0" fmla="*/ 0 w 21825"/>
                    <a:gd name="T1" fmla="*/ 1 h 43200"/>
                    <a:gd name="T2" fmla="*/ 225 w 21825"/>
                    <a:gd name="T3" fmla="*/ 43200 h 43200"/>
                    <a:gd name="T4" fmla="*/ 225 w 21825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accent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5668" name="Line 68"/>
              <p:cNvSpPr>
                <a:spLocks noChangeShapeType="1"/>
              </p:cNvSpPr>
              <p:nvPr/>
            </p:nvSpPr>
            <p:spPr bwMode="auto">
              <a:xfrm flipV="1">
                <a:off x="2160" y="1056"/>
                <a:ext cx="0" cy="141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669" name="Line 69"/>
              <p:cNvSpPr>
                <a:spLocks noChangeShapeType="1"/>
              </p:cNvSpPr>
              <p:nvPr/>
            </p:nvSpPr>
            <p:spPr bwMode="auto">
              <a:xfrm flipV="1">
                <a:off x="2160" y="1443"/>
                <a:ext cx="0" cy="141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5670" name="Group 70"/>
            <p:cNvGrpSpPr>
              <a:grpSpLocks/>
            </p:cNvGrpSpPr>
            <p:nvPr/>
          </p:nvGrpSpPr>
          <p:grpSpPr bwMode="auto">
            <a:xfrm rot="5400000">
              <a:off x="2524" y="1409"/>
              <a:ext cx="96" cy="518"/>
              <a:chOff x="2160" y="1056"/>
              <a:chExt cx="97" cy="528"/>
            </a:xfrm>
          </p:grpSpPr>
          <p:grpSp>
            <p:nvGrpSpPr>
              <p:cNvPr id="25671" name="Group 71"/>
              <p:cNvGrpSpPr>
                <a:grpSpLocks/>
              </p:cNvGrpSpPr>
              <p:nvPr/>
            </p:nvGrpSpPr>
            <p:grpSpPr bwMode="auto">
              <a:xfrm>
                <a:off x="2160" y="1198"/>
                <a:ext cx="97" cy="246"/>
                <a:chOff x="2160" y="1198"/>
                <a:chExt cx="97" cy="246"/>
              </a:xfrm>
            </p:grpSpPr>
            <p:sp>
              <p:nvSpPr>
                <p:cNvPr id="25672" name="Arc 72"/>
                <p:cNvSpPr>
                  <a:spLocks/>
                </p:cNvSpPr>
                <p:nvPr/>
              </p:nvSpPr>
              <p:spPr bwMode="auto">
                <a:xfrm>
                  <a:off x="2160" y="1198"/>
                  <a:ext cx="97" cy="82"/>
                </a:xfrm>
                <a:custGeom>
                  <a:avLst/>
                  <a:gdLst>
                    <a:gd name="G0" fmla="+- 225 0 0"/>
                    <a:gd name="G1" fmla="+- 21600 0 0"/>
                    <a:gd name="G2" fmla="+- 21600 0 0"/>
                    <a:gd name="T0" fmla="*/ 0 w 21825"/>
                    <a:gd name="T1" fmla="*/ 1 h 43200"/>
                    <a:gd name="T2" fmla="*/ 225 w 21825"/>
                    <a:gd name="T3" fmla="*/ 43200 h 43200"/>
                    <a:gd name="T4" fmla="*/ 225 w 21825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accent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5673" name="Arc 73"/>
                <p:cNvSpPr>
                  <a:spLocks/>
                </p:cNvSpPr>
                <p:nvPr/>
              </p:nvSpPr>
              <p:spPr bwMode="auto">
                <a:xfrm>
                  <a:off x="2160" y="1280"/>
                  <a:ext cx="97" cy="82"/>
                </a:xfrm>
                <a:custGeom>
                  <a:avLst/>
                  <a:gdLst>
                    <a:gd name="G0" fmla="+- 225 0 0"/>
                    <a:gd name="G1" fmla="+- 21600 0 0"/>
                    <a:gd name="G2" fmla="+- 21600 0 0"/>
                    <a:gd name="T0" fmla="*/ 0 w 21825"/>
                    <a:gd name="T1" fmla="*/ 1 h 43200"/>
                    <a:gd name="T2" fmla="*/ 225 w 21825"/>
                    <a:gd name="T3" fmla="*/ 43200 h 43200"/>
                    <a:gd name="T4" fmla="*/ 225 w 21825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accent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5674" name="Arc 74"/>
                <p:cNvSpPr>
                  <a:spLocks/>
                </p:cNvSpPr>
                <p:nvPr/>
              </p:nvSpPr>
              <p:spPr bwMode="auto">
                <a:xfrm>
                  <a:off x="2160" y="1362"/>
                  <a:ext cx="97" cy="82"/>
                </a:xfrm>
                <a:custGeom>
                  <a:avLst/>
                  <a:gdLst>
                    <a:gd name="G0" fmla="+- 225 0 0"/>
                    <a:gd name="G1" fmla="+- 21600 0 0"/>
                    <a:gd name="G2" fmla="+- 21600 0 0"/>
                    <a:gd name="T0" fmla="*/ 0 w 21825"/>
                    <a:gd name="T1" fmla="*/ 1 h 43200"/>
                    <a:gd name="T2" fmla="*/ 225 w 21825"/>
                    <a:gd name="T3" fmla="*/ 43200 h 43200"/>
                    <a:gd name="T4" fmla="*/ 225 w 21825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accent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5675" name="Line 75"/>
              <p:cNvSpPr>
                <a:spLocks noChangeShapeType="1"/>
              </p:cNvSpPr>
              <p:nvPr/>
            </p:nvSpPr>
            <p:spPr bwMode="auto">
              <a:xfrm flipV="1">
                <a:off x="2160" y="1056"/>
                <a:ext cx="0" cy="141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676" name="Line 76"/>
              <p:cNvSpPr>
                <a:spLocks noChangeShapeType="1"/>
              </p:cNvSpPr>
              <p:nvPr/>
            </p:nvSpPr>
            <p:spPr bwMode="auto">
              <a:xfrm flipV="1">
                <a:off x="2160" y="1443"/>
                <a:ext cx="0" cy="141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5677" name="Line 77"/>
            <p:cNvSpPr>
              <a:spLocks noChangeShapeType="1"/>
            </p:cNvSpPr>
            <p:nvPr/>
          </p:nvSpPr>
          <p:spPr bwMode="auto">
            <a:xfrm flipV="1">
              <a:off x="2572" y="996"/>
              <a:ext cx="0" cy="14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79" name="Line 79"/>
            <p:cNvSpPr>
              <a:spLocks noChangeShapeType="1"/>
            </p:cNvSpPr>
            <p:nvPr/>
          </p:nvSpPr>
          <p:spPr bwMode="auto">
            <a:xfrm>
              <a:off x="2787" y="1620"/>
              <a:ext cx="776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80" name="Line 80"/>
            <p:cNvSpPr>
              <a:spLocks noChangeShapeType="1"/>
            </p:cNvSpPr>
            <p:nvPr/>
          </p:nvSpPr>
          <p:spPr bwMode="auto">
            <a:xfrm flipH="1">
              <a:off x="1408" y="1620"/>
              <a:ext cx="94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81" name="Line 81"/>
            <p:cNvSpPr>
              <a:spLocks noChangeShapeType="1"/>
            </p:cNvSpPr>
            <p:nvPr/>
          </p:nvSpPr>
          <p:spPr bwMode="auto">
            <a:xfrm flipH="1">
              <a:off x="1882" y="996"/>
              <a:ext cx="690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82" name="Line 82"/>
            <p:cNvSpPr>
              <a:spLocks noChangeShapeType="1"/>
            </p:cNvSpPr>
            <p:nvPr/>
          </p:nvSpPr>
          <p:spPr bwMode="auto">
            <a:xfrm>
              <a:off x="1882" y="996"/>
              <a:ext cx="0" cy="62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88" name="Line 88"/>
            <p:cNvSpPr>
              <a:spLocks noChangeShapeType="1"/>
            </p:cNvSpPr>
            <p:nvPr/>
          </p:nvSpPr>
          <p:spPr bwMode="auto">
            <a:xfrm>
              <a:off x="3869" y="1956"/>
              <a:ext cx="0" cy="62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89" name="Rectangle 89"/>
            <p:cNvSpPr>
              <a:spLocks noChangeArrowheads="1"/>
            </p:cNvSpPr>
            <p:nvPr/>
          </p:nvSpPr>
          <p:spPr bwMode="auto">
            <a:xfrm>
              <a:off x="3798" y="2047"/>
              <a:ext cx="115" cy="28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91" name="Line 91"/>
            <p:cNvSpPr>
              <a:spLocks noChangeShapeType="1"/>
            </p:cNvSpPr>
            <p:nvPr/>
          </p:nvSpPr>
          <p:spPr bwMode="auto">
            <a:xfrm>
              <a:off x="3520" y="1620"/>
              <a:ext cx="345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92" name="Line 92"/>
            <p:cNvSpPr>
              <a:spLocks noChangeShapeType="1"/>
            </p:cNvSpPr>
            <p:nvPr/>
          </p:nvSpPr>
          <p:spPr bwMode="auto">
            <a:xfrm>
              <a:off x="3865" y="1620"/>
              <a:ext cx="0" cy="33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93" name="Line 93"/>
            <p:cNvSpPr>
              <a:spLocks noChangeShapeType="1"/>
            </p:cNvSpPr>
            <p:nvPr/>
          </p:nvSpPr>
          <p:spPr bwMode="auto">
            <a:xfrm flipH="1">
              <a:off x="977" y="1620"/>
              <a:ext cx="603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94" name="Line 94"/>
            <p:cNvSpPr>
              <a:spLocks noChangeShapeType="1"/>
            </p:cNvSpPr>
            <p:nvPr/>
          </p:nvSpPr>
          <p:spPr bwMode="auto">
            <a:xfrm>
              <a:off x="977" y="2676"/>
              <a:ext cx="28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95" name="Line 95"/>
            <p:cNvSpPr>
              <a:spLocks noChangeShapeType="1"/>
            </p:cNvSpPr>
            <p:nvPr/>
          </p:nvSpPr>
          <p:spPr bwMode="auto">
            <a:xfrm flipV="1">
              <a:off x="3865" y="2533"/>
              <a:ext cx="0" cy="14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98" name="Line 98"/>
            <p:cNvSpPr>
              <a:spLocks noChangeShapeType="1"/>
            </p:cNvSpPr>
            <p:nvPr/>
          </p:nvSpPr>
          <p:spPr bwMode="auto">
            <a:xfrm>
              <a:off x="1169" y="1836"/>
              <a:ext cx="0" cy="61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99" name="Line 99"/>
            <p:cNvSpPr>
              <a:spLocks noChangeShapeType="1"/>
            </p:cNvSpPr>
            <p:nvPr/>
          </p:nvSpPr>
          <p:spPr bwMode="auto">
            <a:xfrm>
              <a:off x="3329" y="1556"/>
              <a:ext cx="38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700" name="Line 100"/>
            <p:cNvSpPr>
              <a:spLocks noChangeShapeType="1"/>
            </p:cNvSpPr>
            <p:nvPr/>
          </p:nvSpPr>
          <p:spPr bwMode="auto">
            <a:xfrm>
              <a:off x="2657" y="2172"/>
              <a:ext cx="0" cy="39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701" name="Text Box 101"/>
            <p:cNvSpPr txBox="1">
              <a:spLocks noChangeArrowheads="1"/>
            </p:cNvSpPr>
            <p:nvPr/>
          </p:nvSpPr>
          <p:spPr bwMode="auto">
            <a:xfrm>
              <a:off x="3332" y="1187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3600" b="0" i="1"/>
                <a:t>i</a:t>
              </a:r>
              <a:r>
                <a:rPr lang="en-US" altLang="zh-CN" sz="2400" b="0" baseline="-25000"/>
                <a:t>1</a:t>
              </a:r>
              <a:endParaRPr lang="en-US" altLang="zh-CN" sz="3200" b="0"/>
            </a:p>
          </p:txBody>
        </p:sp>
        <p:sp>
          <p:nvSpPr>
            <p:cNvPr id="25702" name="Text Box 102"/>
            <p:cNvSpPr txBox="1">
              <a:spLocks noChangeArrowheads="1"/>
            </p:cNvSpPr>
            <p:nvPr/>
          </p:nvSpPr>
          <p:spPr bwMode="auto">
            <a:xfrm>
              <a:off x="2674" y="2141"/>
              <a:ext cx="27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3600" b="0" i="1"/>
                <a:t>i</a:t>
              </a:r>
              <a:r>
                <a:rPr lang="en-US" altLang="zh-CN" b="0" baseline="-25000"/>
                <a:t>2</a:t>
              </a:r>
              <a:endParaRPr lang="en-US" altLang="zh-CN" sz="3200" b="0"/>
            </a:p>
          </p:txBody>
        </p:sp>
        <p:sp>
          <p:nvSpPr>
            <p:cNvPr id="25703" name="Text Box 103"/>
            <p:cNvSpPr txBox="1">
              <a:spLocks noChangeArrowheads="1"/>
            </p:cNvSpPr>
            <p:nvPr/>
          </p:nvSpPr>
          <p:spPr bwMode="auto">
            <a:xfrm>
              <a:off x="1143" y="1992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3200" b="0" i="1"/>
                <a:t>u</a:t>
              </a:r>
              <a:endParaRPr lang="en-US" altLang="zh-CN" sz="3200" b="0"/>
            </a:p>
          </p:txBody>
        </p:sp>
        <p:sp>
          <p:nvSpPr>
            <p:cNvPr id="25719" name="Oval 119"/>
            <p:cNvSpPr>
              <a:spLocks noChangeArrowheads="1"/>
            </p:cNvSpPr>
            <p:nvPr/>
          </p:nvSpPr>
          <p:spPr bwMode="auto">
            <a:xfrm>
              <a:off x="1824" y="1560"/>
              <a:ext cx="96" cy="96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720" name="Oval 120"/>
            <p:cNvSpPr>
              <a:spLocks noChangeArrowheads="1"/>
            </p:cNvSpPr>
            <p:nvPr/>
          </p:nvSpPr>
          <p:spPr bwMode="auto">
            <a:xfrm>
              <a:off x="2508" y="2616"/>
              <a:ext cx="96" cy="96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721" name="Line 121"/>
            <p:cNvSpPr>
              <a:spLocks noChangeShapeType="1"/>
            </p:cNvSpPr>
            <p:nvPr/>
          </p:nvSpPr>
          <p:spPr bwMode="auto">
            <a:xfrm>
              <a:off x="2568" y="2160"/>
              <a:ext cx="0" cy="52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735" name="Text Box 135"/>
            <p:cNvSpPr txBox="1">
              <a:spLocks noChangeArrowheads="1"/>
            </p:cNvSpPr>
            <p:nvPr/>
          </p:nvSpPr>
          <p:spPr bwMode="auto">
            <a:xfrm>
              <a:off x="3422" y="1888"/>
              <a:ext cx="340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负</a:t>
              </a:r>
            </a:p>
            <a:p>
              <a:r>
                <a:rPr lang="zh-CN" altLang="en-US">
                  <a:solidFill>
                    <a:srgbClr val="0000FF"/>
                  </a:solidFill>
                </a:rPr>
                <a:t>载</a:t>
              </a:r>
            </a:p>
          </p:txBody>
        </p:sp>
      </p:grp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95288" y="782638"/>
            <a:ext cx="73771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一、单相功率的测量</a:t>
            </a:r>
            <a:r>
              <a:rPr lang="en-US" altLang="zh-CN" sz="3200">
                <a:solidFill>
                  <a:srgbClr val="FF0000"/>
                </a:solidFill>
              </a:rPr>
              <a:t>— </a:t>
            </a:r>
            <a:r>
              <a:rPr lang="zh-CN" altLang="en-US" sz="3200">
                <a:solidFill>
                  <a:srgbClr val="FF0000"/>
                </a:solidFill>
              </a:rPr>
              <a:t>电动式瓦特计</a:t>
            </a:r>
          </a:p>
        </p:txBody>
      </p:sp>
      <p:grpSp>
        <p:nvGrpSpPr>
          <p:cNvPr id="25734" name="Group 134"/>
          <p:cNvGrpSpPr>
            <a:grpSpLocks/>
          </p:cNvGrpSpPr>
          <p:nvPr/>
        </p:nvGrpSpPr>
        <p:grpSpPr bwMode="auto">
          <a:xfrm>
            <a:off x="762000" y="4629150"/>
            <a:ext cx="7848600" cy="1676400"/>
            <a:chOff x="528" y="3120"/>
            <a:chExt cx="4944" cy="1056"/>
          </a:xfrm>
        </p:grpSpPr>
        <p:grpSp>
          <p:nvGrpSpPr>
            <p:cNvPr id="25733" name="Group 133"/>
            <p:cNvGrpSpPr>
              <a:grpSpLocks/>
            </p:cNvGrpSpPr>
            <p:nvPr/>
          </p:nvGrpSpPr>
          <p:grpSpPr bwMode="auto">
            <a:xfrm>
              <a:off x="528" y="3120"/>
              <a:ext cx="4944" cy="1056"/>
              <a:chOff x="528" y="3120"/>
              <a:chExt cx="4944" cy="1056"/>
            </a:xfrm>
          </p:grpSpPr>
          <p:sp>
            <p:nvSpPr>
              <p:cNvPr id="25713" name="Rectangle 113"/>
              <p:cNvSpPr>
                <a:spLocks noChangeArrowheads="1"/>
              </p:cNvSpPr>
              <p:nvPr/>
            </p:nvSpPr>
            <p:spPr bwMode="auto">
              <a:xfrm>
                <a:off x="528" y="3120"/>
                <a:ext cx="4944" cy="105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25732" name="Group 132"/>
              <p:cNvGrpSpPr>
                <a:grpSpLocks/>
              </p:cNvGrpSpPr>
              <p:nvPr/>
            </p:nvGrpSpPr>
            <p:grpSpPr bwMode="auto">
              <a:xfrm>
                <a:off x="707" y="3130"/>
                <a:ext cx="4232" cy="950"/>
                <a:chOff x="707" y="3130"/>
                <a:chExt cx="4232" cy="950"/>
              </a:xfrm>
            </p:grpSpPr>
            <p:sp>
              <p:nvSpPr>
                <p:cNvPr id="25705" name="Text Box 105"/>
                <p:cNvSpPr txBox="1">
                  <a:spLocks noChangeArrowheads="1"/>
                </p:cNvSpPr>
                <p:nvPr/>
              </p:nvSpPr>
              <p:spPr bwMode="auto">
                <a:xfrm>
                  <a:off x="707" y="3130"/>
                  <a:ext cx="149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zh-CN" altLang="en-US"/>
                    <a:t>在交流电路</a:t>
                  </a:r>
                  <a:r>
                    <a:rPr lang="zh-CN" altLang="en-US" sz="3200"/>
                    <a:t>中</a:t>
                  </a:r>
                  <a:endParaRPr lang="zh-CN" altLang="en-US" sz="2400"/>
                </a:p>
              </p:txBody>
            </p:sp>
            <p:grpSp>
              <p:nvGrpSpPr>
                <p:cNvPr id="25731" name="Group 131"/>
                <p:cNvGrpSpPr>
                  <a:grpSpLocks/>
                </p:cNvGrpSpPr>
                <p:nvPr/>
              </p:nvGrpSpPr>
              <p:grpSpPr bwMode="auto">
                <a:xfrm>
                  <a:off x="2342" y="3168"/>
                  <a:ext cx="2597" cy="912"/>
                  <a:chOff x="2342" y="3168"/>
                  <a:chExt cx="2597" cy="912"/>
                </a:xfrm>
              </p:grpSpPr>
              <p:graphicFrame>
                <p:nvGraphicFramePr>
                  <p:cNvPr id="25707" name="Object 107"/>
                  <p:cNvGraphicFramePr>
                    <a:graphicFrameLocks noChangeAspect="1"/>
                  </p:cNvGraphicFramePr>
                  <p:nvPr/>
                </p:nvGraphicFramePr>
                <p:xfrm>
                  <a:off x="2382" y="3168"/>
                  <a:ext cx="2287" cy="50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25741" name="公式" r:id="rId6" imgW="965160" imgH="215640" progId="Equation.3">
                          <p:embed/>
                        </p:oleObj>
                      </mc:Choice>
                      <mc:Fallback>
                        <p:oleObj name="公式" r:id="rId6" imgW="965160" imgH="215640" progId="Equation.3">
                          <p:embed/>
                          <p:pic>
                            <p:nvPicPr>
                              <p:cNvPr id="0" name="Object 107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382" y="3168"/>
                                <a:ext cx="2287" cy="50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25708" name="Text Box 10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42" y="3792"/>
                    <a:ext cx="259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pPr algn="ctr"/>
                    <a:r>
                      <a:rPr lang="zh-CN" altLang="en-US" sz="2000"/>
                      <a:t>其中，       为                  间的夹角</a:t>
                    </a:r>
                    <a:r>
                      <a:rPr lang="zh-CN" altLang="en-US" sz="2400"/>
                      <a:t>。</a:t>
                    </a:r>
                  </a:p>
                </p:txBody>
              </p:sp>
            </p:grpSp>
          </p:grpSp>
        </p:grpSp>
        <p:graphicFrame>
          <p:nvGraphicFramePr>
            <p:cNvPr id="25709" name="Object 109"/>
            <p:cNvGraphicFramePr>
              <a:graphicFrameLocks noChangeAspect="1"/>
            </p:cNvGraphicFramePr>
            <p:nvPr/>
          </p:nvGraphicFramePr>
          <p:xfrm>
            <a:off x="2736" y="3756"/>
            <a:ext cx="331" cy="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742" name="公式" r:id="rId8" imgW="139835" imgH="165202" progId="Equation.3">
                    <p:embed/>
                  </p:oleObj>
                </mc:Choice>
                <mc:Fallback>
                  <p:oleObj name="公式" r:id="rId8" imgW="139835" imgH="165202" progId="Equation.3">
                    <p:embed/>
                    <p:pic>
                      <p:nvPicPr>
                        <p:cNvPr id="0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3756"/>
                          <a:ext cx="331" cy="3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710" name="Object 110"/>
            <p:cNvGraphicFramePr>
              <a:graphicFrameLocks noChangeAspect="1"/>
            </p:cNvGraphicFramePr>
            <p:nvPr/>
          </p:nvGraphicFramePr>
          <p:xfrm>
            <a:off x="3435" y="3684"/>
            <a:ext cx="644" cy="4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743" name="公式" r:id="rId10" imgW="266400" imgH="215640" progId="Equation.3">
                    <p:embed/>
                  </p:oleObj>
                </mc:Choice>
                <mc:Fallback>
                  <p:oleObj name="公式" r:id="rId10" imgW="266400" imgH="215640" progId="Equation.3">
                    <p:embed/>
                    <p:pic>
                      <p:nvPicPr>
                        <p:cNvPr id="0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5" y="3684"/>
                          <a:ext cx="644" cy="4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718" name="AutoShape 118"/>
          <p:cNvSpPr>
            <a:spLocks noChangeArrowheads="1"/>
          </p:cNvSpPr>
          <p:nvPr/>
        </p:nvSpPr>
        <p:spPr bwMode="auto">
          <a:xfrm>
            <a:off x="914400" y="5619750"/>
            <a:ext cx="1676400" cy="1085850"/>
          </a:xfrm>
          <a:prstGeom prst="wedgeRoundRectCallout">
            <a:avLst>
              <a:gd name="adj1" fmla="val 113069"/>
              <a:gd name="adj2" fmla="val -80556"/>
              <a:gd name="adj3" fmla="val 16667"/>
            </a:avLst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>
                <a:solidFill>
                  <a:srgbClr val="FF0000"/>
                </a:solidFill>
              </a:rPr>
              <a:t>指针偏</a:t>
            </a:r>
          </a:p>
          <a:p>
            <a:r>
              <a:rPr lang="zh-CN" altLang="en-US">
                <a:solidFill>
                  <a:srgbClr val="FF0000"/>
                </a:solidFill>
              </a:rPr>
              <a:t>转角</a:t>
            </a:r>
            <a:r>
              <a:rPr lang="zh-CN" altLang="en-US" sz="3200">
                <a:solidFill>
                  <a:srgbClr val="FF0000"/>
                </a:solidFill>
              </a:rPr>
              <a:t>度</a:t>
            </a:r>
            <a:endParaRPr lang="zh-CN" altLang="en-US" sz="4400">
              <a:solidFill>
                <a:srgbClr val="FF0000"/>
              </a:solidFill>
            </a:endParaRPr>
          </a:p>
        </p:txBody>
      </p:sp>
      <p:sp>
        <p:nvSpPr>
          <p:cNvPr id="25722" name="AutoShape 122"/>
          <p:cNvSpPr>
            <a:spLocks noChangeArrowheads="1"/>
          </p:cNvSpPr>
          <p:nvPr/>
        </p:nvSpPr>
        <p:spPr bwMode="auto">
          <a:xfrm>
            <a:off x="4457700" y="1428750"/>
            <a:ext cx="1543050" cy="609600"/>
          </a:xfrm>
          <a:prstGeom prst="wedgeRoundRectCallout">
            <a:avLst>
              <a:gd name="adj1" fmla="val -61111"/>
              <a:gd name="adj2" fmla="val 135676"/>
              <a:gd name="adj3" fmla="val 16667"/>
            </a:avLst>
          </a:prstGeom>
          <a:solidFill>
            <a:srgbClr val="FFFFFF"/>
          </a:solidFill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sz="3200"/>
          </a:p>
        </p:txBody>
      </p:sp>
      <p:sp>
        <p:nvSpPr>
          <p:cNvPr id="25723" name="Text Box 123"/>
          <p:cNvSpPr txBox="1">
            <a:spLocks noChangeArrowheads="1"/>
          </p:cNvSpPr>
          <p:nvPr/>
        </p:nvSpPr>
        <p:spPr bwMode="auto">
          <a:xfrm>
            <a:off x="4403725" y="1506538"/>
            <a:ext cx="1409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/>
              <a:t>电流线圈</a:t>
            </a:r>
          </a:p>
        </p:txBody>
      </p:sp>
      <p:grpSp>
        <p:nvGrpSpPr>
          <p:cNvPr id="25728" name="Group 128"/>
          <p:cNvGrpSpPr>
            <a:grpSpLocks/>
          </p:cNvGrpSpPr>
          <p:nvPr/>
        </p:nvGrpSpPr>
        <p:grpSpPr bwMode="auto">
          <a:xfrm>
            <a:off x="1241425" y="1657350"/>
            <a:ext cx="1597025" cy="609600"/>
            <a:chOff x="722" y="564"/>
            <a:chExt cx="1006" cy="384"/>
          </a:xfrm>
        </p:grpSpPr>
        <p:sp>
          <p:nvSpPr>
            <p:cNvPr id="25726" name="AutoShape 126"/>
            <p:cNvSpPr>
              <a:spLocks noChangeArrowheads="1"/>
            </p:cNvSpPr>
            <p:nvPr/>
          </p:nvSpPr>
          <p:spPr bwMode="auto">
            <a:xfrm>
              <a:off x="756" y="564"/>
              <a:ext cx="972" cy="384"/>
            </a:xfrm>
            <a:prstGeom prst="wedgeRoundRectCallout">
              <a:avLst>
                <a:gd name="adj1" fmla="val 130245"/>
                <a:gd name="adj2" fmla="val 35676"/>
                <a:gd name="adj3" fmla="val 16667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3200"/>
            </a:p>
          </p:txBody>
        </p:sp>
        <p:sp>
          <p:nvSpPr>
            <p:cNvPr id="25727" name="Text Box 127"/>
            <p:cNvSpPr txBox="1">
              <a:spLocks noChangeArrowheads="1"/>
            </p:cNvSpPr>
            <p:nvPr/>
          </p:nvSpPr>
          <p:spPr bwMode="auto">
            <a:xfrm>
              <a:off x="722" y="613"/>
              <a:ext cx="8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/>
                <a:t>电压线圈</a:t>
              </a:r>
            </a:p>
          </p:txBody>
        </p:sp>
      </p:grpSp>
      <p:sp>
        <p:nvSpPr>
          <p:cNvPr id="25730" name="Text Box 130"/>
          <p:cNvSpPr txBox="1">
            <a:spLocks noChangeArrowheads="1"/>
          </p:cNvSpPr>
          <p:nvPr/>
        </p:nvSpPr>
        <p:spPr bwMode="auto">
          <a:xfrm>
            <a:off x="6440488" y="2476500"/>
            <a:ext cx="2474912" cy="15827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i="1"/>
              <a:t>i</a:t>
            </a:r>
            <a:r>
              <a:rPr lang="en-US" altLang="zh-CN" sz="3200" baseline="-25000"/>
              <a:t>2</a:t>
            </a:r>
            <a:r>
              <a:rPr lang="zh-CN" altLang="zh-CN" sz="3200"/>
              <a:t>和 </a:t>
            </a:r>
            <a:r>
              <a:rPr lang="en-US" altLang="zh-CN" sz="3200" i="1"/>
              <a:t>u </a:t>
            </a:r>
            <a:r>
              <a:rPr lang="zh-CN" altLang="zh-CN" sz="3200"/>
              <a:t>成正比，且近似同相</a:t>
            </a:r>
            <a:endParaRPr lang="zh-CN" altLang="en-US" sz="3200"/>
          </a:p>
        </p:txBody>
      </p:sp>
      <p:sp>
        <p:nvSpPr>
          <p:cNvPr id="25736" name="Text Box 136"/>
          <p:cNvSpPr txBox="1">
            <a:spLocks noChangeArrowheads="1"/>
          </p:cNvSpPr>
          <p:nvPr/>
        </p:nvSpPr>
        <p:spPr bwMode="auto">
          <a:xfrm>
            <a:off x="206375" y="120650"/>
            <a:ext cx="4449763" cy="64135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chemeClr val="bg1"/>
                </a:solidFill>
                <a:ea typeface="隶书" panose="02010509060101010101" pitchFamily="49" charset="-122"/>
              </a:rPr>
              <a:t>三相电路功率的测量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  <p:bldP spid="25718" grpId="0" animBg="1" autoUpdateAnimBg="0"/>
      <p:bldP spid="25730" grpId="0" animBg="1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71450" y="171450"/>
            <a:ext cx="3971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二、三相功率的测量 </a:t>
            </a: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H="1">
            <a:off x="2970213" y="2146300"/>
            <a:ext cx="719137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4262438" y="2146300"/>
            <a:ext cx="1150937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V="1">
            <a:off x="3976688" y="1524000"/>
            <a:ext cx="0" cy="268288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flipH="1">
            <a:off x="3287713" y="1524000"/>
            <a:ext cx="6889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3306763" y="1524000"/>
            <a:ext cx="0" cy="6223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3976688" y="2414588"/>
            <a:ext cx="0" cy="354012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6" name="Oval 12"/>
          <p:cNvSpPr>
            <a:spLocks noChangeArrowheads="1"/>
          </p:cNvSpPr>
          <p:nvPr/>
        </p:nvSpPr>
        <p:spPr bwMode="auto">
          <a:xfrm>
            <a:off x="3689350" y="1792288"/>
            <a:ext cx="573088" cy="62230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6637" name="Object 13"/>
          <p:cNvGraphicFramePr>
            <a:graphicFrameLocks noChangeAspect="1"/>
          </p:cNvGraphicFramePr>
          <p:nvPr/>
        </p:nvGraphicFramePr>
        <p:xfrm>
          <a:off x="3719513" y="1828800"/>
          <a:ext cx="4635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0" name="公式" r:id="rId3" imgW="190440" imgH="215640" progId="Equation.3">
                  <p:embed/>
                </p:oleObj>
              </mc:Choice>
              <mc:Fallback>
                <p:oleObj name="公式" r:id="rId3" imgW="190440" imgH="2156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3" y="1828800"/>
                        <a:ext cx="46355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8" name="Object 14"/>
          <p:cNvGraphicFramePr>
            <a:graphicFrameLocks noChangeAspect="1"/>
          </p:cNvGraphicFramePr>
          <p:nvPr/>
        </p:nvGraphicFramePr>
        <p:xfrm>
          <a:off x="3976688" y="1524000"/>
          <a:ext cx="246062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1" name="公式" r:id="rId5" imgW="114120" imgH="126720" progId="Equation.3">
                  <p:embed/>
                </p:oleObj>
              </mc:Choice>
              <mc:Fallback>
                <p:oleObj name="公式" r:id="rId5" imgW="114120" imgH="126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6688" y="1524000"/>
                        <a:ext cx="246062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9" name="Object 15"/>
          <p:cNvGraphicFramePr>
            <a:graphicFrameLocks noChangeAspect="1"/>
          </p:cNvGraphicFramePr>
          <p:nvPr/>
        </p:nvGraphicFramePr>
        <p:xfrm>
          <a:off x="3416300" y="1878013"/>
          <a:ext cx="24765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2" name="公式" r:id="rId7" imgW="114120" imgH="126720" progId="Equation.3">
                  <p:embed/>
                </p:oleObj>
              </mc:Choice>
              <mc:Fallback>
                <p:oleObj name="公式" r:id="rId7" imgW="114120" imgH="1267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1878013"/>
                        <a:ext cx="247650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760788" y="3302000"/>
            <a:ext cx="719137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5054600" y="3302000"/>
            <a:ext cx="114935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 flipV="1">
            <a:off x="4767263" y="2679700"/>
            <a:ext cx="0" cy="2667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4078288" y="2679700"/>
            <a:ext cx="7080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>
            <a:off x="4097338" y="2679700"/>
            <a:ext cx="0" cy="6223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>
            <a:off x="4767263" y="3568700"/>
            <a:ext cx="0" cy="355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7" name="Oval 23"/>
          <p:cNvSpPr>
            <a:spLocks noChangeArrowheads="1"/>
          </p:cNvSpPr>
          <p:nvPr/>
        </p:nvSpPr>
        <p:spPr bwMode="auto">
          <a:xfrm>
            <a:off x="4479925" y="2946400"/>
            <a:ext cx="574675" cy="62230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6648" name="Object 24"/>
          <p:cNvGraphicFramePr>
            <a:graphicFrameLocks noChangeAspect="1"/>
          </p:cNvGraphicFramePr>
          <p:nvPr/>
        </p:nvGraphicFramePr>
        <p:xfrm>
          <a:off x="4500563" y="2927350"/>
          <a:ext cx="4889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3" name="公式" r:id="rId8" imgW="203040" imgH="215640" progId="Equation.3">
                  <p:embed/>
                </p:oleObj>
              </mc:Choice>
              <mc:Fallback>
                <p:oleObj name="公式" r:id="rId8" imgW="203040" imgH="21564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2927350"/>
                        <a:ext cx="48895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9" name="Object 25"/>
          <p:cNvGraphicFramePr>
            <a:graphicFrameLocks noChangeAspect="1"/>
          </p:cNvGraphicFramePr>
          <p:nvPr/>
        </p:nvGraphicFramePr>
        <p:xfrm>
          <a:off x="4767263" y="2679700"/>
          <a:ext cx="246062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4" name="公式" r:id="rId10" imgW="114120" imgH="126720" progId="Equation.3">
                  <p:embed/>
                </p:oleObj>
              </mc:Choice>
              <mc:Fallback>
                <p:oleObj name="公式" r:id="rId10" imgW="114120" imgH="12672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7263" y="2679700"/>
                        <a:ext cx="246062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0" name="Object 26"/>
          <p:cNvGraphicFramePr>
            <a:graphicFrameLocks noChangeAspect="1"/>
          </p:cNvGraphicFramePr>
          <p:nvPr/>
        </p:nvGraphicFramePr>
        <p:xfrm>
          <a:off x="4151313" y="3033713"/>
          <a:ext cx="24606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5" name="公式" r:id="rId11" imgW="114120" imgH="126720" progId="Equation.3">
                  <p:embed/>
                </p:oleObj>
              </mc:Choice>
              <mc:Fallback>
                <p:oleObj name="公式" r:id="rId11" imgW="114120" imgH="12672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3" y="3033713"/>
                        <a:ext cx="246062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2" name="Line 28"/>
          <p:cNvSpPr>
            <a:spLocks noChangeShapeType="1"/>
          </p:cNvSpPr>
          <p:nvPr/>
        </p:nvSpPr>
        <p:spPr bwMode="auto">
          <a:xfrm flipH="1">
            <a:off x="4767263" y="4367213"/>
            <a:ext cx="719137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3" name="Line 29"/>
          <p:cNvSpPr>
            <a:spLocks noChangeShapeType="1"/>
          </p:cNvSpPr>
          <p:nvPr/>
        </p:nvSpPr>
        <p:spPr bwMode="auto">
          <a:xfrm>
            <a:off x="6059488" y="4367213"/>
            <a:ext cx="1150937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4" name="Line 30"/>
          <p:cNvSpPr>
            <a:spLocks noChangeShapeType="1"/>
          </p:cNvSpPr>
          <p:nvPr/>
        </p:nvSpPr>
        <p:spPr bwMode="auto">
          <a:xfrm flipV="1">
            <a:off x="5772150" y="3744913"/>
            <a:ext cx="0" cy="268287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5" name="Line 31"/>
          <p:cNvSpPr>
            <a:spLocks noChangeShapeType="1"/>
          </p:cNvSpPr>
          <p:nvPr/>
        </p:nvSpPr>
        <p:spPr bwMode="auto">
          <a:xfrm flipH="1">
            <a:off x="5122863" y="3744913"/>
            <a:ext cx="668337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>
            <a:off x="5141913" y="3744913"/>
            <a:ext cx="0" cy="6223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5772150" y="4635500"/>
            <a:ext cx="0" cy="35401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8" name="Oval 34"/>
          <p:cNvSpPr>
            <a:spLocks noChangeArrowheads="1"/>
          </p:cNvSpPr>
          <p:nvPr/>
        </p:nvSpPr>
        <p:spPr bwMode="auto">
          <a:xfrm>
            <a:off x="5486400" y="4013200"/>
            <a:ext cx="573088" cy="62230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6659" name="Object 35"/>
          <p:cNvGraphicFramePr>
            <a:graphicFrameLocks noChangeAspect="1"/>
          </p:cNvGraphicFramePr>
          <p:nvPr/>
        </p:nvGraphicFramePr>
        <p:xfrm>
          <a:off x="5499100" y="4059238"/>
          <a:ext cx="504825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6" name="公式" r:id="rId12" imgW="228600" imgH="177480" progId="Equation.3">
                  <p:embed/>
                </p:oleObj>
              </mc:Choice>
              <mc:Fallback>
                <p:oleObj name="公式" r:id="rId12" imgW="228600" imgH="1774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4059238"/>
                        <a:ext cx="504825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60" name="Object 36"/>
          <p:cNvGraphicFramePr>
            <a:graphicFrameLocks noChangeAspect="1"/>
          </p:cNvGraphicFramePr>
          <p:nvPr/>
        </p:nvGraphicFramePr>
        <p:xfrm>
          <a:off x="5772150" y="3744913"/>
          <a:ext cx="24765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7" name="公式" r:id="rId14" imgW="114120" imgH="126720" progId="Equation.3">
                  <p:embed/>
                </p:oleObj>
              </mc:Choice>
              <mc:Fallback>
                <p:oleObj name="公式" r:id="rId14" imgW="114120" imgH="12672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2150" y="3744913"/>
                        <a:ext cx="247650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61" name="Object 37"/>
          <p:cNvGraphicFramePr>
            <a:graphicFrameLocks noChangeAspect="1"/>
          </p:cNvGraphicFramePr>
          <p:nvPr/>
        </p:nvGraphicFramePr>
        <p:xfrm>
          <a:off x="5194300" y="4100513"/>
          <a:ext cx="246063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8" name="公式" r:id="rId15" imgW="114120" imgH="126720" progId="Equation.3">
                  <p:embed/>
                </p:oleObj>
              </mc:Choice>
              <mc:Fallback>
                <p:oleObj name="公式" r:id="rId15" imgW="114120" imgH="12672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4300" y="4100513"/>
                        <a:ext cx="246063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62" name="Line 38"/>
          <p:cNvSpPr>
            <a:spLocks noChangeShapeType="1"/>
          </p:cNvSpPr>
          <p:nvPr/>
        </p:nvSpPr>
        <p:spPr bwMode="auto">
          <a:xfrm>
            <a:off x="2251075" y="4989513"/>
            <a:ext cx="495935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3" name="Rectangle 39"/>
          <p:cNvSpPr>
            <a:spLocks noChangeArrowheads="1"/>
          </p:cNvSpPr>
          <p:nvPr/>
        </p:nvSpPr>
        <p:spPr bwMode="auto">
          <a:xfrm>
            <a:off x="6708775" y="1878013"/>
            <a:ext cx="1292225" cy="3379787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4" name="Line 40"/>
          <p:cNvSpPr>
            <a:spLocks noChangeShapeType="1"/>
          </p:cNvSpPr>
          <p:nvPr/>
        </p:nvSpPr>
        <p:spPr bwMode="auto">
          <a:xfrm>
            <a:off x="6132513" y="3302000"/>
            <a:ext cx="576262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5" name="Line 41"/>
          <p:cNvSpPr>
            <a:spLocks noChangeShapeType="1"/>
          </p:cNvSpPr>
          <p:nvPr/>
        </p:nvSpPr>
        <p:spPr bwMode="auto">
          <a:xfrm>
            <a:off x="5270500" y="2146300"/>
            <a:ext cx="14382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6" name="Line 42"/>
          <p:cNvSpPr>
            <a:spLocks noChangeShapeType="1"/>
          </p:cNvSpPr>
          <p:nvPr/>
        </p:nvSpPr>
        <p:spPr bwMode="auto">
          <a:xfrm flipH="1">
            <a:off x="2251075" y="4367213"/>
            <a:ext cx="25876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7" name="Line 43"/>
          <p:cNvSpPr>
            <a:spLocks noChangeShapeType="1"/>
          </p:cNvSpPr>
          <p:nvPr/>
        </p:nvSpPr>
        <p:spPr bwMode="auto">
          <a:xfrm flipH="1">
            <a:off x="2251075" y="3302000"/>
            <a:ext cx="158273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8" name="Line 44"/>
          <p:cNvSpPr>
            <a:spLocks noChangeShapeType="1"/>
          </p:cNvSpPr>
          <p:nvPr/>
        </p:nvSpPr>
        <p:spPr bwMode="auto">
          <a:xfrm flipH="1">
            <a:off x="2324100" y="2146300"/>
            <a:ext cx="71913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9" name="Line 45"/>
          <p:cNvSpPr>
            <a:spLocks noChangeShapeType="1"/>
          </p:cNvSpPr>
          <p:nvPr/>
        </p:nvSpPr>
        <p:spPr bwMode="auto">
          <a:xfrm>
            <a:off x="4767263" y="3835400"/>
            <a:ext cx="0" cy="115411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70" name="Line 46"/>
          <p:cNvSpPr>
            <a:spLocks noChangeShapeType="1"/>
          </p:cNvSpPr>
          <p:nvPr/>
        </p:nvSpPr>
        <p:spPr bwMode="auto">
          <a:xfrm>
            <a:off x="3976688" y="2768600"/>
            <a:ext cx="0" cy="222091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7011988" y="2649538"/>
            <a:ext cx="793750" cy="187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anchor="ctr">
            <a:spAutoFit/>
          </a:bodyPr>
          <a:lstStyle/>
          <a:p>
            <a:pPr algn="ctr"/>
            <a:r>
              <a:rPr lang="zh-CN" altLang="en-US" sz="4000" b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负   载</a:t>
            </a:r>
          </a:p>
        </p:txBody>
      </p:sp>
      <p:sp>
        <p:nvSpPr>
          <p:cNvPr id="26672" name="Text Box 48"/>
          <p:cNvSpPr txBox="1">
            <a:spLocks noChangeArrowheads="1"/>
          </p:cNvSpPr>
          <p:nvPr/>
        </p:nvSpPr>
        <p:spPr bwMode="auto">
          <a:xfrm>
            <a:off x="1828800" y="1854200"/>
            <a:ext cx="352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6673" name="Text Box 49"/>
          <p:cNvSpPr txBox="1">
            <a:spLocks noChangeArrowheads="1"/>
          </p:cNvSpPr>
          <p:nvPr/>
        </p:nvSpPr>
        <p:spPr bwMode="auto">
          <a:xfrm>
            <a:off x="1828800" y="384175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6674" name="Text Box 50"/>
          <p:cNvSpPr txBox="1">
            <a:spLocks noChangeArrowheads="1"/>
          </p:cNvSpPr>
          <p:nvPr/>
        </p:nvSpPr>
        <p:spPr bwMode="auto">
          <a:xfrm>
            <a:off x="1828800" y="2951163"/>
            <a:ext cx="4111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6675" name="Text Box 51"/>
          <p:cNvSpPr txBox="1">
            <a:spLocks noChangeArrowheads="1"/>
          </p:cNvSpPr>
          <p:nvPr/>
        </p:nvSpPr>
        <p:spPr bwMode="auto">
          <a:xfrm>
            <a:off x="1828800" y="4708525"/>
            <a:ext cx="373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26676" name="Text Box 52"/>
          <p:cNvSpPr txBox="1">
            <a:spLocks noChangeArrowheads="1"/>
          </p:cNvSpPr>
          <p:nvPr/>
        </p:nvSpPr>
        <p:spPr bwMode="auto">
          <a:xfrm>
            <a:off x="263525" y="5894388"/>
            <a:ext cx="8440738" cy="5889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zh-CN" altLang="en-US" sz="3200">
                <a:solidFill>
                  <a:srgbClr val="CC3399"/>
                </a:solidFill>
              </a:rPr>
              <a:t>三相总功率为三个功率表测得数据的总和。</a:t>
            </a:r>
          </a:p>
        </p:txBody>
      </p:sp>
      <p:sp>
        <p:nvSpPr>
          <p:cNvPr id="26680" name="Oval 56"/>
          <p:cNvSpPr>
            <a:spLocks noChangeArrowheads="1"/>
          </p:cNvSpPr>
          <p:nvPr/>
        </p:nvSpPr>
        <p:spPr bwMode="auto">
          <a:xfrm>
            <a:off x="3238500" y="2095500"/>
            <a:ext cx="114300" cy="114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81" name="Oval 57"/>
          <p:cNvSpPr>
            <a:spLocks noChangeArrowheads="1"/>
          </p:cNvSpPr>
          <p:nvPr/>
        </p:nvSpPr>
        <p:spPr bwMode="auto">
          <a:xfrm>
            <a:off x="4038600" y="3238500"/>
            <a:ext cx="114300" cy="114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82" name="Oval 58"/>
          <p:cNvSpPr>
            <a:spLocks noChangeArrowheads="1"/>
          </p:cNvSpPr>
          <p:nvPr/>
        </p:nvSpPr>
        <p:spPr bwMode="auto">
          <a:xfrm>
            <a:off x="5067300" y="4286250"/>
            <a:ext cx="114300" cy="114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83" name="Oval 59"/>
          <p:cNvSpPr>
            <a:spLocks noChangeArrowheads="1"/>
          </p:cNvSpPr>
          <p:nvPr/>
        </p:nvSpPr>
        <p:spPr bwMode="auto">
          <a:xfrm>
            <a:off x="3924300" y="4933950"/>
            <a:ext cx="114300" cy="114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84" name="Oval 60"/>
          <p:cNvSpPr>
            <a:spLocks noChangeArrowheads="1"/>
          </p:cNvSpPr>
          <p:nvPr/>
        </p:nvSpPr>
        <p:spPr bwMode="auto">
          <a:xfrm>
            <a:off x="4705350" y="4933950"/>
            <a:ext cx="114300" cy="114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85" name="Oval 61"/>
          <p:cNvSpPr>
            <a:spLocks noChangeArrowheads="1"/>
          </p:cNvSpPr>
          <p:nvPr/>
        </p:nvSpPr>
        <p:spPr bwMode="auto">
          <a:xfrm>
            <a:off x="5715000" y="4933950"/>
            <a:ext cx="114300" cy="114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86" name="Rectangle 62"/>
          <p:cNvSpPr>
            <a:spLocks noChangeArrowheads="1"/>
          </p:cNvSpPr>
          <p:nvPr/>
        </p:nvSpPr>
        <p:spPr bwMode="auto">
          <a:xfrm>
            <a:off x="403225" y="811213"/>
            <a:ext cx="8099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</a:rPr>
              <a:t>三相四线制接法，用三个功率表测量：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76" grpId="0" animBg="1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7" name="Text Box 99"/>
          <p:cNvSpPr txBox="1">
            <a:spLocks noChangeArrowheads="1"/>
          </p:cNvSpPr>
          <p:nvPr/>
        </p:nvSpPr>
        <p:spPr bwMode="auto">
          <a:xfrm>
            <a:off x="1276350" y="5608638"/>
            <a:ext cx="673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zh-CN" altLang="en-US" sz="3200">
                <a:solidFill>
                  <a:srgbClr val="CC3399"/>
                </a:solidFill>
              </a:rPr>
              <a:t>三相总功率等于两表测得数据之和。</a:t>
            </a:r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1952625" y="2373313"/>
            <a:ext cx="9683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2817813" y="2373313"/>
            <a:ext cx="24257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3306763" y="3738563"/>
            <a:ext cx="9683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4152900" y="3738563"/>
            <a:ext cx="244475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5" name="Line 27"/>
          <p:cNvSpPr>
            <a:spLocks noChangeShapeType="1"/>
          </p:cNvSpPr>
          <p:nvPr/>
        </p:nvSpPr>
        <p:spPr bwMode="auto">
          <a:xfrm>
            <a:off x="7854950" y="2373313"/>
            <a:ext cx="0" cy="12588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7758113" y="2820988"/>
            <a:ext cx="193675" cy="496887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9" name="Line 31"/>
          <p:cNvSpPr>
            <a:spLocks noChangeShapeType="1"/>
          </p:cNvSpPr>
          <p:nvPr/>
        </p:nvSpPr>
        <p:spPr bwMode="auto">
          <a:xfrm rot="-2623042">
            <a:off x="8224838" y="3409950"/>
            <a:ext cx="33337" cy="12382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0" name="Rectangle 32"/>
          <p:cNvSpPr>
            <a:spLocks noChangeArrowheads="1"/>
          </p:cNvSpPr>
          <p:nvPr/>
        </p:nvSpPr>
        <p:spPr bwMode="auto">
          <a:xfrm rot="-2761607">
            <a:off x="8088313" y="3765550"/>
            <a:ext cx="203200" cy="5302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5" name="Line 37"/>
          <p:cNvSpPr>
            <a:spLocks noChangeShapeType="1"/>
          </p:cNvSpPr>
          <p:nvPr/>
        </p:nvSpPr>
        <p:spPr bwMode="auto">
          <a:xfrm>
            <a:off x="5145088" y="2373313"/>
            <a:ext cx="27114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6" name="Line 38"/>
          <p:cNvSpPr>
            <a:spLocks noChangeShapeType="1"/>
          </p:cNvSpPr>
          <p:nvPr/>
        </p:nvSpPr>
        <p:spPr bwMode="auto">
          <a:xfrm>
            <a:off x="6597650" y="3736975"/>
            <a:ext cx="0" cy="73501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7" name="Line 39"/>
          <p:cNvSpPr>
            <a:spLocks noChangeShapeType="1"/>
          </p:cNvSpPr>
          <p:nvPr/>
        </p:nvSpPr>
        <p:spPr bwMode="auto">
          <a:xfrm>
            <a:off x="6597650" y="4471988"/>
            <a:ext cx="4445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8" name="Line 40"/>
          <p:cNvSpPr>
            <a:spLocks noChangeShapeType="1"/>
          </p:cNvSpPr>
          <p:nvPr/>
        </p:nvSpPr>
        <p:spPr bwMode="auto">
          <a:xfrm>
            <a:off x="8709025" y="4452938"/>
            <a:ext cx="0" cy="6302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9" name="Line 41"/>
          <p:cNvSpPr>
            <a:spLocks noChangeShapeType="1"/>
          </p:cNvSpPr>
          <p:nvPr/>
        </p:nvSpPr>
        <p:spPr bwMode="auto">
          <a:xfrm flipH="1">
            <a:off x="692150" y="5102225"/>
            <a:ext cx="803592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90" name="Line 42"/>
          <p:cNvSpPr>
            <a:spLocks noChangeShapeType="1"/>
          </p:cNvSpPr>
          <p:nvPr/>
        </p:nvSpPr>
        <p:spPr bwMode="auto">
          <a:xfrm flipH="1">
            <a:off x="692150" y="3736975"/>
            <a:ext cx="27114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91" name="Line 43"/>
          <p:cNvSpPr>
            <a:spLocks noChangeShapeType="1"/>
          </p:cNvSpPr>
          <p:nvPr/>
        </p:nvSpPr>
        <p:spPr bwMode="auto">
          <a:xfrm flipH="1">
            <a:off x="788988" y="2373313"/>
            <a:ext cx="126047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94" name="Line 46"/>
          <p:cNvSpPr>
            <a:spLocks noChangeShapeType="1"/>
          </p:cNvSpPr>
          <p:nvPr/>
        </p:nvSpPr>
        <p:spPr bwMode="auto">
          <a:xfrm>
            <a:off x="1079500" y="2373313"/>
            <a:ext cx="7731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95" name="Line 47"/>
          <p:cNvSpPr>
            <a:spLocks noChangeShapeType="1"/>
          </p:cNvSpPr>
          <p:nvPr/>
        </p:nvSpPr>
        <p:spPr bwMode="auto">
          <a:xfrm>
            <a:off x="982663" y="3736975"/>
            <a:ext cx="77311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96" name="Line 48"/>
          <p:cNvSpPr>
            <a:spLocks noChangeShapeType="1"/>
          </p:cNvSpPr>
          <p:nvPr/>
        </p:nvSpPr>
        <p:spPr bwMode="auto">
          <a:xfrm>
            <a:off x="982663" y="5102225"/>
            <a:ext cx="77311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7714" name="Object 66"/>
          <p:cNvGraphicFramePr>
            <a:graphicFrameLocks noChangeAspect="1"/>
          </p:cNvGraphicFramePr>
          <p:nvPr/>
        </p:nvGraphicFramePr>
        <p:xfrm>
          <a:off x="7342188" y="4219575"/>
          <a:ext cx="628650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4" name="公式" r:id="rId3" imgW="177480" imgH="215640" progId="Equation.3">
                  <p:embed/>
                </p:oleObj>
              </mc:Choice>
              <mc:Fallback>
                <p:oleObj name="公式" r:id="rId3" imgW="177480" imgH="21564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2188" y="4219575"/>
                        <a:ext cx="628650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20" name="Object 72"/>
          <p:cNvGraphicFramePr>
            <a:graphicFrameLocks noChangeAspect="1"/>
          </p:cNvGraphicFramePr>
          <p:nvPr/>
        </p:nvGraphicFramePr>
        <p:xfrm>
          <a:off x="1022350" y="4229100"/>
          <a:ext cx="623888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5" name="公式" r:id="rId5" imgW="152280" imgH="203040" progId="Equation.3">
                  <p:embed/>
                </p:oleObj>
              </mc:Choice>
              <mc:Fallback>
                <p:oleObj name="公式" r:id="rId5" imgW="152280" imgH="20304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50" y="4229100"/>
                        <a:ext cx="623888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21" name="Object 73"/>
          <p:cNvGraphicFramePr>
            <a:graphicFrameLocks noChangeAspect="1"/>
          </p:cNvGraphicFramePr>
          <p:nvPr/>
        </p:nvGraphicFramePr>
        <p:xfrm>
          <a:off x="1047750" y="2895600"/>
          <a:ext cx="623888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6" name="公式" r:id="rId7" imgW="152280" imgH="203040" progId="Equation.3">
                  <p:embed/>
                </p:oleObj>
              </mc:Choice>
              <mc:Fallback>
                <p:oleObj name="公式" r:id="rId7" imgW="152280" imgH="203040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2895600"/>
                        <a:ext cx="623888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22" name="Object 74"/>
          <p:cNvGraphicFramePr>
            <a:graphicFrameLocks noChangeAspect="1"/>
          </p:cNvGraphicFramePr>
          <p:nvPr/>
        </p:nvGraphicFramePr>
        <p:xfrm>
          <a:off x="1079500" y="1524000"/>
          <a:ext cx="623888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7" name="公式" r:id="rId9" imgW="152280" imgH="203040" progId="Equation.3">
                  <p:embed/>
                </p:oleObj>
              </mc:Choice>
              <mc:Fallback>
                <p:oleObj name="公式" r:id="rId9" imgW="152280" imgH="203040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1524000"/>
                        <a:ext cx="623888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23" name="Object 75"/>
          <p:cNvGraphicFramePr>
            <a:graphicFrameLocks noChangeAspect="1"/>
          </p:cNvGraphicFramePr>
          <p:nvPr/>
        </p:nvGraphicFramePr>
        <p:xfrm>
          <a:off x="2106613" y="2636838"/>
          <a:ext cx="819150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8" name="公式" r:id="rId11" imgW="253800" imgH="228600" progId="Equation.3">
                  <p:embed/>
                </p:oleObj>
              </mc:Choice>
              <mc:Fallback>
                <p:oleObj name="公式" r:id="rId11" imgW="253800" imgH="228600" progId="Equation.3">
                  <p:embed/>
                  <p:pic>
                    <p:nvPicPr>
                      <p:cNvPr id="0" name="Object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6613" y="2636838"/>
                        <a:ext cx="819150" cy="89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24" name="Object 76"/>
          <p:cNvGraphicFramePr>
            <a:graphicFrameLocks noChangeAspect="1"/>
          </p:cNvGraphicFramePr>
          <p:nvPr/>
        </p:nvGraphicFramePr>
        <p:xfrm>
          <a:off x="2179638" y="3790950"/>
          <a:ext cx="681037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9" name="公式" r:id="rId13" imgW="241200" imgH="228600" progId="Equation.3">
                  <p:embed/>
                </p:oleObj>
              </mc:Choice>
              <mc:Fallback>
                <p:oleObj name="公式" r:id="rId13" imgW="241200" imgH="22860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3790950"/>
                        <a:ext cx="681037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26" name="Line 78"/>
          <p:cNvSpPr>
            <a:spLocks noChangeShapeType="1"/>
          </p:cNvSpPr>
          <p:nvPr/>
        </p:nvSpPr>
        <p:spPr bwMode="auto">
          <a:xfrm>
            <a:off x="2954338" y="3908425"/>
            <a:ext cx="0" cy="104933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728" name="Line 80"/>
          <p:cNvSpPr>
            <a:spLocks noChangeShapeType="1"/>
          </p:cNvSpPr>
          <p:nvPr/>
        </p:nvSpPr>
        <p:spPr bwMode="auto">
          <a:xfrm>
            <a:off x="2030413" y="2697163"/>
            <a:ext cx="0" cy="21764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729" name="Text Box 81"/>
          <p:cNvSpPr txBox="1">
            <a:spLocks noChangeArrowheads="1"/>
          </p:cNvSpPr>
          <p:nvPr/>
        </p:nvSpPr>
        <p:spPr bwMode="auto">
          <a:xfrm>
            <a:off x="304800" y="2055813"/>
            <a:ext cx="4111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7730" name="Text Box 82"/>
          <p:cNvSpPr txBox="1">
            <a:spLocks noChangeArrowheads="1"/>
          </p:cNvSpPr>
          <p:nvPr/>
        </p:nvSpPr>
        <p:spPr bwMode="auto">
          <a:xfrm>
            <a:off x="304800" y="478790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7731" name="Text Box 83"/>
          <p:cNvSpPr txBox="1">
            <a:spLocks noChangeArrowheads="1"/>
          </p:cNvSpPr>
          <p:nvPr/>
        </p:nvSpPr>
        <p:spPr bwMode="auto">
          <a:xfrm>
            <a:off x="304800" y="3421063"/>
            <a:ext cx="4810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</a:rPr>
              <a:t>B</a:t>
            </a:r>
          </a:p>
        </p:txBody>
      </p:sp>
      <p:graphicFrame>
        <p:nvGraphicFramePr>
          <p:cNvPr id="27735" name="Object 87"/>
          <p:cNvGraphicFramePr>
            <a:graphicFrameLocks noChangeAspect="1"/>
          </p:cNvGraphicFramePr>
          <p:nvPr/>
        </p:nvGraphicFramePr>
        <p:xfrm>
          <a:off x="8434388" y="3200400"/>
          <a:ext cx="709612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10" name="公式" r:id="rId15" imgW="190440" imgH="228600" progId="Equation.3">
                  <p:embed/>
                </p:oleObj>
              </mc:Choice>
              <mc:Fallback>
                <p:oleObj name="公式" r:id="rId15" imgW="190440" imgH="228600" progId="Equation.3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4388" y="3200400"/>
                        <a:ext cx="709612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36" name="Line 88"/>
          <p:cNvSpPr>
            <a:spLocks noChangeShapeType="1"/>
          </p:cNvSpPr>
          <p:nvPr/>
        </p:nvSpPr>
        <p:spPr bwMode="auto">
          <a:xfrm>
            <a:off x="8050213" y="2794000"/>
            <a:ext cx="0" cy="5222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7737" name="Object 89"/>
          <p:cNvGraphicFramePr>
            <a:graphicFrameLocks noChangeAspect="1"/>
          </p:cNvGraphicFramePr>
          <p:nvPr/>
        </p:nvGraphicFramePr>
        <p:xfrm>
          <a:off x="8050213" y="2486025"/>
          <a:ext cx="631825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11" name="公式" r:id="rId17" imgW="177480" imgH="215640" progId="Equation.3">
                  <p:embed/>
                </p:oleObj>
              </mc:Choice>
              <mc:Fallback>
                <p:oleObj name="公式" r:id="rId17" imgW="177480" imgH="215640" progId="Equation.3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0213" y="2486025"/>
                        <a:ext cx="631825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38" name="Object 90"/>
          <p:cNvGraphicFramePr>
            <a:graphicFrameLocks noChangeAspect="1"/>
          </p:cNvGraphicFramePr>
          <p:nvPr/>
        </p:nvGraphicFramePr>
        <p:xfrm>
          <a:off x="7177088" y="2514600"/>
          <a:ext cx="561975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12" name="公式" r:id="rId19" imgW="203040" imgH="215640" progId="Equation.3">
                  <p:embed/>
                </p:oleObj>
              </mc:Choice>
              <mc:Fallback>
                <p:oleObj name="公式" r:id="rId19" imgW="203040" imgH="215640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7088" y="2514600"/>
                        <a:ext cx="561975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39" name="Object 91"/>
          <p:cNvGraphicFramePr>
            <a:graphicFrameLocks noChangeAspect="1"/>
          </p:cNvGraphicFramePr>
          <p:nvPr/>
        </p:nvGraphicFramePr>
        <p:xfrm>
          <a:off x="6845300" y="3371850"/>
          <a:ext cx="5349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13" name="公式" r:id="rId21" imgW="203040" imgH="215640" progId="Equation.3">
                  <p:embed/>
                </p:oleObj>
              </mc:Choice>
              <mc:Fallback>
                <p:oleObj name="公式" r:id="rId21" imgW="203040" imgH="215640" progId="Equation.3">
                  <p:embed/>
                  <p:pic>
                    <p:nvPicPr>
                      <p:cNvPr id="0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300" y="3371850"/>
                        <a:ext cx="53498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40" name="Object 92"/>
          <p:cNvGraphicFramePr>
            <a:graphicFrameLocks noChangeAspect="1"/>
          </p:cNvGraphicFramePr>
          <p:nvPr/>
        </p:nvGraphicFramePr>
        <p:xfrm>
          <a:off x="7861300" y="4086225"/>
          <a:ext cx="53657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14" name="公式" r:id="rId23" imgW="215640" imgH="228600" progId="Equation.3">
                  <p:embed/>
                </p:oleObj>
              </mc:Choice>
              <mc:Fallback>
                <p:oleObj name="公式" r:id="rId23" imgW="215640" imgH="228600" progId="Equation.3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1300" y="4086225"/>
                        <a:ext cx="536575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793" name="Group 145"/>
          <p:cNvGrpSpPr>
            <a:grpSpLocks/>
          </p:cNvGrpSpPr>
          <p:nvPr/>
        </p:nvGrpSpPr>
        <p:grpSpPr bwMode="auto">
          <a:xfrm>
            <a:off x="4495800" y="3003550"/>
            <a:ext cx="1219200" cy="2159000"/>
            <a:chOff x="2604" y="1532"/>
            <a:chExt cx="768" cy="1360"/>
          </a:xfrm>
        </p:grpSpPr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 flipV="1">
              <a:off x="3117" y="1532"/>
              <a:ext cx="0" cy="19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>
              <a:off x="3129" y="2193"/>
              <a:ext cx="0" cy="26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7792" name="Group 144"/>
            <p:cNvGrpSpPr>
              <a:grpSpLocks/>
            </p:cNvGrpSpPr>
            <p:nvPr/>
          </p:nvGrpSpPr>
          <p:grpSpPr bwMode="auto">
            <a:xfrm>
              <a:off x="2604" y="1532"/>
              <a:ext cx="768" cy="1360"/>
              <a:chOff x="2412" y="1532"/>
              <a:chExt cx="768" cy="1360"/>
            </a:xfrm>
          </p:grpSpPr>
          <p:sp>
            <p:nvSpPr>
              <p:cNvPr id="27667" name="Line 19"/>
              <p:cNvSpPr>
                <a:spLocks noChangeShapeType="1"/>
              </p:cNvSpPr>
              <p:nvPr/>
            </p:nvSpPr>
            <p:spPr bwMode="auto">
              <a:xfrm flipH="1">
                <a:off x="2449" y="1532"/>
                <a:ext cx="488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668" name="Line 20"/>
              <p:cNvSpPr>
                <a:spLocks noChangeShapeType="1"/>
              </p:cNvSpPr>
              <p:nvPr/>
            </p:nvSpPr>
            <p:spPr bwMode="auto">
              <a:xfrm>
                <a:off x="2449" y="1532"/>
                <a:ext cx="0" cy="463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670" name="Oval 22"/>
              <p:cNvSpPr>
                <a:spLocks noChangeArrowheads="1"/>
              </p:cNvSpPr>
              <p:nvPr/>
            </p:nvSpPr>
            <p:spPr bwMode="auto">
              <a:xfrm>
                <a:off x="2693" y="1730"/>
                <a:ext cx="487" cy="4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7671" name="Object 23"/>
              <p:cNvGraphicFramePr>
                <a:graphicFrameLocks noChangeAspect="1"/>
              </p:cNvGraphicFramePr>
              <p:nvPr/>
            </p:nvGraphicFramePr>
            <p:xfrm>
              <a:off x="2759" y="1784"/>
              <a:ext cx="287" cy="40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9515" name="公式" r:id="rId25" imgW="203040" imgH="215640" progId="Equation.3">
                      <p:embed/>
                    </p:oleObj>
                  </mc:Choice>
                  <mc:Fallback>
                    <p:oleObj name="公式" r:id="rId25" imgW="203040" imgH="215640" progId="Equation.3">
                      <p:embed/>
                      <p:pic>
                        <p:nvPicPr>
                          <p:cNvPr id="0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1784"/>
                            <a:ext cx="287" cy="40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672" name="Object 24"/>
              <p:cNvGraphicFramePr>
                <a:graphicFrameLocks noChangeAspect="1"/>
              </p:cNvGraphicFramePr>
              <p:nvPr/>
            </p:nvGraphicFramePr>
            <p:xfrm>
              <a:off x="2937" y="1532"/>
              <a:ext cx="209" cy="2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9516" name="公式" r:id="rId27" imgW="114120" imgH="126720" progId="Equation.3">
                      <p:embed/>
                    </p:oleObj>
                  </mc:Choice>
                  <mc:Fallback>
                    <p:oleObj name="公式" r:id="rId27" imgW="114120" imgH="126720" progId="Equation.3">
                      <p:embed/>
                      <p:pic>
                        <p:nvPicPr>
                          <p:cNvPr id="0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37" y="1532"/>
                            <a:ext cx="209" cy="2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673" name="Object 25"/>
              <p:cNvGraphicFramePr>
                <a:graphicFrameLocks noChangeAspect="1"/>
              </p:cNvGraphicFramePr>
              <p:nvPr/>
            </p:nvGraphicFramePr>
            <p:xfrm>
              <a:off x="2510" y="1796"/>
              <a:ext cx="209" cy="2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9517" name="公式" r:id="rId29" imgW="114120" imgH="126720" progId="Equation.3">
                      <p:embed/>
                    </p:oleObj>
                  </mc:Choice>
                  <mc:Fallback>
                    <p:oleObj name="公式" r:id="rId29" imgW="114120" imgH="126720" progId="Equation.3">
                      <p:embed/>
                      <p:pic>
                        <p:nvPicPr>
                          <p:cNvPr id="0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0" y="1796"/>
                            <a:ext cx="209" cy="2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7692" name="Line 44"/>
              <p:cNvSpPr>
                <a:spLocks noChangeShapeType="1"/>
              </p:cNvSpPr>
              <p:nvPr/>
            </p:nvSpPr>
            <p:spPr bwMode="auto">
              <a:xfrm>
                <a:off x="2936" y="2391"/>
                <a:ext cx="0" cy="46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749" name="Oval 101"/>
              <p:cNvSpPr>
                <a:spLocks noChangeArrowheads="1"/>
              </p:cNvSpPr>
              <p:nvPr/>
            </p:nvSpPr>
            <p:spPr bwMode="auto">
              <a:xfrm>
                <a:off x="2412" y="1968"/>
                <a:ext cx="72" cy="72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750" name="Oval 102"/>
              <p:cNvSpPr>
                <a:spLocks noChangeArrowheads="1"/>
              </p:cNvSpPr>
              <p:nvPr/>
            </p:nvSpPr>
            <p:spPr bwMode="auto">
              <a:xfrm>
                <a:off x="2904" y="2820"/>
                <a:ext cx="72" cy="72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27794" name="Group 146"/>
          <p:cNvGrpSpPr>
            <a:grpSpLocks/>
          </p:cNvGrpSpPr>
          <p:nvPr/>
        </p:nvGrpSpPr>
        <p:grpSpPr bwMode="auto">
          <a:xfrm>
            <a:off x="3067050" y="1638300"/>
            <a:ext cx="1217613" cy="3524250"/>
            <a:chOff x="1560" y="672"/>
            <a:chExt cx="767" cy="2220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 flipV="1">
              <a:off x="2084" y="672"/>
              <a:ext cx="0" cy="19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" name="Line 8"/>
            <p:cNvSpPr>
              <a:spLocks noChangeShapeType="1"/>
            </p:cNvSpPr>
            <p:nvPr/>
          </p:nvSpPr>
          <p:spPr bwMode="auto">
            <a:xfrm flipH="1">
              <a:off x="1596" y="672"/>
              <a:ext cx="488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7" name="Line 9"/>
            <p:cNvSpPr>
              <a:spLocks noChangeShapeType="1"/>
            </p:cNvSpPr>
            <p:nvPr/>
          </p:nvSpPr>
          <p:spPr bwMode="auto">
            <a:xfrm>
              <a:off x="1596" y="672"/>
              <a:ext cx="0" cy="463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8" name="Line 10"/>
            <p:cNvSpPr>
              <a:spLocks noChangeShapeType="1"/>
            </p:cNvSpPr>
            <p:nvPr/>
          </p:nvSpPr>
          <p:spPr bwMode="auto">
            <a:xfrm>
              <a:off x="2084" y="1333"/>
              <a:ext cx="0" cy="265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9" name="Oval 11"/>
            <p:cNvSpPr>
              <a:spLocks noChangeArrowheads="1"/>
            </p:cNvSpPr>
            <p:nvPr/>
          </p:nvSpPr>
          <p:spPr bwMode="auto">
            <a:xfrm>
              <a:off x="1840" y="870"/>
              <a:ext cx="487" cy="463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660" name="Object 12"/>
            <p:cNvGraphicFramePr>
              <a:graphicFrameLocks noChangeAspect="1"/>
            </p:cNvGraphicFramePr>
            <p:nvPr/>
          </p:nvGraphicFramePr>
          <p:xfrm>
            <a:off x="1914" y="901"/>
            <a:ext cx="270" cy="3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18" name="公式" r:id="rId30" imgW="190440" imgH="215640" progId="Equation.3">
                    <p:embed/>
                  </p:oleObj>
                </mc:Choice>
                <mc:Fallback>
                  <p:oleObj name="公式" r:id="rId30" imgW="190440" imgH="21564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4" y="901"/>
                          <a:ext cx="270" cy="3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61" name="Object 13"/>
            <p:cNvGraphicFramePr>
              <a:graphicFrameLocks noChangeAspect="1"/>
            </p:cNvGraphicFramePr>
            <p:nvPr/>
          </p:nvGraphicFramePr>
          <p:xfrm>
            <a:off x="2084" y="672"/>
            <a:ext cx="209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19" name="公式" r:id="rId32" imgW="114120" imgH="126720" progId="Equation.3">
                    <p:embed/>
                  </p:oleObj>
                </mc:Choice>
                <mc:Fallback>
                  <p:oleObj name="公式" r:id="rId32" imgW="114120" imgH="12672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4" y="672"/>
                          <a:ext cx="209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62" name="Object 14"/>
            <p:cNvGraphicFramePr>
              <a:graphicFrameLocks noChangeAspect="1"/>
            </p:cNvGraphicFramePr>
            <p:nvPr/>
          </p:nvGraphicFramePr>
          <p:xfrm>
            <a:off x="1657" y="937"/>
            <a:ext cx="209" cy="2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20" name="公式" r:id="rId33" imgW="114120" imgH="126720" progId="Equation.3">
                    <p:embed/>
                  </p:oleObj>
                </mc:Choice>
                <mc:Fallback>
                  <p:oleObj name="公式" r:id="rId33" imgW="114120" imgH="12672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7" y="937"/>
                          <a:ext cx="209" cy="2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93" name="Line 45"/>
            <p:cNvSpPr>
              <a:spLocks noChangeShapeType="1"/>
            </p:cNvSpPr>
            <p:nvPr/>
          </p:nvSpPr>
          <p:spPr bwMode="auto">
            <a:xfrm>
              <a:off x="2083" y="1532"/>
              <a:ext cx="0" cy="132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751" name="Oval 103"/>
            <p:cNvSpPr>
              <a:spLocks noChangeArrowheads="1"/>
            </p:cNvSpPr>
            <p:nvPr/>
          </p:nvSpPr>
          <p:spPr bwMode="auto">
            <a:xfrm>
              <a:off x="1560" y="1104"/>
              <a:ext cx="72" cy="7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752" name="Oval 104"/>
            <p:cNvSpPr>
              <a:spLocks noChangeArrowheads="1"/>
            </p:cNvSpPr>
            <p:nvPr/>
          </p:nvSpPr>
          <p:spPr bwMode="auto">
            <a:xfrm>
              <a:off x="2052" y="2820"/>
              <a:ext cx="72" cy="7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7753" name="Oval 105"/>
          <p:cNvSpPr>
            <a:spLocks noChangeArrowheads="1"/>
          </p:cNvSpPr>
          <p:nvPr/>
        </p:nvSpPr>
        <p:spPr bwMode="auto">
          <a:xfrm>
            <a:off x="7791450" y="3581400"/>
            <a:ext cx="114300" cy="114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754" name="Line 106"/>
          <p:cNvSpPr>
            <a:spLocks noChangeShapeType="1"/>
          </p:cNvSpPr>
          <p:nvPr/>
        </p:nvSpPr>
        <p:spPr bwMode="auto">
          <a:xfrm flipV="1">
            <a:off x="7372350" y="3981450"/>
            <a:ext cx="457200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755" name="Line 107"/>
          <p:cNvSpPr>
            <a:spLocks noChangeShapeType="1"/>
          </p:cNvSpPr>
          <p:nvPr/>
        </p:nvSpPr>
        <p:spPr bwMode="auto">
          <a:xfrm flipH="1" flipV="1">
            <a:off x="8267700" y="3714750"/>
            <a:ext cx="342900" cy="342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756" name="Line 108"/>
          <p:cNvSpPr>
            <a:spLocks noChangeShapeType="1"/>
          </p:cNvSpPr>
          <p:nvPr/>
        </p:nvSpPr>
        <p:spPr bwMode="auto">
          <a:xfrm flipH="1">
            <a:off x="6991350" y="3638550"/>
            <a:ext cx="857250" cy="8572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 rot="2704241">
            <a:off x="7380288" y="3757613"/>
            <a:ext cx="220662" cy="531812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795" name="Text Box 147"/>
          <p:cNvSpPr txBox="1">
            <a:spLocks noChangeArrowheads="1"/>
          </p:cNvSpPr>
          <p:nvPr/>
        </p:nvSpPr>
        <p:spPr bwMode="auto">
          <a:xfrm>
            <a:off x="479425" y="373063"/>
            <a:ext cx="75565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</a:rPr>
              <a:t>三相三线制的电路中，用二表法测功率：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47" grpId="0" build="p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171450" y="300038"/>
            <a:ext cx="46180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两表法测量功率的原理：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971550" y="1244600"/>
          <a:ext cx="6945313" cy="288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28" name="公式" r:id="rId4" imgW="1726920" imgH="685800" progId="Equation.3">
                  <p:embed/>
                </p:oleObj>
              </mc:Choice>
              <mc:Fallback>
                <p:oleObj name="公式" r:id="rId4" imgW="1726920" imgH="685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244600"/>
                        <a:ext cx="6945313" cy="28892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425" name="Group 81"/>
          <p:cNvGrpSpPr>
            <a:grpSpLocks/>
          </p:cNvGrpSpPr>
          <p:nvPr/>
        </p:nvGrpSpPr>
        <p:grpSpPr bwMode="auto">
          <a:xfrm>
            <a:off x="5962650" y="114300"/>
            <a:ext cx="3048000" cy="985838"/>
            <a:chOff x="3660" y="168"/>
            <a:chExt cx="1920" cy="621"/>
          </a:xfrm>
        </p:grpSpPr>
        <p:sp>
          <p:nvSpPr>
            <p:cNvPr id="57414" name="AutoShape 70"/>
            <p:cNvSpPr>
              <a:spLocks noChangeArrowheads="1"/>
            </p:cNvSpPr>
            <p:nvPr/>
          </p:nvSpPr>
          <p:spPr bwMode="auto">
            <a:xfrm>
              <a:off x="3660" y="240"/>
              <a:ext cx="1920" cy="504"/>
            </a:xfrm>
            <a:prstGeom prst="wedgeRoundRectCallout">
              <a:avLst>
                <a:gd name="adj1" fmla="val -45468"/>
                <a:gd name="adj2" fmla="val 112898"/>
                <a:gd name="adj3" fmla="val 16667"/>
              </a:avLst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2400">
                <a:solidFill>
                  <a:srgbClr val="FF0000"/>
                </a:solidFill>
              </a:endParaRPr>
            </a:p>
          </p:txBody>
        </p:sp>
        <p:graphicFrame>
          <p:nvGraphicFramePr>
            <p:cNvPr id="57415" name="Object 71"/>
            <p:cNvGraphicFramePr>
              <a:graphicFrameLocks noChangeAspect="1"/>
            </p:cNvGraphicFramePr>
            <p:nvPr/>
          </p:nvGraphicFramePr>
          <p:xfrm>
            <a:off x="3756" y="168"/>
            <a:ext cx="1776" cy="6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0529" name="公式" r:id="rId6" imgW="749160" imgH="228600" progId="Equation.3">
                    <p:embed/>
                  </p:oleObj>
                </mc:Choice>
                <mc:Fallback>
                  <p:oleObj name="公式" r:id="rId6" imgW="749160" imgH="22860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6" y="168"/>
                          <a:ext cx="1776" cy="6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427" name="Group 83"/>
          <p:cNvGrpSpPr>
            <a:grpSpLocks/>
          </p:cNvGrpSpPr>
          <p:nvPr/>
        </p:nvGrpSpPr>
        <p:grpSpPr bwMode="auto">
          <a:xfrm>
            <a:off x="363538" y="4451350"/>
            <a:ext cx="8589962" cy="2178050"/>
            <a:chOff x="229" y="2804"/>
            <a:chExt cx="5411" cy="1372"/>
          </a:xfrm>
        </p:grpSpPr>
        <p:sp>
          <p:nvSpPr>
            <p:cNvPr id="57349" name="Text Box 5"/>
            <p:cNvSpPr txBox="1">
              <a:spLocks noChangeArrowheads="1"/>
            </p:cNvSpPr>
            <p:nvPr/>
          </p:nvSpPr>
          <p:spPr bwMode="auto">
            <a:xfrm>
              <a:off x="229" y="2804"/>
              <a:ext cx="5271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 sz="3200">
                  <a:solidFill>
                    <a:srgbClr val="FF0000"/>
                  </a:solidFill>
                </a:rPr>
                <a:t>结论：</a:t>
              </a:r>
              <a:r>
                <a:rPr lang="zh-CN" altLang="en-US" sz="3200">
                  <a:solidFill>
                    <a:srgbClr val="0000FF"/>
                  </a:solidFill>
                </a:rPr>
                <a:t>三相总功率等于两表测得数据之和。每</a:t>
              </a:r>
            </a:p>
            <a:p>
              <a:r>
                <a:rPr lang="zh-CN" altLang="en-US" sz="3200">
                  <a:solidFill>
                    <a:srgbClr val="0000FF"/>
                  </a:solidFill>
                </a:rPr>
                <a:t>            单个功率表的读数没有意义</a:t>
              </a:r>
              <a:r>
                <a:rPr lang="zh-CN" altLang="en-US" sz="3200">
                  <a:solidFill>
                    <a:schemeClr val="accent2"/>
                  </a:solidFill>
                </a:rPr>
                <a:t>，</a:t>
              </a:r>
            </a:p>
          </p:txBody>
        </p:sp>
        <p:sp>
          <p:nvSpPr>
            <p:cNvPr id="57426" name="Text Box 82"/>
            <p:cNvSpPr txBox="1">
              <a:spLocks noChangeArrowheads="1"/>
            </p:cNvSpPr>
            <p:nvPr/>
          </p:nvSpPr>
          <p:spPr bwMode="auto">
            <a:xfrm>
              <a:off x="970" y="3472"/>
              <a:ext cx="467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>
                  <a:solidFill>
                    <a:srgbClr val="0000FF"/>
                  </a:solidFill>
                </a:rPr>
                <a:t>实验用的 </a:t>
              </a:r>
              <a:r>
                <a:rPr lang="zh-CN" altLang="zh-CN">
                  <a:solidFill>
                    <a:srgbClr val="0000FF"/>
                  </a:solidFill>
                </a:rPr>
                <a:t>三相瓦特计实际上就是根据</a:t>
              </a:r>
              <a:r>
                <a:rPr lang="zh-CN" altLang="zh-CN">
                  <a:solidFill>
                    <a:schemeClr val="accent2"/>
                  </a:solidFill>
                </a:rPr>
                <a:t>“</a:t>
              </a:r>
              <a:r>
                <a:rPr lang="zh-CN" altLang="zh-CN">
                  <a:solidFill>
                    <a:srgbClr val="0000FF"/>
                  </a:solidFill>
                </a:rPr>
                <a:t>二表法”</a:t>
              </a:r>
              <a:endParaRPr lang="zh-CN" altLang="zh-CN">
                <a:solidFill>
                  <a:schemeClr val="accent2"/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zh-CN" altLang="zh-CN">
                  <a:solidFill>
                    <a:srgbClr val="0000FF"/>
                  </a:solidFill>
                </a:rPr>
                <a:t>的原理设计的。</a:t>
              </a:r>
              <a:endParaRPr lang="zh-CN" altLang="en-US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7" name="Text Box 55"/>
          <p:cNvSpPr txBox="1">
            <a:spLocks noChangeArrowheads="1"/>
          </p:cNvSpPr>
          <p:nvPr/>
        </p:nvSpPr>
        <p:spPr bwMode="auto">
          <a:xfrm>
            <a:off x="742950" y="5875338"/>
            <a:ext cx="4605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/>
              <a:t>求：功率表</a:t>
            </a:r>
            <a:r>
              <a:rPr lang="en-US" altLang="zh-CN" i="1"/>
              <a:t>W</a:t>
            </a:r>
            <a:r>
              <a:rPr lang="en-US" altLang="zh-CN" baseline="-25000"/>
              <a:t>1</a:t>
            </a:r>
            <a:r>
              <a:rPr lang="zh-CN" altLang="en-US"/>
              <a:t>、</a:t>
            </a:r>
            <a:r>
              <a:rPr lang="en-US" altLang="zh-CN" i="1"/>
              <a:t>W</a:t>
            </a:r>
            <a:r>
              <a:rPr lang="en-US" altLang="zh-CN" baseline="-25000"/>
              <a:t>2</a:t>
            </a:r>
            <a:r>
              <a:rPr lang="zh-CN" altLang="en-US"/>
              <a:t>的读数。</a:t>
            </a:r>
          </a:p>
        </p:txBody>
      </p:sp>
      <p:sp>
        <p:nvSpPr>
          <p:cNvPr id="28794" name="Oval 122"/>
          <p:cNvSpPr>
            <a:spLocks noChangeArrowheads="1"/>
          </p:cNvSpPr>
          <p:nvPr/>
        </p:nvSpPr>
        <p:spPr bwMode="auto">
          <a:xfrm>
            <a:off x="247650" y="228600"/>
            <a:ext cx="762000" cy="742950"/>
          </a:xfrm>
          <a:prstGeom prst="ellipse">
            <a:avLst/>
          </a:prstGeom>
          <a:solidFill>
            <a:srgbClr val="FFFF99"/>
          </a:solidFill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3600">
                <a:solidFill>
                  <a:srgbClr val="FF0000"/>
                </a:solidFill>
              </a:rPr>
              <a:t>例</a:t>
            </a:r>
          </a:p>
        </p:txBody>
      </p:sp>
      <p:grpSp>
        <p:nvGrpSpPr>
          <p:cNvPr id="28809" name="Group 137"/>
          <p:cNvGrpSpPr>
            <a:grpSpLocks/>
          </p:cNvGrpSpPr>
          <p:nvPr/>
        </p:nvGrpSpPr>
        <p:grpSpPr bwMode="auto">
          <a:xfrm>
            <a:off x="2628900" y="304800"/>
            <a:ext cx="4724400" cy="3068638"/>
            <a:chOff x="2772" y="0"/>
            <a:chExt cx="2976" cy="1933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>
              <a:off x="4388" y="464"/>
              <a:ext cx="491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0" name="Line 18"/>
            <p:cNvSpPr>
              <a:spLocks noChangeShapeType="1"/>
            </p:cNvSpPr>
            <p:nvPr/>
          </p:nvSpPr>
          <p:spPr bwMode="auto">
            <a:xfrm flipH="1">
              <a:off x="2850" y="1490"/>
              <a:ext cx="85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1" name="Line 19"/>
            <p:cNvSpPr>
              <a:spLocks noChangeShapeType="1"/>
            </p:cNvSpPr>
            <p:nvPr/>
          </p:nvSpPr>
          <p:spPr bwMode="auto">
            <a:xfrm>
              <a:off x="4097" y="1514"/>
              <a:ext cx="6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2" name="Line 20"/>
            <p:cNvSpPr>
              <a:spLocks noChangeShapeType="1"/>
            </p:cNvSpPr>
            <p:nvPr/>
          </p:nvSpPr>
          <p:spPr bwMode="auto">
            <a:xfrm flipV="1">
              <a:off x="3936" y="561"/>
              <a:ext cx="0" cy="7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4" name="Line 22"/>
            <p:cNvSpPr>
              <a:spLocks noChangeShapeType="1"/>
            </p:cNvSpPr>
            <p:nvPr/>
          </p:nvSpPr>
          <p:spPr bwMode="auto">
            <a:xfrm>
              <a:off x="3577" y="1525"/>
              <a:ext cx="0" cy="31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5" name="Line 23"/>
            <p:cNvSpPr>
              <a:spLocks noChangeShapeType="1"/>
            </p:cNvSpPr>
            <p:nvPr/>
          </p:nvSpPr>
          <p:spPr bwMode="auto">
            <a:xfrm flipH="1">
              <a:off x="3913" y="1676"/>
              <a:ext cx="0" cy="1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6" name="Oval 24"/>
            <p:cNvSpPr>
              <a:spLocks noChangeArrowheads="1"/>
            </p:cNvSpPr>
            <p:nvPr/>
          </p:nvSpPr>
          <p:spPr bwMode="auto">
            <a:xfrm>
              <a:off x="3714" y="1262"/>
              <a:ext cx="416" cy="41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8697" name="Object 25"/>
            <p:cNvGraphicFramePr>
              <a:graphicFrameLocks noChangeAspect="1"/>
            </p:cNvGraphicFramePr>
            <p:nvPr/>
          </p:nvGraphicFramePr>
          <p:xfrm>
            <a:off x="3740" y="1325"/>
            <a:ext cx="375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52" name="公式" r:id="rId3" imgW="228600" imgH="177480" progId="Equation.3">
                    <p:embed/>
                  </p:oleObj>
                </mc:Choice>
                <mc:Fallback>
                  <p:oleObj name="公式" r:id="rId3" imgW="228600" imgH="17748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0" y="1325"/>
                          <a:ext cx="375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698" name="Object 26"/>
            <p:cNvGraphicFramePr>
              <a:graphicFrameLocks noChangeAspect="1"/>
            </p:cNvGraphicFramePr>
            <p:nvPr/>
          </p:nvGraphicFramePr>
          <p:xfrm>
            <a:off x="3913" y="1600"/>
            <a:ext cx="263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53" name="公式" r:id="rId5" imgW="114120" imgH="126720" progId="Equation.3">
                    <p:embed/>
                  </p:oleObj>
                </mc:Choice>
                <mc:Fallback>
                  <p:oleObj name="公式" r:id="rId5" imgW="114120" imgH="12672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3" y="1600"/>
                          <a:ext cx="263" cy="3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699" name="Object 27"/>
            <p:cNvGraphicFramePr>
              <a:graphicFrameLocks noChangeAspect="1"/>
            </p:cNvGraphicFramePr>
            <p:nvPr/>
          </p:nvGraphicFramePr>
          <p:xfrm>
            <a:off x="3330" y="1487"/>
            <a:ext cx="202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54" name="公式" r:id="rId7" imgW="114120" imgH="126720" progId="Equation.3">
                    <p:embed/>
                  </p:oleObj>
                </mc:Choice>
                <mc:Fallback>
                  <p:oleObj name="公式" r:id="rId7" imgW="114120" imgH="12672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0" y="1487"/>
                          <a:ext cx="202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02" name="Line 30"/>
            <p:cNvSpPr>
              <a:spLocks noChangeShapeType="1"/>
            </p:cNvSpPr>
            <p:nvPr/>
          </p:nvSpPr>
          <p:spPr bwMode="auto">
            <a:xfrm flipH="1">
              <a:off x="5099" y="1325"/>
              <a:ext cx="172" cy="19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0" name="Oval 28"/>
            <p:cNvSpPr>
              <a:spLocks noChangeArrowheads="1"/>
            </p:cNvSpPr>
            <p:nvPr/>
          </p:nvSpPr>
          <p:spPr bwMode="auto">
            <a:xfrm>
              <a:off x="5145" y="823"/>
              <a:ext cx="528" cy="556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>
                  <a:solidFill>
                    <a:srgbClr val="FF0000"/>
                  </a:solidFill>
                </a:rPr>
                <a:t>电机</a:t>
              </a:r>
              <a:endParaRPr lang="zh-CN" altLang="en-US" sz="2000" i="1"/>
            </a:p>
          </p:txBody>
        </p:sp>
        <p:sp>
          <p:nvSpPr>
            <p:cNvPr id="28704" name="Line 32"/>
            <p:cNvSpPr>
              <a:spLocks noChangeShapeType="1"/>
            </p:cNvSpPr>
            <p:nvPr/>
          </p:nvSpPr>
          <p:spPr bwMode="auto">
            <a:xfrm>
              <a:off x="5096" y="1507"/>
              <a:ext cx="65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6" name="Line 34"/>
            <p:cNvSpPr>
              <a:spLocks noChangeShapeType="1"/>
            </p:cNvSpPr>
            <p:nvPr/>
          </p:nvSpPr>
          <p:spPr bwMode="auto">
            <a:xfrm>
              <a:off x="2835" y="994"/>
              <a:ext cx="232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1" name="Line 39"/>
            <p:cNvSpPr>
              <a:spLocks noChangeShapeType="1"/>
            </p:cNvSpPr>
            <p:nvPr/>
          </p:nvSpPr>
          <p:spPr bwMode="auto">
            <a:xfrm>
              <a:off x="4105" y="463"/>
              <a:ext cx="516" cy="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4" name="Line 42"/>
            <p:cNvSpPr>
              <a:spLocks noChangeShapeType="1"/>
            </p:cNvSpPr>
            <p:nvPr/>
          </p:nvSpPr>
          <p:spPr bwMode="auto">
            <a:xfrm>
              <a:off x="3085" y="586"/>
              <a:ext cx="0" cy="33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5" name="Line 43"/>
            <p:cNvSpPr>
              <a:spLocks noChangeShapeType="1"/>
            </p:cNvSpPr>
            <p:nvPr/>
          </p:nvSpPr>
          <p:spPr bwMode="auto">
            <a:xfrm flipV="1">
              <a:off x="3066" y="1100"/>
              <a:ext cx="0" cy="32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8716" name="Object 44"/>
            <p:cNvGraphicFramePr>
              <a:graphicFrameLocks noChangeAspect="1"/>
            </p:cNvGraphicFramePr>
            <p:nvPr/>
          </p:nvGraphicFramePr>
          <p:xfrm>
            <a:off x="4482" y="0"/>
            <a:ext cx="293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55" name="公式" r:id="rId8" imgW="177480" imgH="228600" progId="Equation.3">
                    <p:embed/>
                  </p:oleObj>
                </mc:Choice>
                <mc:Fallback>
                  <p:oleObj name="公式" r:id="rId8" imgW="177480" imgH="228600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2" y="0"/>
                          <a:ext cx="293" cy="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717" name="Object 45"/>
            <p:cNvGraphicFramePr>
              <a:graphicFrameLocks noChangeAspect="1"/>
            </p:cNvGraphicFramePr>
            <p:nvPr/>
          </p:nvGraphicFramePr>
          <p:xfrm>
            <a:off x="4449" y="1090"/>
            <a:ext cx="315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56" name="公式" r:id="rId10" imgW="177480" imgH="241200" progId="Equation.3">
                    <p:embed/>
                  </p:oleObj>
                </mc:Choice>
                <mc:Fallback>
                  <p:oleObj name="公式" r:id="rId10" imgW="177480" imgH="24120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9" y="1090"/>
                          <a:ext cx="315" cy="4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719" name="Object 47"/>
            <p:cNvGraphicFramePr>
              <a:graphicFrameLocks noChangeAspect="1"/>
            </p:cNvGraphicFramePr>
            <p:nvPr/>
          </p:nvGraphicFramePr>
          <p:xfrm>
            <a:off x="3201" y="1044"/>
            <a:ext cx="402" cy="3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57" name="公式" r:id="rId12" imgW="279360" imgH="241200" progId="Equation.3">
                    <p:embed/>
                  </p:oleObj>
                </mc:Choice>
                <mc:Fallback>
                  <p:oleObj name="公式" r:id="rId12" imgW="279360" imgH="24120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1" y="1044"/>
                          <a:ext cx="402" cy="3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20" name="Text Box 48"/>
            <p:cNvSpPr txBox="1">
              <a:spLocks noChangeArrowheads="1"/>
            </p:cNvSpPr>
            <p:nvPr/>
          </p:nvSpPr>
          <p:spPr bwMode="auto">
            <a:xfrm>
              <a:off x="2817" y="82"/>
              <a:ext cx="25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28721" name="Text Box 49"/>
            <p:cNvSpPr txBox="1">
              <a:spLocks noChangeArrowheads="1"/>
            </p:cNvSpPr>
            <p:nvPr/>
          </p:nvSpPr>
          <p:spPr bwMode="auto">
            <a:xfrm>
              <a:off x="2772" y="118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28722" name="Text Box 50"/>
            <p:cNvSpPr txBox="1">
              <a:spLocks noChangeArrowheads="1"/>
            </p:cNvSpPr>
            <p:nvPr/>
          </p:nvSpPr>
          <p:spPr bwMode="auto">
            <a:xfrm>
              <a:off x="2794" y="642"/>
              <a:ext cx="21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28772" name="Oval 100"/>
            <p:cNvSpPr>
              <a:spLocks noChangeArrowheads="1"/>
            </p:cNvSpPr>
            <p:nvPr/>
          </p:nvSpPr>
          <p:spPr bwMode="auto">
            <a:xfrm>
              <a:off x="3912" y="960"/>
              <a:ext cx="44" cy="57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82" name="Oval 110"/>
            <p:cNvSpPr>
              <a:spLocks noChangeArrowheads="1"/>
            </p:cNvSpPr>
            <p:nvPr/>
          </p:nvSpPr>
          <p:spPr bwMode="auto">
            <a:xfrm>
              <a:off x="3543" y="1460"/>
              <a:ext cx="68" cy="68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8718" name="Object 46"/>
            <p:cNvGraphicFramePr>
              <a:graphicFrameLocks noChangeAspect="1"/>
            </p:cNvGraphicFramePr>
            <p:nvPr/>
          </p:nvGraphicFramePr>
          <p:xfrm>
            <a:off x="3197" y="541"/>
            <a:ext cx="440" cy="4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58" name="公式" r:id="rId14" imgW="279360" imgH="228600" progId="Equation.3">
                    <p:embed/>
                  </p:oleObj>
                </mc:Choice>
                <mc:Fallback>
                  <p:oleObj name="公式" r:id="rId14" imgW="279360" imgH="22860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7" y="541"/>
                          <a:ext cx="440" cy="4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84" name="Line 112"/>
            <p:cNvSpPr>
              <a:spLocks noChangeShapeType="1"/>
            </p:cNvSpPr>
            <p:nvPr/>
          </p:nvSpPr>
          <p:spPr bwMode="auto">
            <a:xfrm flipH="1" flipV="1">
              <a:off x="4860" y="463"/>
              <a:ext cx="403" cy="40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5" name="Oval 13"/>
            <p:cNvSpPr>
              <a:spLocks noChangeArrowheads="1"/>
            </p:cNvSpPr>
            <p:nvPr/>
          </p:nvSpPr>
          <p:spPr bwMode="auto">
            <a:xfrm>
              <a:off x="3717" y="266"/>
              <a:ext cx="413" cy="39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8686" name="Object 14"/>
            <p:cNvGraphicFramePr>
              <a:graphicFrameLocks noChangeAspect="1"/>
            </p:cNvGraphicFramePr>
            <p:nvPr/>
          </p:nvGraphicFramePr>
          <p:xfrm>
            <a:off x="3778" y="245"/>
            <a:ext cx="284" cy="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59" name="公式" r:id="rId16" imgW="190440" imgH="215640" progId="Equation.3">
                    <p:embed/>
                  </p:oleObj>
                </mc:Choice>
                <mc:Fallback>
                  <p:oleObj name="公式" r:id="rId16" imgW="190440" imgH="21564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8" y="245"/>
                          <a:ext cx="284" cy="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81" name="Line 9"/>
            <p:cNvSpPr>
              <a:spLocks noChangeShapeType="1"/>
            </p:cNvSpPr>
            <p:nvPr/>
          </p:nvSpPr>
          <p:spPr bwMode="auto">
            <a:xfrm flipV="1">
              <a:off x="3936" y="131"/>
              <a:ext cx="0" cy="1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8687" name="Object 15"/>
            <p:cNvGraphicFramePr>
              <a:graphicFrameLocks noChangeAspect="1"/>
            </p:cNvGraphicFramePr>
            <p:nvPr/>
          </p:nvGraphicFramePr>
          <p:xfrm>
            <a:off x="3954" y="4"/>
            <a:ext cx="171" cy="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60" name="公式" r:id="rId18" imgW="101520" imgH="126720" progId="Equation.3">
                    <p:embed/>
                  </p:oleObj>
                </mc:Choice>
                <mc:Fallback>
                  <p:oleObj name="公式" r:id="rId18" imgW="101520" imgH="12672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4" y="4"/>
                          <a:ext cx="171" cy="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93" name="Line 21"/>
            <p:cNvSpPr>
              <a:spLocks noChangeShapeType="1"/>
            </p:cNvSpPr>
            <p:nvPr/>
          </p:nvSpPr>
          <p:spPr bwMode="auto">
            <a:xfrm flipH="1">
              <a:off x="3577" y="142"/>
              <a:ext cx="369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8786" name="Object 114"/>
            <p:cNvGraphicFramePr>
              <a:graphicFrameLocks noChangeAspect="1"/>
            </p:cNvGraphicFramePr>
            <p:nvPr/>
          </p:nvGraphicFramePr>
          <p:xfrm>
            <a:off x="3351" y="187"/>
            <a:ext cx="171" cy="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561" name="公式" r:id="rId20" imgW="101520" imgH="126720" progId="Equation.3">
                    <p:embed/>
                  </p:oleObj>
                </mc:Choice>
                <mc:Fallback>
                  <p:oleObj name="公式" r:id="rId20" imgW="101520" imgH="126720" progId="Equation.3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1" y="187"/>
                          <a:ext cx="171" cy="3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88" name="Line 116"/>
            <p:cNvSpPr>
              <a:spLocks noChangeShapeType="1"/>
            </p:cNvSpPr>
            <p:nvPr/>
          </p:nvSpPr>
          <p:spPr bwMode="auto">
            <a:xfrm>
              <a:off x="3576" y="1836"/>
              <a:ext cx="34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90" name="Line 118"/>
            <p:cNvSpPr>
              <a:spLocks noChangeShapeType="1"/>
            </p:cNvSpPr>
            <p:nvPr/>
          </p:nvSpPr>
          <p:spPr bwMode="auto">
            <a:xfrm flipV="1">
              <a:off x="4752" y="1264"/>
              <a:ext cx="436" cy="25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92" name="Line 120"/>
            <p:cNvSpPr>
              <a:spLocks noChangeShapeType="1"/>
            </p:cNvSpPr>
            <p:nvPr/>
          </p:nvSpPr>
          <p:spPr bwMode="auto">
            <a:xfrm>
              <a:off x="4269" y="1517"/>
              <a:ext cx="32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97" name="Line 125"/>
            <p:cNvSpPr>
              <a:spLocks noChangeShapeType="1"/>
            </p:cNvSpPr>
            <p:nvPr/>
          </p:nvSpPr>
          <p:spPr bwMode="auto">
            <a:xfrm flipH="1">
              <a:off x="2828" y="461"/>
              <a:ext cx="88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804" name="Line 132"/>
            <p:cNvSpPr>
              <a:spLocks noChangeShapeType="1"/>
            </p:cNvSpPr>
            <p:nvPr/>
          </p:nvSpPr>
          <p:spPr bwMode="auto">
            <a:xfrm>
              <a:off x="5556" y="1315"/>
              <a:ext cx="180" cy="1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805" name="Line 133"/>
            <p:cNvSpPr>
              <a:spLocks noChangeShapeType="1"/>
            </p:cNvSpPr>
            <p:nvPr/>
          </p:nvSpPr>
          <p:spPr bwMode="auto">
            <a:xfrm>
              <a:off x="3581" y="134"/>
              <a:ext cx="0" cy="36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806" name="Oval 134"/>
            <p:cNvSpPr>
              <a:spLocks noChangeArrowheads="1"/>
            </p:cNvSpPr>
            <p:nvPr/>
          </p:nvSpPr>
          <p:spPr bwMode="auto">
            <a:xfrm>
              <a:off x="3556" y="427"/>
              <a:ext cx="67" cy="68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8725" name="Text Box 53"/>
          <p:cNvSpPr txBox="1">
            <a:spLocks noChangeArrowheads="1"/>
          </p:cNvSpPr>
          <p:nvPr/>
        </p:nvSpPr>
        <p:spPr bwMode="auto">
          <a:xfrm>
            <a:off x="419100" y="3236913"/>
            <a:ext cx="795655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/>
              <a:t>   已知：</a:t>
            </a:r>
          </a:p>
          <a:p>
            <a:pPr>
              <a:lnSpc>
                <a:spcPct val="120000"/>
              </a:lnSpc>
            </a:pPr>
            <a:r>
              <a:rPr lang="zh-CN" altLang="zh-CN"/>
              <a:t>         电机的功率为 </a:t>
            </a:r>
            <a:r>
              <a:rPr lang="en-US" altLang="zh-CN"/>
              <a:t>3 kW,                                  </a:t>
            </a:r>
            <a:r>
              <a:rPr lang="zh-CN" altLang="en-US"/>
              <a:t>。                                           </a:t>
            </a:r>
          </a:p>
        </p:txBody>
      </p:sp>
      <p:graphicFrame>
        <p:nvGraphicFramePr>
          <p:cNvPr id="28726" name="Object 54"/>
          <p:cNvGraphicFramePr>
            <a:graphicFrameLocks noChangeAspect="1"/>
          </p:cNvGraphicFramePr>
          <p:nvPr/>
        </p:nvGraphicFramePr>
        <p:xfrm>
          <a:off x="4878388" y="3808413"/>
          <a:ext cx="2824162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62" name="公式" r:id="rId22" imgW="850680" imgH="203040" progId="Equation.3">
                  <p:embed/>
                </p:oleObj>
              </mc:Choice>
              <mc:Fallback>
                <p:oleObj name="公式" r:id="rId22" imgW="850680" imgH="20304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8388" y="3808413"/>
                        <a:ext cx="2824162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13" name="Text Box 141"/>
          <p:cNvSpPr txBox="1">
            <a:spLocks noChangeArrowheads="1"/>
          </p:cNvSpPr>
          <p:nvPr/>
        </p:nvSpPr>
        <p:spPr bwMode="auto">
          <a:xfrm>
            <a:off x="857250" y="4446588"/>
            <a:ext cx="6343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zh-CN">
                <a:solidFill>
                  <a:schemeClr val="tx2"/>
                </a:solidFill>
              </a:rPr>
              <a:t> </a:t>
            </a:r>
            <a:r>
              <a:rPr lang="zh-CN" altLang="en-US">
                <a:solidFill>
                  <a:schemeClr val="tx2"/>
                </a:solidFill>
              </a:rPr>
              <a:t>（设电机为星形接法，</a:t>
            </a:r>
            <a:r>
              <a:rPr lang="en-US" altLang="zh-CN" i="1">
                <a:solidFill>
                  <a:schemeClr val="tx2"/>
                </a:solidFill>
              </a:rPr>
              <a:t>N</a:t>
            </a:r>
            <a:r>
              <a:rPr lang="zh-CN" altLang="en-US">
                <a:solidFill>
                  <a:schemeClr val="tx2"/>
                </a:solidFill>
              </a:rPr>
              <a:t>为其中点。） </a:t>
            </a:r>
          </a:p>
        </p:txBody>
      </p:sp>
      <p:sp>
        <p:nvSpPr>
          <p:cNvPr id="28822" name="Rectangle 150"/>
          <p:cNvSpPr>
            <a:spLocks noChangeArrowheads="1"/>
          </p:cNvSpPr>
          <p:nvPr/>
        </p:nvSpPr>
        <p:spPr bwMode="auto">
          <a:xfrm>
            <a:off x="1146175" y="5046663"/>
            <a:ext cx="5243513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/>
              <a:t>电源线电压为</a:t>
            </a:r>
            <a:r>
              <a:rPr lang="en-US" altLang="zh-CN"/>
              <a:t>380</a:t>
            </a:r>
            <a:r>
              <a:rPr lang="en-US" altLang="zh-CN" i="1"/>
              <a:t>V</a:t>
            </a:r>
            <a:r>
              <a:rPr lang="zh-CN" altLang="en-US"/>
              <a:t>，各相</a:t>
            </a:r>
            <a:r>
              <a:rPr lang="zh-CN" altLang="zh-CN"/>
              <a:t>对称。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7" grpId="0" build="p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689" name="Group 169"/>
          <p:cNvGrpSpPr>
            <a:grpSpLocks/>
          </p:cNvGrpSpPr>
          <p:nvPr/>
        </p:nvGrpSpPr>
        <p:grpSpPr bwMode="auto">
          <a:xfrm>
            <a:off x="1485900" y="171450"/>
            <a:ext cx="5334000" cy="3240088"/>
            <a:chOff x="180" y="90"/>
            <a:chExt cx="3360" cy="2041"/>
          </a:xfrm>
        </p:grpSpPr>
        <p:sp>
          <p:nvSpPr>
            <p:cNvPr id="107645" name="Line 125"/>
            <p:cNvSpPr>
              <a:spLocks noChangeShapeType="1"/>
            </p:cNvSpPr>
            <p:nvPr/>
          </p:nvSpPr>
          <p:spPr bwMode="auto">
            <a:xfrm>
              <a:off x="2119" y="580"/>
              <a:ext cx="528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46" name="Line 126"/>
            <p:cNvSpPr>
              <a:spLocks noChangeShapeType="1"/>
            </p:cNvSpPr>
            <p:nvPr/>
          </p:nvSpPr>
          <p:spPr bwMode="auto">
            <a:xfrm flipH="1">
              <a:off x="454" y="1664"/>
              <a:ext cx="92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47" name="Line 127"/>
            <p:cNvSpPr>
              <a:spLocks noChangeShapeType="1"/>
            </p:cNvSpPr>
            <p:nvPr/>
          </p:nvSpPr>
          <p:spPr bwMode="auto">
            <a:xfrm>
              <a:off x="1807" y="1688"/>
              <a:ext cx="7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48" name="Line 128"/>
            <p:cNvSpPr>
              <a:spLocks noChangeShapeType="1"/>
            </p:cNvSpPr>
            <p:nvPr/>
          </p:nvSpPr>
          <p:spPr bwMode="auto">
            <a:xfrm flipV="1">
              <a:off x="1633" y="683"/>
              <a:ext cx="0" cy="7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49" name="Line 129"/>
            <p:cNvSpPr>
              <a:spLocks noChangeShapeType="1"/>
            </p:cNvSpPr>
            <p:nvPr/>
          </p:nvSpPr>
          <p:spPr bwMode="auto">
            <a:xfrm>
              <a:off x="1249" y="1700"/>
              <a:ext cx="0" cy="3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50" name="Line 130"/>
            <p:cNvSpPr>
              <a:spLocks noChangeShapeType="1"/>
            </p:cNvSpPr>
            <p:nvPr/>
          </p:nvSpPr>
          <p:spPr bwMode="auto">
            <a:xfrm flipH="1">
              <a:off x="1609" y="1859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51" name="Oval 131"/>
            <p:cNvSpPr>
              <a:spLocks noChangeArrowheads="1"/>
            </p:cNvSpPr>
            <p:nvPr/>
          </p:nvSpPr>
          <p:spPr bwMode="auto">
            <a:xfrm>
              <a:off x="1396" y="1423"/>
              <a:ext cx="447" cy="436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7652" name="Object 132"/>
            <p:cNvGraphicFramePr>
              <a:graphicFrameLocks noChangeAspect="1"/>
            </p:cNvGraphicFramePr>
            <p:nvPr/>
          </p:nvGraphicFramePr>
          <p:xfrm>
            <a:off x="1423" y="1489"/>
            <a:ext cx="403" cy="3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76" name="公式" r:id="rId3" imgW="228600" imgH="177480" progId="Equation.3">
                    <p:embed/>
                  </p:oleObj>
                </mc:Choice>
                <mc:Fallback>
                  <p:oleObj name="公式" r:id="rId3" imgW="228600" imgH="177480" progId="Equation.3">
                    <p:embed/>
                    <p:pic>
                      <p:nvPicPr>
                        <p:cNvPr id="0" name="Object 1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3" y="1489"/>
                          <a:ext cx="403" cy="3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7653" name="Object 133"/>
            <p:cNvGraphicFramePr>
              <a:graphicFrameLocks noChangeAspect="1"/>
            </p:cNvGraphicFramePr>
            <p:nvPr/>
          </p:nvGraphicFramePr>
          <p:xfrm>
            <a:off x="1609" y="1779"/>
            <a:ext cx="283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77" name="公式" r:id="rId5" imgW="114120" imgH="126720" progId="Equation.3">
                    <p:embed/>
                  </p:oleObj>
                </mc:Choice>
                <mc:Fallback>
                  <p:oleObj name="公式" r:id="rId5" imgW="114120" imgH="126720" progId="Equation.3">
                    <p:embed/>
                    <p:pic>
                      <p:nvPicPr>
                        <p:cNvPr id="0" name="Object 1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9" y="1779"/>
                          <a:ext cx="283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7654" name="Object 134"/>
            <p:cNvGraphicFramePr>
              <a:graphicFrameLocks noChangeAspect="1"/>
            </p:cNvGraphicFramePr>
            <p:nvPr/>
          </p:nvGraphicFramePr>
          <p:xfrm>
            <a:off x="983" y="1660"/>
            <a:ext cx="218" cy="2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78" name="公式" r:id="rId7" imgW="114120" imgH="126720" progId="Equation.3">
                    <p:embed/>
                  </p:oleObj>
                </mc:Choice>
                <mc:Fallback>
                  <p:oleObj name="公式" r:id="rId7" imgW="114120" imgH="126720" progId="Equation.3">
                    <p:embed/>
                    <p:pic>
                      <p:nvPicPr>
                        <p:cNvPr id="0" name="Object 1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" y="1660"/>
                          <a:ext cx="218" cy="2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655" name="Line 135"/>
            <p:cNvSpPr>
              <a:spLocks noChangeShapeType="1"/>
            </p:cNvSpPr>
            <p:nvPr/>
          </p:nvSpPr>
          <p:spPr bwMode="auto">
            <a:xfrm flipH="1">
              <a:off x="2892" y="1489"/>
              <a:ext cx="162" cy="18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56" name="Line 136"/>
            <p:cNvSpPr>
              <a:spLocks noChangeShapeType="1"/>
            </p:cNvSpPr>
            <p:nvPr/>
          </p:nvSpPr>
          <p:spPr bwMode="auto">
            <a:xfrm>
              <a:off x="3354" y="1477"/>
              <a:ext cx="162" cy="18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7657" name="Group 137"/>
            <p:cNvGrpSpPr>
              <a:grpSpLocks/>
            </p:cNvGrpSpPr>
            <p:nvPr/>
          </p:nvGrpSpPr>
          <p:grpSpPr bwMode="auto">
            <a:xfrm>
              <a:off x="2892" y="959"/>
              <a:ext cx="648" cy="722"/>
              <a:chOff x="3576" y="1151"/>
              <a:chExt cx="648" cy="722"/>
            </a:xfrm>
          </p:grpSpPr>
          <p:sp>
            <p:nvSpPr>
              <p:cNvPr id="107658" name="Oval 138"/>
              <p:cNvSpPr>
                <a:spLocks noChangeArrowheads="1"/>
              </p:cNvSpPr>
              <p:nvPr/>
            </p:nvSpPr>
            <p:spPr bwMode="auto">
              <a:xfrm>
                <a:off x="3616" y="1151"/>
                <a:ext cx="567" cy="58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zh-CN" altLang="en-US">
                    <a:solidFill>
                      <a:srgbClr val="FF0000"/>
                    </a:solidFill>
                  </a:rPr>
                  <a:t>电机</a:t>
                </a:r>
                <a:endParaRPr lang="zh-CN" altLang="en-US" sz="2000"/>
              </a:p>
            </p:txBody>
          </p:sp>
          <p:sp>
            <p:nvSpPr>
              <p:cNvPr id="107659" name="Line 139"/>
              <p:cNvSpPr>
                <a:spLocks noChangeShapeType="1"/>
              </p:cNvSpPr>
              <p:nvPr/>
            </p:nvSpPr>
            <p:spPr bwMode="auto">
              <a:xfrm>
                <a:off x="3576" y="1873"/>
                <a:ext cx="648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7660" name="Line 140"/>
            <p:cNvSpPr>
              <a:spLocks noChangeShapeType="1"/>
            </p:cNvSpPr>
            <p:nvPr/>
          </p:nvSpPr>
          <p:spPr bwMode="auto">
            <a:xfrm>
              <a:off x="452" y="1140"/>
              <a:ext cx="24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61" name="Line 141"/>
            <p:cNvSpPr>
              <a:spLocks noChangeShapeType="1"/>
            </p:cNvSpPr>
            <p:nvPr/>
          </p:nvSpPr>
          <p:spPr bwMode="auto">
            <a:xfrm>
              <a:off x="1815" y="579"/>
              <a:ext cx="555" cy="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62" name="Line 142"/>
            <p:cNvSpPr>
              <a:spLocks noChangeShapeType="1"/>
            </p:cNvSpPr>
            <p:nvPr/>
          </p:nvSpPr>
          <p:spPr bwMode="auto">
            <a:xfrm>
              <a:off x="720" y="708"/>
              <a:ext cx="0" cy="35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63" name="Line 143"/>
            <p:cNvSpPr>
              <a:spLocks noChangeShapeType="1"/>
            </p:cNvSpPr>
            <p:nvPr/>
          </p:nvSpPr>
          <p:spPr bwMode="auto">
            <a:xfrm flipV="1">
              <a:off x="700" y="1252"/>
              <a:ext cx="0" cy="34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7664" name="Object 144"/>
            <p:cNvGraphicFramePr>
              <a:graphicFrameLocks noChangeAspect="1"/>
            </p:cNvGraphicFramePr>
            <p:nvPr/>
          </p:nvGraphicFramePr>
          <p:xfrm>
            <a:off x="2220" y="90"/>
            <a:ext cx="315" cy="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79" name="公式" r:id="rId8" imgW="177480" imgH="228600" progId="Equation.3">
                    <p:embed/>
                  </p:oleObj>
                </mc:Choice>
                <mc:Fallback>
                  <p:oleObj name="公式" r:id="rId8" imgW="177480" imgH="228600" progId="Equation.3">
                    <p:embed/>
                    <p:pic>
                      <p:nvPicPr>
                        <p:cNvPr id="0" name="Object 1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0" y="90"/>
                          <a:ext cx="315" cy="4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7665" name="Object 145"/>
            <p:cNvGraphicFramePr>
              <a:graphicFrameLocks noChangeAspect="1"/>
            </p:cNvGraphicFramePr>
            <p:nvPr/>
          </p:nvGraphicFramePr>
          <p:xfrm>
            <a:off x="2185" y="1241"/>
            <a:ext cx="337" cy="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80" name="公式" r:id="rId10" imgW="177480" imgH="241200" progId="Equation.3">
                    <p:embed/>
                  </p:oleObj>
                </mc:Choice>
                <mc:Fallback>
                  <p:oleObj name="公式" r:id="rId10" imgW="177480" imgH="241200" progId="Equation.3">
                    <p:embed/>
                    <p:pic>
                      <p:nvPicPr>
                        <p:cNvPr id="0" name="Object 1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5" y="1241"/>
                          <a:ext cx="337" cy="5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7666" name="Object 146"/>
            <p:cNvGraphicFramePr>
              <a:graphicFrameLocks noChangeAspect="1"/>
            </p:cNvGraphicFramePr>
            <p:nvPr/>
          </p:nvGraphicFramePr>
          <p:xfrm>
            <a:off x="844" y="1192"/>
            <a:ext cx="432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81" name="公式" r:id="rId12" imgW="279360" imgH="241200" progId="Equation.3">
                    <p:embed/>
                  </p:oleObj>
                </mc:Choice>
                <mc:Fallback>
                  <p:oleObj name="公式" r:id="rId12" imgW="279360" imgH="241200" progId="Equation.3">
                    <p:embed/>
                    <p:pic>
                      <p:nvPicPr>
                        <p:cNvPr id="0" name="Object 1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4" y="1192"/>
                          <a:ext cx="432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667" name="Text Box 147"/>
            <p:cNvSpPr txBox="1">
              <a:spLocks noChangeArrowheads="1"/>
            </p:cNvSpPr>
            <p:nvPr/>
          </p:nvSpPr>
          <p:spPr bwMode="auto">
            <a:xfrm>
              <a:off x="180" y="284"/>
              <a:ext cx="15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07668" name="Text Box 148"/>
            <p:cNvSpPr txBox="1">
              <a:spLocks noChangeArrowheads="1"/>
            </p:cNvSpPr>
            <p:nvPr/>
          </p:nvSpPr>
          <p:spPr bwMode="auto">
            <a:xfrm>
              <a:off x="192" y="148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07669" name="Text Box 149"/>
            <p:cNvSpPr txBox="1">
              <a:spLocks noChangeArrowheads="1"/>
            </p:cNvSpPr>
            <p:nvPr/>
          </p:nvSpPr>
          <p:spPr bwMode="auto">
            <a:xfrm>
              <a:off x="180" y="936"/>
              <a:ext cx="22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07670" name="Oval 150"/>
            <p:cNvSpPr>
              <a:spLocks noChangeArrowheads="1"/>
            </p:cNvSpPr>
            <p:nvPr/>
          </p:nvSpPr>
          <p:spPr bwMode="auto">
            <a:xfrm>
              <a:off x="1608" y="1104"/>
              <a:ext cx="47" cy="60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71" name="Oval 151"/>
            <p:cNvSpPr>
              <a:spLocks noChangeArrowheads="1"/>
            </p:cNvSpPr>
            <p:nvPr/>
          </p:nvSpPr>
          <p:spPr bwMode="auto">
            <a:xfrm>
              <a:off x="1212" y="1632"/>
              <a:ext cx="72" cy="72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7672" name="Object 152"/>
            <p:cNvGraphicFramePr>
              <a:graphicFrameLocks noChangeAspect="1"/>
            </p:cNvGraphicFramePr>
            <p:nvPr/>
          </p:nvGraphicFramePr>
          <p:xfrm>
            <a:off x="840" y="661"/>
            <a:ext cx="473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82" name="公式" r:id="rId14" imgW="279360" imgH="228600" progId="Equation.3">
                    <p:embed/>
                  </p:oleObj>
                </mc:Choice>
                <mc:Fallback>
                  <p:oleObj name="公式" r:id="rId14" imgW="279360" imgH="228600" progId="Equation.3">
                    <p:embed/>
                    <p:pic>
                      <p:nvPicPr>
                        <p:cNvPr id="0" name="Object 1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0" y="661"/>
                          <a:ext cx="473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673" name="Line 153"/>
            <p:cNvSpPr>
              <a:spLocks noChangeShapeType="1"/>
            </p:cNvSpPr>
            <p:nvPr/>
          </p:nvSpPr>
          <p:spPr bwMode="auto">
            <a:xfrm flipH="1" flipV="1">
              <a:off x="2640" y="564"/>
              <a:ext cx="432" cy="43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74" name="Oval 154"/>
            <p:cNvSpPr>
              <a:spLocks noChangeArrowheads="1"/>
            </p:cNvSpPr>
            <p:nvPr/>
          </p:nvSpPr>
          <p:spPr bwMode="auto">
            <a:xfrm>
              <a:off x="1399" y="371"/>
              <a:ext cx="444" cy="416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7675" name="Object 155"/>
            <p:cNvGraphicFramePr>
              <a:graphicFrameLocks noChangeAspect="1"/>
            </p:cNvGraphicFramePr>
            <p:nvPr/>
          </p:nvGraphicFramePr>
          <p:xfrm>
            <a:off x="1465" y="349"/>
            <a:ext cx="304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83" name="公式" r:id="rId16" imgW="190440" imgH="215640" progId="Equation.3">
                    <p:embed/>
                  </p:oleObj>
                </mc:Choice>
                <mc:Fallback>
                  <p:oleObj name="公式" r:id="rId16" imgW="190440" imgH="215640" progId="Equation.3">
                    <p:embed/>
                    <p:pic>
                      <p:nvPicPr>
                        <p:cNvPr id="0" name="Object 1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5" y="349"/>
                          <a:ext cx="304" cy="4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676" name="Line 156"/>
            <p:cNvSpPr>
              <a:spLocks noChangeShapeType="1"/>
            </p:cNvSpPr>
            <p:nvPr/>
          </p:nvSpPr>
          <p:spPr bwMode="auto">
            <a:xfrm flipV="1">
              <a:off x="1633" y="228"/>
              <a:ext cx="1" cy="1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7677" name="Object 157"/>
            <p:cNvGraphicFramePr>
              <a:graphicFrameLocks noChangeAspect="1"/>
            </p:cNvGraphicFramePr>
            <p:nvPr/>
          </p:nvGraphicFramePr>
          <p:xfrm>
            <a:off x="1653" y="95"/>
            <a:ext cx="184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84" name="公式" r:id="rId18" imgW="101520" imgH="126720" progId="Equation.3">
                    <p:embed/>
                  </p:oleObj>
                </mc:Choice>
                <mc:Fallback>
                  <p:oleObj name="公式" r:id="rId18" imgW="101520" imgH="126720" progId="Equation.3">
                    <p:embed/>
                    <p:pic>
                      <p:nvPicPr>
                        <p:cNvPr id="0" name="Object 1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3" y="95"/>
                          <a:ext cx="184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678" name="Line 158"/>
            <p:cNvSpPr>
              <a:spLocks noChangeShapeType="1"/>
            </p:cNvSpPr>
            <p:nvPr/>
          </p:nvSpPr>
          <p:spPr bwMode="auto">
            <a:xfrm flipH="1">
              <a:off x="1249" y="240"/>
              <a:ext cx="396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7679" name="Group 159"/>
            <p:cNvGrpSpPr>
              <a:grpSpLocks/>
            </p:cNvGrpSpPr>
            <p:nvPr/>
          </p:nvGrpSpPr>
          <p:grpSpPr bwMode="auto">
            <a:xfrm>
              <a:off x="1225" y="252"/>
              <a:ext cx="59" cy="348"/>
              <a:chOff x="2041" y="516"/>
              <a:chExt cx="59" cy="348"/>
            </a:xfrm>
          </p:grpSpPr>
          <p:sp>
            <p:nvSpPr>
              <p:cNvPr id="107680" name="Line 160"/>
              <p:cNvSpPr>
                <a:spLocks noChangeShapeType="1"/>
              </p:cNvSpPr>
              <p:nvPr/>
            </p:nvSpPr>
            <p:spPr bwMode="auto">
              <a:xfrm>
                <a:off x="2077" y="516"/>
                <a:ext cx="1" cy="3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7681" name="Oval 161"/>
              <p:cNvSpPr>
                <a:spLocks noChangeArrowheads="1"/>
              </p:cNvSpPr>
              <p:nvPr/>
            </p:nvSpPr>
            <p:spPr bwMode="auto">
              <a:xfrm>
                <a:off x="2041" y="792"/>
                <a:ext cx="59" cy="72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107682" name="Object 162"/>
            <p:cNvGraphicFramePr>
              <a:graphicFrameLocks noChangeAspect="1"/>
            </p:cNvGraphicFramePr>
            <p:nvPr/>
          </p:nvGraphicFramePr>
          <p:xfrm>
            <a:off x="1005" y="287"/>
            <a:ext cx="184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85" name="公式" r:id="rId20" imgW="101520" imgH="126720" progId="Equation.3">
                    <p:embed/>
                  </p:oleObj>
                </mc:Choice>
                <mc:Fallback>
                  <p:oleObj name="公式" r:id="rId20" imgW="101520" imgH="126720" progId="Equation.3">
                    <p:embed/>
                    <p:pic>
                      <p:nvPicPr>
                        <p:cNvPr id="0" name="Object 1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5" y="287"/>
                          <a:ext cx="184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683" name="Line 163"/>
            <p:cNvSpPr>
              <a:spLocks noChangeShapeType="1"/>
            </p:cNvSpPr>
            <p:nvPr/>
          </p:nvSpPr>
          <p:spPr bwMode="auto">
            <a:xfrm>
              <a:off x="1248" y="2028"/>
              <a:ext cx="37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84" name="Line 164"/>
            <p:cNvSpPr>
              <a:spLocks noChangeShapeType="1"/>
            </p:cNvSpPr>
            <p:nvPr/>
          </p:nvSpPr>
          <p:spPr bwMode="auto">
            <a:xfrm flipV="1">
              <a:off x="2510" y="1425"/>
              <a:ext cx="468" cy="27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85" name="Line 165"/>
            <p:cNvSpPr>
              <a:spLocks noChangeShapeType="1"/>
            </p:cNvSpPr>
            <p:nvPr/>
          </p:nvSpPr>
          <p:spPr bwMode="auto">
            <a:xfrm>
              <a:off x="1992" y="1692"/>
              <a:ext cx="34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686" name="Line 166"/>
            <p:cNvSpPr>
              <a:spLocks noChangeShapeType="1"/>
            </p:cNvSpPr>
            <p:nvPr/>
          </p:nvSpPr>
          <p:spPr bwMode="auto">
            <a:xfrm flipH="1">
              <a:off x="444" y="576"/>
              <a:ext cx="94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107688" name="Object 168"/>
          <p:cNvGraphicFramePr>
            <a:graphicFrameLocks noChangeAspect="1"/>
          </p:cNvGraphicFramePr>
          <p:nvPr/>
        </p:nvGraphicFramePr>
        <p:xfrm>
          <a:off x="568325" y="4357688"/>
          <a:ext cx="8294688" cy="22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86" name="Equation" r:id="rId22" imgW="2857320" imgH="736560" progId="Equation.DSMT4">
                  <p:embed/>
                </p:oleObj>
              </mc:Choice>
              <mc:Fallback>
                <p:oleObj name="Equation" r:id="rId22" imgW="2857320" imgH="736560" progId="Equation.DSMT4">
                  <p:embed/>
                  <p:pic>
                    <p:nvPicPr>
                      <p:cNvPr id="0" name="Object 1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" y="4357688"/>
                        <a:ext cx="8294688" cy="22288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696" name="Text Box 176"/>
          <p:cNvSpPr txBox="1">
            <a:spLocks noChangeArrowheads="1"/>
          </p:cNvSpPr>
          <p:nvPr/>
        </p:nvSpPr>
        <p:spPr bwMode="auto">
          <a:xfrm>
            <a:off x="79375" y="3648075"/>
            <a:ext cx="28654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）求电流大小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673" name="Group 281"/>
          <p:cNvGrpSpPr>
            <a:grpSpLocks/>
          </p:cNvGrpSpPr>
          <p:nvPr/>
        </p:nvGrpSpPr>
        <p:grpSpPr bwMode="auto">
          <a:xfrm>
            <a:off x="1474788" y="38100"/>
            <a:ext cx="5916612" cy="3163888"/>
            <a:chOff x="329" y="0"/>
            <a:chExt cx="3727" cy="1993"/>
          </a:xfrm>
        </p:grpSpPr>
        <p:sp>
          <p:nvSpPr>
            <p:cNvPr id="59662" name="Oval 270"/>
            <p:cNvSpPr>
              <a:spLocks noChangeArrowheads="1"/>
            </p:cNvSpPr>
            <p:nvPr/>
          </p:nvSpPr>
          <p:spPr bwMode="auto">
            <a:xfrm>
              <a:off x="2532" y="348"/>
              <a:ext cx="1524" cy="1488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6" name="Line 204"/>
            <p:cNvSpPr>
              <a:spLocks noChangeShapeType="1"/>
            </p:cNvSpPr>
            <p:nvPr/>
          </p:nvSpPr>
          <p:spPr bwMode="auto">
            <a:xfrm>
              <a:off x="2223" y="478"/>
              <a:ext cx="1054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7" name="Line 205"/>
            <p:cNvSpPr>
              <a:spLocks noChangeShapeType="1"/>
            </p:cNvSpPr>
            <p:nvPr/>
          </p:nvSpPr>
          <p:spPr bwMode="auto">
            <a:xfrm flipH="1">
              <a:off x="597" y="1537"/>
              <a:ext cx="89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8" name="Line 206"/>
            <p:cNvSpPr>
              <a:spLocks noChangeShapeType="1"/>
            </p:cNvSpPr>
            <p:nvPr/>
          </p:nvSpPr>
          <p:spPr bwMode="auto">
            <a:xfrm>
              <a:off x="1918" y="1560"/>
              <a:ext cx="1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9" name="Line 207"/>
            <p:cNvSpPr>
              <a:spLocks noChangeShapeType="1"/>
            </p:cNvSpPr>
            <p:nvPr/>
          </p:nvSpPr>
          <p:spPr bwMode="auto">
            <a:xfrm flipV="1">
              <a:off x="1748" y="579"/>
              <a:ext cx="0" cy="72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0" name="Line 208"/>
            <p:cNvSpPr>
              <a:spLocks noChangeShapeType="1"/>
            </p:cNvSpPr>
            <p:nvPr/>
          </p:nvSpPr>
          <p:spPr bwMode="auto">
            <a:xfrm>
              <a:off x="1373" y="1572"/>
              <a:ext cx="0" cy="3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1" name="Line 209"/>
            <p:cNvSpPr>
              <a:spLocks noChangeShapeType="1"/>
            </p:cNvSpPr>
            <p:nvPr/>
          </p:nvSpPr>
          <p:spPr bwMode="auto">
            <a:xfrm flipH="1">
              <a:off x="1725" y="1727"/>
              <a:ext cx="0" cy="1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2" name="Oval 210"/>
            <p:cNvSpPr>
              <a:spLocks noChangeArrowheads="1"/>
            </p:cNvSpPr>
            <p:nvPr/>
          </p:nvSpPr>
          <p:spPr bwMode="auto">
            <a:xfrm>
              <a:off x="1517" y="1302"/>
              <a:ext cx="436" cy="42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03" name="Object 211"/>
            <p:cNvGraphicFramePr>
              <a:graphicFrameLocks noChangeAspect="1"/>
            </p:cNvGraphicFramePr>
            <p:nvPr/>
          </p:nvGraphicFramePr>
          <p:xfrm>
            <a:off x="1543" y="1366"/>
            <a:ext cx="393" cy="3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0" name="公式" r:id="rId4" imgW="228600" imgH="177480" progId="Equation.3">
                    <p:embed/>
                  </p:oleObj>
                </mc:Choice>
                <mc:Fallback>
                  <p:oleObj name="公式" r:id="rId4" imgW="228600" imgH="177480" progId="Equation.3">
                    <p:embed/>
                    <p:pic>
                      <p:nvPicPr>
                        <p:cNvPr id="0" name="Object 2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3" y="1366"/>
                          <a:ext cx="393" cy="3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604" name="Object 212"/>
            <p:cNvGraphicFramePr>
              <a:graphicFrameLocks noChangeAspect="1"/>
            </p:cNvGraphicFramePr>
            <p:nvPr/>
          </p:nvGraphicFramePr>
          <p:xfrm>
            <a:off x="1725" y="1649"/>
            <a:ext cx="27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1" name="公式" r:id="rId6" imgW="114120" imgH="126720" progId="Equation.3">
                    <p:embed/>
                  </p:oleObj>
                </mc:Choice>
                <mc:Fallback>
                  <p:oleObj name="公式" r:id="rId6" imgW="114120" imgH="126720" progId="Equation.3">
                    <p:embed/>
                    <p:pic>
                      <p:nvPicPr>
                        <p:cNvPr id="0" name="Object 2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5" y="1649"/>
                          <a:ext cx="276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605" name="Object 213"/>
            <p:cNvGraphicFramePr>
              <a:graphicFrameLocks noChangeAspect="1"/>
            </p:cNvGraphicFramePr>
            <p:nvPr/>
          </p:nvGraphicFramePr>
          <p:xfrm>
            <a:off x="1113" y="1533"/>
            <a:ext cx="213" cy="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2" name="公式" r:id="rId8" imgW="114120" imgH="126720" progId="Equation.3">
                    <p:embed/>
                  </p:oleObj>
                </mc:Choice>
                <mc:Fallback>
                  <p:oleObj name="公式" r:id="rId8" imgW="114120" imgH="126720" progId="Equation.3">
                    <p:embed/>
                    <p:pic>
                      <p:nvPicPr>
                        <p:cNvPr id="0" name="Object 2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3" y="1533"/>
                          <a:ext cx="213" cy="2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06" name="Line 214"/>
            <p:cNvSpPr>
              <a:spLocks noChangeShapeType="1"/>
            </p:cNvSpPr>
            <p:nvPr/>
          </p:nvSpPr>
          <p:spPr bwMode="auto">
            <a:xfrm>
              <a:off x="571" y="1025"/>
              <a:ext cx="212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7" name="Line 215"/>
            <p:cNvSpPr>
              <a:spLocks noChangeShapeType="1"/>
            </p:cNvSpPr>
            <p:nvPr/>
          </p:nvSpPr>
          <p:spPr bwMode="auto">
            <a:xfrm>
              <a:off x="1926" y="477"/>
              <a:ext cx="542" cy="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8" name="Line 216"/>
            <p:cNvSpPr>
              <a:spLocks noChangeShapeType="1"/>
            </p:cNvSpPr>
            <p:nvPr/>
          </p:nvSpPr>
          <p:spPr bwMode="auto">
            <a:xfrm>
              <a:off x="856" y="603"/>
              <a:ext cx="0" cy="34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9" name="Line 217"/>
            <p:cNvSpPr>
              <a:spLocks noChangeShapeType="1"/>
            </p:cNvSpPr>
            <p:nvPr/>
          </p:nvSpPr>
          <p:spPr bwMode="auto">
            <a:xfrm flipV="1">
              <a:off x="837" y="1135"/>
              <a:ext cx="0" cy="33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10" name="Object 218"/>
            <p:cNvGraphicFramePr>
              <a:graphicFrameLocks noChangeAspect="1"/>
            </p:cNvGraphicFramePr>
            <p:nvPr/>
          </p:nvGraphicFramePr>
          <p:xfrm>
            <a:off x="2321" y="0"/>
            <a:ext cx="308" cy="4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3" name="公式" r:id="rId9" imgW="177480" imgH="228600" progId="Equation.3">
                    <p:embed/>
                  </p:oleObj>
                </mc:Choice>
                <mc:Fallback>
                  <p:oleObj name="公式" r:id="rId9" imgW="177480" imgH="228600" progId="Equation.3">
                    <p:embed/>
                    <p:pic>
                      <p:nvPicPr>
                        <p:cNvPr id="0" name="Object 2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1" y="0"/>
                          <a:ext cx="308" cy="4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611" name="Object 219"/>
            <p:cNvGraphicFramePr>
              <a:graphicFrameLocks noChangeAspect="1"/>
            </p:cNvGraphicFramePr>
            <p:nvPr/>
          </p:nvGraphicFramePr>
          <p:xfrm>
            <a:off x="2205" y="1100"/>
            <a:ext cx="329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4" name="公式" r:id="rId11" imgW="177480" imgH="241200" progId="Equation.3">
                    <p:embed/>
                  </p:oleObj>
                </mc:Choice>
                <mc:Fallback>
                  <p:oleObj name="公式" r:id="rId11" imgW="177480" imgH="241200" progId="Equation.3">
                    <p:embed/>
                    <p:pic>
                      <p:nvPicPr>
                        <p:cNvPr id="0" name="Object 2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5" y="1100"/>
                          <a:ext cx="329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612" name="Object 220"/>
            <p:cNvGraphicFramePr>
              <a:graphicFrameLocks noChangeAspect="1"/>
            </p:cNvGraphicFramePr>
            <p:nvPr/>
          </p:nvGraphicFramePr>
          <p:xfrm>
            <a:off x="977" y="1076"/>
            <a:ext cx="422" cy="4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5" name="公式" r:id="rId13" imgW="279360" imgH="241200" progId="Equation.3">
                    <p:embed/>
                  </p:oleObj>
                </mc:Choice>
                <mc:Fallback>
                  <p:oleObj name="公式" r:id="rId13" imgW="279360" imgH="241200" progId="Equation.3">
                    <p:embed/>
                    <p:pic>
                      <p:nvPicPr>
                        <p:cNvPr id="0" name="Object 2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7" y="1076"/>
                          <a:ext cx="422" cy="4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13" name="Text Box 221"/>
            <p:cNvSpPr txBox="1">
              <a:spLocks noChangeArrowheads="1"/>
            </p:cNvSpPr>
            <p:nvPr/>
          </p:nvSpPr>
          <p:spPr bwMode="auto">
            <a:xfrm>
              <a:off x="329" y="189"/>
              <a:ext cx="1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59614" name="Text Box 222"/>
            <p:cNvSpPr txBox="1">
              <a:spLocks noChangeArrowheads="1"/>
            </p:cNvSpPr>
            <p:nvPr/>
          </p:nvSpPr>
          <p:spPr bwMode="auto">
            <a:xfrm>
              <a:off x="341" y="1362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59615" name="Text Box 223"/>
            <p:cNvSpPr txBox="1">
              <a:spLocks noChangeArrowheads="1"/>
            </p:cNvSpPr>
            <p:nvPr/>
          </p:nvSpPr>
          <p:spPr bwMode="auto">
            <a:xfrm>
              <a:off x="329" y="826"/>
              <a:ext cx="2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59616" name="Oval 224"/>
            <p:cNvSpPr>
              <a:spLocks noChangeArrowheads="1"/>
            </p:cNvSpPr>
            <p:nvPr/>
          </p:nvSpPr>
          <p:spPr bwMode="auto">
            <a:xfrm>
              <a:off x="1724" y="990"/>
              <a:ext cx="45" cy="59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17" name="Oval 225"/>
            <p:cNvSpPr>
              <a:spLocks noChangeArrowheads="1"/>
            </p:cNvSpPr>
            <p:nvPr/>
          </p:nvSpPr>
          <p:spPr bwMode="auto">
            <a:xfrm>
              <a:off x="1337" y="1506"/>
              <a:ext cx="70" cy="7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18" name="Object 226"/>
            <p:cNvGraphicFramePr>
              <a:graphicFrameLocks noChangeAspect="1"/>
            </p:cNvGraphicFramePr>
            <p:nvPr/>
          </p:nvGraphicFramePr>
          <p:xfrm>
            <a:off x="974" y="558"/>
            <a:ext cx="461" cy="4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6" name="公式" r:id="rId15" imgW="279360" imgH="228600" progId="Equation.3">
                    <p:embed/>
                  </p:oleObj>
                </mc:Choice>
                <mc:Fallback>
                  <p:oleObj name="公式" r:id="rId15" imgW="279360" imgH="228600" progId="Equation.3">
                    <p:embed/>
                    <p:pic>
                      <p:nvPicPr>
                        <p:cNvPr id="0" name="Object 2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4" y="558"/>
                          <a:ext cx="461" cy="4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19" name="Oval 227"/>
            <p:cNvSpPr>
              <a:spLocks noChangeArrowheads="1"/>
            </p:cNvSpPr>
            <p:nvPr/>
          </p:nvSpPr>
          <p:spPr bwMode="auto">
            <a:xfrm>
              <a:off x="1519" y="274"/>
              <a:ext cx="434" cy="40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20" name="Object 228"/>
            <p:cNvGraphicFramePr>
              <a:graphicFrameLocks noChangeAspect="1"/>
            </p:cNvGraphicFramePr>
            <p:nvPr/>
          </p:nvGraphicFramePr>
          <p:xfrm>
            <a:off x="1584" y="253"/>
            <a:ext cx="297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7" name="公式" r:id="rId17" imgW="190440" imgH="215640" progId="Equation.3">
                    <p:embed/>
                  </p:oleObj>
                </mc:Choice>
                <mc:Fallback>
                  <p:oleObj name="公式" r:id="rId17" imgW="190440" imgH="215640" progId="Equation.3">
                    <p:embed/>
                    <p:pic>
                      <p:nvPicPr>
                        <p:cNvPr id="0" name="Object 2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253"/>
                          <a:ext cx="297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21" name="Line 229"/>
            <p:cNvSpPr>
              <a:spLocks noChangeShapeType="1"/>
            </p:cNvSpPr>
            <p:nvPr/>
          </p:nvSpPr>
          <p:spPr bwMode="auto">
            <a:xfrm flipV="1">
              <a:off x="1748" y="135"/>
              <a:ext cx="1" cy="1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22" name="Object 230"/>
            <p:cNvGraphicFramePr>
              <a:graphicFrameLocks noChangeAspect="1"/>
            </p:cNvGraphicFramePr>
            <p:nvPr/>
          </p:nvGraphicFramePr>
          <p:xfrm>
            <a:off x="1768" y="41"/>
            <a:ext cx="179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8" name="公式" r:id="rId19" imgW="101520" imgH="126720" progId="Equation.3">
                    <p:embed/>
                  </p:oleObj>
                </mc:Choice>
                <mc:Fallback>
                  <p:oleObj name="公式" r:id="rId19" imgW="101520" imgH="126720" progId="Equation.3">
                    <p:embed/>
                    <p:pic>
                      <p:nvPicPr>
                        <p:cNvPr id="0" name="Object 2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8" y="41"/>
                          <a:ext cx="179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23" name="Line 231"/>
            <p:cNvSpPr>
              <a:spLocks noChangeShapeType="1"/>
            </p:cNvSpPr>
            <p:nvPr/>
          </p:nvSpPr>
          <p:spPr bwMode="auto">
            <a:xfrm flipH="1">
              <a:off x="1373" y="146"/>
              <a:ext cx="387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9624" name="Group 232"/>
            <p:cNvGrpSpPr>
              <a:grpSpLocks/>
            </p:cNvGrpSpPr>
            <p:nvPr/>
          </p:nvGrpSpPr>
          <p:grpSpPr bwMode="auto">
            <a:xfrm>
              <a:off x="1350" y="158"/>
              <a:ext cx="57" cy="340"/>
              <a:chOff x="2041" y="516"/>
              <a:chExt cx="59" cy="348"/>
            </a:xfrm>
          </p:grpSpPr>
          <p:sp>
            <p:nvSpPr>
              <p:cNvPr id="59625" name="Line 233"/>
              <p:cNvSpPr>
                <a:spLocks noChangeShapeType="1"/>
              </p:cNvSpPr>
              <p:nvPr/>
            </p:nvSpPr>
            <p:spPr bwMode="auto">
              <a:xfrm>
                <a:off x="2077" y="516"/>
                <a:ext cx="1" cy="3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626" name="Oval 234"/>
              <p:cNvSpPr>
                <a:spLocks noChangeArrowheads="1"/>
              </p:cNvSpPr>
              <p:nvPr/>
            </p:nvSpPr>
            <p:spPr bwMode="auto">
              <a:xfrm>
                <a:off x="2041" y="792"/>
                <a:ext cx="59" cy="72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59627" name="Object 235"/>
            <p:cNvGraphicFramePr>
              <a:graphicFrameLocks noChangeAspect="1"/>
            </p:cNvGraphicFramePr>
            <p:nvPr/>
          </p:nvGraphicFramePr>
          <p:xfrm>
            <a:off x="1135" y="192"/>
            <a:ext cx="179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9" name="公式" r:id="rId21" imgW="101520" imgH="126720" progId="Equation.3">
                    <p:embed/>
                  </p:oleObj>
                </mc:Choice>
                <mc:Fallback>
                  <p:oleObj name="公式" r:id="rId21" imgW="101520" imgH="126720" progId="Equation.3">
                    <p:embed/>
                    <p:pic>
                      <p:nvPicPr>
                        <p:cNvPr id="0" name="Object 2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5" y="192"/>
                          <a:ext cx="179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28" name="Line 236"/>
            <p:cNvSpPr>
              <a:spLocks noChangeShapeType="1"/>
            </p:cNvSpPr>
            <p:nvPr/>
          </p:nvSpPr>
          <p:spPr bwMode="auto">
            <a:xfrm>
              <a:off x="1372" y="1892"/>
              <a:ext cx="36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29" name="Line 237"/>
            <p:cNvSpPr>
              <a:spLocks noChangeShapeType="1"/>
            </p:cNvSpPr>
            <p:nvPr/>
          </p:nvSpPr>
          <p:spPr bwMode="auto">
            <a:xfrm>
              <a:off x="2099" y="1564"/>
              <a:ext cx="33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30" name="Line 238"/>
            <p:cNvSpPr>
              <a:spLocks noChangeShapeType="1"/>
            </p:cNvSpPr>
            <p:nvPr/>
          </p:nvSpPr>
          <p:spPr bwMode="auto">
            <a:xfrm flipH="1">
              <a:off x="587" y="475"/>
              <a:ext cx="9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31" name="Line 239"/>
            <p:cNvSpPr>
              <a:spLocks noChangeShapeType="1"/>
            </p:cNvSpPr>
            <p:nvPr/>
          </p:nvSpPr>
          <p:spPr bwMode="auto">
            <a:xfrm rot="5400000">
              <a:off x="2952" y="788"/>
              <a:ext cx="6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32" name="Line 240"/>
            <p:cNvSpPr>
              <a:spLocks noChangeShapeType="1"/>
            </p:cNvSpPr>
            <p:nvPr/>
          </p:nvSpPr>
          <p:spPr bwMode="auto">
            <a:xfrm flipH="1">
              <a:off x="2796" y="1140"/>
              <a:ext cx="464" cy="3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33" name="Text Box 241"/>
            <p:cNvSpPr txBox="1">
              <a:spLocks noChangeArrowheads="1"/>
            </p:cNvSpPr>
            <p:nvPr/>
          </p:nvSpPr>
          <p:spPr bwMode="auto">
            <a:xfrm>
              <a:off x="2768" y="873"/>
              <a:ext cx="4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B</a:t>
              </a:r>
              <a:endParaRPr lang="en-US" altLang="zh-CN" sz="2400" i="1">
                <a:solidFill>
                  <a:schemeClr val="accent2"/>
                </a:solidFill>
              </a:endParaRPr>
            </a:p>
          </p:txBody>
        </p:sp>
        <p:sp>
          <p:nvSpPr>
            <p:cNvPr id="59634" name="Text Box 242"/>
            <p:cNvSpPr txBox="1">
              <a:spLocks noChangeArrowheads="1"/>
            </p:cNvSpPr>
            <p:nvPr/>
          </p:nvSpPr>
          <p:spPr bwMode="auto">
            <a:xfrm>
              <a:off x="3306" y="570"/>
              <a:ext cx="53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A</a:t>
              </a:r>
              <a:endParaRPr lang="en-US" altLang="zh-CN" sz="2000">
                <a:solidFill>
                  <a:schemeClr val="accent2"/>
                </a:solidFill>
              </a:endParaRPr>
            </a:p>
          </p:txBody>
        </p:sp>
        <p:sp>
          <p:nvSpPr>
            <p:cNvPr id="59635" name="Text Box 243"/>
            <p:cNvSpPr txBox="1">
              <a:spLocks noChangeArrowheads="1"/>
            </p:cNvSpPr>
            <p:nvPr/>
          </p:nvSpPr>
          <p:spPr bwMode="auto">
            <a:xfrm>
              <a:off x="3576" y="1006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C</a:t>
              </a:r>
              <a:endParaRPr lang="en-US" altLang="zh-CN" sz="3200">
                <a:solidFill>
                  <a:schemeClr val="accent2"/>
                </a:solidFill>
              </a:endParaRPr>
            </a:p>
          </p:txBody>
        </p:sp>
        <p:sp>
          <p:nvSpPr>
            <p:cNvPr id="59636" name="Rectangle 244"/>
            <p:cNvSpPr>
              <a:spLocks noChangeArrowheads="1"/>
            </p:cNvSpPr>
            <p:nvPr/>
          </p:nvSpPr>
          <p:spPr bwMode="auto">
            <a:xfrm rot="5400000">
              <a:off x="3155" y="769"/>
              <a:ext cx="222" cy="86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37" name="Line 245"/>
            <p:cNvSpPr>
              <a:spLocks noChangeShapeType="1"/>
            </p:cNvSpPr>
            <p:nvPr/>
          </p:nvSpPr>
          <p:spPr bwMode="auto">
            <a:xfrm>
              <a:off x="3273" y="1138"/>
              <a:ext cx="546" cy="2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38" name="Rectangle 246"/>
            <p:cNvSpPr>
              <a:spLocks noChangeArrowheads="1"/>
            </p:cNvSpPr>
            <p:nvPr/>
          </p:nvSpPr>
          <p:spPr bwMode="auto">
            <a:xfrm rot="1921730">
              <a:off x="3438" y="1257"/>
              <a:ext cx="263" cy="75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39" name="Rectangle 247"/>
            <p:cNvSpPr>
              <a:spLocks noChangeArrowheads="1"/>
            </p:cNvSpPr>
            <p:nvPr/>
          </p:nvSpPr>
          <p:spPr bwMode="auto">
            <a:xfrm rot="19348810" flipH="1">
              <a:off x="2912" y="1239"/>
              <a:ext cx="264" cy="7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0" name="Oval 248"/>
            <p:cNvSpPr>
              <a:spLocks noChangeArrowheads="1"/>
            </p:cNvSpPr>
            <p:nvPr/>
          </p:nvSpPr>
          <p:spPr bwMode="auto">
            <a:xfrm>
              <a:off x="3233" y="1103"/>
              <a:ext cx="81" cy="7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1" name="Line 249"/>
            <p:cNvSpPr>
              <a:spLocks noChangeShapeType="1"/>
            </p:cNvSpPr>
            <p:nvPr/>
          </p:nvSpPr>
          <p:spPr bwMode="auto">
            <a:xfrm>
              <a:off x="2614" y="1014"/>
              <a:ext cx="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2" name="Line 250"/>
            <p:cNvSpPr>
              <a:spLocks noChangeShapeType="1"/>
            </p:cNvSpPr>
            <p:nvPr/>
          </p:nvSpPr>
          <p:spPr bwMode="auto">
            <a:xfrm>
              <a:off x="2685" y="1025"/>
              <a:ext cx="0" cy="43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3" name="Line 251"/>
            <p:cNvSpPr>
              <a:spLocks noChangeShapeType="1"/>
            </p:cNvSpPr>
            <p:nvPr/>
          </p:nvSpPr>
          <p:spPr bwMode="auto">
            <a:xfrm>
              <a:off x="2685" y="1447"/>
              <a:ext cx="12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4" name="Line 252"/>
            <p:cNvSpPr>
              <a:spLocks noChangeShapeType="1"/>
            </p:cNvSpPr>
            <p:nvPr/>
          </p:nvSpPr>
          <p:spPr bwMode="auto">
            <a:xfrm>
              <a:off x="3821" y="1435"/>
              <a:ext cx="0" cy="1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5" name="Line 253"/>
            <p:cNvSpPr>
              <a:spLocks noChangeShapeType="1"/>
            </p:cNvSpPr>
            <p:nvPr/>
          </p:nvSpPr>
          <p:spPr bwMode="auto">
            <a:xfrm>
              <a:off x="3130" y="557"/>
              <a:ext cx="0" cy="28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6" name="Line 254"/>
            <p:cNvSpPr>
              <a:spLocks noChangeShapeType="1"/>
            </p:cNvSpPr>
            <p:nvPr/>
          </p:nvSpPr>
          <p:spPr bwMode="auto">
            <a:xfrm flipH="1" flipV="1">
              <a:off x="3435" y="1379"/>
              <a:ext cx="199" cy="1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7" name="Line 255"/>
            <p:cNvSpPr>
              <a:spLocks noChangeShapeType="1"/>
            </p:cNvSpPr>
            <p:nvPr/>
          </p:nvSpPr>
          <p:spPr bwMode="auto">
            <a:xfrm rot="788814" flipV="1">
              <a:off x="3013" y="1295"/>
              <a:ext cx="188" cy="1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48" name="Text Box 256"/>
            <p:cNvSpPr txBox="1">
              <a:spLocks noChangeArrowheads="1"/>
            </p:cNvSpPr>
            <p:nvPr/>
          </p:nvSpPr>
          <p:spPr bwMode="auto">
            <a:xfrm>
              <a:off x="3272" y="867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N</a:t>
              </a:r>
            </a:p>
          </p:txBody>
        </p:sp>
        <p:graphicFrame>
          <p:nvGraphicFramePr>
            <p:cNvPr id="59649" name="Object 257"/>
            <p:cNvGraphicFramePr>
              <a:graphicFrameLocks noChangeAspect="1"/>
            </p:cNvGraphicFramePr>
            <p:nvPr/>
          </p:nvGraphicFramePr>
          <p:xfrm>
            <a:off x="2772" y="489"/>
            <a:ext cx="333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0" name="公式" r:id="rId23" imgW="203040" imgH="203040" progId="Equation.3">
                    <p:embed/>
                  </p:oleObj>
                </mc:Choice>
                <mc:Fallback>
                  <p:oleObj name="公式" r:id="rId23" imgW="203040" imgH="203040" progId="Equation.3">
                    <p:embed/>
                    <p:pic>
                      <p:nvPicPr>
                        <p:cNvPr id="0" name="Object 2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2" y="489"/>
                          <a:ext cx="333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9699" name="Group 307"/>
          <p:cNvGrpSpPr>
            <a:grpSpLocks/>
          </p:cNvGrpSpPr>
          <p:nvPr/>
        </p:nvGrpSpPr>
        <p:grpSpPr bwMode="auto">
          <a:xfrm>
            <a:off x="612775" y="3897313"/>
            <a:ext cx="4692650" cy="696912"/>
            <a:chOff x="386" y="2455"/>
            <a:chExt cx="2956" cy="439"/>
          </a:xfrm>
        </p:grpSpPr>
        <p:graphicFrame>
          <p:nvGraphicFramePr>
            <p:cNvPr id="59656" name="Object 264"/>
            <p:cNvGraphicFramePr>
              <a:graphicFrameLocks noChangeAspect="1"/>
            </p:cNvGraphicFramePr>
            <p:nvPr/>
          </p:nvGraphicFramePr>
          <p:xfrm>
            <a:off x="833" y="2465"/>
            <a:ext cx="2509" cy="4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1" name="公式" r:id="rId25" imgW="1066680" imgH="241200" progId="Equation.3">
                    <p:embed/>
                  </p:oleObj>
                </mc:Choice>
                <mc:Fallback>
                  <p:oleObj name="公式" r:id="rId25" imgW="1066680" imgH="241200" progId="Equation.3">
                    <p:embed/>
                    <p:pic>
                      <p:nvPicPr>
                        <p:cNvPr id="0" name="Object 2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3" y="2465"/>
                          <a:ext cx="2509" cy="4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64" name="Text Box 272"/>
            <p:cNvSpPr txBox="1">
              <a:spLocks noChangeArrowheads="1"/>
            </p:cNvSpPr>
            <p:nvPr/>
          </p:nvSpPr>
          <p:spPr bwMode="auto">
            <a:xfrm>
              <a:off x="386" y="2455"/>
              <a:ext cx="62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/>
                <a:t>设：</a:t>
              </a:r>
            </a:p>
          </p:txBody>
        </p:sp>
      </p:grpSp>
      <p:grpSp>
        <p:nvGrpSpPr>
          <p:cNvPr id="59689" name="Group 297"/>
          <p:cNvGrpSpPr>
            <a:grpSpLocks/>
          </p:cNvGrpSpPr>
          <p:nvPr/>
        </p:nvGrpSpPr>
        <p:grpSpPr bwMode="auto">
          <a:xfrm>
            <a:off x="6988175" y="4751388"/>
            <a:ext cx="1614488" cy="596900"/>
            <a:chOff x="4438" y="2993"/>
            <a:chExt cx="1017" cy="376"/>
          </a:xfrm>
        </p:grpSpPr>
        <p:sp>
          <p:nvSpPr>
            <p:cNvPr id="59675" name="Line 283"/>
            <p:cNvSpPr>
              <a:spLocks noChangeShapeType="1"/>
            </p:cNvSpPr>
            <p:nvPr/>
          </p:nvSpPr>
          <p:spPr bwMode="auto">
            <a:xfrm>
              <a:off x="4438" y="3135"/>
              <a:ext cx="4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76" name="Object 284"/>
            <p:cNvGraphicFramePr>
              <a:graphicFrameLocks noChangeAspect="1"/>
            </p:cNvGraphicFramePr>
            <p:nvPr/>
          </p:nvGraphicFramePr>
          <p:xfrm>
            <a:off x="4937" y="2993"/>
            <a:ext cx="518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2" name="公式" r:id="rId27" imgW="266400" imgH="203040" progId="Equation.3">
                    <p:embed/>
                  </p:oleObj>
                </mc:Choice>
                <mc:Fallback>
                  <p:oleObj name="公式" r:id="rId27" imgW="266400" imgH="203040" progId="Equation.3">
                    <p:embed/>
                    <p:pic>
                      <p:nvPicPr>
                        <p:cNvPr id="0" name="Object 2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7" y="2993"/>
                          <a:ext cx="518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9690" name="Group 298"/>
          <p:cNvGrpSpPr>
            <a:grpSpLocks/>
          </p:cNvGrpSpPr>
          <p:nvPr/>
        </p:nvGrpSpPr>
        <p:grpSpPr bwMode="auto">
          <a:xfrm>
            <a:off x="5657850" y="3633788"/>
            <a:ext cx="2989263" cy="2843212"/>
            <a:chOff x="3564" y="2289"/>
            <a:chExt cx="1883" cy="1791"/>
          </a:xfrm>
        </p:grpSpPr>
        <p:sp>
          <p:nvSpPr>
            <p:cNvPr id="59678" name="Line 286"/>
            <p:cNvSpPr>
              <a:spLocks noChangeShapeType="1"/>
            </p:cNvSpPr>
            <p:nvPr/>
          </p:nvSpPr>
          <p:spPr bwMode="auto">
            <a:xfrm rot="21086840" flipV="1">
              <a:off x="4368" y="2808"/>
              <a:ext cx="853" cy="246"/>
            </a:xfrm>
            <a:prstGeom prst="line">
              <a:avLst/>
            </a:prstGeom>
            <a:noFill/>
            <a:ln w="57150">
              <a:solidFill>
                <a:srgbClr val="66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79" name="Object 287"/>
            <p:cNvGraphicFramePr>
              <a:graphicFrameLocks noChangeAspect="1"/>
            </p:cNvGraphicFramePr>
            <p:nvPr/>
          </p:nvGraphicFramePr>
          <p:xfrm>
            <a:off x="5018" y="2390"/>
            <a:ext cx="429" cy="4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3" name="公式" r:id="rId29" imgW="279360" imgH="228600" progId="Equation.3">
                    <p:embed/>
                  </p:oleObj>
                </mc:Choice>
                <mc:Fallback>
                  <p:oleObj name="公式" r:id="rId29" imgW="279360" imgH="228600" progId="Equation.3">
                    <p:embed/>
                    <p:pic>
                      <p:nvPicPr>
                        <p:cNvPr id="0" name="Object 2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8" y="2390"/>
                          <a:ext cx="429" cy="4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680" name="Object 288"/>
            <p:cNvGraphicFramePr>
              <a:graphicFrameLocks noChangeAspect="1"/>
            </p:cNvGraphicFramePr>
            <p:nvPr/>
          </p:nvGraphicFramePr>
          <p:xfrm>
            <a:off x="4498" y="3640"/>
            <a:ext cx="422" cy="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4" name="公式" r:id="rId31" imgW="279360" imgH="228600" progId="Equation.3">
                    <p:embed/>
                  </p:oleObj>
                </mc:Choice>
                <mc:Fallback>
                  <p:oleObj name="公式" r:id="rId31" imgW="279360" imgH="228600" progId="Equation.3">
                    <p:embed/>
                    <p:pic>
                      <p:nvPicPr>
                        <p:cNvPr id="0" name="Object 2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98" y="3640"/>
                          <a:ext cx="422" cy="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660066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81" name="Line 289"/>
            <p:cNvSpPr>
              <a:spLocks noChangeShapeType="1"/>
            </p:cNvSpPr>
            <p:nvPr/>
          </p:nvSpPr>
          <p:spPr bwMode="auto">
            <a:xfrm rot="502979" flipH="1" flipV="1">
              <a:off x="3564" y="2760"/>
              <a:ext cx="852" cy="307"/>
            </a:xfrm>
            <a:prstGeom prst="line">
              <a:avLst/>
            </a:prstGeom>
            <a:noFill/>
            <a:ln w="57150">
              <a:solidFill>
                <a:srgbClr val="66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82" name="Object 290"/>
            <p:cNvGraphicFramePr>
              <a:graphicFrameLocks noChangeAspect="1"/>
            </p:cNvGraphicFramePr>
            <p:nvPr/>
          </p:nvGraphicFramePr>
          <p:xfrm>
            <a:off x="3595" y="2289"/>
            <a:ext cx="509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5" name="公式" r:id="rId33" imgW="266400" imgH="228600" progId="Equation.3">
                    <p:embed/>
                  </p:oleObj>
                </mc:Choice>
                <mc:Fallback>
                  <p:oleObj name="公式" r:id="rId33" imgW="266400" imgH="228600" progId="Equation.3">
                    <p:embed/>
                    <p:pic>
                      <p:nvPicPr>
                        <p:cNvPr id="0" name="Object 2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5" y="2289"/>
                          <a:ext cx="509" cy="4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83" name="Line 291"/>
            <p:cNvSpPr>
              <a:spLocks noChangeShapeType="1"/>
            </p:cNvSpPr>
            <p:nvPr/>
          </p:nvSpPr>
          <p:spPr bwMode="auto">
            <a:xfrm>
              <a:off x="4404" y="3096"/>
              <a:ext cx="0" cy="81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9691" name="Group 299"/>
          <p:cNvGrpSpPr>
            <a:grpSpLocks/>
          </p:cNvGrpSpPr>
          <p:nvPr/>
        </p:nvGrpSpPr>
        <p:grpSpPr bwMode="auto">
          <a:xfrm>
            <a:off x="6972300" y="3276600"/>
            <a:ext cx="1052513" cy="1643063"/>
            <a:chOff x="4392" y="2064"/>
            <a:chExt cx="663" cy="1035"/>
          </a:xfrm>
        </p:grpSpPr>
        <p:sp>
          <p:nvSpPr>
            <p:cNvPr id="59685" name="Line 293"/>
            <p:cNvSpPr>
              <a:spLocks noChangeShapeType="1"/>
            </p:cNvSpPr>
            <p:nvPr/>
          </p:nvSpPr>
          <p:spPr bwMode="auto">
            <a:xfrm flipV="1">
              <a:off x="4400" y="2336"/>
              <a:ext cx="0" cy="763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686" name="Object 294"/>
            <p:cNvGraphicFramePr>
              <a:graphicFrameLocks noChangeAspect="1"/>
            </p:cNvGraphicFramePr>
            <p:nvPr/>
          </p:nvGraphicFramePr>
          <p:xfrm>
            <a:off x="4392" y="2064"/>
            <a:ext cx="663" cy="3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6" name="公式" r:id="rId35" imgW="266400" imgH="203040" progId="Equation.3">
                    <p:embed/>
                  </p:oleObj>
                </mc:Choice>
                <mc:Fallback>
                  <p:oleObj name="公式" r:id="rId35" imgW="266400" imgH="203040" progId="Equation.3">
                    <p:embed/>
                    <p:pic>
                      <p:nvPicPr>
                        <p:cNvPr id="0" name="Object 2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2" y="2064"/>
                          <a:ext cx="663" cy="3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687" name="Text Box 295"/>
          <p:cNvSpPr txBox="1">
            <a:spLocks noChangeArrowheads="1"/>
          </p:cNvSpPr>
          <p:nvPr/>
        </p:nvSpPr>
        <p:spPr bwMode="auto">
          <a:xfrm>
            <a:off x="0" y="3362325"/>
            <a:ext cx="5010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（</a:t>
            </a:r>
            <a:r>
              <a:rPr lang="en-US" altLang="zh-CN"/>
              <a:t>2</a:t>
            </a:r>
            <a:r>
              <a:rPr lang="zh-CN" altLang="en-US"/>
              <a:t>）求电流、电压的相位关系</a:t>
            </a:r>
          </a:p>
        </p:txBody>
      </p:sp>
      <p:grpSp>
        <p:nvGrpSpPr>
          <p:cNvPr id="59700" name="Group 308"/>
          <p:cNvGrpSpPr>
            <a:grpSpLocks/>
          </p:cNvGrpSpPr>
          <p:nvPr/>
        </p:nvGrpSpPr>
        <p:grpSpPr bwMode="auto">
          <a:xfrm>
            <a:off x="650875" y="4594225"/>
            <a:ext cx="4703763" cy="2187575"/>
            <a:chOff x="410" y="2894"/>
            <a:chExt cx="2963" cy="1378"/>
          </a:xfrm>
        </p:grpSpPr>
        <p:graphicFrame>
          <p:nvGraphicFramePr>
            <p:cNvPr id="59668" name="Object 276"/>
            <p:cNvGraphicFramePr>
              <a:graphicFrameLocks noChangeAspect="1"/>
            </p:cNvGraphicFramePr>
            <p:nvPr/>
          </p:nvGraphicFramePr>
          <p:xfrm>
            <a:off x="896" y="2894"/>
            <a:ext cx="2477" cy="13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7" name="公式" r:id="rId37" imgW="1244520" imgH="736560" progId="Equation.3">
                    <p:embed/>
                  </p:oleObj>
                </mc:Choice>
                <mc:Fallback>
                  <p:oleObj name="公式" r:id="rId37" imgW="1244520" imgH="736560" progId="Equation.3">
                    <p:embed/>
                    <p:pic>
                      <p:nvPicPr>
                        <p:cNvPr id="0" name="Object 2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6" y="2894"/>
                          <a:ext cx="2477" cy="13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688" name="Text Box 296"/>
            <p:cNvSpPr txBox="1">
              <a:spLocks noChangeArrowheads="1"/>
            </p:cNvSpPr>
            <p:nvPr/>
          </p:nvSpPr>
          <p:spPr bwMode="auto">
            <a:xfrm>
              <a:off x="410" y="2907"/>
              <a:ext cx="5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则：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96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70" name="Group 2054"/>
          <p:cNvGrpSpPr>
            <a:grpSpLocks/>
          </p:cNvGrpSpPr>
          <p:nvPr/>
        </p:nvGrpSpPr>
        <p:grpSpPr bwMode="auto">
          <a:xfrm>
            <a:off x="1855788" y="38100"/>
            <a:ext cx="5916612" cy="3163888"/>
            <a:chOff x="329" y="0"/>
            <a:chExt cx="3727" cy="1993"/>
          </a:xfrm>
        </p:grpSpPr>
        <p:sp>
          <p:nvSpPr>
            <p:cNvPr id="113671" name="Oval 2055"/>
            <p:cNvSpPr>
              <a:spLocks noChangeArrowheads="1"/>
            </p:cNvSpPr>
            <p:nvPr/>
          </p:nvSpPr>
          <p:spPr bwMode="auto">
            <a:xfrm>
              <a:off x="2532" y="348"/>
              <a:ext cx="1524" cy="1488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72" name="Line 2056"/>
            <p:cNvSpPr>
              <a:spLocks noChangeShapeType="1"/>
            </p:cNvSpPr>
            <p:nvPr/>
          </p:nvSpPr>
          <p:spPr bwMode="auto">
            <a:xfrm>
              <a:off x="2223" y="478"/>
              <a:ext cx="1054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73" name="Line 2057"/>
            <p:cNvSpPr>
              <a:spLocks noChangeShapeType="1"/>
            </p:cNvSpPr>
            <p:nvPr/>
          </p:nvSpPr>
          <p:spPr bwMode="auto">
            <a:xfrm flipH="1">
              <a:off x="597" y="1537"/>
              <a:ext cx="89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74" name="Line 2058"/>
            <p:cNvSpPr>
              <a:spLocks noChangeShapeType="1"/>
            </p:cNvSpPr>
            <p:nvPr/>
          </p:nvSpPr>
          <p:spPr bwMode="auto">
            <a:xfrm>
              <a:off x="1918" y="1560"/>
              <a:ext cx="1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75" name="Line 2059"/>
            <p:cNvSpPr>
              <a:spLocks noChangeShapeType="1"/>
            </p:cNvSpPr>
            <p:nvPr/>
          </p:nvSpPr>
          <p:spPr bwMode="auto">
            <a:xfrm flipV="1">
              <a:off x="1748" y="579"/>
              <a:ext cx="0" cy="72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76" name="Line 2060"/>
            <p:cNvSpPr>
              <a:spLocks noChangeShapeType="1"/>
            </p:cNvSpPr>
            <p:nvPr/>
          </p:nvSpPr>
          <p:spPr bwMode="auto">
            <a:xfrm>
              <a:off x="1373" y="1572"/>
              <a:ext cx="0" cy="3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77" name="Line 2061"/>
            <p:cNvSpPr>
              <a:spLocks noChangeShapeType="1"/>
            </p:cNvSpPr>
            <p:nvPr/>
          </p:nvSpPr>
          <p:spPr bwMode="auto">
            <a:xfrm flipH="1">
              <a:off x="1725" y="1727"/>
              <a:ext cx="0" cy="1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78" name="Oval 2062"/>
            <p:cNvSpPr>
              <a:spLocks noChangeArrowheads="1"/>
            </p:cNvSpPr>
            <p:nvPr/>
          </p:nvSpPr>
          <p:spPr bwMode="auto">
            <a:xfrm>
              <a:off x="1517" y="1302"/>
              <a:ext cx="436" cy="42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3679" name="Object 2063"/>
            <p:cNvGraphicFramePr>
              <a:graphicFrameLocks noChangeAspect="1"/>
            </p:cNvGraphicFramePr>
            <p:nvPr/>
          </p:nvGraphicFramePr>
          <p:xfrm>
            <a:off x="1543" y="1366"/>
            <a:ext cx="393" cy="3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24" name="公式" r:id="rId3" imgW="228600" imgH="177480" progId="Equation.3">
                    <p:embed/>
                  </p:oleObj>
                </mc:Choice>
                <mc:Fallback>
                  <p:oleObj name="公式" r:id="rId3" imgW="228600" imgH="177480" progId="Equation.3">
                    <p:embed/>
                    <p:pic>
                      <p:nvPicPr>
                        <p:cNvPr id="0" name="Object 20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3" y="1366"/>
                          <a:ext cx="393" cy="3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680" name="Object 2064"/>
            <p:cNvGraphicFramePr>
              <a:graphicFrameLocks noChangeAspect="1"/>
            </p:cNvGraphicFramePr>
            <p:nvPr/>
          </p:nvGraphicFramePr>
          <p:xfrm>
            <a:off x="1725" y="1649"/>
            <a:ext cx="27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25" name="公式" r:id="rId5" imgW="114120" imgH="126720" progId="Equation.3">
                    <p:embed/>
                  </p:oleObj>
                </mc:Choice>
                <mc:Fallback>
                  <p:oleObj name="公式" r:id="rId5" imgW="114120" imgH="126720" progId="Equation.3">
                    <p:embed/>
                    <p:pic>
                      <p:nvPicPr>
                        <p:cNvPr id="0" name="Object 20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5" y="1649"/>
                          <a:ext cx="276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681" name="Object 2065"/>
            <p:cNvGraphicFramePr>
              <a:graphicFrameLocks noChangeAspect="1"/>
            </p:cNvGraphicFramePr>
            <p:nvPr/>
          </p:nvGraphicFramePr>
          <p:xfrm>
            <a:off x="1113" y="1533"/>
            <a:ext cx="213" cy="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26" name="公式" r:id="rId7" imgW="114120" imgH="126720" progId="Equation.3">
                    <p:embed/>
                  </p:oleObj>
                </mc:Choice>
                <mc:Fallback>
                  <p:oleObj name="公式" r:id="rId7" imgW="114120" imgH="126720" progId="Equation.3">
                    <p:embed/>
                    <p:pic>
                      <p:nvPicPr>
                        <p:cNvPr id="0" name="Object 20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3" y="1533"/>
                          <a:ext cx="213" cy="2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682" name="Line 2066"/>
            <p:cNvSpPr>
              <a:spLocks noChangeShapeType="1"/>
            </p:cNvSpPr>
            <p:nvPr/>
          </p:nvSpPr>
          <p:spPr bwMode="auto">
            <a:xfrm>
              <a:off x="571" y="1025"/>
              <a:ext cx="212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3" name="Line 2067"/>
            <p:cNvSpPr>
              <a:spLocks noChangeShapeType="1"/>
            </p:cNvSpPr>
            <p:nvPr/>
          </p:nvSpPr>
          <p:spPr bwMode="auto">
            <a:xfrm>
              <a:off x="1926" y="477"/>
              <a:ext cx="542" cy="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4" name="Line 2068"/>
            <p:cNvSpPr>
              <a:spLocks noChangeShapeType="1"/>
            </p:cNvSpPr>
            <p:nvPr/>
          </p:nvSpPr>
          <p:spPr bwMode="auto">
            <a:xfrm>
              <a:off x="856" y="603"/>
              <a:ext cx="0" cy="34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5" name="Line 2069"/>
            <p:cNvSpPr>
              <a:spLocks noChangeShapeType="1"/>
            </p:cNvSpPr>
            <p:nvPr/>
          </p:nvSpPr>
          <p:spPr bwMode="auto">
            <a:xfrm flipV="1">
              <a:off x="837" y="1135"/>
              <a:ext cx="0" cy="33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3686" name="Object 2070"/>
            <p:cNvGraphicFramePr>
              <a:graphicFrameLocks noChangeAspect="1"/>
            </p:cNvGraphicFramePr>
            <p:nvPr/>
          </p:nvGraphicFramePr>
          <p:xfrm>
            <a:off x="2321" y="0"/>
            <a:ext cx="308" cy="4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27" name="公式" r:id="rId8" imgW="177480" imgH="228600" progId="Equation.3">
                    <p:embed/>
                  </p:oleObj>
                </mc:Choice>
                <mc:Fallback>
                  <p:oleObj name="公式" r:id="rId8" imgW="177480" imgH="228600" progId="Equation.3">
                    <p:embed/>
                    <p:pic>
                      <p:nvPicPr>
                        <p:cNvPr id="0" name="Object 20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1" y="0"/>
                          <a:ext cx="308" cy="4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687" name="Object 2071"/>
            <p:cNvGraphicFramePr>
              <a:graphicFrameLocks noChangeAspect="1"/>
            </p:cNvGraphicFramePr>
            <p:nvPr/>
          </p:nvGraphicFramePr>
          <p:xfrm>
            <a:off x="2205" y="1100"/>
            <a:ext cx="329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28" name="公式" r:id="rId10" imgW="177480" imgH="241200" progId="Equation.3">
                    <p:embed/>
                  </p:oleObj>
                </mc:Choice>
                <mc:Fallback>
                  <p:oleObj name="公式" r:id="rId10" imgW="177480" imgH="241200" progId="Equation.3">
                    <p:embed/>
                    <p:pic>
                      <p:nvPicPr>
                        <p:cNvPr id="0" name="Object 20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5" y="1100"/>
                          <a:ext cx="329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688" name="Object 2072"/>
            <p:cNvGraphicFramePr>
              <a:graphicFrameLocks noChangeAspect="1"/>
            </p:cNvGraphicFramePr>
            <p:nvPr/>
          </p:nvGraphicFramePr>
          <p:xfrm>
            <a:off x="977" y="1076"/>
            <a:ext cx="422" cy="4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29" name="公式" r:id="rId12" imgW="279360" imgH="241200" progId="Equation.3">
                    <p:embed/>
                  </p:oleObj>
                </mc:Choice>
                <mc:Fallback>
                  <p:oleObj name="公式" r:id="rId12" imgW="279360" imgH="241200" progId="Equation.3">
                    <p:embed/>
                    <p:pic>
                      <p:nvPicPr>
                        <p:cNvPr id="0" name="Object 20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7" y="1076"/>
                          <a:ext cx="422" cy="4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689" name="Text Box 2073"/>
            <p:cNvSpPr txBox="1">
              <a:spLocks noChangeArrowheads="1"/>
            </p:cNvSpPr>
            <p:nvPr/>
          </p:nvSpPr>
          <p:spPr bwMode="auto">
            <a:xfrm>
              <a:off x="329" y="189"/>
              <a:ext cx="1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113690" name="Text Box 2074"/>
            <p:cNvSpPr txBox="1">
              <a:spLocks noChangeArrowheads="1"/>
            </p:cNvSpPr>
            <p:nvPr/>
          </p:nvSpPr>
          <p:spPr bwMode="auto">
            <a:xfrm>
              <a:off x="341" y="136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113691" name="Text Box 2075"/>
            <p:cNvSpPr txBox="1">
              <a:spLocks noChangeArrowheads="1"/>
            </p:cNvSpPr>
            <p:nvPr/>
          </p:nvSpPr>
          <p:spPr bwMode="auto">
            <a:xfrm>
              <a:off x="329" y="826"/>
              <a:ext cx="2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113692" name="Oval 2076"/>
            <p:cNvSpPr>
              <a:spLocks noChangeArrowheads="1"/>
            </p:cNvSpPr>
            <p:nvPr/>
          </p:nvSpPr>
          <p:spPr bwMode="auto">
            <a:xfrm>
              <a:off x="1724" y="990"/>
              <a:ext cx="45" cy="59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93" name="Oval 2077"/>
            <p:cNvSpPr>
              <a:spLocks noChangeArrowheads="1"/>
            </p:cNvSpPr>
            <p:nvPr/>
          </p:nvSpPr>
          <p:spPr bwMode="auto">
            <a:xfrm>
              <a:off x="1337" y="1506"/>
              <a:ext cx="70" cy="7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3694" name="Object 2078"/>
            <p:cNvGraphicFramePr>
              <a:graphicFrameLocks noChangeAspect="1"/>
            </p:cNvGraphicFramePr>
            <p:nvPr/>
          </p:nvGraphicFramePr>
          <p:xfrm>
            <a:off x="974" y="558"/>
            <a:ext cx="461" cy="4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0" name="公式" r:id="rId14" imgW="279360" imgH="228600" progId="Equation.3">
                    <p:embed/>
                  </p:oleObj>
                </mc:Choice>
                <mc:Fallback>
                  <p:oleObj name="公式" r:id="rId14" imgW="279360" imgH="228600" progId="Equation.3">
                    <p:embed/>
                    <p:pic>
                      <p:nvPicPr>
                        <p:cNvPr id="0" name="Object 20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4" y="558"/>
                          <a:ext cx="461" cy="4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695" name="Oval 2079"/>
            <p:cNvSpPr>
              <a:spLocks noChangeArrowheads="1"/>
            </p:cNvSpPr>
            <p:nvPr/>
          </p:nvSpPr>
          <p:spPr bwMode="auto">
            <a:xfrm>
              <a:off x="1519" y="274"/>
              <a:ext cx="434" cy="40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3696" name="Object 2080"/>
            <p:cNvGraphicFramePr>
              <a:graphicFrameLocks noChangeAspect="1"/>
            </p:cNvGraphicFramePr>
            <p:nvPr/>
          </p:nvGraphicFramePr>
          <p:xfrm>
            <a:off x="1584" y="253"/>
            <a:ext cx="297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1" name="公式" r:id="rId16" imgW="190440" imgH="215640" progId="Equation.3">
                    <p:embed/>
                  </p:oleObj>
                </mc:Choice>
                <mc:Fallback>
                  <p:oleObj name="公式" r:id="rId16" imgW="190440" imgH="215640" progId="Equation.3">
                    <p:embed/>
                    <p:pic>
                      <p:nvPicPr>
                        <p:cNvPr id="0" name="Object 20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253"/>
                          <a:ext cx="297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697" name="Line 2081"/>
            <p:cNvSpPr>
              <a:spLocks noChangeShapeType="1"/>
            </p:cNvSpPr>
            <p:nvPr/>
          </p:nvSpPr>
          <p:spPr bwMode="auto">
            <a:xfrm flipV="1">
              <a:off x="1748" y="135"/>
              <a:ext cx="1" cy="1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3698" name="Object 2082"/>
            <p:cNvGraphicFramePr>
              <a:graphicFrameLocks noChangeAspect="1"/>
            </p:cNvGraphicFramePr>
            <p:nvPr/>
          </p:nvGraphicFramePr>
          <p:xfrm>
            <a:off x="1768" y="41"/>
            <a:ext cx="179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2" name="公式" r:id="rId18" imgW="101520" imgH="126720" progId="Equation.3">
                    <p:embed/>
                  </p:oleObj>
                </mc:Choice>
                <mc:Fallback>
                  <p:oleObj name="公式" r:id="rId18" imgW="101520" imgH="126720" progId="Equation.3">
                    <p:embed/>
                    <p:pic>
                      <p:nvPicPr>
                        <p:cNvPr id="0" name="Object 20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8" y="41"/>
                          <a:ext cx="179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699" name="Line 2083"/>
            <p:cNvSpPr>
              <a:spLocks noChangeShapeType="1"/>
            </p:cNvSpPr>
            <p:nvPr/>
          </p:nvSpPr>
          <p:spPr bwMode="auto">
            <a:xfrm flipH="1">
              <a:off x="1373" y="146"/>
              <a:ext cx="387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13700" name="Group 2084"/>
            <p:cNvGrpSpPr>
              <a:grpSpLocks/>
            </p:cNvGrpSpPr>
            <p:nvPr/>
          </p:nvGrpSpPr>
          <p:grpSpPr bwMode="auto">
            <a:xfrm>
              <a:off x="1350" y="158"/>
              <a:ext cx="57" cy="340"/>
              <a:chOff x="2041" y="516"/>
              <a:chExt cx="59" cy="348"/>
            </a:xfrm>
          </p:grpSpPr>
          <p:sp>
            <p:nvSpPr>
              <p:cNvPr id="113701" name="Line 2085"/>
              <p:cNvSpPr>
                <a:spLocks noChangeShapeType="1"/>
              </p:cNvSpPr>
              <p:nvPr/>
            </p:nvSpPr>
            <p:spPr bwMode="auto">
              <a:xfrm>
                <a:off x="2077" y="516"/>
                <a:ext cx="1" cy="3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02" name="Oval 2086"/>
              <p:cNvSpPr>
                <a:spLocks noChangeArrowheads="1"/>
              </p:cNvSpPr>
              <p:nvPr/>
            </p:nvSpPr>
            <p:spPr bwMode="auto">
              <a:xfrm>
                <a:off x="2041" y="792"/>
                <a:ext cx="59" cy="72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113703" name="Object 2087"/>
            <p:cNvGraphicFramePr>
              <a:graphicFrameLocks noChangeAspect="1"/>
            </p:cNvGraphicFramePr>
            <p:nvPr/>
          </p:nvGraphicFramePr>
          <p:xfrm>
            <a:off x="1135" y="192"/>
            <a:ext cx="179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3" name="公式" r:id="rId20" imgW="101520" imgH="126720" progId="Equation.3">
                    <p:embed/>
                  </p:oleObj>
                </mc:Choice>
                <mc:Fallback>
                  <p:oleObj name="公式" r:id="rId20" imgW="101520" imgH="126720" progId="Equation.3">
                    <p:embed/>
                    <p:pic>
                      <p:nvPicPr>
                        <p:cNvPr id="0" name="Object 20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5" y="192"/>
                          <a:ext cx="179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704" name="Line 2088"/>
            <p:cNvSpPr>
              <a:spLocks noChangeShapeType="1"/>
            </p:cNvSpPr>
            <p:nvPr/>
          </p:nvSpPr>
          <p:spPr bwMode="auto">
            <a:xfrm>
              <a:off x="1372" y="1892"/>
              <a:ext cx="36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05" name="Line 2089"/>
            <p:cNvSpPr>
              <a:spLocks noChangeShapeType="1"/>
            </p:cNvSpPr>
            <p:nvPr/>
          </p:nvSpPr>
          <p:spPr bwMode="auto">
            <a:xfrm>
              <a:off x="2099" y="1564"/>
              <a:ext cx="33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06" name="Line 2090"/>
            <p:cNvSpPr>
              <a:spLocks noChangeShapeType="1"/>
            </p:cNvSpPr>
            <p:nvPr/>
          </p:nvSpPr>
          <p:spPr bwMode="auto">
            <a:xfrm flipH="1">
              <a:off x="587" y="475"/>
              <a:ext cx="9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07" name="Line 2091"/>
            <p:cNvSpPr>
              <a:spLocks noChangeShapeType="1"/>
            </p:cNvSpPr>
            <p:nvPr/>
          </p:nvSpPr>
          <p:spPr bwMode="auto">
            <a:xfrm rot="5400000">
              <a:off x="2952" y="788"/>
              <a:ext cx="6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08" name="Line 2092"/>
            <p:cNvSpPr>
              <a:spLocks noChangeShapeType="1"/>
            </p:cNvSpPr>
            <p:nvPr/>
          </p:nvSpPr>
          <p:spPr bwMode="auto">
            <a:xfrm flipH="1">
              <a:off x="2796" y="1140"/>
              <a:ext cx="464" cy="3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09" name="Text Box 2093"/>
            <p:cNvSpPr txBox="1">
              <a:spLocks noChangeArrowheads="1"/>
            </p:cNvSpPr>
            <p:nvPr/>
          </p:nvSpPr>
          <p:spPr bwMode="auto">
            <a:xfrm>
              <a:off x="2768" y="873"/>
              <a:ext cx="46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B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113710" name="Text Box 2094"/>
            <p:cNvSpPr txBox="1">
              <a:spLocks noChangeArrowheads="1"/>
            </p:cNvSpPr>
            <p:nvPr/>
          </p:nvSpPr>
          <p:spPr bwMode="auto">
            <a:xfrm>
              <a:off x="3306" y="570"/>
              <a:ext cx="53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A</a:t>
              </a:r>
              <a:endParaRPr lang="en-US" altLang="zh-CN" sz="2000" i="1">
                <a:solidFill>
                  <a:schemeClr val="accent2"/>
                </a:solidFill>
              </a:endParaRPr>
            </a:p>
          </p:txBody>
        </p:sp>
        <p:sp>
          <p:nvSpPr>
            <p:cNvPr id="113711" name="Text Box 2095"/>
            <p:cNvSpPr txBox="1">
              <a:spLocks noChangeArrowheads="1"/>
            </p:cNvSpPr>
            <p:nvPr/>
          </p:nvSpPr>
          <p:spPr bwMode="auto">
            <a:xfrm>
              <a:off x="3576" y="976"/>
              <a:ext cx="3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 i="1">
                  <a:solidFill>
                    <a:schemeClr val="accent2"/>
                  </a:solidFill>
                </a:rPr>
                <a:t>Z</a:t>
              </a:r>
              <a:r>
                <a:rPr lang="en-US" altLang="zh-CN" i="1" baseline="-25000">
                  <a:solidFill>
                    <a:schemeClr val="accent2"/>
                  </a:solidFill>
                </a:rPr>
                <a:t>C</a:t>
              </a:r>
              <a:endParaRPr lang="en-US" altLang="zh-CN" sz="3200" i="1">
                <a:solidFill>
                  <a:schemeClr val="accent2"/>
                </a:solidFill>
              </a:endParaRPr>
            </a:p>
          </p:txBody>
        </p:sp>
        <p:sp>
          <p:nvSpPr>
            <p:cNvPr id="113712" name="Rectangle 2096"/>
            <p:cNvSpPr>
              <a:spLocks noChangeArrowheads="1"/>
            </p:cNvSpPr>
            <p:nvPr/>
          </p:nvSpPr>
          <p:spPr bwMode="auto">
            <a:xfrm rot="5400000">
              <a:off x="3155" y="769"/>
              <a:ext cx="222" cy="86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3" name="Line 2097"/>
            <p:cNvSpPr>
              <a:spLocks noChangeShapeType="1"/>
            </p:cNvSpPr>
            <p:nvPr/>
          </p:nvSpPr>
          <p:spPr bwMode="auto">
            <a:xfrm>
              <a:off x="3273" y="1138"/>
              <a:ext cx="546" cy="2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4" name="Rectangle 2098"/>
            <p:cNvSpPr>
              <a:spLocks noChangeArrowheads="1"/>
            </p:cNvSpPr>
            <p:nvPr/>
          </p:nvSpPr>
          <p:spPr bwMode="auto">
            <a:xfrm rot="1921730">
              <a:off x="3438" y="1257"/>
              <a:ext cx="263" cy="75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5" name="Rectangle 2099"/>
            <p:cNvSpPr>
              <a:spLocks noChangeArrowheads="1"/>
            </p:cNvSpPr>
            <p:nvPr/>
          </p:nvSpPr>
          <p:spPr bwMode="auto">
            <a:xfrm rot="19348810" flipH="1">
              <a:off x="2912" y="1239"/>
              <a:ext cx="264" cy="7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6" name="Oval 2100"/>
            <p:cNvSpPr>
              <a:spLocks noChangeArrowheads="1"/>
            </p:cNvSpPr>
            <p:nvPr/>
          </p:nvSpPr>
          <p:spPr bwMode="auto">
            <a:xfrm>
              <a:off x="3233" y="1103"/>
              <a:ext cx="81" cy="7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7" name="Line 2101"/>
            <p:cNvSpPr>
              <a:spLocks noChangeShapeType="1"/>
            </p:cNvSpPr>
            <p:nvPr/>
          </p:nvSpPr>
          <p:spPr bwMode="auto">
            <a:xfrm>
              <a:off x="2614" y="1014"/>
              <a:ext cx="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8" name="Line 2102"/>
            <p:cNvSpPr>
              <a:spLocks noChangeShapeType="1"/>
            </p:cNvSpPr>
            <p:nvPr/>
          </p:nvSpPr>
          <p:spPr bwMode="auto">
            <a:xfrm>
              <a:off x="2685" y="1025"/>
              <a:ext cx="0" cy="43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9" name="Line 2103"/>
            <p:cNvSpPr>
              <a:spLocks noChangeShapeType="1"/>
            </p:cNvSpPr>
            <p:nvPr/>
          </p:nvSpPr>
          <p:spPr bwMode="auto">
            <a:xfrm>
              <a:off x="2685" y="1447"/>
              <a:ext cx="12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20" name="Line 2104"/>
            <p:cNvSpPr>
              <a:spLocks noChangeShapeType="1"/>
            </p:cNvSpPr>
            <p:nvPr/>
          </p:nvSpPr>
          <p:spPr bwMode="auto">
            <a:xfrm>
              <a:off x="3821" y="1435"/>
              <a:ext cx="0" cy="1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21" name="Line 2105"/>
            <p:cNvSpPr>
              <a:spLocks noChangeShapeType="1"/>
            </p:cNvSpPr>
            <p:nvPr/>
          </p:nvSpPr>
          <p:spPr bwMode="auto">
            <a:xfrm>
              <a:off x="3130" y="557"/>
              <a:ext cx="0" cy="28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22" name="Line 2106"/>
            <p:cNvSpPr>
              <a:spLocks noChangeShapeType="1"/>
            </p:cNvSpPr>
            <p:nvPr/>
          </p:nvSpPr>
          <p:spPr bwMode="auto">
            <a:xfrm flipH="1" flipV="1">
              <a:off x="3435" y="1379"/>
              <a:ext cx="199" cy="1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23" name="Line 2107"/>
            <p:cNvSpPr>
              <a:spLocks noChangeShapeType="1"/>
            </p:cNvSpPr>
            <p:nvPr/>
          </p:nvSpPr>
          <p:spPr bwMode="auto">
            <a:xfrm rot="788814" flipV="1">
              <a:off x="3013" y="1295"/>
              <a:ext cx="188" cy="1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24" name="Text Box 2108"/>
            <p:cNvSpPr txBox="1">
              <a:spLocks noChangeArrowheads="1"/>
            </p:cNvSpPr>
            <p:nvPr/>
          </p:nvSpPr>
          <p:spPr bwMode="auto">
            <a:xfrm>
              <a:off x="3272" y="867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N</a:t>
              </a:r>
            </a:p>
          </p:txBody>
        </p:sp>
        <p:graphicFrame>
          <p:nvGraphicFramePr>
            <p:cNvPr id="113725" name="Object 2109"/>
            <p:cNvGraphicFramePr>
              <a:graphicFrameLocks noChangeAspect="1"/>
            </p:cNvGraphicFramePr>
            <p:nvPr/>
          </p:nvGraphicFramePr>
          <p:xfrm>
            <a:off x="2772" y="489"/>
            <a:ext cx="333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4" name="公式" r:id="rId22" imgW="203040" imgH="203040" progId="Equation.3">
                    <p:embed/>
                  </p:oleObj>
                </mc:Choice>
                <mc:Fallback>
                  <p:oleObj name="公式" r:id="rId22" imgW="203040" imgH="203040" progId="Equation.3">
                    <p:embed/>
                    <p:pic>
                      <p:nvPicPr>
                        <p:cNvPr id="0" name="Object 2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2" y="489"/>
                          <a:ext cx="333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3803" name="Group 2187"/>
          <p:cNvGrpSpPr>
            <a:grpSpLocks/>
          </p:cNvGrpSpPr>
          <p:nvPr/>
        </p:nvGrpSpPr>
        <p:grpSpPr bwMode="auto">
          <a:xfrm>
            <a:off x="7162800" y="3717925"/>
            <a:ext cx="1670050" cy="1168400"/>
            <a:chOff x="4512" y="2342"/>
            <a:chExt cx="1052" cy="736"/>
          </a:xfrm>
        </p:grpSpPr>
        <p:sp>
          <p:nvSpPr>
            <p:cNvPr id="113754" name="Line 2138"/>
            <p:cNvSpPr>
              <a:spLocks noChangeShapeType="1"/>
            </p:cNvSpPr>
            <p:nvPr/>
          </p:nvSpPr>
          <p:spPr bwMode="auto">
            <a:xfrm rot="21086840" flipV="1">
              <a:off x="4512" y="2832"/>
              <a:ext cx="853" cy="246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3755" name="Object 2139"/>
            <p:cNvGraphicFramePr>
              <a:graphicFrameLocks noChangeAspect="1"/>
            </p:cNvGraphicFramePr>
            <p:nvPr/>
          </p:nvGraphicFramePr>
          <p:xfrm>
            <a:off x="5114" y="2342"/>
            <a:ext cx="450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5" name="公式" r:id="rId24" imgW="279360" imgH="228600" progId="Equation.3">
                    <p:embed/>
                  </p:oleObj>
                </mc:Choice>
                <mc:Fallback>
                  <p:oleObj name="公式" r:id="rId24" imgW="279360" imgH="228600" progId="Equation.3">
                    <p:embed/>
                    <p:pic>
                      <p:nvPicPr>
                        <p:cNvPr id="0" name="Object 21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4" y="2342"/>
                          <a:ext cx="450" cy="4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3802" name="Group 2186"/>
          <p:cNvGrpSpPr>
            <a:grpSpLocks/>
          </p:cNvGrpSpPr>
          <p:nvPr/>
        </p:nvGrpSpPr>
        <p:grpSpPr bwMode="auto">
          <a:xfrm>
            <a:off x="7202488" y="4808538"/>
            <a:ext cx="1903412" cy="1192212"/>
            <a:chOff x="4537" y="3029"/>
            <a:chExt cx="1199" cy="751"/>
          </a:xfrm>
        </p:grpSpPr>
        <p:sp>
          <p:nvSpPr>
            <p:cNvPr id="113731" name="Line 2115"/>
            <p:cNvSpPr>
              <a:spLocks noChangeShapeType="1"/>
            </p:cNvSpPr>
            <p:nvPr/>
          </p:nvSpPr>
          <p:spPr bwMode="auto">
            <a:xfrm>
              <a:off x="4538" y="3159"/>
              <a:ext cx="65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3732" name="Object 2116"/>
            <p:cNvGraphicFramePr>
              <a:graphicFrameLocks noChangeAspect="1"/>
            </p:cNvGraphicFramePr>
            <p:nvPr/>
          </p:nvGraphicFramePr>
          <p:xfrm>
            <a:off x="5199" y="3029"/>
            <a:ext cx="537" cy="3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6" name="公式" r:id="rId26" imgW="266400" imgH="203040" progId="Equation.3">
                    <p:embed/>
                  </p:oleObj>
                </mc:Choice>
                <mc:Fallback>
                  <p:oleObj name="公式" r:id="rId26" imgW="266400" imgH="203040" progId="Equation.3">
                    <p:embed/>
                    <p:pic>
                      <p:nvPicPr>
                        <p:cNvPr id="0" name="Object 2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9" y="3029"/>
                          <a:ext cx="537" cy="3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744" name="Line 2128"/>
            <p:cNvSpPr>
              <a:spLocks noChangeShapeType="1"/>
            </p:cNvSpPr>
            <p:nvPr/>
          </p:nvSpPr>
          <p:spPr bwMode="auto">
            <a:xfrm>
              <a:off x="4537" y="3159"/>
              <a:ext cx="424" cy="22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3747" name="Object 2131"/>
            <p:cNvGraphicFramePr>
              <a:graphicFrameLocks noChangeAspect="1"/>
            </p:cNvGraphicFramePr>
            <p:nvPr/>
          </p:nvGraphicFramePr>
          <p:xfrm>
            <a:off x="4890" y="3388"/>
            <a:ext cx="325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7" name="公式" r:id="rId28" imgW="177480" imgH="228600" progId="Equation.3">
                    <p:embed/>
                  </p:oleObj>
                </mc:Choice>
                <mc:Fallback>
                  <p:oleObj name="公式" r:id="rId28" imgW="177480" imgH="228600" progId="Equation.3">
                    <p:embed/>
                    <p:pic>
                      <p:nvPicPr>
                        <p:cNvPr id="0" name="Object 21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0" y="3388"/>
                          <a:ext cx="325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780" name="Freeform 2164"/>
            <p:cNvSpPr>
              <a:spLocks/>
            </p:cNvSpPr>
            <p:nvPr/>
          </p:nvSpPr>
          <p:spPr bwMode="auto">
            <a:xfrm>
              <a:off x="4680" y="3144"/>
              <a:ext cx="60" cy="96"/>
            </a:xfrm>
            <a:custGeom>
              <a:avLst/>
              <a:gdLst>
                <a:gd name="T0" fmla="*/ 60 w 60"/>
                <a:gd name="T1" fmla="*/ 0 h 96"/>
                <a:gd name="T2" fmla="*/ 0 w 60"/>
                <a:gd name="T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0" h="96">
                  <a:moveTo>
                    <a:pt x="60" y="0"/>
                  </a:moveTo>
                  <a:cubicBezTo>
                    <a:pt x="60" y="0"/>
                    <a:pt x="30" y="48"/>
                    <a:pt x="0" y="96"/>
                  </a:cubicBezTo>
                </a:path>
              </a:pathLst>
            </a:cu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3811" name="Group 2195"/>
          <p:cNvGrpSpPr>
            <a:grpSpLocks/>
          </p:cNvGrpSpPr>
          <p:nvPr/>
        </p:nvGrpSpPr>
        <p:grpSpPr bwMode="auto">
          <a:xfrm>
            <a:off x="708025" y="5586413"/>
            <a:ext cx="4946650" cy="704850"/>
            <a:chOff x="446" y="3519"/>
            <a:chExt cx="3116" cy="444"/>
          </a:xfrm>
        </p:grpSpPr>
        <p:graphicFrame>
          <p:nvGraphicFramePr>
            <p:cNvPr id="113668" name="Object 2052"/>
            <p:cNvGraphicFramePr>
              <a:graphicFrameLocks noChangeAspect="1"/>
            </p:cNvGraphicFramePr>
            <p:nvPr/>
          </p:nvGraphicFramePr>
          <p:xfrm>
            <a:off x="446" y="3553"/>
            <a:ext cx="960" cy="4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8" name="公式" r:id="rId30" imgW="507960" imgH="228600" progId="Equation.3">
                    <p:embed/>
                  </p:oleObj>
                </mc:Choice>
                <mc:Fallback>
                  <p:oleObj name="公式" r:id="rId30" imgW="507960" imgH="228600" progId="Equation.3">
                    <p:embed/>
                    <p:pic>
                      <p:nvPicPr>
                        <p:cNvPr id="0" name="Object 20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" y="3553"/>
                          <a:ext cx="960" cy="4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783" name="Text Box 2167"/>
            <p:cNvSpPr txBox="1">
              <a:spLocks noChangeArrowheads="1"/>
            </p:cNvSpPr>
            <p:nvPr/>
          </p:nvSpPr>
          <p:spPr bwMode="auto">
            <a:xfrm>
              <a:off x="1298" y="3580"/>
              <a:ext cx="12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间的相位差</a:t>
              </a:r>
            </a:p>
          </p:txBody>
        </p:sp>
        <p:graphicFrame>
          <p:nvGraphicFramePr>
            <p:cNvPr id="113784" name="Object 2168"/>
            <p:cNvGraphicFramePr>
              <a:graphicFrameLocks noChangeAspect="1"/>
            </p:cNvGraphicFramePr>
            <p:nvPr/>
          </p:nvGraphicFramePr>
          <p:xfrm>
            <a:off x="2486" y="3519"/>
            <a:ext cx="1076" cy="4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39" name="公式" r:id="rId32" imgW="533160" imgH="228600" progId="Equation.3">
                    <p:embed/>
                  </p:oleObj>
                </mc:Choice>
                <mc:Fallback>
                  <p:oleObj name="公式" r:id="rId32" imgW="533160" imgH="228600" progId="Equation.3">
                    <p:embed/>
                    <p:pic>
                      <p:nvPicPr>
                        <p:cNvPr id="0" name="Object 21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6" y="3519"/>
                          <a:ext cx="1076" cy="4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3806" name="Group 2190"/>
          <p:cNvGrpSpPr>
            <a:grpSpLocks/>
          </p:cNvGrpSpPr>
          <p:nvPr/>
        </p:nvGrpSpPr>
        <p:grpSpPr bwMode="auto">
          <a:xfrm>
            <a:off x="6762750" y="3654425"/>
            <a:ext cx="879475" cy="1565275"/>
            <a:chOff x="4260" y="2302"/>
            <a:chExt cx="554" cy="986"/>
          </a:xfrm>
        </p:grpSpPr>
        <p:sp>
          <p:nvSpPr>
            <p:cNvPr id="113790" name="Freeform 2174"/>
            <p:cNvSpPr>
              <a:spLocks/>
            </p:cNvSpPr>
            <p:nvPr/>
          </p:nvSpPr>
          <p:spPr bwMode="auto">
            <a:xfrm rot="1398048">
              <a:off x="4738" y="3021"/>
              <a:ext cx="76" cy="267"/>
            </a:xfrm>
            <a:custGeom>
              <a:avLst/>
              <a:gdLst>
                <a:gd name="T0" fmla="*/ 0 w 112"/>
                <a:gd name="T1" fmla="*/ 0 h 168"/>
                <a:gd name="T2" fmla="*/ 96 w 112"/>
                <a:gd name="T3" fmla="*/ 55 h 168"/>
                <a:gd name="T4" fmla="*/ 96 w 112"/>
                <a:gd name="T5" fmla="*/ 16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168">
                  <a:moveTo>
                    <a:pt x="0" y="0"/>
                  </a:moveTo>
                  <a:cubicBezTo>
                    <a:pt x="40" y="13"/>
                    <a:pt x="80" y="27"/>
                    <a:pt x="96" y="55"/>
                  </a:cubicBezTo>
                  <a:cubicBezTo>
                    <a:pt x="112" y="83"/>
                    <a:pt x="94" y="149"/>
                    <a:pt x="96" y="168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91" name="AutoShape 2175"/>
            <p:cNvSpPr>
              <a:spLocks noChangeArrowheads="1"/>
            </p:cNvSpPr>
            <p:nvPr/>
          </p:nvSpPr>
          <p:spPr bwMode="auto">
            <a:xfrm>
              <a:off x="4260" y="2316"/>
              <a:ext cx="468" cy="336"/>
            </a:xfrm>
            <a:prstGeom prst="wedgeEllipseCallout">
              <a:avLst>
                <a:gd name="adj1" fmla="val 65384"/>
                <a:gd name="adj2" fmla="val 183630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/>
            </a:p>
          </p:txBody>
        </p:sp>
        <p:graphicFrame>
          <p:nvGraphicFramePr>
            <p:cNvPr id="113792" name="Object 2176"/>
            <p:cNvGraphicFramePr>
              <a:graphicFrameLocks noChangeAspect="1"/>
            </p:cNvGraphicFramePr>
            <p:nvPr/>
          </p:nvGraphicFramePr>
          <p:xfrm>
            <a:off x="4321" y="2302"/>
            <a:ext cx="370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40" name="公式" r:id="rId34" imgW="177480" imgH="215640" progId="Equation.3">
                    <p:embed/>
                  </p:oleObj>
                </mc:Choice>
                <mc:Fallback>
                  <p:oleObj name="公式" r:id="rId34" imgW="177480" imgH="215640" progId="Equation.3">
                    <p:embed/>
                    <p:pic>
                      <p:nvPicPr>
                        <p:cNvPr id="0" name="Object 21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1" y="2302"/>
                          <a:ext cx="370" cy="4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3729" name="Text Box 2113"/>
          <p:cNvSpPr txBox="1">
            <a:spLocks noChangeArrowheads="1"/>
          </p:cNvSpPr>
          <p:nvPr/>
        </p:nvSpPr>
        <p:spPr bwMode="auto">
          <a:xfrm>
            <a:off x="688975" y="4106863"/>
            <a:ext cx="5349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>
                <a:sym typeface="Symbol" panose="05050102010706020507" pitchFamily="18" charset="2"/>
              </a:rPr>
              <a:t></a:t>
            </a:r>
            <a:endParaRPr lang="en-US" altLang="zh-CN" sz="3200"/>
          </a:p>
        </p:txBody>
      </p:sp>
      <p:grpSp>
        <p:nvGrpSpPr>
          <p:cNvPr id="113813" name="Group 2197"/>
          <p:cNvGrpSpPr>
            <a:grpSpLocks/>
          </p:cNvGrpSpPr>
          <p:nvPr/>
        </p:nvGrpSpPr>
        <p:grpSpPr bwMode="auto">
          <a:xfrm>
            <a:off x="708025" y="3484563"/>
            <a:ext cx="5400675" cy="2043112"/>
            <a:chOff x="446" y="2195"/>
            <a:chExt cx="3402" cy="1287"/>
          </a:xfrm>
        </p:grpSpPr>
        <p:sp>
          <p:nvSpPr>
            <p:cNvPr id="113726" name="Text Box 2110"/>
            <p:cNvSpPr txBox="1">
              <a:spLocks noChangeArrowheads="1"/>
            </p:cNvSpPr>
            <p:nvPr/>
          </p:nvSpPr>
          <p:spPr bwMode="auto">
            <a:xfrm>
              <a:off x="446" y="2212"/>
              <a:ext cx="1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已知电机的</a:t>
              </a:r>
            </a:p>
          </p:txBody>
        </p:sp>
        <p:graphicFrame>
          <p:nvGraphicFramePr>
            <p:cNvPr id="113727" name="Object 2111"/>
            <p:cNvGraphicFramePr>
              <a:graphicFrameLocks noChangeAspect="1"/>
            </p:cNvGraphicFramePr>
            <p:nvPr/>
          </p:nvGraphicFramePr>
          <p:xfrm>
            <a:off x="1641" y="2195"/>
            <a:ext cx="2069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41" name="公式" r:id="rId36" imgW="850680" imgH="203040" progId="Equation.3">
                    <p:embed/>
                  </p:oleObj>
                </mc:Choice>
                <mc:Fallback>
                  <p:oleObj name="公式" r:id="rId36" imgW="850680" imgH="203040" progId="Equation.3">
                    <p:embed/>
                    <p:pic>
                      <p:nvPicPr>
                        <p:cNvPr id="0" name="Object 2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1" y="2195"/>
                          <a:ext cx="2069" cy="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728" name="Object 2112"/>
            <p:cNvGraphicFramePr>
              <a:graphicFrameLocks noChangeAspect="1"/>
            </p:cNvGraphicFramePr>
            <p:nvPr/>
          </p:nvGraphicFramePr>
          <p:xfrm>
            <a:off x="759" y="2576"/>
            <a:ext cx="3089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42" name="公式" r:id="rId38" imgW="1269720" imgH="228600" progId="Equation.3">
                    <p:embed/>
                  </p:oleObj>
                </mc:Choice>
                <mc:Fallback>
                  <p:oleObj name="公式" r:id="rId38" imgW="1269720" imgH="228600" progId="Equation.3">
                    <p:embed/>
                    <p:pic>
                      <p:nvPicPr>
                        <p:cNvPr id="0" name="Object 21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9" y="2576"/>
                          <a:ext cx="3089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795" name="Object 2179"/>
            <p:cNvGraphicFramePr>
              <a:graphicFrameLocks noChangeAspect="1"/>
            </p:cNvGraphicFramePr>
            <p:nvPr/>
          </p:nvGraphicFramePr>
          <p:xfrm>
            <a:off x="793" y="3027"/>
            <a:ext cx="2674" cy="4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43" name="Equation" r:id="rId40" imgW="1193760" imgH="241200" progId="Equation.DSMT4">
                    <p:embed/>
                  </p:oleObj>
                </mc:Choice>
                <mc:Fallback>
                  <p:oleObj name="Equation" r:id="rId40" imgW="1193760" imgH="241200" progId="Equation.DSMT4">
                    <p:embed/>
                    <p:pic>
                      <p:nvPicPr>
                        <p:cNvPr id="0" name="Object 21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3027"/>
                          <a:ext cx="2674" cy="4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3794" name="Group 2178"/>
          <p:cNvGrpSpPr>
            <a:grpSpLocks/>
          </p:cNvGrpSpPr>
          <p:nvPr/>
        </p:nvGrpSpPr>
        <p:grpSpPr bwMode="auto">
          <a:xfrm>
            <a:off x="6591300" y="5505450"/>
            <a:ext cx="727075" cy="552450"/>
            <a:chOff x="4104" y="3492"/>
            <a:chExt cx="458" cy="348"/>
          </a:xfrm>
        </p:grpSpPr>
        <p:sp>
          <p:nvSpPr>
            <p:cNvPr id="113778" name="AutoShape 2162"/>
            <p:cNvSpPr>
              <a:spLocks noChangeArrowheads="1"/>
            </p:cNvSpPr>
            <p:nvPr/>
          </p:nvSpPr>
          <p:spPr bwMode="auto">
            <a:xfrm>
              <a:off x="4104" y="3492"/>
              <a:ext cx="336" cy="348"/>
            </a:xfrm>
            <a:prstGeom prst="wedgeEllipseCallout">
              <a:avLst>
                <a:gd name="adj1" fmla="val 103273"/>
                <a:gd name="adj2" fmla="val -119542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/>
            </a:p>
          </p:txBody>
        </p:sp>
        <p:graphicFrame>
          <p:nvGraphicFramePr>
            <p:cNvPr id="113777" name="Object 2161"/>
            <p:cNvGraphicFramePr>
              <a:graphicFrameLocks noChangeAspect="1"/>
            </p:cNvGraphicFramePr>
            <p:nvPr/>
          </p:nvGraphicFramePr>
          <p:xfrm>
            <a:off x="4126" y="3516"/>
            <a:ext cx="436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44" name="公式" r:id="rId42" imgW="139680" imgH="164880" progId="Equation.3">
                    <p:embed/>
                  </p:oleObj>
                </mc:Choice>
                <mc:Fallback>
                  <p:oleObj name="公式" r:id="rId42" imgW="139680" imgH="164880" progId="Equation.3">
                    <p:embed/>
                    <p:pic>
                      <p:nvPicPr>
                        <p:cNvPr id="0" name="Object 21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6" y="3516"/>
                          <a:ext cx="436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739" name="Group 1219"/>
          <p:cNvGrpSpPr>
            <a:grpSpLocks/>
          </p:cNvGrpSpPr>
          <p:nvPr/>
        </p:nvGrpSpPr>
        <p:grpSpPr bwMode="auto">
          <a:xfrm>
            <a:off x="5848350" y="2247900"/>
            <a:ext cx="3143250" cy="3105150"/>
            <a:chOff x="3684" y="1416"/>
            <a:chExt cx="1980" cy="1956"/>
          </a:xfrm>
        </p:grpSpPr>
        <p:grpSp>
          <p:nvGrpSpPr>
            <p:cNvPr id="108736" name="Group 1216"/>
            <p:cNvGrpSpPr>
              <a:grpSpLocks/>
            </p:cNvGrpSpPr>
            <p:nvPr/>
          </p:nvGrpSpPr>
          <p:grpSpPr bwMode="auto">
            <a:xfrm>
              <a:off x="4498" y="2148"/>
              <a:ext cx="894" cy="372"/>
              <a:chOff x="4498" y="2148"/>
              <a:chExt cx="894" cy="372"/>
            </a:xfrm>
          </p:grpSpPr>
          <p:sp>
            <p:nvSpPr>
              <p:cNvPr id="108639" name="Line 1119"/>
              <p:cNvSpPr>
                <a:spLocks noChangeShapeType="1"/>
              </p:cNvSpPr>
              <p:nvPr/>
            </p:nvSpPr>
            <p:spPr bwMode="auto">
              <a:xfrm>
                <a:off x="4498" y="2247"/>
                <a:ext cx="49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8640" name="Object 1120"/>
              <p:cNvGraphicFramePr>
                <a:graphicFrameLocks noChangeAspect="1"/>
              </p:cNvGraphicFramePr>
              <p:nvPr/>
            </p:nvGraphicFramePr>
            <p:xfrm>
              <a:off x="5038" y="2148"/>
              <a:ext cx="354" cy="3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48" name="公式" r:id="rId4" imgW="215640" imgH="228600" progId="Equation.3">
                      <p:embed/>
                    </p:oleObj>
                  </mc:Choice>
                  <mc:Fallback>
                    <p:oleObj name="公式" r:id="rId4" imgW="215640" imgH="228600" progId="Equation.3">
                      <p:embed/>
                      <p:pic>
                        <p:nvPicPr>
                          <p:cNvPr id="0" name="Object 11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38" y="2148"/>
                            <a:ext cx="354" cy="3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08734" name="Group 1214"/>
            <p:cNvGrpSpPr>
              <a:grpSpLocks/>
            </p:cNvGrpSpPr>
            <p:nvPr/>
          </p:nvGrpSpPr>
          <p:grpSpPr bwMode="auto">
            <a:xfrm>
              <a:off x="3684" y="1416"/>
              <a:ext cx="1980" cy="1956"/>
              <a:chOff x="3684" y="1416"/>
              <a:chExt cx="1980" cy="1956"/>
            </a:xfrm>
          </p:grpSpPr>
          <p:sp>
            <p:nvSpPr>
              <p:cNvPr id="108642" name="Line 1122"/>
              <p:cNvSpPr>
                <a:spLocks noChangeShapeType="1"/>
              </p:cNvSpPr>
              <p:nvPr/>
            </p:nvSpPr>
            <p:spPr bwMode="auto">
              <a:xfrm rot="21086840" flipV="1">
                <a:off x="4488" y="1932"/>
                <a:ext cx="853" cy="246"/>
              </a:xfrm>
              <a:prstGeom prst="line">
                <a:avLst/>
              </a:prstGeom>
              <a:noFill/>
              <a:ln w="57150">
                <a:solidFill>
                  <a:srgbClr val="6600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8643" name="Object 1123"/>
              <p:cNvGraphicFramePr>
                <a:graphicFrameLocks noChangeAspect="1"/>
              </p:cNvGraphicFramePr>
              <p:nvPr/>
            </p:nvGraphicFramePr>
            <p:xfrm>
              <a:off x="5204" y="1502"/>
              <a:ext cx="460" cy="4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49" name="公式" r:id="rId6" imgW="279360" imgH="228600" progId="Equation.3">
                      <p:embed/>
                    </p:oleObj>
                  </mc:Choice>
                  <mc:Fallback>
                    <p:oleObj name="公式" r:id="rId6" imgW="279360" imgH="228600" progId="Equation.3">
                      <p:embed/>
                      <p:pic>
                        <p:nvPicPr>
                          <p:cNvPr id="0" name="Object 11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04" y="1502"/>
                            <a:ext cx="460" cy="45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8644" name="Object 1124"/>
              <p:cNvGraphicFramePr>
                <a:graphicFrameLocks noChangeAspect="1"/>
              </p:cNvGraphicFramePr>
              <p:nvPr/>
            </p:nvGraphicFramePr>
            <p:xfrm>
              <a:off x="4522" y="2978"/>
              <a:ext cx="378" cy="39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50" name="公式" r:id="rId8" imgW="279360" imgH="228600" progId="Equation.3">
                      <p:embed/>
                    </p:oleObj>
                  </mc:Choice>
                  <mc:Fallback>
                    <p:oleObj name="公式" r:id="rId8" imgW="279360" imgH="228600" progId="Equation.3">
                      <p:embed/>
                      <p:pic>
                        <p:nvPicPr>
                          <p:cNvPr id="0" name="Object 11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22" y="2978"/>
                            <a:ext cx="378" cy="39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660066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645" name="Line 1125"/>
              <p:cNvSpPr>
                <a:spLocks noChangeShapeType="1"/>
              </p:cNvSpPr>
              <p:nvPr/>
            </p:nvSpPr>
            <p:spPr bwMode="auto">
              <a:xfrm rot="502979" flipH="1" flipV="1">
                <a:off x="3684" y="1884"/>
                <a:ext cx="852" cy="307"/>
              </a:xfrm>
              <a:prstGeom prst="line">
                <a:avLst/>
              </a:prstGeom>
              <a:noFill/>
              <a:ln w="57150">
                <a:solidFill>
                  <a:srgbClr val="6600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8646" name="Object 1126"/>
              <p:cNvGraphicFramePr>
                <a:graphicFrameLocks noChangeAspect="1"/>
              </p:cNvGraphicFramePr>
              <p:nvPr/>
            </p:nvGraphicFramePr>
            <p:xfrm>
              <a:off x="3703" y="1416"/>
              <a:ext cx="419" cy="4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51" name="公式" r:id="rId10" imgW="266400" imgH="228600" progId="Equation.3">
                      <p:embed/>
                    </p:oleObj>
                  </mc:Choice>
                  <mc:Fallback>
                    <p:oleObj name="公式" r:id="rId10" imgW="266400" imgH="228600" progId="Equation.3">
                      <p:embed/>
                      <p:pic>
                        <p:nvPicPr>
                          <p:cNvPr id="0" name="Object 11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03" y="1416"/>
                            <a:ext cx="419" cy="4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571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647" name="Line 1127"/>
              <p:cNvSpPr>
                <a:spLocks noChangeShapeType="1"/>
              </p:cNvSpPr>
              <p:nvPr/>
            </p:nvSpPr>
            <p:spPr bwMode="auto">
              <a:xfrm>
                <a:off x="4524" y="2220"/>
                <a:ext cx="0" cy="816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08735" name="Group 1215"/>
          <p:cNvGrpSpPr>
            <a:grpSpLocks/>
          </p:cNvGrpSpPr>
          <p:nvPr/>
        </p:nvGrpSpPr>
        <p:grpSpPr bwMode="auto">
          <a:xfrm>
            <a:off x="7156450" y="1857375"/>
            <a:ext cx="908050" cy="1697038"/>
            <a:chOff x="4508" y="1170"/>
            <a:chExt cx="572" cy="1069"/>
          </a:xfrm>
        </p:grpSpPr>
        <p:sp>
          <p:nvSpPr>
            <p:cNvPr id="108649" name="Line 1129"/>
            <p:cNvSpPr>
              <a:spLocks noChangeShapeType="1"/>
            </p:cNvSpPr>
            <p:nvPr/>
          </p:nvSpPr>
          <p:spPr bwMode="auto">
            <a:xfrm flipV="1">
              <a:off x="4508" y="1418"/>
              <a:ext cx="0" cy="82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8650" name="Object 1130"/>
            <p:cNvGraphicFramePr>
              <a:graphicFrameLocks noChangeAspect="1"/>
            </p:cNvGraphicFramePr>
            <p:nvPr/>
          </p:nvGraphicFramePr>
          <p:xfrm>
            <a:off x="4584" y="1170"/>
            <a:ext cx="496" cy="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2" name="公式" r:id="rId12" imgW="279360" imgH="241200" progId="Equation.3">
                    <p:embed/>
                  </p:oleObj>
                </mc:Choice>
                <mc:Fallback>
                  <p:oleObj name="公式" r:id="rId12" imgW="279360" imgH="241200" progId="Equation.3">
                    <p:embed/>
                    <p:pic>
                      <p:nvPicPr>
                        <p:cNvPr id="0" name="Object 11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4" y="1170"/>
                          <a:ext cx="496" cy="4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8737" name="Group 1217"/>
          <p:cNvGrpSpPr>
            <a:grpSpLocks/>
          </p:cNvGrpSpPr>
          <p:nvPr/>
        </p:nvGrpSpPr>
        <p:grpSpPr bwMode="auto">
          <a:xfrm>
            <a:off x="6248400" y="2628900"/>
            <a:ext cx="1706563" cy="1885950"/>
            <a:chOff x="3936" y="1656"/>
            <a:chExt cx="1075" cy="1188"/>
          </a:xfrm>
        </p:grpSpPr>
        <p:sp>
          <p:nvSpPr>
            <p:cNvPr id="108632" name="Line 1112"/>
            <p:cNvSpPr>
              <a:spLocks noChangeShapeType="1"/>
            </p:cNvSpPr>
            <p:nvPr/>
          </p:nvSpPr>
          <p:spPr bwMode="auto">
            <a:xfrm>
              <a:off x="4522" y="2247"/>
              <a:ext cx="355" cy="184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8633" name="Line 1113"/>
            <p:cNvSpPr>
              <a:spLocks noChangeShapeType="1"/>
            </p:cNvSpPr>
            <p:nvPr/>
          </p:nvSpPr>
          <p:spPr bwMode="auto">
            <a:xfrm flipH="1">
              <a:off x="4238" y="2247"/>
              <a:ext cx="284" cy="184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8634" name="Line 1114"/>
            <p:cNvSpPr>
              <a:spLocks noChangeShapeType="1"/>
            </p:cNvSpPr>
            <p:nvPr/>
          </p:nvSpPr>
          <p:spPr bwMode="auto">
            <a:xfrm flipV="1">
              <a:off x="4522" y="1879"/>
              <a:ext cx="0" cy="368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8635" name="Object 1115"/>
            <p:cNvGraphicFramePr>
              <a:graphicFrameLocks noChangeAspect="1"/>
            </p:cNvGraphicFramePr>
            <p:nvPr/>
          </p:nvGraphicFramePr>
          <p:xfrm>
            <a:off x="4758" y="2445"/>
            <a:ext cx="253" cy="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3" name="公式" r:id="rId14" imgW="177480" imgH="228600" progId="Equation.3">
                    <p:embed/>
                  </p:oleObj>
                </mc:Choice>
                <mc:Fallback>
                  <p:oleObj name="公式" r:id="rId14" imgW="177480" imgH="228600" progId="Equation.3">
                    <p:embed/>
                    <p:pic>
                      <p:nvPicPr>
                        <p:cNvPr id="0" name="Object 1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8" y="2445"/>
                          <a:ext cx="253" cy="3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636" name="Object 1116"/>
            <p:cNvGraphicFramePr>
              <a:graphicFrameLocks noChangeAspect="1"/>
            </p:cNvGraphicFramePr>
            <p:nvPr/>
          </p:nvGraphicFramePr>
          <p:xfrm>
            <a:off x="3936" y="2326"/>
            <a:ext cx="309" cy="3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4" name="公式" r:id="rId16" imgW="177480" imgH="228600" progId="Equation.3">
                    <p:embed/>
                  </p:oleObj>
                </mc:Choice>
                <mc:Fallback>
                  <p:oleObj name="公式" r:id="rId16" imgW="177480" imgH="228600" progId="Equation.3">
                    <p:embed/>
                    <p:pic>
                      <p:nvPicPr>
                        <p:cNvPr id="0" name="Object 1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2326"/>
                          <a:ext cx="309" cy="3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637" name="Object 1117"/>
            <p:cNvGraphicFramePr>
              <a:graphicFrameLocks noChangeAspect="1"/>
            </p:cNvGraphicFramePr>
            <p:nvPr/>
          </p:nvGraphicFramePr>
          <p:xfrm>
            <a:off x="4593" y="1656"/>
            <a:ext cx="237" cy="4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5" name="公式" r:id="rId18" imgW="177480" imgH="241200" progId="Equation.3">
                    <p:embed/>
                  </p:oleObj>
                </mc:Choice>
                <mc:Fallback>
                  <p:oleObj name="公式" r:id="rId18" imgW="177480" imgH="241200" progId="Equation.3">
                    <p:embed/>
                    <p:pic>
                      <p:nvPicPr>
                        <p:cNvPr id="0" name="Object 1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3" y="1656"/>
                          <a:ext cx="237" cy="4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8706" name="Object 1186"/>
          <p:cNvGraphicFramePr>
            <a:graphicFrameLocks noChangeAspect="1"/>
          </p:cNvGraphicFramePr>
          <p:nvPr/>
        </p:nvGraphicFramePr>
        <p:xfrm>
          <a:off x="555625" y="282575"/>
          <a:ext cx="4676775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6" name="Equation" r:id="rId20" imgW="1460160" imgH="685800" progId="Equation.DSMT4">
                  <p:embed/>
                </p:oleObj>
              </mc:Choice>
              <mc:Fallback>
                <p:oleObj name="Equation" r:id="rId20" imgW="1460160" imgH="685800" progId="Equation.DSMT4">
                  <p:embed/>
                  <p:pic>
                    <p:nvPicPr>
                      <p:cNvPr id="0" name="Object 1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282575"/>
                        <a:ext cx="4676775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715" name="Object 1195"/>
          <p:cNvGraphicFramePr>
            <a:graphicFrameLocks noChangeAspect="1"/>
          </p:cNvGraphicFramePr>
          <p:nvPr/>
        </p:nvGraphicFramePr>
        <p:xfrm>
          <a:off x="587375" y="4570413"/>
          <a:ext cx="4154488" cy="208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7" name="Equation" r:id="rId22" imgW="1422360" imgH="698400" progId="Equation.DSMT4">
                  <p:embed/>
                </p:oleObj>
              </mc:Choice>
              <mc:Fallback>
                <p:oleObj name="Equation" r:id="rId22" imgW="1422360" imgH="698400" progId="Equation.DSMT4">
                  <p:embed/>
                  <p:pic>
                    <p:nvPicPr>
                      <p:cNvPr id="0" name="Object 11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75" y="4570413"/>
                        <a:ext cx="4154488" cy="208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697" name="Line 1177"/>
          <p:cNvSpPr>
            <a:spLocks noChangeShapeType="1"/>
          </p:cNvSpPr>
          <p:nvPr/>
        </p:nvSpPr>
        <p:spPr bwMode="auto">
          <a:xfrm>
            <a:off x="3543300" y="2905125"/>
            <a:ext cx="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08741" name="Group 1221"/>
          <p:cNvGrpSpPr>
            <a:grpSpLocks/>
          </p:cNvGrpSpPr>
          <p:nvPr/>
        </p:nvGrpSpPr>
        <p:grpSpPr bwMode="auto">
          <a:xfrm>
            <a:off x="377825" y="2540000"/>
            <a:ext cx="4930775" cy="1887538"/>
            <a:chOff x="238" y="1600"/>
            <a:chExt cx="3106" cy="1189"/>
          </a:xfrm>
        </p:grpSpPr>
        <p:graphicFrame>
          <p:nvGraphicFramePr>
            <p:cNvPr id="108547" name="Object 1027"/>
            <p:cNvGraphicFramePr>
              <a:graphicFrameLocks noChangeAspect="1"/>
            </p:cNvGraphicFramePr>
            <p:nvPr/>
          </p:nvGraphicFramePr>
          <p:xfrm>
            <a:off x="425" y="1964"/>
            <a:ext cx="2332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8" name="Equation" r:id="rId24" imgW="1041120" imgH="241200" progId="Equation.DSMT4">
                    <p:embed/>
                  </p:oleObj>
                </mc:Choice>
                <mc:Fallback>
                  <p:oleObj name="Equation" r:id="rId24" imgW="1041120" imgH="241200" progId="Equation.DSMT4">
                    <p:embed/>
                    <p:pic>
                      <p:nvPicPr>
                        <p:cNvPr id="0" name="Object 10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" y="1964"/>
                          <a:ext cx="2332" cy="4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714" name="Text Box 1194"/>
            <p:cNvSpPr txBox="1">
              <a:spLocks noChangeArrowheads="1"/>
            </p:cNvSpPr>
            <p:nvPr/>
          </p:nvSpPr>
          <p:spPr bwMode="auto">
            <a:xfrm>
              <a:off x="238" y="1600"/>
              <a:ext cx="21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/>
                <a:t>同理，由相量图可得</a:t>
              </a:r>
            </a:p>
          </p:txBody>
        </p:sp>
        <p:graphicFrame>
          <p:nvGraphicFramePr>
            <p:cNvPr id="108720" name="Object 1200"/>
            <p:cNvGraphicFramePr>
              <a:graphicFrameLocks noChangeAspect="1"/>
            </p:cNvGraphicFramePr>
            <p:nvPr/>
          </p:nvGraphicFramePr>
          <p:xfrm>
            <a:off x="2358" y="2336"/>
            <a:ext cx="986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9" name="公式" r:id="rId26" imgW="469800" imgH="228600" progId="Equation.3">
                    <p:embed/>
                  </p:oleObj>
                </mc:Choice>
                <mc:Fallback>
                  <p:oleObj name="公式" r:id="rId26" imgW="469800" imgH="228600" progId="Equation.3">
                    <p:embed/>
                    <p:pic>
                      <p:nvPicPr>
                        <p:cNvPr id="0" name="Object 12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8" y="2336"/>
                          <a:ext cx="986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723" name="Object 1203"/>
            <p:cNvGraphicFramePr>
              <a:graphicFrameLocks noChangeAspect="1"/>
            </p:cNvGraphicFramePr>
            <p:nvPr/>
          </p:nvGraphicFramePr>
          <p:xfrm>
            <a:off x="316" y="2411"/>
            <a:ext cx="909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60" name="公式" r:id="rId28" imgW="482400" imgH="203040" progId="Equation.3">
                    <p:embed/>
                  </p:oleObj>
                </mc:Choice>
                <mc:Fallback>
                  <p:oleObj name="公式" r:id="rId28" imgW="482400" imgH="203040" progId="Equation.3">
                    <p:embed/>
                    <p:pic>
                      <p:nvPicPr>
                        <p:cNvPr id="0" name="Object 12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" y="2411"/>
                          <a:ext cx="909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724" name="Text Box 1204"/>
            <p:cNvSpPr txBox="1">
              <a:spLocks noChangeArrowheads="1"/>
            </p:cNvSpPr>
            <p:nvPr/>
          </p:nvSpPr>
          <p:spPr bwMode="auto">
            <a:xfrm>
              <a:off x="1142" y="2440"/>
              <a:ext cx="1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间的相位差</a:t>
              </a:r>
            </a:p>
          </p:txBody>
        </p:sp>
      </p:grpSp>
      <p:sp>
        <p:nvSpPr>
          <p:cNvPr id="108727" name="Text Box 1207"/>
          <p:cNvSpPr txBox="1">
            <a:spLocks noChangeArrowheads="1"/>
          </p:cNvSpPr>
          <p:nvPr/>
        </p:nvSpPr>
        <p:spPr bwMode="auto">
          <a:xfrm>
            <a:off x="5848350" y="563563"/>
            <a:ext cx="2087563" cy="9842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i="1"/>
              <a:t>W</a:t>
            </a:r>
            <a:r>
              <a:rPr lang="en-US" altLang="zh-CN" baseline="-25000"/>
              <a:t>1</a:t>
            </a:r>
            <a:r>
              <a:rPr lang="zh-CN" altLang="en-US"/>
              <a:t>的读数为</a:t>
            </a:r>
          </a:p>
          <a:p>
            <a:pPr algn="ctr"/>
            <a:r>
              <a:rPr lang="en-US" altLang="zh-CN"/>
              <a:t>1000</a:t>
            </a:r>
            <a:r>
              <a:rPr lang="zh-CN" altLang="en-US"/>
              <a:t>瓦</a:t>
            </a:r>
          </a:p>
        </p:txBody>
      </p:sp>
      <p:sp>
        <p:nvSpPr>
          <p:cNvPr id="108728" name="Text Box 1208"/>
          <p:cNvSpPr txBox="1">
            <a:spLocks noChangeArrowheads="1"/>
          </p:cNvSpPr>
          <p:nvPr/>
        </p:nvSpPr>
        <p:spPr bwMode="auto">
          <a:xfrm>
            <a:off x="5937250" y="5654675"/>
            <a:ext cx="2087563" cy="9842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i="1"/>
              <a:t>W</a:t>
            </a:r>
            <a:r>
              <a:rPr lang="en-US" altLang="zh-CN" i="1" baseline="-25000"/>
              <a:t>2</a:t>
            </a:r>
            <a:r>
              <a:rPr lang="zh-CN" altLang="en-US"/>
              <a:t>的读数为</a:t>
            </a:r>
          </a:p>
          <a:p>
            <a:pPr algn="ctr"/>
            <a:r>
              <a:rPr lang="en-US" altLang="zh-CN"/>
              <a:t>2000</a:t>
            </a:r>
            <a:r>
              <a:rPr lang="zh-CN" altLang="en-US"/>
              <a:t>瓦</a:t>
            </a:r>
          </a:p>
        </p:txBody>
      </p:sp>
      <p:sp>
        <p:nvSpPr>
          <p:cNvPr id="108729" name="Line 1209"/>
          <p:cNvSpPr>
            <a:spLocks noChangeShapeType="1"/>
          </p:cNvSpPr>
          <p:nvPr/>
        </p:nvSpPr>
        <p:spPr bwMode="auto">
          <a:xfrm>
            <a:off x="0" y="2362200"/>
            <a:ext cx="527685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87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87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8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8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8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8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8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8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727" grpId="0" animBg="1" autoUpdateAnimBg="0"/>
      <p:bldP spid="108728" grpId="0" animBg="1" autoUpdateAnimBg="0"/>
      <p:bldP spid="10872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55" name="Text Box 31"/>
          <p:cNvSpPr txBox="1">
            <a:spLocks noChangeArrowheads="1"/>
          </p:cNvSpPr>
          <p:nvPr/>
        </p:nvSpPr>
        <p:spPr bwMode="auto">
          <a:xfrm>
            <a:off x="209550" y="198438"/>
            <a:ext cx="8820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例：图示对称三相电路，线电压为</a:t>
            </a:r>
            <a:r>
              <a:rPr lang="en-US" altLang="zh-CN">
                <a:ea typeface="楷体_GB2312" pitchFamily="49" charset="-122"/>
              </a:rPr>
              <a:t>380</a:t>
            </a:r>
            <a:r>
              <a:rPr lang="zh-CN" altLang="en-US">
                <a:ea typeface="楷体_GB2312" pitchFamily="49" charset="-122"/>
              </a:rPr>
              <a:t>，相电流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 baseline="-25000">
                <a:ea typeface="楷体_GB2312" pitchFamily="49" charset="-122"/>
              </a:rPr>
              <a:t>AB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2A</a:t>
            </a:r>
            <a:r>
              <a:rPr lang="zh-CN" altLang="en-US">
                <a:ea typeface="楷体_GB2312" pitchFamily="49" charset="-122"/>
              </a:rPr>
              <a:t>，求图中功率表的读数</a:t>
            </a:r>
            <a:r>
              <a:rPr lang="en-US" altLang="zh-CN" i="1">
                <a:ea typeface="楷体_GB2312" pitchFamily="49" charset="-122"/>
              </a:rPr>
              <a:t>P</a:t>
            </a:r>
            <a:r>
              <a:rPr lang="en-US" altLang="zh-CN" baseline="-25000">
                <a:ea typeface="楷体_GB2312" pitchFamily="49" charset="-122"/>
              </a:rPr>
              <a:t>1</a:t>
            </a:r>
            <a:r>
              <a:rPr lang="zh-CN" altLang="en-US">
                <a:ea typeface="楷体_GB2312" pitchFamily="49" charset="-122"/>
              </a:rPr>
              <a:t>，</a:t>
            </a:r>
            <a:r>
              <a:rPr lang="en-US" altLang="zh-CN" i="1">
                <a:ea typeface="楷体_GB2312" pitchFamily="49" charset="-122"/>
              </a:rPr>
              <a:t>P</a:t>
            </a:r>
            <a:r>
              <a:rPr lang="en-US" altLang="zh-CN" baseline="-25000">
                <a:ea typeface="楷体_GB2312" pitchFamily="49" charset="-122"/>
              </a:rPr>
              <a:t>2</a:t>
            </a:r>
            <a:r>
              <a:rPr lang="en-US" altLang="zh-CN">
                <a:ea typeface="楷体_GB2312" pitchFamily="49" charset="-122"/>
              </a:rPr>
              <a:t> </a:t>
            </a:r>
            <a:r>
              <a:rPr lang="zh-CN" altLang="en-US">
                <a:ea typeface="楷体_GB2312" pitchFamily="49" charset="-122"/>
              </a:rPr>
              <a:t>。</a:t>
            </a:r>
          </a:p>
        </p:txBody>
      </p:sp>
      <p:sp>
        <p:nvSpPr>
          <p:cNvPr id="103456" name="Text Box 32"/>
          <p:cNvSpPr txBox="1">
            <a:spLocks noChangeArrowheads="1"/>
          </p:cNvSpPr>
          <p:nvPr/>
        </p:nvSpPr>
        <p:spPr bwMode="auto">
          <a:xfrm>
            <a:off x="258763" y="3484563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解：</a:t>
            </a:r>
          </a:p>
        </p:txBody>
      </p:sp>
      <p:sp>
        <p:nvSpPr>
          <p:cNvPr id="103457" name="Text Box 33"/>
          <p:cNvSpPr txBox="1">
            <a:spLocks noChangeArrowheads="1"/>
          </p:cNvSpPr>
          <p:nvPr/>
        </p:nvSpPr>
        <p:spPr bwMode="auto">
          <a:xfrm>
            <a:off x="265113" y="4865688"/>
            <a:ext cx="240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ea typeface="楷体_GB2312" pitchFamily="49" charset="-122"/>
              </a:rPr>
              <a:t>表</a:t>
            </a:r>
            <a:r>
              <a:rPr lang="en-US" altLang="zh-CN">
                <a:ea typeface="楷体_GB2312" pitchFamily="49" charset="-122"/>
              </a:rPr>
              <a:t>W</a:t>
            </a:r>
            <a:r>
              <a:rPr lang="en-US" altLang="zh-CN" baseline="-25000">
                <a:ea typeface="楷体_GB2312" pitchFamily="49" charset="-122"/>
              </a:rPr>
              <a:t>1</a:t>
            </a:r>
            <a:r>
              <a:rPr lang="zh-CN" altLang="en-US">
                <a:ea typeface="楷体_GB2312" pitchFamily="49" charset="-122"/>
              </a:rPr>
              <a:t>的读数</a:t>
            </a:r>
            <a:r>
              <a:rPr lang="en-US" altLang="zh-CN" i="1">
                <a:ea typeface="楷体_GB2312" pitchFamily="49" charset="-122"/>
              </a:rPr>
              <a:t>P</a:t>
            </a:r>
            <a:r>
              <a:rPr lang="en-US" altLang="zh-CN" baseline="-25000">
                <a:ea typeface="楷体_GB2312" pitchFamily="49" charset="-122"/>
              </a:rPr>
              <a:t>1</a:t>
            </a:r>
            <a:r>
              <a:rPr lang="zh-CN" altLang="en-US">
                <a:ea typeface="楷体_GB2312" pitchFamily="49" charset="-122"/>
              </a:rPr>
              <a:t>：</a:t>
            </a:r>
          </a:p>
        </p:txBody>
      </p:sp>
      <p:sp>
        <p:nvSpPr>
          <p:cNvPr id="103459" name="Text Box 35"/>
          <p:cNvSpPr txBox="1">
            <a:spLocks noChangeArrowheads="1"/>
          </p:cNvSpPr>
          <p:nvPr/>
        </p:nvSpPr>
        <p:spPr bwMode="auto">
          <a:xfrm>
            <a:off x="820738" y="5281613"/>
            <a:ext cx="2338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ea typeface="楷体_GB2312" pitchFamily="49" charset="-122"/>
              </a:rPr>
              <a:t>P</a:t>
            </a:r>
            <a:r>
              <a:rPr lang="en-US" altLang="zh-CN" baseline="-25000">
                <a:ea typeface="楷体_GB2312" pitchFamily="49" charset="-122"/>
              </a:rPr>
              <a:t>1</a:t>
            </a:r>
            <a:r>
              <a:rPr lang="en-US" altLang="zh-CN" i="1">
                <a:ea typeface="楷体_GB2312" pitchFamily="49" charset="-122"/>
              </a:rPr>
              <a:t>=U</a:t>
            </a:r>
            <a:r>
              <a:rPr lang="en-US" altLang="zh-CN" baseline="-25000">
                <a:ea typeface="楷体_GB2312" pitchFamily="49" charset="-122"/>
              </a:rPr>
              <a:t>AC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 baseline="-25000">
                <a:ea typeface="楷体_GB2312" pitchFamily="49" charset="-122"/>
              </a:rPr>
              <a:t>A</a:t>
            </a:r>
            <a:r>
              <a:rPr lang="en-US" altLang="zh-CN">
                <a:ea typeface="楷体_GB2312" pitchFamily="49" charset="-122"/>
              </a:rPr>
              <a:t>cos</a:t>
            </a: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ea typeface="楷体_GB2312" pitchFamily="49" charset="-122"/>
                <a:sym typeface="Symbol" panose="05050102010706020507" pitchFamily="18" charset="2"/>
              </a:rPr>
              <a:t>1</a:t>
            </a:r>
            <a:endParaRPr lang="en-US" altLang="zh-CN">
              <a:ea typeface="楷体_GB2312" pitchFamily="49" charset="-122"/>
              <a:sym typeface="Symbol" panose="05050102010706020507" pitchFamily="18" charset="2"/>
            </a:endParaRPr>
          </a:p>
        </p:txBody>
      </p:sp>
      <p:sp>
        <p:nvSpPr>
          <p:cNvPr id="103460" name="Text Box 36"/>
          <p:cNvSpPr txBox="1">
            <a:spLocks noChangeArrowheads="1"/>
          </p:cNvSpPr>
          <p:nvPr/>
        </p:nvSpPr>
        <p:spPr bwMode="auto">
          <a:xfrm>
            <a:off x="246063" y="5735638"/>
            <a:ext cx="240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ea typeface="楷体_GB2312" pitchFamily="49" charset="-122"/>
              </a:rPr>
              <a:t>表</a:t>
            </a:r>
            <a:r>
              <a:rPr lang="en-US" altLang="zh-CN">
                <a:ea typeface="楷体_GB2312" pitchFamily="49" charset="-122"/>
              </a:rPr>
              <a:t>W</a:t>
            </a:r>
            <a:r>
              <a:rPr lang="en-US" altLang="zh-CN" baseline="-25000">
                <a:ea typeface="楷体_GB2312" pitchFamily="49" charset="-122"/>
              </a:rPr>
              <a:t>2</a:t>
            </a:r>
            <a:r>
              <a:rPr lang="zh-CN" altLang="en-US">
                <a:ea typeface="楷体_GB2312" pitchFamily="49" charset="-122"/>
              </a:rPr>
              <a:t>的读数</a:t>
            </a:r>
            <a:r>
              <a:rPr lang="en-US" altLang="zh-CN" i="1">
                <a:ea typeface="楷体_GB2312" pitchFamily="49" charset="-122"/>
              </a:rPr>
              <a:t>P</a:t>
            </a:r>
            <a:r>
              <a:rPr lang="en-US" altLang="zh-CN" baseline="-25000">
                <a:ea typeface="楷体_GB2312" pitchFamily="49" charset="-122"/>
              </a:rPr>
              <a:t>2</a:t>
            </a:r>
            <a:r>
              <a:rPr lang="zh-CN" altLang="en-US">
                <a:ea typeface="楷体_GB2312" pitchFamily="49" charset="-122"/>
              </a:rPr>
              <a:t>：</a:t>
            </a:r>
          </a:p>
        </p:txBody>
      </p:sp>
      <p:sp>
        <p:nvSpPr>
          <p:cNvPr id="103461" name="Text Box 37"/>
          <p:cNvSpPr txBox="1">
            <a:spLocks noChangeArrowheads="1"/>
          </p:cNvSpPr>
          <p:nvPr/>
        </p:nvSpPr>
        <p:spPr bwMode="auto">
          <a:xfrm>
            <a:off x="809625" y="6099175"/>
            <a:ext cx="2551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ea typeface="楷体_GB2312" pitchFamily="49" charset="-122"/>
              </a:rPr>
              <a:t>P</a:t>
            </a:r>
            <a:r>
              <a:rPr lang="en-US" altLang="zh-CN" baseline="-25000">
                <a:ea typeface="楷体_GB2312" pitchFamily="49" charset="-122"/>
              </a:rPr>
              <a:t>2</a:t>
            </a:r>
            <a:r>
              <a:rPr lang="en-US" altLang="zh-CN">
                <a:ea typeface="楷体_GB2312" pitchFamily="49" charset="-122"/>
              </a:rPr>
              <a:t>=</a:t>
            </a:r>
            <a:r>
              <a:rPr lang="en-US" altLang="zh-CN" i="1">
                <a:ea typeface="楷体_GB2312" pitchFamily="49" charset="-122"/>
              </a:rPr>
              <a:t>U</a:t>
            </a:r>
            <a:r>
              <a:rPr lang="en-US" altLang="zh-CN" baseline="-25000">
                <a:ea typeface="楷体_GB2312" pitchFamily="49" charset="-122"/>
              </a:rPr>
              <a:t>BC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 baseline="-25000">
                <a:ea typeface="楷体_GB2312" pitchFamily="49" charset="-122"/>
              </a:rPr>
              <a:t>B</a:t>
            </a:r>
            <a:r>
              <a:rPr lang="en-US" altLang="zh-CN">
                <a:ea typeface="楷体_GB2312" pitchFamily="49" charset="-122"/>
              </a:rPr>
              <a:t>cos</a:t>
            </a: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ea typeface="楷体_GB2312" pitchFamily="49" charset="-122"/>
                <a:sym typeface="Symbol" panose="05050102010706020507" pitchFamily="18" charset="2"/>
              </a:rPr>
              <a:t>2</a:t>
            </a:r>
            <a:endParaRPr lang="en-US" altLang="zh-CN">
              <a:ea typeface="楷体_GB2312" pitchFamily="49" charset="-122"/>
              <a:sym typeface="Symbol" panose="05050102010706020507" pitchFamily="18" charset="2"/>
            </a:endParaRPr>
          </a:p>
        </p:txBody>
      </p:sp>
      <p:grpSp>
        <p:nvGrpSpPr>
          <p:cNvPr id="2" name="Group 104"/>
          <p:cNvGrpSpPr>
            <a:grpSpLocks/>
          </p:cNvGrpSpPr>
          <p:nvPr/>
        </p:nvGrpSpPr>
        <p:grpSpPr bwMode="auto">
          <a:xfrm>
            <a:off x="5421313" y="698500"/>
            <a:ext cx="2740025" cy="3279775"/>
            <a:chOff x="3523" y="423"/>
            <a:chExt cx="1726" cy="2066"/>
          </a:xfrm>
        </p:grpSpPr>
        <p:sp>
          <p:nvSpPr>
            <p:cNvPr id="138251" name="Line 41"/>
            <p:cNvSpPr>
              <a:spLocks noChangeShapeType="1"/>
            </p:cNvSpPr>
            <p:nvPr/>
          </p:nvSpPr>
          <p:spPr bwMode="auto">
            <a:xfrm>
              <a:off x="4128" y="1551"/>
              <a:ext cx="7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52" name="Line 43"/>
            <p:cNvSpPr>
              <a:spLocks noChangeShapeType="1"/>
            </p:cNvSpPr>
            <p:nvPr/>
          </p:nvSpPr>
          <p:spPr bwMode="auto">
            <a:xfrm rot="-7200000">
              <a:off x="3584" y="1239"/>
              <a:ext cx="7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53" name="Line 44"/>
            <p:cNvSpPr>
              <a:spLocks noChangeShapeType="1"/>
            </p:cNvSpPr>
            <p:nvPr/>
          </p:nvSpPr>
          <p:spPr bwMode="auto">
            <a:xfrm rot="7200000">
              <a:off x="3584" y="1864"/>
              <a:ext cx="7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8254" name="Group 45"/>
            <p:cNvGrpSpPr>
              <a:grpSpLocks/>
            </p:cNvGrpSpPr>
            <p:nvPr/>
          </p:nvGrpSpPr>
          <p:grpSpPr bwMode="auto">
            <a:xfrm>
              <a:off x="4841" y="1267"/>
              <a:ext cx="408" cy="469"/>
              <a:chOff x="1156" y="187"/>
              <a:chExt cx="408" cy="469"/>
            </a:xfrm>
          </p:grpSpPr>
          <p:sp>
            <p:nvSpPr>
              <p:cNvPr id="138255" name="Text Box 46"/>
              <p:cNvSpPr txBox="1">
                <a:spLocks noChangeArrowheads="1"/>
              </p:cNvSpPr>
              <p:nvPr/>
            </p:nvSpPr>
            <p:spPr bwMode="auto">
              <a:xfrm>
                <a:off x="1200" y="187"/>
                <a:ext cx="20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600" i="1">
                    <a:ea typeface="楷体_GB2312" pitchFamily="49" charset="-122"/>
                  </a:rPr>
                  <a:t>·</a:t>
                </a:r>
                <a:endParaRPr lang="en-US" altLang="zh-CN" sz="3600" baseline="-25000">
                  <a:ea typeface="楷体_GB2312" pitchFamily="49" charset="-122"/>
                </a:endParaRPr>
              </a:p>
            </p:txBody>
          </p:sp>
          <p:sp>
            <p:nvSpPr>
              <p:cNvPr id="138256" name="Text Box 47"/>
              <p:cNvSpPr txBox="1">
                <a:spLocks noChangeArrowheads="1"/>
              </p:cNvSpPr>
              <p:nvPr/>
            </p:nvSpPr>
            <p:spPr bwMode="auto">
              <a:xfrm>
                <a:off x="1156" y="368"/>
                <a:ext cx="4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ea typeface="楷体_GB2312" pitchFamily="49" charset="-122"/>
                  </a:rPr>
                  <a:t>U</a:t>
                </a:r>
                <a:r>
                  <a:rPr lang="en-US" altLang="zh-CN" baseline="-25000">
                    <a:ea typeface="楷体_GB2312" pitchFamily="49" charset="-122"/>
                  </a:rPr>
                  <a:t>A</a:t>
                </a:r>
                <a:endParaRPr lang="en-US" altLang="zh-CN">
                  <a:ea typeface="楷体_GB2312" pitchFamily="49" charset="-122"/>
                </a:endParaRPr>
              </a:p>
            </p:txBody>
          </p:sp>
        </p:grpSp>
        <p:grpSp>
          <p:nvGrpSpPr>
            <p:cNvPr id="138257" name="Group 54"/>
            <p:cNvGrpSpPr>
              <a:grpSpLocks/>
            </p:cNvGrpSpPr>
            <p:nvPr/>
          </p:nvGrpSpPr>
          <p:grpSpPr bwMode="auto">
            <a:xfrm>
              <a:off x="3561" y="2020"/>
              <a:ext cx="408" cy="469"/>
              <a:chOff x="1156" y="187"/>
              <a:chExt cx="408" cy="469"/>
            </a:xfrm>
          </p:grpSpPr>
          <p:sp>
            <p:nvSpPr>
              <p:cNvPr id="138258" name="Text Box 55"/>
              <p:cNvSpPr txBox="1">
                <a:spLocks noChangeArrowheads="1"/>
              </p:cNvSpPr>
              <p:nvPr/>
            </p:nvSpPr>
            <p:spPr bwMode="auto">
              <a:xfrm>
                <a:off x="1200" y="187"/>
                <a:ext cx="20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600" i="1">
                    <a:ea typeface="楷体_GB2312" pitchFamily="49" charset="-122"/>
                  </a:rPr>
                  <a:t>·</a:t>
                </a:r>
                <a:endParaRPr lang="en-US" altLang="zh-CN" sz="3600" baseline="-25000">
                  <a:ea typeface="楷体_GB2312" pitchFamily="49" charset="-122"/>
                </a:endParaRPr>
              </a:p>
            </p:txBody>
          </p:sp>
          <p:sp>
            <p:nvSpPr>
              <p:cNvPr id="138259" name="Text Box 56"/>
              <p:cNvSpPr txBox="1">
                <a:spLocks noChangeArrowheads="1"/>
              </p:cNvSpPr>
              <p:nvPr/>
            </p:nvSpPr>
            <p:spPr bwMode="auto">
              <a:xfrm>
                <a:off x="1156" y="368"/>
                <a:ext cx="4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ea typeface="楷体_GB2312" pitchFamily="49" charset="-122"/>
                  </a:rPr>
                  <a:t>U</a:t>
                </a:r>
                <a:r>
                  <a:rPr lang="en-US" altLang="zh-CN" baseline="-25000">
                    <a:ea typeface="楷体_GB2312" pitchFamily="49" charset="-122"/>
                  </a:rPr>
                  <a:t>B</a:t>
                </a:r>
                <a:endParaRPr lang="en-US" altLang="zh-CN">
                  <a:ea typeface="楷体_GB2312" pitchFamily="49" charset="-122"/>
                </a:endParaRPr>
              </a:p>
            </p:txBody>
          </p:sp>
        </p:grpSp>
        <p:grpSp>
          <p:nvGrpSpPr>
            <p:cNvPr id="138260" name="Group 57"/>
            <p:cNvGrpSpPr>
              <a:grpSpLocks/>
            </p:cNvGrpSpPr>
            <p:nvPr/>
          </p:nvGrpSpPr>
          <p:grpSpPr bwMode="auto">
            <a:xfrm>
              <a:off x="3523" y="423"/>
              <a:ext cx="408" cy="469"/>
              <a:chOff x="1156" y="187"/>
              <a:chExt cx="408" cy="469"/>
            </a:xfrm>
          </p:grpSpPr>
          <p:sp>
            <p:nvSpPr>
              <p:cNvPr id="138261" name="Text Box 58"/>
              <p:cNvSpPr txBox="1">
                <a:spLocks noChangeArrowheads="1"/>
              </p:cNvSpPr>
              <p:nvPr/>
            </p:nvSpPr>
            <p:spPr bwMode="auto">
              <a:xfrm>
                <a:off x="1200" y="187"/>
                <a:ext cx="20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600" i="1">
                    <a:ea typeface="楷体_GB2312" pitchFamily="49" charset="-122"/>
                  </a:rPr>
                  <a:t>·</a:t>
                </a:r>
                <a:endParaRPr lang="en-US" altLang="zh-CN" sz="3600" baseline="-25000">
                  <a:ea typeface="楷体_GB2312" pitchFamily="49" charset="-122"/>
                </a:endParaRPr>
              </a:p>
            </p:txBody>
          </p:sp>
          <p:sp>
            <p:nvSpPr>
              <p:cNvPr id="138262" name="Text Box 59"/>
              <p:cNvSpPr txBox="1">
                <a:spLocks noChangeArrowheads="1"/>
              </p:cNvSpPr>
              <p:nvPr/>
            </p:nvSpPr>
            <p:spPr bwMode="auto">
              <a:xfrm>
                <a:off x="1156" y="368"/>
                <a:ext cx="4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ea typeface="楷体_GB2312" pitchFamily="49" charset="-122"/>
                  </a:rPr>
                  <a:t>U</a:t>
                </a:r>
                <a:r>
                  <a:rPr lang="en-US" altLang="zh-CN" baseline="-25000">
                    <a:ea typeface="楷体_GB2312" pitchFamily="49" charset="-122"/>
                  </a:rPr>
                  <a:t>C</a:t>
                </a:r>
                <a:endParaRPr lang="en-US" altLang="zh-CN">
                  <a:ea typeface="楷体_GB2312" pitchFamily="49" charset="-122"/>
                </a:endParaRPr>
              </a:p>
            </p:txBody>
          </p:sp>
        </p:grpSp>
      </p:grpSp>
      <p:grpSp>
        <p:nvGrpSpPr>
          <p:cNvPr id="6" name="Group 103"/>
          <p:cNvGrpSpPr>
            <a:grpSpLocks/>
          </p:cNvGrpSpPr>
          <p:nvPr/>
        </p:nvGrpSpPr>
        <p:grpSpPr bwMode="auto">
          <a:xfrm>
            <a:off x="6248400" y="2390775"/>
            <a:ext cx="2898775" cy="1414463"/>
            <a:chOff x="6494" y="423"/>
            <a:chExt cx="1826" cy="891"/>
          </a:xfrm>
        </p:grpSpPr>
        <p:sp>
          <p:nvSpPr>
            <p:cNvPr id="138264" name="Line 42"/>
            <p:cNvSpPr>
              <a:spLocks noChangeShapeType="1"/>
            </p:cNvSpPr>
            <p:nvPr/>
          </p:nvSpPr>
          <p:spPr bwMode="auto">
            <a:xfrm rot="1800000">
              <a:off x="6494" y="797"/>
              <a:ext cx="122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8265" name="Group 65"/>
            <p:cNvGrpSpPr>
              <a:grpSpLocks/>
            </p:cNvGrpSpPr>
            <p:nvPr/>
          </p:nvGrpSpPr>
          <p:grpSpPr bwMode="auto">
            <a:xfrm>
              <a:off x="7609" y="833"/>
              <a:ext cx="711" cy="481"/>
              <a:chOff x="6105" y="2735"/>
              <a:chExt cx="711" cy="481"/>
            </a:xfrm>
          </p:grpSpPr>
          <p:sp>
            <p:nvSpPr>
              <p:cNvPr id="138266" name="Text Box 63"/>
              <p:cNvSpPr txBox="1">
                <a:spLocks noChangeArrowheads="1"/>
              </p:cNvSpPr>
              <p:nvPr/>
            </p:nvSpPr>
            <p:spPr bwMode="auto">
              <a:xfrm>
                <a:off x="6185" y="2735"/>
                <a:ext cx="36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rgbClr val="FF0000"/>
                    </a:solidFill>
                    <a:ea typeface="楷体_GB2312" pitchFamily="49" charset="-122"/>
                  </a:rPr>
                  <a:t>·</a:t>
                </a:r>
              </a:p>
            </p:txBody>
          </p:sp>
          <p:sp>
            <p:nvSpPr>
              <p:cNvPr id="138267" name="Text Box 64"/>
              <p:cNvSpPr txBox="1">
                <a:spLocks noChangeArrowheads="1"/>
              </p:cNvSpPr>
              <p:nvPr/>
            </p:nvSpPr>
            <p:spPr bwMode="auto">
              <a:xfrm>
                <a:off x="6105" y="2928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FF0000"/>
                    </a:solidFill>
                    <a:ea typeface="楷体_GB2312" pitchFamily="49" charset="-122"/>
                  </a:rPr>
                  <a:t>U</a:t>
                </a:r>
                <a:r>
                  <a:rPr lang="en-US" altLang="zh-CN" baseline="-25000">
                    <a:solidFill>
                      <a:srgbClr val="FF0000"/>
                    </a:solidFill>
                    <a:ea typeface="楷体_GB2312" pitchFamily="49" charset="-122"/>
                  </a:rPr>
                  <a:t>AC</a:t>
                </a:r>
                <a:endParaRPr lang="en-US" altLang="zh-CN">
                  <a:solidFill>
                    <a:srgbClr val="FF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38268" name="Freeform 88"/>
            <p:cNvSpPr>
              <a:spLocks/>
            </p:cNvSpPr>
            <p:nvPr/>
          </p:nvSpPr>
          <p:spPr bwMode="auto">
            <a:xfrm>
              <a:off x="6790" y="460"/>
              <a:ext cx="34" cy="147"/>
            </a:xfrm>
            <a:custGeom>
              <a:avLst/>
              <a:gdLst>
                <a:gd name="T0" fmla="*/ 18 w 34"/>
                <a:gd name="T1" fmla="*/ 3 h 147"/>
                <a:gd name="T2" fmla="*/ 33 w 34"/>
                <a:gd name="T3" fmla="*/ 81 h 147"/>
                <a:gd name="T4" fmla="*/ 0 w 34"/>
                <a:gd name="T5" fmla="*/ 147 h 147"/>
                <a:gd name="T6" fmla="*/ 0 60000 65536"/>
                <a:gd name="T7" fmla="*/ 0 60000 65536"/>
                <a:gd name="T8" fmla="*/ 0 60000 65536"/>
                <a:gd name="T9" fmla="*/ 0 w 34"/>
                <a:gd name="T10" fmla="*/ 0 h 147"/>
                <a:gd name="T11" fmla="*/ 34 w 34"/>
                <a:gd name="T12" fmla="*/ 147 h 1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" h="147">
                  <a:moveTo>
                    <a:pt x="18" y="3"/>
                  </a:moveTo>
                  <a:cubicBezTo>
                    <a:pt x="24" y="0"/>
                    <a:pt x="34" y="57"/>
                    <a:pt x="33" y="81"/>
                  </a:cubicBezTo>
                  <a:cubicBezTo>
                    <a:pt x="30" y="105"/>
                    <a:pt x="7" y="133"/>
                    <a:pt x="0" y="147"/>
                  </a:cubicBezTo>
                </a:path>
              </a:pathLst>
            </a:cu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269" name="Freeform 89"/>
            <p:cNvSpPr>
              <a:spLocks/>
            </p:cNvSpPr>
            <p:nvPr/>
          </p:nvSpPr>
          <p:spPr bwMode="auto">
            <a:xfrm>
              <a:off x="6833" y="460"/>
              <a:ext cx="33" cy="162"/>
            </a:xfrm>
            <a:custGeom>
              <a:avLst/>
              <a:gdLst>
                <a:gd name="T0" fmla="*/ 18 w 33"/>
                <a:gd name="T1" fmla="*/ 0 h 162"/>
                <a:gd name="T2" fmla="*/ 30 w 33"/>
                <a:gd name="T3" fmla="*/ 84 h 162"/>
                <a:gd name="T4" fmla="*/ 0 w 33"/>
                <a:gd name="T5" fmla="*/ 162 h 162"/>
                <a:gd name="T6" fmla="*/ 0 60000 65536"/>
                <a:gd name="T7" fmla="*/ 0 60000 65536"/>
                <a:gd name="T8" fmla="*/ 0 60000 65536"/>
                <a:gd name="T9" fmla="*/ 0 w 33"/>
                <a:gd name="T10" fmla="*/ 0 h 162"/>
                <a:gd name="T11" fmla="*/ 33 w 33"/>
                <a:gd name="T12" fmla="*/ 162 h 1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162">
                  <a:moveTo>
                    <a:pt x="18" y="0"/>
                  </a:moveTo>
                  <a:cubicBezTo>
                    <a:pt x="15" y="6"/>
                    <a:pt x="33" y="57"/>
                    <a:pt x="30" y="84"/>
                  </a:cubicBezTo>
                  <a:cubicBezTo>
                    <a:pt x="27" y="111"/>
                    <a:pt x="6" y="146"/>
                    <a:pt x="0" y="162"/>
                  </a:cubicBezTo>
                </a:path>
              </a:pathLst>
            </a:cu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270" name="Text Box 98"/>
            <p:cNvSpPr txBox="1">
              <a:spLocks noChangeArrowheads="1"/>
            </p:cNvSpPr>
            <p:nvPr/>
          </p:nvSpPr>
          <p:spPr bwMode="auto">
            <a:xfrm>
              <a:off x="6896" y="423"/>
              <a:ext cx="7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0000FF"/>
                  </a:solidFill>
                  <a:ea typeface="楷体_GB2312" pitchFamily="49" charset="-122"/>
                </a:rPr>
                <a:t>30°</a:t>
              </a:r>
            </a:p>
          </p:txBody>
        </p:sp>
      </p:grpSp>
      <p:grpSp>
        <p:nvGrpSpPr>
          <p:cNvPr id="8" name="Group 138"/>
          <p:cNvGrpSpPr>
            <a:grpSpLocks/>
          </p:cNvGrpSpPr>
          <p:nvPr/>
        </p:nvGrpSpPr>
        <p:grpSpPr bwMode="auto">
          <a:xfrm>
            <a:off x="6388100" y="2522538"/>
            <a:ext cx="1195388" cy="1231900"/>
            <a:chOff x="5407" y="2945"/>
            <a:chExt cx="753" cy="776"/>
          </a:xfrm>
        </p:grpSpPr>
        <p:sp>
          <p:nvSpPr>
            <p:cNvPr id="138272" name="Line 61"/>
            <p:cNvSpPr>
              <a:spLocks noChangeShapeType="1"/>
            </p:cNvSpPr>
            <p:nvPr/>
          </p:nvSpPr>
          <p:spPr bwMode="auto">
            <a:xfrm>
              <a:off x="5413" y="2945"/>
              <a:ext cx="0" cy="6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8273" name="Group 73"/>
            <p:cNvGrpSpPr>
              <a:grpSpLocks/>
            </p:cNvGrpSpPr>
            <p:nvPr/>
          </p:nvGrpSpPr>
          <p:grpSpPr bwMode="auto">
            <a:xfrm>
              <a:off x="5449" y="3240"/>
              <a:ext cx="711" cy="481"/>
              <a:chOff x="4180" y="2699"/>
              <a:chExt cx="711" cy="481"/>
            </a:xfrm>
          </p:grpSpPr>
          <p:sp>
            <p:nvSpPr>
              <p:cNvPr id="138274" name="Text Box 70"/>
              <p:cNvSpPr txBox="1">
                <a:spLocks noChangeArrowheads="1"/>
              </p:cNvSpPr>
              <p:nvPr/>
            </p:nvSpPr>
            <p:spPr bwMode="auto">
              <a:xfrm>
                <a:off x="4212" y="2699"/>
                <a:ext cx="36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rgbClr val="FF0000"/>
                    </a:solidFill>
                    <a:ea typeface="楷体_GB2312" pitchFamily="49" charset="-122"/>
                  </a:rPr>
                  <a:t>·</a:t>
                </a:r>
              </a:p>
            </p:txBody>
          </p:sp>
          <p:sp>
            <p:nvSpPr>
              <p:cNvPr id="138275" name="Text Box 71"/>
              <p:cNvSpPr txBox="1">
                <a:spLocks noChangeArrowheads="1"/>
              </p:cNvSpPr>
              <p:nvPr/>
            </p:nvSpPr>
            <p:spPr bwMode="auto">
              <a:xfrm>
                <a:off x="4180" y="2892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FF0000"/>
                    </a:solidFill>
                    <a:ea typeface="楷体_GB2312" pitchFamily="49" charset="-122"/>
                  </a:rPr>
                  <a:t>I</a:t>
                </a:r>
                <a:r>
                  <a:rPr lang="en-US" altLang="zh-CN" baseline="-25000">
                    <a:solidFill>
                      <a:srgbClr val="FF0000"/>
                    </a:solidFill>
                    <a:ea typeface="楷体_GB2312" pitchFamily="49" charset="-122"/>
                  </a:rPr>
                  <a:t>A</a:t>
                </a:r>
                <a:endParaRPr lang="en-US" altLang="zh-CN">
                  <a:solidFill>
                    <a:srgbClr val="FF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38276" name="Line 100"/>
            <p:cNvSpPr>
              <a:spLocks noChangeShapeType="1"/>
            </p:cNvSpPr>
            <p:nvPr/>
          </p:nvSpPr>
          <p:spPr bwMode="auto">
            <a:xfrm>
              <a:off x="5407" y="3077"/>
              <a:ext cx="131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77" name="Line 101"/>
            <p:cNvSpPr>
              <a:spLocks noChangeShapeType="1"/>
            </p:cNvSpPr>
            <p:nvPr/>
          </p:nvSpPr>
          <p:spPr bwMode="auto">
            <a:xfrm rot="5400000">
              <a:off x="5472" y="3012"/>
              <a:ext cx="131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13"/>
          <p:cNvGrpSpPr>
            <a:grpSpLocks/>
          </p:cNvGrpSpPr>
          <p:nvPr/>
        </p:nvGrpSpPr>
        <p:grpSpPr bwMode="auto">
          <a:xfrm>
            <a:off x="5608638" y="2536825"/>
            <a:ext cx="1128712" cy="1989138"/>
            <a:chOff x="6149" y="2264"/>
            <a:chExt cx="711" cy="1253"/>
          </a:xfrm>
        </p:grpSpPr>
        <p:grpSp>
          <p:nvGrpSpPr>
            <p:cNvPr id="138279" name="Group 66"/>
            <p:cNvGrpSpPr>
              <a:grpSpLocks/>
            </p:cNvGrpSpPr>
            <p:nvPr/>
          </p:nvGrpSpPr>
          <p:grpSpPr bwMode="auto">
            <a:xfrm>
              <a:off x="6149" y="3036"/>
              <a:ext cx="711" cy="481"/>
              <a:chOff x="6105" y="2735"/>
              <a:chExt cx="711" cy="481"/>
            </a:xfrm>
          </p:grpSpPr>
          <p:sp>
            <p:nvSpPr>
              <p:cNvPr id="138280" name="Text Box 67"/>
              <p:cNvSpPr txBox="1">
                <a:spLocks noChangeArrowheads="1"/>
              </p:cNvSpPr>
              <p:nvPr/>
            </p:nvSpPr>
            <p:spPr bwMode="auto">
              <a:xfrm>
                <a:off x="6185" y="2735"/>
                <a:ext cx="36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rgbClr val="FF0000"/>
                    </a:solidFill>
                    <a:ea typeface="楷体_GB2312" pitchFamily="49" charset="-122"/>
                  </a:rPr>
                  <a:t>·</a:t>
                </a:r>
              </a:p>
            </p:txBody>
          </p:sp>
          <p:sp>
            <p:nvSpPr>
              <p:cNvPr id="138281" name="Text Box 68"/>
              <p:cNvSpPr txBox="1">
                <a:spLocks noChangeArrowheads="1"/>
              </p:cNvSpPr>
              <p:nvPr/>
            </p:nvSpPr>
            <p:spPr bwMode="auto">
              <a:xfrm>
                <a:off x="6105" y="2928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FF0000"/>
                    </a:solidFill>
                    <a:ea typeface="楷体_GB2312" pitchFamily="49" charset="-122"/>
                  </a:rPr>
                  <a:t>U</a:t>
                </a:r>
                <a:r>
                  <a:rPr lang="en-US" altLang="zh-CN" baseline="-25000">
                    <a:solidFill>
                      <a:srgbClr val="FF0000"/>
                    </a:solidFill>
                    <a:ea typeface="楷体_GB2312" pitchFamily="49" charset="-122"/>
                  </a:rPr>
                  <a:t>BC</a:t>
                </a:r>
                <a:endParaRPr lang="en-US" altLang="zh-CN">
                  <a:solidFill>
                    <a:srgbClr val="FF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38282" name="Line 106"/>
            <p:cNvSpPr>
              <a:spLocks noChangeShapeType="1"/>
            </p:cNvSpPr>
            <p:nvPr/>
          </p:nvSpPr>
          <p:spPr bwMode="auto">
            <a:xfrm rot="5400000">
              <a:off x="6010" y="2876"/>
              <a:ext cx="122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" name="Group 128"/>
          <p:cNvGrpSpPr>
            <a:grpSpLocks/>
          </p:cNvGrpSpPr>
          <p:nvPr/>
        </p:nvGrpSpPr>
        <p:grpSpPr bwMode="auto">
          <a:xfrm>
            <a:off x="5067300" y="1352550"/>
            <a:ext cx="1368425" cy="1260475"/>
            <a:chOff x="3036" y="2286"/>
            <a:chExt cx="862" cy="794"/>
          </a:xfrm>
        </p:grpSpPr>
        <p:sp>
          <p:nvSpPr>
            <p:cNvPr id="138284" name="Line 115"/>
            <p:cNvSpPr>
              <a:spLocks noChangeShapeType="1"/>
            </p:cNvSpPr>
            <p:nvPr/>
          </p:nvSpPr>
          <p:spPr bwMode="auto">
            <a:xfrm rot="7200000">
              <a:off x="3598" y="2556"/>
              <a:ext cx="0" cy="6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85" name="Line 119"/>
            <p:cNvSpPr>
              <a:spLocks noChangeShapeType="1"/>
            </p:cNvSpPr>
            <p:nvPr/>
          </p:nvSpPr>
          <p:spPr bwMode="auto">
            <a:xfrm rot="7200000">
              <a:off x="3647" y="2991"/>
              <a:ext cx="131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86" name="Line 120"/>
            <p:cNvSpPr>
              <a:spLocks noChangeShapeType="1"/>
            </p:cNvSpPr>
            <p:nvPr/>
          </p:nvSpPr>
          <p:spPr bwMode="auto">
            <a:xfrm rot="-9000000">
              <a:off x="3671" y="3080"/>
              <a:ext cx="131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8287" name="Group 123"/>
            <p:cNvGrpSpPr>
              <a:grpSpLocks/>
            </p:cNvGrpSpPr>
            <p:nvPr/>
          </p:nvGrpSpPr>
          <p:grpSpPr bwMode="auto">
            <a:xfrm>
              <a:off x="3036" y="2286"/>
              <a:ext cx="711" cy="481"/>
              <a:chOff x="4180" y="2699"/>
              <a:chExt cx="711" cy="481"/>
            </a:xfrm>
          </p:grpSpPr>
          <p:sp>
            <p:nvSpPr>
              <p:cNvPr id="138288" name="Text Box 124"/>
              <p:cNvSpPr txBox="1">
                <a:spLocks noChangeArrowheads="1"/>
              </p:cNvSpPr>
              <p:nvPr/>
            </p:nvSpPr>
            <p:spPr bwMode="auto">
              <a:xfrm>
                <a:off x="4212" y="2699"/>
                <a:ext cx="36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rgbClr val="FF0000"/>
                    </a:solidFill>
                    <a:ea typeface="楷体_GB2312" pitchFamily="49" charset="-122"/>
                  </a:rPr>
                  <a:t>·</a:t>
                </a:r>
              </a:p>
            </p:txBody>
          </p:sp>
          <p:sp>
            <p:nvSpPr>
              <p:cNvPr id="138289" name="Text Box 125"/>
              <p:cNvSpPr txBox="1">
                <a:spLocks noChangeArrowheads="1"/>
              </p:cNvSpPr>
              <p:nvPr/>
            </p:nvSpPr>
            <p:spPr bwMode="auto">
              <a:xfrm>
                <a:off x="4180" y="2892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FF0000"/>
                    </a:solidFill>
                    <a:ea typeface="楷体_GB2312" pitchFamily="49" charset="-122"/>
                  </a:rPr>
                  <a:t>I</a:t>
                </a:r>
                <a:r>
                  <a:rPr lang="en-US" altLang="zh-CN" baseline="-25000">
                    <a:solidFill>
                      <a:srgbClr val="FF0000"/>
                    </a:solidFill>
                    <a:ea typeface="楷体_GB2312" pitchFamily="49" charset="-122"/>
                  </a:rPr>
                  <a:t>B</a:t>
                </a:r>
                <a:endParaRPr lang="en-US" altLang="zh-CN">
                  <a:solidFill>
                    <a:srgbClr val="FF0000"/>
                  </a:solidFill>
                  <a:ea typeface="楷体_GB2312" pitchFamily="49" charset="-122"/>
                </a:endParaRPr>
              </a:p>
            </p:txBody>
          </p:sp>
        </p:grpSp>
      </p:grpSp>
      <p:graphicFrame>
        <p:nvGraphicFramePr>
          <p:cNvPr id="103556" name="Object 132"/>
          <p:cNvGraphicFramePr>
            <a:graphicFrameLocks noChangeAspect="1"/>
          </p:cNvGraphicFramePr>
          <p:nvPr/>
        </p:nvGraphicFramePr>
        <p:xfrm>
          <a:off x="1784350" y="3378200"/>
          <a:ext cx="2452688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39" name="公式" r:id="rId3" imgW="1218960" imgH="279360" progId="Equation.3">
                  <p:embed/>
                </p:oleObj>
              </mc:Choice>
              <mc:Fallback>
                <p:oleObj name="公式" r:id="rId3" imgW="1218960" imgH="279360" progId="Equation.3">
                  <p:embed/>
                  <p:pic>
                    <p:nvPicPr>
                      <p:cNvPr id="0" name="Object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350" y="3378200"/>
                        <a:ext cx="2452688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558" name="Object 134"/>
          <p:cNvGraphicFramePr>
            <a:graphicFrameLocks noChangeAspect="1"/>
          </p:cNvGraphicFramePr>
          <p:nvPr/>
        </p:nvGraphicFramePr>
        <p:xfrm>
          <a:off x="887413" y="4308475"/>
          <a:ext cx="4776787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0" name="Equation" r:id="rId5" imgW="1993680" imgH="253800" progId="Equation.DSMT4">
                  <p:embed/>
                </p:oleObj>
              </mc:Choice>
              <mc:Fallback>
                <p:oleObj name="Equation" r:id="rId5" imgW="1993680" imgH="253800" progId="Equation.DSMT4">
                  <p:embed/>
                  <p:pic>
                    <p:nvPicPr>
                      <p:cNvPr id="0" name="Object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413" y="4308475"/>
                        <a:ext cx="4776787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560" name="Text Box 136"/>
          <p:cNvSpPr txBox="1">
            <a:spLocks noChangeArrowheads="1"/>
          </p:cNvSpPr>
          <p:nvPr/>
        </p:nvSpPr>
        <p:spPr bwMode="auto">
          <a:xfrm>
            <a:off x="1004888" y="3497263"/>
            <a:ext cx="796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ea typeface="楷体_GB2312" pitchFamily="49" charset="-122"/>
              </a:rPr>
              <a:t>令：</a:t>
            </a:r>
          </a:p>
        </p:txBody>
      </p:sp>
      <p:sp>
        <p:nvSpPr>
          <p:cNvPr id="103561" name="Text Box 137"/>
          <p:cNvSpPr txBox="1">
            <a:spLocks noChangeArrowheads="1"/>
          </p:cNvSpPr>
          <p:nvPr/>
        </p:nvSpPr>
        <p:spPr bwMode="auto">
          <a:xfrm>
            <a:off x="233363" y="3938588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利用三角形联接的电流关系得：</a:t>
            </a:r>
          </a:p>
        </p:txBody>
      </p:sp>
      <p:grpSp>
        <p:nvGrpSpPr>
          <p:cNvPr id="14" name="Group 155"/>
          <p:cNvGrpSpPr>
            <a:grpSpLocks/>
          </p:cNvGrpSpPr>
          <p:nvPr/>
        </p:nvGrpSpPr>
        <p:grpSpPr bwMode="auto">
          <a:xfrm>
            <a:off x="2895600" y="814388"/>
            <a:ext cx="465138" cy="712787"/>
            <a:chOff x="5404" y="4261"/>
            <a:chExt cx="293" cy="449"/>
          </a:xfrm>
        </p:grpSpPr>
        <p:sp>
          <p:nvSpPr>
            <p:cNvPr id="138295" name="Line 147"/>
            <p:cNvSpPr>
              <a:spLocks noChangeShapeType="1"/>
            </p:cNvSpPr>
            <p:nvPr/>
          </p:nvSpPr>
          <p:spPr bwMode="auto">
            <a:xfrm>
              <a:off x="5404" y="4710"/>
              <a:ext cx="277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8296" name="Group 148"/>
            <p:cNvGrpSpPr>
              <a:grpSpLocks/>
            </p:cNvGrpSpPr>
            <p:nvPr/>
          </p:nvGrpSpPr>
          <p:grpSpPr bwMode="auto">
            <a:xfrm>
              <a:off x="5456" y="4261"/>
              <a:ext cx="241" cy="408"/>
              <a:chOff x="1927" y="867"/>
              <a:chExt cx="241" cy="408"/>
            </a:xfrm>
          </p:grpSpPr>
          <p:sp>
            <p:nvSpPr>
              <p:cNvPr id="138297" name="Text Box 149"/>
              <p:cNvSpPr txBox="1">
                <a:spLocks noChangeArrowheads="1"/>
              </p:cNvSpPr>
              <p:nvPr/>
            </p:nvSpPr>
            <p:spPr bwMode="auto">
              <a:xfrm>
                <a:off x="1949" y="867"/>
                <a:ext cx="20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200" i="1">
                    <a:solidFill>
                      <a:srgbClr val="FF0000"/>
                    </a:solidFill>
                    <a:ea typeface="楷体_GB2312" pitchFamily="49" charset="-122"/>
                  </a:rPr>
                  <a:t>·</a:t>
                </a:r>
              </a:p>
            </p:txBody>
          </p:sp>
          <p:sp>
            <p:nvSpPr>
              <p:cNvPr id="138298" name="Text Box 150"/>
              <p:cNvSpPr txBox="1">
                <a:spLocks noChangeArrowheads="1"/>
              </p:cNvSpPr>
              <p:nvPr/>
            </p:nvSpPr>
            <p:spPr bwMode="auto">
              <a:xfrm>
                <a:off x="1927" y="1044"/>
                <a:ext cx="24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00" i="1">
                    <a:solidFill>
                      <a:srgbClr val="FF0000"/>
                    </a:solidFill>
                    <a:ea typeface="楷体_GB2312" pitchFamily="49" charset="-122"/>
                  </a:rPr>
                  <a:t>I</a:t>
                </a:r>
                <a:r>
                  <a:rPr lang="en-US" altLang="zh-CN" sz="1800" baseline="-25000">
                    <a:solidFill>
                      <a:srgbClr val="FF0000"/>
                    </a:solidFill>
                    <a:ea typeface="楷体_GB2312" pitchFamily="49" charset="-122"/>
                  </a:rPr>
                  <a:t>A</a:t>
                </a:r>
                <a:endParaRPr lang="en-US" altLang="zh-CN" sz="1800">
                  <a:solidFill>
                    <a:srgbClr val="FF0000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16" name="Group 163"/>
          <p:cNvGrpSpPr>
            <a:grpSpLocks/>
          </p:cNvGrpSpPr>
          <p:nvPr/>
        </p:nvGrpSpPr>
        <p:grpSpPr bwMode="auto">
          <a:xfrm>
            <a:off x="665163" y="987425"/>
            <a:ext cx="3875087" cy="2562225"/>
            <a:chOff x="3947" y="4368"/>
            <a:chExt cx="2441" cy="1614"/>
          </a:xfrm>
        </p:grpSpPr>
        <p:sp>
          <p:nvSpPr>
            <p:cNvPr id="138300" name="Line 143"/>
            <p:cNvSpPr>
              <a:spLocks noChangeShapeType="1"/>
            </p:cNvSpPr>
            <p:nvPr/>
          </p:nvSpPr>
          <p:spPr bwMode="auto">
            <a:xfrm>
              <a:off x="5742" y="4776"/>
              <a:ext cx="0" cy="10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01" name="Line 144"/>
            <p:cNvSpPr>
              <a:spLocks noChangeShapeType="1"/>
            </p:cNvSpPr>
            <p:nvPr/>
          </p:nvSpPr>
          <p:spPr bwMode="auto">
            <a:xfrm>
              <a:off x="6240" y="4784"/>
              <a:ext cx="0" cy="10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02" name="Line 5"/>
            <p:cNvSpPr>
              <a:spLocks noChangeShapeType="1"/>
            </p:cNvSpPr>
            <p:nvPr/>
          </p:nvSpPr>
          <p:spPr bwMode="auto">
            <a:xfrm>
              <a:off x="5268" y="4982"/>
              <a:ext cx="0" cy="8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03" name="Line 6"/>
            <p:cNvSpPr>
              <a:spLocks noChangeShapeType="1"/>
            </p:cNvSpPr>
            <p:nvPr/>
          </p:nvSpPr>
          <p:spPr bwMode="auto">
            <a:xfrm>
              <a:off x="4274" y="5308"/>
              <a:ext cx="146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04" name="Line 7"/>
            <p:cNvSpPr>
              <a:spLocks noChangeShapeType="1"/>
            </p:cNvSpPr>
            <p:nvPr/>
          </p:nvSpPr>
          <p:spPr bwMode="auto">
            <a:xfrm>
              <a:off x="4271" y="4780"/>
              <a:ext cx="146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05" name="Line 8"/>
            <p:cNvSpPr>
              <a:spLocks noChangeShapeType="1"/>
            </p:cNvSpPr>
            <p:nvPr/>
          </p:nvSpPr>
          <p:spPr bwMode="auto">
            <a:xfrm>
              <a:off x="4718" y="4459"/>
              <a:ext cx="0" cy="1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06" name="Text Box 9"/>
            <p:cNvSpPr txBox="1">
              <a:spLocks noChangeArrowheads="1"/>
            </p:cNvSpPr>
            <p:nvPr/>
          </p:nvSpPr>
          <p:spPr bwMode="auto">
            <a:xfrm>
              <a:off x="3947" y="462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ea typeface="楷体_GB2312" pitchFamily="49" charset="-122"/>
                </a:rPr>
                <a:t>A</a:t>
              </a:r>
            </a:p>
          </p:txBody>
        </p:sp>
        <p:sp>
          <p:nvSpPr>
            <p:cNvPr id="138307" name="Text Box 10"/>
            <p:cNvSpPr txBox="1">
              <a:spLocks noChangeArrowheads="1"/>
            </p:cNvSpPr>
            <p:nvPr/>
          </p:nvSpPr>
          <p:spPr bwMode="auto">
            <a:xfrm>
              <a:off x="3953" y="5148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ea typeface="楷体_GB2312" pitchFamily="49" charset="-122"/>
                </a:rPr>
                <a:t>B</a:t>
              </a:r>
            </a:p>
          </p:txBody>
        </p:sp>
        <p:sp>
          <p:nvSpPr>
            <p:cNvPr id="138308" name="Text Box 11"/>
            <p:cNvSpPr txBox="1">
              <a:spLocks noChangeArrowheads="1"/>
            </p:cNvSpPr>
            <p:nvPr/>
          </p:nvSpPr>
          <p:spPr bwMode="auto">
            <a:xfrm>
              <a:off x="3953" y="5694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ea typeface="楷体_GB2312" pitchFamily="49" charset="-122"/>
                </a:rPr>
                <a:t>C</a:t>
              </a:r>
            </a:p>
          </p:txBody>
        </p:sp>
        <p:sp>
          <p:nvSpPr>
            <p:cNvPr id="138309" name="Oval 14"/>
            <p:cNvSpPr>
              <a:spLocks noChangeArrowheads="1"/>
            </p:cNvSpPr>
            <p:nvPr/>
          </p:nvSpPr>
          <p:spPr bwMode="auto">
            <a:xfrm>
              <a:off x="4235" y="5283"/>
              <a:ext cx="45" cy="45"/>
            </a:xfrm>
            <a:prstGeom prst="ellips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310" name="Oval 15"/>
            <p:cNvSpPr>
              <a:spLocks noChangeArrowheads="1"/>
            </p:cNvSpPr>
            <p:nvPr/>
          </p:nvSpPr>
          <p:spPr bwMode="auto">
            <a:xfrm>
              <a:off x="4235" y="4759"/>
              <a:ext cx="45" cy="45"/>
            </a:xfrm>
            <a:prstGeom prst="ellips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311" name="Oval 16"/>
            <p:cNvSpPr>
              <a:spLocks noChangeArrowheads="1"/>
            </p:cNvSpPr>
            <p:nvPr/>
          </p:nvSpPr>
          <p:spPr bwMode="auto">
            <a:xfrm>
              <a:off x="4239" y="5819"/>
              <a:ext cx="45" cy="45"/>
            </a:xfrm>
            <a:prstGeom prst="ellips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312" name="Oval 17"/>
            <p:cNvSpPr>
              <a:spLocks noChangeArrowheads="1"/>
            </p:cNvSpPr>
            <p:nvPr/>
          </p:nvSpPr>
          <p:spPr bwMode="auto">
            <a:xfrm>
              <a:off x="4588" y="4640"/>
              <a:ext cx="272" cy="272"/>
            </a:xfrm>
            <a:prstGeom prst="ellipse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313" name="Line 18"/>
            <p:cNvSpPr>
              <a:spLocks noChangeShapeType="1"/>
            </p:cNvSpPr>
            <p:nvPr/>
          </p:nvSpPr>
          <p:spPr bwMode="auto">
            <a:xfrm>
              <a:off x="4406" y="4459"/>
              <a:ext cx="0" cy="31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oval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14" name="Line 19"/>
            <p:cNvSpPr>
              <a:spLocks noChangeShapeType="1"/>
            </p:cNvSpPr>
            <p:nvPr/>
          </p:nvSpPr>
          <p:spPr bwMode="auto">
            <a:xfrm>
              <a:off x="4406" y="4459"/>
              <a:ext cx="31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15" name="Text Box 20"/>
            <p:cNvSpPr txBox="1">
              <a:spLocks noChangeArrowheads="1"/>
            </p:cNvSpPr>
            <p:nvPr/>
          </p:nvSpPr>
          <p:spPr bwMode="auto">
            <a:xfrm>
              <a:off x="4564" y="4663"/>
              <a:ext cx="39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W</a:t>
              </a:r>
              <a:r>
                <a:rPr lang="en-US" altLang="zh-CN" sz="1800" baseline="-25000">
                  <a:ea typeface="楷体_GB2312" pitchFamily="49" charset="-122"/>
                </a:rPr>
                <a:t>1</a:t>
              </a:r>
            </a:p>
          </p:txBody>
        </p:sp>
        <p:sp>
          <p:nvSpPr>
            <p:cNvPr id="138316" name="Text Box 21"/>
            <p:cNvSpPr txBox="1">
              <a:spLocks noChangeArrowheads="1"/>
            </p:cNvSpPr>
            <p:nvPr/>
          </p:nvSpPr>
          <p:spPr bwMode="auto">
            <a:xfrm>
              <a:off x="4633" y="4368"/>
              <a:ext cx="3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楷体_GB2312" pitchFamily="49" charset="-122"/>
                </a:rPr>
                <a:t>﹡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8317" name="Text Box 22"/>
            <p:cNvSpPr txBox="1">
              <a:spLocks noChangeArrowheads="1"/>
            </p:cNvSpPr>
            <p:nvPr/>
          </p:nvSpPr>
          <p:spPr bwMode="auto">
            <a:xfrm>
              <a:off x="4275" y="4715"/>
              <a:ext cx="3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楷体_GB2312" pitchFamily="49" charset="-122"/>
                </a:rPr>
                <a:t>﹡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8318" name="Oval 23"/>
            <p:cNvSpPr>
              <a:spLocks noChangeArrowheads="1"/>
            </p:cNvSpPr>
            <p:nvPr/>
          </p:nvSpPr>
          <p:spPr bwMode="auto">
            <a:xfrm>
              <a:off x="5132" y="5166"/>
              <a:ext cx="272" cy="272"/>
            </a:xfrm>
            <a:prstGeom prst="ellipse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319" name="Line 24"/>
            <p:cNvSpPr>
              <a:spLocks noChangeShapeType="1"/>
            </p:cNvSpPr>
            <p:nvPr/>
          </p:nvSpPr>
          <p:spPr bwMode="auto">
            <a:xfrm>
              <a:off x="4950" y="4985"/>
              <a:ext cx="0" cy="31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oval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20" name="Line 25"/>
            <p:cNvSpPr>
              <a:spLocks noChangeShapeType="1"/>
            </p:cNvSpPr>
            <p:nvPr/>
          </p:nvSpPr>
          <p:spPr bwMode="auto">
            <a:xfrm>
              <a:off x="4950" y="4985"/>
              <a:ext cx="31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21" name="Text Box 26"/>
            <p:cNvSpPr txBox="1">
              <a:spLocks noChangeArrowheads="1"/>
            </p:cNvSpPr>
            <p:nvPr/>
          </p:nvSpPr>
          <p:spPr bwMode="auto">
            <a:xfrm>
              <a:off x="5120" y="5189"/>
              <a:ext cx="34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W</a:t>
              </a:r>
              <a:r>
                <a:rPr lang="en-US" altLang="zh-CN" sz="1800" baseline="-25000">
                  <a:ea typeface="楷体_GB2312" pitchFamily="49" charset="-122"/>
                </a:rPr>
                <a:t>2</a:t>
              </a:r>
            </a:p>
          </p:txBody>
        </p:sp>
        <p:sp>
          <p:nvSpPr>
            <p:cNvPr id="138322" name="Text Box 27"/>
            <p:cNvSpPr txBox="1">
              <a:spLocks noChangeArrowheads="1"/>
            </p:cNvSpPr>
            <p:nvPr/>
          </p:nvSpPr>
          <p:spPr bwMode="auto">
            <a:xfrm>
              <a:off x="5171" y="4894"/>
              <a:ext cx="3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楷体_GB2312" pitchFamily="49" charset="-122"/>
                </a:rPr>
                <a:t>﹡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8323" name="Text Box 28"/>
            <p:cNvSpPr txBox="1">
              <a:spLocks noChangeArrowheads="1"/>
            </p:cNvSpPr>
            <p:nvPr/>
          </p:nvSpPr>
          <p:spPr bwMode="auto">
            <a:xfrm>
              <a:off x="4855" y="5241"/>
              <a:ext cx="3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楷体_GB2312" pitchFamily="49" charset="-122"/>
                </a:rPr>
                <a:t>﹡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8324" name="Line 29"/>
            <p:cNvSpPr>
              <a:spLocks noChangeShapeType="1"/>
            </p:cNvSpPr>
            <p:nvPr/>
          </p:nvSpPr>
          <p:spPr bwMode="auto">
            <a:xfrm>
              <a:off x="4274" y="5843"/>
              <a:ext cx="146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25" name="Freeform 140"/>
            <p:cNvSpPr>
              <a:spLocks/>
            </p:cNvSpPr>
            <p:nvPr/>
          </p:nvSpPr>
          <p:spPr bwMode="auto">
            <a:xfrm rot="10800000">
              <a:off x="5724" y="4888"/>
              <a:ext cx="91" cy="318"/>
            </a:xfrm>
            <a:custGeom>
              <a:avLst/>
              <a:gdLst>
                <a:gd name="T0" fmla="*/ 43 w 43"/>
                <a:gd name="T1" fmla="*/ 329 h 329"/>
                <a:gd name="T2" fmla="*/ 21 w 43"/>
                <a:gd name="T3" fmla="*/ 325 h 329"/>
                <a:gd name="T4" fmla="*/ 4 w 43"/>
                <a:gd name="T5" fmla="*/ 307 h 329"/>
                <a:gd name="T6" fmla="*/ 0 w 43"/>
                <a:gd name="T7" fmla="*/ 289 h 329"/>
                <a:gd name="T8" fmla="*/ 4 w 43"/>
                <a:gd name="T9" fmla="*/ 266 h 329"/>
                <a:gd name="T10" fmla="*/ 21 w 43"/>
                <a:gd name="T11" fmla="*/ 252 h 329"/>
                <a:gd name="T12" fmla="*/ 43 w 43"/>
                <a:gd name="T13" fmla="*/ 248 h 329"/>
                <a:gd name="T14" fmla="*/ 21 w 43"/>
                <a:gd name="T15" fmla="*/ 239 h 329"/>
                <a:gd name="T16" fmla="*/ 4 w 43"/>
                <a:gd name="T17" fmla="*/ 225 h 329"/>
                <a:gd name="T18" fmla="*/ 0 w 43"/>
                <a:gd name="T19" fmla="*/ 203 h 329"/>
                <a:gd name="T20" fmla="*/ 4 w 43"/>
                <a:gd name="T21" fmla="*/ 185 h 329"/>
                <a:gd name="T22" fmla="*/ 21 w 43"/>
                <a:gd name="T23" fmla="*/ 171 h 329"/>
                <a:gd name="T24" fmla="*/ 43 w 43"/>
                <a:gd name="T25" fmla="*/ 162 h 329"/>
                <a:gd name="T26" fmla="*/ 21 w 43"/>
                <a:gd name="T27" fmla="*/ 158 h 329"/>
                <a:gd name="T28" fmla="*/ 4 w 43"/>
                <a:gd name="T29" fmla="*/ 144 h 329"/>
                <a:gd name="T30" fmla="*/ 0 w 43"/>
                <a:gd name="T31" fmla="*/ 122 h 329"/>
                <a:gd name="T32" fmla="*/ 4 w 43"/>
                <a:gd name="T33" fmla="*/ 104 h 329"/>
                <a:gd name="T34" fmla="*/ 21 w 43"/>
                <a:gd name="T35" fmla="*/ 86 h 329"/>
                <a:gd name="T36" fmla="*/ 43 w 43"/>
                <a:gd name="T37" fmla="*/ 81 h 329"/>
                <a:gd name="T38" fmla="*/ 21 w 43"/>
                <a:gd name="T39" fmla="*/ 77 h 329"/>
                <a:gd name="T40" fmla="*/ 4 w 43"/>
                <a:gd name="T41" fmla="*/ 59 h 329"/>
                <a:gd name="T42" fmla="*/ 0 w 43"/>
                <a:gd name="T43" fmla="*/ 41 h 329"/>
                <a:gd name="T44" fmla="*/ 4 w 43"/>
                <a:gd name="T45" fmla="*/ 18 h 329"/>
                <a:gd name="T46" fmla="*/ 21 w 43"/>
                <a:gd name="T47" fmla="*/ 5 h 329"/>
                <a:gd name="T48" fmla="*/ 43 w 43"/>
                <a:gd name="T49" fmla="*/ 0 h 3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3"/>
                <a:gd name="T76" fmla="*/ 0 h 329"/>
                <a:gd name="T77" fmla="*/ 43 w 43"/>
                <a:gd name="T78" fmla="*/ 329 h 32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3" h="329">
                  <a:moveTo>
                    <a:pt x="43" y="329"/>
                  </a:moveTo>
                  <a:lnTo>
                    <a:pt x="21" y="325"/>
                  </a:lnTo>
                  <a:lnTo>
                    <a:pt x="4" y="307"/>
                  </a:lnTo>
                  <a:lnTo>
                    <a:pt x="0" y="289"/>
                  </a:lnTo>
                  <a:lnTo>
                    <a:pt x="4" y="266"/>
                  </a:lnTo>
                  <a:lnTo>
                    <a:pt x="21" y="252"/>
                  </a:lnTo>
                  <a:lnTo>
                    <a:pt x="43" y="248"/>
                  </a:lnTo>
                  <a:lnTo>
                    <a:pt x="21" y="239"/>
                  </a:lnTo>
                  <a:lnTo>
                    <a:pt x="4" y="225"/>
                  </a:lnTo>
                  <a:lnTo>
                    <a:pt x="0" y="203"/>
                  </a:lnTo>
                  <a:lnTo>
                    <a:pt x="4" y="185"/>
                  </a:lnTo>
                  <a:lnTo>
                    <a:pt x="21" y="171"/>
                  </a:lnTo>
                  <a:lnTo>
                    <a:pt x="43" y="162"/>
                  </a:lnTo>
                  <a:lnTo>
                    <a:pt x="21" y="158"/>
                  </a:lnTo>
                  <a:lnTo>
                    <a:pt x="4" y="144"/>
                  </a:lnTo>
                  <a:lnTo>
                    <a:pt x="0" y="122"/>
                  </a:lnTo>
                  <a:lnTo>
                    <a:pt x="4" y="104"/>
                  </a:lnTo>
                  <a:lnTo>
                    <a:pt x="21" y="86"/>
                  </a:lnTo>
                  <a:lnTo>
                    <a:pt x="43" y="81"/>
                  </a:lnTo>
                  <a:lnTo>
                    <a:pt x="21" y="77"/>
                  </a:lnTo>
                  <a:lnTo>
                    <a:pt x="4" y="59"/>
                  </a:lnTo>
                  <a:lnTo>
                    <a:pt x="0" y="41"/>
                  </a:lnTo>
                  <a:lnTo>
                    <a:pt x="4" y="18"/>
                  </a:lnTo>
                  <a:lnTo>
                    <a:pt x="21" y="5"/>
                  </a:lnTo>
                  <a:lnTo>
                    <a:pt x="43" y="0"/>
                  </a:lnTo>
                </a:path>
              </a:pathLst>
            </a:custGeom>
            <a:solidFill>
              <a:srgbClr val="00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rot="10800000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326" name="Freeform 141"/>
            <p:cNvSpPr>
              <a:spLocks/>
            </p:cNvSpPr>
            <p:nvPr/>
          </p:nvSpPr>
          <p:spPr bwMode="auto">
            <a:xfrm rot="10800000">
              <a:off x="5730" y="5426"/>
              <a:ext cx="91" cy="318"/>
            </a:xfrm>
            <a:custGeom>
              <a:avLst/>
              <a:gdLst>
                <a:gd name="T0" fmla="*/ 43 w 43"/>
                <a:gd name="T1" fmla="*/ 329 h 329"/>
                <a:gd name="T2" fmla="*/ 21 w 43"/>
                <a:gd name="T3" fmla="*/ 325 h 329"/>
                <a:gd name="T4" fmla="*/ 4 w 43"/>
                <a:gd name="T5" fmla="*/ 307 h 329"/>
                <a:gd name="T6" fmla="*/ 0 w 43"/>
                <a:gd name="T7" fmla="*/ 289 h 329"/>
                <a:gd name="T8" fmla="*/ 4 w 43"/>
                <a:gd name="T9" fmla="*/ 266 h 329"/>
                <a:gd name="T10" fmla="*/ 21 w 43"/>
                <a:gd name="T11" fmla="*/ 252 h 329"/>
                <a:gd name="T12" fmla="*/ 43 w 43"/>
                <a:gd name="T13" fmla="*/ 248 h 329"/>
                <a:gd name="T14" fmla="*/ 21 w 43"/>
                <a:gd name="T15" fmla="*/ 239 h 329"/>
                <a:gd name="T16" fmla="*/ 4 w 43"/>
                <a:gd name="T17" fmla="*/ 225 h 329"/>
                <a:gd name="T18" fmla="*/ 0 w 43"/>
                <a:gd name="T19" fmla="*/ 203 h 329"/>
                <a:gd name="T20" fmla="*/ 4 w 43"/>
                <a:gd name="T21" fmla="*/ 185 h 329"/>
                <a:gd name="T22" fmla="*/ 21 w 43"/>
                <a:gd name="T23" fmla="*/ 171 h 329"/>
                <a:gd name="T24" fmla="*/ 43 w 43"/>
                <a:gd name="T25" fmla="*/ 162 h 329"/>
                <a:gd name="T26" fmla="*/ 21 w 43"/>
                <a:gd name="T27" fmla="*/ 158 h 329"/>
                <a:gd name="T28" fmla="*/ 4 w 43"/>
                <a:gd name="T29" fmla="*/ 144 h 329"/>
                <a:gd name="T30" fmla="*/ 0 w 43"/>
                <a:gd name="T31" fmla="*/ 122 h 329"/>
                <a:gd name="T32" fmla="*/ 4 w 43"/>
                <a:gd name="T33" fmla="*/ 104 h 329"/>
                <a:gd name="T34" fmla="*/ 21 w 43"/>
                <a:gd name="T35" fmla="*/ 86 h 329"/>
                <a:gd name="T36" fmla="*/ 43 w 43"/>
                <a:gd name="T37" fmla="*/ 81 h 329"/>
                <a:gd name="T38" fmla="*/ 21 w 43"/>
                <a:gd name="T39" fmla="*/ 77 h 329"/>
                <a:gd name="T40" fmla="*/ 4 w 43"/>
                <a:gd name="T41" fmla="*/ 59 h 329"/>
                <a:gd name="T42" fmla="*/ 0 w 43"/>
                <a:gd name="T43" fmla="*/ 41 h 329"/>
                <a:gd name="T44" fmla="*/ 4 w 43"/>
                <a:gd name="T45" fmla="*/ 18 h 329"/>
                <a:gd name="T46" fmla="*/ 21 w 43"/>
                <a:gd name="T47" fmla="*/ 5 h 329"/>
                <a:gd name="T48" fmla="*/ 43 w 43"/>
                <a:gd name="T49" fmla="*/ 0 h 3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3"/>
                <a:gd name="T76" fmla="*/ 0 h 329"/>
                <a:gd name="T77" fmla="*/ 43 w 43"/>
                <a:gd name="T78" fmla="*/ 329 h 32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3" h="329">
                  <a:moveTo>
                    <a:pt x="43" y="329"/>
                  </a:moveTo>
                  <a:lnTo>
                    <a:pt x="21" y="325"/>
                  </a:lnTo>
                  <a:lnTo>
                    <a:pt x="4" y="307"/>
                  </a:lnTo>
                  <a:lnTo>
                    <a:pt x="0" y="289"/>
                  </a:lnTo>
                  <a:lnTo>
                    <a:pt x="4" y="266"/>
                  </a:lnTo>
                  <a:lnTo>
                    <a:pt x="21" y="252"/>
                  </a:lnTo>
                  <a:lnTo>
                    <a:pt x="43" y="248"/>
                  </a:lnTo>
                  <a:lnTo>
                    <a:pt x="21" y="239"/>
                  </a:lnTo>
                  <a:lnTo>
                    <a:pt x="4" y="225"/>
                  </a:lnTo>
                  <a:lnTo>
                    <a:pt x="0" y="203"/>
                  </a:lnTo>
                  <a:lnTo>
                    <a:pt x="4" y="185"/>
                  </a:lnTo>
                  <a:lnTo>
                    <a:pt x="21" y="171"/>
                  </a:lnTo>
                  <a:lnTo>
                    <a:pt x="43" y="162"/>
                  </a:lnTo>
                  <a:lnTo>
                    <a:pt x="21" y="158"/>
                  </a:lnTo>
                  <a:lnTo>
                    <a:pt x="4" y="144"/>
                  </a:lnTo>
                  <a:lnTo>
                    <a:pt x="0" y="122"/>
                  </a:lnTo>
                  <a:lnTo>
                    <a:pt x="4" y="104"/>
                  </a:lnTo>
                  <a:lnTo>
                    <a:pt x="21" y="86"/>
                  </a:lnTo>
                  <a:lnTo>
                    <a:pt x="43" y="81"/>
                  </a:lnTo>
                  <a:lnTo>
                    <a:pt x="21" y="77"/>
                  </a:lnTo>
                  <a:lnTo>
                    <a:pt x="4" y="59"/>
                  </a:lnTo>
                  <a:lnTo>
                    <a:pt x="0" y="41"/>
                  </a:lnTo>
                  <a:lnTo>
                    <a:pt x="4" y="18"/>
                  </a:lnTo>
                  <a:lnTo>
                    <a:pt x="21" y="5"/>
                  </a:lnTo>
                  <a:lnTo>
                    <a:pt x="43" y="0"/>
                  </a:lnTo>
                </a:path>
              </a:pathLst>
            </a:custGeom>
            <a:solidFill>
              <a:srgbClr val="00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rot="10800000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327" name="Freeform 142"/>
            <p:cNvSpPr>
              <a:spLocks/>
            </p:cNvSpPr>
            <p:nvPr/>
          </p:nvSpPr>
          <p:spPr bwMode="auto">
            <a:xfrm rot="10800000">
              <a:off x="6215" y="5148"/>
              <a:ext cx="91" cy="318"/>
            </a:xfrm>
            <a:custGeom>
              <a:avLst/>
              <a:gdLst>
                <a:gd name="T0" fmla="*/ 43 w 43"/>
                <a:gd name="T1" fmla="*/ 329 h 329"/>
                <a:gd name="T2" fmla="*/ 21 w 43"/>
                <a:gd name="T3" fmla="*/ 325 h 329"/>
                <a:gd name="T4" fmla="*/ 4 w 43"/>
                <a:gd name="T5" fmla="*/ 307 h 329"/>
                <a:gd name="T6" fmla="*/ 0 w 43"/>
                <a:gd name="T7" fmla="*/ 289 h 329"/>
                <a:gd name="T8" fmla="*/ 4 w 43"/>
                <a:gd name="T9" fmla="*/ 266 h 329"/>
                <a:gd name="T10" fmla="*/ 21 w 43"/>
                <a:gd name="T11" fmla="*/ 252 h 329"/>
                <a:gd name="T12" fmla="*/ 43 w 43"/>
                <a:gd name="T13" fmla="*/ 248 h 329"/>
                <a:gd name="T14" fmla="*/ 21 w 43"/>
                <a:gd name="T15" fmla="*/ 239 h 329"/>
                <a:gd name="T16" fmla="*/ 4 w 43"/>
                <a:gd name="T17" fmla="*/ 225 h 329"/>
                <a:gd name="T18" fmla="*/ 0 w 43"/>
                <a:gd name="T19" fmla="*/ 203 h 329"/>
                <a:gd name="T20" fmla="*/ 4 w 43"/>
                <a:gd name="T21" fmla="*/ 185 h 329"/>
                <a:gd name="T22" fmla="*/ 21 w 43"/>
                <a:gd name="T23" fmla="*/ 171 h 329"/>
                <a:gd name="T24" fmla="*/ 43 w 43"/>
                <a:gd name="T25" fmla="*/ 162 h 329"/>
                <a:gd name="T26" fmla="*/ 21 w 43"/>
                <a:gd name="T27" fmla="*/ 158 h 329"/>
                <a:gd name="T28" fmla="*/ 4 w 43"/>
                <a:gd name="T29" fmla="*/ 144 h 329"/>
                <a:gd name="T30" fmla="*/ 0 w 43"/>
                <a:gd name="T31" fmla="*/ 122 h 329"/>
                <a:gd name="T32" fmla="*/ 4 w 43"/>
                <a:gd name="T33" fmla="*/ 104 h 329"/>
                <a:gd name="T34" fmla="*/ 21 w 43"/>
                <a:gd name="T35" fmla="*/ 86 h 329"/>
                <a:gd name="T36" fmla="*/ 43 w 43"/>
                <a:gd name="T37" fmla="*/ 81 h 329"/>
                <a:gd name="T38" fmla="*/ 21 w 43"/>
                <a:gd name="T39" fmla="*/ 77 h 329"/>
                <a:gd name="T40" fmla="*/ 4 w 43"/>
                <a:gd name="T41" fmla="*/ 59 h 329"/>
                <a:gd name="T42" fmla="*/ 0 w 43"/>
                <a:gd name="T43" fmla="*/ 41 h 329"/>
                <a:gd name="T44" fmla="*/ 4 w 43"/>
                <a:gd name="T45" fmla="*/ 18 h 329"/>
                <a:gd name="T46" fmla="*/ 21 w 43"/>
                <a:gd name="T47" fmla="*/ 5 h 329"/>
                <a:gd name="T48" fmla="*/ 43 w 43"/>
                <a:gd name="T49" fmla="*/ 0 h 3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3"/>
                <a:gd name="T76" fmla="*/ 0 h 329"/>
                <a:gd name="T77" fmla="*/ 43 w 43"/>
                <a:gd name="T78" fmla="*/ 329 h 32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3" h="329">
                  <a:moveTo>
                    <a:pt x="43" y="329"/>
                  </a:moveTo>
                  <a:lnTo>
                    <a:pt x="21" y="325"/>
                  </a:lnTo>
                  <a:lnTo>
                    <a:pt x="4" y="307"/>
                  </a:lnTo>
                  <a:lnTo>
                    <a:pt x="0" y="289"/>
                  </a:lnTo>
                  <a:lnTo>
                    <a:pt x="4" y="266"/>
                  </a:lnTo>
                  <a:lnTo>
                    <a:pt x="21" y="252"/>
                  </a:lnTo>
                  <a:lnTo>
                    <a:pt x="43" y="248"/>
                  </a:lnTo>
                  <a:lnTo>
                    <a:pt x="21" y="239"/>
                  </a:lnTo>
                  <a:lnTo>
                    <a:pt x="4" y="225"/>
                  </a:lnTo>
                  <a:lnTo>
                    <a:pt x="0" y="203"/>
                  </a:lnTo>
                  <a:lnTo>
                    <a:pt x="4" y="185"/>
                  </a:lnTo>
                  <a:lnTo>
                    <a:pt x="21" y="171"/>
                  </a:lnTo>
                  <a:lnTo>
                    <a:pt x="43" y="162"/>
                  </a:lnTo>
                  <a:lnTo>
                    <a:pt x="21" y="158"/>
                  </a:lnTo>
                  <a:lnTo>
                    <a:pt x="4" y="144"/>
                  </a:lnTo>
                  <a:lnTo>
                    <a:pt x="0" y="122"/>
                  </a:lnTo>
                  <a:lnTo>
                    <a:pt x="4" y="104"/>
                  </a:lnTo>
                  <a:lnTo>
                    <a:pt x="21" y="86"/>
                  </a:lnTo>
                  <a:lnTo>
                    <a:pt x="43" y="81"/>
                  </a:lnTo>
                  <a:lnTo>
                    <a:pt x="21" y="77"/>
                  </a:lnTo>
                  <a:lnTo>
                    <a:pt x="4" y="59"/>
                  </a:lnTo>
                  <a:lnTo>
                    <a:pt x="0" y="41"/>
                  </a:lnTo>
                  <a:lnTo>
                    <a:pt x="4" y="18"/>
                  </a:lnTo>
                  <a:lnTo>
                    <a:pt x="21" y="5"/>
                  </a:lnTo>
                  <a:lnTo>
                    <a:pt x="43" y="0"/>
                  </a:lnTo>
                </a:path>
              </a:pathLst>
            </a:custGeom>
            <a:solidFill>
              <a:srgbClr val="00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rot="10800000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138328" name="Line 145"/>
            <p:cNvSpPr>
              <a:spLocks noChangeShapeType="1"/>
            </p:cNvSpPr>
            <p:nvPr/>
          </p:nvSpPr>
          <p:spPr bwMode="auto">
            <a:xfrm>
              <a:off x="5742" y="4781"/>
              <a:ext cx="4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29" name="Line 146"/>
            <p:cNvSpPr>
              <a:spLocks noChangeShapeType="1"/>
            </p:cNvSpPr>
            <p:nvPr/>
          </p:nvSpPr>
          <p:spPr bwMode="auto">
            <a:xfrm>
              <a:off x="5742" y="5845"/>
              <a:ext cx="4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30" name="Line 156"/>
            <p:cNvSpPr>
              <a:spLocks noChangeShapeType="1"/>
            </p:cNvSpPr>
            <p:nvPr/>
          </p:nvSpPr>
          <p:spPr bwMode="auto">
            <a:xfrm>
              <a:off x="5894" y="4917"/>
              <a:ext cx="0" cy="2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8331" name="Group 157"/>
            <p:cNvGrpSpPr>
              <a:grpSpLocks/>
            </p:cNvGrpSpPr>
            <p:nvPr/>
          </p:nvGrpSpPr>
          <p:grpSpPr bwMode="auto">
            <a:xfrm>
              <a:off x="5910" y="4738"/>
              <a:ext cx="408" cy="410"/>
              <a:chOff x="3719" y="865"/>
              <a:chExt cx="408" cy="410"/>
            </a:xfrm>
          </p:grpSpPr>
          <p:sp>
            <p:nvSpPr>
              <p:cNvPr id="138332" name="Text Box 158"/>
              <p:cNvSpPr txBox="1">
                <a:spLocks noChangeArrowheads="1"/>
              </p:cNvSpPr>
              <p:nvPr/>
            </p:nvSpPr>
            <p:spPr bwMode="auto">
              <a:xfrm>
                <a:off x="3742" y="865"/>
                <a:ext cx="20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3200" i="1">
                    <a:ea typeface="楷体_GB2312" pitchFamily="49" charset="-122"/>
                  </a:rPr>
                  <a:t>·</a:t>
                </a:r>
                <a:endParaRPr lang="en-US" altLang="zh-CN" sz="3200" baseline="-25000">
                  <a:ea typeface="楷体_GB2312" pitchFamily="49" charset="-122"/>
                </a:endParaRPr>
              </a:p>
            </p:txBody>
          </p:sp>
          <p:sp>
            <p:nvSpPr>
              <p:cNvPr id="138333" name="Text Box 159"/>
              <p:cNvSpPr txBox="1">
                <a:spLocks noChangeArrowheads="1"/>
              </p:cNvSpPr>
              <p:nvPr/>
            </p:nvSpPr>
            <p:spPr bwMode="auto">
              <a:xfrm>
                <a:off x="3719" y="1044"/>
                <a:ext cx="40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800" i="1">
                    <a:ea typeface="楷体_GB2312" pitchFamily="49" charset="-122"/>
                  </a:rPr>
                  <a:t>I</a:t>
                </a:r>
                <a:r>
                  <a:rPr lang="en-US" altLang="zh-CN" sz="1800" baseline="-25000">
                    <a:ea typeface="楷体_GB2312" pitchFamily="49" charset="-122"/>
                  </a:rPr>
                  <a:t>AB</a:t>
                </a:r>
                <a:endParaRPr lang="en-US" altLang="zh-CN" sz="1800">
                  <a:ea typeface="楷体_GB2312" pitchFamily="49" charset="-122"/>
                </a:endParaRPr>
              </a:p>
            </p:txBody>
          </p:sp>
        </p:grpSp>
        <p:sp>
          <p:nvSpPr>
            <p:cNvPr id="138334" name="Rectangle 160"/>
            <p:cNvSpPr>
              <a:spLocks noChangeArrowheads="1"/>
            </p:cNvSpPr>
            <p:nvPr/>
          </p:nvSpPr>
          <p:spPr bwMode="auto">
            <a:xfrm>
              <a:off x="5416" y="4929"/>
              <a:ext cx="4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 i="1">
                  <a:ea typeface="楷体_GB2312" pitchFamily="49" charset="-122"/>
                </a:rPr>
                <a:t>j</a:t>
              </a:r>
              <a:r>
                <a:rPr lang="en-US" altLang="zh-CN" sz="1800" i="1">
                  <a:ea typeface="楷体_GB2312" pitchFamily="49" charset="-122"/>
                  <a:sym typeface="Symbol" panose="05050102010706020507" pitchFamily="18" charset="2"/>
                </a:rPr>
                <a:t>L</a:t>
              </a:r>
            </a:p>
          </p:txBody>
        </p:sp>
        <p:sp>
          <p:nvSpPr>
            <p:cNvPr id="138335" name="Rectangle 161"/>
            <p:cNvSpPr>
              <a:spLocks noChangeArrowheads="1"/>
            </p:cNvSpPr>
            <p:nvPr/>
          </p:nvSpPr>
          <p:spPr bwMode="auto">
            <a:xfrm>
              <a:off x="5396" y="5461"/>
              <a:ext cx="4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 i="1">
                  <a:ea typeface="楷体_GB2312" pitchFamily="49" charset="-122"/>
                </a:rPr>
                <a:t>j</a:t>
              </a:r>
              <a:r>
                <a:rPr lang="en-US" altLang="zh-CN" sz="1800" i="1">
                  <a:ea typeface="楷体_GB2312" pitchFamily="49" charset="-122"/>
                  <a:sym typeface="Symbol" panose="05050102010706020507" pitchFamily="18" charset="2"/>
                </a:rPr>
                <a:t>L</a:t>
              </a:r>
            </a:p>
          </p:txBody>
        </p:sp>
        <p:sp>
          <p:nvSpPr>
            <p:cNvPr id="138336" name="Rectangle 162"/>
            <p:cNvSpPr>
              <a:spLocks noChangeArrowheads="1"/>
            </p:cNvSpPr>
            <p:nvPr/>
          </p:nvSpPr>
          <p:spPr bwMode="auto">
            <a:xfrm>
              <a:off x="5912" y="5209"/>
              <a:ext cx="4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 i="1">
                  <a:ea typeface="楷体_GB2312" pitchFamily="49" charset="-122"/>
                </a:rPr>
                <a:t>j</a:t>
              </a:r>
              <a:r>
                <a:rPr lang="en-US" altLang="zh-CN" sz="1800" i="1">
                  <a:ea typeface="楷体_GB2312" pitchFamily="49" charset="-122"/>
                  <a:sym typeface="Symbol" panose="05050102010706020507" pitchFamily="18" charset="2"/>
                </a:rPr>
                <a:t>L</a:t>
              </a:r>
            </a:p>
          </p:txBody>
        </p:sp>
      </p:grpSp>
      <p:sp>
        <p:nvSpPr>
          <p:cNvPr id="103590" name="Text Box 166"/>
          <p:cNvSpPr txBox="1">
            <a:spLocks noChangeArrowheads="1"/>
          </p:cNvSpPr>
          <p:nvPr/>
        </p:nvSpPr>
        <p:spPr bwMode="auto">
          <a:xfrm>
            <a:off x="2932113" y="5305425"/>
            <a:ext cx="5211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= 3803.464  </a:t>
            </a:r>
            <a:r>
              <a:rPr lang="en-US" altLang="zh-CN">
                <a:ea typeface="楷体_GB2312" pitchFamily="49" charset="-122"/>
              </a:rPr>
              <a:t>cos60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=658.2(W)</a:t>
            </a:r>
          </a:p>
        </p:txBody>
      </p:sp>
      <p:sp>
        <p:nvSpPr>
          <p:cNvPr id="103592" name="Text Box 168"/>
          <p:cNvSpPr txBox="1">
            <a:spLocks noChangeArrowheads="1"/>
          </p:cNvSpPr>
          <p:nvPr/>
        </p:nvSpPr>
        <p:spPr bwMode="auto">
          <a:xfrm>
            <a:off x="2930525" y="6137275"/>
            <a:ext cx="5792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ea typeface="楷体_GB2312" pitchFamily="49" charset="-122"/>
                <a:sym typeface="Symbol" panose="05050102010706020507" pitchFamily="18" charset="2"/>
              </a:rPr>
              <a:t>= 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380 3.464  </a:t>
            </a:r>
            <a:r>
              <a:rPr lang="en-US" altLang="zh-CN">
                <a:ea typeface="楷体_GB2312" pitchFamily="49" charset="-122"/>
              </a:rPr>
              <a:t>cos(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–120) =</a:t>
            </a:r>
            <a:r>
              <a:rPr lang="zh-CN" altLang="en-US">
                <a:ea typeface="楷体_GB2312" pitchFamily="49" charset="-122"/>
                <a:sym typeface="Symbol" panose="05050102010706020507" pitchFamily="18" charset="2"/>
              </a:rPr>
              <a:t>－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658.2(W)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0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10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6" dur="500"/>
                                        <p:tgtEl>
                                          <p:spTgt spid="10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10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3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3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3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3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3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56" grpId="0"/>
      <p:bldP spid="103457" grpId="0" autoUpdateAnimBg="0"/>
      <p:bldP spid="103459" grpId="0" autoUpdateAnimBg="0"/>
      <p:bldP spid="103460" grpId="0" autoUpdateAnimBg="0"/>
      <p:bldP spid="103461" grpId="0" autoUpdateAnimBg="0"/>
      <p:bldP spid="103560" grpId="0" autoUpdateAnimBg="0"/>
      <p:bldP spid="103561" grpId="0" autoUpdateAnimBg="0"/>
      <p:bldP spid="103590" grpId="0" autoUpdateAnimBg="0"/>
      <p:bldP spid="1035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30" name="Group 46"/>
          <p:cNvGrpSpPr>
            <a:grpSpLocks/>
          </p:cNvGrpSpPr>
          <p:nvPr/>
        </p:nvGrpSpPr>
        <p:grpSpPr bwMode="auto">
          <a:xfrm>
            <a:off x="6553200" y="3741738"/>
            <a:ext cx="1992313" cy="2925762"/>
            <a:chOff x="3696" y="1525"/>
            <a:chExt cx="1495" cy="2196"/>
          </a:xfrm>
        </p:grpSpPr>
        <p:sp>
          <p:nvSpPr>
            <p:cNvPr id="42018" name="Line 34"/>
            <p:cNvSpPr>
              <a:spLocks noChangeShapeType="1"/>
            </p:cNvSpPr>
            <p:nvPr/>
          </p:nvSpPr>
          <p:spPr bwMode="auto">
            <a:xfrm>
              <a:off x="4176" y="2640"/>
              <a:ext cx="1008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019" name="Line 35"/>
            <p:cNvSpPr>
              <a:spLocks noChangeShapeType="1"/>
            </p:cNvSpPr>
            <p:nvPr/>
          </p:nvSpPr>
          <p:spPr bwMode="auto">
            <a:xfrm flipH="1" flipV="1">
              <a:off x="3696" y="1728"/>
              <a:ext cx="480" cy="91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020" name="Line 36"/>
            <p:cNvSpPr>
              <a:spLocks noChangeShapeType="1"/>
            </p:cNvSpPr>
            <p:nvPr/>
          </p:nvSpPr>
          <p:spPr bwMode="auto">
            <a:xfrm flipH="1">
              <a:off x="3696" y="2640"/>
              <a:ext cx="480" cy="91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2025" name="Object 41"/>
            <p:cNvGraphicFramePr>
              <a:graphicFrameLocks noChangeAspect="1"/>
            </p:cNvGraphicFramePr>
            <p:nvPr/>
          </p:nvGraphicFramePr>
          <p:xfrm>
            <a:off x="4800" y="2160"/>
            <a:ext cx="391" cy="4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44" name="公式" r:id="rId3" imgW="215640" imgH="228600" progId="Equation.3">
                    <p:embed/>
                  </p:oleObj>
                </mc:Choice>
                <mc:Fallback>
                  <p:oleObj name="公式" r:id="rId3" imgW="215640" imgH="22860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2160"/>
                          <a:ext cx="391" cy="4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26" name="Object 42"/>
            <p:cNvGraphicFramePr>
              <a:graphicFrameLocks noChangeAspect="1"/>
            </p:cNvGraphicFramePr>
            <p:nvPr/>
          </p:nvGraphicFramePr>
          <p:xfrm>
            <a:off x="3840" y="3264"/>
            <a:ext cx="391" cy="4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45" name="公式" r:id="rId5" imgW="215640" imgH="228600" progId="Equation.3">
                    <p:embed/>
                  </p:oleObj>
                </mc:Choice>
                <mc:Fallback>
                  <p:oleObj name="公式" r:id="rId5" imgW="215640" imgH="2286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3264"/>
                          <a:ext cx="391" cy="4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27" name="Object 43"/>
            <p:cNvGraphicFramePr>
              <a:graphicFrameLocks noChangeAspect="1"/>
            </p:cNvGraphicFramePr>
            <p:nvPr/>
          </p:nvGraphicFramePr>
          <p:xfrm>
            <a:off x="3888" y="1525"/>
            <a:ext cx="391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46" name="公式" r:id="rId7" imgW="215640" imgH="241200" progId="Equation.3">
                    <p:embed/>
                  </p:oleObj>
                </mc:Choice>
                <mc:Fallback>
                  <p:oleObj name="公式" r:id="rId7" imgW="215640" imgH="241200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525"/>
                          <a:ext cx="391" cy="4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2095" name="Text Box 111"/>
          <p:cNvSpPr txBox="1">
            <a:spLocks noChangeArrowheads="1"/>
          </p:cNvSpPr>
          <p:nvPr/>
        </p:nvSpPr>
        <p:spPr bwMode="auto">
          <a:xfrm>
            <a:off x="381000" y="209550"/>
            <a:ext cx="59563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rgbClr val="0000FF"/>
                </a:solidFill>
              </a:rPr>
              <a:t>2.  </a:t>
            </a:r>
            <a:r>
              <a:rPr lang="zh-CN" altLang="en-US" sz="3200">
                <a:solidFill>
                  <a:srgbClr val="0000FF"/>
                </a:solidFill>
              </a:rPr>
              <a:t>相量表示式及相互关系</a:t>
            </a:r>
          </a:p>
        </p:txBody>
      </p:sp>
      <p:graphicFrame>
        <p:nvGraphicFramePr>
          <p:cNvPr id="42139" name="Object 155"/>
          <p:cNvGraphicFramePr>
            <a:graphicFrameLocks noChangeAspect="1"/>
          </p:cNvGraphicFramePr>
          <p:nvPr/>
        </p:nvGraphicFramePr>
        <p:xfrm>
          <a:off x="1295400" y="5938838"/>
          <a:ext cx="3257550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7" name="公式" r:id="rId9" imgW="1079280" imgH="241200" progId="Equation.3">
                  <p:embed/>
                </p:oleObj>
              </mc:Choice>
              <mc:Fallback>
                <p:oleObj name="公式" r:id="rId9" imgW="1079280" imgH="241200" progId="Equation.3">
                  <p:embed/>
                  <p:pic>
                    <p:nvPicPr>
                      <p:cNvPr id="0" name="Object 1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938838"/>
                        <a:ext cx="3257550" cy="74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141" name="Group 157"/>
          <p:cNvGrpSpPr>
            <a:grpSpLocks/>
          </p:cNvGrpSpPr>
          <p:nvPr/>
        </p:nvGrpSpPr>
        <p:grpSpPr bwMode="auto">
          <a:xfrm>
            <a:off x="1066800" y="4043363"/>
            <a:ext cx="4135438" cy="1798637"/>
            <a:chOff x="588" y="2547"/>
            <a:chExt cx="2605" cy="1133"/>
          </a:xfrm>
        </p:grpSpPr>
        <p:graphicFrame>
          <p:nvGraphicFramePr>
            <p:cNvPr id="42028" name="Object 44"/>
            <p:cNvGraphicFramePr>
              <a:graphicFrameLocks noChangeAspect="1"/>
            </p:cNvGraphicFramePr>
            <p:nvPr/>
          </p:nvGraphicFramePr>
          <p:xfrm>
            <a:off x="718" y="2547"/>
            <a:ext cx="2475" cy="1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48" name="公式" r:id="rId11" imgW="990360" imgH="583920" progId="Equation.3">
                    <p:embed/>
                  </p:oleObj>
                </mc:Choice>
                <mc:Fallback>
                  <p:oleObj name="公式" r:id="rId11" imgW="990360" imgH="583920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8" y="2547"/>
                          <a:ext cx="2475" cy="11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140" name="AutoShape 156"/>
            <p:cNvSpPr>
              <a:spLocks/>
            </p:cNvSpPr>
            <p:nvPr/>
          </p:nvSpPr>
          <p:spPr bwMode="auto">
            <a:xfrm>
              <a:off x="588" y="2688"/>
              <a:ext cx="107" cy="804"/>
            </a:xfrm>
            <a:prstGeom prst="leftBrace">
              <a:avLst>
                <a:gd name="adj1" fmla="val 62617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2143" name="Group 159"/>
          <p:cNvGrpSpPr>
            <a:grpSpLocks/>
          </p:cNvGrpSpPr>
          <p:nvPr/>
        </p:nvGrpSpPr>
        <p:grpSpPr bwMode="auto">
          <a:xfrm>
            <a:off x="1733550" y="914400"/>
            <a:ext cx="4781550" cy="2941638"/>
            <a:chOff x="1092" y="576"/>
            <a:chExt cx="3012" cy="1853"/>
          </a:xfrm>
        </p:grpSpPr>
        <p:sp>
          <p:nvSpPr>
            <p:cNvPr id="42109" name="Text Box 125"/>
            <p:cNvSpPr txBox="1">
              <a:spLocks noChangeArrowheads="1"/>
            </p:cNvSpPr>
            <p:nvPr/>
          </p:nvSpPr>
          <p:spPr bwMode="auto">
            <a:xfrm>
              <a:off x="1092" y="1005"/>
              <a:ext cx="4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E</a:t>
              </a:r>
              <a:r>
                <a:rPr lang="en-US" altLang="zh-CN" i="1" baseline="-25000"/>
                <a:t>m</a:t>
              </a:r>
              <a:r>
                <a:rPr lang="en-US" altLang="zh-CN" i="1"/>
                <a:t> </a:t>
              </a:r>
              <a:endParaRPr lang="en-US" altLang="zh-CN" sz="2400"/>
            </a:p>
          </p:txBody>
        </p:sp>
        <p:grpSp>
          <p:nvGrpSpPr>
            <p:cNvPr id="42112" name="Group 128"/>
            <p:cNvGrpSpPr>
              <a:grpSpLocks/>
            </p:cNvGrpSpPr>
            <p:nvPr/>
          </p:nvGrpSpPr>
          <p:grpSpPr bwMode="auto">
            <a:xfrm>
              <a:off x="1946" y="1265"/>
              <a:ext cx="1424" cy="1049"/>
              <a:chOff x="1599" y="2976"/>
              <a:chExt cx="1565" cy="865"/>
            </a:xfrm>
          </p:grpSpPr>
          <p:sp>
            <p:nvSpPr>
              <p:cNvPr id="42113" name="Freeform 129"/>
              <p:cNvSpPr>
                <a:spLocks/>
              </p:cNvSpPr>
              <p:nvPr/>
            </p:nvSpPr>
            <p:spPr bwMode="auto">
              <a:xfrm>
                <a:off x="1599" y="2976"/>
                <a:ext cx="782" cy="433"/>
              </a:xfrm>
              <a:custGeom>
                <a:avLst/>
                <a:gdLst>
                  <a:gd name="T0" fmla="*/ 0 w 782"/>
                  <a:gd name="T1" fmla="*/ 432 h 433"/>
                  <a:gd name="T2" fmla="*/ 66 w 782"/>
                  <a:gd name="T3" fmla="*/ 314 h 433"/>
                  <a:gd name="T4" fmla="*/ 132 w 782"/>
                  <a:gd name="T5" fmla="*/ 212 h 433"/>
                  <a:gd name="T6" fmla="*/ 198 w 782"/>
                  <a:gd name="T7" fmla="*/ 124 h 433"/>
                  <a:gd name="T8" fmla="*/ 264 w 782"/>
                  <a:gd name="T9" fmla="*/ 51 h 433"/>
                  <a:gd name="T10" fmla="*/ 319 w 782"/>
                  <a:gd name="T11" fmla="*/ 14 h 433"/>
                  <a:gd name="T12" fmla="*/ 385 w 782"/>
                  <a:gd name="T13" fmla="*/ 0 h 433"/>
                  <a:gd name="T14" fmla="*/ 451 w 782"/>
                  <a:gd name="T15" fmla="*/ 14 h 433"/>
                  <a:gd name="T16" fmla="*/ 517 w 782"/>
                  <a:gd name="T17" fmla="*/ 51 h 433"/>
                  <a:gd name="T18" fmla="*/ 583 w 782"/>
                  <a:gd name="T19" fmla="*/ 124 h 433"/>
                  <a:gd name="T20" fmla="*/ 649 w 782"/>
                  <a:gd name="T21" fmla="*/ 212 h 433"/>
                  <a:gd name="T22" fmla="*/ 715 w 782"/>
                  <a:gd name="T23" fmla="*/ 322 h 433"/>
                  <a:gd name="T24" fmla="*/ 781 w 782"/>
                  <a:gd name="T25" fmla="*/ 432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2" h="433">
                    <a:moveTo>
                      <a:pt x="0" y="432"/>
                    </a:moveTo>
                    <a:lnTo>
                      <a:pt x="66" y="314"/>
                    </a:lnTo>
                    <a:lnTo>
                      <a:pt x="132" y="212"/>
                    </a:lnTo>
                    <a:lnTo>
                      <a:pt x="198" y="124"/>
                    </a:lnTo>
                    <a:lnTo>
                      <a:pt x="264" y="51"/>
                    </a:lnTo>
                    <a:lnTo>
                      <a:pt x="319" y="14"/>
                    </a:lnTo>
                    <a:lnTo>
                      <a:pt x="385" y="0"/>
                    </a:lnTo>
                    <a:lnTo>
                      <a:pt x="451" y="14"/>
                    </a:lnTo>
                    <a:lnTo>
                      <a:pt x="517" y="51"/>
                    </a:lnTo>
                    <a:lnTo>
                      <a:pt x="583" y="124"/>
                    </a:lnTo>
                    <a:lnTo>
                      <a:pt x="649" y="212"/>
                    </a:lnTo>
                    <a:lnTo>
                      <a:pt x="715" y="322"/>
                    </a:lnTo>
                    <a:lnTo>
                      <a:pt x="781" y="432"/>
                    </a:lnTo>
                  </a:path>
                </a:pathLst>
              </a:custGeom>
              <a:noFill/>
              <a:ln w="38100" cap="rnd" cmpd="sng">
                <a:solidFill>
                  <a:srgbClr val="FF33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114" name="Freeform 130"/>
              <p:cNvSpPr>
                <a:spLocks/>
              </p:cNvSpPr>
              <p:nvPr/>
            </p:nvSpPr>
            <p:spPr bwMode="auto">
              <a:xfrm>
                <a:off x="2380" y="3408"/>
                <a:ext cx="784" cy="433"/>
              </a:xfrm>
              <a:custGeom>
                <a:avLst/>
                <a:gdLst>
                  <a:gd name="T0" fmla="*/ 783 w 784"/>
                  <a:gd name="T1" fmla="*/ 0 h 433"/>
                  <a:gd name="T2" fmla="*/ 716 w 784"/>
                  <a:gd name="T3" fmla="*/ 117 h 433"/>
                  <a:gd name="T4" fmla="*/ 650 w 784"/>
                  <a:gd name="T5" fmla="*/ 219 h 433"/>
                  <a:gd name="T6" fmla="*/ 584 w 784"/>
                  <a:gd name="T7" fmla="*/ 307 h 433"/>
                  <a:gd name="T8" fmla="*/ 518 w 784"/>
                  <a:gd name="T9" fmla="*/ 380 h 433"/>
                  <a:gd name="T10" fmla="*/ 463 w 784"/>
                  <a:gd name="T11" fmla="*/ 417 h 433"/>
                  <a:gd name="T12" fmla="*/ 397 w 784"/>
                  <a:gd name="T13" fmla="*/ 432 h 433"/>
                  <a:gd name="T14" fmla="*/ 330 w 784"/>
                  <a:gd name="T15" fmla="*/ 417 h 433"/>
                  <a:gd name="T16" fmla="*/ 264 w 784"/>
                  <a:gd name="T17" fmla="*/ 380 h 433"/>
                  <a:gd name="T18" fmla="*/ 198 w 784"/>
                  <a:gd name="T19" fmla="*/ 307 h 433"/>
                  <a:gd name="T20" fmla="*/ 132 w 784"/>
                  <a:gd name="T21" fmla="*/ 219 h 433"/>
                  <a:gd name="T22" fmla="*/ 66 w 784"/>
                  <a:gd name="T23" fmla="*/ 109 h 433"/>
                  <a:gd name="T24" fmla="*/ 0 w 784"/>
                  <a:gd name="T25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4" h="433">
                    <a:moveTo>
                      <a:pt x="783" y="0"/>
                    </a:moveTo>
                    <a:lnTo>
                      <a:pt x="716" y="117"/>
                    </a:lnTo>
                    <a:lnTo>
                      <a:pt x="650" y="219"/>
                    </a:lnTo>
                    <a:lnTo>
                      <a:pt x="584" y="307"/>
                    </a:lnTo>
                    <a:lnTo>
                      <a:pt x="518" y="380"/>
                    </a:lnTo>
                    <a:lnTo>
                      <a:pt x="463" y="417"/>
                    </a:lnTo>
                    <a:lnTo>
                      <a:pt x="397" y="432"/>
                    </a:lnTo>
                    <a:lnTo>
                      <a:pt x="330" y="417"/>
                    </a:lnTo>
                    <a:lnTo>
                      <a:pt x="264" y="380"/>
                    </a:lnTo>
                    <a:lnTo>
                      <a:pt x="198" y="307"/>
                    </a:lnTo>
                    <a:lnTo>
                      <a:pt x="132" y="219"/>
                    </a:lnTo>
                    <a:lnTo>
                      <a:pt x="66" y="109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rnd" cmpd="sng">
                <a:solidFill>
                  <a:srgbClr val="FF33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2115" name="Freeform 131"/>
            <p:cNvSpPr>
              <a:spLocks/>
            </p:cNvSpPr>
            <p:nvPr/>
          </p:nvSpPr>
          <p:spPr bwMode="auto">
            <a:xfrm>
              <a:off x="3377" y="1265"/>
              <a:ext cx="677" cy="525"/>
            </a:xfrm>
            <a:custGeom>
              <a:avLst/>
              <a:gdLst>
                <a:gd name="T0" fmla="*/ 0 w 744"/>
                <a:gd name="T1" fmla="*/ 432 h 433"/>
                <a:gd name="T2" fmla="*/ 62 w 744"/>
                <a:gd name="T3" fmla="*/ 314 h 433"/>
                <a:gd name="T4" fmla="*/ 125 w 744"/>
                <a:gd name="T5" fmla="*/ 212 h 433"/>
                <a:gd name="T6" fmla="*/ 188 w 744"/>
                <a:gd name="T7" fmla="*/ 124 h 433"/>
                <a:gd name="T8" fmla="*/ 251 w 744"/>
                <a:gd name="T9" fmla="*/ 51 h 433"/>
                <a:gd name="T10" fmla="*/ 303 w 744"/>
                <a:gd name="T11" fmla="*/ 14 h 433"/>
                <a:gd name="T12" fmla="*/ 366 w 744"/>
                <a:gd name="T13" fmla="*/ 0 h 433"/>
                <a:gd name="T14" fmla="*/ 429 w 744"/>
                <a:gd name="T15" fmla="*/ 14 h 433"/>
                <a:gd name="T16" fmla="*/ 491 w 744"/>
                <a:gd name="T17" fmla="*/ 51 h 433"/>
                <a:gd name="T18" fmla="*/ 554 w 744"/>
                <a:gd name="T19" fmla="*/ 124 h 433"/>
                <a:gd name="T20" fmla="*/ 617 w 744"/>
                <a:gd name="T21" fmla="*/ 212 h 433"/>
                <a:gd name="T22" fmla="*/ 680 w 744"/>
                <a:gd name="T23" fmla="*/ 322 h 433"/>
                <a:gd name="T24" fmla="*/ 743 w 744"/>
                <a:gd name="T25" fmla="*/ 43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4" h="433">
                  <a:moveTo>
                    <a:pt x="0" y="432"/>
                  </a:moveTo>
                  <a:lnTo>
                    <a:pt x="62" y="314"/>
                  </a:lnTo>
                  <a:lnTo>
                    <a:pt x="125" y="212"/>
                  </a:lnTo>
                  <a:lnTo>
                    <a:pt x="188" y="124"/>
                  </a:lnTo>
                  <a:lnTo>
                    <a:pt x="251" y="51"/>
                  </a:lnTo>
                  <a:lnTo>
                    <a:pt x="303" y="14"/>
                  </a:lnTo>
                  <a:lnTo>
                    <a:pt x="366" y="0"/>
                  </a:lnTo>
                  <a:lnTo>
                    <a:pt x="429" y="14"/>
                  </a:lnTo>
                  <a:lnTo>
                    <a:pt x="491" y="51"/>
                  </a:lnTo>
                  <a:lnTo>
                    <a:pt x="554" y="124"/>
                  </a:lnTo>
                  <a:lnTo>
                    <a:pt x="617" y="212"/>
                  </a:lnTo>
                  <a:lnTo>
                    <a:pt x="680" y="322"/>
                  </a:lnTo>
                  <a:lnTo>
                    <a:pt x="743" y="432"/>
                  </a:lnTo>
                </a:path>
              </a:pathLst>
            </a:custGeom>
            <a:noFill/>
            <a:ln w="38100" cap="rnd" cmpd="sng">
              <a:solidFill>
                <a:srgbClr val="FF33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116" name="Freeform 132"/>
            <p:cNvSpPr>
              <a:spLocks/>
            </p:cNvSpPr>
            <p:nvPr/>
          </p:nvSpPr>
          <p:spPr bwMode="auto">
            <a:xfrm>
              <a:off x="1278" y="1789"/>
              <a:ext cx="678" cy="525"/>
            </a:xfrm>
            <a:custGeom>
              <a:avLst/>
              <a:gdLst>
                <a:gd name="T0" fmla="*/ 745 w 746"/>
                <a:gd name="T1" fmla="*/ 0 h 433"/>
                <a:gd name="T2" fmla="*/ 682 w 746"/>
                <a:gd name="T3" fmla="*/ 117 h 433"/>
                <a:gd name="T4" fmla="*/ 619 w 746"/>
                <a:gd name="T5" fmla="*/ 219 h 433"/>
                <a:gd name="T6" fmla="*/ 556 w 746"/>
                <a:gd name="T7" fmla="*/ 307 h 433"/>
                <a:gd name="T8" fmla="*/ 493 w 746"/>
                <a:gd name="T9" fmla="*/ 380 h 433"/>
                <a:gd name="T10" fmla="*/ 440 w 746"/>
                <a:gd name="T11" fmla="*/ 417 h 433"/>
                <a:gd name="T12" fmla="*/ 377 w 746"/>
                <a:gd name="T13" fmla="*/ 432 h 433"/>
                <a:gd name="T14" fmla="*/ 314 w 746"/>
                <a:gd name="T15" fmla="*/ 417 h 433"/>
                <a:gd name="T16" fmla="*/ 251 w 746"/>
                <a:gd name="T17" fmla="*/ 380 h 433"/>
                <a:gd name="T18" fmla="*/ 188 w 746"/>
                <a:gd name="T19" fmla="*/ 307 h 433"/>
                <a:gd name="T20" fmla="*/ 125 w 746"/>
                <a:gd name="T21" fmla="*/ 219 h 433"/>
                <a:gd name="T22" fmla="*/ 62 w 746"/>
                <a:gd name="T23" fmla="*/ 109 h 433"/>
                <a:gd name="T24" fmla="*/ 0 w 746"/>
                <a:gd name="T25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6" h="433">
                  <a:moveTo>
                    <a:pt x="745" y="0"/>
                  </a:moveTo>
                  <a:lnTo>
                    <a:pt x="682" y="117"/>
                  </a:lnTo>
                  <a:lnTo>
                    <a:pt x="619" y="219"/>
                  </a:lnTo>
                  <a:lnTo>
                    <a:pt x="556" y="307"/>
                  </a:lnTo>
                  <a:lnTo>
                    <a:pt x="493" y="380"/>
                  </a:lnTo>
                  <a:lnTo>
                    <a:pt x="440" y="417"/>
                  </a:lnTo>
                  <a:lnTo>
                    <a:pt x="377" y="432"/>
                  </a:lnTo>
                  <a:lnTo>
                    <a:pt x="314" y="417"/>
                  </a:lnTo>
                  <a:lnTo>
                    <a:pt x="251" y="380"/>
                  </a:lnTo>
                  <a:lnTo>
                    <a:pt x="188" y="307"/>
                  </a:lnTo>
                  <a:lnTo>
                    <a:pt x="125" y="219"/>
                  </a:lnTo>
                  <a:lnTo>
                    <a:pt x="62" y="109"/>
                  </a:ln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33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2136" name="Group 152"/>
            <p:cNvGrpSpPr>
              <a:grpSpLocks/>
            </p:cNvGrpSpPr>
            <p:nvPr/>
          </p:nvGrpSpPr>
          <p:grpSpPr bwMode="auto">
            <a:xfrm>
              <a:off x="2374" y="592"/>
              <a:ext cx="542" cy="541"/>
              <a:chOff x="3394" y="340"/>
              <a:chExt cx="542" cy="541"/>
            </a:xfrm>
          </p:grpSpPr>
          <p:sp>
            <p:nvSpPr>
              <p:cNvPr id="42117" name="AutoShape 133"/>
              <p:cNvSpPr>
                <a:spLocks noChangeArrowheads="1"/>
              </p:cNvSpPr>
              <p:nvPr/>
            </p:nvSpPr>
            <p:spPr bwMode="auto">
              <a:xfrm>
                <a:off x="3394" y="353"/>
                <a:ext cx="542" cy="528"/>
              </a:xfrm>
              <a:prstGeom prst="wedgeEllipseCallout">
                <a:avLst>
                  <a:gd name="adj1" fmla="val -48338"/>
                  <a:gd name="adj2" fmla="val 70074"/>
                </a:avLst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zh-CN" sz="1800" b="0">
                  <a:solidFill>
                    <a:srgbClr val="FF0000"/>
                  </a:solidFill>
                </a:endParaRPr>
              </a:p>
            </p:txBody>
          </p:sp>
          <p:graphicFrame>
            <p:nvGraphicFramePr>
              <p:cNvPr id="42118" name="Object 134"/>
              <p:cNvGraphicFramePr>
                <a:graphicFrameLocks noChangeAspect="1"/>
              </p:cNvGraphicFramePr>
              <p:nvPr/>
            </p:nvGraphicFramePr>
            <p:xfrm>
              <a:off x="3479" y="340"/>
              <a:ext cx="333" cy="4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149" name="公式" r:id="rId13" imgW="177480" imgH="215640" progId="Equation.3">
                      <p:embed/>
                    </p:oleObj>
                  </mc:Choice>
                  <mc:Fallback>
                    <p:oleObj name="公式" r:id="rId13" imgW="177480" imgH="215640" progId="Equation.3">
                      <p:embed/>
                      <p:pic>
                        <p:nvPicPr>
                          <p:cNvPr id="0" name="Object 1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9" y="340"/>
                            <a:ext cx="333" cy="4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2134" name="Group 150"/>
            <p:cNvGrpSpPr>
              <a:grpSpLocks/>
            </p:cNvGrpSpPr>
            <p:nvPr/>
          </p:nvGrpSpPr>
          <p:grpSpPr bwMode="auto">
            <a:xfrm>
              <a:off x="1782" y="592"/>
              <a:ext cx="542" cy="541"/>
              <a:chOff x="2802" y="340"/>
              <a:chExt cx="542" cy="541"/>
            </a:xfrm>
          </p:grpSpPr>
          <p:sp>
            <p:nvSpPr>
              <p:cNvPr id="42106" name="AutoShape 122"/>
              <p:cNvSpPr>
                <a:spLocks noChangeArrowheads="1"/>
              </p:cNvSpPr>
              <p:nvPr/>
            </p:nvSpPr>
            <p:spPr bwMode="auto">
              <a:xfrm>
                <a:off x="2802" y="353"/>
                <a:ext cx="542" cy="528"/>
              </a:xfrm>
              <a:prstGeom prst="wedgeEllipseCallout">
                <a:avLst>
                  <a:gd name="adj1" fmla="val -43727"/>
                  <a:gd name="adj2" fmla="val 70074"/>
                </a:avLst>
              </a:prstGeom>
              <a:solidFill>
                <a:srgbClr val="FFFFFF"/>
              </a:solidFill>
              <a:ln w="38100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zh-CN" sz="1800" b="0">
                  <a:solidFill>
                    <a:srgbClr val="FF0000"/>
                  </a:solidFill>
                </a:endParaRPr>
              </a:p>
            </p:txBody>
          </p:sp>
          <p:graphicFrame>
            <p:nvGraphicFramePr>
              <p:cNvPr id="42110" name="Object 126"/>
              <p:cNvGraphicFramePr>
                <a:graphicFrameLocks noChangeAspect="1"/>
              </p:cNvGraphicFramePr>
              <p:nvPr/>
            </p:nvGraphicFramePr>
            <p:xfrm>
              <a:off x="2899" y="340"/>
              <a:ext cx="320" cy="4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150" name="公式" r:id="rId15" imgW="177480" imgH="215640" progId="Equation.3">
                      <p:embed/>
                    </p:oleObj>
                  </mc:Choice>
                  <mc:Fallback>
                    <p:oleObj name="公式" r:id="rId15" imgW="177480" imgH="215640" progId="Equation.3">
                      <p:embed/>
                      <p:pic>
                        <p:nvPicPr>
                          <p:cNvPr id="0" name="Object 1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99" y="340"/>
                            <a:ext cx="320" cy="4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2093" name="Rectangle 109"/>
            <p:cNvSpPr>
              <a:spLocks noChangeArrowheads="1"/>
            </p:cNvSpPr>
            <p:nvPr/>
          </p:nvSpPr>
          <p:spPr bwMode="auto">
            <a:xfrm>
              <a:off x="1236" y="1980"/>
              <a:ext cx="144" cy="384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100" name="Freeform 116"/>
            <p:cNvSpPr>
              <a:spLocks/>
            </p:cNvSpPr>
            <p:nvPr/>
          </p:nvSpPr>
          <p:spPr bwMode="auto">
            <a:xfrm>
              <a:off x="2890" y="1265"/>
              <a:ext cx="711" cy="525"/>
            </a:xfrm>
            <a:custGeom>
              <a:avLst/>
              <a:gdLst>
                <a:gd name="T0" fmla="*/ 0 w 782"/>
                <a:gd name="T1" fmla="*/ 432 h 433"/>
                <a:gd name="T2" fmla="*/ 66 w 782"/>
                <a:gd name="T3" fmla="*/ 314 h 433"/>
                <a:gd name="T4" fmla="*/ 132 w 782"/>
                <a:gd name="T5" fmla="*/ 212 h 433"/>
                <a:gd name="T6" fmla="*/ 198 w 782"/>
                <a:gd name="T7" fmla="*/ 124 h 433"/>
                <a:gd name="T8" fmla="*/ 264 w 782"/>
                <a:gd name="T9" fmla="*/ 51 h 433"/>
                <a:gd name="T10" fmla="*/ 319 w 782"/>
                <a:gd name="T11" fmla="*/ 14 h 433"/>
                <a:gd name="T12" fmla="*/ 385 w 782"/>
                <a:gd name="T13" fmla="*/ 0 h 433"/>
                <a:gd name="T14" fmla="*/ 451 w 782"/>
                <a:gd name="T15" fmla="*/ 14 h 433"/>
                <a:gd name="T16" fmla="*/ 517 w 782"/>
                <a:gd name="T17" fmla="*/ 51 h 433"/>
                <a:gd name="T18" fmla="*/ 583 w 782"/>
                <a:gd name="T19" fmla="*/ 124 h 433"/>
                <a:gd name="T20" fmla="*/ 649 w 782"/>
                <a:gd name="T21" fmla="*/ 212 h 433"/>
                <a:gd name="T22" fmla="*/ 715 w 782"/>
                <a:gd name="T23" fmla="*/ 322 h 433"/>
                <a:gd name="T24" fmla="*/ 781 w 782"/>
                <a:gd name="T25" fmla="*/ 43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2" h="433">
                  <a:moveTo>
                    <a:pt x="0" y="432"/>
                  </a:moveTo>
                  <a:lnTo>
                    <a:pt x="66" y="314"/>
                  </a:lnTo>
                  <a:lnTo>
                    <a:pt x="132" y="212"/>
                  </a:lnTo>
                  <a:lnTo>
                    <a:pt x="198" y="124"/>
                  </a:lnTo>
                  <a:lnTo>
                    <a:pt x="264" y="51"/>
                  </a:lnTo>
                  <a:lnTo>
                    <a:pt x="319" y="14"/>
                  </a:lnTo>
                  <a:lnTo>
                    <a:pt x="385" y="0"/>
                  </a:lnTo>
                  <a:lnTo>
                    <a:pt x="451" y="14"/>
                  </a:lnTo>
                  <a:lnTo>
                    <a:pt x="517" y="51"/>
                  </a:lnTo>
                  <a:lnTo>
                    <a:pt x="583" y="124"/>
                  </a:lnTo>
                  <a:lnTo>
                    <a:pt x="649" y="212"/>
                  </a:lnTo>
                  <a:lnTo>
                    <a:pt x="715" y="322"/>
                  </a:lnTo>
                  <a:lnTo>
                    <a:pt x="781" y="432"/>
                  </a:lnTo>
                </a:path>
              </a:pathLst>
            </a:custGeom>
            <a:noFill/>
            <a:ln w="381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102" name="Line 118"/>
            <p:cNvSpPr>
              <a:spLocks noChangeShapeType="1"/>
            </p:cNvSpPr>
            <p:nvPr/>
          </p:nvSpPr>
          <p:spPr bwMode="auto">
            <a:xfrm flipH="1">
              <a:off x="1420" y="1277"/>
              <a:ext cx="400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2103" name="Group 119"/>
            <p:cNvGrpSpPr>
              <a:grpSpLocks/>
            </p:cNvGrpSpPr>
            <p:nvPr/>
          </p:nvGrpSpPr>
          <p:grpSpPr bwMode="auto">
            <a:xfrm>
              <a:off x="1428" y="1296"/>
              <a:ext cx="1423" cy="1049"/>
              <a:chOff x="1071" y="2976"/>
              <a:chExt cx="1565" cy="865"/>
            </a:xfrm>
          </p:grpSpPr>
          <p:sp>
            <p:nvSpPr>
              <p:cNvPr id="42104" name="Freeform 120"/>
              <p:cNvSpPr>
                <a:spLocks/>
              </p:cNvSpPr>
              <p:nvPr/>
            </p:nvSpPr>
            <p:spPr bwMode="auto">
              <a:xfrm>
                <a:off x="1071" y="2976"/>
                <a:ext cx="782" cy="433"/>
              </a:xfrm>
              <a:custGeom>
                <a:avLst/>
                <a:gdLst>
                  <a:gd name="T0" fmla="*/ 0 w 782"/>
                  <a:gd name="T1" fmla="*/ 432 h 433"/>
                  <a:gd name="T2" fmla="*/ 66 w 782"/>
                  <a:gd name="T3" fmla="*/ 314 h 433"/>
                  <a:gd name="T4" fmla="*/ 132 w 782"/>
                  <a:gd name="T5" fmla="*/ 212 h 433"/>
                  <a:gd name="T6" fmla="*/ 198 w 782"/>
                  <a:gd name="T7" fmla="*/ 124 h 433"/>
                  <a:gd name="T8" fmla="*/ 264 w 782"/>
                  <a:gd name="T9" fmla="*/ 51 h 433"/>
                  <a:gd name="T10" fmla="*/ 319 w 782"/>
                  <a:gd name="T11" fmla="*/ 14 h 433"/>
                  <a:gd name="T12" fmla="*/ 385 w 782"/>
                  <a:gd name="T13" fmla="*/ 0 h 433"/>
                  <a:gd name="T14" fmla="*/ 451 w 782"/>
                  <a:gd name="T15" fmla="*/ 14 h 433"/>
                  <a:gd name="T16" fmla="*/ 517 w 782"/>
                  <a:gd name="T17" fmla="*/ 51 h 433"/>
                  <a:gd name="T18" fmla="*/ 583 w 782"/>
                  <a:gd name="T19" fmla="*/ 124 h 433"/>
                  <a:gd name="T20" fmla="*/ 649 w 782"/>
                  <a:gd name="T21" fmla="*/ 212 h 433"/>
                  <a:gd name="T22" fmla="*/ 715 w 782"/>
                  <a:gd name="T23" fmla="*/ 322 h 433"/>
                  <a:gd name="T24" fmla="*/ 781 w 782"/>
                  <a:gd name="T25" fmla="*/ 432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2" h="433">
                    <a:moveTo>
                      <a:pt x="0" y="432"/>
                    </a:moveTo>
                    <a:lnTo>
                      <a:pt x="66" y="314"/>
                    </a:lnTo>
                    <a:lnTo>
                      <a:pt x="132" y="212"/>
                    </a:lnTo>
                    <a:lnTo>
                      <a:pt x="198" y="124"/>
                    </a:lnTo>
                    <a:lnTo>
                      <a:pt x="264" y="51"/>
                    </a:lnTo>
                    <a:lnTo>
                      <a:pt x="319" y="14"/>
                    </a:lnTo>
                    <a:lnTo>
                      <a:pt x="385" y="0"/>
                    </a:lnTo>
                    <a:lnTo>
                      <a:pt x="451" y="14"/>
                    </a:lnTo>
                    <a:lnTo>
                      <a:pt x="517" y="51"/>
                    </a:lnTo>
                    <a:lnTo>
                      <a:pt x="583" y="124"/>
                    </a:lnTo>
                    <a:lnTo>
                      <a:pt x="649" y="212"/>
                    </a:lnTo>
                    <a:lnTo>
                      <a:pt x="715" y="322"/>
                    </a:lnTo>
                    <a:lnTo>
                      <a:pt x="781" y="432"/>
                    </a:lnTo>
                  </a:path>
                </a:pathLst>
              </a:custGeom>
              <a:noFill/>
              <a:ln w="381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105" name="Freeform 121"/>
              <p:cNvSpPr>
                <a:spLocks/>
              </p:cNvSpPr>
              <p:nvPr/>
            </p:nvSpPr>
            <p:spPr bwMode="auto">
              <a:xfrm>
                <a:off x="1852" y="3408"/>
                <a:ext cx="784" cy="433"/>
              </a:xfrm>
              <a:custGeom>
                <a:avLst/>
                <a:gdLst>
                  <a:gd name="T0" fmla="*/ 783 w 784"/>
                  <a:gd name="T1" fmla="*/ 0 h 433"/>
                  <a:gd name="T2" fmla="*/ 716 w 784"/>
                  <a:gd name="T3" fmla="*/ 117 h 433"/>
                  <a:gd name="T4" fmla="*/ 650 w 784"/>
                  <a:gd name="T5" fmla="*/ 219 h 433"/>
                  <a:gd name="T6" fmla="*/ 584 w 784"/>
                  <a:gd name="T7" fmla="*/ 307 h 433"/>
                  <a:gd name="T8" fmla="*/ 518 w 784"/>
                  <a:gd name="T9" fmla="*/ 380 h 433"/>
                  <a:gd name="T10" fmla="*/ 463 w 784"/>
                  <a:gd name="T11" fmla="*/ 417 h 433"/>
                  <a:gd name="T12" fmla="*/ 397 w 784"/>
                  <a:gd name="T13" fmla="*/ 432 h 433"/>
                  <a:gd name="T14" fmla="*/ 330 w 784"/>
                  <a:gd name="T15" fmla="*/ 417 h 433"/>
                  <a:gd name="T16" fmla="*/ 264 w 784"/>
                  <a:gd name="T17" fmla="*/ 380 h 433"/>
                  <a:gd name="T18" fmla="*/ 198 w 784"/>
                  <a:gd name="T19" fmla="*/ 307 h 433"/>
                  <a:gd name="T20" fmla="*/ 132 w 784"/>
                  <a:gd name="T21" fmla="*/ 219 h 433"/>
                  <a:gd name="T22" fmla="*/ 66 w 784"/>
                  <a:gd name="T23" fmla="*/ 109 h 433"/>
                  <a:gd name="T24" fmla="*/ 0 w 784"/>
                  <a:gd name="T25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4" h="433">
                    <a:moveTo>
                      <a:pt x="783" y="0"/>
                    </a:moveTo>
                    <a:lnTo>
                      <a:pt x="716" y="117"/>
                    </a:lnTo>
                    <a:lnTo>
                      <a:pt x="650" y="219"/>
                    </a:lnTo>
                    <a:lnTo>
                      <a:pt x="584" y="307"/>
                    </a:lnTo>
                    <a:lnTo>
                      <a:pt x="518" y="380"/>
                    </a:lnTo>
                    <a:lnTo>
                      <a:pt x="463" y="417"/>
                    </a:lnTo>
                    <a:lnTo>
                      <a:pt x="397" y="432"/>
                    </a:lnTo>
                    <a:lnTo>
                      <a:pt x="330" y="417"/>
                    </a:lnTo>
                    <a:lnTo>
                      <a:pt x="264" y="380"/>
                    </a:lnTo>
                    <a:lnTo>
                      <a:pt x="198" y="307"/>
                    </a:lnTo>
                    <a:lnTo>
                      <a:pt x="132" y="219"/>
                    </a:lnTo>
                    <a:lnTo>
                      <a:pt x="66" y="109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2120" name="Group 136"/>
            <p:cNvGrpSpPr>
              <a:grpSpLocks/>
            </p:cNvGrpSpPr>
            <p:nvPr/>
          </p:nvGrpSpPr>
          <p:grpSpPr bwMode="auto">
            <a:xfrm>
              <a:off x="2382" y="1265"/>
              <a:ext cx="1424" cy="1049"/>
              <a:chOff x="2079" y="2976"/>
              <a:chExt cx="1565" cy="865"/>
            </a:xfrm>
          </p:grpSpPr>
          <p:sp>
            <p:nvSpPr>
              <p:cNvPr id="42121" name="Freeform 137"/>
              <p:cNvSpPr>
                <a:spLocks/>
              </p:cNvSpPr>
              <p:nvPr/>
            </p:nvSpPr>
            <p:spPr bwMode="auto">
              <a:xfrm>
                <a:off x="2079" y="2976"/>
                <a:ext cx="782" cy="433"/>
              </a:xfrm>
              <a:custGeom>
                <a:avLst/>
                <a:gdLst>
                  <a:gd name="T0" fmla="*/ 0 w 782"/>
                  <a:gd name="T1" fmla="*/ 432 h 433"/>
                  <a:gd name="T2" fmla="*/ 66 w 782"/>
                  <a:gd name="T3" fmla="*/ 314 h 433"/>
                  <a:gd name="T4" fmla="*/ 132 w 782"/>
                  <a:gd name="T5" fmla="*/ 212 h 433"/>
                  <a:gd name="T6" fmla="*/ 198 w 782"/>
                  <a:gd name="T7" fmla="*/ 124 h 433"/>
                  <a:gd name="T8" fmla="*/ 264 w 782"/>
                  <a:gd name="T9" fmla="*/ 51 h 433"/>
                  <a:gd name="T10" fmla="*/ 319 w 782"/>
                  <a:gd name="T11" fmla="*/ 14 h 433"/>
                  <a:gd name="T12" fmla="*/ 385 w 782"/>
                  <a:gd name="T13" fmla="*/ 0 h 433"/>
                  <a:gd name="T14" fmla="*/ 451 w 782"/>
                  <a:gd name="T15" fmla="*/ 14 h 433"/>
                  <a:gd name="T16" fmla="*/ 517 w 782"/>
                  <a:gd name="T17" fmla="*/ 51 h 433"/>
                  <a:gd name="T18" fmla="*/ 583 w 782"/>
                  <a:gd name="T19" fmla="*/ 124 h 433"/>
                  <a:gd name="T20" fmla="*/ 649 w 782"/>
                  <a:gd name="T21" fmla="*/ 212 h 433"/>
                  <a:gd name="T22" fmla="*/ 715 w 782"/>
                  <a:gd name="T23" fmla="*/ 322 h 433"/>
                  <a:gd name="T24" fmla="*/ 781 w 782"/>
                  <a:gd name="T25" fmla="*/ 432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2" h="433">
                    <a:moveTo>
                      <a:pt x="0" y="432"/>
                    </a:moveTo>
                    <a:lnTo>
                      <a:pt x="66" y="314"/>
                    </a:lnTo>
                    <a:lnTo>
                      <a:pt x="132" y="212"/>
                    </a:lnTo>
                    <a:lnTo>
                      <a:pt x="198" y="124"/>
                    </a:lnTo>
                    <a:lnTo>
                      <a:pt x="264" y="51"/>
                    </a:lnTo>
                    <a:lnTo>
                      <a:pt x="319" y="14"/>
                    </a:lnTo>
                    <a:lnTo>
                      <a:pt x="385" y="0"/>
                    </a:lnTo>
                    <a:lnTo>
                      <a:pt x="451" y="14"/>
                    </a:lnTo>
                    <a:lnTo>
                      <a:pt x="517" y="51"/>
                    </a:lnTo>
                    <a:lnTo>
                      <a:pt x="583" y="124"/>
                    </a:lnTo>
                    <a:lnTo>
                      <a:pt x="649" y="212"/>
                    </a:lnTo>
                    <a:lnTo>
                      <a:pt x="715" y="322"/>
                    </a:lnTo>
                    <a:lnTo>
                      <a:pt x="781" y="432"/>
                    </a:lnTo>
                  </a:path>
                </a:pathLst>
              </a:custGeom>
              <a:noFill/>
              <a:ln w="381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122" name="Freeform 138"/>
              <p:cNvSpPr>
                <a:spLocks/>
              </p:cNvSpPr>
              <p:nvPr/>
            </p:nvSpPr>
            <p:spPr bwMode="auto">
              <a:xfrm>
                <a:off x="2860" y="3408"/>
                <a:ext cx="784" cy="433"/>
              </a:xfrm>
              <a:custGeom>
                <a:avLst/>
                <a:gdLst>
                  <a:gd name="T0" fmla="*/ 783 w 784"/>
                  <a:gd name="T1" fmla="*/ 0 h 433"/>
                  <a:gd name="T2" fmla="*/ 716 w 784"/>
                  <a:gd name="T3" fmla="*/ 117 h 433"/>
                  <a:gd name="T4" fmla="*/ 650 w 784"/>
                  <a:gd name="T5" fmla="*/ 219 h 433"/>
                  <a:gd name="T6" fmla="*/ 584 w 784"/>
                  <a:gd name="T7" fmla="*/ 307 h 433"/>
                  <a:gd name="T8" fmla="*/ 518 w 784"/>
                  <a:gd name="T9" fmla="*/ 380 h 433"/>
                  <a:gd name="T10" fmla="*/ 463 w 784"/>
                  <a:gd name="T11" fmla="*/ 417 h 433"/>
                  <a:gd name="T12" fmla="*/ 397 w 784"/>
                  <a:gd name="T13" fmla="*/ 432 h 433"/>
                  <a:gd name="T14" fmla="*/ 330 w 784"/>
                  <a:gd name="T15" fmla="*/ 417 h 433"/>
                  <a:gd name="T16" fmla="*/ 264 w 784"/>
                  <a:gd name="T17" fmla="*/ 380 h 433"/>
                  <a:gd name="T18" fmla="*/ 198 w 784"/>
                  <a:gd name="T19" fmla="*/ 307 h 433"/>
                  <a:gd name="T20" fmla="*/ 132 w 784"/>
                  <a:gd name="T21" fmla="*/ 219 h 433"/>
                  <a:gd name="T22" fmla="*/ 66 w 784"/>
                  <a:gd name="T23" fmla="*/ 109 h 433"/>
                  <a:gd name="T24" fmla="*/ 0 w 784"/>
                  <a:gd name="T25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4" h="433">
                    <a:moveTo>
                      <a:pt x="783" y="0"/>
                    </a:moveTo>
                    <a:lnTo>
                      <a:pt x="716" y="117"/>
                    </a:lnTo>
                    <a:lnTo>
                      <a:pt x="650" y="219"/>
                    </a:lnTo>
                    <a:lnTo>
                      <a:pt x="584" y="307"/>
                    </a:lnTo>
                    <a:lnTo>
                      <a:pt x="518" y="380"/>
                    </a:lnTo>
                    <a:lnTo>
                      <a:pt x="463" y="417"/>
                    </a:lnTo>
                    <a:lnTo>
                      <a:pt x="397" y="432"/>
                    </a:lnTo>
                    <a:lnTo>
                      <a:pt x="330" y="417"/>
                    </a:lnTo>
                    <a:lnTo>
                      <a:pt x="264" y="380"/>
                    </a:lnTo>
                    <a:lnTo>
                      <a:pt x="198" y="307"/>
                    </a:lnTo>
                    <a:lnTo>
                      <a:pt x="132" y="219"/>
                    </a:lnTo>
                    <a:lnTo>
                      <a:pt x="66" y="109"/>
                    </a:lnTo>
                    <a:lnTo>
                      <a:pt x="0" y="0"/>
                    </a:lnTo>
                  </a:path>
                </a:pathLst>
              </a:custGeom>
              <a:noFill/>
              <a:ln w="381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2124" name="Freeform 140"/>
            <p:cNvSpPr>
              <a:spLocks/>
            </p:cNvSpPr>
            <p:nvPr/>
          </p:nvSpPr>
          <p:spPr bwMode="auto">
            <a:xfrm>
              <a:off x="1679" y="1789"/>
              <a:ext cx="713" cy="525"/>
            </a:xfrm>
            <a:custGeom>
              <a:avLst/>
              <a:gdLst>
                <a:gd name="T0" fmla="*/ 783 w 784"/>
                <a:gd name="T1" fmla="*/ 0 h 433"/>
                <a:gd name="T2" fmla="*/ 716 w 784"/>
                <a:gd name="T3" fmla="*/ 117 h 433"/>
                <a:gd name="T4" fmla="*/ 650 w 784"/>
                <a:gd name="T5" fmla="*/ 219 h 433"/>
                <a:gd name="T6" fmla="*/ 584 w 784"/>
                <a:gd name="T7" fmla="*/ 307 h 433"/>
                <a:gd name="T8" fmla="*/ 518 w 784"/>
                <a:gd name="T9" fmla="*/ 380 h 433"/>
                <a:gd name="T10" fmla="*/ 463 w 784"/>
                <a:gd name="T11" fmla="*/ 417 h 433"/>
                <a:gd name="T12" fmla="*/ 397 w 784"/>
                <a:gd name="T13" fmla="*/ 432 h 433"/>
                <a:gd name="T14" fmla="*/ 330 w 784"/>
                <a:gd name="T15" fmla="*/ 417 h 433"/>
                <a:gd name="T16" fmla="*/ 264 w 784"/>
                <a:gd name="T17" fmla="*/ 380 h 433"/>
                <a:gd name="T18" fmla="*/ 198 w 784"/>
                <a:gd name="T19" fmla="*/ 307 h 433"/>
                <a:gd name="T20" fmla="*/ 132 w 784"/>
                <a:gd name="T21" fmla="*/ 219 h 433"/>
                <a:gd name="T22" fmla="*/ 66 w 784"/>
                <a:gd name="T23" fmla="*/ 109 h 433"/>
                <a:gd name="T24" fmla="*/ 0 w 784"/>
                <a:gd name="T25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4" h="433">
                  <a:moveTo>
                    <a:pt x="783" y="0"/>
                  </a:moveTo>
                  <a:lnTo>
                    <a:pt x="716" y="117"/>
                  </a:lnTo>
                  <a:lnTo>
                    <a:pt x="650" y="219"/>
                  </a:lnTo>
                  <a:lnTo>
                    <a:pt x="584" y="307"/>
                  </a:lnTo>
                  <a:lnTo>
                    <a:pt x="518" y="380"/>
                  </a:lnTo>
                  <a:lnTo>
                    <a:pt x="463" y="417"/>
                  </a:lnTo>
                  <a:lnTo>
                    <a:pt x="397" y="432"/>
                  </a:lnTo>
                  <a:lnTo>
                    <a:pt x="330" y="417"/>
                  </a:lnTo>
                  <a:lnTo>
                    <a:pt x="264" y="380"/>
                  </a:lnTo>
                  <a:lnTo>
                    <a:pt x="198" y="307"/>
                  </a:lnTo>
                  <a:lnTo>
                    <a:pt x="132" y="219"/>
                  </a:lnTo>
                  <a:lnTo>
                    <a:pt x="66" y="109"/>
                  </a:ln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125" name="AutoShape 141"/>
            <p:cNvSpPr>
              <a:spLocks noChangeArrowheads="1"/>
            </p:cNvSpPr>
            <p:nvPr/>
          </p:nvSpPr>
          <p:spPr bwMode="auto">
            <a:xfrm>
              <a:off x="2965" y="605"/>
              <a:ext cx="543" cy="528"/>
            </a:xfrm>
            <a:prstGeom prst="wedgeEllipseCallout">
              <a:avLst>
                <a:gd name="adj1" fmla="val -66389"/>
                <a:gd name="adj2" fmla="val 83713"/>
              </a:avLst>
            </a:prstGeom>
            <a:solidFill>
              <a:srgbClr val="FFFF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1800" b="0">
                <a:solidFill>
                  <a:srgbClr val="FF0000"/>
                </a:solidFill>
              </a:endParaRPr>
            </a:p>
          </p:txBody>
        </p:sp>
        <p:graphicFrame>
          <p:nvGraphicFramePr>
            <p:cNvPr id="42126" name="Object 142"/>
            <p:cNvGraphicFramePr>
              <a:graphicFrameLocks noChangeAspect="1"/>
            </p:cNvGraphicFramePr>
            <p:nvPr/>
          </p:nvGraphicFramePr>
          <p:xfrm>
            <a:off x="3064" y="576"/>
            <a:ext cx="336" cy="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51" name="公式" r:id="rId17" imgW="177480" imgH="228600" progId="Equation.3">
                    <p:embed/>
                  </p:oleObj>
                </mc:Choice>
                <mc:Fallback>
                  <p:oleObj name="公式" r:id="rId17" imgW="177480" imgH="228600" progId="Equation.3">
                    <p:embed/>
                    <p:pic>
                      <p:nvPicPr>
                        <p:cNvPr id="0" name="Object 1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4" y="576"/>
                          <a:ext cx="336" cy="4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bg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127" name="Line 143"/>
            <p:cNvSpPr>
              <a:spLocks noChangeShapeType="1"/>
            </p:cNvSpPr>
            <p:nvPr/>
          </p:nvSpPr>
          <p:spPr bwMode="auto">
            <a:xfrm>
              <a:off x="1428" y="1344"/>
              <a:ext cx="288" cy="528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129" name="Rectangle 145"/>
            <p:cNvSpPr>
              <a:spLocks noChangeArrowheads="1"/>
            </p:cNvSpPr>
            <p:nvPr/>
          </p:nvSpPr>
          <p:spPr bwMode="auto">
            <a:xfrm>
              <a:off x="1176" y="1776"/>
              <a:ext cx="252" cy="408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108" name="Line 124"/>
            <p:cNvSpPr>
              <a:spLocks noChangeShapeType="1"/>
            </p:cNvSpPr>
            <p:nvPr/>
          </p:nvSpPr>
          <p:spPr bwMode="auto">
            <a:xfrm flipH="1">
              <a:off x="1440" y="912"/>
              <a:ext cx="0" cy="15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142" name="Rectangle 158"/>
            <p:cNvSpPr>
              <a:spLocks noChangeArrowheads="1"/>
            </p:cNvSpPr>
            <p:nvPr/>
          </p:nvSpPr>
          <p:spPr bwMode="auto">
            <a:xfrm>
              <a:off x="3634" y="1102"/>
              <a:ext cx="470" cy="1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107" name="Line 123"/>
            <p:cNvSpPr>
              <a:spLocks noChangeShapeType="1"/>
            </p:cNvSpPr>
            <p:nvPr/>
          </p:nvSpPr>
          <p:spPr bwMode="auto">
            <a:xfrm>
              <a:off x="1203" y="1789"/>
              <a:ext cx="28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2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703263" y="269875"/>
            <a:ext cx="7623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zh-CN" altLang="en-US" sz="3600">
                <a:solidFill>
                  <a:srgbClr val="FF0000"/>
                </a:solidFill>
              </a:rPr>
              <a:t>三相交流电路的小结（</a:t>
            </a:r>
            <a:r>
              <a:rPr lang="en-US" altLang="zh-CN" sz="3600">
                <a:solidFill>
                  <a:srgbClr val="FF0000"/>
                </a:solidFill>
              </a:rPr>
              <a:t>1</a:t>
            </a:r>
            <a:r>
              <a:rPr lang="zh-CN" altLang="en-US" sz="3600">
                <a:solidFill>
                  <a:srgbClr val="FF0000"/>
                </a:solidFill>
              </a:rPr>
              <a:t>）</a:t>
            </a:r>
            <a:r>
              <a:rPr lang="en-US" altLang="zh-CN" sz="3600">
                <a:solidFill>
                  <a:srgbClr val="FF0000"/>
                </a:solidFill>
              </a:rPr>
              <a:t>--</a:t>
            </a:r>
            <a:r>
              <a:rPr lang="zh-CN" altLang="en-US" sz="3600">
                <a:solidFill>
                  <a:srgbClr val="FF0000"/>
                </a:solidFill>
              </a:rPr>
              <a:t>三相电源</a:t>
            </a:r>
          </a:p>
        </p:txBody>
      </p:sp>
      <p:sp>
        <p:nvSpPr>
          <p:cNvPr id="31926" name="Text Box 182"/>
          <p:cNvSpPr txBox="1">
            <a:spLocks noChangeArrowheads="1"/>
          </p:cNvSpPr>
          <p:nvPr/>
        </p:nvSpPr>
        <p:spPr bwMode="auto">
          <a:xfrm>
            <a:off x="571500" y="3676650"/>
            <a:ext cx="2049463" cy="5476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三相三线制</a:t>
            </a:r>
          </a:p>
        </p:txBody>
      </p:sp>
      <p:sp>
        <p:nvSpPr>
          <p:cNvPr id="31927" name="Text Box 183"/>
          <p:cNvSpPr txBox="1">
            <a:spLocks noChangeArrowheads="1"/>
          </p:cNvSpPr>
          <p:nvPr/>
        </p:nvSpPr>
        <p:spPr bwMode="auto">
          <a:xfrm>
            <a:off x="533400" y="1085850"/>
            <a:ext cx="2006600" cy="5476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三相四线制</a:t>
            </a:r>
          </a:p>
        </p:txBody>
      </p:sp>
      <p:grpSp>
        <p:nvGrpSpPr>
          <p:cNvPr id="32032" name="Group 288"/>
          <p:cNvGrpSpPr>
            <a:grpSpLocks/>
          </p:cNvGrpSpPr>
          <p:nvPr/>
        </p:nvGrpSpPr>
        <p:grpSpPr bwMode="auto">
          <a:xfrm>
            <a:off x="2811463" y="628650"/>
            <a:ext cx="3865562" cy="2811463"/>
            <a:chOff x="1771" y="396"/>
            <a:chExt cx="2435" cy="1771"/>
          </a:xfrm>
        </p:grpSpPr>
        <p:sp>
          <p:nvSpPr>
            <p:cNvPr id="31945" name="Text Box 201"/>
            <p:cNvSpPr txBox="1">
              <a:spLocks noChangeArrowheads="1"/>
            </p:cNvSpPr>
            <p:nvPr/>
          </p:nvSpPr>
          <p:spPr bwMode="auto">
            <a:xfrm>
              <a:off x="3953" y="396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A</a:t>
              </a:r>
            </a:p>
          </p:txBody>
        </p:sp>
        <p:sp>
          <p:nvSpPr>
            <p:cNvPr id="32013" name="Oval 269"/>
            <p:cNvSpPr>
              <a:spLocks noChangeArrowheads="1"/>
            </p:cNvSpPr>
            <p:nvPr/>
          </p:nvSpPr>
          <p:spPr bwMode="auto">
            <a:xfrm>
              <a:off x="2780" y="1366"/>
              <a:ext cx="290" cy="269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012" name="Oval 268"/>
            <p:cNvSpPr>
              <a:spLocks noChangeArrowheads="1"/>
            </p:cNvSpPr>
            <p:nvPr/>
          </p:nvSpPr>
          <p:spPr bwMode="auto">
            <a:xfrm>
              <a:off x="2126" y="1348"/>
              <a:ext cx="284" cy="263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29" name="Oval 185"/>
            <p:cNvSpPr>
              <a:spLocks noChangeArrowheads="1"/>
            </p:cNvSpPr>
            <p:nvPr/>
          </p:nvSpPr>
          <p:spPr bwMode="auto">
            <a:xfrm>
              <a:off x="2420" y="744"/>
              <a:ext cx="301" cy="279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30" name="Line 186"/>
            <p:cNvSpPr>
              <a:spLocks noChangeShapeType="1"/>
            </p:cNvSpPr>
            <p:nvPr/>
          </p:nvSpPr>
          <p:spPr bwMode="auto">
            <a:xfrm>
              <a:off x="2583" y="540"/>
              <a:ext cx="0" cy="70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32" name="Line 188"/>
            <p:cNvSpPr>
              <a:spLocks noChangeShapeType="1"/>
            </p:cNvSpPr>
            <p:nvPr/>
          </p:nvSpPr>
          <p:spPr bwMode="auto">
            <a:xfrm rot="3308342">
              <a:off x="2278" y="1091"/>
              <a:ext cx="0" cy="75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34" name="Line 190"/>
            <p:cNvSpPr>
              <a:spLocks noChangeShapeType="1"/>
            </p:cNvSpPr>
            <p:nvPr/>
          </p:nvSpPr>
          <p:spPr bwMode="auto">
            <a:xfrm rot="18299483" flipV="1">
              <a:off x="2894" y="1106"/>
              <a:ext cx="31" cy="75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35" name="Line 191"/>
            <p:cNvSpPr>
              <a:spLocks noChangeShapeType="1"/>
            </p:cNvSpPr>
            <p:nvPr/>
          </p:nvSpPr>
          <p:spPr bwMode="auto">
            <a:xfrm>
              <a:off x="2583" y="552"/>
              <a:ext cx="137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36" name="Line 192"/>
            <p:cNvSpPr>
              <a:spLocks noChangeShapeType="1"/>
            </p:cNvSpPr>
            <p:nvPr/>
          </p:nvSpPr>
          <p:spPr bwMode="auto">
            <a:xfrm>
              <a:off x="2583" y="1239"/>
              <a:ext cx="137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37" name="Line 193"/>
            <p:cNvSpPr>
              <a:spLocks noChangeShapeType="1"/>
            </p:cNvSpPr>
            <p:nvPr/>
          </p:nvSpPr>
          <p:spPr bwMode="auto">
            <a:xfrm>
              <a:off x="3207" y="1720"/>
              <a:ext cx="74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38" name="Line 194"/>
            <p:cNvSpPr>
              <a:spLocks noChangeShapeType="1"/>
            </p:cNvSpPr>
            <p:nvPr/>
          </p:nvSpPr>
          <p:spPr bwMode="auto">
            <a:xfrm>
              <a:off x="1963" y="1985"/>
              <a:ext cx="199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39" name="Line 195"/>
            <p:cNvSpPr>
              <a:spLocks noChangeShapeType="1"/>
            </p:cNvSpPr>
            <p:nvPr/>
          </p:nvSpPr>
          <p:spPr bwMode="auto">
            <a:xfrm flipV="1">
              <a:off x="2830" y="721"/>
              <a:ext cx="0" cy="33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40" name="Line 196"/>
            <p:cNvSpPr>
              <a:spLocks noChangeShapeType="1"/>
            </p:cNvSpPr>
            <p:nvPr/>
          </p:nvSpPr>
          <p:spPr bwMode="auto">
            <a:xfrm flipH="1">
              <a:off x="2263" y="1584"/>
              <a:ext cx="248" cy="1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41" name="Line 197"/>
            <p:cNvSpPr>
              <a:spLocks noChangeShapeType="1"/>
            </p:cNvSpPr>
            <p:nvPr/>
          </p:nvSpPr>
          <p:spPr bwMode="auto">
            <a:xfrm>
              <a:off x="2694" y="1623"/>
              <a:ext cx="249" cy="19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1942" name="Object 198"/>
            <p:cNvGraphicFramePr>
              <a:graphicFrameLocks noChangeAspect="1"/>
            </p:cNvGraphicFramePr>
            <p:nvPr/>
          </p:nvGraphicFramePr>
          <p:xfrm>
            <a:off x="2031" y="431"/>
            <a:ext cx="415" cy="6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72" name="公式" r:id="rId4" imgW="177480" imgH="215640" progId="Equation.3">
                    <p:embed/>
                  </p:oleObj>
                </mc:Choice>
                <mc:Fallback>
                  <p:oleObj name="公式" r:id="rId4" imgW="177480" imgH="215640" progId="Equation.3">
                    <p:embed/>
                    <p:pic>
                      <p:nvPicPr>
                        <p:cNvPr id="0" name="Object 1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1" y="431"/>
                          <a:ext cx="415" cy="6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943" name="Object 199"/>
            <p:cNvGraphicFramePr>
              <a:graphicFrameLocks noChangeAspect="1"/>
            </p:cNvGraphicFramePr>
            <p:nvPr/>
          </p:nvGraphicFramePr>
          <p:xfrm>
            <a:off x="1771" y="929"/>
            <a:ext cx="388" cy="6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73" name="公式" r:id="rId6" imgW="177480" imgH="228600" progId="Equation.3">
                    <p:embed/>
                  </p:oleObj>
                </mc:Choice>
                <mc:Fallback>
                  <p:oleObj name="公式" r:id="rId6" imgW="177480" imgH="228600" progId="Equation.3">
                    <p:embed/>
                    <p:pic>
                      <p:nvPicPr>
                        <p:cNvPr id="0" name="Object 1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1" y="929"/>
                          <a:ext cx="388" cy="6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944" name="Object 200"/>
            <p:cNvGraphicFramePr>
              <a:graphicFrameLocks noChangeAspect="1"/>
            </p:cNvGraphicFramePr>
            <p:nvPr/>
          </p:nvGraphicFramePr>
          <p:xfrm>
            <a:off x="3089" y="1117"/>
            <a:ext cx="420" cy="5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74" name="公式" r:id="rId8" imgW="177480" imgH="215640" progId="Equation.3">
                    <p:embed/>
                  </p:oleObj>
                </mc:Choice>
                <mc:Fallback>
                  <p:oleObj name="公式" r:id="rId8" imgW="177480" imgH="215640" progId="Equation.3">
                    <p:embed/>
                    <p:pic>
                      <p:nvPicPr>
                        <p:cNvPr id="0" name="Object 2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9" y="1117"/>
                          <a:ext cx="420" cy="5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948" name="Text Box 204"/>
            <p:cNvSpPr txBox="1">
              <a:spLocks noChangeArrowheads="1"/>
            </p:cNvSpPr>
            <p:nvPr/>
          </p:nvSpPr>
          <p:spPr bwMode="auto">
            <a:xfrm>
              <a:off x="3897" y="184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C</a:t>
              </a:r>
            </a:p>
          </p:txBody>
        </p:sp>
        <p:sp>
          <p:nvSpPr>
            <p:cNvPr id="31949" name="Text Box 205"/>
            <p:cNvSpPr txBox="1">
              <a:spLocks noChangeArrowheads="1"/>
            </p:cNvSpPr>
            <p:nvPr/>
          </p:nvSpPr>
          <p:spPr bwMode="auto">
            <a:xfrm>
              <a:off x="3941" y="1549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B</a:t>
              </a:r>
            </a:p>
          </p:txBody>
        </p:sp>
        <p:sp>
          <p:nvSpPr>
            <p:cNvPr id="31951" name="Line 207"/>
            <p:cNvSpPr>
              <a:spLocks noChangeShapeType="1"/>
            </p:cNvSpPr>
            <p:nvPr/>
          </p:nvSpPr>
          <p:spPr bwMode="auto">
            <a:xfrm flipV="1">
              <a:off x="1963" y="1666"/>
              <a:ext cx="0" cy="33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52" name="Text Box 208"/>
            <p:cNvSpPr txBox="1">
              <a:spLocks noChangeArrowheads="1"/>
            </p:cNvSpPr>
            <p:nvPr/>
          </p:nvSpPr>
          <p:spPr bwMode="auto">
            <a:xfrm>
              <a:off x="3885" y="976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N</a:t>
              </a:r>
            </a:p>
          </p:txBody>
        </p:sp>
        <p:sp>
          <p:nvSpPr>
            <p:cNvPr id="32022" name="Oval 278"/>
            <p:cNvSpPr>
              <a:spLocks noChangeArrowheads="1"/>
            </p:cNvSpPr>
            <p:nvPr/>
          </p:nvSpPr>
          <p:spPr bwMode="auto">
            <a:xfrm>
              <a:off x="2532" y="1200"/>
              <a:ext cx="96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2033" name="Group 289"/>
          <p:cNvGrpSpPr>
            <a:grpSpLocks/>
          </p:cNvGrpSpPr>
          <p:nvPr/>
        </p:nvGrpSpPr>
        <p:grpSpPr bwMode="auto">
          <a:xfrm>
            <a:off x="503238" y="4184650"/>
            <a:ext cx="3683000" cy="2673350"/>
            <a:chOff x="317" y="2465"/>
            <a:chExt cx="2320" cy="1684"/>
          </a:xfrm>
        </p:grpSpPr>
        <p:sp>
          <p:nvSpPr>
            <p:cNvPr id="32018" name="Oval 274"/>
            <p:cNvSpPr>
              <a:spLocks noChangeArrowheads="1"/>
            </p:cNvSpPr>
            <p:nvPr/>
          </p:nvSpPr>
          <p:spPr bwMode="auto">
            <a:xfrm>
              <a:off x="1207" y="3369"/>
              <a:ext cx="301" cy="27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017" name="Oval 273"/>
            <p:cNvSpPr>
              <a:spLocks noChangeArrowheads="1"/>
            </p:cNvSpPr>
            <p:nvPr/>
          </p:nvSpPr>
          <p:spPr bwMode="auto">
            <a:xfrm>
              <a:off x="655" y="3351"/>
              <a:ext cx="281" cy="260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86" name="Oval 242"/>
            <p:cNvSpPr>
              <a:spLocks noChangeArrowheads="1"/>
            </p:cNvSpPr>
            <p:nvPr/>
          </p:nvSpPr>
          <p:spPr bwMode="auto">
            <a:xfrm>
              <a:off x="907" y="2805"/>
              <a:ext cx="262" cy="242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87" name="Line 243"/>
            <p:cNvSpPr>
              <a:spLocks noChangeShapeType="1"/>
            </p:cNvSpPr>
            <p:nvPr/>
          </p:nvSpPr>
          <p:spPr bwMode="auto">
            <a:xfrm>
              <a:off x="1041" y="2622"/>
              <a:ext cx="0" cy="66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89" name="Line 245"/>
            <p:cNvSpPr>
              <a:spLocks noChangeShapeType="1"/>
            </p:cNvSpPr>
            <p:nvPr/>
          </p:nvSpPr>
          <p:spPr bwMode="auto">
            <a:xfrm rot="3308342">
              <a:off x="749" y="3142"/>
              <a:ext cx="0" cy="72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91" name="Line 247"/>
            <p:cNvSpPr>
              <a:spLocks noChangeShapeType="1"/>
            </p:cNvSpPr>
            <p:nvPr/>
          </p:nvSpPr>
          <p:spPr bwMode="auto">
            <a:xfrm rot="18299483" flipV="1">
              <a:off x="1340" y="3157"/>
              <a:ext cx="29" cy="72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92" name="Line 248"/>
            <p:cNvSpPr>
              <a:spLocks noChangeShapeType="1"/>
            </p:cNvSpPr>
            <p:nvPr/>
          </p:nvSpPr>
          <p:spPr bwMode="auto">
            <a:xfrm>
              <a:off x="1029" y="2622"/>
              <a:ext cx="131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94" name="Line 250"/>
            <p:cNvSpPr>
              <a:spLocks noChangeShapeType="1"/>
            </p:cNvSpPr>
            <p:nvPr/>
          </p:nvSpPr>
          <p:spPr bwMode="auto">
            <a:xfrm>
              <a:off x="1640" y="3755"/>
              <a:ext cx="71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95" name="Line 251"/>
            <p:cNvSpPr>
              <a:spLocks noChangeShapeType="1"/>
            </p:cNvSpPr>
            <p:nvPr/>
          </p:nvSpPr>
          <p:spPr bwMode="auto">
            <a:xfrm>
              <a:off x="434" y="3995"/>
              <a:ext cx="191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96" name="Line 252"/>
            <p:cNvSpPr>
              <a:spLocks noChangeShapeType="1"/>
            </p:cNvSpPr>
            <p:nvPr/>
          </p:nvSpPr>
          <p:spPr bwMode="auto">
            <a:xfrm flipV="1">
              <a:off x="1296" y="2772"/>
              <a:ext cx="0" cy="31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97" name="Line 253"/>
            <p:cNvSpPr>
              <a:spLocks noChangeShapeType="1"/>
            </p:cNvSpPr>
            <p:nvPr/>
          </p:nvSpPr>
          <p:spPr bwMode="auto">
            <a:xfrm flipH="1">
              <a:off x="779" y="3582"/>
              <a:ext cx="239" cy="18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98" name="Line 254"/>
            <p:cNvSpPr>
              <a:spLocks noChangeShapeType="1"/>
            </p:cNvSpPr>
            <p:nvPr/>
          </p:nvSpPr>
          <p:spPr bwMode="auto">
            <a:xfrm>
              <a:off x="1113" y="3617"/>
              <a:ext cx="239" cy="18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1999" name="Object 255"/>
            <p:cNvGraphicFramePr>
              <a:graphicFrameLocks noChangeAspect="1"/>
            </p:cNvGraphicFramePr>
            <p:nvPr/>
          </p:nvGraphicFramePr>
          <p:xfrm>
            <a:off x="494" y="2465"/>
            <a:ext cx="455" cy="6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75" name="公式" r:id="rId10" imgW="177480" imgH="215640" progId="Equation.3">
                    <p:embed/>
                  </p:oleObj>
                </mc:Choice>
                <mc:Fallback>
                  <p:oleObj name="公式" r:id="rId10" imgW="177480" imgH="215640" progId="Equation.3">
                    <p:embed/>
                    <p:pic>
                      <p:nvPicPr>
                        <p:cNvPr id="0" name="Object 2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" y="2465"/>
                          <a:ext cx="455" cy="6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00" name="Object 256"/>
            <p:cNvGraphicFramePr>
              <a:graphicFrameLocks noChangeAspect="1"/>
            </p:cNvGraphicFramePr>
            <p:nvPr/>
          </p:nvGraphicFramePr>
          <p:xfrm>
            <a:off x="317" y="2923"/>
            <a:ext cx="379" cy="6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76" name="公式" r:id="rId12" imgW="177480" imgH="228600" progId="Equation.3">
                    <p:embed/>
                  </p:oleObj>
                </mc:Choice>
                <mc:Fallback>
                  <p:oleObj name="公式" r:id="rId12" imgW="177480" imgH="228600" progId="Equation.3">
                    <p:embed/>
                    <p:pic>
                      <p:nvPicPr>
                        <p:cNvPr id="0" name="Object 2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" y="2923"/>
                          <a:ext cx="379" cy="6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01" name="Object 257"/>
            <p:cNvGraphicFramePr>
              <a:graphicFrameLocks noChangeAspect="1"/>
            </p:cNvGraphicFramePr>
            <p:nvPr/>
          </p:nvGraphicFramePr>
          <p:xfrm>
            <a:off x="1473" y="3011"/>
            <a:ext cx="531" cy="6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77" name="公式" r:id="rId14" imgW="177480" imgH="215640" progId="Equation.3">
                    <p:embed/>
                  </p:oleObj>
                </mc:Choice>
                <mc:Fallback>
                  <p:oleObj name="公式" r:id="rId14" imgW="177480" imgH="215640" progId="Equation.3">
                    <p:embed/>
                    <p:pic>
                      <p:nvPicPr>
                        <p:cNvPr id="0" name="Object 2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3" y="3011"/>
                          <a:ext cx="531" cy="6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002" name="Text Box 258"/>
            <p:cNvSpPr txBox="1">
              <a:spLocks noChangeArrowheads="1"/>
            </p:cNvSpPr>
            <p:nvPr/>
          </p:nvSpPr>
          <p:spPr bwMode="auto">
            <a:xfrm>
              <a:off x="2356" y="2496"/>
              <a:ext cx="23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A</a:t>
              </a:r>
            </a:p>
          </p:txBody>
        </p:sp>
        <p:sp>
          <p:nvSpPr>
            <p:cNvPr id="32005" name="Text Box 261"/>
            <p:cNvSpPr txBox="1">
              <a:spLocks noChangeArrowheads="1"/>
            </p:cNvSpPr>
            <p:nvPr/>
          </p:nvSpPr>
          <p:spPr bwMode="auto">
            <a:xfrm>
              <a:off x="2372" y="382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C</a:t>
              </a:r>
            </a:p>
          </p:txBody>
        </p:sp>
        <p:sp>
          <p:nvSpPr>
            <p:cNvPr id="32006" name="Text Box 262"/>
            <p:cNvSpPr txBox="1">
              <a:spLocks noChangeArrowheads="1"/>
            </p:cNvSpPr>
            <p:nvPr/>
          </p:nvSpPr>
          <p:spPr bwMode="auto">
            <a:xfrm>
              <a:off x="2356" y="3534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B</a:t>
              </a:r>
            </a:p>
          </p:txBody>
        </p:sp>
        <p:sp>
          <p:nvSpPr>
            <p:cNvPr id="32008" name="Line 264"/>
            <p:cNvSpPr>
              <a:spLocks noChangeShapeType="1"/>
            </p:cNvSpPr>
            <p:nvPr/>
          </p:nvSpPr>
          <p:spPr bwMode="auto">
            <a:xfrm flipV="1">
              <a:off x="446" y="3692"/>
              <a:ext cx="0" cy="31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024" name="Oval 280"/>
            <p:cNvSpPr>
              <a:spLocks noChangeArrowheads="1"/>
            </p:cNvSpPr>
            <p:nvPr/>
          </p:nvSpPr>
          <p:spPr bwMode="auto">
            <a:xfrm>
              <a:off x="996" y="3252"/>
              <a:ext cx="96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2037" name="Group 293"/>
          <p:cNvGrpSpPr>
            <a:grpSpLocks/>
          </p:cNvGrpSpPr>
          <p:nvPr/>
        </p:nvGrpSpPr>
        <p:grpSpPr bwMode="auto">
          <a:xfrm>
            <a:off x="5003800" y="4137025"/>
            <a:ext cx="3719513" cy="2778125"/>
            <a:chOff x="3164" y="2393"/>
            <a:chExt cx="2343" cy="1750"/>
          </a:xfrm>
        </p:grpSpPr>
        <p:sp>
          <p:nvSpPr>
            <p:cNvPr id="32019" name="Oval 275"/>
            <p:cNvSpPr>
              <a:spLocks noChangeArrowheads="1"/>
            </p:cNvSpPr>
            <p:nvPr/>
          </p:nvSpPr>
          <p:spPr bwMode="auto">
            <a:xfrm>
              <a:off x="4136" y="2929"/>
              <a:ext cx="312" cy="290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020" name="Oval 276"/>
            <p:cNvSpPr>
              <a:spLocks noChangeArrowheads="1"/>
            </p:cNvSpPr>
            <p:nvPr/>
          </p:nvSpPr>
          <p:spPr bwMode="auto">
            <a:xfrm>
              <a:off x="3564" y="2872"/>
              <a:ext cx="310" cy="275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1954" name="Object 210"/>
            <p:cNvGraphicFramePr>
              <a:graphicFrameLocks noChangeAspect="1"/>
            </p:cNvGraphicFramePr>
            <p:nvPr/>
          </p:nvGraphicFramePr>
          <p:xfrm>
            <a:off x="4422" y="2586"/>
            <a:ext cx="459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78" name="公式" r:id="rId15" imgW="177480" imgH="215640" progId="Equation.3">
                    <p:embed/>
                  </p:oleObj>
                </mc:Choice>
                <mc:Fallback>
                  <p:oleObj name="公式" r:id="rId15" imgW="177480" imgH="215640" progId="Equation.3">
                    <p:embed/>
                    <p:pic>
                      <p:nvPicPr>
                        <p:cNvPr id="0" name="Object 2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2" y="2586"/>
                          <a:ext cx="459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955" name="Object 211"/>
            <p:cNvGraphicFramePr>
              <a:graphicFrameLocks noChangeAspect="1"/>
            </p:cNvGraphicFramePr>
            <p:nvPr/>
          </p:nvGraphicFramePr>
          <p:xfrm>
            <a:off x="3164" y="2446"/>
            <a:ext cx="433" cy="6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79" name="公式" r:id="rId17" imgW="177480" imgH="228600" progId="Equation.3">
                    <p:embed/>
                  </p:oleObj>
                </mc:Choice>
                <mc:Fallback>
                  <p:oleObj name="公式" r:id="rId17" imgW="177480" imgH="228600" progId="Equation.3">
                    <p:embed/>
                    <p:pic>
                      <p:nvPicPr>
                        <p:cNvPr id="0" name="Object 2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4" y="2446"/>
                          <a:ext cx="433" cy="6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956" name="Object 212"/>
            <p:cNvGraphicFramePr>
              <a:graphicFrameLocks noChangeAspect="1"/>
            </p:cNvGraphicFramePr>
            <p:nvPr/>
          </p:nvGraphicFramePr>
          <p:xfrm>
            <a:off x="4127" y="3382"/>
            <a:ext cx="422" cy="6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680" name="公式" r:id="rId19" imgW="177480" imgH="215640" progId="Equation.3">
                    <p:embed/>
                  </p:oleObj>
                </mc:Choice>
                <mc:Fallback>
                  <p:oleObj name="公式" r:id="rId19" imgW="177480" imgH="215640" progId="Equation.3">
                    <p:embed/>
                    <p:pic>
                      <p:nvPicPr>
                        <p:cNvPr id="0" name="Object 2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7" y="3382"/>
                          <a:ext cx="422" cy="6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957" name="Text Box 213"/>
            <p:cNvSpPr txBox="1">
              <a:spLocks noChangeArrowheads="1"/>
            </p:cNvSpPr>
            <p:nvPr/>
          </p:nvSpPr>
          <p:spPr bwMode="auto">
            <a:xfrm>
              <a:off x="5198" y="2393"/>
              <a:ext cx="23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A</a:t>
              </a:r>
            </a:p>
          </p:txBody>
        </p:sp>
        <p:sp>
          <p:nvSpPr>
            <p:cNvPr id="31960" name="Text Box 216"/>
            <p:cNvSpPr txBox="1">
              <a:spLocks noChangeArrowheads="1"/>
            </p:cNvSpPr>
            <p:nvPr/>
          </p:nvSpPr>
          <p:spPr bwMode="auto">
            <a:xfrm>
              <a:off x="5212" y="381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C</a:t>
              </a:r>
            </a:p>
          </p:txBody>
        </p:sp>
        <p:sp>
          <p:nvSpPr>
            <p:cNvPr id="31961" name="Text Box 217"/>
            <p:cNvSpPr txBox="1">
              <a:spLocks noChangeArrowheads="1"/>
            </p:cNvSpPr>
            <p:nvPr/>
          </p:nvSpPr>
          <p:spPr bwMode="auto">
            <a:xfrm>
              <a:off x="5242" y="335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tx2"/>
                  </a:solidFill>
                </a:rPr>
                <a:t>B</a:t>
              </a:r>
            </a:p>
          </p:txBody>
        </p:sp>
        <p:sp>
          <p:nvSpPr>
            <p:cNvPr id="31966" name="Oval 222"/>
            <p:cNvSpPr>
              <a:spLocks noChangeArrowheads="1"/>
            </p:cNvSpPr>
            <p:nvPr/>
          </p:nvSpPr>
          <p:spPr bwMode="auto">
            <a:xfrm>
              <a:off x="3831" y="3434"/>
              <a:ext cx="295" cy="299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67" name="Line 223"/>
            <p:cNvSpPr>
              <a:spLocks noChangeShapeType="1"/>
            </p:cNvSpPr>
            <p:nvPr/>
          </p:nvSpPr>
          <p:spPr bwMode="auto">
            <a:xfrm>
              <a:off x="3357" y="3584"/>
              <a:ext cx="1247" cy="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70" name="Line 226"/>
            <p:cNvSpPr>
              <a:spLocks noChangeShapeType="1"/>
            </p:cNvSpPr>
            <p:nvPr/>
          </p:nvSpPr>
          <p:spPr bwMode="auto">
            <a:xfrm rot="-7339182">
              <a:off x="3687" y="3079"/>
              <a:ext cx="121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73" name="Line 229"/>
            <p:cNvSpPr>
              <a:spLocks noChangeShapeType="1"/>
            </p:cNvSpPr>
            <p:nvPr/>
          </p:nvSpPr>
          <p:spPr bwMode="auto">
            <a:xfrm rot="-3441118">
              <a:off x="3050" y="3079"/>
              <a:ext cx="121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74" name="Line 230"/>
            <p:cNvSpPr>
              <a:spLocks noChangeShapeType="1"/>
            </p:cNvSpPr>
            <p:nvPr/>
          </p:nvSpPr>
          <p:spPr bwMode="auto">
            <a:xfrm>
              <a:off x="3981" y="2585"/>
              <a:ext cx="12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75" name="Line 231"/>
            <p:cNvSpPr>
              <a:spLocks noChangeShapeType="1"/>
            </p:cNvSpPr>
            <p:nvPr/>
          </p:nvSpPr>
          <p:spPr bwMode="auto">
            <a:xfrm>
              <a:off x="4604" y="3584"/>
              <a:ext cx="64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76" name="Line 232"/>
            <p:cNvSpPr>
              <a:spLocks noChangeShapeType="1"/>
            </p:cNvSpPr>
            <p:nvPr/>
          </p:nvSpPr>
          <p:spPr bwMode="auto">
            <a:xfrm>
              <a:off x="3333" y="3584"/>
              <a:ext cx="0" cy="40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77" name="Line 233"/>
            <p:cNvSpPr>
              <a:spLocks noChangeShapeType="1"/>
            </p:cNvSpPr>
            <p:nvPr/>
          </p:nvSpPr>
          <p:spPr bwMode="auto">
            <a:xfrm>
              <a:off x="3345" y="3963"/>
              <a:ext cx="189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78" name="Line 234"/>
            <p:cNvSpPr>
              <a:spLocks noChangeShapeType="1"/>
            </p:cNvSpPr>
            <p:nvPr/>
          </p:nvSpPr>
          <p:spPr bwMode="auto">
            <a:xfrm flipH="1">
              <a:off x="3731" y="2980"/>
              <a:ext cx="249" cy="40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79" name="Line 235"/>
            <p:cNvSpPr>
              <a:spLocks noChangeShapeType="1"/>
            </p:cNvSpPr>
            <p:nvPr/>
          </p:nvSpPr>
          <p:spPr bwMode="auto">
            <a:xfrm>
              <a:off x="3755" y="3843"/>
              <a:ext cx="4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80" name="Line 236"/>
            <p:cNvSpPr>
              <a:spLocks noChangeShapeType="1"/>
            </p:cNvSpPr>
            <p:nvPr/>
          </p:nvSpPr>
          <p:spPr bwMode="auto">
            <a:xfrm flipH="1" flipV="1">
              <a:off x="4066" y="3129"/>
              <a:ext cx="201" cy="30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034" name="Oval 290"/>
            <p:cNvSpPr>
              <a:spLocks noChangeArrowheads="1"/>
            </p:cNvSpPr>
            <p:nvPr/>
          </p:nvSpPr>
          <p:spPr bwMode="auto">
            <a:xfrm flipH="1">
              <a:off x="3960" y="2568"/>
              <a:ext cx="60" cy="6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035" name="Oval 291"/>
            <p:cNvSpPr>
              <a:spLocks noChangeArrowheads="1"/>
            </p:cNvSpPr>
            <p:nvPr/>
          </p:nvSpPr>
          <p:spPr bwMode="auto">
            <a:xfrm flipH="1">
              <a:off x="4584" y="3552"/>
              <a:ext cx="60" cy="6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036" name="Oval 292"/>
            <p:cNvSpPr>
              <a:spLocks noChangeArrowheads="1"/>
            </p:cNvSpPr>
            <p:nvPr/>
          </p:nvSpPr>
          <p:spPr bwMode="auto">
            <a:xfrm flipH="1">
              <a:off x="3312" y="3564"/>
              <a:ext cx="60" cy="6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2038" name="Line 294"/>
          <p:cNvSpPr>
            <a:spLocks noChangeShapeType="1"/>
          </p:cNvSpPr>
          <p:nvPr/>
        </p:nvSpPr>
        <p:spPr bwMode="auto">
          <a:xfrm>
            <a:off x="0" y="3467100"/>
            <a:ext cx="914400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2048" name="Group 304"/>
          <p:cNvGrpSpPr>
            <a:grpSpLocks/>
          </p:cNvGrpSpPr>
          <p:nvPr/>
        </p:nvGrpSpPr>
        <p:grpSpPr bwMode="auto">
          <a:xfrm>
            <a:off x="6940550" y="1485900"/>
            <a:ext cx="2203450" cy="2381250"/>
            <a:chOff x="4372" y="936"/>
            <a:chExt cx="1388" cy="1500"/>
          </a:xfrm>
        </p:grpSpPr>
        <p:sp>
          <p:nvSpPr>
            <p:cNvPr id="32041" name="AutoShape 297"/>
            <p:cNvSpPr>
              <a:spLocks noChangeArrowheads="1"/>
            </p:cNvSpPr>
            <p:nvPr/>
          </p:nvSpPr>
          <p:spPr bwMode="auto">
            <a:xfrm>
              <a:off x="4372" y="936"/>
              <a:ext cx="1308" cy="15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040" name="Text Box 296"/>
            <p:cNvSpPr txBox="1">
              <a:spLocks noChangeArrowheads="1"/>
            </p:cNvSpPr>
            <p:nvPr/>
          </p:nvSpPr>
          <p:spPr bwMode="auto">
            <a:xfrm>
              <a:off x="4386" y="952"/>
              <a:ext cx="1374" cy="1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三相电源一般都是对称的，而且多用三相四线制接法。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2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319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32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32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26" grpId="0" animBg="1" autoUpdateAnimBg="0"/>
      <p:bldP spid="3203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68" name="Text Box 56"/>
          <p:cNvSpPr txBox="1">
            <a:spLocks noChangeArrowheads="1"/>
          </p:cNvSpPr>
          <p:nvPr/>
        </p:nvSpPr>
        <p:spPr bwMode="auto">
          <a:xfrm>
            <a:off x="1009650" y="304800"/>
            <a:ext cx="70072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zh-CN" altLang="en-US" sz="3600">
                <a:solidFill>
                  <a:srgbClr val="FF0000"/>
                </a:solidFill>
              </a:rPr>
              <a:t>三相交流电路的小结</a:t>
            </a:r>
            <a:r>
              <a:rPr lang="en-US" altLang="zh-CN" sz="3600">
                <a:solidFill>
                  <a:srgbClr val="FF0000"/>
                </a:solidFill>
              </a:rPr>
              <a:t>(2)--</a:t>
            </a:r>
            <a:r>
              <a:rPr lang="zh-CN" altLang="en-US" sz="3600">
                <a:solidFill>
                  <a:srgbClr val="FF0000"/>
                </a:solidFill>
              </a:rPr>
              <a:t>三相负载</a:t>
            </a:r>
          </a:p>
        </p:txBody>
      </p:sp>
      <p:sp>
        <p:nvSpPr>
          <p:cNvPr id="64571" name="Text Box 59"/>
          <p:cNvSpPr txBox="1">
            <a:spLocks noChangeArrowheads="1"/>
          </p:cNvSpPr>
          <p:nvPr/>
        </p:nvSpPr>
        <p:spPr bwMode="auto">
          <a:xfrm>
            <a:off x="1428750" y="1333500"/>
            <a:ext cx="1800225" cy="5889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</a:rPr>
              <a:t>星形负载</a:t>
            </a:r>
          </a:p>
        </p:txBody>
      </p:sp>
      <p:sp>
        <p:nvSpPr>
          <p:cNvPr id="64572" name="Text Box 60"/>
          <p:cNvSpPr txBox="1">
            <a:spLocks noChangeArrowheads="1"/>
          </p:cNvSpPr>
          <p:nvPr/>
        </p:nvSpPr>
        <p:spPr bwMode="auto">
          <a:xfrm>
            <a:off x="5715000" y="1371600"/>
            <a:ext cx="2217738" cy="5889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</a:rPr>
              <a:t>三角形负载</a:t>
            </a:r>
          </a:p>
        </p:txBody>
      </p:sp>
      <p:grpSp>
        <p:nvGrpSpPr>
          <p:cNvPr id="64624" name="Group 112"/>
          <p:cNvGrpSpPr>
            <a:grpSpLocks/>
          </p:cNvGrpSpPr>
          <p:nvPr/>
        </p:nvGrpSpPr>
        <p:grpSpPr bwMode="auto">
          <a:xfrm>
            <a:off x="495300" y="838200"/>
            <a:ext cx="4114800" cy="5562600"/>
            <a:chOff x="288" y="528"/>
            <a:chExt cx="2592" cy="3504"/>
          </a:xfrm>
        </p:grpSpPr>
        <p:sp>
          <p:nvSpPr>
            <p:cNvPr id="64573" name="Line 61"/>
            <p:cNvSpPr>
              <a:spLocks noChangeShapeType="1"/>
            </p:cNvSpPr>
            <p:nvPr/>
          </p:nvSpPr>
          <p:spPr bwMode="auto">
            <a:xfrm>
              <a:off x="2880" y="528"/>
              <a:ext cx="0" cy="3504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4622" name="Group 110"/>
            <p:cNvGrpSpPr>
              <a:grpSpLocks/>
            </p:cNvGrpSpPr>
            <p:nvPr/>
          </p:nvGrpSpPr>
          <p:grpSpPr bwMode="auto">
            <a:xfrm>
              <a:off x="288" y="1584"/>
              <a:ext cx="2470" cy="1788"/>
              <a:chOff x="288" y="1584"/>
              <a:chExt cx="2470" cy="1788"/>
            </a:xfrm>
          </p:grpSpPr>
          <p:sp>
            <p:nvSpPr>
              <p:cNvPr id="64576" name="Line 64"/>
              <p:cNvSpPr>
                <a:spLocks noChangeShapeType="1"/>
              </p:cNvSpPr>
              <p:nvPr/>
            </p:nvSpPr>
            <p:spPr bwMode="auto">
              <a:xfrm rot="5400000">
                <a:off x="1694" y="2056"/>
                <a:ext cx="706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77" name="Rectangle 65"/>
              <p:cNvSpPr>
                <a:spLocks noChangeArrowheads="1"/>
              </p:cNvSpPr>
              <p:nvPr/>
            </p:nvSpPr>
            <p:spPr bwMode="auto">
              <a:xfrm rot="5400000">
                <a:off x="1927" y="1994"/>
                <a:ext cx="253" cy="10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79" name="Line 67"/>
              <p:cNvSpPr>
                <a:spLocks noChangeShapeType="1"/>
              </p:cNvSpPr>
              <p:nvPr/>
            </p:nvSpPr>
            <p:spPr bwMode="auto">
              <a:xfrm rot="8771629" flipV="1">
                <a:off x="1381" y="2625"/>
                <a:ext cx="753" cy="97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0" name="Rectangle 68"/>
              <p:cNvSpPr>
                <a:spLocks noChangeArrowheads="1"/>
              </p:cNvSpPr>
              <p:nvPr/>
            </p:nvSpPr>
            <p:spPr bwMode="auto">
              <a:xfrm rot="8248905">
                <a:off x="1638" y="2605"/>
                <a:ext cx="235" cy="109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2" name="Line 70"/>
              <p:cNvSpPr>
                <a:spLocks noChangeShapeType="1"/>
              </p:cNvSpPr>
              <p:nvPr/>
            </p:nvSpPr>
            <p:spPr bwMode="auto">
              <a:xfrm rot="1564820">
                <a:off x="1960" y="2565"/>
                <a:ext cx="798" cy="109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3" name="Rectangle 71"/>
              <p:cNvSpPr>
                <a:spLocks noChangeArrowheads="1"/>
              </p:cNvSpPr>
              <p:nvPr/>
            </p:nvSpPr>
            <p:spPr bwMode="auto">
              <a:xfrm rot="2005373">
                <a:off x="2262" y="2576"/>
                <a:ext cx="233" cy="113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4" name="Line 72"/>
              <p:cNvSpPr>
                <a:spLocks noChangeShapeType="1"/>
              </p:cNvSpPr>
              <p:nvPr/>
            </p:nvSpPr>
            <p:spPr bwMode="auto">
              <a:xfrm flipH="1">
                <a:off x="560" y="1710"/>
                <a:ext cx="1489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5" name="Line 73"/>
              <p:cNvSpPr>
                <a:spLocks noChangeShapeType="1"/>
              </p:cNvSpPr>
              <p:nvPr/>
            </p:nvSpPr>
            <p:spPr bwMode="auto">
              <a:xfrm flipH="1">
                <a:off x="560" y="2925"/>
                <a:ext cx="916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6" name="Line 74"/>
              <p:cNvSpPr>
                <a:spLocks noChangeShapeType="1"/>
              </p:cNvSpPr>
              <p:nvPr/>
            </p:nvSpPr>
            <p:spPr bwMode="auto">
              <a:xfrm flipH="1">
                <a:off x="584" y="2404"/>
                <a:ext cx="1489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7" name="Line 75"/>
              <p:cNvSpPr>
                <a:spLocks noChangeShapeType="1"/>
              </p:cNvSpPr>
              <p:nvPr/>
            </p:nvSpPr>
            <p:spPr bwMode="auto">
              <a:xfrm>
                <a:off x="2667" y="2853"/>
                <a:ext cx="0" cy="425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8" name="Line 76"/>
              <p:cNvSpPr>
                <a:spLocks noChangeShapeType="1"/>
              </p:cNvSpPr>
              <p:nvPr/>
            </p:nvSpPr>
            <p:spPr bwMode="auto">
              <a:xfrm flipH="1">
                <a:off x="560" y="3266"/>
                <a:ext cx="2119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89" name="Text Box 77"/>
              <p:cNvSpPr txBox="1">
                <a:spLocks noChangeArrowheads="1"/>
              </p:cNvSpPr>
              <p:nvPr/>
            </p:nvSpPr>
            <p:spPr bwMode="auto">
              <a:xfrm>
                <a:off x="288" y="1584"/>
                <a:ext cx="27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A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64590" name="Text Box 78"/>
              <p:cNvSpPr txBox="1">
                <a:spLocks noChangeArrowheads="1"/>
              </p:cNvSpPr>
              <p:nvPr/>
            </p:nvSpPr>
            <p:spPr bwMode="auto">
              <a:xfrm>
                <a:off x="288" y="3045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C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64591" name="Text Box 79"/>
              <p:cNvSpPr txBox="1">
                <a:spLocks noChangeArrowheads="1"/>
              </p:cNvSpPr>
              <p:nvPr/>
            </p:nvSpPr>
            <p:spPr bwMode="auto">
              <a:xfrm>
                <a:off x="288" y="266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B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64592" name="Text Box 80"/>
              <p:cNvSpPr txBox="1">
                <a:spLocks noChangeArrowheads="1"/>
              </p:cNvSpPr>
              <p:nvPr/>
            </p:nvSpPr>
            <p:spPr bwMode="auto">
              <a:xfrm>
                <a:off x="288" y="2247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rgbClr val="FF0000"/>
                    </a:solidFill>
                  </a:rPr>
                  <a:t>N</a:t>
                </a:r>
                <a:endParaRPr lang="en-US" altLang="zh-CN" sz="24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64593" name="Text Box 81"/>
              <p:cNvSpPr txBox="1">
                <a:spLocks noChangeArrowheads="1"/>
              </p:cNvSpPr>
              <p:nvPr/>
            </p:nvSpPr>
            <p:spPr bwMode="auto">
              <a:xfrm>
                <a:off x="2107" y="1850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  <a:endParaRPr lang="en-US" altLang="zh-CN" sz="2400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64594" name="Text Box 82"/>
              <p:cNvSpPr txBox="1">
                <a:spLocks noChangeArrowheads="1"/>
              </p:cNvSpPr>
              <p:nvPr/>
            </p:nvSpPr>
            <p:spPr bwMode="auto">
              <a:xfrm>
                <a:off x="1412" y="2398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  <a:endParaRPr lang="en-US" altLang="zh-CN" sz="2400" i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64595" name="Text Box 83"/>
              <p:cNvSpPr txBox="1">
                <a:spLocks noChangeArrowheads="1"/>
              </p:cNvSpPr>
              <p:nvPr/>
            </p:nvSpPr>
            <p:spPr bwMode="auto">
              <a:xfrm>
                <a:off x="2464" y="2342"/>
                <a:ext cx="2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schemeClr val="accent2"/>
                    </a:solidFill>
                  </a:rPr>
                  <a:t>Z</a:t>
                </a:r>
                <a:endParaRPr lang="en-US" altLang="zh-CN" sz="2400" i="1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64623" name="Oval 111"/>
            <p:cNvSpPr>
              <a:spLocks noChangeArrowheads="1"/>
            </p:cNvSpPr>
            <p:nvPr/>
          </p:nvSpPr>
          <p:spPr bwMode="auto">
            <a:xfrm>
              <a:off x="2004" y="2364"/>
              <a:ext cx="96" cy="96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4628" name="Group 116"/>
          <p:cNvGrpSpPr>
            <a:grpSpLocks/>
          </p:cNvGrpSpPr>
          <p:nvPr/>
        </p:nvGrpSpPr>
        <p:grpSpPr bwMode="auto">
          <a:xfrm>
            <a:off x="4857750" y="2362200"/>
            <a:ext cx="3798888" cy="3001963"/>
            <a:chOff x="3060" y="1488"/>
            <a:chExt cx="2393" cy="1891"/>
          </a:xfrm>
        </p:grpSpPr>
        <p:sp>
          <p:nvSpPr>
            <p:cNvPr id="64597" name="Line 85"/>
            <p:cNvSpPr>
              <a:spLocks noChangeShapeType="1"/>
            </p:cNvSpPr>
            <p:nvPr/>
          </p:nvSpPr>
          <p:spPr bwMode="auto">
            <a:xfrm rot="10766429">
              <a:off x="3334" y="2730"/>
              <a:ext cx="2101" cy="13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98" name="Rectangle 86"/>
            <p:cNvSpPr>
              <a:spLocks noChangeArrowheads="1"/>
            </p:cNvSpPr>
            <p:nvPr/>
          </p:nvSpPr>
          <p:spPr bwMode="auto">
            <a:xfrm rot="10766429">
              <a:off x="4618" y="2662"/>
              <a:ext cx="287" cy="1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00" name="Line 88"/>
            <p:cNvSpPr>
              <a:spLocks noChangeShapeType="1"/>
            </p:cNvSpPr>
            <p:nvPr/>
          </p:nvSpPr>
          <p:spPr bwMode="auto">
            <a:xfrm rot="7698288" flipH="1">
              <a:off x="3754" y="2219"/>
              <a:ext cx="1225" cy="53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01" name="Rectangle 89"/>
            <p:cNvSpPr>
              <a:spLocks noChangeArrowheads="1"/>
            </p:cNvSpPr>
            <p:nvPr/>
          </p:nvSpPr>
          <p:spPr bwMode="auto">
            <a:xfrm rot="7698288">
              <a:off x="4287" y="2109"/>
              <a:ext cx="309" cy="105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03" name="Line 91"/>
            <p:cNvSpPr>
              <a:spLocks noChangeShapeType="1"/>
            </p:cNvSpPr>
            <p:nvPr/>
          </p:nvSpPr>
          <p:spPr bwMode="auto">
            <a:xfrm rot="3276425">
              <a:off x="4462" y="2227"/>
              <a:ext cx="1238" cy="21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04" name="Rectangle 92"/>
            <p:cNvSpPr>
              <a:spLocks noChangeArrowheads="1"/>
            </p:cNvSpPr>
            <p:nvPr/>
          </p:nvSpPr>
          <p:spPr bwMode="auto">
            <a:xfrm rot="3276425">
              <a:off x="4865" y="2124"/>
              <a:ext cx="332" cy="1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05" name="Line 93"/>
            <p:cNvSpPr>
              <a:spLocks noChangeShapeType="1"/>
            </p:cNvSpPr>
            <p:nvPr/>
          </p:nvSpPr>
          <p:spPr bwMode="auto">
            <a:xfrm flipH="1" flipV="1">
              <a:off x="3363" y="1723"/>
              <a:ext cx="1389" cy="5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07" name="Line 95"/>
            <p:cNvSpPr>
              <a:spLocks noChangeShapeType="1"/>
            </p:cNvSpPr>
            <p:nvPr/>
          </p:nvSpPr>
          <p:spPr bwMode="auto">
            <a:xfrm>
              <a:off x="5424" y="2741"/>
              <a:ext cx="0" cy="527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08" name="Line 96"/>
            <p:cNvSpPr>
              <a:spLocks noChangeShapeType="1"/>
            </p:cNvSpPr>
            <p:nvPr/>
          </p:nvSpPr>
          <p:spPr bwMode="auto">
            <a:xfrm flipH="1">
              <a:off x="3360" y="3264"/>
              <a:ext cx="2061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09" name="Text Box 97"/>
            <p:cNvSpPr txBox="1">
              <a:spLocks noChangeArrowheads="1"/>
            </p:cNvSpPr>
            <p:nvPr/>
          </p:nvSpPr>
          <p:spPr bwMode="auto">
            <a:xfrm>
              <a:off x="3060" y="1488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  <a:endParaRPr lang="en-US" altLang="zh-CN" sz="2400" i="1">
                <a:solidFill>
                  <a:srgbClr val="FF0000"/>
                </a:solidFill>
              </a:endParaRPr>
            </a:p>
          </p:txBody>
        </p:sp>
        <p:sp>
          <p:nvSpPr>
            <p:cNvPr id="64610" name="Text Box 98"/>
            <p:cNvSpPr txBox="1">
              <a:spLocks noChangeArrowheads="1"/>
            </p:cNvSpPr>
            <p:nvPr/>
          </p:nvSpPr>
          <p:spPr bwMode="auto">
            <a:xfrm>
              <a:off x="3084" y="305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  <a:endParaRPr lang="en-US" altLang="zh-CN" sz="2400" i="1">
                <a:solidFill>
                  <a:srgbClr val="FF0000"/>
                </a:solidFill>
              </a:endParaRPr>
            </a:p>
          </p:txBody>
        </p:sp>
        <p:sp>
          <p:nvSpPr>
            <p:cNvPr id="64611" name="Text Box 99"/>
            <p:cNvSpPr txBox="1">
              <a:spLocks noChangeArrowheads="1"/>
            </p:cNvSpPr>
            <p:nvPr/>
          </p:nvSpPr>
          <p:spPr bwMode="auto">
            <a:xfrm>
              <a:off x="3060" y="2534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  <a:endParaRPr lang="en-US" altLang="zh-CN" sz="2400" i="1">
                <a:solidFill>
                  <a:srgbClr val="FF0000"/>
                </a:solidFill>
              </a:endParaRPr>
            </a:p>
          </p:txBody>
        </p:sp>
        <p:sp>
          <p:nvSpPr>
            <p:cNvPr id="64618" name="Text Box 106"/>
            <p:cNvSpPr txBox="1">
              <a:spLocks noChangeArrowheads="1"/>
            </p:cNvSpPr>
            <p:nvPr/>
          </p:nvSpPr>
          <p:spPr bwMode="auto">
            <a:xfrm>
              <a:off x="4090" y="1960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endParaRPr lang="en-US" altLang="zh-CN" sz="2400" i="1">
                <a:solidFill>
                  <a:schemeClr val="accent2"/>
                </a:solidFill>
              </a:endParaRPr>
            </a:p>
          </p:txBody>
        </p:sp>
        <p:sp>
          <p:nvSpPr>
            <p:cNvPr id="64619" name="Text Box 107"/>
            <p:cNvSpPr txBox="1">
              <a:spLocks noChangeArrowheads="1"/>
            </p:cNvSpPr>
            <p:nvPr/>
          </p:nvSpPr>
          <p:spPr bwMode="auto">
            <a:xfrm>
              <a:off x="5097" y="1912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</a:p>
          </p:txBody>
        </p:sp>
        <p:sp>
          <p:nvSpPr>
            <p:cNvPr id="64620" name="Text Box 108"/>
            <p:cNvSpPr txBox="1">
              <a:spLocks noChangeArrowheads="1"/>
            </p:cNvSpPr>
            <p:nvPr/>
          </p:nvSpPr>
          <p:spPr bwMode="auto">
            <a:xfrm>
              <a:off x="4624" y="2760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Z</a:t>
              </a:r>
              <a:endParaRPr lang="en-US" altLang="zh-CN" sz="2400" i="1">
                <a:solidFill>
                  <a:schemeClr val="accent2"/>
                </a:solidFill>
              </a:endParaRPr>
            </a:p>
          </p:txBody>
        </p:sp>
        <p:sp>
          <p:nvSpPr>
            <p:cNvPr id="64625" name="Oval 113"/>
            <p:cNvSpPr>
              <a:spLocks noChangeArrowheads="1"/>
            </p:cNvSpPr>
            <p:nvPr/>
          </p:nvSpPr>
          <p:spPr bwMode="auto">
            <a:xfrm flipH="1">
              <a:off x="3992" y="2701"/>
              <a:ext cx="57" cy="71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26" name="Oval 114"/>
            <p:cNvSpPr>
              <a:spLocks noChangeArrowheads="1"/>
            </p:cNvSpPr>
            <p:nvPr/>
          </p:nvSpPr>
          <p:spPr bwMode="auto">
            <a:xfrm flipH="1">
              <a:off x="5396" y="2701"/>
              <a:ext cx="57" cy="71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27" name="Oval 115"/>
            <p:cNvSpPr>
              <a:spLocks noChangeArrowheads="1"/>
            </p:cNvSpPr>
            <p:nvPr/>
          </p:nvSpPr>
          <p:spPr bwMode="auto">
            <a:xfrm flipH="1">
              <a:off x="4700" y="1717"/>
              <a:ext cx="57" cy="71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71" grpId="0" animBg="1"/>
      <p:bldP spid="6457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54" name="Text Box 66"/>
          <p:cNvSpPr txBox="1">
            <a:spLocks noChangeArrowheads="1"/>
          </p:cNvSpPr>
          <p:nvPr/>
        </p:nvSpPr>
        <p:spPr bwMode="auto">
          <a:xfrm>
            <a:off x="590550" y="152400"/>
            <a:ext cx="79279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zh-CN" altLang="en-US" sz="3600">
                <a:solidFill>
                  <a:srgbClr val="FF0000"/>
                </a:solidFill>
              </a:rPr>
              <a:t>三相交流电路的小结</a:t>
            </a:r>
            <a:r>
              <a:rPr lang="en-US" altLang="zh-CN" sz="3600">
                <a:solidFill>
                  <a:srgbClr val="FF0000"/>
                </a:solidFill>
              </a:rPr>
              <a:t>(3)--</a:t>
            </a:r>
            <a:r>
              <a:rPr lang="zh-CN" altLang="en-US" sz="3600">
                <a:solidFill>
                  <a:srgbClr val="FF0000"/>
                </a:solidFill>
              </a:rPr>
              <a:t>三相电路计算</a:t>
            </a:r>
          </a:p>
        </p:txBody>
      </p:sp>
      <p:sp>
        <p:nvSpPr>
          <p:cNvPr id="37983" name="Line 95"/>
          <p:cNvSpPr>
            <a:spLocks noChangeShapeType="1"/>
          </p:cNvSpPr>
          <p:nvPr/>
        </p:nvSpPr>
        <p:spPr bwMode="auto">
          <a:xfrm>
            <a:off x="4533900" y="3581400"/>
            <a:ext cx="0" cy="327660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84" name="Line 96"/>
          <p:cNvSpPr>
            <a:spLocks noChangeShapeType="1"/>
          </p:cNvSpPr>
          <p:nvPr/>
        </p:nvSpPr>
        <p:spPr bwMode="auto">
          <a:xfrm>
            <a:off x="0" y="3486150"/>
            <a:ext cx="914400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87" name="Rectangle 99"/>
          <p:cNvSpPr>
            <a:spLocks noChangeArrowheads="1"/>
          </p:cNvSpPr>
          <p:nvPr/>
        </p:nvSpPr>
        <p:spPr bwMode="auto">
          <a:xfrm>
            <a:off x="2830513" y="163036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endParaRPr lang="zh-CN" altLang="zh-CN" sz="3200">
              <a:solidFill>
                <a:schemeClr val="accent2"/>
              </a:solidFill>
              <a:latin typeface="宋体" panose="02010600030101010101" pitchFamily="2" charset="-122"/>
            </a:endParaRPr>
          </a:p>
        </p:txBody>
      </p:sp>
      <p:grpSp>
        <p:nvGrpSpPr>
          <p:cNvPr id="38005" name="Group 117"/>
          <p:cNvGrpSpPr>
            <a:grpSpLocks/>
          </p:cNvGrpSpPr>
          <p:nvPr/>
        </p:nvGrpSpPr>
        <p:grpSpPr bwMode="auto">
          <a:xfrm>
            <a:off x="4705350" y="3619500"/>
            <a:ext cx="4416425" cy="3143250"/>
            <a:chOff x="2964" y="2280"/>
            <a:chExt cx="2782" cy="1980"/>
          </a:xfrm>
        </p:grpSpPr>
        <p:sp>
          <p:nvSpPr>
            <p:cNvPr id="37981" name="Text Box 93"/>
            <p:cNvSpPr txBox="1">
              <a:spLocks noChangeArrowheads="1"/>
            </p:cNvSpPr>
            <p:nvPr/>
          </p:nvSpPr>
          <p:spPr bwMode="auto">
            <a:xfrm>
              <a:off x="3624" y="2280"/>
              <a:ext cx="1584" cy="3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200">
                  <a:solidFill>
                    <a:schemeClr val="accent2"/>
                  </a:solidFill>
                  <a:latin typeface="宋体" panose="02010600030101010101" pitchFamily="2" charset="-122"/>
                </a:rPr>
                <a:t>负载</a:t>
              </a:r>
              <a:r>
                <a:rPr lang="zh-CN" altLang="en-US" sz="3200">
                  <a:solidFill>
                    <a:schemeClr val="accent2"/>
                  </a:solidFill>
                  <a:latin typeface="宋体" panose="02010600030101010101" pitchFamily="2" charset="-122"/>
                  <a:sym typeface="Symbol" panose="05050102010706020507" pitchFamily="18" charset="2"/>
                </a:rPr>
                <a:t></a:t>
              </a:r>
              <a:r>
                <a:rPr lang="zh-CN" altLang="en-US" sz="3200">
                  <a:solidFill>
                    <a:schemeClr val="accent2"/>
                  </a:solidFill>
                  <a:latin typeface="宋体" panose="02010600030101010101" pitchFamily="2" charset="-122"/>
                </a:rPr>
                <a:t>形接法</a:t>
              </a:r>
              <a:endParaRPr lang="zh-CN" altLang="en-US" sz="3200" b="0">
                <a:solidFill>
                  <a:schemeClr val="accent2"/>
                </a:solidFill>
                <a:latin typeface="宋体" panose="02010600030101010101" pitchFamily="2" charset="-122"/>
              </a:endParaRPr>
            </a:p>
          </p:txBody>
        </p:sp>
        <p:graphicFrame>
          <p:nvGraphicFramePr>
            <p:cNvPr id="37982" name="Object 94"/>
            <p:cNvGraphicFramePr>
              <a:graphicFrameLocks noChangeAspect="1"/>
            </p:cNvGraphicFramePr>
            <p:nvPr/>
          </p:nvGraphicFramePr>
          <p:xfrm>
            <a:off x="2964" y="3153"/>
            <a:ext cx="2782" cy="11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6" name="Equation" r:id="rId4" imgW="1244520" imgH="507960" progId="Equation.3">
                    <p:embed/>
                  </p:oleObj>
                </mc:Choice>
                <mc:Fallback>
                  <p:oleObj name="Equation" r:id="rId4" imgW="1244520" imgH="507960" progId="Equation.3">
                    <p:embed/>
                    <p:pic>
                      <p:nvPicPr>
                        <p:cNvPr id="0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4" y="3153"/>
                          <a:ext cx="2782" cy="11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90" name="Text Box 102"/>
            <p:cNvSpPr txBox="1">
              <a:spLocks noChangeArrowheads="1"/>
            </p:cNvSpPr>
            <p:nvPr/>
          </p:nvSpPr>
          <p:spPr bwMode="auto">
            <a:xfrm>
              <a:off x="2966" y="2695"/>
              <a:ext cx="166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/>
                <a:t>对称负载下：</a:t>
              </a:r>
            </a:p>
          </p:txBody>
        </p:sp>
      </p:grpSp>
      <p:grpSp>
        <p:nvGrpSpPr>
          <p:cNvPr id="37995" name="Group 107"/>
          <p:cNvGrpSpPr>
            <a:grpSpLocks/>
          </p:cNvGrpSpPr>
          <p:nvPr/>
        </p:nvGrpSpPr>
        <p:grpSpPr bwMode="auto">
          <a:xfrm>
            <a:off x="171450" y="793750"/>
            <a:ext cx="9182100" cy="2501900"/>
            <a:chOff x="108" y="500"/>
            <a:chExt cx="5784" cy="1576"/>
          </a:xfrm>
        </p:grpSpPr>
        <p:grpSp>
          <p:nvGrpSpPr>
            <p:cNvPr id="37988" name="Group 100"/>
            <p:cNvGrpSpPr>
              <a:grpSpLocks/>
            </p:cNvGrpSpPr>
            <p:nvPr/>
          </p:nvGrpSpPr>
          <p:grpSpPr bwMode="auto">
            <a:xfrm>
              <a:off x="380" y="500"/>
              <a:ext cx="5512" cy="436"/>
              <a:chOff x="-48" y="2468"/>
              <a:chExt cx="5512" cy="436"/>
            </a:xfrm>
          </p:grpSpPr>
          <p:sp>
            <p:nvSpPr>
              <p:cNvPr id="37975" name="Rectangle 87"/>
              <p:cNvSpPr>
                <a:spLocks noChangeArrowheads="1"/>
              </p:cNvSpPr>
              <p:nvPr/>
            </p:nvSpPr>
            <p:spPr bwMode="auto">
              <a:xfrm>
                <a:off x="1710" y="2468"/>
                <a:ext cx="3754" cy="4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zh-CN" altLang="en-US">
                    <a:solidFill>
                      <a:schemeClr val="tx2"/>
                    </a:solidFill>
                  </a:rPr>
                  <a:t>各相电压、电流单独计算。</a:t>
                </a:r>
                <a:endParaRPr lang="zh-CN" alt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976" name="Rectangle 88"/>
              <p:cNvSpPr>
                <a:spLocks noChangeArrowheads="1"/>
              </p:cNvSpPr>
              <p:nvPr/>
            </p:nvSpPr>
            <p:spPr bwMode="auto">
              <a:xfrm>
                <a:off x="-48" y="2539"/>
                <a:ext cx="188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/>
                <a:r>
                  <a:rPr lang="zh-CN" altLang="en-US" sz="3200">
                    <a:solidFill>
                      <a:schemeClr val="tx2"/>
                    </a:solidFill>
                    <a:latin typeface="宋体" panose="02010600030101010101" pitchFamily="2" charset="-122"/>
                  </a:rPr>
                  <a:t>负载不对称时：</a:t>
                </a:r>
                <a:endParaRPr lang="zh-CN" altLang="en-US" sz="3200">
                  <a:solidFill>
                    <a:schemeClr val="accent2"/>
                  </a:solidFill>
                  <a:latin typeface="宋体" panose="02010600030101010101" pitchFamily="2" charset="-122"/>
                </a:endParaRPr>
              </a:p>
            </p:txBody>
          </p:sp>
        </p:grpSp>
        <p:sp>
          <p:nvSpPr>
            <p:cNvPr id="37986" name="Rectangle 98"/>
            <p:cNvSpPr>
              <a:spLocks noChangeArrowheads="1"/>
            </p:cNvSpPr>
            <p:nvPr/>
          </p:nvSpPr>
          <p:spPr bwMode="auto">
            <a:xfrm>
              <a:off x="372" y="860"/>
              <a:ext cx="5322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3200">
                  <a:solidFill>
                    <a:schemeClr val="tx2"/>
                  </a:solidFill>
                  <a:latin typeface="宋体" panose="02010600030101010101" pitchFamily="2" charset="-122"/>
                </a:rPr>
                <a:t>负载对称时：</a:t>
              </a:r>
              <a:r>
                <a:rPr lang="zh-CN" altLang="en-US">
                  <a:solidFill>
                    <a:schemeClr val="tx2"/>
                  </a:solidFill>
                </a:rPr>
                <a:t>电压对称、电流对称，只需计算一相。求电表读数时，可只算有效值，不算相位。</a:t>
              </a:r>
            </a:p>
          </p:txBody>
        </p:sp>
        <p:sp>
          <p:nvSpPr>
            <p:cNvPr id="37991" name="Text Box 103"/>
            <p:cNvSpPr txBox="1">
              <a:spLocks noChangeArrowheads="1"/>
            </p:cNvSpPr>
            <p:nvPr/>
          </p:nvSpPr>
          <p:spPr bwMode="auto">
            <a:xfrm>
              <a:off x="398" y="1744"/>
              <a:ext cx="39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三相电路的计算要特别注意相位问题。</a:t>
              </a:r>
            </a:p>
          </p:txBody>
        </p:sp>
        <p:sp>
          <p:nvSpPr>
            <p:cNvPr id="37992" name="Text Box 104"/>
            <p:cNvSpPr txBox="1">
              <a:spLocks noChangeArrowheads="1"/>
            </p:cNvSpPr>
            <p:nvPr/>
          </p:nvSpPr>
          <p:spPr bwMode="auto">
            <a:xfrm>
              <a:off x="120" y="547"/>
              <a:ext cx="30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0000"/>
                  </a:solidFill>
                  <a:sym typeface="Symbol" panose="05050102010706020507" pitchFamily="18" charset="2"/>
                </a:rPr>
                <a:t></a:t>
              </a:r>
              <a:endParaRPr lang="en-US" altLang="zh-CN" sz="3200">
                <a:solidFill>
                  <a:srgbClr val="FF0000"/>
                </a:solidFill>
              </a:endParaRPr>
            </a:p>
          </p:txBody>
        </p:sp>
        <p:sp>
          <p:nvSpPr>
            <p:cNvPr id="37993" name="Text Box 105"/>
            <p:cNvSpPr txBox="1">
              <a:spLocks noChangeArrowheads="1"/>
            </p:cNvSpPr>
            <p:nvPr/>
          </p:nvSpPr>
          <p:spPr bwMode="auto">
            <a:xfrm>
              <a:off x="108" y="955"/>
              <a:ext cx="30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0000"/>
                  </a:solidFill>
                  <a:sym typeface="Symbol" panose="05050102010706020507" pitchFamily="18" charset="2"/>
                </a:rPr>
                <a:t></a:t>
              </a:r>
              <a:endParaRPr lang="en-US" altLang="zh-CN" sz="3200">
                <a:solidFill>
                  <a:srgbClr val="FF0000"/>
                </a:solidFill>
              </a:endParaRPr>
            </a:p>
          </p:txBody>
        </p:sp>
        <p:sp>
          <p:nvSpPr>
            <p:cNvPr id="37994" name="Text Box 106"/>
            <p:cNvSpPr txBox="1">
              <a:spLocks noChangeArrowheads="1"/>
            </p:cNvSpPr>
            <p:nvPr/>
          </p:nvSpPr>
          <p:spPr bwMode="auto">
            <a:xfrm>
              <a:off x="120" y="1711"/>
              <a:ext cx="30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0000"/>
                  </a:solidFill>
                  <a:sym typeface="Symbol" panose="05050102010706020507" pitchFamily="18" charset="2"/>
                </a:rPr>
                <a:t></a:t>
              </a:r>
              <a:endParaRPr lang="en-US" altLang="zh-CN" sz="3200">
                <a:solidFill>
                  <a:srgbClr val="FF0000"/>
                </a:solidFill>
              </a:endParaRPr>
            </a:p>
          </p:txBody>
        </p:sp>
      </p:grpSp>
      <p:grpSp>
        <p:nvGrpSpPr>
          <p:cNvPr id="38002" name="Group 114"/>
          <p:cNvGrpSpPr>
            <a:grpSpLocks/>
          </p:cNvGrpSpPr>
          <p:nvPr/>
        </p:nvGrpSpPr>
        <p:grpSpPr bwMode="auto">
          <a:xfrm>
            <a:off x="269875" y="3581400"/>
            <a:ext cx="3662363" cy="3182938"/>
            <a:chOff x="170" y="2256"/>
            <a:chExt cx="2307" cy="2005"/>
          </a:xfrm>
        </p:grpSpPr>
        <p:sp>
          <p:nvSpPr>
            <p:cNvPr id="37890" name="Text Box 2"/>
            <p:cNvSpPr txBox="1">
              <a:spLocks noChangeArrowheads="1"/>
            </p:cNvSpPr>
            <p:nvPr/>
          </p:nvSpPr>
          <p:spPr bwMode="auto">
            <a:xfrm>
              <a:off x="720" y="2256"/>
              <a:ext cx="1584" cy="3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200">
                  <a:solidFill>
                    <a:schemeClr val="accent2"/>
                  </a:solidFill>
                  <a:latin typeface="宋体" panose="02010600030101010101" pitchFamily="2" charset="-122"/>
                </a:rPr>
                <a:t>负载</a:t>
              </a:r>
              <a:r>
                <a:rPr lang="en-US" altLang="zh-CN" sz="3200">
                  <a:solidFill>
                    <a:schemeClr val="accent2"/>
                  </a:solidFill>
                  <a:latin typeface="宋体" panose="02010600030101010101" pitchFamily="2" charset="-122"/>
                </a:rPr>
                <a:t>Y</a:t>
              </a:r>
              <a:r>
                <a:rPr lang="zh-CN" altLang="en-US" sz="3200">
                  <a:solidFill>
                    <a:schemeClr val="accent2"/>
                  </a:solidFill>
                  <a:latin typeface="宋体" panose="02010600030101010101" pitchFamily="2" charset="-122"/>
                </a:rPr>
                <a:t>形接法</a:t>
              </a:r>
              <a:endParaRPr lang="zh-CN" altLang="en-US" sz="3200" b="0">
                <a:solidFill>
                  <a:schemeClr val="accent2"/>
                </a:solidFill>
                <a:latin typeface="宋体" panose="02010600030101010101" pitchFamily="2" charset="-122"/>
              </a:endParaRPr>
            </a:p>
          </p:txBody>
        </p:sp>
        <p:graphicFrame>
          <p:nvGraphicFramePr>
            <p:cNvPr id="37978" name="Object 90"/>
            <p:cNvGraphicFramePr>
              <a:graphicFrameLocks noChangeAspect="1"/>
            </p:cNvGraphicFramePr>
            <p:nvPr/>
          </p:nvGraphicFramePr>
          <p:xfrm>
            <a:off x="298" y="3082"/>
            <a:ext cx="2179" cy="1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7" name="公式" r:id="rId6" imgW="1054080" imgH="507960" progId="Equation.3">
                    <p:embed/>
                  </p:oleObj>
                </mc:Choice>
                <mc:Fallback>
                  <p:oleObj name="公式" r:id="rId6" imgW="1054080" imgH="507960" progId="Equation.3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" y="3082"/>
                          <a:ext cx="2179" cy="1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98" name="Text Box 110"/>
            <p:cNvSpPr txBox="1">
              <a:spLocks noChangeArrowheads="1"/>
            </p:cNvSpPr>
            <p:nvPr/>
          </p:nvSpPr>
          <p:spPr bwMode="auto">
            <a:xfrm>
              <a:off x="170" y="2671"/>
              <a:ext cx="166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200"/>
                <a:t>电源对称时：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79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83" grpId="0" animBg="1"/>
      <p:bldP spid="37984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/>
          <p:cNvSpPr txBox="1">
            <a:spLocks noChangeArrowheads="1"/>
          </p:cNvSpPr>
          <p:nvPr/>
        </p:nvSpPr>
        <p:spPr bwMode="auto">
          <a:xfrm>
            <a:off x="133350" y="236538"/>
            <a:ext cx="79279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zh-CN" altLang="en-US" sz="3600">
                <a:solidFill>
                  <a:srgbClr val="FF0000"/>
                </a:solidFill>
              </a:rPr>
              <a:t>三相交流电路的小结</a:t>
            </a:r>
            <a:r>
              <a:rPr lang="en-US" altLang="zh-CN" sz="3600">
                <a:solidFill>
                  <a:srgbClr val="FF0000"/>
                </a:solidFill>
              </a:rPr>
              <a:t>(4)--</a:t>
            </a:r>
            <a:r>
              <a:rPr lang="zh-CN" altLang="en-US" sz="3600">
                <a:solidFill>
                  <a:srgbClr val="FF0000"/>
                </a:solidFill>
              </a:rPr>
              <a:t>三相功率计算</a:t>
            </a:r>
          </a:p>
        </p:txBody>
      </p:sp>
      <p:grpSp>
        <p:nvGrpSpPr>
          <p:cNvPr id="106508" name="Group 12"/>
          <p:cNvGrpSpPr>
            <a:grpSpLocks/>
          </p:cNvGrpSpPr>
          <p:nvPr/>
        </p:nvGrpSpPr>
        <p:grpSpPr bwMode="auto">
          <a:xfrm>
            <a:off x="841375" y="1385888"/>
            <a:ext cx="6453188" cy="1057275"/>
            <a:chOff x="542" y="789"/>
            <a:chExt cx="4065" cy="666"/>
          </a:xfrm>
        </p:grpSpPr>
        <p:graphicFrame>
          <p:nvGraphicFramePr>
            <p:cNvPr id="106506" name="Object 10"/>
            <p:cNvGraphicFramePr>
              <a:graphicFrameLocks noChangeAspect="1"/>
            </p:cNvGraphicFramePr>
            <p:nvPr/>
          </p:nvGraphicFramePr>
          <p:xfrm>
            <a:off x="2260" y="789"/>
            <a:ext cx="2347" cy="6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696" name="公式" r:id="rId3" imgW="1015920" imgH="228600" progId="Equation.3">
                    <p:embed/>
                  </p:oleObj>
                </mc:Choice>
                <mc:Fallback>
                  <p:oleObj name="公式" r:id="rId3" imgW="1015920" imgH="2286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0" y="789"/>
                          <a:ext cx="2347" cy="6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6507" name="Text Box 11"/>
            <p:cNvSpPr txBox="1">
              <a:spLocks noChangeArrowheads="1"/>
            </p:cNvSpPr>
            <p:nvPr/>
          </p:nvSpPr>
          <p:spPr bwMode="auto">
            <a:xfrm>
              <a:off x="542" y="850"/>
              <a:ext cx="180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3600">
                  <a:solidFill>
                    <a:schemeClr val="tx2"/>
                  </a:solidFill>
                </a:rPr>
                <a:t>三相总功率</a:t>
              </a:r>
              <a:r>
                <a:rPr lang="zh-CN" altLang="en-US" sz="3200">
                  <a:solidFill>
                    <a:schemeClr val="tx2"/>
                  </a:solidFill>
                </a:rPr>
                <a:t>：</a:t>
              </a:r>
            </a:p>
          </p:txBody>
        </p:sp>
      </p:grpSp>
      <p:grpSp>
        <p:nvGrpSpPr>
          <p:cNvPr id="106515" name="Group 19"/>
          <p:cNvGrpSpPr>
            <a:grpSpLocks/>
          </p:cNvGrpSpPr>
          <p:nvPr/>
        </p:nvGrpSpPr>
        <p:grpSpPr bwMode="auto">
          <a:xfrm>
            <a:off x="800100" y="2930525"/>
            <a:ext cx="6027738" cy="3271838"/>
            <a:chOff x="504" y="1846"/>
            <a:chExt cx="3797" cy="2061"/>
          </a:xfrm>
        </p:grpSpPr>
        <p:sp>
          <p:nvSpPr>
            <p:cNvPr id="106500" name="Text Box 4"/>
            <p:cNvSpPr txBox="1">
              <a:spLocks noChangeArrowheads="1"/>
            </p:cNvSpPr>
            <p:nvPr/>
          </p:nvSpPr>
          <p:spPr bwMode="auto">
            <a:xfrm>
              <a:off x="504" y="1846"/>
              <a:ext cx="182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 sz="3600">
                  <a:solidFill>
                    <a:srgbClr val="FF0000"/>
                  </a:solidFill>
                </a:rPr>
                <a:t>负载对称时：</a:t>
              </a:r>
            </a:p>
          </p:txBody>
        </p:sp>
        <p:graphicFrame>
          <p:nvGraphicFramePr>
            <p:cNvPr id="106501" name="Object 5"/>
            <p:cNvGraphicFramePr>
              <a:graphicFrameLocks noChangeAspect="1"/>
            </p:cNvGraphicFramePr>
            <p:nvPr/>
          </p:nvGraphicFramePr>
          <p:xfrm>
            <a:off x="962" y="2448"/>
            <a:ext cx="3213" cy="7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697" name="公式" r:id="rId5" imgW="1079280" imgH="241200" progId="Equation.3">
                    <p:embed/>
                  </p:oleObj>
                </mc:Choice>
                <mc:Fallback>
                  <p:oleObj name="公式" r:id="rId5" imgW="1079280" imgH="2412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2" y="2448"/>
                          <a:ext cx="3213" cy="7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6503" name="Object 7"/>
            <p:cNvGraphicFramePr>
              <a:graphicFrameLocks noChangeAspect="1"/>
            </p:cNvGraphicFramePr>
            <p:nvPr/>
          </p:nvGraphicFramePr>
          <p:xfrm>
            <a:off x="862" y="3169"/>
            <a:ext cx="3439" cy="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698" name="公式" r:id="rId7" imgW="1155600" imgH="253800" progId="Equation.3">
                    <p:embed/>
                  </p:oleObj>
                </mc:Choice>
                <mc:Fallback>
                  <p:oleObj name="公式" r:id="rId7" imgW="1155600" imgH="2538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2" y="3169"/>
                          <a:ext cx="3439" cy="7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6509" name="AutoShape 13"/>
            <p:cNvSpPr>
              <a:spLocks/>
            </p:cNvSpPr>
            <p:nvPr/>
          </p:nvSpPr>
          <p:spPr bwMode="auto">
            <a:xfrm>
              <a:off x="816" y="2664"/>
              <a:ext cx="96" cy="948"/>
            </a:xfrm>
            <a:prstGeom prst="leftBrace">
              <a:avLst>
                <a:gd name="adj1" fmla="val 82292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6513" name="Group 17"/>
          <p:cNvGrpSpPr>
            <a:grpSpLocks/>
          </p:cNvGrpSpPr>
          <p:nvPr/>
        </p:nvGrpSpPr>
        <p:grpSpPr bwMode="auto">
          <a:xfrm>
            <a:off x="6800850" y="3333750"/>
            <a:ext cx="2019300" cy="1428750"/>
            <a:chOff x="4260" y="1980"/>
            <a:chExt cx="1272" cy="900"/>
          </a:xfrm>
        </p:grpSpPr>
        <p:sp>
          <p:nvSpPr>
            <p:cNvPr id="106511" name="AutoShape 15"/>
            <p:cNvSpPr>
              <a:spLocks noChangeArrowheads="1"/>
            </p:cNvSpPr>
            <p:nvPr/>
          </p:nvSpPr>
          <p:spPr bwMode="auto">
            <a:xfrm>
              <a:off x="4260" y="1980"/>
              <a:ext cx="1272" cy="900"/>
            </a:xfrm>
            <a:prstGeom prst="cloudCallout">
              <a:avLst>
                <a:gd name="adj1" fmla="val -60380"/>
                <a:gd name="adj2" fmla="val 73222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CN" altLang="zh-CN" sz="3200"/>
            </a:p>
          </p:txBody>
        </p:sp>
        <p:sp>
          <p:nvSpPr>
            <p:cNvPr id="106512" name="Text Box 16"/>
            <p:cNvSpPr txBox="1">
              <a:spLocks noChangeArrowheads="1"/>
            </p:cNvSpPr>
            <p:nvPr/>
          </p:nvSpPr>
          <p:spPr bwMode="auto">
            <a:xfrm>
              <a:off x="4442" y="2083"/>
              <a:ext cx="880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>
                  <a:solidFill>
                    <a:srgbClr val="0000CC"/>
                  </a:solidFill>
                </a:rPr>
                <a:t>和接法</a:t>
              </a:r>
            </a:p>
            <a:p>
              <a:pPr algn="ctr"/>
              <a:r>
                <a:rPr lang="zh-CN" altLang="en-US" sz="3200">
                  <a:solidFill>
                    <a:srgbClr val="0000CC"/>
                  </a:solidFill>
                </a:rPr>
                <a:t>无关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819400" y="987425"/>
            <a:ext cx="297815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8800" b="0">
                <a:solidFill>
                  <a:srgbClr val="FF0033"/>
                </a:solidFill>
                <a:ea typeface="隶书" panose="02010509060101010101" pitchFamily="49" charset="-122"/>
              </a:rPr>
              <a:t>第</a:t>
            </a:r>
            <a:r>
              <a:rPr lang="en-US" altLang="zh-CN" sz="8800" b="0">
                <a:solidFill>
                  <a:srgbClr val="FF0033"/>
                </a:solidFill>
                <a:ea typeface="隶书" panose="02010509060101010101" pitchFamily="49" charset="-122"/>
              </a:rPr>
              <a:t>7</a:t>
            </a:r>
            <a:r>
              <a:rPr lang="zh-CN" altLang="en-US" sz="8800" b="0">
                <a:solidFill>
                  <a:srgbClr val="FF0033"/>
                </a:solidFill>
                <a:ea typeface="隶书" panose="02010509060101010101" pitchFamily="49" charset="-122"/>
              </a:rPr>
              <a:t>章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048000" y="3124200"/>
            <a:ext cx="35814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9600" b="0">
                <a:solidFill>
                  <a:srgbClr val="FF0033"/>
                </a:solidFill>
                <a:ea typeface="隶书" panose="02010509060101010101" pitchFamily="49" charset="-122"/>
              </a:rPr>
              <a:t>结  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8" name="Text Box 1052"/>
          <p:cNvSpPr txBox="1">
            <a:spLocks noChangeArrowheads="1"/>
          </p:cNvSpPr>
          <p:nvPr/>
        </p:nvSpPr>
        <p:spPr bwMode="auto">
          <a:xfrm>
            <a:off x="228600" y="211138"/>
            <a:ext cx="6100763" cy="64135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4000">
                <a:solidFill>
                  <a:schemeClr val="bg1"/>
                </a:solidFill>
              </a:rPr>
              <a:t>三、星形联接的三相电源</a:t>
            </a:r>
          </a:p>
        </p:txBody>
      </p:sp>
      <p:grpSp>
        <p:nvGrpSpPr>
          <p:cNvPr id="71713" name="Group 1057"/>
          <p:cNvGrpSpPr>
            <a:grpSpLocks/>
          </p:cNvGrpSpPr>
          <p:nvPr/>
        </p:nvGrpSpPr>
        <p:grpSpPr bwMode="auto">
          <a:xfrm>
            <a:off x="1851025" y="1828800"/>
            <a:ext cx="5715000" cy="4297363"/>
            <a:chOff x="1262" y="936"/>
            <a:chExt cx="3600" cy="2707"/>
          </a:xfrm>
        </p:grpSpPr>
        <p:sp>
          <p:nvSpPr>
            <p:cNvPr id="71711" name="Oval 1055"/>
            <p:cNvSpPr>
              <a:spLocks noChangeArrowheads="1"/>
            </p:cNvSpPr>
            <p:nvPr/>
          </p:nvSpPr>
          <p:spPr bwMode="auto">
            <a:xfrm>
              <a:off x="2988" y="2052"/>
              <a:ext cx="156" cy="456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82" name="Oval 1026"/>
            <p:cNvSpPr>
              <a:spLocks noChangeArrowheads="1"/>
            </p:cNvSpPr>
            <p:nvPr/>
          </p:nvSpPr>
          <p:spPr bwMode="auto">
            <a:xfrm>
              <a:off x="3072" y="2592"/>
              <a:ext cx="332" cy="33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83" name="Oval 1027"/>
            <p:cNvSpPr>
              <a:spLocks noChangeArrowheads="1"/>
            </p:cNvSpPr>
            <p:nvPr/>
          </p:nvSpPr>
          <p:spPr bwMode="auto">
            <a:xfrm>
              <a:off x="1824" y="2496"/>
              <a:ext cx="332" cy="33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85" name="Oval 1029"/>
            <p:cNvSpPr>
              <a:spLocks noChangeArrowheads="1"/>
            </p:cNvSpPr>
            <p:nvPr/>
          </p:nvSpPr>
          <p:spPr bwMode="auto">
            <a:xfrm>
              <a:off x="2383" y="1402"/>
              <a:ext cx="332" cy="33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86" name="Line 1030"/>
            <p:cNvSpPr>
              <a:spLocks noChangeShapeType="1"/>
            </p:cNvSpPr>
            <p:nvPr/>
          </p:nvSpPr>
          <p:spPr bwMode="auto">
            <a:xfrm>
              <a:off x="2548" y="953"/>
              <a:ext cx="0" cy="123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87" name="Line 1031"/>
            <p:cNvSpPr>
              <a:spLocks noChangeShapeType="1"/>
            </p:cNvSpPr>
            <p:nvPr/>
          </p:nvSpPr>
          <p:spPr bwMode="auto">
            <a:xfrm rot="3308342">
              <a:off x="1959" y="2026"/>
              <a:ext cx="27" cy="130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88" name="Line 1032"/>
            <p:cNvSpPr>
              <a:spLocks noChangeShapeType="1"/>
            </p:cNvSpPr>
            <p:nvPr/>
          </p:nvSpPr>
          <p:spPr bwMode="auto">
            <a:xfrm rot="-3300517">
              <a:off x="3264" y="2148"/>
              <a:ext cx="0" cy="121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89" name="Line 1033"/>
            <p:cNvSpPr>
              <a:spLocks noChangeShapeType="1"/>
            </p:cNvSpPr>
            <p:nvPr/>
          </p:nvSpPr>
          <p:spPr bwMode="auto">
            <a:xfrm>
              <a:off x="2548" y="953"/>
              <a:ext cx="22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0" name="Line 1034"/>
            <p:cNvSpPr>
              <a:spLocks noChangeShapeType="1"/>
            </p:cNvSpPr>
            <p:nvPr/>
          </p:nvSpPr>
          <p:spPr bwMode="auto">
            <a:xfrm>
              <a:off x="2548" y="2188"/>
              <a:ext cx="22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1" name="Line 1035"/>
            <p:cNvSpPr>
              <a:spLocks noChangeShapeType="1"/>
            </p:cNvSpPr>
            <p:nvPr/>
          </p:nvSpPr>
          <p:spPr bwMode="auto">
            <a:xfrm>
              <a:off x="2496" y="2300"/>
              <a:ext cx="2256" cy="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2" name="Line 1036"/>
            <p:cNvSpPr>
              <a:spLocks noChangeShapeType="1"/>
            </p:cNvSpPr>
            <p:nvPr/>
          </p:nvSpPr>
          <p:spPr bwMode="auto">
            <a:xfrm flipV="1">
              <a:off x="2769" y="2400"/>
              <a:ext cx="2031" cy="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3" name="Line 1037"/>
            <p:cNvSpPr>
              <a:spLocks noChangeShapeType="1"/>
            </p:cNvSpPr>
            <p:nvPr/>
          </p:nvSpPr>
          <p:spPr bwMode="auto">
            <a:xfrm>
              <a:off x="3752" y="3120"/>
              <a:ext cx="10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4" name="Line 1038"/>
            <p:cNvSpPr>
              <a:spLocks noChangeShapeType="1"/>
            </p:cNvSpPr>
            <p:nvPr/>
          </p:nvSpPr>
          <p:spPr bwMode="auto">
            <a:xfrm flipH="1">
              <a:off x="1440" y="3038"/>
              <a:ext cx="6" cy="2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5" name="Line 1039"/>
            <p:cNvSpPr>
              <a:spLocks noChangeShapeType="1"/>
            </p:cNvSpPr>
            <p:nvPr/>
          </p:nvSpPr>
          <p:spPr bwMode="auto">
            <a:xfrm>
              <a:off x="1440" y="3264"/>
              <a:ext cx="33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6" name="Line 1040"/>
            <p:cNvSpPr>
              <a:spLocks noChangeShapeType="1"/>
            </p:cNvSpPr>
            <p:nvPr/>
          </p:nvSpPr>
          <p:spPr bwMode="auto">
            <a:xfrm flipV="1">
              <a:off x="2252" y="1186"/>
              <a:ext cx="0" cy="5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7" name="Line 1041"/>
            <p:cNvSpPr>
              <a:spLocks noChangeShapeType="1"/>
            </p:cNvSpPr>
            <p:nvPr/>
          </p:nvSpPr>
          <p:spPr bwMode="auto">
            <a:xfrm flipH="1">
              <a:off x="1552" y="2351"/>
              <a:ext cx="400" cy="3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698" name="Line 1042"/>
            <p:cNvSpPr>
              <a:spLocks noChangeShapeType="1"/>
            </p:cNvSpPr>
            <p:nvPr/>
          </p:nvSpPr>
          <p:spPr bwMode="auto">
            <a:xfrm>
              <a:off x="3352" y="2467"/>
              <a:ext cx="400" cy="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1699" name="Object 1043"/>
            <p:cNvGraphicFramePr>
              <a:graphicFrameLocks noChangeAspect="1"/>
            </p:cNvGraphicFramePr>
            <p:nvPr/>
          </p:nvGraphicFramePr>
          <p:xfrm>
            <a:off x="1763" y="1231"/>
            <a:ext cx="426" cy="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5" name="公式" r:id="rId3" imgW="177480" imgH="215640" progId="Equation.3">
                    <p:embed/>
                  </p:oleObj>
                </mc:Choice>
                <mc:Fallback>
                  <p:oleObj name="公式" r:id="rId3" imgW="177480" imgH="215640" progId="Equation.3">
                    <p:embed/>
                    <p:pic>
                      <p:nvPicPr>
                        <p:cNvPr id="0" name="Object 10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3" y="1231"/>
                          <a:ext cx="426" cy="6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700" name="Object 1044"/>
            <p:cNvGraphicFramePr>
              <a:graphicFrameLocks noChangeAspect="1"/>
            </p:cNvGraphicFramePr>
            <p:nvPr/>
          </p:nvGraphicFramePr>
          <p:xfrm>
            <a:off x="1262" y="2026"/>
            <a:ext cx="427" cy="6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6" name="公式" r:id="rId5" imgW="177480" imgH="228600" progId="Equation.3">
                    <p:embed/>
                  </p:oleObj>
                </mc:Choice>
                <mc:Fallback>
                  <p:oleObj name="公式" r:id="rId5" imgW="177480" imgH="228600" progId="Equation.3">
                    <p:embed/>
                    <p:pic>
                      <p:nvPicPr>
                        <p:cNvPr id="0" name="Object 10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2" y="2026"/>
                          <a:ext cx="427" cy="6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701" name="Object 1045"/>
            <p:cNvGraphicFramePr>
              <a:graphicFrameLocks noChangeAspect="1"/>
            </p:cNvGraphicFramePr>
            <p:nvPr/>
          </p:nvGraphicFramePr>
          <p:xfrm>
            <a:off x="3799" y="2382"/>
            <a:ext cx="436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7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10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9" y="2382"/>
                          <a:ext cx="436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02" name="Text Box 1046"/>
            <p:cNvSpPr txBox="1">
              <a:spLocks noChangeArrowheads="1"/>
            </p:cNvSpPr>
            <p:nvPr/>
          </p:nvSpPr>
          <p:spPr bwMode="auto">
            <a:xfrm>
              <a:off x="4464" y="936"/>
              <a:ext cx="3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71703" name="Text Box 1047"/>
            <p:cNvSpPr txBox="1">
              <a:spLocks noChangeArrowheads="1"/>
            </p:cNvSpPr>
            <p:nvPr/>
          </p:nvSpPr>
          <p:spPr bwMode="auto">
            <a:xfrm>
              <a:off x="2544" y="184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1704" name="Text Box 1048"/>
            <p:cNvSpPr txBox="1">
              <a:spLocks noChangeArrowheads="1"/>
            </p:cNvSpPr>
            <p:nvPr/>
          </p:nvSpPr>
          <p:spPr bwMode="auto">
            <a:xfrm>
              <a:off x="2544" y="2368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Y</a:t>
              </a:r>
            </a:p>
          </p:txBody>
        </p:sp>
        <p:sp>
          <p:nvSpPr>
            <p:cNvPr id="71705" name="Text Box 1049"/>
            <p:cNvSpPr txBox="1">
              <a:spLocks noChangeArrowheads="1"/>
            </p:cNvSpPr>
            <p:nvPr/>
          </p:nvSpPr>
          <p:spPr bwMode="auto">
            <a:xfrm>
              <a:off x="4488" y="331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71706" name="Text Box 1050"/>
            <p:cNvSpPr txBox="1">
              <a:spLocks noChangeArrowheads="1"/>
            </p:cNvSpPr>
            <p:nvPr/>
          </p:nvSpPr>
          <p:spPr bwMode="auto">
            <a:xfrm>
              <a:off x="4524" y="278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71707" name="Text Box 1051"/>
            <p:cNvSpPr txBox="1">
              <a:spLocks noChangeArrowheads="1"/>
            </p:cNvSpPr>
            <p:nvPr/>
          </p:nvSpPr>
          <p:spPr bwMode="auto">
            <a:xfrm>
              <a:off x="2160" y="2032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Z</a:t>
              </a:r>
            </a:p>
          </p:txBody>
        </p:sp>
        <p:sp>
          <p:nvSpPr>
            <p:cNvPr id="71712" name="Text Box 1056"/>
            <p:cNvSpPr txBox="1">
              <a:spLocks noChangeArrowheads="1"/>
            </p:cNvSpPr>
            <p:nvPr/>
          </p:nvSpPr>
          <p:spPr bwMode="auto">
            <a:xfrm>
              <a:off x="4565" y="1878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i="1">
                  <a:solidFill>
                    <a:srgbClr val="FF0000"/>
                  </a:solidFill>
                </a:rPr>
                <a:t>N</a:t>
              </a:r>
            </a:p>
          </p:txBody>
        </p:sp>
      </p:grpSp>
      <p:sp>
        <p:nvSpPr>
          <p:cNvPr id="71714" name="Text Box 1058"/>
          <p:cNvSpPr txBox="1">
            <a:spLocks noChangeArrowheads="1"/>
          </p:cNvSpPr>
          <p:nvPr/>
        </p:nvSpPr>
        <p:spPr bwMode="auto">
          <a:xfrm>
            <a:off x="444500" y="1346200"/>
            <a:ext cx="2749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</a:rPr>
              <a:t> 1. </a:t>
            </a:r>
            <a:r>
              <a:rPr lang="zh-CN" altLang="en-US" sz="3200">
                <a:solidFill>
                  <a:srgbClr val="0000FF"/>
                </a:solidFill>
              </a:rPr>
              <a:t>连接方式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78" name="Group 1074"/>
          <p:cNvGrpSpPr>
            <a:grpSpLocks/>
          </p:cNvGrpSpPr>
          <p:nvPr/>
        </p:nvGrpSpPr>
        <p:grpSpPr bwMode="auto">
          <a:xfrm>
            <a:off x="1290638" y="685800"/>
            <a:ext cx="6224587" cy="3109913"/>
            <a:chOff x="813" y="432"/>
            <a:chExt cx="3921" cy="1959"/>
          </a:xfrm>
        </p:grpSpPr>
        <p:sp>
          <p:nvSpPr>
            <p:cNvPr id="73730" name="Oval 1026"/>
            <p:cNvSpPr>
              <a:spLocks noChangeArrowheads="1"/>
            </p:cNvSpPr>
            <p:nvPr/>
          </p:nvSpPr>
          <p:spPr bwMode="auto">
            <a:xfrm>
              <a:off x="1904" y="1487"/>
              <a:ext cx="301" cy="303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31" name="Oval 1027"/>
            <p:cNvSpPr>
              <a:spLocks noChangeArrowheads="1"/>
            </p:cNvSpPr>
            <p:nvPr/>
          </p:nvSpPr>
          <p:spPr bwMode="auto">
            <a:xfrm>
              <a:off x="1220" y="1499"/>
              <a:ext cx="289" cy="29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3738" name="Object 1034"/>
            <p:cNvGraphicFramePr>
              <a:graphicFrameLocks noChangeAspect="1"/>
            </p:cNvGraphicFramePr>
            <p:nvPr/>
          </p:nvGraphicFramePr>
          <p:xfrm>
            <a:off x="1572" y="816"/>
            <a:ext cx="281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79" name="公式" r:id="rId4" imgW="177480" imgH="228600" progId="Equation.3">
                    <p:embed/>
                  </p:oleObj>
                </mc:Choice>
                <mc:Fallback>
                  <p:oleObj name="公式" r:id="rId4" imgW="177480" imgH="228600" progId="Equation.3">
                    <p:embed/>
                    <p:pic>
                      <p:nvPicPr>
                        <p:cNvPr id="0" name="Object 10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2" y="816"/>
                          <a:ext cx="281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739" name="Line 1035"/>
            <p:cNvSpPr>
              <a:spLocks noChangeShapeType="1"/>
            </p:cNvSpPr>
            <p:nvPr/>
          </p:nvSpPr>
          <p:spPr bwMode="auto">
            <a:xfrm flipH="1">
              <a:off x="1057" y="1406"/>
              <a:ext cx="292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40" name="Line 1036"/>
            <p:cNvSpPr>
              <a:spLocks noChangeShapeType="1"/>
            </p:cNvSpPr>
            <p:nvPr/>
          </p:nvSpPr>
          <p:spPr bwMode="auto">
            <a:xfrm rot="3308342">
              <a:off x="1343" y="1200"/>
              <a:ext cx="0" cy="88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41" name="Text Box 1037"/>
            <p:cNvSpPr txBox="1">
              <a:spLocks noChangeArrowheads="1"/>
            </p:cNvSpPr>
            <p:nvPr/>
          </p:nvSpPr>
          <p:spPr bwMode="auto">
            <a:xfrm>
              <a:off x="3718" y="1152"/>
              <a:ext cx="10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（中线）</a:t>
              </a:r>
            </a:p>
          </p:txBody>
        </p:sp>
        <p:sp>
          <p:nvSpPr>
            <p:cNvPr id="73742" name="Text Box 1038"/>
            <p:cNvSpPr txBox="1">
              <a:spLocks noChangeArrowheads="1"/>
            </p:cNvSpPr>
            <p:nvPr/>
          </p:nvSpPr>
          <p:spPr bwMode="auto">
            <a:xfrm>
              <a:off x="3718" y="432"/>
              <a:ext cx="10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（相线）</a:t>
              </a:r>
            </a:p>
          </p:txBody>
        </p:sp>
        <p:sp>
          <p:nvSpPr>
            <p:cNvPr id="73743" name="Text Box 1039"/>
            <p:cNvSpPr txBox="1">
              <a:spLocks noChangeArrowheads="1"/>
            </p:cNvSpPr>
            <p:nvPr/>
          </p:nvSpPr>
          <p:spPr bwMode="auto">
            <a:xfrm>
              <a:off x="3718" y="1632"/>
              <a:ext cx="10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（相线）</a:t>
              </a:r>
            </a:p>
          </p:txBody>
        </p:sp>
        <p:sp>
          <p:nvSpPr>
            <p:cNvPr id="73744" name="Text Box 1040"/>
            <p:cNvSpPr txBox="1">
              <a:spLocks noChangeArrowheads="1"/>
            </p:cNvSpPr>
            <p:nvPr/>
          </p:nvSpPr>
          <p:spPr bwMode="auto">
            <a:xfrm>
              <a:off x="3718" y="2064"/>
              <a:ext cx="10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（相线）</a:t>
              </a:r>
            </a:p>
          </p:txBody>
        </p:sp>
        <p:sp>
          <p:nvSpPr>
            <p:cNvPr id="73745" name="Oval 1041"/>
            <p:cNvSpPr>
              <a:spLocks noChangeArrowheads="1"/>
            </p:cNvSpPr>
            <p:nvPr/>
          </p:nvSpPr>
          <p:spPr bwMode="auto">
            <a:xfrm>
              <a:off x="1556" y="827"/>
              <a:ext cx="301" cy="29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46" name="Line 1042"/>
            <p:cNvSpPr>
              <a:spLocks noChangeShapeType="1"/>
            </p:cNvSpPr>
            <p:nvPr/>
          </p:nvSpPr>
          <p:spPr bwMode="auto">
            <a:xfrm>
              <a:off x="1700" y="583"/>
              <a:ext cx="0" cy="80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47" name="Line 1043"/>
            <p:cNvSpPr>
              <a:spLocks noChangeShapeType="1"/>
            </p:cNvSpPr>
            <p:nvPr/>
          </p:nvSpPr>
          <p:spPr bwMode="auto">
            <a:xfrm rot="18299483" flipV="1">
              <a:off x="2066" y="1217"/>
              <a:ext cx="36" cy="88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48" name="Line 1044"/>
            <p:cNvSpPr>
              <a:spLocks noChangeShapeType="1"/>
            </p:cNvSpPr>
            <p:nvPr/>
          </p:nvSpPr>
          <p:spPr bwMode="auto">
            <a:xfrm>
              <a:off x="1700" y="583"/>
              <a:ext cx="16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49" name="Line 1045"/>
            <p:cNvSpPr>
              <a:spLocks noChangeShapeType="1"/>
            </p:cNvSpPr>
            <p:nvPr/>
          </p:nvSpPr>
          <p:spPr bwMode="auto">
            <a:xfrm>
              <a:off x="1700" y="1382"/>
              <a:ext cx="16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50" name="Line 1046"/>
            <p:cNvSpPr>
              <a:spLocks noChangeShapeType="1"/>
            </p:cNvSpPr>
            <p:nvPr/>
          </p:nvSpPr>
          <p:spPr bwMode="auto">
            <a:xfrm>
              <a:off x="2433" y="1945"/>
              <a:ext cx="87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51" name="Line 1047"/>
            <p:cNvSpPr>
              <a:spLocks noChangeShapeType="1"/>
            </p:cNvSpPr>
            <p:nvPr/>
          </p:nvSpPr>
          <p:spPr bwMode="auto">
            <a:xfrm>
              <a:off x="973" y="2248"/>
              <a:ext cx="23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52" name="Line 1048"/>
            <p:cNvSpPr>
              <a:spLocks noChangeShapeType="1"/>
            </p:cNvSpPr>
            <p:nvPr/>
          </p:nvSpPr>
          <p:spPr bwMode="auto">
            <a:xfrm flipV="1">
              <a:off x="1940" y="711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53" name="Line 1049"/>
            <p:cNvSpPr>
              <a:spLocks noChangeShapeType="1"/>
            </p:cNvSpPr>
            <p:nvPr/>
          </p:nvSpPr>
          <p:spPr bwMode="auto">
            <a:xfrm>
              <a:off x="1817" y="1731"/>
              <a:ext cx="292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3754" name="Object 1050"/>
            <p:cNvGraphicFramePr>
              <a:graphicFrameLocks noChangeAspect="1"/>
            </p:cNvGraphicFramePr>
            <p:nvPr/>
          </p:nvGraphicFramePr>
          <p:xfrm>
            <a:off x="813" y="942"/>
            <a:ext cx="441" cy="6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0" name="公式" r:id="rId6" imgW="152280" imgH="228600" progId="Equation.3">
                    <p:embed/>
                  </p:oleObj>
                </mc:Choice>
                <mc:Fallback>
                  <p:oleObj name="公式" r:id="rId6" imgW="152280" imgH="228600" progId="Equation.3">
                    <p:embed/>
                    <p:pic>
                      <p:nvPicPr>
                        <p:cNvPr id="0" name="Object 10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3" y="942"/>
                          <a:ext cx="441" cy="6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3755" name="Object 1051"/>
            <p:cNvGraphicFramePr>
              <a:graphicFrameLocks noChangeAspect="1"/>
            </p:cNvGraphicFramePr>
            <p:nvPr/>
          </p:nvGraphicFramePr>
          <p:xfrm>
            <a:off x="1611" y="1616"/>
            <a:ext cx="449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1" name="公式" r:id="rId8" imgW="177480" imgH="215640" progId="Equation.3">
                    <p:embed/>
                  </p:oleObj>
                </mc:Choice>
                <mc:Fallback>
                  <p:oleObj name="公式" r:id="rId8" imgW="177480" imgH="215640" progId="Equation.3">
                    <p:embed/>
                    <p:pic>
                      <p:nvPicPr>
                        <p:cNvPr id="0" name="Object 10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1" y="1616"/>
                          <a:ext cx="449" cy="5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756" name="Text Box 1052"/>
            <p:cNvSpPr txBox="1">
              <a:spLocks noChangeArrowheads="1"/>
            </p:cNvSpPr>
            <p:nvPr/>
          </p:nvSpPr>
          <p:spPr bwMode="auto">
            <a:xfrm>
              <a:off x="3308" y="432"/>
              <a:ext cx="2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73757" name="Text Box 1053"/>
            <p:cNvSpPr txBox="1">
              <a:spLocks noChangeArrowheads="1"/>
            </p:cNvSpPr>
            <p:nvPr/>
          </p:nvSpPr>
          <p:spPr bwMode="auto">
            <a:xfrm>
              <a:off x="1719" y="106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3758" name="Text Box 1054"/>
            <p:cNvSpPr txBox="1">
              <a:spLocks noChangeArrowheads="1"/>
            </p:cNvSpPr>
            <p:nvPr/>
          </p:nvSpPr>
          <p:spPr bwMode="auto">
            <a:xfrm>
              <a:off x="1599" y="1408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Y</a:t>
              </a:r>
            </a:p>
          </p:txBody>
        </p:sp>
        <p:sp>
          <p:nvSpPr>
            <p:cNvPr id="73759" name="Text Box 1055"/>
            <p:cNvSpPr txBox="1">
              <a:spLocks noChangeArrowheads="1"/>
            </p:cNvSpPr>
            <p:nvPr/>
          </p:nvSpPr>
          <p:spPr bwMode="auto">
            <a:xfrm>
              <a:off x="3327" y="203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73760" name="Text Box 1056"/>
            <p:cNvSpPr txBox="1">
              <a:spLocks noChangeArrowheads="1"/>
            </p:cNvSpPr>
            <p:nvPr/>
          </p:nvSpPr>
          <p:spPr bwMode="auto">
            <a:xfrm>
              <a:off x="3308" y="168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73761" name="Text Box 1057"/>
            <p:cNvSpPr txBox="1">
              <a:spLocks noChangeArrowheads="1"/>
            </p:cNvSpPr>
            <p:nvPr/>
          </p:nvSpPr>
          <p:spPr bwMode="auto">
            <a:xfrm>
              <a:off x="1411" y="1157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Z</a:t>
              </a:r>
            </a:p>
          </p:txBody>
        </p:sp>
        <p:sp>
          <p:nvSpPr>
            <p:cNvPr id="73762" name="Line 1058"/>
            <p:cNvSpPr>
              <a:spLocks noChangeShapeType="1"/>
            </p:cNvSpPr>
            <p:nvPr/>
          </p:nvSpPr>
          <p:spPr bwMode="auto">
            <a:xfrm flipV="1">
              <a:off x="973" y="1870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63" name="Text Box 1059"/>
            <p:cNvSpPr txBox="1">
              <a:spLocks noChangeArrowheads="1"/>
            </p:cNvSpPr>
            <p:nvPr/>
          </p:nvSpPr>
          <p:spPr bwMode="auto">
            <a:xfrm>
              <a:off x="3327" y="1168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N</a:t>
              </a:r>
            </a:p>
          </p:txBody>
        </p:sp>
        <p:sp>
          <p:nvSpPr>
            <p:cNvPr id="73766" name="Oval 1062"/>
            <p:cNvSpPr>
              <a:spLocks noChangeArrowheads="1"/>
            </p:cNvSpPr>
            <p:nvPr/>
          </p:nvSpPr>
          <p:spPr bwMode="auto">
            <a:xfrm>
              <a:off x="1680" y="1344"/>
              <a:ext cx="72" cy="72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3768" name="Object 1064"/>
            <p:cNvGraphicFramePr>
              <a:graphicFrameLocks noChangeAspect="1"/>
            </p:cNvGraphicFramePr>
            <p:nvPr/>
          </p:nvGraphicFramePr>
          <p:xfrm>
            <a:off x="2001" y="608"/>
            <a:ext cx="461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2" name="公式" r:id="rId10" imgW="177480" imgH="215640" progId="Equation.3">
                    <p:embed/>
                  </p:oleObj>
                </mc:Choice>
                <mc:Fallback>
                  <p:oleObj name="公式" r:id="rId10" imgW="177480" imgH="215640" progId="Equation.3">
                    <p:embed/>
                    <p:pic>
                      <p:nvPicPr>
                        <p:cNvPr id="0" name="Object 10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1" y="608"/>
                          <a:ext cx="461" cy="5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3771" name="Text Box 1067"/>
          <p:cNvSpPr txBox="1">
            <a:spLocks noChangeArrowheads="1"/>
          </p:cNvSpPr>
          <p:nvPr/>
        </p:nvSpPr>
        <p:spPr bwMode="auto">
          <a:xfrm>
            <a:off x="1025525" y="4845050"/>
            <a:ext cx="2124075" cy="98425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/>
              <a:t>三相四线</a:t>
            </a:r>
          </a:p>
          <a:p>
            <a:pPr algn="ctr"/>
            <a:r>
              <a:rPr lang="zh-CN" altLang="en-US"/>
              <a:t>制供电</a:t>
            </a:r>
          </a:p>
        </p:txBody>
      </p:sp>
      <p:sp>
        <p:nvSpPr>
          <p:cNvPr id="73772" name="Text Box 1068"/>
          <p:cNvSpPr txBox="1">
            <a:spLocks noChangeArrowheads="1"/>
          </p:cNvSpPr>
          <p:nvPr/>
        </p:nvSpPr>
        <p:spPr bwMode="auto">
          <a:xfrm>
            <a:off x="3660775" y="4524375"/>
            <a:ext cx="2446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相线（火线）</a:t>
            </a:r>
            <a:r>
              <a:rPr lang="en-US" altLang="zh-CN">
                <a:solidFill>
                  <a:srgbClr val="0000FF"/>
                </a:solidFill>
              </a:rPr>
              <a:t>:</a:t>
            </a:r>
          </a:p>
        </p:txBody>
      </p:sp>
      <p:grpSp>
        <p:nvGrpSpPr>
          <p:cNvPr id="73775" name="Group 1071"/>
          <p:cNvGrpSpPr>
            <a:grpSpLocks/>
          </p:cNvGrpSpPr>
          <p:nvPr/>
        </p:nvGrpSpPr>
        <p:grpSpPr bwMode="auto">
          <a:xfrm>
            <a:off x="6115050" y="4067175"/>
            <a:ext cx="557213" cy="1373188"/>
            <a:chOff x="3732" y="2658"/>
            <a:chExt cx="351" cy="865"/>
          </a:xfrm>
        </p:grpSpPr>
        <p:sp>
          <p:nvSpPr>
            <p:cNvPr id="73773" name="Text Box 1069"/>
            <p:cNvSpPr txBox="1">
              <a:spLocks noChangeArrowheads="1"/>
            </p:cNvSpPr>
            <p:nvPr/>
          </p:nvSpPr>
          <p:spPr bwMode="auto">
            <a:xfrm>
              <a:off x="3818" y="2658"/>
              <a:ext cx="265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A</a:t>
              </a:r>
            </a:p>
            <a:p>
              <a:r>
                <a:rPr lang="en-US" altLang="zh-CN" i="1">
                  <a:solidFill>
                    <a:srgbClr val="FF0000"/>
                  </a:solidFill>
                </a:rPr>
                <a:t>B</a:t>
              </a:r>
            </a:p>
            <a:p>
              <a:r>
                <a:rPr lang="en-US" altLang="zh-CN" i="1">
                  <a:solidFill>
                    <a:srgbClr val="FF0000"/>
                  </a:solidFill>
                </a:rPr>
                <a:t>C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73774" name="AutoShape 1070"/>
            <p:cNvSpPr>
              <a:spLocks/>
            </p:cNvSpPr>
            <p:nvPr/>
          </p:nvSpPr>
          <p:spPr bwMode="auto">
            <a:xfrm>
              <a:off x="3732" y="2844"/>
              <a:ext cx="108" cy="564"/>
            </a:xfrm>
            <a:prstGeom prst="leftBrace">
              <a:avLst>
                <a:gd name="adj1" fmla="val 43519"/>
                <a:gd name="adj2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73776" name="Text Box 1072"/>
          <p:cNvSpPr txBox="1">
            <a:spLocks noChangeArrowheads="1"/>
          </p:cNvSpPr>
          <p:nvPr/>
        </p:nvSpPr>
        <p:spPr bwMode="auto">
          <a:xfrm>
            <a:off x="3698875" y="5514975"/>
            <a:ext cx="2941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中线（零线）：</a:t>
            </a:r>
            <a:r>
              <a:rPr lang="en-US" altLang="zh-CN" i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73777" name="AutoShape 1073"/>
          <p:cNvSpPr>
            <a:spLocks/>
          </p:cNvSpPr>
          <p:nvPr/>
        </p:nvSpPr>
        <p:spPr bwMode="auto">
          <a:xfrm>
            <a:off x="3409950" y="4724400"/>
            <a:ext cx="228600" cy="1181100"/>
          </a:xfrm>
          <a:prstGeom prst="leftBrace">
            <a:avLst>
              <a:gd name="adj1" fmla="val 43056"/>
              <a:gd name="adj2" fmla="val 50000"/>
            </a:avLst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7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73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71" grpId="0" animBg="1" autoUpdateAnimBg="0"/>
      <p:bldP spid="73772" grpId="0" build="p" autoUpdateAnimBg="0"/>
      <p:bldP spid="73776" grpId="0" build="p" autoUpdateAnimBg="0"/>
      <p:bldP spid="73777" grpId="0" animBg="1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2763</Words>
  <Application>Microsoft Office PowerPoint</Application>
  <PresentationFormat>全屏显示(4:3)</PresentationFormat>
  <Paragraphs>829</Paragraphs>
  <Slides>74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74</vt:i4>
      </vt:variant>
    </vt:vector>
  </HeadingPairs>
  <TitlesOfParts>
    <vt:vector size="91" baseType="lpstr">
      <vt:lpstr>Times New Roman</vt:lpstr>
      <vt:lpstr>宋体</vt:lpstr>
      <vt:lpstr>方正姚体</vt:lpstr>
      <vt:lpstr>隶书</vt:lpstr>
      <vt:lpstr>楷体_GB2312</vt:lpstr>
      <vt:lpstr>黑体</vt:lpstr>
      <vt:lpstr>仿宋_GB2312</vt:lpstr>
      <vt:lpstr>Symbol</vt:lpstr>
      <vt:lpstr>Times</vt:lpstr>
      <vt:lpstr>Arial</vt:lpstr>
      <vt:lpstr>Courier New</vt:lpstr>
      <vt:lpstr>默认设计模板</vt:lpstr>
      <vt:lpstr>Microsoft 公式 3.0</vt:lpstr>
      <vt:lpstr>Microsoft Equation 3.0</vt:lpstr>
      <vt:lpstr>MathType 5.0 Equation</vt:lpstr>
      <vt:lpstr>公式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h</dc:creator>
  <cp:lastModifiedBy>Rongren Xu</cp:lastModifiedBy>
  <cp:revision>366</cp:revision>
  <dcterms:created xsi:type="dcterms:W3CDTF">1998-01-02T23:54:54Z</dcterms:created>
  <dcterms:modified xsi:type="dcterms:W3CDTF">2016-01-15T10:13:14Z</dcterms:modified>
</cp:coreProperties>
</file>