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427" r:id="rId2"/>
    <p:sldId id="780" r:id="rId3"/>
    <p:sldId id="781" r:id="rId4"/>
    <p:sldId id="782" r:id="rId5"/>
    <p:sldId id="783" r:id="rId6"/>
    <p:sldId id="784" r:id="rId7"/>
    <p:sldId id="684" r:id="rId8"/>
    <p:sldId id="685" r:id="rId9"/>
    <p:sldId id="687" r:id="rId10"/>
    <p:sldId id="688" r:id="rId11"/>
    <p:sldId id="682" r:id="rId12"/>
    <p:sldId id="683" r:id="rId13"/>
    <p:sldId id="360" r:id="rId14"/>
    <p:sldId id="418" r:id="rId15"/>
    <p:sldId id="419" r:id="rId16"/>
    <p:sldId id="420" r:id="rId17"/>
    <p:sldId id="421" r:id="rId18"/>
    <p:sldId id="785" r:id="rId19"/>
    <p:sldId id="786" r:id="rId20"/>
    <p:sldId id="787" r:id="rId21"/>
    <p:sldId id="788" r:id="rId22"/>
    <p:sldId id="789" r:id="rId23"/>
    <p:sldId id="790" r:id="rId24"/>
    <p:sldId id="791" r:id="rId25"/>
    <p:sldId id="792" r:id="rId26"/>
    <p:sldId id="793" r:id="rId27"/>
    <p:sldId id="794" r:id="rId28"/>
    <p:sldId id="795" r:id="rId29"/>
    <p:sldId id="796" r:id="rId30"/>
    <p:sldId id="797" r:id="rId31"/>
    <p:sldId id="798" r:id="rId32"/>
    <p:sldId id="799" r:id="rId33"/>
    <p:sldId id="800" r:id="rId34"/>
    <p:sldId id="801" r:id="rId35"/>
    <p:sldId id="802" r:id="rId36"/>
    <p:sldId id="803" r:id="rId37"/>
    <p:sldId id="804" r:id="rId38"/>
    <p:sldId id="805" r:id="rId39"/>
    <p:sldId id="806" r:id="rId40"/>
    <p:sldId id="807" r:id="rId41"/>
    <p:sldId id="808" r:id="rId42"/>
    <p:sldId id="809" r:id="rId43"/>
    <p:sldId id="810" r:id="rId44"/>
    <p:sldId id="811" r:id="rId45"/>
    <p:sldId id="812" r:id="rId46"/>
    <p:sldId id="813" r:id="rId47"/>
    <p:sldId id="814" r:id="rId48"/>
    <p:sldId id="815" r:id="rId49"/>
    <p:sldId id="816" r:id="rId50"/>
    <p:sldId id="817" r:id="rId51"/>
    <p:sldId id="818" r:id="rId52"/>
    <p:sldId id="819" r:id="rId53"/>
    <p:sldId id="820" r:id="rId54"/>
    <p:sldId id="821" r:id="rId55"/>
    <p:sldId id="822" r:id="rId56"/>
    <p:sldId id="823" r:id="rId57"/>
    <p:sldId id="824" r:id="rId58"/>
    <p:sldId id="825" r:id="rId59"/>
    <p:sldId id="826" r:id="rId60"/>
    <p:sldId id="827" r:id="rId61"/>
    <p:sldId id="828" r:id="rId62"/>
    <p:sldId id="839" r:id="rId63"/>
    <p:sldId id="829" r:id="rId64"/>
    <p:sldId id="830" r:id="rId65"/>
    <p:sldId id="831" r:id="rId66"/>
    <p:sldId id="832" r:id="rId67"/>
    <p:sldId id="833" r:id="rId68"/>
    <p:sldId id="834" r:id="rId69"/>
    <p:sldId id="835" r:id="rId70"/>
    <p:sldId id="836" r:id="rId71"/>
    <p:sldId id="837" r:id="rId72"/>
    <p:sldId id="838" r:id="rId73"/>
  </p:sldIdLst>
  <p:sldSz cx="9144000" cy="6858000" type="screen4x3"/>
  <p:notesSz cx="6858000" cy="9144000"/>
  <p:defaultTextStyle>
    <a:defPPr>
      <a:defRPr lang="zh-CN"/>
    </a:defPPr>
    <a:lvl1pPr algn="l" rtl="0" fontAlgn="base">
      <a:spcBef>
        <a:spcPct val="0"/>
      </a:spcBef>
      <a:spcAft>
        <a:spcPct val="0"/>
      </a:spcAft>
      <a:buFont typeface="Arial" panose="020B0604020202020204" pitchFamily="34" charset="0"/>
      <a:defRPr sz="2400" kern="1200">
        <a:solidFill>
          <a:srgbClr val="0066FF"/>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2400" kern="1200">
        <a:solidFill>
          <a:srgbClr val="0066FF"/>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2400" kern="1200">
        <a:solidFill>
          <a:srgbClr val="0066FF"/>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2400" kern="1200">
        <a:solidFill>
          <a:srgbClr val="0066FF"/>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2400" kern="1200">
        <a:solidFill>
          <a:srgbClr val="0066FF"/>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400" kern="1200">
        <a:solidFill>
          <a:srgbClr val="0066FF"/>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400" kern="1200">
        <a:solidFill>
          <a:srgbClr val="0066FF"/>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400" kern="1200">
        <a:solidFill>
          <a:srgbClr val="0066FF"/>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400" kern="1200">
        <a:solidFill>
          <a:srgbClr val="0066FF"/>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FF"/>
    <a:srgbClr val="33CC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p:cViewPr varScale="1">
        <p:scale>
          <a:sx n="69" d="100"/>
          <a:sy n="69" d="100"/>
        </p:scale>
        <p:origin x="-121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0.emf"/><Relationship Id="rId7" Type="http://schemas.openxmlformats.org/officeDocument/2006/relationships/image" Target="../media/image14.emf"/><Relationship Id="rId12" Type="http://schemas.openxmlformats.org/officeDocument/2006/relationships/image" Target="../media/image19.emf"/><Relationship Id="rId2" Type="http://schemas.openxmlformats.org/officeDocument/2006/relationships/image" Target="../media/image9.emf"/><Relationship Id="rId1" Type="http://schemas.openxmlformats.org/officeDocument/2006/relationships/image" Target="../media/image8.emf"/><Relationship Id="rId6" Type="http://schemas.openxmlformats.org/officeDocument/2006/relationships/image" Target="../media/image13.emf"/><Relationship Id="rId11" Type="http://schemas.openxmlformats.org/officeDocument/2006/relationships/image" Target="../media/image18.emf"/><Relationship Id="rId5" Type="http://schemas.openxmlformats.org/officeDocument/2006/relationships/image" Target="../media/image12.emf"/><Relationship Id="rId10" Type="http://schemas.openxmlformats.org/officeDocument/2006/relationships/image" Target="../media/image17.emf"/><Relationship Id="rId4" Type="http://schemas.openxmlformats.org/officeDocument/2006/relationships/image" Target="../media/image11.emf"/><Relationship Id="rId9" Type="http://schemas.openxmlformats.org/officeDocument/2006/relationships/image" Target="../media/image16.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image" Target="../media/image2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buFont typeface="Arial" charset="0"/>
              <a:buNone/>
              <a:defRPr sz="1200">
                <a:latin typeface="Arial" charset="0"/>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buFont typeface="Arial" charset="0"/>
              <a:buNone/>
              <a:defRPr sz="1200">
                <a:latin typeface="Arial" charset="0"/>
              </a:defRPr>
            </a:lvl1pPr>
          </a:lstStyle>
          <a:p>
            <a:pPr>
              <a:defRPr/>
            </a:pPr>
            <a:fld id="{63238701-3810-4B92-96C9-53300F5D311F}" type="datetimeFigureOut">
              <a:rPr lang="zh-CN" altLang="en-US"/>
              <a:pPr>
                <a:defRPr/>
              </a:pPr>
              <a:t>2016/4/25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buFont typeface="Arial" charset="0"/>
              <a:buNone/>
              <a:defRPr sz="1200">
                <a:latin typeface="Arial" charset="0"/>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4F242F9-A17F-4A6A-AC96-17AC32806DBE}" type="slidenum">
              <a:rPr lang="zh-CN" altLang="en-US"/>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noProof="1"/>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单击此处编辑母版副标题样式</a:t>
            </a:r>
          </a:p>
        </p:txBody>
      </p:sp>
      <p:sp>
        <p:nvSpPr>
          <p:cNvPr id="4" name="日期占位符 1027"/>
          <p:cNvSpPr>
            <a:spLocks noGrp="1"/>
          </p:cNvSpPr>
          <p:nvPr>
            <p:ph type="dt" sz="half" idx="10"/>
          </p:nvPr>
        </p:nvSpPr>
        <p:spPr>
          <a:ln/>
        </p:spPr>
        <p:txBody>
          <a:bodyPr/>
          <a:lstStyle>
            <a:lvl1pPr>
              <a:defRPr/>
            </a:lvl1pPr>
          </a:lstStyle>
          <a:p>
            <a:pPr>
              <a:defRPr/>
            </a:pPr>
            <a:endParaRPr lang="zh-CN" altLang="en-US"/>
          </a:p>
        </p:txBody>
      </p:sp>
      <p:sp>
        <p:nvSpPr>
          <p:cNvPr id="5" name="页脚占位符 1028"/>
          <p:cNvSpPr>
            <a:spLocks noGrp="1"/>
          </p:cNvSpPr>
          <p:nvPr>
            <p:ph type="ftr" sz="quarter" idx="11"/>
          </p:nvPr>
        </p:nvSpPr>
        <p:spPr>
          <a:ln/>
        </p:spPr>
        <p:txBody>
          <a:bodyPr/>
          <a:lstStyle>
            <a:lvl1pPr>
              <a:defRPr/>
            </a:lvl1pPr>
          </a:lstStyle>
          <a:p>
            <a:pPr>
              <a:defRPr/>
            </a:pPr>
            <a:endParaRPr lang="zh-CN"/>
          </a:p>
        </p:txBody>
      </p:sp>
      <p:sp>
        <p:nvSpPr>
          <p:cNvPr id="6" name="灯片编号占位符 1029"/>
          <p:cNvSpPr>
            <a:spLocks noGrp="1"/>
          </p:cNvSpPr>
          <p:nvPr>
            <p:ph type="sldNum" sz="quarter" idx="12"/>
          </p:nvPr>
        </p:nvSpPr>
        <p:spPr>
          <a:ln/>
        </p:spPr>
        <p:txBody>
          <a:bodyPr/>
          <a:lstStyle>
            <a:lvl1pPr>
              <a:defRPr/>
            </a:lvl1pPr>
          </a:lstStyle>
          <a:p>
            <a:fld id="{1B18CB02-B7CF-452E-8EA4-8478E7196FB7}" type="slidenum">
              <a:rPr lang="zh-CN" altLang="en-US"/>
              <a:pPr/>
              <a:t>‹#›</a:t>
            </a:fld>
            <a:endParaRPr lang="zh-CN" altLang="en-US"/>
          </a:p>
        </p:txBody>
      </p:sp>
    </p:spTree>
    <p:extLst>
      <p:ext uri="{BB962C8B-B14F-4D97-AF65-F5344CB8AC3E}">
        <p14:creationId xmlns:p14="http://schemas.microsoft.com/office/powerpoint/2010/main" val="255418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1027"/>
          <p:cNvSpPr>
            <a:spLocks noGrp="1"/>
          </p:cNvSpPr>
          <p:nvPr>
            <p:ph type="dt" sz="half" idx="10"/>
          </p:nvPr>
        </p:nvSpPr>
        <p:spPr>
          <a:ln/>
        </p:spPr>
        <p:txBody>
          <a:bodyPr/>
          <a:lstStyle>
            <a:lvl1pPr>
              <a:defRPr/>
            </a:lvl1pPr>
          </a:lstStyle>
          <a:p>
            <a:pPr>
              <a:defRPr/>
            </a:pPr>
            <a:endParaRPr lang="zh-CN" altLang="en-US"/>
          </a:p>
        </p:txBody>
      </p:sp>
      <p:sp>
        <p:nvSpPr>
          <p:cNvPr id="5" name="页脚占位符 1028"/>
          <p:cNvSpPr>
            <a:spLocks noGrp="1"/>
          </p:cNvSpPr>
          <p:nvPr>
            <p:ph type="ftr" sz="quarter" idx="11"/>
          </p:nvPr>
        </p:nvSpPr>
        <p:spPr>
          <a:ln/>
        </p:spPr>
        <p:txBody>
          <a:bodyPr/>
          <a:lstStyle>
            <a:lvl1pPr>
              <a:defRPr/>
            </a:lvl1pPr>
          </a:lstStyle>
          <a:p>
            <a:pPr>
              <a:defRPr/>
            </a:pPr>
            <a:endParaRPr lang="zh-CN"/>
          </a:p>
        </p:txBody>
      </p:sp>
      <p:sp>
        <p:nvSpPr>
          <p:cNvPr id="6" name="灯片编号占位符 1029"/>
          <p:cNvSpPr>
            <a:spLocks noGrp="1"/>
          </p:cNvSpPr>
          <p:nvPr>
            <p:ph type="sldNum" sz="quarter" idx="12"/>
          </p:nvPr>
        </p:nvSpPr>
        <p:spPr>
          <a:ln/>
        </p:spPr>
        <p:txBody>
          <a:bodyPr/>
          <a:lstStyle>
            <a:lvl1pPr>
              <a:defRPr/>
            </a:lvl1pPr>
          </a:lstStyle>
          <a:p>
            <a:fld id="{0E0C6854-2071-4E26-9F0D-38124F8C023F}" type="slidenum">
              <a:rPr lang="zh-CN" altLang="en-US"/>
              <a:pPr/>
              <a:t>‹#›</a:t>
            </a:fld>
            <a:endParaRPr lang="zh-CN" altLang="en-US"/>
          </a:p>
        </p:txBody>
      </p:sp>
    </p:spTree>
    <p:extLst>
      <p:ext uri="{BB962C8B-B14F-4D97-AF65-F5344CB8AC3E}">
        <p14:creationId xmlns:p14="http://schemas.microsoft.com/office/powerpoint/2010/main" val="4282743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r>
              <a:rPr lang="zh-CN" altLang="en-US" noProof="1"/>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noProof="1"/>
              <a:t>单击此处编辑母版文本样式</a:t>
            </a:r>
          </a:p>
        </p:txBody>
      </p:sp>
      <p:sp>
        <p:nvSpPr>
          <p:cNvPr id="4" name="日期占位符 1027"/>
          <p:cNvSpPr>
            <a:spLocks noGrp="1"/>
          </p:cNvSpPr>
          <p:nvPr>
            <p:ph type="dt" sz="half" idx="10"/>
          </p:nvPr>
        </p:nvSpPr>
        <p:spPr>
          <a:ln/>
        </p:spPr>
        <p:txBody>
          <a:bodyPr/>
          <a:lstStyle>
            <a:lvl1pPr>
              <a:defRPr/>
            </a:lvl1pPr>
          </a:lstStyle>
          <a:p>
            <a:pPr>
              <a:defRPr/>
            </a:pPr>
            <a:endParaRPr lang="zh-CN" altLang="en-US"/>
          </a:p>
        </p:txBody>
      </p:sp>
      <p:sp>
        <p:nvSpPr>
          <p:cNvPr id="5" name="页脚占位符 1028"/>
          <p:cNvSpPr>
            <a:spLocks noGrp="1"/>
          </p:cNvSpPr>
          <p:nvPr>
            <p:ph type="ftr" sz="quarter" idx="11"/>
          </p:nvPr>
        </p:nvSpPr>
        <p:spPr>
          <a:ln/>
        </p:spPr>
        <p:txBody>
          <a:bodyPr/>
          <a:lstStyle>
            <a:lvl1pPr>
              <a:defRPr/>
            </a:lvl1pPr>
          </a:lstStyle>
          <a:p>
            <a:pPr>
              <a:defRPr/>
            </a:pPr>
            <a:endParaRPr lang="zh-CN"/>
          </a:p>
        </p:txBody>
      </p:sp>
      <p:sp>
        <p:nvSpPr>
          <p:cNvPr id="6" name="灯片编号占位符 1029"/>
          <p:cNvSpPr>
            <a:spLocks noGrp="1"/>
          </p:cNvSpPr>
          <p:nvPr>
            <p:ph type="sldNum" sz="quarter" idx="12"/>
          </p:nvPr>
        </p:nvSpPr>
        <p:spPr>
          <a:ln/>
        </p:spPr>
        <p:txBody>
          <a:bodyPr/>
          <a:lstStyle>
            <a:lvl1pPr>
              <a:defRPr/>
            </a:lvl1pPr>
          </a:lstStyle>
          <a:p>
            <a:fld id="{B298959A-A586-439F-9878-CF85ACF8A3C8}" type="slidenum">
              <a:rPr lang="zh-CN" altLang="en-US"/>
              <a:pPr/>
              <a:t>‹#›</a:t>
            </a:fld>
            <a:endParaRPr lang="zh-CN" altLang="en-US"/>
          </a:p>
        </p:txBody>
      </p:sp>
    </p:spTree>
    <p:extLst>
      <p:ext uri="{BB962C8B-B14F-4D97-AF65-F5344CB8AC3E}">
        <p14:creationId xmlns:p14="http://schemas.microsoft.com/office/powerpoint/2010/main" val="2512574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457200" y="1600200"/>
            <a:ext cx="4032504"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54296" y="1600200"/>
            <a:ext cx="4032504"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1027"/>
          <p:cNvSpPr>
            <a:spLocks noGrp="1"/>
          </p:cNvSpPr>
          <p:nvPr>
            <p:ph type="dt" sz="half" idx="10"/>
          </p:nvPr>
        </p:nvSpPr>
        <p:spPr>
          <a:ln/>
        </p:spPr>
        <p:txBody>
          <a:bodyPr/>
          <a:lstStyle>
            <a:lvl1pPr>
              <a:defRPr/>
            </a:lvl1pPr>
          </a:lstStyle>
          <a:p>
            <a:pPr>
              <a:defRPr/>
            </a:pPr>
            <a:endParaRPr lang="zh-CN" altLang="en-US"/>
          </a:p>
        </p:txBody>
      </p:sp>
      <p:sp>
        <p:nvSpPr>
          <p:cNvPr id="6" name="页脚占位符 1028"/>
          <p:cNvSpPr>
            <a:spLocks noGrp="1"/>
          </p:cNvSpPr>
          <p:nvPr>
            <p:ph type="ftr" sz="quarter" idx="11"/>
          </p:nvPr>
        </p:nvSpPr>
        <p:spPr>
          <a:ln/>
        </p:spPr>
        <p:txBody>
          <a:bodyPr/>
          <a:lstStyle>
            <a:lvl1pPr>
              <a:defRPr/>
            </a:lvl1pPr>
          </a:lstStyle>
          <a:p>
            <a:pPr>
              <a:defRPr/>
            </a:pPr>
            <a:endParaRPr lang="zh-CN"/>
          </a:p>
        </p:txBody>
      </p:sp>
      <p:sp>
        <p:nvSpPr>
          <p:cNvPr id="7" name="灯片编号占位符 1029"/>
          <p:cNvSpPr>
            <a:spLocks noGrp="1"/>
          </p:cNvSpPr>
          <p:nvPr>
            <p:ph type="sldNum" sz="quarter" idx="12"/>
          </p:nvPr>
        </p:nvSpPr>
        <p:spPr>
          <a:ln/>
        </p:spPr>
        <p:txBody>
          <a:bodyPr/>
          <a:lstStyle>
            <a:lvl1pPr>
              <a:defRPr/>
            </a:lvl1pPr>
          </a:lstStyle>
          <a:p>
            <a:fld id="{FDBCBD6B-71CB-4976-9CDE-8E96DCCBA5AC}" type="slidenum">
              <a:rPr lang="zh-CN" altLang="en-US"/>
              <a:pPr/>
              <a:t>‹#›</a:t>
            </a:fld>
            <a:endParaRPr lang="zh-CN" altLang="en-US"/>
          </a:p>
        </p:txBody>
      </p:sp>
    </p:spTree>
    <p:extLst>
      <p:ext uri="{BB962C8B-B14F-4D97-AF65-F5344CB8AC3E}">
        <p14:creationId xmlns:p14="http://schemas.microsoft.com/office/powerpoint/2010/main" val="1085635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629841"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4" name="内容占位符 3"/>
          <p:cNvSpPr>
            <a:spLocks noGrp="1"/>
          </p:cNvSpPr>
          <p:nvPr>
            <p:ph sz="half" idx="2"/>
          </p:nvPr>
        </p:nvSpPr>
        <p:spPr>
          <a:xfrm>
            <a:off x="629841" y="2505075"/>
            <a:ext cx="3868340"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noProof="1"/>
              <a:t>单击此处编辑母版文本样式</a:t>
            </a:r>
          </a:p>
        </p:txBody>
      </p:sp>
      <p:sp>
        <p:nvSpPr>
          <p:cNvPr id="6" name="内容占位符 5"/>
          <p:cNvSpPr>
            <a:spLocks noGrp="1"/>
          </p:cNvSpPr>
          <p:nvPr>
            <p:ph sz="quarter" idx="4"/>
          </p:nvPr>
        </p:nvSpPr>
        <p:spPr>
          <a:xfrm>
            <a:off x="4629150" y="2505075"/>
            <a:ext cx="3887391" cy="3684588"/>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1027"/>
          <p:cNvSpPr>
            <a:spLocks noGrp="1"/>
          </p:cNvSpPr>
          <p:nvPr>
            <p:ph type="dt" sz="half" idx="10"/>
          </p:nvPr>
        </p:nvSpPr>
        <p:spPr>
          <a:ln/>
        </p:spPr>
        <p:txBody>
          <a:bodyPr/>
          <a:lstStyle>
            <a:lvl1pPr>
              <a:defRPr/>
            </a:lvl1pPr>
          </a:lstStyle>
          <a:p>
            <a:pPr>
              <a:defRPr/>
            </a:pPr>
            <a:endParaRPr lang="zh-CN" altLang="en-US"/>
          </a:p>
        </p:txBody>
      </p:sp>
      <p:sp>
        <p:nvSpPr>
          <p:cNvPr id="8" name="页脚占位符 1028"/>
          <p:cNvSpPr>
            <a:spLocks noGrp="1"/>
          </p:cNvSpPr>
          <p:nvPr>
            <p:ph type="ftr" sz="quarter" idx="11"/>
          </p:nvPr>
        </p:nvSpPr>
        <p:spPr>
          <a:ln/>
        </p:spPr>
        <p:txBody>
          <a:bodyPr/>
          <a:lstStyle>
            <a:lvl1pPr>
              <a:defRPr/>
            </a:lvl1pPr>
          </a:lstStyle>
          <a:p>
            <a:pPr>
              <a:defRPr/>
            </a:pPr>
            <a:endParaRPr lang="zh-CN"/>
          </a:p>
        </p:txBody>
      </p:sp>
      <p:sp>
        <p:nvSpPr>
          <p:cNvPr id="9" name="灯片编号占位符 1029"/>
          <p:cNvSpPr>
            <a:spLocks noGrp="1"/>
          </p:cNvSpPr>
          <p:nvPr>
            <p:ph type="sldNum" sz="quarter" idx="12"/>
          </p:nvPr>
        </p:nvSpPr>
        <p:spPr>
          <a:ln/>
        </p:spPr>
        <p:txBody>
          <a:bodyPr/>
          <a:lstStyle>
            <a:lvl1pPr>
              <a:defRPr/>
            </a:lvl1pPr>
          </a:lstStyle>
          <a:p>
            <a:fld id="{2EEB56FE-2BF9-47FE-90F9-567510B341F7}" type="slidenum">
              <a:rPr lang="zh-CN" altLang="en-US"/>
              <a:pPr/>
              <a:t>‹#›</a:t>
            </a:fld>
            <a:endParaRPr lang="zh-CN" altLang="en-US"/>
          </a:p>
        </p:txBody>
      </p:sp>
    </p:spTree>
    <p:extLst>
      <p:ext uri="{BB962C8B-B14F-4D97-AF65-F5344CB8AC3E}">
        <p14:creationId xmlns:p14="http://schemas.microsoft.com/office/powerpoint/2010/main" val="368090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1027"/>
          <p:cNvSpPr>
            <a:spLocks noGrp="1"/>
          </p:cNvSpPr>
          <p:nvPr>
            <p:ph type="dt" sz="half" idx="10"/>
          </p:nvPr>
        </p:nvSpPr>
        <p:spPr>
          <a:ln/>
        </p:spPr>
        <p:txBody>
          <a:bodyPr/>
          <a:lstStyle>
            <a:lvl1pPr>
              <a:defRPr/>
            </a:lvl1pPr>
          </a:lstStyle>
          <a:p>
            <a:pPr>
              <a:defRPr/>
            </a:pPr>
            <a:endParaRPr lang="zh-CN" altLang="en-US"/>
          </a:p>
        </p:txBody>
      </p:sp>
      <p:sp>
        <p:nvSpPr>
          <p:cNvPr id="4" name="页脚占位符 1028"/>
          <p:cNvSpPr>
            <a:spLocks noGrp="1"/>
          </p:cNvSpPr>
          <p:nvPr>
            <p:ph type="ftr" sz="quarter" idx="11"/>
          </p:nvPr>
        </p:nvSpPr>
        <p:spPr>
          <a:ln/>
        </p:spPr>
        <p:txBody>
          <a:bodyPr/>
          <a:lstStyle>
            <a:lvl1pPr>
              <a:defRPr/>
            </a:lvl1pPr>
          </a:lstStyle>
          <a:p>
            <a:pPr>
              <a:defRPr/>
            </a:pPr>
            <a:endParaRPr lang="zh-CN"/>
          </a:p>
        </p:txBody>
      </p:sp>
      <p:sp>
        <p:nvSpPr>
          <p:cNvPr id="5" name="灯片编号占位符 1029"/>
          <p:cNvSpPr>
            <a:spLocks noGrp="1"/>
          </p:cNvSpPr>
          <p:nvPr>
            <p:ph type="sldNum" sz="quarter" idx="12"/>
          </p:nvPr>
        </p:nvSpPr>
        <p:spPr>
          <a:ln/>
        </p:spPr>
        <p:txBody>
          <a:bodyPr/>
          <a:lstStyle>
            <a:lvl1pPr>
              <a:defRPr/>
            </a:lvl1pPr>
          </a:lstStyle>
          <a:p>
            <a:fld id="{87A58E7E-6652-4E9E-AA15-19452120C481}" type="slidenum">
              <a:rPr lang="zh-CN" altLang="en-US"/>
              <a:pPr/>
              <a:t>‹#›</a:t>
            </a:fld>
            <a:endParaRPr lang="zh-CN" altLang="en-US"/>
          </a:p>
        </p:txBody>
      </p:sp>
    </p:spTree>
    <p:extLst>
      <p:ext uri="{BB962C8B-B14F-4D97-AF65-F5344CB8AC3E}">
        <p14:creationId xmlns:p14="http://schemas.microsoft.com/office/powerpoint/2010/main" val="1212058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027"/>
          <p:cNvSpPr>
            <a:spLocks noGrp="1"/>
          </p:cNvSpPr>
          <p:nvPr>
            <p:ph type="dt" sz="half" idx="10"/>
          </p:nvPr>
        </p:nvSpPr>
        <p:spPr>
          <a:ln/>
        </p:spPr>
        <p:txBody>
          <a:bodyPr/>
          <a:lstStyle>
            <a:lvl1pPr>
              <a:defRPr/>
            </a:lvl1pPr>
          </a:lstStyle>
          <a:p>
            <a:pPr>
              <a:defRPr/>
            </a:pPr>
            <a:endParaRPr lang="zh-CN" altLang="en-US"/>
          </a:p>
        </p:txBody>
      </p:sp>
      <p:sp>
        <p:nvSpPr>
          <p:cNvPr id="3" name="页脚占位符 1028"/>
          <p:cNvSpPr>
            <a:spLocks noGrp="1"/>
          </p:cNvSpPr>
          <p:nvPr>
            <p:ph type="ftr" sz="quarter" idx="11"/>
          </p:nvPr>
        </p:nvSpPr>
        <p:spPr>
          <a:ln/>
        </p:spPr>
        <p:txBody>
          <a:bodyPr/>
          <a:lstStyle>
            <a:lvl1pPr>
              <a:defRPr/>
            </a:lvl1pPr>
          </a:lstStyle>
          <a:p>
            <a:pPr>
              <a:defRPr/>
            </a:pPr>
            <a:endParaRPr lang="zh-CN"/>
          </a:p>
        </p:txBody>
      </p:sp>
      <p:sp>
        <p:nvSpPr>
          <p:cNvPr id="4" name="灯片编号占位符 1029"/>
          <p:cNvSpPr>
            <a:spLocks noGrp="1"/>
          </p:cNvSpPr>
          <p:nvPr>
            <p:ph type="sldNum" sz="quarter" idx="12"/>
          </p:nvPr>
        </p:nvSpPr>
        <p:spPr>
          <a:ln/>
        </p:spPr>
        <p:txBody>
          <a:bodyPr/>
          <a:lstStyle>
            <a:lvl1pPr>
              <a:defRPr/>
            </a:lvl1pPr>
          </a:lstStyle>
          <a:p>
            <a:fld id="{7DD2CEDC-F539-415B-A10E-0D04B0F94E3C}" type="slidenum">
              <a:rPr lang="zh-CN" altLang="en-US"/>
              <a:pPr/>
              <a:t>‹#›</a:t>
            </a:fld>
            <a:endParaRPr lang="zh-CN" altLang="en-US"/>
          </a:p>
        </p:txBody>
      </p:sp>
    </p:spTree>
    <p:extLst>
      <p:ext uri="{BB962C8B-B14F-4D97-AF65-F5344CB8AC3E}">
        <p14:creationId xmlns:p14="http://schemas.microsoft.com/office/powerpoint/2010/main" val="2623468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noProof="1"/>
              <a:t>单击此处编辑母版标题样式</a:t>
            </a:r>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1027"/>
          <p:cNvSpPr>
            <a:spLocks noGrp="1"/>
          </p:cNvSpPr>
          <p:nvPr>
            <p:ph type="dt" sz="half" idx="10"/>
          </p:nvPr>
        </p:nvSpPr>
        <p:spPr>
          <a:ln/>
        </p:spPr>
        <p:txBody>
          <a:bodyPr/>
          <a:lstStyle>
            <a:lvl1pPr>
              <a:defRPr/>
            </a:lvl1pPr>
          </a:lstStyle>
          <a:p>
            <a:pPr>
              <a:defRPr/>
            </a:pPr>
            <a:endParaRPr lang="zh-CN" altLang="en-US"/>
          </a:p>
        </p:txBody>
      </p:sp>
      <p:sp>
        <p:nvSpPr>
          <p:cNvPr id="6" name="页脚占位符 1028"/>
          <p:cNvSpPr>
            <a:spLocks noGrp="1"/>
          </p:cNvSpPr>
          <p:nvPr>
            <p:ph type="ftr" sz="quarter" idx="11"/>
          </p:nvPr>
        </p:nvSpPr>
        <p:spPr>
          <a:ln/>
        </p:spPr>
        <p:txBody>
          <a:bodyPr/>
          <a:lstStyle>
            <a:lvl1pPr>
              <a:defRPr/>
            </a:lvl1pPr>
          </a:lstStyle>
          <a:p>
            <a:pPr>
              <a:defRPr/>
            </a:pPr>
            <a:endParaRPr lang="zh-CN"/>
          </a:p>
        </p:txBody>
      </p:sp>
      <p:sp>
        <p:nvSpPr>
          <p:cNvPr id="7" name="灯片编号占位符 1029"/>
          <p:cNvSpPr>
            <a:spLocks noGrp="1"/>
          </p:cNvSpPr>
          <p:nvPr>
            <p:ph type="sldNum" sz="quarter" idx="12"/>
          </p:nvPr>
        </p:nvSpPr>
        <p:spPr>
          <a:ln/>
        </p:spPr>
        <p:txBody>
          <a:bodyPr/>
          <a:lstStyle>
            <a:lvl1pPr>
              <a:defRPr/>
            </a:lvl1pPr>
          </a:lstStyle>
          <a:p>
            <a:fld id="{906F81A2-B9FD-4B45-A824-ACD3EA068794}" type="slidenum">
              <a:rPr lang="zh-CN" altLang="en-US"/>
              <a:pPr/>
              <a:t>‹#›</a:t>
            </a:fld>
            <a:endParaRPr lang="zh-CN" altLang="en-US"/>
          </a:p>
        </p:txBody>
      </p:sp>
    </p:spTree>
    <p:extLst>
      <p:ext uri="{BB962C8B-B14F-4D97-AF65-F5344CB8AC3E}">
        <p14:creationId xmlns:p14="http://schemas.microsoft.com/office/powerpoint/2010/main" val="1817442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noProof="1"/>
              <a:t>单击此处编辑母版标题样式</a:t>
            </a:r>
          </a:p>
        </p:txBody>
      </p:sp>
      <p:sp>
        <p:nvSpPr>
          <p:cNvPr id="3" name="图片占位符 2"/>
          <p:cNvSpPr>
            <a:spLocks noGrp="1"/>
          </p:cNvSpPr>
          <p:nvPr>
            <p:ph type="pic" idx="1"/>
          </p:nvPr>
        </p:nvSpPr>
        <p:spPr>
          <a:xfrm>
            <a:off x="3887391" y="987425"/>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noProof="1"/>
              <a:t>单击此处编辑母版文本样式</a:t>
            </a:r>
          </a:p>
        </p:txBody>
      </p:sp>
      <p:sp>
        <p:nvSpPr>
          <p:cNvPr id="5" name="日期占位符 1027"/>
          <p:cNvSpPr>
            <a:spLocks noGrp="1"/>
          </p:cNvSpPr>
          <p:nvPr>
            <p:ph type="dt" sz="half" idx="10"/>
          </p:nvPr>
        </p:nvSpPr>
        <p:spPr>
          <a:ln/>
        </p:spPr>
        <p:txBody>
          <a:bodyPr/>
          <a:lstStyle>
            <a:lvl1pPr>
              <a:defRPr/>
            </a:lvl1pPr>
          </a:lstStyle>
          <a:p>
            <a:pPr>
              <a:defRPr/>
            </a:pPr>
            <a:endParaRPr lang="zh-CN" altLang="en-US"/>
          </a:p>
        </p:txBody>
      </p:sp>
      <p:sp>
        <p:nvSpPr>
          <p:cNvPr id="6" name="页脚占位符 1028"/>
          <p:cNvSpPr>
            <a:spLocks noGrp="1"/>
          </p:cNvSpPr>
          <p:nvPr>
            <p:ph type="ftr" sz="quarter" idx="11"/>
          </p:nvPr>
        </p:nvSpPr>
        <p:spPr>
          <a:ln/>
        </p:spPr>
        <p:txBody>
          <a:bodyPr/>
          <a:lstStyle>
            <a:lvl1pPr>
              <a:defRPr/>
            </a:lvl1pPr>
          </a:lstStyle>
          <a:p>
            <a:pPr>
              <a:defRPr/>
            </a:pPr>
            <a:endParaRPr lang="zh-CN"/>
          </a:p>
        </p:txBody>
      </p:sp>
      <p:sp>
        <p:nvSpPr>
          <p:cNvPr id="7" name="灯片编号占位符 1029"/>
          <p:cNvSpPr>
            <a:spLocks noGrp="1"/>
          </p:cNvSpPr>
          <p:nvPr>
            <p:ph type="sldNum" sz="quarter" idx="12"/>
          </p:nvPr>
        </p:nvSpPr>
        <p:spPr>
          <a:ln/>
        </p:spPr>
        <p:txBody>
          <a:bodyPr/>
          <a:lstStyle>
            <a:lvl1pPr>
              <a:defRPr/>
            </a:lvl1pPr>
          </a:lstStyle>
          <a:p>
            <a:fld id="{F453B72E-D392-4381-BB17-9ED324AA6297}" type="slidenum">
              <a:rPr lang="zh-CN" altLang="en-US"/>
              <a:pPr/>
              <a:t>‹#›</a:t>
            </a:fld>
            <a:endParaRPr lang="zh-CN" altLang="en-US"/>
          </a:p>
        </p:txBody>
      </p:sp>
    </p:spTree>
    <p:extLst>
      <p:ext uri="{BB962C8B-B14F-4D97-AF65-F5344CB8AC3E}">
        <p14:creationId xmlns:p14="http://schemas.microsoft.com/office/powerpoint/2010/main" val="3537809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1027"/>
          <p:cNvSpPr>
            <a:spLocks noGrp="1"/>
          </p:cNvSpPr>
          <p:nvPr>
            <p:ph type="dt" sz="half" idx="10"/>
          </p:nvPr>
        </p:nvSpPr>
        <p:spPr>
          <a:ln/>
        </p:spPr>
        <p:txBody>
          <a:bodyPr/>
          <a:lstStyle>
            <a:lvl1pPr>
              <a:defRPr/>
            </a:lvl1pPr>
          </a:lstStyle>
          <a:p>
            <a:pPr>
              <a:defRPr/>
            </a:pPr>
            <a:endParaRPr lang="zh-CN" altLang="en-US"/>
          </a:p>
        </p:txBody>
      </p:sp>
      <p:sp>
        <p:nvSpPr>
          <p:cNvPr id="5" name="页脚占位符 1028"/>
          <p:cNvSpPr>
            <a:spLocks noGrp="1"/>
          </p:cNvSpPr>
          <p:nvPr>
            <p:ph type="ftr" sz="quarter" idx="11"/>
          </p:nvPr>
        </p:nvSpPr>
        <p:spPr>
          <a:ln/>
        </p:spPr>
        <p:txBody>
          <a:bodyPr/>
          <a:lstStyle>
            <a:lvl1pPr>
              <a:defRPr/>
            </a:lvl1pPr>
          </a:lstStyle>
          <a:p>
            <a:pPr>
              <a:defRPr/>
            </a:pPr>
            <a:endParaRPr lang="zh-CN"/>
          </a:p>
        </p:txBody>
      </p:sp>
      <p:sp>
        <p:nvSpPr>
          <p:cNvPr id="6" name="灯片编号占位符 1029"/>
          <p:cNvSpPr>
            <a:spLocks noGrp="1"/>
          </p:cNvSpPr>
          <p:nvPr>
            <p:ph type="sldNum" sz="quarter" idx="12"/>
          </p:nvPr>
        </p:nvSpPr>
        <p:spPr>
          <a:ln/>
        </p:spPr>
        <p:txBody>
          <a:bodyPr/>
          <a:lstStyle>
            <a:lvl1pPr>
              <a:defRPr/>
            </a:lvl1pPr>
          </a:lstStyle>
          <a:p>
            <a:fld id="{6F54E2C7-23C4-4462-9422-76A699008B2A}" type="slidenum">
              <a:rPr lang="zh-CN" altLang="en-US"/>
              <a:pPr/>
              <a:t>‹#›</a:t>
            </a:fld>
            <a:endParaRPr lang="zh-CN" altLang="en-US"/>
          </a:p>
        </p:txBody>
      </p:sp>
    </p:spTree>
    <p:extLst>
      <p:ext uri="{BB962C8B-B14F-4D97-AF65-F5344CB8AC3E}">
        <p14:creationId xmlns:p14="http://schemas.microsoft.com/office/powerpoint/2010/main" val="961526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457200" y="274638"/>
            <a:ext cx="6052930" cy="5851525"/>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1027"/>
          <p:cNvSpPr>
            <a:spLocks noGrp="1"/>
          </p:cNvSpPr>
          <p:nvPr>
            <p:ph type="dt" sz="half" idx="10"/>
          </p:nvPr>
        </p:nvSpPr>
        <p:spPr>
          <a:ln/>
        </p:spPr>
        <p:txBody>
          <a:bodyPr/>
          <a:lstStyle>
            <a:lvl1pPr>
              <a:defRPr/>
            </a:lvl1pPr>
          </a:lstStyle>
          <a:p>
            <a:pPr>
              <a:defRPr/>
            </a:pPr>
            <a:endParaRPr lang="zh-CN" altLang="en-US"/>
          </a:p>
        </p:txBody>
      </p:sp>
      <p:sp>
        <p:nvSpPr>
          <p:cNvPr id="5" name="页脚占位符 1028"/>
          <p:cNvSpPr>
            <a:spLocks noGrp="1"/>
          </p:cNvSpPr>
          <p:nvPr>
            <p:ph type="ftr" sz="quarter" idx="11"/>
          </p:nvPr>
        </p:nvSpPr>
        <p:spPr>
          <a:ln/>
        </p:spPr>
        <p:txBody>
          <a:bodyPr/>
          <a:lstStyle>
            <a:lvl1pPr>
              <a:defRPr/>
            </a:lvl1pPr>
          </a:lstStyle>
          <a:p>
            <a:pPr>
              <a:defRPr/>
            </a:pPr>
            <a:endParaRPr lang="zh-CN"/>
          </a:p>
        </p:txBody>
      </p:sp>
      <p:sp>
        <p:nvSpPr>
          <p:cNvPr id="6" name="灯片编号占位符 1029"/>
          <p:cNvSpPr>
            <a:spLocks noGrp="1"/>
          </p:cNvSpPr>
          <p:nvPr>
            <p:ph type="sldNum" sz="quarter" idx="12"/>
          </p:nvPr>
        </p:nvSpPr>
        <p:spPr>
          <a:ln/>
        </p:spPr>
        <p:txBody>
          <a:bodyPr/>
          <a:lstStyle>
            <a:lvl1pPr>
              <a:defRPr/>
            </a:lvl1pPr>
          </a:lstStyle>
          <a:p>
            <a:fld id="{C54EF9A5-91F8-454A-8133-F4F00C9B6A98}" type="slidenum">
              <a:rPr lang="zh-CN" altLang="en-US"/>
              <a:pPr/>
              <a:t>‹#›</a:t>
            </a:fld>
            <a:endParaRPr lang="zh-CN" altLang="en-US"/>
          </a:p>
        </p:txBody>
      </p:sp>
    </p:spTree>
    <p:extLst>
      <p:ext uri="{BB962C8B-B14F-4D97-AF65-F5344CB8AC3E}">
        <p14:creationId xmlns:p14="http://schemas.microsoft.com/office/powerpoint/2010/main" val="231531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 1025"/>
          <p:cNvSpPr>
            <a:spLocks noGrp="1" noChangeArrowheads="1"/>
          </p:cNvSpPr>
          <p:nvPr>
            <p:ph type="title" idx="4294967295"/>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1026"/>
          <p:cNvSpPr>
            <a:spLocks noGrp="1" noChangeArrowheads="1"/>
          </p:cNvSpPr>
          <p:nvPr>
            <p:ph type="body" idx="4294967295"/>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457200" y="6245225"/>
            <a:ext cx="2133600" cy="476250"/>
          </a:xfrm>
          <a:prstGeom prst="rect">
            <a:avLst/>
          </a:prstGeom>
          <a:noFill/>
          <a:ln w="9525">
            <a:noFill/>
            <a:miter/>
          </a:ln>
        </p:spPr>
        <p:txBody>
          <a:bodyPr/>
          <a:lstStyle>
            <a:lvl1pPr>
              <a:buFont typeface="Arial" pitchFamily="34" charset="0"/>
              <a:buNone/>
              <a:defRPr sz="1400" noProof="1">
                <a:latin typeface="Arial" pitchFamily="34" charset="0"/>
              </a:defRPr>
            </a:lvl1pPr>
          </a:lstStyle>
          <a:p>
            <a:pPr>
              <a:defRPr/>
            </a:pPr>
            <a:endParaRPr lang="zh-CN" altLang="en-US"/>
          </a:p>
        </p:txBody>
      </p:sp>
      <p:sp>
        <p:nvSpPr>
          <p:cNvPr id="1029" name="页脚占位符 1028"/>
          <p:cNvSpPr>
            <a:spLocks noGrp="1"/>
          </p:cNvSpPr>
          <p:nvPr>
            <p:ph type="ftr" sz="quarter" idx="3"/>
          </p:nvPr>
        </p:nvSpPr>
        <p:spPr>
          <a:xfrm>
            <a:off x="3124200" y="6245225"/>
            <a:ext cx="2895600" cy="476250"/>
          </a:xfrm>
          <a:prstGeom prst="rect">
            <a:avLst/>
          </a:prstGeom>
          <a:noFill/>
          <a:ln w="9525">
            <a:noFill/>
            <a:miter/>
          </a:ln>
        </p:spPr>
        <p:txBody>
          <a:bodyPr/>
          <a:lstStyle>
            <a:lvl1pPr algn="ctr">
              <a:buFont typeface="Arial" pitchFamily="34" charset="0"/>
              <a:buNone/>
              <a:defRPr sz="1400" noProof="1">
                <a:latin typeface="Arial" pitchFamily="34" charset="0"/>
              </a:defRPr>
            </a:lvl1pPr>
          </a:lstStyle>
          <a:p>
            <a:pPr>
              <a:defRPr/>
            </a:pPr>
            <a:endParaRPr lang="zh-CN"/>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miter/>
          </a:ln>
        </p:spPr>
        <p:txBody>
          <a:bodyPr vert="horz" wrap="square" lIns="91440" tIns="45720" rIns="91440" bIns="45720" numCol="1" anchor="t" anchorCtr="0" compatLnSpc="1">
            <a:prstTxWarp prst="textNoShape">
              <a:avLst/>
            </a:prstTxWarp>
          </a:bodyPr>
          <a:lstStyle>
            <a:lvl1pPr algn="r">
              <a:defRPr sz="1400"/>
            </a:lvl1pPr>
          </a:lstStyle>
          <a:p>
            <a:fld id="{72D78296-3B5E-4103-8928-2D4DD52361E2}"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spcBef>
          <a:spcPct val="0"/>
        </a:spcBef>
        <a:spcAft>
          <a:spcPct val="0"/>
        </a:spcAft>
        <a:buFont typeface="Arial" charset="0"/>
        <a:buNone/>
        <a:defRPr sz="1800" b="0" i="0" u="none" kern="1200" baseline="0">
          <a:solidFill>
            <a:schemeClr val="tx1"/>
          </a:solidFill>
          <a:latin typeface="+mn-lt"/>
          <a:ea typeface="+mn-ea"/>
          <a:cs typeface="+mn-cs"/>
        </a:defRPr>
      </a:lvl1pPr>
      <a:lvl2pPr marL="457200" lvl="1" indent="0" algn="l" defTabSz="914400" eaLnBrk="1" fontAlgn="base" latinLnBrk="0" hangingPunct="1">
        <a:spcBef>
          <a:spcPct val="0"/>
        </a:spcBef>
        <a:spcAft>
          <a:spcPct val="0"/>
        </a:spcAft>
        <a:buFont typeface="Arial" charset="0"/>
        <a:buNone/>
        <a:defRPr sz="2400" b="0" i="0" u="none" kern="1200" baseline="0">
          <a:solidFill>
            <a:srgbClr val="0066FF"/>
          </a:solidFill>
          <a:latin typeface="+mn-lt"/>
          <a:ea typeface="+mn-ea"/>
          <a:cs typeface="+mn-cs"/>
        </a:defRPr>
      </a:lvl2pPr>
      <a:lvl3pPr marL="914400" lvl="2" indent="0" algn="l" defTabSz="914400" eaLnBrk="1" fontAlgn="base" latinLnBrk="0" hangingPunct="1">
        <a:spcBef>
          <a:spcPct val="0"/>
        </a:spcBef>
        <a:spcAft>
          <a:spcPct val="0"/>
        </a:spcAft>
        <a:buFont typeface="Arial" charset="0"/>
        <a:buNone/>
        <a:defRPr sz="2400" b="0" i="0" u="none" kern="1200" baseline="0">
          <a:solidFill>
            <a:srgbClr val="0066FF"/>
          </a:solidFill>
          <a:latin typeface="+mn-lt"/>
          <a:ea typeface="+mn-ea"/>
          <a:cs typeface="+mn-cs"/>
        </a:defRPr>
      </a:lvl3pPr>
      <a:lvl4pPr marL="1371600" lvl="3" indent="0" algn="l" defTabSz="914400" eaLnBrk="1" fontAlgn="base" latinLnBrk="0" hangingPunct="1">
        <a:spcBef>
          <a:spcPct val="0"/>
        </a:spcBef>
        <a:spcAft>
          <a:spcPct val="0"/>
        </a:spcAft>
        <a:buFont typeface="Arial" charset="0"/>
        <a:buNone/>
        <a:defRPr sz="2400" b="0" i="0" u="none" kern="1200" baseline="0">
          <a:solidFill>
            <a:srgbClr val="0066FF"/>
          </a:solidFill>
          <a:latin typeface="+mn-lt"/>
          <a:ea typeface="+mn-ea"/>
          <a:cs typeface="+mn-cs"/>
        </a:defRPr>
      </a:lvl4pPr>
      <a:lvl5pPr marL="1828800" lvl="4" indent="0" algn="l" defTabSz="914400" eaLnBrk="1" fontAlgn="base" latinLnBrk="0" hangingPunct="1">
        <a:spcBef>
          <a:spcPct val="0"/>
        </a:spcBef>
        <a:spcAft>
          <a:spcPct val="0"/>
        </a:spcAft>
        <a:buFont typeface="Arial" charset="0"/>
        <a:buNone/>
        <a:defRPr sz="2400" b="0" i="0" u="none" kern="1200" baseline="0">
          <a:solidFill>
            <a:srgbClr val="0066FF"/>
          </a:solidFill>
          <a:latin typeface="+mn-lt"/>
          <a:ea typeface="+mn-ea"/>
          <a:cs typeface="+mn-cs"/>
        </a:defRPr>
      </a:lvl5pPr>
      <a:lvl6pPr marL="2286000" lvl="5" indent="0" algn="l" defTabSz="914400" eaLnBrk="1" fontAlgn="base" latinLnBrk="0" hangingPunct="1">
        <a:spcBef>
          <a:spcPct val="0"/>
        </a:spcBef>
        <a:spcAft>
          <a:spcPct val="0"/>
        </a:spcAft>
        <a:buFont typeface="Arial" charset="0"/>
        <a:buNone/>
        <a:defRPr sz="2400" b="0" i="0" u="none" kern="1200" baseline="0">
          <a:solidFill>
            <a:srgbClr val="0066FF"/>
          </a:solidFill>
          <a:latin typeface="+mn-lt"/>
          <a:ea typeface="+mn-ea"/>
          <a:cs typeface="+mn-cs"/>
        </a:defRPr>
      </a:lvl6pPr>
      <a:lvl7pPr marL="2743200" lvl="6" indent="0" algn="l" defTabSz="914400" eaLnBrk="1" fontAlgn="base" latinLnBrk="0" hangingPunct="1">
        <a:spcBef>
          <a:spcPct val="0"/>
        </a:spcBef>
        <a:spcAft>
          <a:spcPct val="0"/>
        </a:spcAft>
        <a:buFont typeface="Arial" charset="0"/>
        <a:buNone/>
        <a:defRPr sz="2400" b="0" i="0" u="none" kern="1200" baseline="0">
          <a:solidFill>
            <a:srgbClr val="0066FF"/>
          </a:solidFill>
          <a:latin typeface="+mn-lt"/>
          <a:ea typeface="+mn-ea"/>
          <a:cs typeface="+mn-cs"/>
        </a:defRPr>
      </a:lvl7pPr>
      <a:lvl8pPr marL="3200400" lvl="7" indent="0" algn="l" defTabSz="914400" eaLnBrk="1" fontAlgn="base" latinLnBrk="0" hangingPunct="1">
        <a:spcBef>
          <a:spcPct val="0"/>
        </a:spcBef>
        <a:spcAft>
          <a:spcPct val="0"/>
        </a:spcAft>
        <a:buFont typeface="Arial" charset="0"/>
        <a:buNone/>
        <a:defRPr sz="2400" b="0" i="0" u="none" kern="1200" baseline="0">
          <a:solidFill>
            <a:srgbClr val="0066FF"/>
          </a:solidFill>
          <a:latin typeface="+mn-lt"/>
          <a:ea typeface="+mn-ea"/>
          <a:cs typeface="+mn-cs"/>
        </a:defRPr>
      </a:lvl8pPr>
      <a:lvl9pPr marL="3657600" lvl="8" indent="0" algn="l" defTabSz="914400" eaLnBrk="1" fontAlgn="base" latinLnBrk="0" hangingPunct="1">
        <a:spcBef>
          <a:spcPct val="0"/>
        </a:spcBef>
        <a:spcAft>
          <a:spcPct val="0"/>
        </a:spcAft>
        <a:buFont typeface="Arial" charset="0"/>
        <a:buNone/>
        <a:defRPr sz="2400" b="0" i="0" u="none" kern="1200" baseline="0">
          <a:solidFill>
            <a:srgbClr val="0066FF"/>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6.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image" Target="../media/image6.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7.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8" Type="http://schemas.openxmlformats.org/officeDocument/2006/relationships/image" Target="../media/image10.emf"/><Relationship Id="rId13" Type="http://schemas.openxmlformats.org/officeDocument/2006/relationships/oleObject" Target="../embeddings/oleObject10.bin"/><Relationship Id="rId18" Type="http://schemas.openxmlformats.org/officeDocument/2006/relationships/image" Target="../media/image15.emf"/><Relationship Id="rId26" Type="http://schemas.openxmlformats.org/officeDocument/2006/relationships/image" Target="../media/image19.emf"/><Relationship Id="rId3" Type="http://schemas.openxmlformats.org/officeDocument/2006/relationships/oleObject" Target="../embeddings/oleObject5.bin"/><Relationship Id="rId21" Type="http://schemas.openxmlformats.org/officeDocument/2006/relationships/oleObject" Target="../embeddings/oleObject14.bin"/><Relationship Id="rId7" Type="http://schemas.openxmlformats.org/officeDocument/2006/relationships/oleObject" Target="../embeddings/oleObject7.bin"/><Relationship Id="rId12" Type="http://schemas.openxmlformats.org/officeDocument/2006/relationships/image" Target="../media/image12.emf"/><Relationship Id="rId17" Type="http://schemas.openxmlformats.org/officeDocument/2006/relationships/oleObject" Target="../embeddings/oleObject12.bin"/><Relationship Id="rId25" Type="http://schemas.openxmlformats.org/officeDocument/2006/relationships/oleObject" Target="../embeddings/oleObject16.bin"/><Relationship Id="rId2" Type="http://schemas.openxmlformats.org/officeDocument/2006/relationships/slideLayout" Target="../slideLayouts/slideLayout1.xml"/><Relationship Id="rId16" Type="http://schemas.openxmlformats.org/officeDocument/2006/relationships/image" Target="../media/image14.emf"/><Relationship Id="rId20" Type="http://schemas.openxmlformats.org/officeDocument/2006/relationships/image" Target="../media/image16.emf"/><Relationship Id="rId1" Type="http://schemas.openxmlformats.org/officeDocument/2006/relationships/vmlDrawing" Target="../drawings/vmlDrawing5.vml"/><Relationship Id="rId6" Type="http://schemas.openxmlformats.org/officeDocument/2006/relationships/image" Target="../media/image9.emf"/><Relationship Id="rId11" Type="http://schemas.openxmlformats.org/officeDocument/2006/relationships/oleObject" Target="../embeddings/oleObject9.bin"/><Relationship Id="rId24" Type="http://schemas.openxmlformats.org/officeDocument/2006/relationships/image" Target="../media/image18.emf"/><Relationship Id="rId5" Type="http://schemas.openxmlformats.org/officeDocument/2006/relationships/oleObject" Target="../embeddings/oleObject6.bin"/><Relationship Id="rId15" Type="http://schemas.openxmlformats.org/officeDocument/2006/relationships/oleObject" Target="../embeddings/oleObject11.bin"/><Relationship Id="rId23" Type="http://schemas.openxmlformats.org/officeDocument/2006/relationships/oleObject" Target="../embeddings/oleObject15.bin"/><Relationship Id="rId10" Type="http://schemas.openxmlformats.org/officeDocument/2006/relationships/image" Target="../media/image11.emf"/><Relationship Id="rId19" Type="http://schemas.openxmlformats.org/officeDocument/2006/relationships/oleObject" Target="../embeddings/oleObject13.bin"/><Relationship Id="rId4" Type="http://schemas.openxmlformats.org/officeDocument/2006/relationships/image" Target="../media/image8.emf"/><Relationship Id="rId9" Type="http://schemas.openxmlformats.org/officeDocument/2006/relationships/oleObject" Target="../embeddings/oleObject8.bin"/><Relationship Id="rId14" Type="http://schemas.openxmlformats.org/officeDocument/2006/relationships/image" Target="../media/image13.emf"/><Relationship Id="rId22" Type="http://schemas.openxmlformats.org/officeDocument/2006/relationships/image" Target="../media/image17.emf"/></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21.emf"/><Relationship Id="rId5" Type="http://schemas.openxmlformats.org/officeDocument/2006/relationships/oleObject" Target="../embeddings/oleObject18.bin"/><Relationship Id="rId4" Type="http://schemas.openxmlformats.org/officeDocument/2006/relationships/image" Target="../media/image20.e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矩形 4097"/>
          <p:cNvSpPr>
            <a:spLocks noChangeArrowheads="1"/>
          </p:cNvSpPr>
          <p:nvPr/>
        </p:nvSpPr>
        <p:spPr bwMode="auto">
          <a:xfrm>
            <a:off x="395288" y="1989138"/>
            <a:ext cx="8367712"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15000"/>
              </a:lnSpc>
              <a:spcBef>
                <a:spcPct val="10000"/>
              </a:spcBef>
            </a:pPr>
            <a:r>
              <a:rPr lang="en-US" altLang="zh-CN" sz="6000" b="1">
                <a:solidFill>
                  <a:schemeClr val="tx2"/>
                </a:solidFill>
              </a:rPr>
              <a:t>Lecture1  </a:t>
            </a:r>
            <a:r>
              <a:rPr lang="zh-CN" altLang="en-US" sz="6000" b="1">
                <a:solidFill>
                  <a:schemeClr val="tx2"/>
                </a:solidFill>
              </a:rPr>
              <a:t>Verilog语言简介及语言基础</a:t>
            </a:r>
          </a:p>
        </p:txBody>
      </p:sp>
      <p:sp>
        <p:nvSpPr>
          <p:cNvPr id="2051" name="矩形 4098"/>
          <p:cNvSpPr>
            <a:spLocks noChangeArrowheads="1"/>
          </p:cNvSpPr>
          <p:nvPr/>
        </p:nvSpPr>
        <p:spPr bwMode="auto">
          <a:xfrm>
            <a:off x="468313" y="6092825"/>
            <a:ext cx="8229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20000"/>
              </a:lnSpc>
              <a:buClr>
                <a:srgbClr val="FF0000"/>
              </a:buClr>
              <a:buSzPct val="80000"/>
              <a:buFont typeface="Wingdings" panose="05000000000000000000" pitchFamily="2" charset="2"/>
              <a:buNone/>
            </a:pPr>
            <a:r>
              <a:rPr lang="zh-CN" altLang="en-US" b="1">
                <a:solidFill>
                  <a:schemeClr val="tx1"/>
                </a:solidFill>
                <a:latin typeface="宋体" panose="02010600030101010101" pitchFamily="2" charset="-122"/>
              </a:rPr>
              <a:t>华中科技大学计算机科学与技术学院</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矩形 10241"/>
          <p:cNvSpPr>
            <a:spLocks noChangeArrowheads="1"/>
          </p:cNvSpPr>
          <p:nvPr/>
        </p:nvSpPr>
        <p:spPr bwMode="auto">
          <a:xfrm>
            <a:off x="1149350" y="476250"/>
            <a:ext cx="7416800" cy="489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685800" indent="-6858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lnSpc>
                <a:spcPct val="200000"/>
              </a:lnSpc>
              <a:spcBef>
                <a:spcPct val="10000"/>
              </a:spcBef>
              <a:buFont typeface="Wingdings" panose="05000000000000000000" pitchFamily="2" charset="2"/>
              <a:buChar char="n"/>
            </a:pPr>
            <a:r>
              <a:rPr lang="en-US" altLang="zh-CN" sz="4800" b="1">
                <a:solidFill>
                  <a:schemeClr val="tx1"/>
                </a:solidFill>
                <a:ea typeface="黑体" panose="02010609060101010101" pitchFamily="49" charset="-122"/>
              </a:rPr>
              <a:t>Verilog</a:t>
            </a:r>
            <a:r>
              <a:rPr lang="zh-CN" altLang="en-US" sz="4800" b="1">
                <a:solidFill>
                  <a:schemeClr val="tx1"/>
                </a:solidFill>
                <a:ea typeface="黑体" panose="02010609060101010101" pitchFamily="49" charset="-122"/>
              </a:rPr>
              <a:t>语言概述</a:t>
            </a:r>
            <a:endParaRPr lang="en-US" altLang="zh-CN" sz="4800" b="1">
              <a:solidFill>
                <a:schemeClr val="tx1"/>
              </a:solidFill>
              <a:ea typeface="黑体" panose="02010609060101010101" pitchFamily="49" charset="-122"/>
            </a:endParaRPr>
          </a:p>
          <a:p>
            <a:pPr eaLnBrk="1" hangingPunct="1">
              <a:lnSpc>
                <a:spcPct val="200000"/>
              </a:lnSpc>
              <a:spcBef>
                <a:spcPct val="10000"/>
              </a:spcBef>
              <a:buFont typeface="Wingdings" panose="05000000000000000000" pitchFamily="2" charset="2"/>
              <a:buChar char="n"/>
            </a:pPr>
            <a:r>
              <a:rPr lang="en-US" altLang="zh-CN" sz="4800" b="1">
                <a:solidFill>
                  <a:srgbClr val="7F7F7F"/>
                </a:solidFill>
                <a:ea typeface="黑体" panose="02010609060101010101" pitchFamily="49" charset="-122"/>
              </a:rPr>
              <a:t>Verilog</a:t>
            </a:r>
            <a:r>
              <a:rPr lang="zh-CN" altLang="en-US" sz="4800" b="1">
                <a:solidFill>
                  <a:srgbClr val="7F7F7F"/>
                </a:solidFill>
                <a:ea typeface="黑体" panose="02010609060101010101" pitchFamily="49" charset="-122"/>
              </a:rPr>
              <a:t>设计快速入门</a:t>
            </a:r>
            <a:endParaRPr lang="en-US" altLang="zh-CN" sz="4800" b="1">
              <a:solidFill>
                <a:srgbClr val="7F7F7F"/>
              </a:solidFill>
              <a:ea typeface="黑体" panose="02010609060101010101" pitchFamily="49" charset="-122"/>
            </a:endParaRPr>
          </a:p>
          <a:p>
            <a:pPr eaLnBrk="1" hangingPunct="1">
              <a:lnSpc>
                <a:spcPct val="200000"/>
              </a:lnSpc>
              <a:spcBef>
                <a:spcPct val="10000"/>
              </a:spcBef>
              <a:buFont typeface="Wingdings" panose="05000000000000000000" pitchFamily="2" charset="2"/>
              <a:buChar char="n"/>
            </a:pPr>
            <a:r>
              <a:rPr lang="en-US" altLang="zh-CN" sz="4800" b="1">
                <a:solidFill>
                  <a:srgbClr val="7F7F7F"/>
                </a:solidFill>
                <a:ea typeface="黑体" panose="02010609060101010101" pitchFamily="49" charset="-122"/>
              </a:rPr>
              <a:t>Verilog</a:t>
            </a:r>
            <a:r>
              <a:rPr lang="zh-CN" altLang="en-US" sz="4800" b="1">
                <a:solidFill>
                  <a:srgbClr val="7F7F7F"/>
                </a:solidFill>
                <a:ea typeface="黑体" panose="02010609060101010101" pitchFamily="49" charset="-122"/>
              </a:rPr>
              <a:t>语言基础</a:t>
            </a:r>
          </a:p>
        </p:txBody>
      </p:sp>
      <p:sp>
        <p:nvSpPr>
          <p:cNvPr id="3075"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A7D83140-9FF6-4726-AE09-D2CE52488290}" type="slidenum">
              <a:rPr lang="zh-CN" altLang="en-US" sz="1400"/>
              <a:pPr eaLnBrk="1" hangingPunct="1"/>
              <a:t>2</a:t>
            </a:fld>
            <a:endParaRPr lang="zh-CN" altLang="en-US" sz="1400"/>
          </a:p>
        </p:txBody>
      </p:sp>
      <p:sp>
        <p:nvSpPr>
          <p:cNvPr id="3" name="左箭头 2"/>
          <p:cNvSpPr/>
          <p:nvPr/>
        </p:nvSpPr>
        <p:spPr>
          <a:xfrm>
            <a:off x="6588125" y="1179513"/>
            <a:ext cx="792163" cy="43338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C95C92DC-61E5-4E4B-A84A-F948E875959E}" type="slidenum">
              <a:rPr lang="zh-CN" altLang="en-US" sz="1400"/>
              <a:pPr eaLnBrk="1" hangingPunct="1"/>
              <a:t>3</a:t>
            </a:fld>
            <a:endParaRPr lang="zh-CN" altLang="en-US" sz="1400"/>
          </a:p>
        </p:txBody>
      </p:sp>
      <p:pic>
        <p:nvPicPr>
          <p:cNvPr id="4099"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908050"/>
            <a:ext cx="6113462" cy="443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A7D9E173-A55A-424B-AD4E-EC9EB68B84AA}" type="slidenum">
              <a:rPr lang="zh-CN" altLang="en-US" sz="1400"/>
              <a:pPr eaLnBrk="1" hangingPunct="1"/>
              <a:t>4</a:t>
            </a:fld>
            <a:endParaRPr lang="zh-CN" altLang="en-US" sz="1400"/>
          </a:p>
        </p:txBody>
      </p:sp>
      <p:pic>
        <p:nvPicPr>
          <p:cNvPr id="5123"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5450" y="428625"/>
            <a:ext cx="5753100" cy="60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CD561D25-7217-43AB-B7EA-4FEDE830C846}" type="slidenum">
              <a:rPr lang="zh-CN" altLang="en-US" sz="1400"/>
              <a:pPr eaLnBrk="1" hangingPunct="1"/>
              <a:t>5</a:t>
            </a:fld>
            <a:endParaRPr lang="zh-CN" altLang="en-US" sz="1400"/>
          </a:p>
        </p:txBody>
      </p:sp>
      <p:pic>
        <p:nvPicPr>
          <p:cNvPr id="6147" name="图片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0" y="1628775"/>
            <a:ext cx="62865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56F1EF71-C2BE-4B26-B91F-C9B462ABF7BB}" type="slidenum">
              <a:rPr lang="zh-CN" altLang="en-US" sz="1400"/>
              <a:pPr eaLnBrk="1" hangingPunct="1"/>
              <a:t>6</a:t>
            </a:fld>
            <a:endParaRPr lang="zh-CN" altLang="en-US" sz="1400"/>
          </a:p>
        </p:txBody>
      </p:sp>
      <p:pic>
        <p:nvPicPr>
          <p:cNvPr id="7171" name="图片 31437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836613"/>
            <a:ext cx="8429625" cy="482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矩形 11265"/>
          <p:cNvSpPr>
            <a:spLocks noChangeArrowheads="1"/>
          </p:cNvSpPr>
          <p:nvPr/>
        </p:nvSpPr>
        <p:spPr bwMode="auto">
          <a:xfrm>
            <a:off x="0" y="331788"/>
            <a:ext cx="91440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15000"/>
              </a:lnSpc>
              <a:spcBef>
                <a:spcPct val="10000"/>
              </a:spcBef>
            </a:pPr>
            <a:r>
              <a:rPr lang="zh-CN" altLang="en-US" sz="3600" b="1">
                <a:solidFill>
                  <a:schemeClr val="tx1"/>
                </a:solidFill>
                <a:ea typeface="黑体" panose="02010609060101010101" pitchFamily="49" charset="-122"/>
              </a:rPr>
              <a:t>硬件描述语言概述</a:t>
            </a:r>
          </a:p>
        </p:txBody>
      </p:sp>
      <p:sp>
        <p:nvSpPr>
          <p:cNvPr id="8195" name="矩形 11266"/>
          <p:cNvSpPr>
            <a:spLocks noChangeArrowheads="1"/>
          </p:cNvSpPr>
          <p:nvPr/>
        </p:nvSpPr>
        <p:spPr bwMode="auto">
          <a:xfrm>
            <a:off x="250825" y="1052513"/>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硬件描述语言（</a:t>
            </a:r>
            <a:r>
              <a:rPr lang="en-US" altLang="zh-CN" b="1">
                <a:solidFill>
                  <a:schemeClr val="accent2"/>
                </a:solidFill>
                <a:latin typeface="Times New Roman" panose="02020603050405020304" pitchFamily="18" charset="0"/>
              </a:rPr>
              <a:t>Hardware Description Language</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HDL</a:t>
            </a:r>
            <a:r>
              <a:rPr lang="zh-CN" altLang="en-US" b="1">
                <a:solidFill>
                  <a:schemeClr val="accent2"/>
                </a:solidFill>
                <a:latin typeface="Times New Roman" panose="02020603050405020304" pitchFamily="18" charset="0"/>
              </a:rPr>
              <a:t>）是硬件设计人员和电子设计自动化（</a:t>
            </a:r>
            <a:r>
              <a:rPr lang="en-US" altLang="zh-CN" b="1">
                <a:solidFill>
                  <a:schemeClr val="accent2"/>
                </a:solidFill>
                <a:latin typeface="Times New Roman" panose="02020603050405020304" pitchFamily="18" charset="0"/>
              </a:rPr>
              <a:t>EDA</a:t>
            </a:r>
            <a:r>
              <a:rPr lang="zh-CN" altLang="en-US" b="1">
                <a:solidFill>
                  <a:schemeClr val="accent2"/>
                </a:solidFill>
                <a:latin typeface="Times New Roman" panose="02020603050405020304" pitchFamily="18" charset="0"/>
              </a:rPr>
              <a:t>）工具之间的界面。</a:t>
            </a:r>
          </a:p>
          <a:p>
            <a:pPr algn="just" eaLnBrk="1" hangingPunct="1">
              <a:lnSpc>
                <a:spcPct val="15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主要目的是用来编写设计文件，建立电子系统的</a:t>
            </a:r>
            <a:r>
              <a:rPr lang="zh-CN" altLang="en-US" b="1">
                <a:solidFill>
                  <a:schemeClr val="tx1"/>
                </a:solidFill>
                <a:latin typeface="Times New Roman" panose="02020603050405020304" pitchFamily="18" charset="0"/>
              </a:rPr>
              <a:t>仿真模型</a:t>
            </a:r>
            <a:r>
              <a:rPr lang="zh-CN" altLang="en-US" b="1">
                <a:solidFill>
                  <a:schemeClr val="accent2"/>
                </a:solidFill>
                <a:latin typeface="Times New Roman" panose="02020603050405020304" pitchFamily="18" charset="0"/>
              </a:rPr>
              <a:t>。</a:t>
            </a:r>
          </a:p>
          <a:p>
            <a:pPr algn="just" eaLnBrk="1" hangingPunct="1">
              <a:lnSpc>
                <a:spcPct val="15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通过仿真，然后再自动综合以生成符合要求且在电路结构上可以实现的数字</a:t>
            </a:r>
            <a:r>
              <a:rPr lang="zh-CN" altLang="en-US" b="1">
                <a:solidFill>
                  <a:schemeClr val="tx1"/>
                </a:solidFill>
                <a:latin typeface="Times New Roman" panose="02020603050405020304" pitchFamily="18" charset="0"/>
              </a:rPr>
              <a:t>逻辑网表</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Netlist</a:t>
            </a:r>
            <a:r>
              <a:rPr lang="zh-CN" altLang="en-US" b="1">
                <a:solidFill>
                  <a:schemeClr val="accent2"/>
                </a:solidFill>
                <a:latin typeface="Times New Roman" panose="02020603050405020304" pitchFamily="18" charset="0"/>
              </a:rPr>
              <a:t>）。</a:t>
            </a:r>
          </a:p>
          <a:p>
            <a:pPr algn="just" eaLnBrk="1" hangingPunct="1">
              <a:lnSpc>
                <a:spcPct val="15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根据网表和某种工艺的器件自动生成</a:t>
            </a:r>
            <a:r>
              <a:rPr lang="zh-CN" altLang="en-US" b="1">
                <a:solidFill>
                  <a:schemeClr val="tx1"/>
                </a:solidFill>
                <a:latin typeface="Times New Roman" panose="02020603050405020304" pitchFamily="18" charset="0"/>
              </a:rPr>
              <a:t>具体电路</a:t>
            </a:r>
            <a:r>
              <a:rPr lang="zh-CN" altLang="en-US" b="1">
                <a:solidFill>
                  <a:schemeClr val="accent2"/>
                </a:solidFill>
                <a:latin typeface="Times New Roman" panose="02020603050405020304" pitchFamily="18" charset="0"/>
              </a:rPr>
              <a:t>，然后生成该工艺条件下这种具体电路的</a:t>
            </a:r>
            <a:r>
              <a:rPr lang="zh-CN" altLang="en-US" b="1">
                <a:solidFill>
                  <a:schemeClr val="tx1"/>
                </a:solidFill>
                <a:latin typeface="Times New Roman" panose="02020603050405020304" pitchFamily="18" charset="0"/>
              </a:rPr>
              <a:t>延时模型</a:t>
            </a:r>
            <a:r>
              <a:rPr lang="zh-CN" altLang="en-US" b="1">
                <a:solidFill>
                  <a:schemeClr val="accent2"/>
                </a:solidFill>
                <a:latin typeface="Times New Roman" panose="02020603050405020304" pitchFamily="18" charset="0"/>
              </a:rPr>
              <a:t>。</a:t>
            </a:r>
          </a:p>
          <a:p>
            <a:pPr algn="just" eaLnBrk="1" hangingPunct="1">
              <a:lnSpc>
                <a:spcPct val="15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仿真验证无误后，用于制造</a:t>
            </a:r>
            <a:r>
              <a:rPr lang="en-US" altLang="zh-CN" b="1">
                <a:solidFill>
                  <a:schemeClr val="tx1"/>
                </a:solidFill>
                <a:latin typeface="Times New Roman" panose="02020603050405020304" pitchFamily="18" charset="0"/>
              </a:rPr>
              <a:t>ASIC</a:t>
            </a:r>
            <a:r>
              <a:rPr lang="zh-CN" altLang="en-US" b="1">
                <a:solidFill>
                  <a:schemeClr val="tx1"/>
                </a:solidFill>
                <a:latin typeface="Times New Roman" panose="02020603050405020304" pitchFamily="18" charset="0"/>
              </a:rPr>
              <a:t>芯片</a:t>
            </a:r>
            <a:r>
              <a:rPr lang="zh-CN" altLang="en-US" b="1">
                <a:solidFill>
                  <a:schemeClr val="accent2"/>
                </a:solidFill>
                <a:latin typeface="Times New Roman" panose="02020603050405020304" pitchFamily="18" charset="0"/>
              </a:rPr>
              <a:t>或写入</a:t>
            </a:r>
            <a:r>
              <a:rPr lang="en-US" altLang="zh-CN" b="1">
                <a:solidFill>
                  <a:schemeClr val="accent2"/>
                </a:solidFill>
                <a:latin typeface="Times New Roman" panose="02020603050405020304" pitchFamily="18" charset="0"/>
              </a:rPr>
              <a:t>CPLD</a:t>
            </a:r>
            <a:r>
              <a:rPr lang="zh-CN" altLang="en-US" b="1">
                <a:solidFill>
                  <a:schemeClr val="accent2"/>
                </a:solidFill>
                <a:latin typeface="Times New Roman" panose="02020603050405020304" pitchFamily="18" charset="0"/>
              </a:rPr>
              <a:t>和</a:t>
            </a:r>
            <a:r>
              <a:rPr lang="en-US" altLang="zh-CN" b="1">
                <a:solidFill>
                  <a:schemeClr val="accent2"/>
                </a:solidFill>
                <a:latin typeface="Times New Roman" panose="02020603050405020304" pitchFamily="18" charset="0"/>
              </a:rPr>
              <a:t>FPGA</a:t>
            </a:r>
            <a:r>
              <a:rPr lang="zh-CN" altLang="en-US" b="1">
                <a:solidFill>
                  <a:schemeClr val="accent2"/>
                </a:solidFill>
                <a:latin typeface="Times New Roman" panose="02020603050405020304" pitchFamily="18" charset="0"/>
              </a:rPr>
              <a:t>等可编程器件中。</a:t>
            </a:r>
          </a:p>
        </p:txBody>
      </p:sp>
      <p:sp>
        <p:nvSpPr>
          <p:cNvPr id="8196"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E3EF8698-AF25-4E47-B803-FD931942E8F1}" type="slidenum">
              <a:rPr lang="zh-CN" altLang="en-US" sz="1400"/>
              <a:pPr eaLnBrk="1" hangingPunct="1"/>
              <a:t>7</a:t>
            </a:fld>
            <a:endParaRPr lang="zh-CN" altLang="en-US" sz="1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矩形 12289"/>
          <p:cNvSpPr>
            <a:spLocks noChangeArrowheads="1"/>
          </p:cNvSpPr>
          <p:nvPr/>
        </p:nvSpPr>
        <p:spPr bwMode="auto">
          <a:xfrm>
            <a:off x="250825" y="550863"/>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950913" indent="-45720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20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为何要学习和使用HDL语言</a:t>
            </a:r>
          </a:p>
          <a:p>
            <a:pPr lvl="1" algn="just" eaLnBrk="1" hangingPunct="1">
              <a:lnSpc>
                <a:spcPct val="20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电路设计将继续保持向大规模和高复杂度发展的趋势，工程人员将不得不使用HDL进行设计，而把具体实现留给逻辑综合工具去完成。</a:t>
            </a:r>
          </a:p>
          <a:p>
            <a:pPr lvl="1" algn="just" eaLnBrk="1" hangingPunct="1">
              <a:lnSpc>
                <a:spcPct val="20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电子领域的竞争越来越激烈，有效的HDL语言和计算机仿真系统在将设计错误的数目减少到最低限方面起到不可估量的作用，从而提高设计的效率、降低设计成本、缩短设计周期。</a:t>
            </a:r>
          </a:p>
          <a:p>
            <a:pPr lvl="1" algn="just" eaLnBrk="1" hangingPunct="1">
              <a:lnSpc>
                <a:spcPct val="20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用HDL进行设计，只需要对所描述的模型进行修改，这比更改电路原理图要容易实现得多，使得探索各种设计方案变成一件很容易、很便利的事情。</a:t>
            </a:r>
          </a:p>
        </p:txBody>
      </p:sp>
      <p:sp>
        <p:nvSpPr>
          <p:cNvPr id="9219"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4CE2136F-AAA8-41DB-B92B-8C747FFE1D7A}" type="slidenum">
              <a:rPr lang="zh-CN" altLang="en-US" sz="1400"/>
              <a:pPr eaLnBrk="1" hangingPunct="1"/>
              <a:t>8</a:t>
            </a:fld>
            <a:endParaRPr lang="zh-CN" altLang="en-US" sz="1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13313"/>
          <p:cNvSpPr>
            <a:spLocks noChangeArrowheads="1"/>
          </p:cNvSpPr>
          <p:nvPr/>
        </p:nvSpPr>
        <p:spPr bwMode="auto">
          <a:xfrm>
            <a:off x="-31750" y="403225"/>
            <a:ext cx="917575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15000"/>
              </a:lnSpc>
              <a:spcBef>
                <a:spcPct val="10000"/>
              </a:spcBef>
            </a:pPr>
            <a:r>
              <a:rPr lang="en-US" altLang="zh-CN" sz="3600" b="1">
                <a:solidFill>
                  <a:schemeClr val="tx1"/>
                </a:solidFill>
                <a:ea typeface="黑体" panose="02010609060101010101" pitchFamily="49" charset="-122"/>
              </a:rPr>
              <a:t>HDL</a:t>
            </a:r>
            <a:r>
              <a:rPr lang="zh-CN" altLang="en-US" sz="3600" b="1">
                <a:solidFill>
                  <a:schemeClr val="tx1"/>
                </a:solidFill>
                <a:ea typeface="黑体" panose="02010609060101010101" pitchFamily="49" charset="-122"/>
              </a:rPr>
              <a:t>语言的发展历史</a:t>
            </a:r>
          </a:p>
        </p:txBody>
      </p:sp>
      <p:sp>
        <p:nvSpPr>
          <p:cNvPr id="10243" name="矩形 13314"/>
          <p:cNvSpPr>
            <a:spLocks noChangeArrowheads="1"/>
          </p:cNvSpPr>
          <p:nvPr/>
        </p:nvSpPr>
        <p:spPr bwMode="auto">
          <a:xfrm>
            <a:off x="250825" y="1196975"/>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en-US" altLang="zh-CN" sz="2800" b="1">
                <a:solidFill>
                  <a:schemeClr val="accent2"/>
                </a:solidFill>
                <a:latin typeface="Times New Roman" panose="02020603050405020304" pitchFamily="18" charset="0"/>
              </a:rPr>
              <a:t>HDL</a:t>
            </a:r>
            <a:r>
              <a:rPr lang="zh-CN" altLang="en-US" sz="2800" b="1">
                <a:solidFill>
                  <a:schemeClr val="accent2"/>
                </a:solidFill>
                <a:latin typeface="Times New Roman" panose="02020603050405020304" pitchFamily="18" charset="0"/>
              </a:rPr>
              <a:t>于</a:t>
            </a:r>
            <a:r>
              <a:rPr lang="en-US" altLang="zh-CN" sz="2800" b="1">
                <a:solidFill>
                  <a:schemeClr val="accent2"/>
                </a:solidFill>
                <a:latin typeface="Times New Roman" panose="02020603050405020304" pitchFamily="18" charset="0"/>
              </a:rPr>
              <a:t>1982</a:t>
            </a:r>
            <a:r>
              <a:rPr lang="zh-CN" altLang="en-US" sz="2800" b="1">
                <a:solidFill>
                  <a:schemeClr val="accent2"/>
                </a:solidFill>
                <a:latin typeface="Times New Roman" panose="02020603050405020304" pitchFamily="18" charset="0"/>
              </a:rPr>
              <a:t>年由</a:t>
            </a:r>
            <a:r>
              <a:rPr lang="en-US" altLang="zh-CN" sz="2800" b="1">
                <a:solidFill>
                  <a:schemeClr val="accent2"/>
                </a:solidFill>
                <a:latin typeface="Times New Roman" panose="02020603050405020304" pitchFamily="18" charset="0"/>
              </a:rPr>
              <a:t>Iverson</a:t>
            </a:r>
            <a:r>
              <a:rPr lang="zh-CN" altLang="en-US" sz="2800" b="1">
                <a:solidFill>
                  <a:schemeClr val="accent2"/>
                </a:solidFill>
                <a:latin typeface="Times New Roman" panose="02020603050405020304" pitchFamily="18" charset="0"/>
              </a:rPr>
              <a:t>提出。</a:t>
            </a:r>
          </a:p>
          <a:p>
            <a:pPr algn="just" eaLnBrk="1" hangingPunct="1">
              <a:lnSpc>
                <a:spcPct val="150000"/>
              </a:lnSpc>
              <a:buClr>
                <a:srgbClr val="FF0000"/>
              </a:buClr>
              <a:buSzPct val="80000"/>
              <a:buFont typeface="Wingdings" panose="05000000000000000000" pitchFamily="2" charset="2"/>
              <a:buChar char="q"/>
            </a:pPr>
            <a:endParaRPr lang="zh-CN" altLang="en-US" sz="2800" b="1">
              <a:solidFill>
                <a:schemeClr val="accent2"/>
              </a:solidFill>
              <a:latin typeface="Times New Roman" panose="02020603050405020304" pitchFamily="18" charset="0"/>
            </a:endParaRPr>
          </a:p>
          <a:p>
            <a:pPr algn="just" eaLnBrk="1" hangingPunct="1">
              <a:lnSpc>
                <a:spcPct val="150000"/>
              </a:lnSpc>
              <a:buClr>
                <a:srgbClr val="FF0000"/>
              </a:buClr>
              <a:buSzPct val="80000"/>
              <a:buFont typeface="Wingdings" panose="05000000000000000000" pitchFamily="2" charset="2"/>
              <a:buChar char="q"/>
            </a:pPr>
            <a:r>
              <a:rPr lang="zh-CN" altLang="en-US" sz="2800" b="1">
                <a:solidFill>
                  <a:schemeClr val="accent2"/>
                </a:solidFill>
                <a:latin typeface="Times New Roman" panose="02020603050405020304" pitchFamily="18" charset="0"/>
              </a:rPr>
              <a:t>随后，许多高等学校、科研单位、大型计算机厂商都相继推出了各自的</a:t>
            </a:r>
            <a:r>
              <a:rPr lang="en-US" altLang="zh-CN" sz="2800" b="1">
                <a:solidFill>
                  <a:schemeClr val="accent2"/>
                </a:solidFill>
                <a:latin typeface="Times New Roman" panose="02020603050405020304" pitchFamily="18" charset="0"/>
              </a:rPr>
              <a:t>HDL </a:t>
            </a:r>
            <a:r>
              <a:rPr lang="zh-CN" altLang="en-US" sz="2800" b="1">
                <a:solidFill>
                  <a:schemeClr val="accent2"/>
                </a:solidFill>
                <a:latin typeface="Times New Roman" panose="02020603050405020304" pitchFamily="18" charset="0"/>
              </a:rPr>
              <a:t>。</a:t>
            </a:r>
          </a:p>
          <a:p>
            <a:pPr algn="just" eaLnBrk="1" hangingPunct="1">
              <a:lnSpc>
                <a:spcPct val="150000"/>
              </a:lnSpc>
              <a:buClr>
                <a:srgbClr val="FF0000"/>
              </a:buClr>
              <a:buSzPct val="80000"/>
              <a:buFont typeface="Wingdings" panose="05000000000000000000" pitchFamily="2" charset="2"/>
              <a:buChar char="q"/>
            </a:pPr>
            <a:endParaRPr lang="zh-CN" altLang="en-US" sz="2800" b="1">
              <a:solidFill>
                <a:schemeClr val="accent2"/>
              </a:solidFill>
              <a:latin typeface="Times New Roman" panose="02020603050405020304" pitchFamily="18" charset="0"/>
            </a:endParaRPr>
          </a:p>
          <a:p>
            <a:pPr algn="just" eaLnBrk="1" hangingPunct="1">
              <a:lnSpc>
                <a:spcPct val="150000"/>
              </a:lnSpc>
              <a:buClr>
                <a:srgbClr val="FF0000"/>
              </a:buClr>
              <a:buSzPct val="80000"/>
              <a:buFont typeface="Wingdings" panose="05000000000000000000" pitchFamily="2" charset="2"/>
              <a:buChar char="q"/>
            </a:pPr>
            <a:r>
              <a:rPr lang="zh-CN" altLang="en-US" sz="2800" b="1">
                <a:solidFill>
                  <a:schemeClr val="accent2"/>
                </a:solidFill>
                <a:latin typeface="Times New Roman" panose="02020603050405020304" pitchFamily="18" charset="0"/>
              </a:rPr>
              <a:t>最终成为</a:t>
            </a:r>
            <a:r>
              <a:rPr lang="en-US" altLang="zh-CN" sz="2800" b="1">
                <a:solidFill>
                  <a:schemeClr val="accent2"/>
                </a:solidFill>
                <a:latin typeface="Times New Roman" panose="02020603050405020304" pitchFamily="18" charset="0"/>
              </a:rPr>
              <a:t>IEEE</a:t>
            </a:r>
            <a:r>
              <a:rPr lang="zh-CN" altLang="en-US" sz="2800" b="1">
                <a:solidFill>
                  <a:schemeClr val="accent2"/>
                </a:solidFill>
                <a:latin typeface="Times New Roman" panose="02020603050405020304" pitchFamily="18" charset="0"/>
              </a:rPr>
              <a:t>技术标准的仅有两个，即</a:t>
            </a:r>
            <a:r>
              <a:rPr lang="en-US" altLang="zh-CN" sz="2800" b="1">
                <a:solidFill>
                  <a:schemeClr val="accent2"/>
                </a:solidFill>
                <a:latin typeface="Times New Roman" panose="02020603050405020304" pitchFamily="18" charset="0"/>
              </a:rPr>
              <a:t>VHDL</a:t>
            </a:r>
            <a:r>
              <a:rPr lang="zh-CN" altLang="en-US" sz="2800" b="1">
                <a:solidFill>
                  <a:schemeClr val="accent2"/>
                </a:solidFill>
                <a:latin typeface="Times New Roman" panose="02020603050405020304" pitchFamily="18" charset="0"/>
              </a:rPr>
              <a:t>和</a:t>
            </a:r>
            <a:r>
              <a:rPr lang="en-US" altLang="zh-CN" sz="2800" b="1">
                <a:solidFill>
                  <a:schemeClr val="accent2"/>
                </a:solidFill>
                <a:latin typeface="Times New Roman" panose="02020603050405020304" pitchFamily="18" charset="0"/>
              </a:rPr>
              <a:t>Verilog HDL</a:t>
            </a:r>
            <a:r>
              <a:rPr lang="zh-CN" altLang="en-US" sz="2800" b="1">
                <a:solidFill>
                  <a:schemeClr val="accent2"/>
                </a:solidFill>
                <a:latin typeface="Times New Roman" panose="02020603050405020304" pitchFamily="18" charset="0"/>
              </a:rPr>
              <a:t>。</a:t>
            </a:r>
          </a:p>
        </p:txBody>
      </p:sp>
      <p:sp>
        <p:nvSpPr>
          <p:cNvPr id="10244"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3937EAF0-53B3-485D-A7F5-1EE04B5C1F8F}" type="slidenum">
              <a:rPr lang="zh-CN" altLang="en-US" sz="1400"/>
              <a:pPr eaLnBrk="1" hangingPunct="1"/>
              <a:t>9</a:t>
            </a:fld>
            <a:endParaRPr lang="zh-CN" altLang="en-US" sz="1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矩形 14337"/>
          <p:cNvSpPr>
            <a:spLocks noChangeArrowheads="1"/>
          </p:cNvSpPr>
          <p:nvPr/>
        </p:nvSpPr>
        <p:spPr bwMode="auto">
          <a:xfrm>
            <a:off x="250825" y="765175"/>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40000"/>
              </a:lnSpc>
              <a:buClr>
                <a:srgbClr val="FF0000"/>
              </a:buClr>
              <a:buSzPct val="80000"/>
              <a:buFont typeface="Wingdings" panose="05000000000000000000" pitchFamily="2" charset="2"/>
              <a:buChar char="q"/>
            </a:pPr>
            <a:r>
              <a:rPr lang="en-US" altLang="zh-CN" b="1">
                <a:solidFill>
                  <a:schemeClr val="accent2"/>
                </a:solidFill>
                <a:latin typeface="Times New Roman" panose="02020603050405020304" pitchFamily="18" charset="0"/>
              </a:rPr>
              <a:t>VHDL</a:t>
            </a:r>
            <a:r>
              <a:rPr lang="zh-CN" altLang="en-US" b="1">
                <a:solidFill>
                  <a:schemeClr val="accent2"/>
                </a:solidFill>
                <a:latin typeface="Times New Roman" panose="02020603050405020304" pitchFamily="18" charset="0"/>
              </a:rPr>
              <a:t>的英文全名是</a:t>
            </a:r>
            <a:r>
              <a:rPr lang="en-US" altLang="zh-CN" b="1">
                <a:solidFill>
                  <a:schemeClr val="accent2"/>
                </a:solidFill>
                <a:latin typeface="Times New Roman" panose="02020603050405020304" pitchFamily="18" charset="0"/>
              </a:rPr>
              <a:t>Very-High-Speed Integrated Circuit Hardware Description Language</a:t>
            </a:r>
            <a:r>
              <a:rPr lang="zh-CN" altLang="en-US" b="1">
                <a:solidFill>
                  <a:schemeClr val="accent2"/>
                </a:solidFill>
                <a:latin typeface="Times New Roman" panose="02020603050405020304" pitchFamily="18" charset="0"/>
              </a:rPr>
              <a:t>，诞生于</a:t>
            </a:r>
            <a:r>
              <a:rPr lang="en-US" altLang="zh-CN" b="1">
                <a:solidFill>
                  <a:schemeClr val="accent2"/>
                </a:solidFill>
                <a:latin typeface="Times New Roman" panose="02020603050405020304" pitchFamily="18" charset="0"/>
              </a:rPr>
              <a:t>1982</a:t>
            </a:r>
            <a:r>
              <a:rPr lang="zh-CN" altLang="en-US" b="1">
                <a:solidFill>
                  <a:schemeClr val="accent2"/>
                </a:solidFill>
                <a:latin typeface="Times New Roman" panose="02020603050405020304" pitchFamily="18" charset="0"/>
              </a:rPr>
              <a:t>年。</a:t>
            </a:r>
          </a:p>
          <a:p>
            <a:pPr algn="just" eaLnBrk="1" hangingPunct="1">
              <a:lnSpc>
                <a:spcPct val="140000"/>
              </a:lnSpc>
              <a:buClr>
                <a:srgbClr val="FF0000"/>
              </a:buClr>
              <a:buSzPct val="80000"/>
              <a:buFont typeface="Wingdings" panose="05000000000000000000" pitchFamily="2" charset="2"/>
              <a:buChar char="q"/>
            </a:pPr>
            <a:endParaRPr lang="zh-CN" altLang="en-US" b="1">
              <a:solidFill>
                <a:schemeClr val="accent2"/>
              </a:solidFill>
              <a:latin typeface="Times New Roman" panose="02020603050405020304" pitchFamily="18" charset="0"/>
            </a:endParaRPr>
          </a:p>
          <a:p>
            <a:pPr algn="just" eaLnBrk="1" hangingPunct="1">
              <a:lnSpc>
                <a:spcPct val="14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目前有</a:t>
            </a:r>
            <a:r>
              <a:rPr lang="en-US" altLang="zh-CN" b="1">
                <a:solidFill>
                  <a:schemeClr val="accent2"/>
                </a:solidFill>
                <a:latin typeface="Times New Roman" panose="02020603050405020304" pitchFamily="18" charset="0"/>
              </a:rPr>
              <a:t>IEEE-1076</a:t>
            </a:r>
            <a:r>
              <a:rPr lang="zh-CN" altLang="en-US" b="1">
                <a:solidFill>
                  <a:schemeClr val="accent2"/>
                </a:solidFill>
                <a:latin typeface="Times New Roman" panose="02020603050405020304" pitchFamily="18" charset="0"/>
              </a:rPr>
              <a:t>（简称</a:t>
            </a:r>
            <a:r>
              <a:rPr lang="en-US" altLang="zh-CN" b="1">
                <a:solidFill>
                  <a:schemeClr val="accent2"/>
                </a:solidFill>
                <a:latin typeface="Times New Roman" panose="02020603050405020304" pitchFamily="18" charset="0"/>
              </a:rPr>
              <a:t>87</a:t>
            </a:r>
            <a:r>
              <a:rPr lang="zh-CN" altLang="en-US" b="1">
                <a:solidFill>
                  <a:schemeClr val="accent2"/>
                </a:solidFill>
                <a:latin typeface="Times New Roman" panose="02020603050405020304" pitchFamily="18" charset="0"/>
              </a:rPr>
              <a:t>版），</a:t>
            </a:r>
            <a:r>
              <a:rPr lang="en-US" altLang="zh-CN" b="1">
                <a:solidFill>
                  <a:schemeClr val="accent2"/>
                </a:solidFill>
                <a:latin typeface="Times New Roman" panose="02020603050405020304" pitchFamily="18" charset="0"/>
              </a:rPr>
              <a:t>IEEE-1076-1993</a:t>
            </a:r>
            <a:r>
              <a:rPr lang="zh-CN" altLang="en-US" b="1">
                <a:solidFill>
                  <a:schemeClr val="accent2"/>
                </a:solidFill>
                <a:latin typeface="Times New Roman" panose="02020603050405020304" pitchFamily="18" charset="0"/>
              </a:rPr>
              <a:t>（简称</a:t>
            </a:r>
            <a:r>
              <a:rPr lang="en-US" altLang="zh-CN" b="1">
                <a:solidFill>
                  <a:schemeClr val="accent2"/>
                </a:solidFill>
                <a:latin typeface="Times New Roman" panose="02020603050405020304" pitchFamily="18" charset="0"/>
              </a:rPr>
              <a:t>93</a:t>
            </a:r>
            <a:r>
              <a:rPr lang="zh-CN" altLang="en-US" b="1">
                <a:solidFill>
                  <a:schemeClr val="accent2"/>
                </a:solidFill>
                <a:latin typeface="Times New Roman" panose="02020603050405020304" pitchFamily="18" charset="0"/>
              </a:rPr>
              <a:t>版）和</a:t>
            </a:r>
            <a:r>
              <a:rPr lang="en-US" altLang="zh-CN" b="1">
                <a:solidFill>
                  <a:schemeClr val="accent2"/>
                </a:solidFill>
                <a:latin typeface="Times New Roman" panose="02020603050405020304" pitchFamily="18" charset="0"/>
              </a:rPr>
              <a:t>IEEE-1076-2008</a:t>
            </a:r>
            <a:r>
              <a:rPr lang="zh-CN" altLang="en-US" b="1">
                <a:solidFill>
                  <a:schemeClr val="accent2"/>
                </a:solidFill>
                <a:latin typeface="Times New Roman" panose="02020603050405020304" pitchFamily="18" charset="0"/>
              </a:rPr>
              <a:t>（简称</a:t>
            </a:r>
            <a:r>
              <a:rPr lang="en-US" altLang="zh-CN" b="1">
                <a:solidFill>
                  <a:schemeClr val="accent2"/>
                </a:solidFill>
                <a:latin typeface="Times New Roman" panose="02020603050405020304" pitchFamily="18" charset="0"/>
              </a:rPr>
              <a:t>2008</a:t>
            </a:r>
            <a:r>
              <a:rPr lang="zh-CN" altLang="en-US" b="1">
                <a:solidFill>
                  <a:schemeClr val="accent2"/>
                </a:solidFill>
                <a:latin typeface="Times New Roman" panose="02020603050405020304" pitchFamily="18" charset="0"/>
              </a:rPr>
              <a:t>版）三个版本。</a:t>
            </a:r>
          </a:p>
          <a:p>
            <a:pPr algn="just" eaLnBrk="1" hangingPunct="1">
              <a:lnSpc>
                <a:spcPct val="140000"/>
              </a:lnSpc>
              <a:buClr>
                <a:srgbClr val="FF0000"/>
              </a:buClr>
              <a:buSzPct val="80000"/>
              <a:buFont typeface="Wingdings" panose="05000000000000000000" pitchFamily="2" charset="2"/>
              <a:buChar char="q"/>
            </a:pPr>
            <a:endParaRPr lang="zh-CN" altLang="en-US" b="1">
              <a:solidFill>
                <a:schemeClr val="accent2"/>
              </a:solidFill>
              <a:latin typeface="Times New Roman" panose="02020603050405020304" pitchFamily="18" charset="0"/>
            </a:endParaRPr>
          </a:p>
          <a:p>
            <a:pPr algn="just" eaLnBrk="1" hangingPunct="1">
              <a:lnSpc>
                <a:spcPct val="140000"/>
              </a:lnSpc>
              <a:buClr>
                <a:srgbClr val="FF0000"/>
              </a:buClr>
              <a:buSzPct val="80000"/>
              <a:buFont typeface="Wingdings" panose="05000000000000000000" pitchFamily="2" charset="2"/>
              <a:buChar char="q"/>
            </a:pPr>
            <a:r>
              <a:rPr lang="en-US" altLang="zh-CN" b="1">
                <a:solidFill>
                  <a:schemeClr val="accent2"/>
                </a:solidFill>
                <a:latin typeface="Times New Roman" panose="02020603050405020304" pitchFamily="18" charset="0"/>
              </a:rPr>
              <a:t>VHDL</a:t>
            </a:r>
            <a:r>
              <a:rPr lang="zh-CN" altLang="en-US" b="1">
                <a:solidFill>
                  <a:schemeClr val="accent2"/>
                </a:solidFill>
                <a:latin typeface="Times New Roman" panose="02020603050405020304" pitchFamily="18" charset="0"/>
              </a:rPr>
              <a:t>主要用于描述数字系统的结构、行为、功能和接口。</a:t>
            </a:r>
          </a:p>
          <a:p>
            <a:pPr algn="just" eaLnBrk="1" hangingPunct="1">
              <a:lnSpc>
                <a:spcPct val="140000"/>
              </a:lnSpc>
              <a:buClr>
                <a:srgbClr val="FF0000"/>
              </a:buClr>
              <a:buSzPct val="80000"/>
              <a:buFont typeface="Wingdings" panose="05000000000000000000" pitchFamily="2" charset="2"/>
              <a:buChar char="q"/>
            </a:pPr>
            <a:endParaRPr lang="zh-CN" altLang="en-US" b="1">
              <a:solidFill>
                <a:schemeClr val="accent2"/>
              </a:solidFill>
              <a:latin typeface="Times New Roman" panose="02020603050405020304" pitchFamily="18" charset="0"/>
            </a:endParaRPr>
          </a:p>
          <a:p>
            <a:pPr algn="just" eaLnBrk="1" hangingPunct="1">
              <a:lnSpc>
                <a:spcPct val="14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除了含有许多具有硬件特征的语句外，</a:t>
            </a:r>
            <a:r>
              <a:rPr lang="en-US" altLang="zh-CN" b="1">
                <a:solidFill>
                  <a:schemeClr val="accent2"/>
                </a:solidFill>
                <a:latin typeface="Times New Roman" panose="02020603050405020304" pitchFamily="18" charset="0"/>
              </a:rPr>
              <a:t>VHDL</a:t>
            </a:r>
            <a:r>
              <a:rPr lang="zh-CN" altLang="en-US" b="1">
                <a:solidFill>
                  <a:schemeClr val="accent2"/>
                </a:solidFill>
                <a:latin typeface="Times New Roman" panose="02020603050405020304" pitchFamily="18" charset="0"/>
              </a:rPr>
              <a:t>的语言形式和描述风格与句法十分类似于一般的计算机高级语言。</a:t>
            </a:r>
          </a:p>
        </p:txBody>
      </p:sp>
      <p:sp>
        <p:nvSpPr>
          <p:cNvPr id="11267"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AA31830F-ED21-4D6C-AC45-887938E21EB8}" type="slidenum">
              <a:rPr lang="zh-CN" altLang="en-US" sz="1400"/>
              <a:pPr eaLnBrk="1" hangingPunct="1"/>
              <a:t>10</a:t>
            </a:fld>
            <a:endParaRPr lang="zh-CN" altLang="en-US" sz="1400"/>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90" name="矩形 15361"/>
          <p:cNvSpPr>
            <a:spLocks noChangeArrowheads="1"/>
          </p:cNvSpPr>
          <p:nvPr/>
        </p:nvSpPr>
        <p:spPr bwMode="auto">
          <a:xfrm>
            <a:off x="250825" y="693738"/>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zh-CN" altLang="en-US" sz="2000" b="1">
                <a:solidFill>
                  <a:schemeClr val="accent2"/>
                </a:solidFill>
                <a:latin typeface="Times New Roman" panose="02020603050405020304" pitchFamily="18" charset="0"/>
              </a:rPr>
              <a:t>Verilog HDL由GDA（Gateway Design Automation）公司的PhilMoorby在1983年首创。</a:t>
            </a:r>
          </a:p>
          <a:p>
            <a:pPr algn="just" eaLnBrk="1" hangingPunct="1">
              <a:lnSpc>
                <a:spcPct val="150000"/>
              </a:lnSpc>
              <a:buClr>
                <a:srgbClr val="FF0000"/>
              </a:buClr>
              <a:buSzPct val="80000"/>
              <a:buFont typeface="Wingdings" panose="05000000000000000000" pitchFamily="2" charset="2"/>
              <a:buChar char="q"/>
            </a:pPr>
            <a:r>
              <a:rPr lang="zh-CN" altLang="en-US" sz="2000" b="1">
                <a:solidFill>
                  <a:schemeClr val="accent2"/>
                </a:solidFill>
                <a:latin typeface="Times New Roman" panose="02020603050405020304" pitchFamily="18" charset="0"/>
              </a:rPr>
              <a:t>最初只设计了一个仿真与验证工具，之后又陆续开发了相关的故障模拟与时序分析工具。</a:t>
            </a:r>
          </a:p>
          <a:p>
            <a:pPr algn="just" eaLnBrk="1" hangingPunct="1">
              <a:lnSpc>
                <a:spcPct val="150000"/>
              </a:lnSpc>
              <a:buClr>
                <a:srgbClr val="FF0000"/>
              </a:buClr>
              <a:buSzPct val="80000"/>
              <a:buFont typeface="Wingdings" panose="05000000000000000000" pitchFamily="2" charset="2"/>
              <a:buChar char="q"/>
            </a:pPr>
            <a:r>
              <a:rPr lang="zh-CN" altLang="en-US" sz="2000" b="1">
                <a:solidFill>
                  <a:schemeClr val="accent2"/>
                </a:solidFill>
                <a:latin typeface="Times New Roman" panose="02020603050405020304" pitchFamily="18" charset="0"/>
              </a:rPr>
              <a:t>1985年Moorby推出它的第三个商用仿真器Verilog-XL，获得了巨大的成功，从而使得Verilog HDL迅速得到推广应用。</a:t>
            </a:r>
          </a:p>
          <a:p>
            <a:pPr algn="just" eaLnBrk="1" hangingPunct="1">
              <a:lnSpc>
                <a:spcPct val="150000"/>
              </a:lnSpc>
              <a:buClr>
                <a:srgbClr val="FF0000"/>
              </a:buClr>
              <a:buSzPct val="80000"/>
              <a:buFont typeface="Wingdings" panose="05000000000000000000" pitchFamily="2" charset="2"/>
              <a:buChar char="q"/>
            </a:pPr>
            <a:r>
              <a:rPr lang="zh-CN" altLang="en-US" sz="2000" b="1">
                <a:solidFill>
                  <a:schemeClr val="accent2"/>
                </a:solidFill>
                <a:latin typeface="Times New Roman" panose="02020603050405020304" pitchFamily="18" charset="0"/>
              </a:rPr>
              <a:t>1987年Synonsys公司开始使用Verilog行为语言作为它综合工具的输入。</a:t>
            </a:r>
          </a:p>
          <a:p>
            <a:pPr algn="just" eaLnBrk="1" hangingPunct="1">
              <a:lnSpc>
                <a:spcPct val="150000"/>
              </a:lnSpc>
              <a:buClr>
                <a:srgbClr val="FF0000"/>
              </a:buClr>
              <a:buSzPct val="80000"/>
              <a:buFont typeface="Wingdings" panose="05000000000000000000" pitchFamily="2" charset="2"/>
              <a:buChar char="q"/>
            </a:pPr>
            <a:r>
              <a:rPr lang="zh-CN" altLang="en-US" sz="2000" b="1">
                <a:solidFill>
                  <a:schemeClr val="accent2"/>
                </a:solidFill>
                <a:latin typeface="Times New Roman" panose="02020603050405020304" pitchFamily="18" charset="0"/>
              </a:rPr>
              <a:t>1983～1987年的Verilog HDL可以描述硬件和测试激励的行为结构。</a:t>
            </a:r>
          </a:p>
          <a:p>
            <a:pPr algn="just" eaLnBrk="1" hangingPunct="1">
              <a:lnSpc>
                <a:spcPct val="150000"/>
              </a:lnSpc>
              <a:buClr>
                <a:srgbClr val="FF0000"/>
              </a:buClr>
              <a:buSzPct val="80000"/>
              <a:buFont typeface="Wingdings" panose="05000000000000000000" pitchFamily="2" charset="2"/>
              <a:buChar char="q"/>
            </a:pPr>
            <a:r>
              <a:rPr lang="zh-CN" altLang="en-US" sz="2000" b="1">
                <a:solidFill>
                  <a:schemeClr val="accent2"/>
                </a:solidFill>
                <a:latin typeface="Times New Roman" panose="02020603050405020304" pitchFamily="18" charset="0"/>
              </a:rPr>
              <a:t>Verilog-XL较快，特别在门级。</a:t>
            </a:r>
          </a:p>
          <a:p>
            <a:pPr algn="just" eaLnBrk="1" hangingPunct="1">
              <a:lnSpc>
                <a:spcPct val="150000"/>
              </a:lnSpc>
              <a:buClr>
                <a:srgbClr val="FF0000"/>
              </a:buClr>
              <a:buSzPct val="80000"/>
              <a:buFont typeface="Wingdings" panose="05000000000000000000" pitchFamily="2" charset="2"/>
              <a:buChar char="q"/>
            </a:pPr>
            <a:r>
              <a:rPr lang="zh-CN" altLang="en-US" sz="2000" b="1">
                <a:solidFill>
                  <a:schemeClr val="accent2"/>
                </a:solidFill>
                <a:latin typeface="Times New Roman" panose="02020603050405020304" pitchFamily="18" charset="0"/>
              </a:rPr>
              <a:t>Verilog-XL仿真器是解释型的，便于设计者交互地调试硬件描述，便于发现设计中出现的问题。</a:t>
            </a:r>
          </a:p>
        </p:txBody>
      </p:sp>
      <p:sp>
        <p:nvSpPr>
          <p:cNvPr id="12291"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6D482232-A999-4DAA-9640-E235CDEA2C76}" type="slidenum">
              <a:rPr lang="zh-CN" altLang="en-US" sz="1400"/>
              <a:pPr eaLnBrk="1" hangingPunct="1"/>
              <a:t>11</a:t>
            </a:fld>
            <a:endParaRPr lang="zh-CN" altLang="en-US" sz="1400"/>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矩形 16385"/>
          <p:cNvSpPr>
            <a:spLocks noChangeArrowheads="1"/>
          </p:cNvSpPr>
          <p:nvPr/>
        </p:nvSpPr>
        <p:spPr bwMode="auto">
          <a:xfrm>
            <a:off x="250825" y="765175"/>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30000"/>
              </a:lnSpc>
              <a:buClr>
                <a:srgbClr val="FF0000"/>
              </a:buClr>
              <a:buSzPct val="80000"/>
              <a:buFont typeface="Wingdings" panose="05000000000000000000" pitchFamily="2" charset="2"/>
              <a:buChar char="q"/>
            </a:pPr>
            <a:r>
              <a:rPr lang="en-US" altLang="zh-CN" sz="2000" b="1">
                <a:solidFill>
                  <a:schemeClr val="accent2"/>
                </a:solidFill>
                <a:latin typeface="Times New Roman" panose="02020603050405020304" pitchFamily="18" charset="0"/>
              </a:rPr>
              <a:t>1989</a:t>
            </a:r>
            <a:r>
              <a:rPr lang="zh-CN" altLang="en-US" sz="2000" b="1">
                <a:solidFill>
                  <a:schemeClr val="accent2"/>
                </a:solidFill>
                <a:latin typeface="Times New Roman" panose="02020603050405020304" pitchFamily="18" charset="0"/>
              </a:rPr>
              <a:t>年</a:t>
            </a:r>
            <a:r>
              <a:rPr lang="en-US" altLang="zh-CN" sz="2000" b="1">
                <a:solidFill>
                  <a:schemeClr val="accent2"/>
                </a:solidFill>
                <a:latin typeface="Times New Roman" panose="02020603050405020304" pitchFamily="18" charset="0"/>
              </a:rPr>
              <a:t>Cadence</a:t>
            </a:r>
            <a:r>
              <a:rPr lang="zh-CN" altLang="en-US" sz="2000" b="1">
                <a:solidFill>
                  <a:schemeClr val="accent2"/>
                </a:solidFill>
                <a:latin typeface="Times New Roman" panose="02020603050405020304" pitchFamily="18" charset="0"/>
              </a:rPr>
              <a:t>公司收购了</a:t>
            </a:r>
            <a:r>
              <a:rPr lang="en-US" altLang="zh-CN" sz="2000" b="1">
                <a:solidFill>
                  <a:schemeClr val="accent2"/>
                </a:solidFill>
                <a:latin typeface="Times New Roman" panose="02020603050405020304" pitchFamily="18" charset="0"/>
              </a:rPr>
              <a:t>GDA</a:t>
            </a:r>
            <a:r>
              <a:rPr lang="zh-CN" altLang="en-US" sz="2000" b="1">
                <a:solidFill>
                  <a:schemeClr val="accent2"/>
                </a:solidFill>
                <a:latin typeface="Times New Roman" panose="02020603050405020304" pitchFamily="18" charset="0"/>
              </a:rPr>
              <a:t>公司，使得</a:t>
            </a:r>
            <a:r>
              <a:rPr lang="en-US" altLang="zh-CN" sz="2000" b="1">
                <a:solidFill>
                  <a:schemeClr val="accent2"/>
                </a:solidFill>
                <a:latin typeface="Times New Roman" panose="02020603050405020304" pitchFamily="18" charset="0"/>
              </a:rPr>
              <a:t>Verilog HDL</a:t>
            </a:r>
            <a:r>
              <a:rPr lang="zh-CN" altLang="en-US" sz="2000" b="1">
                <a:solidFill>
                  <a:schemeClr val="accent2"/>
                </a:solidFill>
                <a:latin typeface="Times New Roman" panose="02020603050405020304" pitchFamily="18" charset="0"/>
              </a:rPr>
              <a:t>成为了该公司的独家专利。</a:t>
            </a:r>
          </a:p>
          <a:p>
            <a:pPr algn="just" eaLnBrk="1" hangingPunct="1">
              <a:lnSpc>
                <a:spcPct val="130000"/>
              </a:lnSpc>
              <a:buClr>
                <a:srgbClr val="FF0000"/>
              </a:buClr>
              <a:buSzPct val="80000"/>
              <a:buFont typeface="Wingdings" panose="05000000000000000000" pitchFamily="2" charset="2"/>
              <a:buChar char="q"/>
            </a:pPr>
            <a:endParaRPr lang="zh-CN" altLang="en-US" sz="2000" b="1">
              <a:solidFill>
                <a:schemeClr val="accent2"/>
              </a:solidFill>
              <a:latin typeface="Times New Roman" panose="02020603050405020304" pitchFamily="18" charset="0"/>
            </a:endParaRPr>
          </a:p>
          <a:p>
            <a:pPr algn="just" eaLnBrk="1" hangingPunct="1">
              <a:lnSpc>
                <a:spcPct val="130000"/>
              </a:lnSpc>
              <a:buClr>
                <a:srgbClr val="FF0000"/>
              </a:buClr>
              <a:buSzPct val="80000"/>
              <a:buFont typeface="Wingdings" panose="05000000000000000000" pitchFamily="2" charset="2"/>
              <a:buChar char="q"/>
            </a:pPr>
            <a:r>
              <a:rPr lang="en-US" altLang="zh-CN" sz="2000" b="1">
                <a:solidFill>
                  <a:schemeClr val="accent2"/>
                </a:solidFill>
                <a:latin typeface="Times New Roman" panose="02020603050405020304" pitchFamily="18" charset="0"/>
              </a:rPr>
              <a:t>1990</a:t>
            </a:r>
            <a:r>
              <a:rPr lang="zh-CN" altLang="en-US" sz="2000" b="1">
                <a:solidFill>
                  <a:schemeClr val="accent2"/>
                </a:solidFill>
                <a:latin typeface="Times New Roman" panose="02020603050405020304" pitchFamily="18" charset="0"/>
              </a:rPr>
              <a:t>年初</a:t>
            </a:r>
            <a:r>
              <a:rPr lang="en-US" altLang="zh-CN" sz="2000" b="1">
                <a:solidFill>
                  <a:schemeClr val="accent2"/>
                </a:solidFill>
                <a:latin typeface="Times New Roman" panose="02020603050405020304" pitchFamily="18" charset="0"/>
              </a:rPr>
              <a:t>Cadence</a:t>
            </a:r>
            <a:r>
              <a:rPr lang="zh-CN" altLang="en-US" sz="2000" b="1">
                <a:solidFill>
                  <a:schemeClr val="accent2"/>
                </a:solidFill>
                <a:latin typeface="Times New Roman" panose="02020603050405020304" pitchFamily="18" charset="0"/>
              </a:rPr>
              <a:t>公司把</a:t>
            </a:r>
            <a:r>
              <a:rPr lang="en-US" altLang="zh-CN" sz="2000" b="1">
                <a:solidFill>
                  <a:schemeClr val="accent2"/>
                </a:solidFill>
                <a:latin typeface="Times New Roman" panose="02020603050405020304" pitchFamily="18" charset="0"/>
              </a:rPr>
              <a:t>Verilog HDL</a:t>
            </a:r>
            <a:r>
              <a:rPr lang="zh-CN" altLang="en-US" sz="2000" b="1">
                <a:solidFill>
                  <a:schemeClr val="accent2"/>
                </a:solidFill>
                <a:latin typeface="Times New Roman" panose="02020603050405020304" pitchFamily="18" charset="0"/>
              </a:rPr>
              <a:t>和</a:t>
            </a:r>
            <a:r>
              <a:rPr lang="en-US" altLang="zh-CN" sz="2000" b="1">
                <a:solidFill>
                  <a:schemeClr val="accent2"/>
                </a:solidFill>
                <a:latin typeface="Times New Roman" panose="02020603050405020304" pitchFamily="18" charset="0"/>
              </a:rPr>
              <a:t>Verilog-XL</a:t>
            </a:r>
            <a:r>
              <a:rPr lang="zh-CN" altLang="en-US" sz="2000" b="1">
                <a:solidFill>
                  <a:schemeClr val="accent2"/>
                </a:solidFill>
                <a:latin typeface="Times New Roman" panose="02020603050405020304" pitchFamily="18" charset="0"/>
              </a:rPr>
              <a:t>分成单独产品，发布了</a:t>
            </a:r>
            <a:r>
              <a:rPr lang="en-US" altLang="zh-CN" sz="2000" b="1">
                <a:solidFill>
                  <a:schemeClr val="accent2"/>
                </a:solidFill>
                <a:latin typeface="Times New Roman" panose="02020603050405020304" pitchFamily="18" charset="0"/>
              </a:rPr>
              <a:t>Verilog HDL</a:t>
            </a:r>
            <a:r>
              <a:rPr lang="zh-CN" altLang="en-US" sz="2000" b="1">
                <a:solidFill>
                  <a:schemeClr val="accent2"/>
                </a:solidFill>
                <a:latin typeface="Times New Roman" panose="02020603050405020304" pitchFamily="18" charset="0"/>
              </a:rPr>
              <a:t>，与</a:t>
            </a:r>
            <a:r>
              <a:rPr lang="en-US" altLang="zh-CN" sz="2000" b="1">
                <a:solidFill>
                  <a:schemeClr val="accent2"/>
                </a:solidFill>
                <a:latin typeface="Times New Roman" panose="02020603050405020304" pitchFamily="18" charset="0"/>
              </a:rPr>
              <a:t>VHDL</a:t>
            </a:r>
            <a:r>
              <a:rPr lang="zh-CN" altLang="en-US" sz="2000" b="1">
                <a:solidFill>
                  <a:schemeClr val="accent2"/>
                </a:solidFill>
                <a:latin typeface="Times New Roman" panose="02020603050405020304" pitchFamily="18" charset="0"/>
              </a:rPr>
              <a:t>竞争。并成立</a:t>
            </a:r>
            <a:r>
              <a:rPr lang="en-US" altLang="zh-CN" sz="2000" b="1">
                <a:solidFill>
                  <a:schemeClr val="accent2"/>
                </a:solidFill>
                <a:latin typeface="Times New Roman" panose="02020603050405020304" pitchFamily="18" charset="0"/>
              </a:rPr>
              <a:t>Open Verilog International(OVI)</a:t>
            </a:r>
            <a:r>
              <a:rPr lang="zh-CN" altLang="en-US" sz="2000" b="1">
                <a:solidFill>
                  <a:schemeClr val="accent2"/>
                </a:solidFill>
                <a:latin typeface="Times New Roman" panose="02020603050405020304" pitchFamily="18" charset="0"/>
              </a:rPr>
              <a:t>组织，</a:t>
            </a:r>
            <a:r>
              <a:rPr lang="en-US" altLang="zh-CN" sz="2000" b="1">
                <a:solidFill>
                  <a:schemeClr val="accent2"/>
                </a:solidFill>
                <a:latin typeface="Times New Roman" panose="02020603050405020304" pitchFamily="18" charset="0"/>
              </a:rPr>
              <a:t>OVI</a:t>
            </a:r>
            <a:r>
              <a:rPr lang="zh-CN" altLang="en-US" sz="2000" b="1">
                <a:solidFill>
                  <a:schemeClr val="accent2"/>
                </a:solidFill>
                <a:latin typeface="Times New Roman" panose="02020603050405020304" pitchFamily="18" charset="0"/>
              </a:rPr>
              <a:t>由</a:t>
            </a:r>
            <a:r>
              <a:rPr lang="en-US" altLang="zh-CN" sz="2000" b="1">
                <a:solidFill>
                  <a:schemeClr val="accent2"/>
                </a:solidFill>
                <a:latin typeface="Times New Roman" panose="02020603050405020304" pitchFamily="18" charset="0"/>
              </a:rPr>
              <a:t>Verilog HDL</a:t>
            </a:r>
            <a:r>
              <a:rPr lang="zh-CN" altLang="en-US" sz="2000" b="1">
                <a:solidFill>
                  <a:schemeClr val="accent2"/>
                </a:solidFill>
                <a:latin typeface="Times New Roman" panose="02020603050405020304" pitchFamily="18" charset="0"/>
              </a:rPr>
              <a:t>的使用者和</a:t>
            </a:r>
            <a:r>
              <a:rPr lang="en-US" altLang="zh-CN" sz="2000" b="1">
                <a:solidFill>
                  <a:schemeClr val="accent2"/>
                </a:solidFill>
                <a:latin typeface="Times New Roman" panose="02020603050405020304" pitchFamily="18" charset="0"/>
              </a:rPr>
              <a:t>CAE</a:t>
            </a:r>
            <a:r>
              <a:rPr lang="zh-CN" altLang="en-US" sz="2000" b="1">
                <a:solidFill>
                  <a:schemeClr val="accent2"/>
                </a:solidFill>
                <a:latin typeface="Times New Roman" panose="02020603050405020304" pitchFamily="18" charset="0"/>
              </a:rPr>
              <a:t>供应商组成，以促进</a:t>
            </a:r>
            <a:r>
              <a:rPr lang="en-US" altLang="zh-CN" sz="2000" b="1">
                <a:solidFill>
                  <a:schemeClr val="accent2"/>
                </a:solidFill>
                <a:latin typeface="Times New Roman" panose="02020603050405020304" pitchFamily="18" charset="0"/>
              </a:rPr>
              <a:t>Verilog HDL</a:t>
            </a:r>
            <a:r>
              <a:rPr lang="zh-CN" altLang="en-US" sz="2000" b="1">
                <a:solidFill>
                  <a:schemeClr val="accent2"/>
                </a:solidFill>
                <a:latin typeface="Times New Roman" panose="02020603050405020304" pitchFamily="18" charset="0"/>
              </a:rPr>
              <a:t>成为</a:t>
            </a:r>
            <a:r>
              <a:rPr lang="en-US" altLang="zh-CN" sz="2000" b="1">
                <a:solidFill>
                  <a:schemeClr val="accent2"/>
                </a:solidFill>
                <a:latin typeface="Times New Roman" panose="02020603050405020304" pitchFamily="18" charset="0"/>
              </a:rPr>
              <a:t>IEEE</a:t>
            </a:r>
            <a:r>
              <a:rPr lang="zh-CN" altLang="en-US" sz="2000" b="1">
                <a:solidFill>
                  <a:schemeClr val="accent2"/>
                </a:solidFill>
                <a:latin typeface="Times New Roman" panose="02020603050405020304" pitchFamily="18" charset="0"/>
              </a:rPr>
              <a:t>标准。</a:t>
            </a:r>
          </a:p>
          <a:p>
            <a:pPr algn="just" eaLnBrk="1" hangingPunct="1">
              <a:lnSpc>
                <a:spcPct val="130000"/>
              </a:lnSpc>
              <a:buClr>
                <a:srgbClr val="FF0000"/>
              </a:buClr>
              <a:buSzPct val="80000"/>
              <a:buFont typeface="Wingdings" panose="05000000000000000000" pitchFamily="2" charset="2"/>
              <a:buChar char="q"/>
            </a:pPr>
            <a:endParaRPr lang="zh-CN" altLang="en-US" sz="2000" b="1">
              <a:solidFill>
                <a:schemeClr val="accent2"/>
              </a:solidFill>
              <a:latin typeface="Times New Roman" panose="02020603050405020304" pitchFamily="18" charset="0"/>
            </a:endParaRPr>
          </a:p>
          <a:p>
            <a:pPr algn="just" eaLnBrk="1" hangingPunct="1">
              <a:lnSpc>
                <a:spcPct val="130000"/>
              </a:lnSpc>
              <a:buClr>
                <a:srgbClr val="FF0000"/>
              </a:buClr>
              <a:buSzPct val="80000"/>
              <a:buFont typeface="Wingdings" panose="05000000000000000000" pitchFamily="2" charset="2"/>
              <a:buChar char="q"/>
            </a:pPr>
            <a:r>
              <a:rPr lang="en-US" altLang="zh-CN" sz="2000" b="1">
                <a:solidFill>
                  <a:schemeClr val="accent2"/>
                </a:solidFill>
                <a:latin typeface="Times New Roman" panose="02020603050405020304" pitchFamily="18" charset="0"/>
              </a:rPr>
              <a:t>1993</a:t>
            </a:r>
            <a:r>
              <a:rPr lang="zh-CN" altLang="en-US" sz="2000" b="1">
                <a:solidFill>
                  <a:schemeClr val="accent2"/>
                </a:solidFill>
                <a:latin typeface="Times New Roman" panose="02020603050405020304" pitchFamily="18" charset="0"/>
              </a:rPr>
              <a:t>年，几乎所有</a:t>
            </a:r>
            <a:r>
              <a:rPr lang="en-US" altLang="zh-CN" sz="2000" b="1">
                <a:solidFill>
                  <a:schemeClr val="accent2"/>
                </a:solidFill>
                <a:latin typeface="Times New Roman" panose="02020603050405020304" pitchFamily="18" charset="0"/>
              </a:rPr>
              <a:t>ASIC</a:t>
            </a:r>
            <a:r>
              <a:rPr lang="zh-CN" altLang="en-US" sz="2000" b="1">
                <a:solidFill>
                  <a:schemeClr val="accent2"/>
                </a:solidFill>
                <a:latin typeface="Times New Roman" panose="02020603050405020304" pitchFamily="18" charset="0"/>
              </a:rPr>
              <a:t>厂商支持</a:t>
            </a:r>
            <a:r>
              <a:rPr lang="en-US" altLang="zh-CN" sz="2000" b="1">
                <a:solidFill>
                  <a:schemeClr val="accent2"/>
                </a:solidFill>
                <a:latin typeface="Times New Roman" panose="02020603050405020304" pitchFamily="18" charset="0"/>
              </a:rPr>
              <a:t>Verilog HDL</a:t>
            </a:r>
            <a:r>
              <a:rPr lang="zh-CN" altLang="en-US" sz="2000" b="1">
                <a:solidFill>
                  <a:schemeClr val="accent2"/>
                </a:solidFill>
                <a:latin typeface="Times New Roman" panose="02020603050405020304" pitchFamily="18" charset="0"/>
              </a:rPr>
              <a:t>，认为</a:t>
            </a:r>
            <a:r>
              <a:rPr lang="en-US" altLang="zh-CN" sz="2000" b="1">
                <a:solidFill>
                  <a:schemeClr val="accent2"/>
                </a:solidFill>
                <a:latin typeface="Times New Roman" panose="02020603050405020304" pitchFamily="18" charset="0"/>
              </a:rPr>
              <a:t>Verilog-XL</a:t>
            </a:r>
            <a:r>
              <a:rPr lang="zh-CN" altLang="en-US" sz="2000" b="1">
                <a:solidFill>
                  <a:schemeClr val="accent2"/>
                </a:solidFill>
                <a:latin typeface="Times New Roman" panose="02020603050405020304" pitchFamily="18" charset="0"/>
              </a:rPr>
              <a:t>是最好的仿真器。同年</a:t>
            </a:r>
            <a:r>
              <a:rPr lang="en-US" altLang="zh-CN" sz="2000" b="1">
                <a:solidFill>
                  <a:schemeClr val="accent2"/>
                </a:solidFill>
                <a:latin typeface="Times New Roman" panose="02020603050405020304" pitchFamily="18" charset="0"/>
              </a:rPr>
              <a:t>OVI</a:t>
            </a:r>
            <a:r>
              <a:rPr lang="zh-CN" altLang="en-US" sz="2000" b="1">
                <a:solidFill>
                  <a:schemeClr val="accent2"/>
                </a:solidFill>
                <a:latin typeface="Times New Roman" panose="02020603050405020304" pitchFamily="18" charset="0"/>
              </a:rPr>
              <a:t>推出</a:t>
            </a:r>
            <a:r>
              <a:rPr lang="en-US" altLang="zh-CN" sz="2000" b="1">
                <a:solidFill>
                  <a:schemeClr val="accent2"/>
                </a:solidFill>
                <a:latin typeface="Times New Roman" panose="02020603050405020304" pitchFamily="18" charset="0"/>
              </a:rPr>
              <a:t>2.0</a:t>
            </a:r>
            <a:r>
              <a:rPr lang="zh-CN" altLang="en-US" sz="2000" b="1">
                <a:solidFill>
                  <a:schemeClr val="accent2"/>
                </a:solidFill>
                <a:latin typeface="Times New Roman" panose="02020603050405020304" pitchFamily="18" charset="0"/>
              </a:rPr>
              <a:t>版本的</a:t>
            </a:r>
            <a:r>
              <a:rPr lang="en-US" altLang="zh-CN" sz="2000" b="1">
                <a:solidFill>
                  <a:schemeClr val="accent2"/>
                </a:solidFill>
                <a:latin typeface="Times New Roman" panose="02020603050405020304" pitchFamily="18" charset="0"/>
              </a:rPr>
              <a:t>Verilog HDL</a:t>
            </a:r>
            <a:r>
              <a:rPr lang="zh-CN" altLang="en-US" sz="2000" b="1">
                <a:solidFill>
                  <a:schemeClr val="accent2"/>
                </a:solidFill>
                <a:latin typeface="Times New Roman" panose="02020603050405020304" pitchFamily="18" charset="0"/>
              </a:rPr>
              <a:t>规范，</a:t>
            </a:r>
            <a:r>
              <a:rPr lang="en-US" altLang="zh-CN" sz="2000" b="1">
                <a:solidFill>
                  <a:schemeClr val="accent2"/>
                </a:solidFill>
                <a:latin typeface="Times New Roman" panose="02020603050405020304" pitchFamily="18" charset="0"/>
              </a:rPr>
              <a:t>IEEE</a:t>
            </a:r>
            <a:r>
              <a:rPr lang="zh-CN" altLang="en-US" sz="2000" b="1">
                <a:solidFill>
                  <a:schemeClr val="accent2"/>
                </a:solidFill>
                <a:latin typeface="Times New Roman" panose="02020603050405020304" pitchFamily="18" charset="0"/>
              </a:rPr>
              <a:t>接收将</a:t>
            </a:r>
            <a:r>
              <a:rPr lang="en-US" altLang="zh-CN" sz="2000" b="1">
                <a:solidFill>
                  <a:schemeClr val="accent2"/>
                </a:solidFill>
                <a:latin typeface="Times New Roman" panose="02020603050405020304" pitchFamily="18" charset="0"/>
              </a:rPr>
              <a:t>OVI</a:t>
            </a:r>
            <a:r>
              <a:rPr lang="zh-CN" altLang="en-US" sz="2000" b="1">
                <a:solidFill>
                  <a:schemeClr val="accent2"/>
                </a:solidFill>
                <a:latin typeface="Times New Roman" panose="02020603050405020304" pitchFamily="18" charset="0"/>
              </a:rPr>
              <a:t>的</a:t>
            </a:r>
            <a:r>
              <a:rPr lang="en-US" altLang="zh-CN" sz="2000" b="1">
                <a:solidFill>
                  <a:schemeClr val="accent2"/>
                </a:solidFill>
                <a:latin typeface="Times New Roman" panose="02020603050405020304" pitchFamily="18" charset="0"/>
              </a:rPr>
              <a:t>Verilog2.0</a:t>
            </a:r>
            <a:r>
              <a:rPr lang="zh-CN" altLang="en-US" sz="2000" b="1">
                <a:solidFill>
                  <a:schemeClr val="accent2"/>
                </a:solidFill>
                <a:latin typeface="Times New Roman" panose="02020603050405020304" pitchFamily="18" charset="0"/>
              </a:rPr>
              <a:t>作为</a:t>
            </a:r>
            <a:r>
              <a:rPr lang="en-US" altLang="zh-CN" sz="2000" b="1">
                <a:solidFill>
                  <a:schemeClr val="accent2"/>
                </a:solidFill>
                <a:latin typeface="Times New Roman" panose="02020603050405020304" pitchFamily="18" charset="0"/>
              </a:rPr>
              <a:t>IEEE</a:t>
            </a:r>
            <a:r>
              <a:rPr lang="zh-CN" altLang="en-US" sz="2000" b="1">
                <a:solidFill>
                  <a:schemeClr val="accent2"/>
                </a:solidFill>
                <a:latin typeface="Times New Roman" panose="02020603050405020304" pitchFamily="18" charset="0"/>
              </a:rPr>
              <a:t>标准的提案。</a:t>
            </a:r>
          </a:p>
          <a:p>
            <a:pPr algn="just" eaLnBrk="1" hangingPunct="1">
              <a:lnSpc>
                <a:spcPct val="130000"/>
              </a:lnSpc>
              <a:buClr>
                <a:srgbClr val="FF0000"/>
              </a:buClr>
              <a:buSzPct val="80000"/>
              <a:buFont typeface="Wingdings" panose="05000000000000000000" pitchFamily="2" charset="2"/>
              <a:buChar char="q"/>
            </a:pPr>
            <a:endParaRPr lang="zh-CN" altLang="en-US" sz="2000" b="1">
              <a:solidFill>
                <a:schemeClr val="accent2"/>
              </a:solidFill>
              <a:latin typeface="Times New Roman" panose="02020603050405020304" pitchFamily="18" charset="0"/>
            </a:endParaRPr>
          </a:p>
          <a:p>
            <a:pPr algn="just" eaLnBrk="1" hangingPunct="1">
              <a:lnSpc>
                <a:spcPct val="130000"/>
              </a:lnSpc>
              <a:buClr>
                <a:srgbClr val="FF0000"/>
              </a:buClr>
              <a:buSzPct val="80000"/>
              <a:buFont typeface="Wingdings" panose="05000000000000000000" pitchFamily="2" charset="2"/>
              <a:buChar char="q"/>
            </a:pPr>
            <a:r>
              <a:rPr lang="en-US" altLang="zh-CN" sz="2000" b="1">
                <a:solidFill>
                  <a:schemeClr val="accent2"/>
                </a:solidFill>
                <a:latin typeface="Times New Roman" panose="02020603050405020304" pitchFamily="18" charset="0"/>
              </a:rPr>
              <a:t>1995</a:t>
            </a:r>
            <a:r>
              <a:rPr lang="zh-CN" altLang="en-US" sz="2000" b="1">
                <a:solidFill>
                  <a:schemeClr val="accent2"/>
                </a:solidFill>
                <a:latin typeface="Times New Roman" panose="02020603050405020304" pitchFamily="18" charset="0"/>
              </a:rPr>
              <a:t>年</a:t>
            </a:r>
            <a:r>
              <a:rPr lang="en-US" altLang="zh-CN" sz="2000" b="1">
                <a:solidFill>
                  <a:schemeClr val="accent2"/>
                </a:solidFill>
                <a:latin typeface="Times New Roman" panose="02020603050405020304" pitchFamily="18" charset="0"/>
              </a:rPr>
              <a:t>12</a:t>
            </a:r>
            <a:r>
              <a:rPr lang="zh-CN" altLang="en-US" sz="2000" b="1">
                <a:solidFill>
                  <a:schemeClr val="accent2"/>
                </a:solidFill>
                <a:latin typeface="Times New Roman" panose="02020603050405020304" pitchFamily="18" charset="0"/>
              </a:rPr>
              <a:t>月，定出</a:t>
            </a:r>
            <a:r>
              <a:rPr lang="en-US" altLang="zh-CN" sz="2000" b="1">
                <a:solidFill>
                  <a:schemeClr val="accent2"/>
                </a:solidFill>
                <a:latin typeface="Times New Roman" panose="02020603050405020304" pitchFamily="18" charset="0"/>
              </a:rPr>
              <a:t>Verilog HDL</a:t>
            </a:r>
            <a:r>
              <a:rPr lang="zh-CN" altLang="en-US" sz="2000" b="1">
                <a:solidFill>
                  <a:schemeClr val="accent2"/>
                </a:solidFill>
                <a:latin typeface="Times New Roman" panose="02020603050405020304" pitchFamily="18" charset="0"/>
              </a:rPr>
              <a:t>的标准</a:t>
            </a:r>
            <a:r>
              <a:rPr lang="en-US" altLang="zh-CN" sz="2000" b="1">
                <a:solidFill>
                  <a:schemeClr val="accent2"/>
                </a:solidFill>
                <a:latin typeface="Times New Roman" panose="02020603050405020304" pitchFamily="18" charset="0"/>
              </a:rPr>
              <a:t>IEEE 1364-1995</a:t>
            </a:r>
            <a:r>
              <a:rPr lang="zh-CN" altLang="en-US" sz="2000" b="1">
                <a:solidFill>
                  <a:schemeClr val="accent2"/>
                </a:solidFill>
                <a:latin typeface="Times New Roman" panose="02020603050405020304" pitchFamily="18" charset="0"/>
              </a:rPr>
              <a:t>。</a:t>
            </a:r>
          </a:p>
        </p:txBody>
      </p:sp>
      <p:sp>
        <p:nvSpPr>
          <p:cNvPr id="13315"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7175376E-B2E4-48AC-8303-61F1A6035380}" type="slidenum">
              <a:rPr lang="zh-CN" altLang="en-US" sz="1400"/>
              <a:pPr eaLnBrk="1" hangingPunct="1"/>
              <a:t>12</a:t>
            </a:fld>
            <a:endParaRPr lang="zh-CN" altLang="en-US" sz="1400"/>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矩形 17409"/>
          <p:cNvSpPr>
            <a:spLocks noChangeArrowheads="1"/>
          </p:cNvSpPr>
          <p:nvPr/>
        </p:nvSpPr>
        <p:spPr bwMode="auto">
          <a:xfrm>
            <a:off x="0" y="403225"/>
            <a:ext cx="91440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15000"/>
              </a:lnSpc>
              <a:spcBef>
                <a:spcPct val="10000"/>
              </a:spcBef>
            </a:pPr>
            <a:r>
              <a:rPr lang="en-US" altLang="zh-CN" sz="3600" b="1">
                <a:solidFill>
                  <a:schemeClr val="tx1"/>
                </a:solidFill>
                <a:ea typeface="黑体" panose="02010609060101010101" pitchFamily="49" charset="-122"/>
              </a:rPr>
              <a:t>Verilog HDL </a:t>
            </a:r>
            <a:r>
              <a:rPr lang="zh-CN" altLang="en-US" sz="3600" b="1">
                <a:solidFill>
                  <a:schemeClr val="tx1"/>
                </a:solidFill>
                <a:ea typeface="黑体" panose="02010609060101010101" pitchFamily="49" charset="-122"/>
              </a:rPr>
              <a:t>简介</a:t>
            </a:r>
          </a:p>
        </p:txBody>
      </p:sp>
      <p:sp>
        <p:nvSpPr>
          <p:cNvPr id="14339" name="矩形 17410"/>
          <p:cNvSpPr>
            <a:spLocks noChangeArrowheads="1"/>
          </p:cNvSpPr>
          <p:nvPr/>
        </p:nvSpPr>
        <p:spPr bwMode="auto">
          <a:xfrm>
            <a:off x="250825" y="1052513"/>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950913" indent="-45720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en-US" altLang="zh-CN" b="1">
                <a:solidFill>
                  <a:schemeClr val="accent2"/>
                </a:solidFill>
                <a:latin typeface="Times New Roman" panose="02020603050405020304" pitchFamily="18" charset="0"/>
              </a:rPr>
              <a:t>Verilog HDL</a:t>
            </a:r>
            <a:r>
              <a:rPr lang="zh-CN" altLang="en-US" b="1">
                <a:solidFill>
                  <a:schemeClr val="accent2"/>
                </a:solidFill>
                <a:latin typeface="Times New Roman" panose="02020603050405020304" pitchFamily="18" charset="0"/>
              </a:rPr>
              <a:t>是一种硬件描述语言，用于从算法级、门级到开关级的多种抽象设计层次的数字系统建模。</a:t>
            </a:r>
          </a:p>
          <a:p>
            <a:pPr algn="just" eaLnBrk="1" hangingPunct="1">
              <a:lnSpc>
                <a:spcPct val="150000"/>
              </a:lnSpc>
              <a:buClr>
                <a:srgbClr val="FF0000"/>
              </a:buClr>
              <a:buSzPct val="80000"/>
              <a:buFont typeface="Wingdings" panose="05000000000000000000" pitchFamily="2" charset="2"/>
              <a:buChar char="q"/>
            </a:pPr>
            <a:r>
              <a:rPr lang="en-US" altLang="zh-CN" b="1">
                <a:solidFill>
                  <a:schemeClr val="accent2"/>
                </a:solidFill>
                <a:latin typeface="Times New Roman" panose="02020603050405020304" pitchFamily="18" charset="0"/>
              </a:rPr>
              <a:t>Verilog HDL</a:t>
            </a:r>
            <a:r>
              <a:rPr lang="zh-CN" altLang="en-US" b="1">
                <a:solidFill>
                  <a:schemeClr val="accent2"/>
                </a:solidFill>
                <a:latin typeface="Times New Roman" panose="02020603050405020304" pitchFamily="18" charset="0"/>
              </a:rPr>
              <a:t>语言具有下述描述能力：</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设计的行为特性</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设计的数据流特性</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设计的结构组成</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包含响应监控和设计验证方面的时延和波形产生机制。</a:t>
            </a:r>
          </a:p>
          <a:p>
            <a:pPr algn="just" eaLnBrk="1" hangingPunct="1">
              <a:lnSpc>
                <a:spcPct val="150000"/>
              </a:lnSpc>
              <a:buClr>
                <a:srgbClr val="FF0000"/>
              </a:buClr>
              <a:buSzPct val="80000"/>
              <a:buFont typeface="Wingdings" panose="05000000000000000000" pitchFamily="2" charset="2"/>
              <a:buChar char="q"/>
            </a:pPr>
            <a:r>
              <a:rPr lang="en-US" altLang="zh-CN" b="1">
                <a:solidFill>
                  <a:schemeClr val="accent2"/>
                </a:solidFill>
                <a:latin typeface="Times New Roman" panose="02020603050405020304" pitchFamily="18" charset="0"/>
              </a:rPr>
              <a:t>Verilog HDL</a:t>
            </a:r>
            <a:r>
              <a:rPr lang="zh-CN" altLang="en-US" b="1">
                <a:solidFill>
                  <a:schemeClr val="accent2"/>
                </a:solidFill>
                <a:latin typeface="Times New Roman" panose="02020603050405020304" pitchFamily="18" charset="0"/>
              </a:rPr>
              <a:t>语言不仅定义了语法，而且对每个语法结构都定义了清晰的模拟、仿真语义。因此，用这种语言编写的模型能够使用</a:t>
            </a:r>
            <a:r>
              <a:rPr lang="en-US" altLang="zh-CN" b="1">
                <a:solidFill>
                  <a:schemeClr val="accent2"/>
                </a:solidFill>
                <a:latin typeface="Times New Roman" panose="02020603050405020304" pitchFamily="18" charset="0"/>
              </a:rPr>
              <a:t>Verilog</a:t>
            </a:r>
            <a:r>
              <a:rPr lang="zh-CN" altLang="en-US" b="1">
                <a:solidFill>
                  <a:schemeClr val="accent2"/>
                </a:solidFill>
                <a:latin typeface="Times New Roman" panose="02020603050405020304" pitchFamily="18" charset="0"/>
              </a:rPr>
              <a:t>仿真器进行验证。</a:t>
            </a:r>
          </a:p>
        </p:txBody>
      </p:sp>
      <p:sp>
        <p:nvSpPr>
          <p:cNvPr id="14340"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11F0F570-16B3-4F1D-A810-CABEEBD92510}" type="slidenum">
              <a:rPr lang="zh-CN" altLang="en-US" sz="1400"/>
              <a:pPr eaLnBrk="1" hangingPunct="1"/>
              <a:t>13</a:t>
            </a:fld>
            <a:endParaRPr lang="zh-CN" altLang="en-US" sz="1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18433"/>
          <p:cNvSpPr>
            <a:spLocks noChangeArrowheads="1"/>
          </p:cNvSpPr>
          <p:nvPr/>
        </p:nvSpPr>
        <p:spPr bwMode="auto">
          <a:xfrm>
            <a:off x="250825" y="838200"/>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950913" indent="-45720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en-US" altLang="zh-CN" b="1">
                <a:solidFill>
                  <a:schemeClr val="accent2"/>
                </a:solidFill>
                <a:latin typeface="Times New Roman" panose="02020603050405020304" pitchFamily="18" charset="0"/>
              </a:rPr>
              <a:t>Verilog HDL</a:t>
            </a:r>
            <a:r>
              <a:rPr lang="zh-CN" altLang="en-US" b="1">
                <a:solidFill>
                  <a:schemeClr val="accent2"/>
                </a:solidFill>
                <a:latin typeface="Times New Roman" panose="02020603050405020304" pitchFamily="18" charset="0"/>
              </a:rPr>
              <a:t>硬件描述语言的主要能力：</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基本逻辑门，例如</a:t>
            </a:r>
            <a:r>
              <a:rPr lang="en-US" altLang="zh-CN" sz="2000" b="1">
                <a:solidFill>
                  <a:schemeClr val="tx1"/>
                </a:solidFill>
                <a:latin typeface="Times New Roman" panose="02020603050405020304" pitchFamily="18" charset="0"/>
              </a:rPr>
              <a:t>and</a:t>
            </a:r>
            <a:r>
              <a:rPr lang="zh-CN" altLang="en-US" sz="2000" b="1">
                <a:solidFill>
                  <a:schemeClr val="accent2"/>
                </a:solidFill>
                <a:latin typeface="Times New Roman" panose="02020603050405020304" pitchFamily="18" charset="0"/>
              </a:rPr>
              <a:t>、</a:t>
            </a:r>
            <a:r>
              <a:rPr lang="en-US" altLang="zh-CN" sz="2000" b="1">
                <a:solidFill>
                  <a:schemeClr val="tx1"/>
                </a:solidFill>
                <a:latin typeface="Times New Roman" panose="02020603050405020304" pitchFamily="18" charset="0"/>
              </a:rPr>
              <a:t>or</a:t>
            </a:r>
            <a:r>
              <a:rPr lang="zh-CN" altLang="en-US" sz="2000" b="1">
                <a:solidFill>
                  <a:schemeClr val="accent2"/>
                </a:solidFill>
                <a:latin typeface="Times New Roman" panose="02020603050405020304" pitchFamily="18" charset="0"/>
              </a:rPr>
              <a:t>和</a:t>
            </a:r>
            <a:r>
              <a:rPr lang="en-US" altLang="zh-CN" sz="2000" b="1">
                <a:solidFill>
                  <a:schemeClr val="tx1"/>
                </a:solidFill>
                <a:latin typeface="Times New Roman" panose="02020603050405020304" pitchFamily="18" charset="0"/>
              </a:rPr>
              <a:t>nand</a:t>
            </a:r>
            <a:r>
              <a:rPr lang="zh-CN" altLang="en-US" sz="2000" b="1">
                <a:solidFill>
                  <a:schemeClr val="accent2"/>
                </a:solidFill>
                <a:latin typeface="Times New Roman" panose="02020603050405020304" pitchFamily="18" charset="0"/>
              </a:rPr>
              <a:t>等都内置在语言中。</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用户定义原语（</a:t>
            </a:r>
            <a:r>
              <a:rPr lang="en-US" altLang="zh-CN" sz="2000" b="1">
                <a:solidFill>
                  <a:schemeClr val="tx1"/>
                </a:solidFill>
                <a:latin typeface="Times New Roman" panose="02020603050405020304" pitchFamily="18" charset="0"/>
              </a:rPr>
              <a:t>UDP</a:t>
            </a:r>
            <a:r>
              <a:rPr lang="zh-CN" altLang="en-US" sz="2000" b="1">
                <a:solidFill>
                  <a:schemeClr val="accent2"/>
                </a:solidFill>
                <a:latin typeface="Times New Roman" panose="02020603050405020304" pitchFamily="18" charset="0"/>
              </a:rPr>
              <a:t>）创建的灵活性。用户定义的原语既可以是组合逻辑原语，也可以是时序逻辑原语。</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开关级基本结构模型，例如</a:t>
            </a:r>
            <a:r>
              <a:rPr lang="en-US" altLang="zh-CN" sz="2000" b="1">
                <a:solidFill>
                  <a:schemeClr val="tx1"/>
                </a:solidFill>
                <a:latin typeface="Times New Roman" panose="02020603050405020304" pitchFamily="18" charset="0"/>
              </a:rPr>
              <a:t>pmos</a:t>
            </a:r>
            <a:r>
              <a:rPr lang="zh-CN" altLang="en-US" sz="2000" b="1">
                <a:solidFill>
                  <a:schemeClr val="accent2"/>
                </a:solidFill>
                <a:latin typeface="Times New Roman" panose="02020603050405020304" pitchFamily="18" charset="0"/>
              </a:rPr>
              <a:t>和</a:t>
            </a:r>
            <a:r>
              <a:rPr lang="en-US" altLang="zh-CN" sz="2000" b="1">
                <a:solidFill>
                  <a:schemeClr val="tx1"/>
                </a:solidFill>
                <a:latin typeface="Times New Roman" panose="02020603050405020304" pitchFamily="18" charset="0"/>
              </a:rPr>
              <a:t>nmos</a:t>
            </a:r>
            <a:r>
              <a:rPr lang="zh-CN" altLang="en-US" sz="2000" b="1">
                <a:solidFill>
                  <a:schemeClr val="accent2"/>
                </a:solidFill>
                <a:latin typeface="Times New Roman" panose="02020603050405020304" pitchFamily="18" charset="0"/>
              </a:rPr>
              <a:t>等也被内置在语言中。</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提供显式语言结构指定设计中端口到端口的时延及路径时延和设计的时序检查。</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可采用三种不同方式或混合方式对设计建模。这些方式包括：</a:t>
            </a:r>
            <a:r>
              <a:rPr lang="zh-CN" altLang="en-US" sz="2000" b="1">
                <a:solidFill>
                  <a:schemeClr val="tx1"/>
                </a:solidFill>
                <a:latin typeface="Times New Roman" panose="02020603050405020304" pitchFamily="18" charset="0"/>
              </a:rPr>
              <a:t>行为描述方式</a:t>
            </a:r>
            <a:r>
              <a:rPr lang="zh-CN" altLang="en-US" sz="2000" b="1">
                <a:solidFill>
                  <a:schemeClr val="accent2"/>
                </a:solidFill>
                <a:latin typeface="Times New Roman" panose="02020603050405020304" pitchFamily="18" charset="0"/>
              </a:rPr>
              <a:t>－－使用过程化结构建模；</a:t>
            </a:r>
            <a:r>
              <a:rPr lang="zh-CN" altLang="en-US" sz="2000" b="1">
                <a:solidFill>
                  <a:schemeClr val="tx1"/>
                </a:solidFill>
                <a:latin typeface="Times New Roman" panose="02020603050405020304" pitchFamily="18" charset="0"/>
              </a:rPr>
              <a:t>数据流方式</a:t>
            </a:r>
            <a:r>
              <a:rPr lang="zh-CN" altLang="en-US" sz="2000" b="1">
                <a:solidFill>
                  <a:schemeClr val="accent2"/>
                </a:solidFill>
                <a:latin typeface="Times New Roman" panose="02020603050405020304" pitchFamily="18" charset="0"/>
              </a:rPr>
              <a:t>－－使用连续赋值语句方式建模；</a:t>
            </a:r>
            <a:r>
              <a:rPr lang="zh-CN" altLang="en-US" sz="2000" b="1">
                <a:solidFill>
                  <a:schemeClr val="tx1"/>
                </a:solidFill>
                <a:latin typeface="Times New Roman" panose="02020603050405020304" pitchFamily="18" charset="0"/>
              </a:rPr>
              <a:t>结构化方式</a:t>
            </a:r>
            <a:r>
              <a:rPr lang="zh-CN" altLang="en-US" sz="2000" b="1">
                <a:solidFill>
                  <a:schemeClr val="accent2"/>
                </a:solidFill>
                <a:latin typeface="Times New Roman" panose="02020603050405020304" pitchFamily="18" charset="0"/>
              </a:rPr>
              <a:t>－－使用门和模块实例语句描述建模。</a:t>
            </a:r>
          </a:p>
        </p:txBody>
      </p:sp>
      <p:sp>
        <p:nvSpPr>
          <p:cNvPr id="15363"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6C037ACC-1807-4BDD-A155-7DFE6D13383F}" type="slidenum">
              <a:rPr lang="zh-CN" altLang="en-US" sz="1400"/>
              <a:pPr eaLnBrk="1" hangingPunct="1"/>
              <a:t>14</a:t>
            </a:fld>
            <a:endParaRPr lang="zh-CN" altLang="en-US" sz="14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矩形 19457"/>
          <p:cNvSpPr>
            <a:spLocks noChangeArrowheads="1"/>
          </p:cNvSpPr>
          <p:nvPr/>
        </p:nvSpPr>
        <p:spPr bwMode="auto">
          <a:xfrm>
            <a:off x="250825" y="765175"/>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950913" indent="-45720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en-US" altLang="zh-CN" b="1">
                <a:solidFill>
                  <a:schemeClr val="accent2"/>
                </a:solidFill>
                <a:latin typeface="Times New Roman" panose="02020603050405020304" pitchFamily="18" charset="0"/>
              </a:rPr>
              <a:t>Verilog HDL</a:t>
            </a:r>
            <a:r>
              <a:rPr lang="zh-CN" altLang="en-US" b="1">
                <a:solidFill>
                  <a:schemeClr val="accent2"/>
                </a:solidFill>
                <a:latin typeface="Times New Roman" panose="02020603050405020304" pitchFamily="18" charset="0"/>
              </a:rPr>
              <a:t>硬件描述语言的主要能力（续）：</a:t>
            </a:r>
          </a:p>
          <a:p>
            <a:pPr lvl="1" algn="just" eaLnBrk="1" hangingPunct="1">
              <a:lnSpc>
                <a:spcPct val="150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Verilog HDL</a:t>
            </a:r>
            <a:r>
              <a:rPr lang="zh-CN" altLang="en-US" sz="2000" b="1">
                <a:solidFill>
                  <a:schemeClr val="accent2"/>
                </a:solidFill>
                <a:latin typeface="Times New Roman" panose="02020603050405020304" pitchFamily="18" charset="0"/>
              </a:rPr>
              <a:t>中有两类数据类型：线网数据类型和寄存器数据类型。线网类型表示构件间的物理连线，而寄存器类型表示抽象的数据存储元件。</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能够描述层次设计，可使用模块实例结构描述任何层次。</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设计的规模可以是任意的；语言不对设计的规模（大小）施加任何限制。</a:t>
            </a:r>
          </a:p>
          <a:p>
            <a:pPr lvl="1" algn="just" eaLnBrk="1" hangingPunct="1">
              <a:lnSpc>
                <a:spcPct val="150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Verilog HDL</a:t>
            </a:r>
            <a:r>
              <a:rPr lang="zh-CN" altLang="en-US" sz="2000" b="1">
                <a:solidFill>
                  <a:schemeClr val="accent2"/>
                </a:solidFill>
                <a:latin typeface="Times New Roman" panose="02020603050405020304" pitchFamily="18" charset="0"/>
              </a:rPr>
              <a:t>不再是某些公司的专有语言而是</a:t>
            </a:r>
            <a:r>
              <a:rPr lang="en-US" altLang="zh-CN" sz="2000" b="1">
                <a:solidFill>
                  <a:schemeClr val="accent2"/>
                </a:solidFill>
                <a:latin typeface="Times New Roman" panose="02020603050405020304" pitchFamily="18" charset="0"/>
              </a:rPr>
              <a:t>IEEE</a:t>
            </a:r>
            <a:r>
              <a:rPr lang="zh-CN" altLang="en-US" sz="2000" b="1">
                <a:solidFill>
                  <a:schemeClr val="accent2"/>
                </a:solidFill>
                <a:latin typeface="Times New Roman" panose="02020603050405020304" pitchFamily="18" charset="0"/>
              </a:rPr>
              <a:t>标准。</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人和机器都可以阅读</a:t>
            </a:r>
            <a:r>
              <a:rPr lang="en-US" altLang="zh-CN" sz="2000" b="1">
                <a:solidFill>
                  <a:schemeClr val="accent2"/>
                </a:solidFill>
                <a:latin typeface="Times New Roman" panose="02020603050405020304" pitchFamily="18" charset="0"/>
              </a:rPr>
              <a:t>Verilog</a:t>
            </a:r>
            <a:r>
              <a:rPr lang="zh-CN" altLang="en-US" sz="2000" b="1">
                <a:solidFill>
                  <a:schemeClr val="accent2"/>
                </a:solidFill>
                <a:latin typeface="Times New Roman" panose="02020603050405020304" pitchFamily="18" charset="0"/>
              </a:rPr>
              <a:t>语言，因此它可以作为</a:t>
            </a:r>
            <a:r>
              <a:rPr lang="en-US" altLang="zh-CN" sz="2000" b="1">
                <a:solidFill>
                  <a:schemeClr val="accent2"/>
                </a:solidFill>
                <a:latin typeface="Times New Roman" panose="02020603050405020304" pitchFamily="18" charset="0"/>
              </a:rPr>
              <a:t>EDA</a:t>
            </a:r>
            <a:r>
              <a:rPr lang="zh-CN" altLang="en-US" sz="2000" b="1">
                <a:solidFill>
                  <a:schemeClr val="accent2"/>
                </a:solidFill>
                <a:latin typeface="Times New Roman" panose="02020603050405020304" pitchFamily="18" charset="0"/>
              </a:rPr>
              <a:t>工具和设计者之间的交互语言。</a:t>
            </a:r>
          </a:p>
        </p:txBody>
      </p:sp>
      <p:sp>
        <p:nvSpPr>
          <p:cNvPr id="16387"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63A159A6-7207-4C14-94B8-38D5AA18DD7B}" type="slidenum">
              <a:rPr lang="zh-CN" altLang="en-US" sz="1400"/>
              <a:pPr eaLnBrk="1" hangingPunct="1"/>
              <a:t>15</a:t>
            </a:fld>
            <a:endParaRPr lang="zh-CN" altLang="en-US" sz="14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矩形 20481"/>
          <p:cNvSpPr>
            <a:spLocks noChangeArrowheads="1"/>
          </p:cNvSpPr>
          <p:nvPr/>
        </p:nvSpPr>
        <p:spPr bwMode="auto">
          <a:xfrm>
            <a:off x="250825" y="838200"/>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950913" indent="-45720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en-US" altLang="zh-CN" b="1">
                <a:solidFill>
                  <a:schemeClr val="accent2"/>
                </a:solidFill>
                <a:latin typeface="Times New Roman" panose="02020603050405020304" pitchFamily="18" charset="0"/>
              </a:rPr>
              <a:t>Verilog HDL</a:t>
            </a:r>
            <a:r>
              <a:rPr lang="zh-CN" altLang="en-US" b="1">
                <a:solidFill>
                  <a:schemeClr val="accent2"/>
                </a:solidFill>
                <a:latin typeface="Times New Roman" panose="02020603050405020304" pitchFamily="18" charset="0"/>
              </a:rPr>
              <a:t>硬件描述语言的主要能力（续）：</a:t>
            </a:r>
          </a:p>
          <a:p>
            <a:pPr lvl="1" algn="just" eaLnBrk="1" hangingPunct="1">
              <a:lnSpc>
                <a:spcPct val="150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Verilog HDL</a:t>
            </a:r>
            <a:r>
              <a:rPr lang="zh-CN" altLang="en-US" sz="2000" b="1">
                <a:solidFill>
                  <a:schemeClr val="accent2"/>
                </a:solidFill>
                <a:latin typeface="Times New Roman" panose="02020603050405020304" pitchFamily="18" charset="0"/>
              </a:rPr>
              <a:t>语言的描述能力能够通过使用编程语言接口（</a:t>
            </a:r>
            <a:r>
              <a:rPr lang="en-US" altLang="zh-CN" sz="2000" b="1">
                <a:solidFill>
                  <a:schemeClr val="accent2"/>
                </a:solidFill>
                <a:latin typeface="Times New Roman" panose="02020603050405020304" pitchFamily="18" charset="0"/>
              </a:rPr>
              <a:t>PLI</a:t>
            </a:r>
            <a:r>
              <a:rPr lang="zh-CN" altLang="en-US" sz="2000" b="1">
                <a:solidFill>
                  <a:schemeClr val="accent2"/>
                </a:solidFill>
                <a:latin typeface="Times New Roman" panose="02020603050405020304" pitchFamily="18" charset="0"/>
              </a:rPr>
              <a:t>）机制进一步扩展。</a:t>
            </a:r>
            <a:r>
              <a:rPr lang="en-US" altLang="zh-CN" sz="2000" b="1">
                <a:solidFill>
                  <a:schemeClr val="accent2"/>
                </a:solidFill>
                <a:latin typeface="Times New Roman" panose="02020603050405020304" pitchFamily="18" charset="0"/>
              </a:rPr>
              <a:t>PLI</a:t>
            </a:r>
            <a:r>
              <a:rPr lang="zh-CN" altLang="en-US" sz="2000" b="1">
                <a:solidFill>
                  <a:schemeClr val="accent2"/>
                </a:solidFill>
                <a:latin typeface="Times New Roman" panose="02020603050405020304" pitchFamily="18" charset="0"/>
              </a:rPr>
              <a:t>是允许外部函数访问</a:t>
            </a:r>
            <a:r>
              <a:rPr lang="en-US" altLang="zh-CN" sz="2000" b="1">
                <a:solidFill>
                  <a:schemeClr val="accent2"/>
                </a:solidFill>
                <a:latin typeface="Times New Roman" panose="02020603050405020304" pitchFamily="18" charset="0"/>
              </a:rPr>
              <a:t>Verilog</a:t>
            </a:r>
            <a:r>
              <a:rPr lang="zh-CN" altLang="en-US" sz="2000" b="1">
                <a:solidFill>
                  <a:schemeClr val="accent2"/>
                </a:solidFill>
                <a:latin typeface="Times New Roman" panose="02020603050405020304" pitchFamily="18" charset="0"/>
              </a:rPr>
              <a:t>模块内信息、允许设计者与模拟器交互的例程集合。</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设计能够在多个层次上加以描述，从开关级、门级、寄存器传输级（</a:t>
            </a:r>
            <a:r>
              <a:rPr lang="en-US" altLang="zh-CN" sz="2000" b="1">
                <a:solidFill>
                  <a:schemeClr val="accent2"/>
                </a:solidFill>
                <a:latin typeface="Times New Roman" panose="02020603050405020304" pitchFamily="18" charset="0"/>
              </a:rPr>
              <a:t>RTL</a:t>
            </a:r>
            <a:r>
              <a:rPr lang="zh-CN" altLang="en-US" sz="2000" b="1">
                <a:solidFill>
                  <a:schemeClr val="accent2"/>
                </a:solidFill>
                <a:latin typeface="Times New Roman" panose="02020603050405020304" pitchFamily="18" charset="0"/>
              </a:rPr>
              <a:t>）到算法级，包括进程和队列级。</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能够使用内置开关级原语在开关级对设计完整建模。</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同一语言可用于生成模拟激励和指定测试的验证约束条件，例如输入值的指定。</a:t>
            </a:r>
          </a:p>
          <a:p>
            <a:pPr lvl="1" algn="just" eaLnBrk="1" hangingPunct="1">
              <a:lnSpc>
                <a:spcPct val="150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Verilog HDL</a:t>
            </a:r>
            <a:r>
              <a:rPr lang="zh-CN" altLang="en-US" sz="2000" b="1">
                <a:solidFill>
                  <a:schemeClr val="accent2"/>
                </a:solidFill>
                <a:latin typeface="Times New Roman" panose="02020603050405020304" pitchFamily="18" charset="0"/>
              </a:rPr>
              <a:t>能够监控模拟验证的执行，即模拟验证执行过程中设计的值能够被监控和显示。</a:t>
            </a:r>
          </a:p>
        </p:txBody>
      </p:sp>
      <p:sp>
        <p:nvSpPr>
          <p:cNvPr id="17411"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3DE41D12-4B62-46C2-8A18-F5C0CA5B61C4}" type="slidenum">
              <a:rPr lang="zh-CN" altLang="en-US" sz="1400"/>
              <a:pPr eaLnBrk="1" hangingPunct="1"/>
              <a:t>16</a:t>
            </a:fld>
            <a:endParaRPr lang="zh-CN" altLang="en-US" sz="1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矩形 21505"/>
          <p:cNvSpPr>
            <a:spLocks noChangeArrowheads="1"/>
          </p:cNvSpPr>
          <p:nvPr/>
        </p:nvSpPr>
        <p:spPr bwMode="auto">
          <a:xfrm>
            <a:off x="250825" y="838200"/>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950913" indent="-45720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en-US" altLang="zh-CN" b="1">
                <a:solidFill>
                  <a:schemeClr val="accent2"/>
                </a:solidFill>
                <a:latin typeface="Times New Roman" panose="02020603050405020304" pitchFamily="18" charset="0"/>
              </a:rPr>
              <a:t>Verilog HDL</a:t>
            </a:r>
            <a:r>
              <a:rPr lang="zh-CN" altLang="en-US" b="1">
                <a:solidFill>
                  <a:schemeClr val="accent2"/>
                </a:solidFill>
                <a:latin typeface="Times New Roman" panose="02020603050405020304" pitchFamily="18" charset="0"/>
              </a:rPr>
              <a:t>硬件描述语言的主要能力（续）：</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在行为级描述中，</a:t>
            </a:r>
            <a:r>
              <a:rPr lang="en-US" altLang="zh-CN" sz="2000" b="1">
                <a:solidFill>
                  <a:schemeClr val="accent2"/>
                </a:solidFill>
                <a:latin typeface="Times New Roman" panose="02020603050405020304" pitchFamily="18" charset="0"/>
              </a:rPr>
              <a:t>Verilog HDL</a:t>
            </a:r>
            <a:r>
              <a:rPr lang="zh-CN" altLang="en-US" sz="2000" b="1">
                <a:solidFill>
                  <a:schemeClr val="accent2"/>
                </a:solidFill>
                <a:latin typeface="Times New Roman" panose="02020603050405020304" pitchFamily="18" charset="0"/>
              </a:rPr>
              <a:t>不仅能够在</a:t>
            </a:r>
            <a:r>
              <a:rPr lang="en-US" altLang="zh-CN" sz="2000" b="1">
                <a:solidFill>
                  <a:schemeClr val="accent2"/>
                </a:solidFill>
                <a:latin typeface="Times New Roman" panose="02020603050405020304" pitchFamily="18" charset="0"/>
              </a:rPr>
              <a:t>RTL</a:t>
            </a:r>
            <a:r>
              <a:rPr lang="zh-CN" altLang="en-US" sz="2000" b="1">
                <a:solidFill>
                  <a:schemeClr val="accent2"/>
                </a:solidFill>
                <a:latin typeface="Times New Roman" panose="02020603050405020304" pitchFamily="18" charset="0"/>
              </a:rPr>
              <a:t>级上进行设计描述，而且能够在体系结构级描述及其算法级行为上进行设计描述。</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能够使用门和模块实例化语句在结构级进行结构描述。</a:t>
            </a:r>
          </a:p>
          <a:p>
            <a:pPr lvl="1" algn="just" eaLnBrk="1" hangingPunct="1">
              <a:lnSpc>
                <a:spcPct val="150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Verilog HDL</a:t>
            </a:r>
            <a:r>
              <a:rPr lang="zh-CN" altLang="en-US" sz="2000" b="1">
                <a:solidFill>
                  <a:schemeClr val="accent2"/>
                </a:solidFill>
                <a:latin typeface="Times New Roman" panose="02020603050405020304" pitchFamily="18" charset="0"/>
              </a:rPr>
              <a:t>还具有内置逻辑函数，例如</a:t>
            </a:r>
            <a:r>
              <a:rPr lang="en-US" altLang="zh-CN" sz="2000" b="1">
                <a:solidFill>
                  <a:schemeClr val="tx1"/>
                </a:solidFill>
                <a:latin typeface="Times New Roman" panose="02020603050405020304" pitchFamily="18" charset="0"/>
              </a:rPr>
              <a:t>&amp;</a:t>
            </a:r>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按位与</a:t>
            </a:r>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和 </a:t>
            </a:r>
            <a:r>
              <a:rPr lang="en-US" altLang="zh-CN" sz="2000" b="1">
                <a:solidFill>
                  <a:schemeClr val="tx1"/>
                </a:solidFill>
                <a:latin typeface="Times New Roman" panose="02020603050405020304" pitchFamily="18" charset="0"/>
              </a:rPr>
              <a:t>| </a:t>
            </a:r>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按位或</a:t>
            </a:r>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对高级编程语言结构，例如条件语句、情况语句和循环语句，语言中都可以使用。</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可以显式地对并发和定时进行建模。</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提供强有力的文件读写能力。</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语言在特定情况下是非确定的，即在不同的模拟器上模型可以产生不同的结果；例如，事件队列上的事件顺序在标准中没有定义。</a:t>
            </a:r>
          </a:p>
        </p:txBody>
      </p:sp>
      <p:sp>
        <p:nvSpPr>
          <p:cNvPr id="18435"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51FA8E8F-CDDE-442F-ACF3-58850B2DDF95}" type="slidenum">
              <a:rPr lang="zh-CN" altLang="en-US" sz="1400"/>
              <a:pPr eaLnBrk="1" hangingPunct="1"/>
              <a:t>17</a:t>
            </a:fld>
            <a:endParaRPr lang="zh-CN" altLang="en-US" sz="1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矩形 10241"/>
          <p:cNvSpPr>
            <a:spLocks noChangeArrowheads="1"/>
          </p:cNvSpPr>
          <p:nvPr/>
        </p:nvSpPr>
        <p:spPr bwMode="auto">
          <a:xfrm>
            <a:off x="1149350" y="476250"/>
            <a:ext cx="7416800" cy="489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685800" indent="-6858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lnSpc>
                <a:spcPct val="200000"/>
              </a:lnSpc>
              <a:spcBef>
                <a:spcPct val="10000"/>
              </a:spcBef>
              <a:buFont typeface="Wingdings" panose="05000000000000000000" pitchFamily="2" charset="2"/>
              <a:buChar char="n"/>
            </a:pPr>
            <a:r>
              <a:rPr lang="en-US" altLang="zh-CN" sz="4800" b="1">
                <a:solidFill>
                  <a:srgbClr val="7F7F7F"/>
                </a:solidFill>
                <a:ea typeface="黑体" panose="02010609060101010101" pitchFamily="49" charset="-122"/>
              </a:rPr>
              <a:t>Verilog</a:t>
            </a:r>
            <a:r>
              <a:rPr lang="zh-CN" altLang="en-US" sz="4800" b="1">
                <a:solidFill>
                  <a:srgbClr val="7F7F7F"/>
                </a:solidFill>
                <a:ea typeface="黑体" panose="02010609060101010101" pitchFamily="49" charset="-122"/>
              </a:rPr>
              <a:t>语言概述</a:t>
            </a:r>
            <a:endParaRPr lang="en-US" altLang="zh-CN" sz="4800" b="1">
              <a:solidFill>
                <a:srgbClr val="7F7F7F"/>
              </a:solidFill>
              <a:ea typeface="黑体" panose="02010609060101010101" pitchFamily="49" charset="-122"/>
            </a:endParaRPr>
          </a:p>
          <a:p>
            <a:pPr eaLnBrk="1" hangingPunct="1">
              <a:lnSpc>
                <a:spcPct val="200000"/>
              </a:lnSpc>
              <a:spcBef>
                <a:spcPct val="10000"/>
              </a:spcBef>
              <a:buFont typeface="Wingdings" panose="05000000000000000000" pitchFamily="2" charset="2"/>
              <a:buChar char="n"/>
            </a:pPr>
            <a:r>
              <a:rPr lang="en-US" altLang="zh-CN" sz="4800" b="1">
                <a:solidFill>
                  <a:schemeClr val="tx1"/>
                </a:solidFill>
                <a:ea typeface="黑体" panose="02010609060101010101" pitchFamily="49" charset="-122"/>
              </a:rPr>
              <a:t>Verilog</a:t>
            </a:r>
            <a:r>
              <a:rPr lang="zh-CN" altLang="en-US" sz="4800" b="1">
                <a:solidFill>
                  <a:schemeClr val="tx1"/>
                </a:solidFill>
                <a:ea typeface="黑体" panose="02010609060101010101" pitchFamily="49" charset="-122"/>
              </a:rPr>
              <a:t>设计快速入门</a:t>
            </a:r>
            <a:endParaRPr lang="en-US" altLang="zh-CN" sz="4800" b="1">
              <a:solidFill>
                <a:schemeClr val="tx1"/>
              </a:solidFill>
              <a:ea typeface="黑体" panose="02010609060101010101" pitchFamily="49" charset="-122"/>
            </a:endParaRPr>
          </a:p>
          <a:p>
            <a:pPr eaLnBrk="1" hangingPunct="1">
              <a:lnSpc>
                <a:spcPct val="200000"/>
              </a:lnSpc>
              <a:spcBef>
                <a:spcPct val="10000"/>
              </a:spcBef>
              <a:buFont typeface="Wingdings" panose="05000000000000000000" pitchFamily="2" charset="2"/>
              <a:buChar char="n"/>
            </a:pPr>
            <a:r>
              <a:rPr lang="en-US" altLang="zh-CN" sz="4800" b="1">
                <a:solidFill>
                  <a:srgbClr val="7F7F7F"/>
                </a:solidFill>
                <a:ea typeface="黑体" panose="02010609060101010101" pitchFamily="49" charset="-122"/>
              </a:rPr>
              <a:t>Verilog</a:t>
            </a:r>
            <a:r>
              <a:rPr lang="zh-CN" altLang="en-US" sz="4800" b="1">
                <a:solidFill>
                  <a:srgbClr val="7F7F7F"/>
                </a:solidFill>
                <a:ea typeface="黑体" panose="02010609060101010101" pitchFamily="49" charset="-122"/>
              </a:rPr>
              <a:t>语言基础</a:t>
            </a:r>
          </a:p>
        </p:txBody>
      </p:sp>
      <p:sp>
        <p:nvSpPr>
          <p:cNvPr id="19459"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8C36E7DA-928C-4E12-BC3D-474982376153}" type="slidenum">
              <a:rPr lang="zh-CN" altLang="en-US" sz="1400"/>
              <a:pPr eaLnBrk="1" hangingPunct="1"/>
              <a:t>18</a:t>
            </a:fld>
            <a:endParaRPr lang="zh-CN" altLang="en-US" sz="1400"/>
          </a:p>
        </p:txBody>
      </p:sp>
      <p:sp>
        <p:nvSpPr>
          <p:cNvPr id="4" name="左箭头 3"/>
          <p:cNvSpPr/>
          <p:nvPr/>
        </p:nvSpPr>
        <p:spPr>
          <a:xfrm>
            <a:off x="7759700" y="2708275"/>
            <a:ext cx="792163" cy="431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矩形 6145"/>
          <p:cNvSpPr>
            <a:spLocks noChangeArrowheads="1"/>
          </p:cNvSpPr>
          <p:nvPr/>
        </p:nvSpPr>
        <p:spPr bwMode="auto">
          <a:xfrm>
            <a:off x="-33338" y="476250"/>
            <a:ext cx="9177338"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15000"/>
              </a:lnSpc>
              <a:spcBef>
                <a:spcPct val="10000"/>
              </a:spcBef>
            </a:pPr>
            <a:r>
              <a:rPr lang="en-US" altLang="zh-CN" sz="3600" b="1">
                <a:solidFill>
                  <a:schemeClr val="tx1"/>
                </a:solidFill>
                <a:ea typeface="黑体" panose="02010609060101010101" pitchFamily="49" charset="-122"/>
              </a:rPr>
              <a:t>Verilog</a:t>
            </a:r>
            <a:r>
              <a:rPr lang="zh-CN" altLang="en-US" sz="3600" b="1">
                <a:solidFill>
                  <a:schemeClr val="tx1"/>
                </a:solidFill>
                <a:ea typeface="黑体" panose="02010609060101010101" pitchFamily="49" charset="-122"/>
              </a:rPr>
              <a:t>程序的结构</a:t>
            </a:r>
          </a:p>
        </p:txBody>
      </p:sp>
      <p:sp>
        <p:nvSpPr>
          <p:cNvPr id="20483" name="矩形 6146"/>
          <p:cNvSpPr>
            <a:spLocks noChangeArrowheads="1"/>
          </p:cNvSpPr>
          <p:nvPr/>
        </p:nvSpPr>
        <p:spPr bwMode="auto">
          <a:xfrm>
            <a:off x="250825" y="1268413"/>
            <a:ext cx="8715375"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200000"/>
              </a:lnSpc>
              <a:buClr>
                <a:srgbClr val="FF0000"/>
              </a:buClr>
              <a:buSzPct val="80000"/>
              <a:buFont typeface="Wingdings" panose="05000000000000000000" pitchFamily="2" charset="2"/>
              <a:buChar char="q"/>
            </a:pPr>
            <a:r>
              <a:rPr lang="zh-CN" altLang="en-US" sz="2800" b="1">
                <a:solidFill>
                  <a:schemeClr val="tx1"/>
                </a:solidFill>
                <a:latin typeface="Times New Roman" panose="02020603050405020304" pitchFamily="18" charset="0"/>
              </a:rPr>
              <a:t>模块（</a:t>
            </a:r>
            <a:r>
              <a:rPr lang="zh-CN" altLang="en-US" sz="2800" b="1">
                <a:solidFill>
                  <a:schemeClr val="accent2"/>
                </a:solidFill>
                <a:latin typeface="Times New Roman" panose="02020603050405020304" pitchFamily="18" charset="0"/>
              </a:rPr>
              <a:t>module</a:t>
            </a:r>
            <a:r>
              <a:rPr lang="zh-CN" altLang="en-US" sz="2800" b="1">
                <a:solidFill>
                  <a:schemeClr val="tx1"/>
                </a:solidFill>
                <a:latin typeface="Times New Roman" panose="02020603050405020304" pitchFamily="18" charset="0"/>
              </a:rPr>
              <a:t>）</a:t>
            </a:r>
            <a:r>
              <a:rPr lang="zh-CN" altLang="en-US" sz="2800" b="1">
                <a:solidFill>
                  <a:schemeClr val="accent2"/>
                </a:solidFill>
                <a:latin typeface="Times New Roman" panose="02020603050405020304" pitchFamily="18" charset="0"/>
              </a:rPr>
              <a:t>是Verilog的基本描述单位，用于描述某个设计的功能或结构，及其与其他模块通信的外部端口。</a:t>
            </a:r>
          </a:p>
          <a:p>
            <a:pPr algn="just" eaLnBrk="1" hangingPunct="1">
              <a:lnSpc>
                <a:spcPct val="200000"/>
              </a:lnSpc>
              <a:buClr>
                <a:srgbClr val="FF0000"/>
              </a:buClr>
              <a:buSzPct val="80000"/>
              <a:buFont typeface="Wingdings" panose="05000000000000000000" pitchFamily="2" charset="2"/>
              <a:buChar char="q"/>
            </a:pPr>
            <a:r>
              <a:rPr lang="zh-CN" altLang="en-US" sz="2800" b="1">
                <a:solidFill>
                  <a:schemeClr val="accent2"/>
                </a:solidFill>
                <a:latin typeface="Times New Roman" panose="02020603050405020304" pitchFamily="18" charset="0"/>
              </a:rPr>
              <a:t>一个模块可以在另一个模块中使用。</a:t>
            </a:r>
            <a:endParaRPr lang="zh-CN" altLang="en-US" sz="2800" b="1">
              <a:solidFill>
                <a:srgbClr val="FF0000"/>
              </a:solidFill>
              <a:latin typeface="Times New Roman" panose="02020603050405020304" pitchFamily="18" charset="0"/>
            </a:endParaRPr>
          </a:p>
        </p:txBody>
      </p:sp>
      <p:sp>
        <p:nvSpPr>
          <p:cNvPr id="20484"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66FB1AE3-D078-4AC4-9130-5F90BCA87FCD}" type="slidenum">
              <a:rPr lang="zh-CN" altLang="en-US" sz="1400"/>
              <a:pPr eaLnBrk="1" hangingPunct="1"/>
              <a:t>19</a:t>
            </a:fld>
            <a:endParaRPr lang="zh-CN" altLang="en-US" sz="14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矩形 7169"/>
          <p:cNvSpPr>
            <a:spLocks noChangeArrowheads="1"/>
          </p:cNvSpPr>
          <p:nvPr/>
        </p:nvSpPr>
        <p:spPr bwMode="auto">
          <a:xfrm>
            <a:off x="250825" y="693738"/>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en-US" altLang="zh-CN" b="1">
                <a:solidFill>
                  <a:schemeClr val="accent2"/>
                </a:solidFill>
                <a:latin typeface="Times New Roman" panose="02020603050405020304" pitchFamily="18" charset="0"/>
              </a:rPr>
              <a:t>Verilog</a:t>
            </a:r>
            <a:r>
              <a:rPr lang="zh-CN" altLang="en-US" b="1">
                <a:solidFill>
                  <a:schemeClr val="accent2"/>
                </a:solidFill>
                <a:latin typeface="Times New Roman" panose="02020603050405020304" pitchFamily="18" charset="0"/>
              </a:rPr>
              <a:t>程序由关键词</a:t>
            </a:r>
            <a:r>
              <a:rPr lang="en-US" altLang="zh-CN" b="1">
                <a:solidFill>
                  <a:schemeClr val="accent2"/>
                </a:solidFill>
                <a:latin typeface="Times New Roman" panose="02020603050405020304" pitchFamily="18" charset="0"/>
              </a:rPr>
              <a:t>module</a:t>
            </a:r>
            <a:r>
              <a:rPr lang="zh-CN" altLang="en-US" b="1">
                <a:solidFill>
                  <a:schemeClr val="accent2"/>
                </a:solidFill>
                <a:latin typeface="Times New Roman" panose="02020603050405020304" pitchFamily="18" charset="0"/>
              </a:rPr>
              <a:t>和</a:t>
            </a:r>
            <a:r>
              <a:rPr lang="en-US" altLang="zh-CN" b="1">
                <a:solidFill>
                  <a:schemeClr val="accent2"/>
                </a:solidFill>
                <a:latin typeface="Times New Roman" panose="02020603050405020304" pitchFamily="18" charset="0"/>
              </a:rPr>
              <a:t>endmodule</a:t>
            </a:r>
            <a:r>
              <a:rPr lang="zh-CN" altLang="en-US" b="1">
                <a:solidFill>
                  <a:schemeClr val="accent2"/>
                </a:solidFill>
                <a:latin typeface="Times New Roman" panose="02020603050405020304" pitchFamily="18" charset="0"/>
              </a:rPr>
              <a:t>进行定义</a:t>
            </a:r>
          </a:p>
          <a:p>
            <a:pPr algn="just" eaLnBrk="1" hangingPunct="1">
              <a:lnSpc>
                <a:spcPct val="150000"/>
              </a:lnSpc>
              <a:buClr>
                <a:srgbClr val="FF0000"/>
              </a:buClr>
              <a:buSzPct val="80000"/>
              <a:buFont typeface="Wingdings" panose="05000000000000000000" pitchFamily="2" charset="2"/>
              <a:buChar char="q"/>
            </a:pPr>
            <a:r>
              <a:rPr lang="en-US" altLang="zh-CN" b="1">
                <a:solidFill>
                  <a:schemeClr val="accent2"/>
                </a:solidFill>
                <a:latin typeface="Times New Roman" panose="02020603050405020304" pitchFamily="18" charset="0"/>
              </a:rPr>
              <a:t>Verilog HDL </a:t>
            </a:r>
            <a:r>
              <a:rPr lang="zh-CN" altLang="en-US" b="1">
                <a:solidFill>
                  <a:srgbClr val="FF0000"/>
                </a:solidFill>
                <a:latin typeface="Times New Roman" panose="02020603050405020304" pitchFamily="18" charset="0"/>
              </a:rPr>
              <a:t>大小写敏感</a:t>
            </a:r>
          </a:p>
        </p:txBody>
      </p:sp>
      <p:grpSp>
        <p:nvGrpSpPr>
          <p:cNvPr id="21507" name="组合 7170"/>
          <p:cNvGrpSpPr>
            <a:grpSpLocks/>
          </p:cNvGrpSpPr>
          <p:nvPr/>
        </p:nvGrpSpPr>
        <p:grpSpPr bwMode="auto">
          <a:xfrm>
            <a:off x="2124075" y="1990725"/>
            <a:ext cx="4752975" cy="4346575"/>
            <a:chOff x="0" y="0"/>
            <a:chExt cx="2653" cy="3203"/>
          </a:xfrm>
        </p:grpSpPr>
        <p:grpSp>
          <p:nvGrpSpPr>
            <p:cNvPr id="21509" name="组合 7171"/>
            <p:cNvGrpSpPr>
              <a:grpSpLocks/>
            </p:cNvGrpSpPr>
            <p:nvPr/>
          </p:nvGrpSpPr>
          <p:grpSpPr bwMode="auto">
            <a:xfrm>
              <a:off x="0" y="0"/>
              <a:ext cx="2653" cy="3203"/>
              <a:chOff x="0" y="0"/>
              <a:chExt cx="2688" cy="3264"/>
            </a:xfrm>
          </p:grpSpPr>
          <p:sp>
            <p:nvSpPr>
              <p:cNvPr id="21512" name="矩形 7172"/>
              <p:cNvSpPr>
                <a:spLocks noChangeArrowheads="1"/>
              </p:cNvSpPr>
              <p:nvPr/>
            </p:nvSpPr>
            <p:spPr bwMode="auto">
              <a:xfrm>
                <a:off x="0" y="0"/>
                <a:ext cx="2688" cy="3264"/>
              </a:xfrm>
              <a:prstGeom prst="rect">
                <a:avLst/>
              </a:prstGeom>
              <a:solidFill>
                <a:srgbClr val="CCECFF"/>
              </a:solidFill>
              <a:ln w="19050" cap="sq">
                <a:solidFill>
                  <a:schemeClr val="tx1"/>
                </a:solidFill>
                <a:miter lim="800000"/>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b="1">
                    <a:solidFill>
                      <a:schemeClr val="tx1"/>
                    </a:solidFill>
                    <a:latin typeface="Times New Roman" panose="02020603050405020304" pitchFamily="18" charset="0"/>
                  </a:rPr>
                  <a:t>      </a:t>
                </a:r>
                <a:r>
                  <a:rPr lang="en-US" altLang="zh-CN">
                    <a:solidFill>
                      <a:schemeClr val="bg2"/>
                    </a:solidFill>
                    <a:latin typeface="Times New Roman" panose="02020603050405020304" pitchFamily="18" charset="0"/>
                  </a:rPr>
                  <a:t>  </a:t>
                </a:r>
              </a:p>
              <a:p>
                <a:pPr algn="ctr" eaLnBrk="1" hangingPunct="1"/>
                <a:endParaRPr lang="en-US" altLang="zh-CN">
                  <a:solidFill>
                    <a:schemeClr val="bg2"/>
                  </a:solidFill>
                  <a:latin typeface="Times New Roman" panose="02020603050405020304" pitchFamily="18" charset="0"/>
                </a:endParaRPr>
              </a:p>
              <a:p>
                <a:pPr algn="ctr" eaLnBrk="1" hangingPunct="1"/>
                <a:endParaRPr lang="en-US" altLang="zh-CN">
                  <a:solidFill>
                    <a:schemeClr val="tx1"/>
                  </a:solidFill>
                  <a:latin typeface="Times New Roman" panose="02020603050405020304" pitchFamily="18" charset="0"/>
                </a:endParaRPr>
              </a:p>
              <a:p>
                <a:pPr algn="ctr" eaLnBrk="1" hangingPunct="1"/>
                <a:endParaRPr lang="en-US" altLang="zh-CN">
                  <a:solidFill>
                    <a:schemeClr val="tx1"/>
                  </a:solidFill>
                  <a:latin typeface="Times New Roman" panose="02020603050405020304" pitchFamily="18" charset="0"/>
                </a:endParaRPr>
              </a:p>
              <a:p>
                <a:pPr algn="ctr" eaLnBrk="1" hangingPunct="1"/>
                <a:endParaRPr lang="en-US" altLang="zh-CN">
                  <a:solidFill>
                    <a:schemeClr val="tx1"/>
                  </a:solidFill>
                  <a:latin typeface="Times New Roman" panose="02020603050405020304" pitchFamily="18" charset="0"/>
                </a:endParaRPr>
              </a:p>
              <a:p>
                <a:pPr algn="ctr" eaLnBrk="1" hangingPunct="1"/>
                <a:endParaRPr lang="en-US" altLang="zh-CN">
                  <a:solidFill>
                    <a:schemeClr val="tx1"/>
                  </a:solidFill>
                  <a:latin typeface="Times New Roman" panose="02020603050405020304" pitchFamily="18" charset="0"/>
                </a:endParaRPr>
              </a:p>
              <a:p>
                <a:pPr algn="ctr" eaLnBrk="1" hangingPunct="1"/>
                <a:endParaRPr lang="en-US" altLang="zh-CN">
                  <a:solidFill>
                    <a:schemeClr val="tx1"/>
                  </a:solidFill>
                  <a:latin typeface="Times New Roman" panose="02020603050405020304" pitchFamily="18" charset="0"/>
                </a:endParaRPr>
              </a:p>
              <a:p>
                <a:pPr algn="ctr" eaLnBrk="1" hangingPunct="1"/>
                <a:endParaRPr lang="en-US" altLang="zh-CN">
                  <a:solidFill>
                    <a:schemeClr val="tx1"/>
                  </a:solidFill>
                  <a:latin typeface="Times New Roman" panose="02020603050405020304" pitchFamily="18" charset="0"/>
                </a:endParaRPr>
              </a:p>
              <a:p>
                <a:pPr algn="ctr" eaLnBrk="1" hangingPunct="1"/>
                <a:endParaRPr lang="en-US" altLang="zh-CN">
                  <a:solidFill>
                    <a:schemeClr val="tx1"/>
                  </a:solidFill>
                  <a:latin typeface="Times New Roman" panose="02020603050405020304" pitchFamily="18" charset="0"/>
                </a:endParaRPr>
              </a:p>
              <a:p>
                <a:pPr algn="ctr" eaLnBrk="1" hangingPunct="1"/>
                <a:endParaRPr lang="en-US" altLang="zh-CN">
                  <a:solidFill>
                    <a:schemeClr val="tx1"/>
                  </a:solidFill>
                  <a:latin typeface="Times New Roman" panose="02020603050405020304" pitchFamily="18" charset="0"/>
                </a:endParaRPr>
              </a:p>
              <a:p>
                <a:pPr algn="ctr" eaLnBrk="1" hangingPunct="1"/>
                <a:endParaRPr lang="en-US" altLang="zh-CN">
                  <a:solidFill>
                    <a:schemeClr val="tx1"/>
                  </a:solidFill>
                  <a:latin typeface="Times New Roman" panose="02020603050405020304" pitchFamily="18" charset="0"/>
                </a:endParaRPr>
              </a:p>
              <a:p>
                <a:pPr algn="ctr" eaLnBrk="1" hangingPunct="1"/>
                <a:endParaRPr lang="en-US" altLang="zh-CN">
                  <a:solidFill>
                    <a:schemeClr val="tx1"/>
                  </a:solidFill>
                  <a:latin typeface="Times New Roman" panose="02020603050405020304" pitchFamily="18" charset="0"/>
                </a:endParaRPr>
              </a:p>
            </p:txBody>
          </p:sp>
          <p:sp>
            <p:nvSpPr>
              <p:cNvPr id="21513" name="椭圆 7173"/>
              <p:cNvSpPr>
                <a:spLocks noChangeArrowheads="1"/>
              </p:cNvSpPr>
              <p:nvPr/>
            </p:nvSpPr>
            <p:spPr bwMode="auto">
              <a:xfrm>
                <a:off x="192" y="528"/>
                <a:ext cx="2352" cy="432"/>
              </a:xfrm>
              <a:prstGeom prst="ellipse">
                <a:avLst/>
              </a:prstGeom>
              <a:solidFill>
                <a:srgbClr val="CCECFF"/>
              </a:solidFill>
              <a:ln w="19050" cap="sq">
                <a:solidFill>
                  <a:schemeClr val="tx1"/>
                </a:solidFill>
                <a:round/>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sz="2800" b="1">
                    <a:solidFill>
                      <a:srgbClr val="0033CC"/>
                    </a:solidFill>
                    <a:latin typeface="Times New Roman" panose="02020603050405020304" pitchFamily="18" charset="0"/>
                    <a:ea typeface="黑体" panose="02010609060101010101" pitchFamily="49" charset="-122"/>
                  </a:rPr>
                  <a:t>port</a:t>
                </a:r>
                <a:r>
                  <a:rPr lang="en-US" altLang="zh-CN" b="1">
                    <a:solidFill>
                      <a:schemeClr val="accent2"/>
                    </a:solidFill>
                    <a:latin typeface="Times New Roman" panose="02020603050405020304" pitchFamily="18" charset="0"/>
                  </a:rPr>
                  <a:t> </a:t>
                </a:r>
                <a:r>
                  <a:rPr lang="en-US" altLang="zh-CN" sz="2800" b="1">
                    <a:solidFill>
                      <a:srgbClr val="0033CC"/>
                    </a:solidFill>
                    <a:latin typeface="Times New Roman" panose="02020603050405020304" pitchFamily="18" charset="0"/>
                    <a:ea typeface="黑体" panose="02010609060101010101" pitchFamily="49" charset="-122"/>
                  </a:rPr>
                  <a:t>declarations</a:t>
                </a:r>
                <a:endParaRPr lang="en-US" altLang="zh-CN" b="1">
                  <a:solidFill>
                    <a:schemeClr val="accent2"/>
                  </a:solidFill>
                  <a:latin typeface="Times New Roman" panose="02020603050405020304" pitchFamily="18" charset="0"/>
                </a:endParaRPr>
              </a:p>
            </p:txBody>
          </p:sp>
          <p:sp>
            <p:nvSpPr>
              <p:cNvPr id="21514" name="椭圆 7174"/>
              <p:cNvSpPr>
                <a:spLocks noChangeArrowheads="1"/>
              </p:cNvSpPr>
              <p:nvPr/>
            </p:nvSpPr>
            <p:spPr bwMode="auto">
              <a:xfrm>
                <a:off x="192" y="1200"/>
                <a:ext cx="2352" cy="384"/>
              </a:xfrm>
              <a:prstGeom prst="ellipse">
                <a:avLst/>
              </a:prstGeom>
              <a:solidFill>
                <a:srgbClr val="CCECFF"/>
              </a:solidFill>
              <a:ln w="19050" cap="sq">
                <a:solidFill>
                  <a:schemeClr val="tx1"/>
                </a:solidFill>
                <a:round/>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sz="2800" b="1">
                    <a:solidFill>
                      <a:srgbClr val="0033CC"/>
                    </a:solidFill>
                    <a:latin typeface="Times New Roman" panose="02020603050405020304" pitchFamily="18" charset="0"/>
                    <a:ea typeface="黑体" panose="02010609060101010101" pitchFamily="49" charset="-122"/>
                  </a:rPr>
                  <a:t>data</a:t>
                </a:r>
                <a:r>
                  <a:rPr lang="en-US" altLang="zh-CN" b="1">
                    <a:solidFill>
                      <a:schemeClr val="accent2"/>
                    </a:solidFill>
                    <a:latin typeface="Times New Roman" panose="02020603050405020304" pitchFamily="18" charset="0"/>
                  </a:rPr>
                  <a:t> </a:t>
                </a:r>
                <a:r>
                  <a:rPr lang="en-US" altLang="zh-CN" sz="2800" b="1">
                    <a:solidFill>
                      <a:srgbClr val="0033CC"/>
                    </a:solidFill>
                    <a:latin typeface="Times New Roman" panose="02020603050405020304" pitchFamily="18" charset="0"/>
                    <a:ea typeface="黑体" panose="02010609060101010101" pitchFamily="49" charset="-122"/>
                  </a:rPr>
                  <a:t>type</a:t>
                </a:r>
                <a:r>
                  <a:rPr lang="en-US" altLang="zh-CN" b="1">
                    <a:solidFill>
                      <a:schemeClr val="accent2"/>
                    </a:solidFill>
                    <a:latin typeface="Times New Roman" panose="02020603050405020304" pitchFamily="18" charset="0"/>
                  </a:rPr>
                  <a:t> </a:t>
                </a:r>
                <a:r>
                  <a:rPr lang="en-US" altLang="zh-CN" sz="2800" b="1">
                    <a:solidFill>
                      <a:srgbClr val="0033CC"/>
                    </a:solidFill>
                    <a:latin typeface="Times New Roman" panose="02020603050405020304" pitchFamily="18" charset="0"/>
                    <a:ea typeface="黑体" panose="02010609060101010101" pitchFamily="49" charset="-122"/>
                  </a:rPr>
                  <a:t>declarations</a:t>
                </a:r>
                <a:endParaRPr lang="en-US" altLang="zh-CN" b="1">
                  <a:solidFill>
                    <a:schemeClr val="accent2"/>
                  </a:solidFill>
                  <a:latin typeface="Times New Roman" panose="02020603050405020304" pitchFamily="18" charset="0"/>
                </a:endParaRPr>
              </a:p>
            </p:txBody>
          </p:sp>
          <p:sp>
            <p:nvSpPr>
              <p:cNvPr id="21515" name="椭圆 7175"/>
              <p:cNvSpPr>
                <a:spLocks noChangeArrowheads="1"/>
              </p:cNvSpPr>
              <p:nvPr/>
            </p:nvSpPr>
            <p:spPr bwMode="auto">
              <a:xfrm>
                <a:off x="192" y="1776"/>
                <a:ext cx="2352" cy="432"/>
              </a:xfrm>
              <a:prstGeom prst="ellipse">
                <a:avLst/>
              </a:prstGeom>
              <a:solidFill>
                <a:srgbClr val="CCECFF"/>
              </a:solidFill>
              <a:ln w="19050" cap="sq">
                <a:solidFill>
                  <a:schemeClr val="tx1"/>
                </a:solidFill>
                <a:round/>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sz="2800" b="1">
                    <a:solidFill>
                      <a:srgbClr val="0033CC"/>
                    </a:solidFill>
                    <a:latin typeface="Times New Roman" panose="02020603050405020304" pitchFamily="18" charset="0"/>
                    <a:ea typeface="黑体" panose="02010609060101010101" pitchFamily="49" charset="-122"/>
                  </a:rPr>
                  <a:t>functionality</a:t>
                </a:r>
                <a:endParaRPr lang="en-US" altLang="zh-CN" b="1">
                  <a:solidFill>
                    <a:schemeClr val="accent2"/>
                  </a:solidFill>
                  <a:latin typeface="Times New Roman" panose="02020603050405020304" pitchFamily="18" charset="0"/>
                </a:endParaRPr>
              </a:p>
            </p:txBody>
          </p:sp>
          <p:sp>
            <p:nvSpPr>
              <p:cNvPr id="21516" name="椭圆 7176"/>
              <p:cNvSpPr>
                <a:spLocks noChangeArrowheads="1"/>
              </p:cNvSpPr>
              <p:nvPr/>
            </p:nvSpPr>
            <p:spPr bwMode="auto">
              <a:xfrm>
                <a:off x="192" y="2352"/>
                <a:ext cx="2352" cy="432"/>
              </a:xfrm>
              <a:prstGeom prst="ellipse">
                <a:avLst/>
              </a:prstGeom>
              <a:solidFill>
                <a:srgbClr val="CCECFF"/>
              </a:solidFill>
              <a:ln w="19050" cap="sq">
                <a:solidFill>
                  <a:schemeClr val="tx1"/>
                </a:solidFill>
                <a:round/>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sz="2800" b="1">
                    <a:solidFill>
                      <a:srgbClr val="0033CC"/>
                    </a:solidFill>
                    <a:latin typeface="Times New Roman" panose="02020603050405020304" pitchFamily="18" charset="0"/>
                    <a:ea typeface="黑体" panose="02010609060101010101" pitchFamily="49" charset="-122"/>
                  </a:rPr>
                  <a:t>timing</a:t>
                </a:r>
                <a:r>
                  <a:rPr lang="en-US" altLang="zh-CN" b="1">
                    <a:solidFill>
                      <a:schemeClr val="accent2"/>
                    </a:solidFill>
                    <a:latin typeface="Times New Roman" panose="02020603050405020304" pitchFamily="18" charset="0"/>
                  </a:rPr>
                  <a:t> </a:t>
                </a:r>
                <a:r>
                  <a:rPr lang="en-US" altLang="zh-CN" sz="2800" b="1">
                    <a:solidFill>
                      <a:srgbClr val="0033CC"/>
                    </a:solidFill>
                    <a:latin typeface="Times New Roman" panose="02020603050405020304" pitchFamily="18" charset="0"/>
                    <a:ea typeface="黑体" panose="02010609060101010101" pitchFamily="49" charset="-122"/>
                  </a:rPr>
                  <a:t>specification</a:t>
                </a:r>
                <a:endParaRPr lang="en-US" altLang="zh-CN" b="1">
                  <a:solidFill>
                    <a:schemeClr val="accent2"/>
                  </a:solidFill>
                  <a:latin typeface="Times New Roman" panose="02020603050405020304" pitchFamily="18" charset="0"/>
                </a:endParaRPr>
              </a:p>
            </p:txBody>
          </p:sp>
        </p:grpSp>
        <p:sp>
          <p:nvSpPr>
            <p:cNvPr id="21510" name="文本框 7177"/>
            <p:cNvSpPr txBox="1">
              <a:spLocks noChangeArrowheads="1"/>
            </p:cNvSpPr>
            <p:nvPr/>
          </p:nvSpPr>
          <p:spPr bwMode="auto">
            <a:xfrm>
              <a:off x="45" y="2812"/>
              <a:ext cx="907" cy="337"/>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b="1">
                  <a:solidFill>
                    <a:srgbClr val="FF0000"/>
                  </a:solidFill>
                  <a:latin typeface="Times New Roman" panose="02020603050405020304" pitchFamily="18" charset="0"/>
                </a:rPr>
                <a:t>endmodule</a:t>
              </a:r>
            </a:p>
          </p:txBody>
        </p:sp>
        <p:sp>
          <p:nvSpPr>
            <p:cNvPr id="21511" name="文本框 7178"/>
            <p:cNvSpPr txBox="1">
              <a:spLocks noChangeArrowheads="1"/>
            </p:cNvSpPr>
            <p:nvPr/>
          </p:nvSpPr>
          <p:spPr bwMode="auto">
            <a:xfrm>
              <a:off x="45" y="89"/>
              <a:ext cx="2086" cy="337"/>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b="1">
                  <a:solidFill>
                    <a:srgbClr val="FF0000"/>
                  </a:solidFill>
                  <a:latin typeface="Times New Roman" panose="02020603050405020304" pitchFamily="18" charset="0"/>
                </a:rPr>
                <a:t>module  name  (port_list);</a:t>
              </a:r>
            </a:p>
          </p:txBody>
        </p:sp>
      </p:grpSp>
      <p:sp>
        <p:nvSpPr>
          <p:cNvPr id="21508"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D3D960EF-399E-40C1-842B-AA88AEDAF905}" type="slidenum">
              <a:rPr lang="zh-CN" altLang="en-US" sz="1400"/>
              <a:pPr eaLnBrk="1" hangingPunct="1"/>
              <a:t>20</a:t>
            </a:fld>
            <a:endParaRPr lang="zh-CN" altLang="en-US" sz="1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矩形 8193"/>
          <p:cNvSpPr>
            <a:spLocks noChangeArrowheads="1"/>
          </p:cNvSpPr>
          <p:nvPr/>
        </p:nvSpPr>
        <p:spPr bwMode="auto">
          <a:xfrm>
            <a:off x="0" y="476250"/>
            <a:ext cx="9145588"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15000"/>
              </a:lnSpc>
              <a:spcBef>
                <a:spcPct val="10000"/>
              </a:spcBef>
            </a:pPr>
            <a:r>
              <a:rPr lang="en-US" altLang="zh-CN" sz="3600" b="1">
                <a:solidFill>
                  <a:schemeClr val="tx1"/>
                </a:solidFill>
                <a:ea typeface="黑体" panose="02010609060101010101" pitchFamily="49" charset="-122"/>
              </a:rPr>
              <a:t>Verilog</a:t>
            </a:r>
            <a:r>
              <a:rPr lang="zh-CN" altLang="en-US" sz="3600" b="1">
                <a:solidFill>
                  <a:schemeClr val="tx1"/>
                </a:solidFill>
                <a:ea typeface="黑体" panose="02010609060101010101" pitchFamily="49" charset="-122"/>
              </a:rPr>
              <a:t>程序的组成部分</a:t>
            </a:r>
          </a:p>
        </p:txBody>
      </p:sp>
      <p:sp>
        <p:nvSpPr>
          <p:cNvPr id="22531" name="矩形 8194"/>
          <p:cNvSpPr>
            <a:spLocks noChangeArrowheads="1"/>
          </p:cNvSpPr>
          <p:nvPr/>
        </p:nvSpPr>
        <p:spPr bwMode="auto">
          <a:xfrm>
            <a:off x="250825" y="1052513"/>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endParaRPr lang="zh-CN" altLang="zh-CN" b="1">
              <a:solidFill>
                <a:schemeClr val="accent2"/>
              </a:solidFill>
              <a:latin typeface="Times New Roman" panose="02020603050405020304" pitchFamily="18" charset="0"/>
            </a:endParaRPr>
          </a:p>
        </p:txBody>
      </p:sp>
      <p:sp>
        <p:nvSpPr>
          <p:cNvPr id="22532" name="矩形 8195"/>
          <p:cNvSpPr>
            <a:spLocks noChangeArrowheads="1"/>
          </p:cNvSpPr>
          <p:nvPr/>
        </p:nvSpPr>
        <p:spPr bwMode="auto">
          <a:xfrm>
            <a:off x="7019925" y="2349500"/>
            <a:ext cx="2016125" cy="374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lnSpc>
                <a:spcPct val="120000"/>
              </a:lnSpc>
              <a:spcBef>
                <a:spcPct val="20000"/>
              </a:spcBef>
            </a:pPr>
            <a:r>
              <a:rPr lang="zh-CN" altLang="en-US" b="1">
                <a:solidFill>
                  <a:schemeClr val="accent2"/>
                </a:solidFill>
                <a:latin typeface="Times New Roman" panose="02020603050405020304" pitchFamily="18" charset="0"/>
              </a:rPr>
              <a:t>这</a:t>
            </a:r>
            <a:r>
              <a:rPr lang="en-US" altLang="zh-CN" b="1">
                <a:solidFill>
                  <a:schemeClr val="accent2"/>
                </a:solidFill>
                <a:latin typeface="Times New Roman" panose="02020603050405020304" pitchFamily="18" charset="0"/>
              </a:rPr>
              <a:t>5</a:t>
            </a:r>
            <a:r>
              <a:rPr lang="zh-CN" altLang="en-US" b="1">
                <a:solidFill>
                  <a:schemeClr val="accent2"/>
                </a:solidFill>
                <a:latin typeface="Times New Roman" panose="02020603050405020304" pitchFamily="18" charset="0"/>
              </a:rPr>
              <a:t>个组件的排列顺序是任意的，可以选择其中的一个或几个组件构成一个</a:t>
            </a:r>
            <a:r>
              <a:rPr lang="en-US" altLang="zh-CN" b="1">
                <a:solidFill>
                  <a:schemeClr val="accent2"/>
                </a:solidFill>
                <a:latin typeface="Times New Roman" panose="02020603050405020304" pitchFamily="18" charset="0"/>
              </a:rPr>
              <a:t>Verilog</a:t>
            </a:r>
            <a:r>
              <a:rPr lang="zh-CN" altLang="en-US" b="1">
                <a:solidFill>
                  <a:schemeClr val="accent2"/>
                </a:solidFill>
                <a:latin typeface="Times New Roman" panose="02020603050405020304" pitchFamily="18" charset="0"/>
              </a:rPr>
              <a:t>程序。</a:t>
            </a:r>
          </a:p>
        </p:txBody>
      </p:sp>
      <p:grpSp>
        <p:nvGrpSpPr>
          <p:cNvPr id="22533" name="组合 8196"/>
          <p:cNvGrpSpPr>
            <a:grpSpLocks/>
          </p:cNvGrpSpPr>
          <p:nvPr/>
        </p:nvGrpSpPr>
        <p:grpSpPr bwMode="auto">
          <a:xfrm>
            <a:off x="250825" y="1484313"/>
            <a:ext cx="6697663" cy="4537075"/>
            <a:chOff x="0" y="0"/>
            <a:chExt cx="4059" cy="2750"/>
          </a:xfrm>
        </p:grpSpPr>
        <p:sp>
          <p:nvSpPr>
            <p:cNvPr id="22535" name="文本框 8197"/>
            <p:cNvSpPr txBox="1">
              <a:spLocks noChangeArrowheads="1"/>
            </p:cNvSpPr>
            <p:nvPr/>
          </p:nvSpPr>
          <p:spPr bwMode="auto">
            <a:xfrm>
              <a:off x="0" y="0"/>
              <a:ext cx="3878" cy="2750"/>
            </a:xfrm>
            <a:prstGeom prst="rect">
              <a:avLst/>
            </a:prstGeom>
            <a:solidFill>
              <a:srgbClr val="CCECFF"/>
            </a:solidFill>
            <a:ln w="19050" cap="sq">
              <a:solidFill>
                <a:srgbClr val="FF0000"/>
              </a:solidFill>
              <a:miter lim="800000"/>
              <a:headEnd/>
              <a:tailEnd/>
            </a:ln>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endParaRPr lang="en-US" altLang="zh-CN" b="1">
                <a:solidFill>
                  <a:schemeClr val="tx1"/>
                </a:solidFill>
                <a:latin typeface="Times New Roman" panose="02020603050405020304" pitchFamily="18" charset="0"/>
              </a:endParaRPr>
            </a:p>
            <a:p>
              <a:pPr eaLnBrk="1" hangingPunct="1"/>
              <a:endParaRPr lang="en-US" altLang="zh-CN" b="1">
                <a:solidFill>
                  <a:schemeClr val="tx1"/>
                </a:solidFill>
                <a:latin typeface="Times New Roman" panose="02020603050405020304" pitchFamily="18" charset="0"/>
              </a:endParaRPr>
            </a:p>
            <a:p>
              <a:pPr eaLnBrk="1" hangingPunct="1"/>
              <a:endParaRPr lang="en-US" altLang="zh-CN" b="1">
                <a:solidFill>
                  <a:schemeClr val="tx1"/>
                </a:solidFill>
                <a:latin typeface="Times New Roman" panose="02020603050405020304" pitchFamily="18" charset="0"/>
              </a:endParaRPr>
            </a:p>
            <a:p>
              <a:pPr eaLnBrk="1" hangingPunct="1"/>
              <a:endParaRPr lang="en-US" altLang="zh-CN" b="1">
                <a:solidFill>
                  <a:schemeClr val="tx1"/>
                </a:solidFill>
                <a:latin typeface="Times New Roman" panose="02020603050405020304" pitchFamily="18" charset="0"/>
              </a:endParaRPr>
            </a:p>
            <a:p>
              <a:pPr eaLnBrk="1" hangingPunct="1"/>
              <a:endParaRPr lang="en-US" altLang="zh-CN" b="1">
                <a:solidFill>
                  <a:schemeClr val="tx1"/>
                </a:solidFill>
                <a:latin typeface="Times New Roman" panose="02020603050405020304" pitchFamily="18" charset="0"/>
              </a:endParaRPr>
            </a:p>
            <a:p>
              <a:pPr eaLnBrk="1" hangingPunct="1"/>
              <a:endParaRPr lang="en-US" altLang="zh-CN" b="1">
                <a:solidFill>
                  <a:schemeClr val="tx1"/>
                </a:solidFill>
                <a:latin typeface="Times New Roman" panose="02020603050405020304" pitchFamily="18" charset="0"/>
              </a:endParaRPr>
            </a:p>
            <a:p>
              <a:pPr eaLnBrk="1" hangingPunct="1"/>
              <a:endParaRPr lang="en-US" altLang="zh-CN" b="1">
                <a:solidFill>
                  <a:schemeClr val="tx1"/>
                </a:solidFill>
                <a:latin typeface="Times New Roman" panose="02020603050405020304" pitchFamily="18" charset="0"/>
              </a:endParaRPr>
            </a:p>
            <a:p>
              <a:pPr eaLnBrk="1" hangingPunct="1"/>
              <a:endParaRPr lang="en-US" altLang="zh-CN" b="1">
                <a:solidFill>
                  <a:schemeClr val="tx1"/>
                </a:solidFill>
                <a:latin typeface="Times New Roman" panose="02020603050405020304" pitchFamily="18" charset="0"/>
              </a:endParaRPr>
            </a:p>
            <a:p>
              <a:pPr eaLnBrk="1" hangingPunct="1"/>
              <a:endParaRPr lang="en-US" altLang="zh-CN" b="1">
                <a:solidFill>
                  <a:schemeClr val="tx1"/>
                </a:solidFill>
                <a:latin typeface="Times New Roman" panose="02020603050405020304" pitchFamily="18" charset="0"/>
              </a:endParaRPr>
            </a:p>
            <a:p>
              <a:pPr eaLnBrk="1" hangingPunct="1"/>
              <a:endParaRPr lang="en-US" altLang="zh-CN" b="1">
                <a:solidFill>
                  <a:schemeClr val="tx1"/>
                </a:solidFill>
                <a:latin typeface="Times New Roman" panose="02020603050405020304" pitchFamily="18" charset="0"/>
              </a:endParaRPr>
            </a:p>
            <a:p>
              <a:pPr eaLnBrk="1" hangingPunct="1"/>
              <a:endParaRPr lang="en-US" altLang="zh-CN" b="1">
                <a:solidFill>
                  <a:schemeClr val="tx1"/>
                </a:solidFill>
                <a:latin typeface="Times New Roman" panose="02020603050405020304" pitchFamily="18" charset="0"/>
              </a:endParaRPr>
            </a:p>
            <a:p>
              <a:pPr eaLnBrk="1" hangingPunct="1"/>
              <a:endParaRPr lang="en-US" altLang="zh-CN" b="1">
                <a:solidFill>
                  <a:schemeClr val="tx1"/>
                </a:solidFill>
                <a:latin typeface="Times New Roman" panose="02020603050405020304" pitchFamily="18" charset="0"/>
              </a:endParaRPr>
            </a:p>
            <a:p>
              <a:pPr eaLnBrk="1" hangingPunct="1"/>
              <a:endParaRPr lang="en-US" altLang="zh-CN" b="1">
                <a:solidFill>
                  <a:schemeClr val="tx1"/>
                </a:solidFill>
                <a:latin typeface="Times New Roman" panose="02020603050405020304" pitchFamily="18" charset="0"/>
              </a:endParaRPr>
            </a:p>
            <a:p>
              <a:pPr eaLnBrk="1" hangingPunct="1"/>
              <a:endParaRPr lang="en-US" altLang="zh-CN" b="1">
                <a:solidFill>
                  <a:schemeClr val="tx1"/>
                </a:solidFill>
                <a:latin typeface="Times New Roman" panose="02020603050405020304" pitchFamily="18" charset="0"/>
              </a:endParaRPr>
            </a:p>
          </p:txBody>
        </p:sp>
        <p:sp>
          <p:nvSpPr>
            <p:cNvPr id="22536" name="文本框 8198"/>
            <p:cNvSpPr txBox="1">
              <a:spLocks noChangeArrowheads="1"/>
            </p:cNvSpPr>
            <p:nvPr/>
          </p:nvSpPr>
          <p:spPr bwMode="auto">
            <a:xfrm>
              <a:off x="113" y="2454"/>
              <a:ext cx="3674" cy="252"/>
            </a:xfrm>
            <a:prstGeom prst="rect">
              <a:avLst/>
            </a:prstGeom>
            <a:solidFill>
              <a:srgbClr val="CCECFF"/>
            </a:solidFill>
            <a:ln w="19050" cap="sq">
              <a:solidFill>
                <a:srgbClr val="FF0000"/>
              </a:solidFill>
              <a:miter lim="800000"/>
              <a:headEnd/>
              <a:tailEnd/>
            </a:ln>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2000" b="1">
                  <a:solidFill>
                    <a:schemeClr val="tx1"/>
                  </a:solidFill>
                  <a:latin typeface="Times New Roman" panose="02020603050405020304" pitchFamily="18" charset="0"/>
                </a:rPr>
                <a:t>endmodule</a:t>
              </a:r>
            </a:p>
          </p:txBody>
        </p:sp>
        <p:sp>
          <p:nvSpPr>
            <p:cNvPr id="22537" name="文本框 8199"/>
            <p:cNvSpPr txBox="1">
              <a:spLocks noChangeArrowheads="1"/>
            </p:cNvSpPr>
            <p:nvPr/>
          </p:nvSpPr>
          <p:spPr bwMode="auto">
            <a:xfrm>
              <a:off x="113" y="91"/>
              <a:ext cx="3629" cy="622"/>
            </a:xfrm>
            <a:prstGeom prst="rect">
              <a:avLst/>
            </a:prstGeom>
            <a:solidFill>
              <a:srgbClr val="CCECFF"/>
            </a:solidFill>
            <a:ln w="19050" cap="sq">
              <a:solidFill>
                <a:srgbClr val="FF0000"/>
              </a:solidFill>
              <a:miter lim="800000"/>
              <a:headEnd/>
              <a:tailEnd/>
            </a:ln>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2000" b="1">
                  <a:solidFill>
                    <a:schemeClr val="tx1"/>
                  </a:solidFill>
                  <a:latin typeface="Times New Roman" panose="02020603050405020304" pitchFamily="18" charset="0"/>
                </a:rPr>
                <a:t>module    Name</a:t>
              </a:r>
              <a:r>
                <a:rPr lang="zh-CN" altLang="en-US" sz="2000" b="1">
                  <a:solidFill>
                    <a:schemeClr val="tx1"/>
                  </a:solidFill>
                  <a:latin typeface="Times New Roman" panose="02020603050405020304" pitchFamily="18" charset="0"/>
                </a:rPr>
                <a:t>，</a:t>
              </a:r>
            </a:p>
            <a:p>
              <a:pPr eaLnBrk="1" hangingPunct="1"/>
              <a:r>
                <a:rPr lang="en-US" altLang="zh-CN" sz="2000" b="1">
                  <a:solidFill>
                    <a:schemeClr val="tx1"/>
                  </a:solidFill>
                  <a:latin typeface="Times New Roman" panose="02020603050405020304" pitchFamily="18" charset="0"/>
                </a:rPr>
                <a:t>port list</a:t>
              </a:r>
              <a:r>
                <a:rPr lang="zh-CN" altLang="en-US" sz="2000" b="1">
                  <a:solidFill>
                    <a:schemeClr val="tx1"/>
                  </a:solidFill>
                  <a:latin typeface="Times New Roman" panose="02020603050405020304" pitchFamily="18" charset="0"/>
                </a:rPr>
                <a:t>， </a:t>
              </a:r>
              <a:r>
                <a:rPr lang="en-US" altLang="zh-CN" sz="2000" b="1">
                  <a:solidFill>
                    <a:schemeClr val="tx1"/>
                  </a:solidFill>
                  <a:latin typeface="Times New Roman" panose="02020603050405020304" pitchFamily="18" charset="0"/>
                </a:rPr>
                <a:t>port  declarations</a:t>
              </a:r>
              <a:r>
                <a:rPr lang="zh-CN" altLang="en-US" sz="2000" b="1">
                  <a:solidFill>
                    <a:schemeClr val="tx1"/>
                  </a:solidFill>
                  <a:latin typeface="Times New Roman" panose="02020603050405020304" pitchFamily="18" charset="0"/>
                </a:rPr>
                <a:t>（</a:t>
              </a:r>
              <a:r>
                <a:rPr lang="en-US" altLang="zh-CN" sz="2000" b="1">
                  <a:solidFill>
                    <a:schemeClr val="tx1"/>
                  </a:solidFill>
                  <a:latin typeface="Times New Roman" panose="02020603050405020304" pitchFamily="18" charset="0"/>
                </a:rPr>
                <a:t>if ports present</a:t>
              </a:r>
              <a:r>
                <a:rPr lang="zh-CN" altLang="en-US" sz="2000" b="1">
                  <a:solidFill>
                    <a:schemeClr val="tx1"/>
                  </a:solidFill>
                  <a:latin typeface="Times New Roman" panose="02020603050405020304" pitchFamily="18" charset="0"/>
                </a:rPr>
                <a:t>）</a:t>
              </a:r>
            </a:p>
            <a:p>
              <a:pPr eaLnBrk="1" hangingPunct="1"/>
              <a:r>
                <a:rPr lang="en-US" altLang="zh-CN" sz="2000" b="1">
                  <a:solidFill>
                    <a:schemeClr val="tx1"/>
                  </a:solidFill>
                  <a:latin typeface="Times New Roman" panose="02020603050405020304" pitchFamily="18" charset="0"/>
                </a:rPr>
                <a:t>parameters</a:t>
              </a:r>
              <a:r>
                <a:rPr lang="zh-CN" altLang="en-US" sz="2000" b="1">
                  <a:solidFill>
                    <a:schemeClr val="tx1"/>
                  </a:solidFill>
                  <a:latin typeface="Times New Roman" panose="02020603050405020304" pitchFamily="18" charset="0"/>
                </a:rPr>
                <a:t>（</a:t>
              </a:r>
              <a:r>
                <a:rPr lang="en-US" altLang="zh-CN" sz="2000" b="1">
                  <a:solidFill>
                    <a:schemeClr val="tx1"/>
                  </a:solidFill>
                  <a:latin typeface="Times New Roman" panose="02020603050405020304" pitchFamily="18" charset="0"/>
                </a:rPr>
                <a:t>optional</a:t>
              </a:r>
              <a:r>
                <a:rPr lang="zh-CN" altLang="en-US" sz="2000" b="1">
                  <a:solidFill>
                    <a:schemeClr val="tx1"/>
                  </a:solidFill>
                  <a:latin typeface="Times New Roman" panose="02020603050405020304" pitchFamily="18" charset="0"/>
                </a:rPr>
                <a:t>），</a:t>
              </a:r>
            </a:p>
          </p:txBody>
        </p:sp>
        <p:sp>
          <p:nvSpPr>
            <p:cNvPr id="22538" name="文本框 8200"/>
            <p:cNvSpPr txBox="1">
              <a:spLocks noChangeArrowheads="1"/>
            </p:cNvSpPr>
            <p:nvPr/>
          </p:nvSpPr>
          <p:spPr bwMode="auto">
            <a:xfrm>
              <a:off x="158" y="862"/>
              <a:ext cx="1860" cy="437"/>
            </a:xfrm>
            <a:prstGeom prst="rect">
              <a:avLst/>
            </a:prstGeom>
            <a:solidFill>
              <a:srgbClr val="99CCFF"/>
            </a:solidFill>
            <a:ln w="19050" cap="sq">
              <a:solidFill>
                <a:srgbClr val="FF0000"/>
              </a:solidFill>
              <a:miter lim="800000"/>
              <a:headEnd/>
              <a:tailEnd/>
            </a:ln>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2000" b="1">
                  <a:solidFill>
                    <a:schemeClr val="tx1"/>
                  </a:solidFill>
                  <a:latin typeface="Times New Roman" panose="02020603050405020304" pitchFamily="18" charset="0"/>
                </a:rPr>
                <a:t>Declarations of </a:t>
              </a:r>
              <a:r>
                <a:rPr lang="en-US" altLang="zh-CN" sz="2000" b="1">
                  <a:solidFill>
                    <a:srgbClr val="FF0000"/>
                  </a:solidFill>
                  <a:latin typeface="Times New Roman" panose="02020603050405020304" pitchFamily="18" charset="0"/>
                </a:rPr>
                <a:t>wires</a:t>
              </a:r>
              <a:r>
                <a:rPr lang="en-US" altLang="zh-CN" sz="2000" b="1">
                  <a:solidFill>
                    <a:schemeClr val="tx1"/>
                  </a:solidFill>
                  <a:latin typeface="Times New Roman" panose="02020603050405020304" pitchFamily="18" charset="0"/>
                </a:rPr>
                <a:t>, </a:t>
              </a:r>
            </a:p>
            <a:p>
              <a:pPr eaLnBrk="1" hangingPunct="1"/>
              <a:r>
                <a:rPr lang="en-US" altLang="zh-CN" sz="2000" b="1">
                  <a:solidFill>
                    <a:srgbClr val="FF0000"/>
                  </a:solidFill>
                  <a:latin typeface="Times New Roman" panose="02020603050405020304" pitchFamily="18" charset="0"/>
                </a:rPr>
                <a:t>regs</a:t>
              </a:r>
              <a:r>
                <a:rPr lang="en-US" altLang="zh-CN" sz="2000" b="1">
                  <a:solidFill>
                    <a:schemeClr val="tx1"/>
                  </a:solidFill>
                  <a:latin typeface="Times New Roman" panose="02020603050405020304" pitchFamily="18" charset="0"/>
                </a:rPr>
                <a:t> and other variables</a:t>
              </a:r>
            </a:p>
          </p:txBody>
        </p:sp>
        <p:sp>
          <p:nvSpPr>
            <p:cNvPr id="22539" name="文本框 8201"/>
            <p:cNvSpPr txBox="1">
              <a:spLocks noChangeArrowheads="1"/>
            </p:cNvSpPr>
            <p:nvPr/>
          </p:nvSpPr>
          <p:spPr bwMode="auto">
            <a:xfrm>
              <a:off x="2109" y="862"/>
              <a:ext cx="1633" cy="437"/>
            </a:xfrm>
            <a:prstGeom prst="rect">
              <a:avLst/>
            </a:prstGeom>
            <a:solidFill>
              <a:srgbClr val="99CCFF"/>
            </a:solidFill>
            <a:ln w="19050" cap="sq">
              <a:solidFill>
                <a:srgbClr val="FF0000"/>
              </a:solidFill>
              <a:miter lim="800000"/>
              <a:headEnd/>
              <a:tailEnd/>
            </a:ln>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2000" b="1">
                  <a:solidFill>
                    <a:schemeClr val="tx1"/>
                  </a:solidFill>
                  <a:latin typeface="Times New Roman" panose="02020603050405020304" pitchFamily="18" charset="0"/>
                </a:rPr>
                <a:t>Data flow statements</a:t>
              </a:r>
            </a:p>
            <a:p>
              <a:pPr eaLnBrk="1" hangingPunct="1"/>
              <a:r>
                <a:rPr lang="en-US" altLang="zh-CN" sz="2000" b="1">
                  <a:solidFill>
                    <a:schemeClr val="tx1"/>
                  </a:solidFill>
                  <a:latin typeface="Times New Roman" panose="02020603050405020304" pitchFamily="18" charset="0"/>
                </a:rPr>
                <a:t>( </a:t>
              </a:r>
              <a:r>
                <a:rPr lang="en-US" altLang="zh-CN" sz="2000" b="1">
                  <a:solidFill>
                    <a:srgbClr val="FF0000"/>
                  </a:solidFill>
                  <a:latin typeface="Times New Roman" panose="02020603050405020304" pitchFamily="18" charset="0"/>
                </a:rPr>
                <a:t>assign</a:t>
              </a:r>
              <a:r>
                <a:rPr lang="en-US" altLang="zh-CN" sz="2000" b="1">
                  <a:solidFill>
                    <a:schemeClr val="tx1"/>
                  </a:solidFill>
                  <a:latin typeface="Times New Roman" panose="02020603050405020304" pitchFamily="18" charset="0"/>
                </a:rPr>
                <a:t> )</a:t>
              </a:r>
            </a:p>
          </p:txBody>
        </p:sp>
        <p:sp>
          <p:nvSpPr>
            <p:cNvPr id="22540" name="文本框 8202"/>
            <p:cNvSpPr txBox="1">
              <a:spLocks noChangeArrowheads="1"/>
            </p:cNvSpPr>
            <p:nvPr/>
          </p:nvSpPr>
          <p:spPr bwMode="auto">
            <a:xfrm>
              <a:off x="158" y="1951"/>
              <a:ext cx="3629" cy="437"/>
            </a:xfrm>
            <a:prstGeom prst="rect">
              <a:avLst/>
            </a:prstGeom>
            <a:solidFill>
              <a:srgbClr val="99CCFF"/>
            </a:solidFill>
            <a:ln w="19050" cap="sq">
              <a:solidFill>
                <a:srgbClr val="FF0000"/>
              </a:solidFill>
              <a:miter lim="800000"/>
              <a:headEnd/>
              <a:tailEnd/>
            </a:ln>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2000" b="1">
                  <a:solidFill>
                    <a:srgbClr val="FF0000"/>
                  </a:solidFill>
                  <a:latin typeface="Times New Roman" panose="02020603050405020304" pitchFamily="18" charset="0"/>
                </a:rPr>
                <a:t>Always</a:t>
              </a:r>
              <a:r>
                <a:rPr lang="en-US" altLang="zh-CN" sz="2000" b="1">
                  <a:solidFill>
                    <a:schemeClr val="tx1"/>
                  </a:solidFill>
                  <a:latin typeface="Times New Roman" panose="02020603050405020304" pitchFamily="18" charset="0"/>
                </a:rPr>
                <a:t> and </a:t>
              </a:r>
              <a:r>
                <a:rPr lang="en-US" altLang="zh-CN" sz="2000" b="1">
                  <a:solidFill>
                    <a:srgbClr val="FF0000"/>
                  </a:solidFill>
                  <a:latin typeface="Times New Roman" panose="02020603050405020304" pitchFamily="18" charset="0"/>
                </a:rPr>
                <a:t>initial</a:t>
              </a:r>
              <a:r>
                <a:rPr lang="en-US" altLang="zh-CN" sz="2000" b="1">
                  <a:solidFill>
                    <a:schemeClr val="tx1"/>
                  </a:solidFill>
                  <a:latin typeface="Times New Roman" panose="02020603050405020304" pitchFamily="18" charset="0"/>
                </a:rPr>
                <a:t> blocks,</a:t>
              </a:r>
            </a:p>
            <a:p>
              <a:pPr eaLnBrk="1" hangingPunct="1"/>
              <a:r>
                <a:rPr lang="en-US" altLang="zh-CN" sz="2000" b="1">
                  <a:solidFill>
                    <a:schemeClr val="tx1"/>
                  </a:solidFill>
                  <a:latin typeface="Times New Roman" panose="02020603050405020304" pitchFamily="18" charset="0"/>
                </a:rPr>
                <a:t>All behavioral statements go in these blocks.</a:t>
              </a:r>
            </a:p>
          </p:txBody>
        </p:sp>
        <p:sp>
          <p:nvSpPr>
            <p:cNvPr id="22541" name="文本框 8203"/>
            <p:cNvSpPr txBox="1">
              <a:spLocks noChangeArrowheads="1"/>
            </p:cNvSpPr>
            <p:nvPr/>
          </p:nvSpPr>
          <p:spPr bwMode="auto">
            <a:xfrm>
              <a:off x="158" y="1406"/>
              <a:ext cx="1724" cy="437"/>
            </a:xfrm>
            <a:prstGeom prst="rect">
              <a:avLst/>
            </a:prstGeom>
            <a:solidFill>
              <a:srgbClr val="99CCFF"/>
            </a:solidFill>
            <a:ln w="19050" cap="sq">
              <a:solidFill>
                <a:srgbClr val="FF0000"/>
              </a:solidFill>
              <a:miter lim="800000"/>
              <a:headEnd/>
              <a:tailEnd/>
            </a:ln>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2000" b="1">
                  <a:solidFill>
                    <a:schemeClr val="tx1"/>
                  </a:solidFill>
                  <a:latin typeface="Times New Roman" panose="02020603050405020304" pitchFamily="18" charset="0"/>
                </a:rPr>
                <a:t>Instantiation of lower level modules</a:t>
              </a:r>
            </a:p>
          </p:txBody>
        </p:sp>
        <p:sp>
          <p:nvSpPr>
            <p:cNvPr id="22542" name="文本框 8204"/>
            <p:cNvSpPr txBox="1">
              <a:spLocks noChangeArrowheads="1"/>
            </p:cNvSpPr>
            <p:nvPr/>
          </p:nvSpPr>
          <p:spPr bwMode="auto">
            <a:xfrm>
              <a:off x="2109" y="1452"/>
              <a:ext cx="1635" cy="252"/>
            </a:xfrm>
            <a:prstGeom prst="rect">
              <a:avLst/>
            </a:prstGeom>
            <a:solidFill>
              <a:srgbClr val="99CCFF"/>
            </a:solidFill>
            <a:ln w="19050" cap="sq">
              <a:solidFill>
                <a:srgbClr val="FF0000"/>
              </a:solidFill>
              <a:miter lim="800000"/>
              <a:headEnd/>
              <a:tailEnd/>
            </a:ln>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2000" b="1">
                  <a:solidFill>
                    <a:srgbClr val="FF0000"/>
                  </a:solidFill>
                  <a:latin typeface="Times New Roman" panose="02020603050405020304" pitchFamily="18" charset="0"/>
                </a:rPr>
                <a:t>Tasks</a:t>
              </a:r>
              <a:r>
                <a:rPr lang="en-US" altLang="zh-CN" sz="2000" b="1">
                  <a:solidFill>
                    <a:schemeClr val="tx1"/>
                  </a:solidFill>
                  <a:latin typeface="Times New Roman" panose="02020603050405020304" pitchFamily="18" charset="0"/>
                </a:rPr>
                <a:t> and </a:t>
              </a:r>
              <a:r>
                <a:rPr lang="en-US" altLang="zh-CN" sz="2000" b="1">
                  <a:solidFill>
                    <a:srgbClr val="FF0000"/>
                  </a:solidFill>
                  <a:latin typeface="Times New Roman" panose="02020603050405020304" pitchFamily="18" charset="0"/>
                </a:rPr>
                <a:t>functions</a:t>
              </a:r>
            </a:p>
          </p:txBody>
        </p:sp>
        <p:sp>
          <p:nvSpPr>
            <p:cNvPr id="22543" name="右大括号 8205"/>
            <p:cNvSpPr>
              <a:spLocks/>
            </p:cNvSpPr>
            <p:nvPr/>
          </p:nvSpPr>
          <p:spPr bwMode="auto">
            <a:xfrm>
              <a:off x="3878" y="862"/>
              <a:ext cx="181" cy="1531"/>
            </a:xfrm>
            <a:prstGeom prst="rightBrace">
              <a:avLst>
                <a:gd name="adj1" fmla="val 70410"/>
                <a:gd name="adj2" fmla="val 50000"/>
              </a:avLst>
            </a:pr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22534"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1B138A9D-BFA3-462D-89C0-6253F3EDFEE3}" type="slidenum">
              <a:rPr lang="zh-CN" altLang="en-US" sz="1400"/>
              <a:pPr eaLnBrk="1" hangingPunct="1"/>
              <a:t>21</a:t>
            </a:fld>
            <a:endParaRPr lang="zh-CN" altLang="en-US" sz="14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457200" y="134938"/>
            <a:ext cx="8229600" cy="1139825"/>
          </a:xfrm>
        </p:spPr>
        <p:txBody>
          <a:bodyPr anchor="b"/>
          <a:lstStyle/>
          <a:p>
            <a:pPr eaLnBrk="1" hangingPunct="1"/>
            <a:r>
              <a:rPr lang="en-US" altLang="zh-CN"/>
              <a:t>Verilog </a:t>
            </a:r>
            <a:r>
              <a:rPr lang="zh-CN" altLang="zh-CN"/>
              <a:t>模块</a:t>
            </a:r>
          </a:p>
        </p:txBody>
      </p:sp>
      <p:sp>
        <p:nvSpPr>
          <p:cNvPr id="23555" name="Rectangle 3"/>
          <p:cNvSpPr>
            <a:spLocks noGrp="1" noChangeArrowheads="1"/>
          </p:cNvSpPr>
          <p:nvPr>
            <p:ph type="body" idx="4294967295"/>
          </p:nvPr>
        </p:nvSpPr>
        <p:spPr>
          <a:xfrm>
            <a:off x="457200" y="1600200"/>
            <a:ext cx="6513513" cy="4953000"/>
          </a:xfrm>
        </p:spPr>
        <p:txBody>
          <a:bodyPr/>
          <a:lstStyle/>
          <a:p>
            <a:pPr eaLnBrk="1" hangingPunct="1"/>
            <a:r>
              <a:rPr lang="zh-CN" altLang="en-US"/>
              <a:t>在</a:t>
            </a:r>
            <a:r>
              <a:rPr lang="en-US" altLang="zh-CN"/>
              <a:t>Verilog</a:t>
            </a:r>
            <a:r>
              <a:rPr lang="zh-CN" altLang="en-US"/>
              <a:t>语言中，一个电路就是一个</a:t>
            </a:r>
            <a:r>
              <a:rPr lang="en-US" altLang="zh-CN" u="sng"/>
              <a:t>module</a:t>
            </a:r>
            <a:r>
              <a:rPr lang="zh-CN" altLang="en-US"/>
              <a:t>。</a:t>
            </a:r>
          </a:p>
        </p:txBody>
      </p:sp>
      <p:sp>
        <p:nvSpPr>
          <p:cNvPr id="9220" name="Rectangle 4"/>
          <p:cNvSpPr>
            <a:spLocks noChangeArrowheads="1"/>
          </p:cNvSpPr>
          <p:nvPr/>
        </p:nvSpPr>
        <p:spPr bwMode="auto">
          <a:xfrm>
            <a:off x="1219200" y="2743200"/>
            <a:ext cx="7543800" cy="338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lnSpc>
                <a:spcPct val="90000"/>
              </a:lnSpc>
            </a:pPr>
            <a:r>
              <a:rPr lang="en-US" altLang="zh-CN" b="1">
                <a:solidFill>
                  <a:schemeClr val="tx1"/>
                </a:solidFill>
                <a:latin typeface="Times New Roman" panose="02020603050405020304" pitchFamily="18" charset="0"/>
              </a:rPr>
              <a:t>module</a:t>
            </a:r>
            <a:r>
              <a:rPr lang="en-US" altLang="zh-CN">
                <a:solidFill>
                  <a:schemeClr val="tx1"/>
                </a:solidFill>
                <a:latin typeface="Times New Roman" panose="02020603050405020304" pitchFamily="18" charset="0"/>
              </a:rPr>
              <a:t> decoder_2_to_4 (A, D) ;</a:t>
            </a:r>
          </a:p>
          <a:p>
            <a:pPr eaLnBrk="1" hangingPunct="1">
              <a:lnSpc>
                <a:spcPct val="90000"/>
              </a:lnSpc>
            </a:pPr>
            <a:endParaRPr lang="en-US" altLang="zh-CN">
              <a:solidFill>
                <a:schemeClr val="tx1"/>
              </a:solidFill>
              <a:latin typeface="Times New Roman" panose="02020603050405020304" pitchFamily="18" charset="0"/>
            </a:endParaRPr>
          </a:p>
          <a:p>
            <a:pPr eaLnBrk="1" hangingPunct="1">
              <a:lnSpc>
                <a:spcPct val="90000"/>
              </a:lnSpc>
            </a:pPr>
            <a:r>
              <a:rPr lang="en-US" altLang="zh-CN" b="1">
                <a:solidFill>
                  <a:schemeClr val="tx1"/>
                </a:solidFill>
                <a:latin typeface="Times New Roman" panose="02020603050405020304" pitchFamily="18" charset="0"/>
              </a:rPr>
              <a:t>input</a:t>
            </a:r>
            <a:r>
              <a:rPr lang="en-US" altLang="zh-CN">
                <a:solidFill>
                  <a:schemeClr val="tx1"/>
                </a:solidFill>
                <a:latin typeface="Times New Roman" panose="02020603050405020304" pitchFamily="18" charset="0"/>
              </a:rPr>
              <a:t> [1:0] A ;</a:t>
            </a:r>
          </a:p>
          <a:p>
            <a:pPr eaLnBrk="1" hangingPunct="1">
              <a:lnSpc>
                <a:spcPct val="90000"/>
              </a:lnSpc>
            </a:pPr>
            <a:r>
              <a:rPr lang="en-US" altLang="zh-CN" b="1">
                <a:solidFill>
                  <a:schemeClr val="tx1"/>
                </a:solidFill>
                <a:latin typeface="Times New Roman" panose="02020603050405020304" pitchFamily="18" charset="0"/>
              </a:rPr>
              <a:t>output</a:t>
            </a:r>
            <a:r>
              <a:rPr lang="en-US" altLang="zh-CN">
                <a:solidFill>
                  <a:schemeClr val="tx1"/>
                </a:solidFill>
                <a:latin typeface="Times New Roman" panose="02020603050405020304" pitchFamily="18" charset="0"/>
              </a:rPr>
              <a:t> [3:0] D ;</a:t>
            </a:r>
          </a:p>
          <a:p>
            <a:pPr eaLnBrk="1" hangingPunct="1">
              <a:lnSpc>
                <a:spcPct val="90000"/>
              </a:lnSpc>
            </a:pPr>
            <a:endParaRPr lang="en-US" altLang="zh-CN">
              <a:solidFill>
                <a:schemeClr val="tx1"/>
              </a:solidFill>
              <a:latin typeface="Times New Roman" panose="02020603050405020304" pitchFamily="18" charset="0"/>
            </a:endParaRPr>
          </a:p>
          <a:p>
            <a:pPr eaLnBrk="1" hangingPunct="1">
              <a:lnSpc>
                <a:spcPct val="90000"/>
              </a:lnSpc>
            </a:pPr>
            <a:r>
              <a:rPr lang="en-US" altLang="zh-CN" b="1">
                <a:solidFill>
                  <a:schemeClr val="tx1"/>
                </a:solidFill>
                <a:latin typeface="Times New Roman" panose="02020603050405020304" pitchFamily="18" charset="0"/>
              </a:rPr>
              <a:t>assign</a:t>
            </a:r>
            <a:r>
              <a:rPr lang="en-US" altLang="zh-CN">
                <a:solidFill>
                  <a:schemeClr val="tx1"/>
                </a:solidFill>
                <a:latin typeface="Times New Roman" panose="02020603050405020304" pitchFamily="18" charset="0"/>
              </a:rPr>
              <a:t> D =	   (A == 2'b00) ? 4'b0001 :</a:t>
            </a:r>
          </a:p>
          <a:p>
            <a:pPr eaLnBrk="1" hangingPunct="1">
              <a:lnSpc>
                <a:spcPct val="90000"/>
              </a:lnSpc>
            </a:pPr>
            <a:r>
              <a:rPr lang="en-US" altLang="zh-CN">
                <a:solidFill>
                  <a:schemeClr val="tx1"/>
                </a:solidFill>
                <a:latin typeface="Times New Roman" panose="02020603050405020304" pitchFamily="18" charset="0"/>
              </a:rPr>
              <a:t>		   (A == 2'b01) ? 4'b0010 :</a:t>
            </a:r>
          </a:p>
          <a:p>
            <a:pPr eaLnBrk="1" hangingPunct="1">
              <a:lnSpc>
                <a:spcPct val="90000"/>
              </a:lnSpc>
            </a:pPr>
            <a:r>
              <a:rPr lang="en-US" altLang="zh-CN">
                <a:solidFill>
                  <a:schemeClr val="tx1"/>
                </a:solidFill>
                <a:latin typeface="Times New Roman" panose="02020603050405020304" pitchFamily="18" charset="0"/>
              </a:rPr>
              <a:t>	   	   (A == 2'b10) ? 4'b0100 :</a:t>
            </a:r>
          </a:p>
          <a:p>
            <a:pPr eaLnBrk="1" hangingPunct="1">
              <a:lnSpc>
                <a:spcPct val="90000"/>
              </a:lnSpc>
            </a:pPr>
            <a:r>
              <a:rPr lang="en-US" altLang="zh-CN">
                <a:solidFill>
                  <a:schemeClr val="tx1"/>
                </a:solidFill>
                <a:latin typeface="Times New Roman" panose="02020603050405020304" pitchFamily="18" charset="0"/>
              </a:rPr>
              <a:t>	 	   (A == 2'b11) ? 4'b1000 ;                         </a:t>
            </a:r>
          </a:p>
          <a:p>
            <a:pPr eaLnBrk="1" hangingPunct="1">
              <a:lnSpc>
                <a:spcPct val="90000"/>
              </a:lnSpc>
            </a:pPr>
            <a:r>
              <a:rPr lang="en-US" altLang="zh-CN" b="1">
                <a:solidFill>
                  <a:schemeClr val="tx1"/>
                </a:solidFill>
                <a:latin typeface="Times New Roman" panose="02020603050405020304" pitchFamily="18" charset="0"/>
              </a:rPr>
              <a:t>endmodule</a:t>
            </a:r>
            <a:r>
              <a:rPr lang="en-US" altLang="zh-CN">
                <a:solidFill>
                  <a:schemeClr val="tx1"/>
                </a:solidFill>
                <a:latin typeface="Times New Roman" panose="02020603050405020304" pitchFamily="18" charset="0"/>
              </a:rPr>
              <a:t> </a:t>
            </a:r>
          </a:p>
        </p:txBody>
      </p:sp>
      <p:sp>
        <p:nvSpPr>
          <p:cNvPr id="23557" name="Rectangle 5"/>
          <p:cNvSpPr>
            <a:spLocks noChangeArrowheads="1"/>
          </p:cNvSpPr>
          <p:nvPr/>
        </p:nvSpPr>
        <p:spPr bwMode="auto">
          <a:xfrm>
            <a:off x="7086600" y="2590800"/>
            <a:ext cx="1676400" cy="1143000"/>
          </a:xfrm>
          <a:prstGeom prst="rect">
            <a:avLst/>
          </a:prstGeom>
          <a:solidFill>
            <a:srgbClr val="99CCFF"/>
          </a:solidFill>
          <a:ln w="9525">
            <a:solidFill>
              <a:schemeClr val="tx1"/>
            </a:solidFill>
            <a:miter lim="800000"/>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a:solidFill>
                  <a:schemeClr val="tx1"/>
                </a:solidFill>
                <a:latin typeface="Times New Roman" panose="02020603050405020304" pitchFamily="18" charset="0"/>
              </a:rPr>
              <a:t>Decoder</a:t>
            </a:r>
          </a:p>
          <a:p>
            <a:pPr algn="ctr" eaLnBrk="1" hangingPunct="1"/>
            <a:r>
              <a:rPr lang="en-US" altLang="zh-CN">
                <a:solidFill>
                  <a:schemeClr val="tx1"/>
                </a:solidFill>
                <a:latin typeface="Times New Roman" panose="02020603050405020304" pitchFamily="18" charset="0"/>
              </a:rPr>
              <a:t>2-to-4</a:t>
            </a:r>
          </a:p>
        </p:txBody>
      </p:sp>
      <p:sp>
        <p:nvSpPr>
          <p:cNvPr id="23558" name="Line 6"/>
          <p:cNvSpPr>
            <a:spLocks noChangeShapeType="1"/>
          </p:cNvSpPr>
          <p:nvPr/>
        </p:nvSpPr>
        <p:spPr bwMode="auto">
          <a:xfrm flipH="1">
            <a:off x="7961313" y="3733800"/>
            <a:ext cx="0" cy="60960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3559" name="Text Box 7"/>
          <p:cNvSpPr txBox="1">
            <a:spLocks noChangeArrowheads="1"/>
          </p:cNvSpPr>
          <p:nvPr/>
        </p:nvSpPr>
        <p:spPr bwMode="auto">
          <a:xfrm>
            <a:off x="7345363" y="1524000"/>
            <a:ext cx="996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a:solidFill>
                  <a:schemeClr val="tx1"/>
                </a:solidFill>
                <a:latin typeface="Times New Roman" panose="02020603050405020304" pitchFamily="18" charset="0"/>
              </a:rPr>
              <a:t>A[1:0]</a:t>
            </a:r>
          </a:p>
        </p:txBody>
      </p:sp>
      <p:sp>
        <p:nvSpPr>
          <p:cNvPr id="23560" name="Text Box 8"/>
          <p:cNvSpPr txBox="1">
            <a:spLocks noChangeArrowheads="1"/>
          </p:cNvSpPr>
          <p:nvPr/>
        </p:nvSpPr>
        <p:spPr bwMode="auto">
          <a:xfrm>
            <a:off x="7427913" y="4343400"/>
            <a:ext cx="9953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a:solidFill>
                  <a:schemeClr val="tx1"/>
                </a:solidFill>
                <a:latin typeface="Times New Roman" panose="02020603050405020304" pitchFamily="18" charset="0"/>
              </a:rPr>
              <a:t>D[3:0]</a:t>
            </a:r>
          </a:p>
        </p:txBody>
      </p:sp>
      <p:sp>
        <p:nvSpPr>
          <p:cNvPr id="23561" name="Text Box 9"/>
          <p:cNvSpPr txBox="1">
            <a:spLocks noChangeArrowheads="1"/>
          </p:cNvSpPr>
          <p:nvPr/>
        </p:nvSpPr>
        <p:spPr bwMode="auto">
          <a:xfrm>
            <a:off x="7656513" y="1965325"/>
            <a:ext cx="3095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2000">
                <a:solidFill>
                  <a:schemeClr val="tx1"/>
                </a:solidFill>
                <a:latin typeface="Times New Roman" panose="02020603050405020304" pitchFamily="18" charset="0"/>
              </a:rPr>
              <a:t>2</a:t>
            </a:r>
          </a:p>
        </p:txBody>
      </p:sp>
      <p:sp>
        <p:nvSpPr>
          <p:cNvPr id="23562" name="Line 10"/>
          <p:cNvSpPr>
            <a:spLocks noChangeShapeType="1"/>
          </p:cNvSpPr>
          <p:nvPr/>
        </p:nvSpPr>
        <p:spPr bwMode="auto">
          <a:xfrm flipH="1">
            <a:off x="7878763" y="3844925"/>
            <a:ext cx="179387" cy="2698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63" name="Text Box 11"/>
          <p:cNvSpPr txBox="1">
            <a:spLocks noChangeArrowheads="1"/>
          </p:cNvSpPr>
          <p:nvPr/>
        </p:nvSpPr>
        <p:spPr bwMode="auto">
          <a:xfrm>
            <a:off x="7650163" y="3717925"/>
            <a:ext cx="3095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2000">
                <a:solidFill>
                  <a:schemeClr val="tx1"/>
                </a:solidFill>
                <a:latin typeface="Times New Roman" panose="02020603050405020304" pitchFamily="18" charset="0"/>
              </a:rPr>
              <a:t>4</a:t>
            </a:r>
          </a:p>
        </p:txBody>
      </p:sp>
      <p:sp>
        <p:nvSpPr>
          <p:cNvPr id="23564" name="Line 12"/>
          <p:cNvSpPr>
            <a:spLocks noChangeShapeType="1"/>
          </p:cNvSpPr>
          <p:nvPr/>
        </p:nvSpPr>
        <p:spPr bwMode="auto">
          <a:xfrm flipH="1">
            <a:off x="7967663" y="1981200"/>
            <a:ext cx="0" cy="60960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3565" name="Line 13"/>
          <p:cNvSpPr>
            <a:spLocks noChangeShapeType="1"/>
          </p:cNvSpPr>
          <p:nvPr/>
        </p:nvSpPr>
        <p:spPr bwMode="auto">
          <a:xfrm flipH="1">
            <a:off x="7885113" y="2092325"/>
            <a:ext cx="179387" cy="2698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66"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82A9AF1E-5B3A-4EE8-8C59-4CA36D5421CC}" type="slidenum">
              <a:rPr lang="zh-CN" altLang="en-US" sz="1400"/>
              <a:pPr eaLnBrk="1" hangingPunct="1"/>
              <a:t>22</a:t>
            </a:fld>
            <a:endParaRPr lang="zh-CN"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checkerboard(across)">
                                      <p:cBhvr>
                                        <p:cTn id="7" dur="5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385763" y="134938"/>
            <a:ext cx="8229600" cy="1139825"/>
          </a:xfrm>
        </p:spPr>
        <p:txBody>
          <a:bodyPr anchor="b"/>
          <a:lstStyle/>
          <a:p>
            <a:pPr eaLnBrk="1" hangingPunct="1"/>
            <a:r>
              <a:rPr lang="en-US" altLang="zh-CN"/>
              <a:t>Verilog </a:t>
            </a:r>
            <a:r>
              <a:rPr lang="zh-CN" altLang="en-US"/>
              <a:t>模块</a:t>
            </a:r>
          </a:p>
        </p:txBody>
      </p:sp>
      <p:sp>
        <p:nvSpPr>
          <p:cNvPr id="24579" name="Rectangle 3"/>
          <p:cNvSpPr>
            <a:spLocks noChangeArrowheads="1"/>
          </p:cNvSpPr>
          <p:nvPr/>
        </p:nvSpPr>
        <p:spPr bwMode="auto">
          <a:xfrm>
            <a:off x="1219200" y="2743200"/>
            <a:ext cx="7543800" cy="338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lnSpc>
                <a:spcPct val="90000"/>
              </a:lnSpc>
            </a:pPr>
            <a:r>
              <a:rPr lang="en-US" altLang="zh-CN" b="1" u="sng">
                <a:solidFill>
                  <a:schemeClr val="tx1"/>
                </a:solidFill>
                <a:latin typeface="Times New Roman" panose="02020603050405020304" pitchFamily="18" charset="0"/>
              </a:rPr>
              <a:t>module</a:t>
            </a:r>
            <a:r>
              <a:rPr lang="en-US" altLang="zh-CN">
                <a:solidFill>
                  <a:schemeClr val="tx1"/>
                </a:solidFill>
                <a:latin typeface="Times New Roman" panose="02020603050405020304" pitchFamily="18" charset="0"/>
              </a:rPr>
              <a:t> decoder_2_to_4 (A, D) ;</a:t>
            </a:r>
          </a:p>
          <a:p>
            <a:pPr eaLnBrk="1" hangingPunct="1">
              <a:lnSpc>
                <a:spcPct val="90000"/>
              </a:lnSpc>
            </a:pPr>
            <a:endParaRPr lang="en-US" altLang="zh-CN">
              <a:solidFill>
                <a:schemeClr val="tx1"/>
              </a:solidFill>
              <a:latin typeface="Times New Roman" panose="02020603050405020304" pitchFamily="18" charset="0"/>
            </a:endParaRPr>
          </a:p>
          <a:p>
            <a:pPr eaLnBrk="1" hangingPunct="1">
              <a:lnSpc>
                <a:spcPct val="90000"/>
              </a:lnSpc>
            </a:pPr>
            <a:r>
              <a:rPr lang="en-US" altLang="zh-CN" b="1" u="sng">
                <a:solidFill>
                  <a:schemeClr val="tx1"/>
                </a:solidFill>
                <a:latin typeface="Times New Roman" panose="02020603050405020304" pitchFamily="18" charset="0"/>
              </a:rPr>
              <a:t>input</a:t>
            </a:r>
            <a:r>
              <a:rPr lang="en-US" altLang="zh-CN">
                <a:solidFill>
                  <a:schemeClr val="tx1"/>
                </a:solidFill>
                <a:latin typeface="Times New Roman" panose="02020603050405020304" pitchFamily="18" charset="0"/>
              </a:rPr>
              <a:t> [1:0] A ;</a:t>
            </a:r>
          </a:p>
          <a:p>
            <a:pPr eaLnBrk="1" hangingPunct="1">
              <a:lnSpc>
                <a:spcPct val="90000"/>
              </a:lnSpc>
            </a:pPr>
            <a:r>
              <a:rPr lang="en-US" altLang="zh-CN" b="1" u="sng">
                <a:solidFill>
                  <a:schemeClr val="tx1"/>
                </a:solidFill>
                <a:latin typeface="Times New Roman" panose="02020603050405020304" pitchFamily="18" charset="0"/>
              </a:rPr>
              <a:t>output</a:t>
            </a:r>
            <a:r>
              <a:rPr lang="en-US" altLang="zh-CN">
                <a:solidFill>
                  <a:schemeClr val="tx1"/>
                </a:solidFill>
                <a:latin typeface="Times New Roman" panose="02020603050405020304" pitchFamily="18" charset="0"/>
              </a:rPr>
              <a:t> [3:0] D ;</a:t>
            </a:r>
          </a:p>
          <a:p>
            <a:pPr eaLnBrk="1" hangingPunct="1">
              <a:lnSpc>
                <a:spcPct val="90000"/>
              </a:lnSpc>
            </a:pPr>
            <a:endParaRPr lang="en-US" altLang="zh-CN">
              <a:solidFill>
                <a:schemeClr val="tx1"/>
              </a:solidFill>
              <a:latin typeface="Times New Roman" panose="02020603050405020304" pitchFamily="18" charset="0"/>
            </a:endParaRPr>
          </a:p>
          <a:p>
            <a:pPr eaLnBrk="1" hangingPunct="1">
              <a:lnSpc>
                <a:spcPct val="90000"/>
              </a:lnSpc>
            </a:pPr>
            <a:r>
              <a:rPr lang="en-US" altLang="zh-CN" b="1" u="sng">
                <a:solidFill>
                  <a:schemeClr val="tx1"/>
                </a:solidFill>
                <a:latin typeface="Times New Roman" panose="02020603050405020304" pitchFamily="18" charset="0"/>
              </a:rPr>
              <a:t>assign</a:t>
            </a:r>
            <a:r>
              <a:rPr lang="en-US" altLang="zh-CN">
                <a:solidFill>
                  <a:schemeClr val="tx1"/>
                </a:solidFill>
                <a:latin typeface="Times New Roman" panose="02020603050405020304" pitchFamily="18" charset="0"/>
              </a:rPr>
              <a:t> D =	   (A == 2'b00) ? 4'b0001 :</a:t>
            </a:r>
          </a:p>
          <a:p>
            <a:pPr eaLnBrk="1" hangingPunct="1">
              <a:lnSpc>
                <a:spcPct val="90000"/>
              </a:lnSpc>
            </a:pPr>
            <a:r>
              <a:rPr lang="en-US" altLang="zh-CN">
                <a:solidFill>
                  <a:schemeClr val="tx1"/>
                </a:solidFill>
                <a:latin typeface="Times New Roman" panose="02020603050405020304" pitchFamily="18" charset="0"/>
              </a:rPr>
              <a:t>		   (A == 2'b01) ? 4'b0010 :</a:t>
            </a:r>
          </a:p>
          <a:p>
            <a:pPr eaLnBrk="1" hangingPunct="1">
              <a:lnSpc>
                <a:spcPct val="90000"/>
              </a:lnSpc>
            </a:pPr>
            <a:r>
              <a:rPr lang="en-US" altLang="zh-CN">
                <a:solidFill>
                  <a:schemeClr val="tx1"/>
                </a:solidFill>
                <a:latin typeface="Times New Roman" panose="02020603050405020304" pitchFamily="18" charset="0"/>
              </a:rPr>
              <a:t>	   	   (A == 2'b10) ? 4'b0100 :</a:t>
            </a:r>
          </a:p>
          <a:p>
            <a:pPr eaLnBrk="1" hangingPunct="1">
              <a:lnSpc>
                <a:spcPct val="90000"/>
              </a:lnSpc>
            </a:pPr>
            <a:r>
              <a:rPr lang="en-US" altLang="zh-CN">
                <a:solidFill>
                  <a:schemeClr val="tx1"/>
                </a:solidFill>
                <a:latin typeface="Times New Roman" panose="02020603050405020304" pitchFamily="18" charset="0"/>
              </a:rPr>
              <a:t>	 	   (A == 2'b11) ? 4'b1000 ;</a:t>
            </a:r>
          </a:p>
          <a:p>
            <a:pPr eaLnBrk="1" hangingPunct="1">
              <a:lnSpc>
                <a:spcPct val="90000"/>
              </a:lnSpc>
            </a:pPr>
            <a:r>
              <a:rPr lang="en-US" altLang="zh-CN" b="1" u="sng">
                <a:solidFill>
                  <a:schemeClr val="tx1"/>
                </a:solidFill>
                <a:latin typeface="Times New Roman" panose="02020603050405020304" pitchFamily="18" charset="0"/>
              </a:rPr>
              <a:t>endmodule</a:t>
            </a:r>
            <a:r>
              <a:rPr lang="en-US" altLang="zh-CN">
                <a:solidFill>
                  <a:schemeClr val="tx1"/>
                </a:solidFill>
                <a:latin typeface="Times New Roman" panose="02020603050405020304" pitchFamily="18" charset="0"/>
              </a:rPr>
              <a:t> </a:t>
            </a:r>
          </a:p>
        </p:txBody>
      </p:sp>
      <p:sp>
        <p:nvSpPr>
          <p:cNvPr id="24580" name="Rectangle 4"/>
          <p:cNvSpPr>
            <a:spLocks noChangeArrowheads="1"/>
          </p:cNvSpPr>
          <p:nvPr/>
        </p:nvSpPr>
        <p:spPr bwMode="auto">
          <a:xfrm>
            <a:off x="7086600" y="2590800"/>
            <a:ext cx="1676400" cy="1143000"/>
          </a:xfrm>
          <a:prstGeom prst="rect">
            <a:avLst/>
          </a:prstGeom>
          <a:solidFill>
            <a:srgbClr val="99CCFF"/>
          </a:solidFill>
          <a:ln w="9525">
            <a:solidFill>
              <a:schemeClr val="tx1"/>
            </a:solidFill>
            <a:miter lim="800000"/>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a:solidFill>
                  <a:schemeClr val="tx1"/>
                </a:solidFill>
                <a:latin typeface="Times New Roman" panose="02020603050405020304" pitchFamily="18" charset="0"/>
              </a:rPr>
              <a:t>Decoder</a:t>
            </a:r>
          </a:p>
          <a:p>
            <a:pPr algn="ctr" eaLnBrk="1" hangingPunct="1"/>
            <a:r>
              <a:rPr lang="en-US" altLang="zh-CN">
                <a:solidFill>
                  <a:schemeClr val="tx1"/>
                </a:solidFill>
                <a:latin typeface="Times New Roman" panose="02020603050405020304" pitchFamily="18" charset="0"/>
              </a:rPr>
              <a:t>2-to-4</a:t>
            </a:r>
          </a:p>
        </p:txBody>
      </p:sp>
      <p:sp>
        <p:nvSpPr>
          <p:cNvPr id="24581" name="Line 5"/>
          <p:cNvSpPr>
            <a:spLocks noChangeShapeType="1"/>
          </p:cNvSpPr>
          <p:nvPr/>
        </p:nvSpPr>
        <p:spPr bwMode="auto">
          <a:xfrm flipH="1">
            <a:off x="7961313" y="3733800"/>
            <a:ext cx="0" cy="60960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4582" name="Text Box 6"/>
          <p:cNvSpPr txBox="1">
            <a:spLocks noChangeArrowheads="1"/>
          </p:cNvSpPr>
          <p:nvPr/>
        </p:nvSpPr>
        <p:spPr bwMode="auto">
          <a:xfrm>
            <a:off x="7345363" y="1524000"/>
            <a:ext cx="996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a:solidFill>
                  <a:schemeClr val="tx1"/>
                </a:solidFill>
                <a:latin typeface="Times New Roman" panose="02020603050405020304" pitchFamily="18" charset="0"/>
              </a:rPr>
              <a:t>A[1:0]</a:t>
            </a:r>
          </a:p>
        </p:txBody>
      </p:sp>
      <p:sp>
        <p:nvSpPr>
          <p:cNvPr id="24583" name="Text Box 7"/>
          <p:cNvSpPr txBox="1">
            <a:spLocks noChangeArrowheads="1"/>
          </p:cNvSpPr>
          <p:nvPr/>
        </p:nvSpPr>
        <p:spPr bwMode="auto">
          <a:xfrm>
            <a:off x="7427913" y="4343400"/>
            <a:ext cx="9953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a:solidFill>
                  <a:schemeClr val="tx1"/>
                </a:solidFill>
                <a:latin typeface="Times New Roman" panose="02020603050405020304" pitchFamily="18" charset="0"/>
              </a:rPr>
              <a:t>D[3:0]</a:t>
            </a:r>
          </a:p>
        </p:txBody>
      </p:sp>
      <p:sp>
        <p:nvSpPr>
          <p:cNvPr id="24584" name="Text Box 8"/>
          <p:cNvSpPr txBox="1">
            <a:spLocks noChangeArrowheads="1"/>
          </p:cNvSpPr>
          <p:nvPr/>
        </p:nvSpPr>
        <p:spPr bwMode="auto">
          <a:xfrm>
            <a:off x="7656513" y="1965325"/>
            <a:ext cx="3095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2000">
                <a:solidFill>
                  <a:schemeClr val="tx1"/>
                </a:solidFill>
                <a:latin typeface="Times New Roman" panose="02020603050405020304" pitchFamily="18" charset="0"/>
              </a:rPr>
              <a:t>2</a:t>
            </a:r>
          </a:p>
        </p:txBody>
      </p:sp>
      <p:sp>
        <p:nvSpPr>
          <p:cNvPr id="24585" name="Line 9"/>
          <p:cNvSpPr>
            <a:spLocks noChangeShapeType="1"/>
          </p:cNvSpPr>
          <p:nvPr/>
        </p:nvSpPr>
        <p:spPr bwMode="auto">
          <a:xfrm flipH="1">
            <a:off x="7878763" y="3844925"/>
            <a:ext cx="179387" cy="2698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6" name="Text Box 10"/>
          <p:cNvSpPr txBox="1">
            <a:spLocks noChangeArrowheads="1"/>
          </p:cNvSpPr>
          <p:nvPr/>
        </p:nvSpPr>
        <p:spPr bwMode="auto">
          <a:xfrm>
            <a:off x="7650163" y="3717925"/>
            <a:ext cx="3095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2000">
                <a:solidFill>
                  <a:schemeClr val="tx1"/>
                </a:solidFill>
                <a:latin typeface="Times New Roman" panose="02020603050405020304" pitchFamily="18" charset="0"/>
              </a:rPr>
              <a:t>4</a:t>
            </a:r>
          </a:p>
        </p:txBody>
      </p:sp>
      <p:sp>
        <p:nvSpPr>
          <p:cNvPr id="24587" name="Line 11"/>
          <p:cNvSpPr>
            <a:spLocks noChangeShapeType="1"/>
          </p:cNvSpPr>
          <p:nvPr/>
        </p:nvSpPr>
        <p:spPr bwMode="auto">
          <a:xfrm flipH="1">
            <a:off x="7967663" y="1981200"/>
            <a:ext cx="0" cy="60960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4588" name="Line 12"/>
          <p:cNvSpPr>
            <a:spLocks noChangeShapeType="1"/>
          </p:cNvSpPr>
          <p:nvPr/>
        </p:nvSpPr>
        <p:spPr bwMode="auto">
          <a:xfrm flipH="1">
            <a:off x="7885113" y="2092325"/>
            <a:ext cx="179387" cy="2698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9" name="Text Box 13"/>
          <p:cNvSpPr txBox="1">
            <a:spLocks noChangeArrowheads="1"/>
          </p:cNvSpPr>
          <p:nvPr/>
        </p:nvSpPr>
        <p:spPr bwMode="auto">
          <a:xfrm>
            <a:off x="5013325" y="1811338"/>
            <a:ext cx="192087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b="1" i="1">
                <a:solidFill>
                  <a:srgbClr val="3333FF"/>
                </a:solidFill>
                <a:latin typeface="Times New Roman" panose="02020603050405020304" pitchFamily="18" charset="0"/>
              </a:rPr>
              <a:t>ports names of module</a:t>
            </a:r>
          </a:p>
        </p:txBody>
      </p:sp>
      <p:sp>
        <p:nvSpPr>
          <p:cNvPr id="24590" name="Line 14"/>
          <p:cNvSpPr>
            <a:spLocks noChangeShapeType="1"/>
          </p:cNvSpPr>
          <p:nvPr/>
        </p:nvSpPr>
        <p:spPr bwMode="auto">
          <a:xfrm flipH="1">
            <a:off x="5089525" y="2528888"/>
            <a:ext cx="457200" cy="228600"/>
          </a:xfrm>
          <a:prstGeom prst="line">
            <a:avLst/>
          </a:prstGeom>
          <a:noFill/>
          <a:ln w="25400">
            <a:solidFill>
              <a:srgbClr val="3333FF"/>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4591" name="Text Box 15"/>
          <p:cNvSpPr txBox="1">
            <a:spLocks noChangeArrowheads="1"/>
          </p:cNvSpPr>
          <p:nvPr/>
        </p:nvSpPr>
        <p:spPr bwMode="auto">
          <a:xfrm>
            <a:off x="2555875" y="1766888"/>
            <a:ext cx="14589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b="1" i="1">
                <a:solidFill>
                  <a:srgbClr val="3333FF"/>
                </a:solidFill>
                <a:latin typeface="Times New Roman" panose="02020603050405020304" pitchFamily="18" charset="0"/>
              </a:rPr>
              <a:t>module name</a:t>
            </a:r>
          </a:p>
        </p:txBody>
      </p:sp>
      <p:sp>
        <p:nvSpPr>
          <p:cNvPr id="24592" name="Line 16"/>
          <p:cNvSpPr>
            <a:spLocks noChangeShapeType="1"/>
          </p:cNvSpPr>
          <p:nvPr/>
        </p:nvSpPr>
        <p:spPr bwMode="auto">
          <a:xfrm flipH="1">
            <a:off x="3260725" y="2147888"/>
            <a:ext cx="228600" cy="609600"/>
          </a:xfrm>
          <a:prstGeom prst="line">
            <a:avLst/>
          </a:prstGeom>
          <a:noFill/>
          <a:ln w="25400">
            <a:solidFill>
              <a:srgbClr val="3333FF"/>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4593" name="Text Box 17"/>
          <p:cNvSpPr txBox="1">
            <a:spLocks noChangeArrowheads="1"/>
          </p:cNvSpPr>
          <p:nvPr/>
        </p:nvSpPr>
        <p:spPr bwMode="auto">
          <a:xfrm>
            <a:off x="228600" y="3411538"/>
            <a:ext cx="10668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b="1" i="1">
                <a:solidFill>
                  <a:srgbClr val="3333FF"/>
                </a:solidFill>
                <a:latin typeface="Times New Roman" panose="02020603050405020304" pitchFamily="18" charset="0"/>
              </a:rPr>
              <a:t>port types</a:t>
            </a:r>
          </a:p>
        </p:txBody>
      </p:sp>
      <p:sp>
        <p:nvSpPr>
          <p:cNvPr id="24594" name="Line 18"/>
          <p:cNvSpPr>
            <a:spLocks noChangeShapeType="1"/>
          </p:cNvSpPr>
          <p:nvPr/>
        </p:nvSpPr>
        <p:spPr bwMode="auto">
          <a:xfrm>
            <a:off x="914400" y="3671888"/>
            <a:ext cx="304800" cy="0"/>
          </a:xfrm>
          <a:prstGeom prst="line">
            <a:avLst/>
          </a:prstGeom>
          <a:noFill/>
          <a:ln w="25400">
            <a:solidFill>
              <a:srgbClr val="3333FF"/>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4595" name="Text Box 19"/>
          <p:cNvSpPr txBox="1">
            <a:spLocks noChangeArrowheads="1"/>
          </p:cNvSpPr>
          <p:nvPr/>
        </p:nvSpPr>
        <p:spPr bwMode="auto">
          <a:xfrm>
            <a:off x="3733800" y="3367088"/>
            <a:ext cx="1066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b="1" i="1">
                <a:solidFill>
                  <a:srgbClr val="3333FF"/>
                </a:solidFill>
                <a:latin typeface="Times New Roman" panose="02020603050405020304" pitchFamily="18" charset="0"/>
              </a:rPr>
              <a:t>port sizes</a:t>
            </a:r>
          </a:p>
        </p:txBody>
      </p:sp>
      <p:sp>
        <p:nvSpPr>
          <p:cNvPr id="24596" name="Freeform 20"/>
          <p:cNvSpPr>
            <a:spLocks noChangeArrowheads="1"/>
          </p:cNvSpPr>
          <p:nvPr/>
        </p:nvSpPr>
        <p:spPr bwMode="auto">
          <a:xfrm>
            <a:off x="2438400" y="3138488"/>
            <a:ext cx="1143000" cy="457200"/>
          </a:xfrm>
          <a:custGeom>
            <a:avLst/>
            <a:gdLst>
              <a:gd name="T0" fmla="*/ 2147483647 w 720"/>
              <a:gd name="T1" fmla="*/ 2147483647 h 208"/>
              <a:gd name="T2" fmla="*/ 2147483647 w 720"/>
              <a:gd name="T3" fmla="*/ 2147483647 h 208"/>
              <a:gd name="T4" fmla="*/ 0 w 720"/>
              <a:gd name="T5" fmla="*/ 2147483647 h 208"/>
              <a:gd name="T6" fmla="*/ 0 60000 65536"/>
              <a:gd name="T7" fmla="*/ 0 60000 65536"/>
              <a:gd name="T8" fmla="*/ 0 60000 65536"/>
            </a:gdLst>
            <a:ahLst/>
            <a:cxnLst>
              <a:cxn ang="T6">
                <a:pos x="T0" y="T1"/>
              </a:cxn>
              <a:cxn ang="T7">
                <a:pos x="T2" y="T3"/>
              </a:cxn>
              <a:cxn ang="T8">
                <a:pos x="T4" y="T5"/>
              </a:cxn>
            </a:cxnLst>
            <a:rect l="0" t="0" r="r" b="b"/>
            <a:pathLst>
              <a:path w="720" h="208">
                <a:moveTo>
                  <a:pt x="720" y="208"/>
                </a:moveTo>
                <a:cubicBezTo>
                  <a:pt x="588" y="120"/>
                  <a:pt x="456" y="32"/>
                  <a:pt x="336" y="16"/>
                </a:cubicBezTo>
                <a:cubicBezTo>
                  <a:pt x="216" y="0"/>
                  <a:pt x="108" y="56"/>
                  <a:pt x="0" y="112"/>
                </a:cubicBezTo>
              </a:path>
            </a:pathLst>
          </a:custGeom>
          <a:noFill/>
          <a:ln w="25400">
            <a:solidFill>
              <a:srgbClr val="3333FF"/>
            </a:solidFill>
            <a:round/>
            <a:headEnd/>
            <a:tailEnd type="triangle" w="lg" len="lg"/>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97" name="Freeform 21"/>
          <p:cNvSpPr>
            <a:spLocks noChangeArrowheads="1"/>
          </p:cNvSpPr>
          <p:nvPr/>
        </p:nvSpPr>
        <p:spPr bwMode="auto">
          <a:xfrm flipV="1">
            <a:off x="2590800" y="3951288"/>
            <a:ext cx="1143000" cy="330200"/>
          </a:xfrm>
          <a:custGeom>
            <a:avLst/>
            <a:gdLst>
              <a:gd name="T0" fmla="*/ 2147483647 w 720"/>
              <a:gd name="T1" fmla="*/ 2147483647 h 208"/>
              <a:gd name="T2" fmla="*/ 2147483647 w 720"/>
              <a:gd name="T3" fmla="*/ 2147483647 h 208"/>
              <a:gd name="T4" fmla="*/ 0 w 720"/>
              <a:gd name="T5" fmla="*/ 2147483647 h 208"/>
              <a:gd name="T6" fmla="*/ 0 60000 65536"/>
              <a:gd name="T7" fmla="*/ 0 60000 65536"/>
              <a:gd name="T8" fmla="*/ 0 60000 65536"/>
            </a:gdLst>
            <a:ahLst/>
            <a:cxnLst>
              <a:cxn ang="T6">
                <a:pos x="T0" y="T1"/>
              </a:cxn>
              <a:cxn ang="T7">
                <a:pos x="T2" y="T3"/>
              </a:cxn>
              <a:cxn ang="T8">
                <a:pos x="T4" y="T5"/>
              </a:cxn>
            </a:cxnLst>
            <a:rect l="0" t="0" r="r" b="b"/>
            <a:pathLst>
              <a:path w="720" h="208">
                <a:moveTo>
                  <a:pt x="720" y="208"/>
                </a:moveTo>
                <a:cubicBezTo>
                  <a:pt x="588" y="120"/>
                  <a:pt x="456" y="32"/>
                  <a:pt x="336" y="16"/>
                </a:cubicBezTo>
                <a:cubicBezTo>
                  <a:pt x="216" y="0"/>
                  <a:pt x="108" y="56"/>
                  <a:pt x="0" y="112"/>
                </a:cubicBezTo>
              </a:path>
            </a:pathLst>
          </a:custGeom>
          <a:noFill/>
          <a:ln w="25400">
            <a:solidFill>
              <a:srgbClr val="3333FF"/>
            </a:solidFill>
            <a:round/>
            <a:headEnd/>
            <a:tailEnd type="triangle" w="lg" len="lg"/>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598" name="Text Box 22"/>
          <p:cNvSpPr txBox="1">
            <a:spLocks noChangeArrowheads="1"/>
          </p:cNvSpPr>
          <p:nvPr/>
        </p:nvSpPr>
        <p:spPr bwMode="auto">
          <a:xfrm>
            <a:off x="7010400" y="5272088"/>
            <a:ext cx="13716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b="1" i="1">
                <a:solidFill>
                  <a:srgbClr val="3333FF"/>
                </a:solidFill>
                <a:latin typeface="Times New Roman" panose="02020603050405020304" pitchFamily="18" charset="0"/>
              </a:rPr>
              <a:t>module contents</a:t>
            </a:r>
          </a:p>
        </p:txBody>
      </p:sp>
      <p:sp>
        <p:nvSpPr>
          <p:cNvPr id="24599" name="AutoShape 23"/>
          <p:cNvSpPr>
            <a:spLocks/>
          </p:cNvSpPr>
          <p:nvPr/>
        </p:nvSpPr>
        <p:spPr bwMode="auto">
          <a:xfrm>
            <a:off x="6705600" y="4357688"/>
            <a:ext cx="304800" cy="1447800"/>
          </a:xfrm>
          <a:prstGeom prst="rightBrace">
            <a:avLst>
              <a:gd name="adj1" fmla="val 39539"/>
              <a:gd name="adj2" fmla="val 50000"/>
            </a:avLst>
          </a:prstGeom>
          <a:noFill/>
          <a:ln w="25400">
            <a:solidFill>
              <a:srgbClr val="3333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endParaRPr lang="zh-CN" altLang="zh-CN" sz="1800">
              <a:solidFill>
                <a:schemeClr val="tx1"/>
              </a:solidFill>
              <a:latin typeface="Times New Roman" panose="02020603050405020304" pitchFamily="18" charset="0"/>
            </a:endParaRPr>
          </a:p>
        </p:txBody>
      </p:sp>
      <p:sp>
        <p:nvSpPr>
          <p:cNvPr id="24600" name="Text Box 24"/>
          <p:cNvSpPr txBox="1">
            <a:spLocks noChangeArrowheads="1"/>
          </p:cNvSpPr>
          <p:nvPr/>
        </p:nvSpPr>
        <p:spPr bwMode="auto">
          <a:xfrm>
            <a:off x="3659188" y="6186488"/>
            <a:ext cx="21447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b="1" i="1">
                <a:solidFill>
                  <a:srgbClr val="3333FF"/>
                </a:solidFill>
                <a:latin typeface="Times New Roman" panose="02020603050405020304" pitchFamily="18" charset="0"/>
              </a:rPr>
              <a:t>keywords underlined</a:t>
            </a:r>
          </a:p>
        </p:txBody>
      </p:sp>
      <p:sp>
        <p:nvSpPr>
          <p:cNvPr id="24601" name="Line 25"/>
          <p:cNvSpPr>
            <a:spLocks noChangeShapeType="1"/>
          </p:cNvSpPr>
          <p:nvPr/>
        </p:nvSpPr>
        <p:spPr bwMode="auto">
          <a:xfrm flipH="1" flipV="1">
            <a:off x="2971800" y="6110288"/>
            <a:ext cx="685800" cy="228600"/>
          </a:xfrm>
          <a:prstGeom prst="line">
            <a:avLst/>
          </a:prstGeom>
          <a:noFill/>
          <a:ln w="25400">
            <a:solidFill>
              <a:srgbClr val="3333FF"/>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24602"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E9DE48B5-C6F9-4741-9D0E-8CCD5BFCAFAB}" type="slidenum">
              <a:rPr lang="zh-CN" altLang="en-US" sz="1400"/>
              <a:pPr eaLnBrk="1" hangingPunct="1"/>
              <a:t>23</a:t>
            </a:fld>
            <a:endParaRPr lang="zh-CN" altLang="en-US" sz="14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457200" y="277813"/>
            <a:ext cx="8229600" cy="1139825"/>
          </a:xfrm>
        </p:spPr>
        <p:txBody>
          <a:bodyPr anchor="b"/>
          <a:lstStyle/>
          <a:p>
            <a:pPr eaLnBrk="1" hangingPunct="1"/>
            <a:r>
              <a:rPr lang="zh-CN" altLang="en-US"/>
              <a:t>如何实现一个模块</a:t>
            </a:r>
          </a:p>
        </p:txBody>
      </p:sp>
      <p:sp>
        <p:nvSpPr>
          <p:cNvPr id="2" name="Rectangle 3"/>
          <p:cNvSpPr>
            <a:spLocks noGrp="1"/>
          </p:cNvSpPr>
          <p:nvPr>
            <p:ph type="body" idx="4294967295"/>
          </p:nvPr>
        </p:nvSpPr>
        <p:spPr>
          <a:xfrm>
            <a:off x="457200" y="1743075"/>
            <a:ext cx="8229600" cy="4953000"/>
          </a:xfrm>
          <a:ln>
            <a:miter/>
          </a:ln>
        </p:spPr>
        <p:txBody>
          <a:bodyPr/>
          <a:lstStyle/>
          <a:p>
            <a:pPr eaLnBrk="1" hangingPunct="1">
              <a:lnSpc>
                <a:spcPct val="80000"/>
              </a:lnSpc>
            </a:pPr>
            <a:r>
              <a:rPr lang="en-US" altLang="zh-CN" sz="2400" noProof="1"/>
              <a:t>Verilog</a:t>
            </a:r>
            <a:r>
              <a:rPr lang="ja-JP" altLang="en-US" sz="2400" noProof="1"/>
              <a:t>语言的关键词不能用作模块名</a:t>
            </a:r>
          </a:p>
          <a:p>
            <a:pPr algn="ctr" eaLnBrk="1" hangingPunct="1">
              <a:lnSpc>
                <a:spcPct val="80000"/>
              </a:lnSpc>
              <a:buFontTx/>
              <a:buNone/>
            </a:pPr>
            <a:r>
              <a:rPr lang="ja-JP" altLang="en-US" sz="2400" noProof="1"/>
              <a:t>（例如：</a:t>
            </a:r>
            <a:r>
              <a:rPr lang="en-US" altLang="zh-CN" sz="2400" noProof="1"/>
              <a:t>module/port/signal </a:t>
            </a:r>
            <a:r>
              <a:rPr lang="ja-JP" altLang="en-US" sz="2400" noProof="1"/>
              <a:t>等）</a:t>
            </a:r>
          </a:p>
          <a:p>
            <a:pPr lvl="1" eaLnBrk="1" hangingPunct="1">
              <a:lnSpc>
                <a:spcPct val="80000"/>
              </a:lnSpc>
            </a:pPr>
            <a:r>
              <a:rPr lang="en-US" altLang="zh-CN" sz="2000" noProof="1"/>
              <a:t>Choose a </a:t>
            </a:r>
            <a:r>
              <a:rPr lang="en-US" altLang="zh-CN" sz="2000" i="1" noProof="1"/>
              <a:t>descriptive</a:t>
            </a:r>
            <a:r>
              <a:rPr lang="en-US" altLang="zh-CN" sz="2000" noProof="1"/>
              <a:t>  module name</a:t>
            </a:r>
          </a:p>
          <a:p>
            <a:pPr lvl="4" eaLnBrk="1" hangingPunct="1">
              <a:lnSpc>
                <a:spcPct val="80000"/>
              </a:lnSpc>
            </a:pPr>
            <a:endParaRPr lang="en-US" altLang="zh-CN" noProof="1"/>
          </a:p>
          <a:p>
            <a:pPr eaLnBrk="1" hangingPunct="1">
              <a:lnSpc>
                <a:spcPct val="80000"/>
              </a:lnSpc>
            </a:pPr>
            <a:r>
              <a:rPr lang="ja-JP" altLang="en-US" sz="2400" noProof="1"/>
              <a:t>定义模块的端口（</a:t>
            </a:r>
            <a:r>
              <a:rPr lang="en-US" altLang="zh-CN" sz="2400" noProof="1"/>
              <a:t>connectivity</a:t>
            </a:r>
            <a:r>
              <a:rPr lang="en-US" altLang="en-US" sz="2400" noProof="1"/>
              <a:t>）</a:t>
            </a:r>
          </a:p>
          <a:p>
            <a:pPr lvl="4" eaLnBrk="1" hangingPunct="1">
              <a:lnSpc>
                <a:spcPct val="80000"/>
              </a:lnSpc>
            </a:pPr>
            <a:endParaRPr lang="en-US" altLang="zh-CN" sz="2400" noProof="1"/>
          </a:p>
          <a:p>
            <a:pPr eaLnBrk="1" hangingPunct="1">
              <a:lnSpc>
                <a:spcPct val="80000"/>
              </a:lnSpc>
            </a:pPr>
            <a:r>
              <a:rPr lang="ja-JP" altLang="en-US" sz="2400" noProof="1"/>
              <a:t>定义模块内部连接到端口的信号类型</a:t>
            </a:r>
            <a:endParaRPr lang="ja-JP" altLang="zh-CN" sz="2400" noProof="1"/>
          </a:p>
          <a:p>
            <a:pPr lvl="1" eaLnBrk="1" hangingPunct="1">
              <a:lnSpc>
                <a:spcPct val="80000"/>
              </a:lnSpc>
            </a:pPr>
            <a:r>
              <a:rPr lang="en-US" altLang="zh-CN" sz="2000" noProof="1"/>
              <a:t>Choose </a:t>
            </a:r>
            <a:r>
              <a:rPr lang="en-US" altLang="zh-CN" sz="2000" i="1" noProof="1"/>
              <a:t>descriptive</a:t>
            </a:r>
            <a:r>
              <a:rPr lang="en-US" altLang="zh-CN" sz="2000" noProof="1"/>
              <a:t>  signal names</a:t>
            </a:r>
          </a:p>
          <a:p>
            <a:pPr lvl="4" eaLnBrk="1" hangingPunct="1">
              <a:lnSpc>
                <a:spcPct val="80000"/>
              </a:lnSpc>
            </a:pPr>
            <a:endParaRPr lang="en-US" altLang="zh-CN" sz="2400" noProof="1"/>
          </a:p>
          <a:p>
            <a:pPr eaLnBrk="1" hangingPunct="1">
              <a:lnSpc>
                <a:spcPct val="80000"/>
              </a:lnSpc>
            </a:pPr>
            <a:r>
              <a:rPr lang="ja-JP" altLang="en-US" sz="2400" noProof="1"/>
              <a:t>定义内部信号</a:t>
            </a:r>
          </a:p>
          <a:p>
            <a:pPr lvl="4" eaLnBrk="1" hangingPunct="1">
              <a:lnSpc>
                <a:spcPct val="80000"/>
              </a:lnSpc>
            </a:pPr>
            <a:endParaRPr lang="ja-JP" altLang="zh-CN" sz="2400" noProof="1"/>
          </a:p>
          <a:p>
            <a:pPr eaLnBrk="1" hangingPunct="1">
              <a:lnSpc>
                <a:spcPct val="80000"/>
              </a:lnSpc>
            </a:pPr>
            <a:r>
              <a:rPr lang="ja-JP" altLang="en-US" sz="2400" noProof="1"/>
              <a:t>描述模块内部实现的功能（</a:t>
            </a:r>
            <a:r>
              <a:rPr lang="en-US" altLang="zh-CN" sz="2400" noProof="1"/>
              <a:t> functionality</a:t>
            </a:r>
            <a:r>
              <a:rPr lang="en-US" altLang="en-US" sz="2400" noProof="1"/>
              <a:t>）</a:t>
            </a:r>
          </a:p>
        </p:txBody>
      </p:sp>
      <p:sp>
        <p:nvSpPr>
          <p:cNvPr id="25604"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C62E4EE8-D4C8-4D19-B825-1DB2F53EDE2E}" type="slidenum">
              <a:rPr lang="zh-CN" altLang="en-US" sz="1400"/>
              <a:pPr eaLnBrk="1" hangingPunct="1"/>
              <a:t>24</a:t>
            </a:fld>
            <a:endParaRPr lang="zh-CN" altLang="en-US" sz="14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a:xfrm>
            <a:off x="457200" y="277813"/>
            <a:ext cx="8229600" cy="1139825"/>
          </a:xfrm>
        </p:spPr>
        <p:txBody>
          <a:bodyPr anchor="b"/>
          <a:lstStyle/>
          <a:p>
            <a:pPr eaLnBrk="1" hangingPunct="1"/>
            <a:r>
              <a:rPr lang="zh-CN" altLang="en-US"/>
              <a:t>定义端口</a:t>
            </a:r>
            <a:endParaRPr lang="en-US" altLang="zh-CN"/>
          </a:p>
        </p:txBody>
      </p:sp>
      <p:sp>
        <p:nvSpPr>
          <p:cNvPr id="26627" name="Rectangle 3"/>
          <p:cNvSpPr>
            <a:spLocks noGrp="1" noChangeArrowheads="1"/>
          </p:cNvSpPr>
          <p:nvPr>
            <p:ph type="body" idx="4294967295"/>
          </p:nvPr>
        </p:nvSpPr>
        <p:spPr>
          <a:xfrm>
            <a:off x="457200" y="1600200"/>
            <a:ext cx="8229600" cy="4953000"/>
          </a:xfrm>
        </p:spPr>
        <p:txBody>
          <a:bodyPr/>
          <a:lstStyle/>
          <a:p>
            <a:pPr eaLnBrk="1" hangingPunct="1">
              <a:lnSpc>
                <a:spcPct val="80000"/>
              </a:lnSpc>
            </a:pPr>
            <a:r>
              <a:rPr lang="zh-CN" altLang="en-US" sz="2400"/>
              <a:t>每个端口都会连接一个信号（</a:t>
            </a:r>
            <a:r>
              <a:rPr lang="en-US" altLang="zh-CN" sz="2400"/>
              <a:t>Signal</a:t>
            </a:r>
            <a:r>
              <a:rPr lang="zh-CN" altLang="en-US" sz="2400"/>
              <a:t>）</a:t>
            </a:r>
          </a:p>
          <a:p>
            <a:pPr eaLnBrk="1" hangingPunct="1">
              <a:lnSpc>
                <a:spcPct val="80000"/>
              </a:lnSpc>
            </a:pPr>
            <a:endParaRPr lang="en-US" altLang="zh-CN" sz="1400"/>
          </a:p>
          <a:p>
            <a:pPr eaLnBrk="1" hangingPunct="1">
              <a:lnSpc>
                <a:spcPct val="80000"/>
              </a:lnSpc>
            </a:pPr>
            <a:r>
              <a:rPr lang="zh-CN" altLang="en-US" sz="2400"/>
              <a:t>申明端口的类型</a:t>
            </a:r>
          </a:p>
          <a:p>
            <a:pPr lvl="1" eaLnBrk="1" hangingPunct="1">
              <a:lnSpc>
                <a:spcPct val="80000"/>
              </a:lnSpc>
            </a:pPr>
            <a:r>
              <a:rPr lang="en-US" altLang="zh-CN" sz="2000" b="1"/>
              <a:t>input</a:t>
            </a:r>
          </a:p>
          <a:p>
            <a:pPr lvl="1" eaLnBrk="1" hangingPunct="1">
              <a:lnSpc>
                <a:spcPct val="80000"/>
              </a:lnSpc>
            </a:pPr>
            <a:r>
              <a:rPr lang="en-US" altLang="zh-CN" sz="2000" b="1"/>
              <a:t>output</a:t>
            </a:r>
          </a:p>
          <a:p>
            <a:pPr lvl="1" eaLnBrk="1" hangingPunct="1">
              <a:lnSpc>
                <a:spcPct val="80000"/>
              </a:lnSpc>
            </a:pPr>
            <a:r>
              <a:rPr lang="en-US" altLang="zh-CN" sz="2000" b="1"/>
              <a:t>inout </a:t>
            </a:r>
            <a:r>
              <a:rPr lang="zh-CN" altLang="en-US" sz="2000" b="1"/>
              <a:t>（双向）</a:t>
            </a:r>
            <a:endParaRPr lang="en-US" altLang="zh-CN" sz="2000"/>
          </a:p>
          <a:p>
            <a:pPr eaLnBrk="1" hangingPunct="1">
              <a:lnSpc>
                <a:spcPct val="80000"/>
              </a:lnSpc>
            </a:pPr>
            <a:endParaRPr lang="en-US" altLang="zh-CN" sz="1400"/>
          </a:p>
          <a:p>
            <a:pPr eaLnBrk="1" hangingPunct="1">
              <a:lnSpc>
                <a:spcPct val="80000"/>
              </a:lnSpc>
            </a:pPr>
            <a:r>
              <a:rPr lang="en-US" altLang="zh-CN" sz="2400"/>
              <a:t>Scalar (single bit) - </a:t>
            </a:r>
            <a:r>
              <a:rPr lang="zh-CN" altLang="en-US" sz="2400"/>
              <a:t>不需要给出信号的位数</a:t>
            </a:r>
          </a:p>
          <a:p>
            <a:pPr lvl="1" eaLnBrk="1" hangingPunct="1">
              <a:lnSpc>
                <a:spcPct val="80000"/>
              </a:lnSpc>
            </a:pPr>
            <a:r>
              <a:rPr lang="en-US" altLang="zh-CN" sz="2000" b="1"/>
              <a:t>input 	</a:t>
            </a:r>
            <a:r>
              <a:rPr lang="en-US" altLang="zh-CN" sz="2000"/>
              <a:t>cin</a:t>
            </a:r>
            <a:r>
              <a:rPr lang="en-US" altLang="zh-CN" sz="2000" b="1"/>
              <a:t>;</a:t>
            </a:r>
          </a:p>
          <a:p>
            <a:pPr lvl="1" eaLnBrk="1" hangingPunct="1">
              <a:lnSpc>
                <a:spcPct val="80000"/>
              </a:lnSpc>
              <a:buFontTx/>
              <a:buNone/>
            </a:pPr>
            <a:endParaRPr lang="en-US" altLang="zh-CN" sz="1400" b="1"/>
          </a:p>
          <a:p>
            <a:pPr eaLnBrk="1" hangingPunct="1">
              <a:lnSpc>
                <a:spcPct val="80000"/>
              </a:lnSpc>
            </a:pPr>
            <a:r>
              <a:rPr lang="en-US" altLang="zh-CN" sz="2400"/>
              <a:t>Vector (multiple bits) - </a:t>
            </a:r>
            <a:r>
              <a:rPr lang="zh-CN" altLang="en-US" sz="2400"/>
              <a:t>需要定义具体的位数</a:t>
            </a:r>
          </a:p>
          <a:p>
            <a:pPr lvl="1" eaLnBrk="1" hangingPunct="1">
              <a:lnSpc>
                <a:spcPct val="80000"/>
              </a:lnSpc>
            </a:pPr>
            <a:r>
              <a:rPr lang="en-US" altLang="zh-CN" sz="2000"/>
              <a:t>Range is MSB to LSB (left to right)</a:t>
            </a:r>
          </a:p>
          <a:p>
            <a:pPr lvl="1" eaLnBrk="1" hangingPunct="1">
              <a:lnSpc>
                <a:spcPct val="80000"/>
              </a:lnSpc>
            </a:pPr>
            <a:r>
              <a:rPr lang="en-US" altLang="zh-CN" sz="2000"/>
              <a:t>Don’t have to include zero if you don’t want to… (</a:t>
            </a:r>
            <a:r>
              <a:rPr lang="en-US" altLang="zh-CN" sz="2000" b="1"/>
              <a:t>D[2:1]</a:t>
            </a:r>
            <a:r>
              <a:rPr lang="en-US" altLang="zh-CN" sz="2000"/>
              <a:t>)</a:t>
            </a:r>
          </a:p>
          <a:p>
            <a:pPr lvl="1" eaLnBrk="1" hangingPunct="1">
              <a:lnSpc>
                <a:spcPct val="80000"/>
              </a:lnSpc>
            </a:pPr>
            <a:r>
              <a:rPr lang="en-US" altLang="zh-CN" sz="2000" b="1"/>
              <a:t>output 	</a:t>
            </a:r>
            <a:r>
              <a:rPr lang="en-US" altLang="zh-CN" sz="2000"/>
              <a:t>[7:0]</a:t>
            </a:r>
            <a:r>
              <a:rPr lang="en-US" altLang="zh-CN" sz="2000" b="1"/>
              <a:t> </a:t>
            </a:r>
            <a:r>
              <a:rPr lang="en-US" altLang="zh-CN" sz="2000"/>
              <a:t>OUT;</a:t>
            </a:r>
          </a:p>
          <a:p>
            <a:pPr lvl="1" eaLnBrk="1" hangingPunct="1">
              <a:lnSpc>
                <a:spcPct val="80000"/>
              </a:lnSpc>
            </a:pPr>
            <a:r>
              <a:rPr lang="en-US" altLang="zh-CN" sz="2000" b="1"/>
              <a:t>input 	</a:t>
            </a:r>
            <a:r>
              <a:rPr lang="en-US" altLang="zh-CN" sz="2000"/>
              <a:t>[0:4]</a:t>
            </a:r>
            <a:r>
              <a:rPr lang="en-US" altLang="zh-CN" sz="2000" b="1"/>
              <a:t> </a:t>
            </a:r>
            <a:r>
              <a:rPr lang="en-US" altLang="zh-CN" sz="2000"/>
              <a:t>IN;</a:t>
            </a:r>
          </a:p>
        </p:txBody>
      </p:sp>
      <p:sp>
        <p:nvSpPr>
          <p:cNvPr id="26628"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1A3C7DC3-8CF1-4BCB-A56D-9EEF3D3AC362}" type="slidenum">
              <a:rPr lang="zh-CN" altLang="en-US" sz="1400"/>
              <a:pPr eaLnBrk="1" hangingPunct="1"/>
              <a:t>25</a:t>
            </a:fld>
            <a:endParaRPr lang="zh-CN" altLang="en-US" sz="1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457200" y="277813"/>
            <a:ext cx="8229600" cy="1139825"/>
          </a:xfrm>
        </p:spPr>
        <p:txBody>
          <a:bodyPr anchor="b"/>
          <a:lstStyle/>
          <a:p>
            <a:pPr eaLnBrk="1" hangingPunct="1"/>
            <a:r>
              <a:rPr lang="zh-CN" altLang="en-US"/>
              <a:t>模块端口列表</a:t>
            </a:r>
          </a:p>
        </p:txBody>
      </p:sp>
      <p:sp>
        <p:nvSpPr>
          <p:cNvPr id="27651" name="Rectangle 4"/>
          <p:cNvSpPr>
            <a:spLocks noGrp="1" noChangeArrowheads="1"/>
          </p:cNvSpPr>
          <p:nvPr>
            <p:ph type="body" idx="4294967295"/>
          </p:nvPr>
        </p:nvSpPr>
        <p:spPr>
          <a:xfrm>
            <a:off x="457200" y="1600200"/>
            <a:ext cx="8229600" cy="4953000"/>
          </a:xfrm>
        </p:spPr>
        <p:txBody>
          <a:bodyPr/>
          <a:lstStyle/>
          <a:p>
            <a:pPr eaLnBrk="1" hangingPunct="1"/>
            <a:r>
              <a:rPr lang="zh-CN" altLang="en-US" sz="2800"/>
              <a:t>模块端口的多种申明方法（例</a:t>
            </a:r>
            <a:r>
              <a:rPr lang="en-US" altLang="zh-CN" sz="2800"/>
              <a:t>1</a:t>
            </a:r>
            <a:r>
              <a:rPr lang="zh-CN" altLang="en-US" sz="2800"/>
              <a:t>）</a:t>
            </a:r>
          </a:p>
        </p:txBody>
      </p:sp>
      <p:sp>
        <p:nvSpPr>
          <p:cNvPr id="27652" name="Rectangle 5"/>
          <p:cNvSpPr>
            <a:spLocks noChangeArrowheads="1"/>
          </p:cNvSpPr>
          <p:nvPr/>
        </p:nvSpPr>
        <p:spPr bwMode="auto">
          <a:xfrm>
            <a:off x="2133600" y="2514600"/>
            <a:ext cx="4572000" cy="14779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b="1">
                <a:solidFill>
                  <a:schemeClr val="tx1"/>
                </a:solidFill>
                <a:latin typeface="Verdana" panose="020B0604030504040204" pitchFamily="34" charset="0"/>
                <a:cs typeface="Arial" panose="020B0604020202020204" pitchFamily="34" charset="0"/>
              </a:rPr>
              <a:t>module</a:t>
            </a:r>
            <a:r>
              <a:rPr lang="en-US" altLang="zh-CN" sz="1800">
                <a:solidFill>
                  <a:schemeClr val="tx1"/>
                </a:solidFill>
                <a:latin typeface="Verdana" panose="020B0604030504040204" pitchFamily="34" charset="0"/>
                <a:cs typeface="Arial" panose="020B0604020202020204" pitchFamily="34" charset="0"/>
              </a:rPr>
              <a:t> Add_half(c_out, sum, a, b);</a:t>
            </a:r>
          </a:p>
          <a:p>
            <a:pPr eaLnBrk="1" hangingPunct="1"/>
            <a:r>
              <a:rPr lang="en-US" altLang="zh-CN" sz="1800" b="1">
                <a:solidFill>
                  <a:schemeClr val="tx1"/>
                </a:solidFill>
                <a:latin typeface="Verdana" panose="020B0604030504040204" pitchFamily="34" charset="0"/>
                <a:cs typeface="Arial" panose="020B0604020202020204" pitchFamily="34" charset="0"/>
              </a:rPr>
              <a:t>     output</a:t>
            </a:r>
            <a:r>
              <a:rPr lang="en-US" altLang="zh-CN" sz="1800">
                <a:solidFill>
                  <a:schemeClr val="tx1"/>
                </a:solidFill>
                <a:latin typeface="Verdana" panose="020B0604030504040204" pitchFamily="34" charset="0"/>
                <a:cs typeface="Arial" panose="020B0604020202020204" pitchFamily="34" charset="0"/>
              </a:rPr>
              <a:t> sum, c_out;</a:t>
            </a:r>
          </a:p>
          <a:p>
            <a:pPr eaLnBrk="1" hangingPunct="1"/>
            <a:r>
              <a:rPr lang="en-US" altLang="zh-CN" sz="1800" b="1">
                <a:solidFill>
                  <a:schemeClr val="tx1"/>
                </a:solidFill>
                <a:latin typeface="Verdana" panose="020B0604030504040204" pitchFamily="34" charset="0"/>
                <a:cs typeface="Arial" panose="020B0604020202020204" pitchFamily="34" charset="0"/>
              </a:rPr>
              <a:t>     input</a:t>
            </a:r>
            <a:r>
              <a:rPr lang="en-US" altLang="zh-CN" sz="1800">
                <a:solidFill>
                  <a:schemeClr val="tx1"/>
                </a:solidFill>
                <a:latin typeface="Verdana" panose="020B0604030504040204" pitchFamily="34" charset="0"/>
                <a:cs typeface="Arial" panose="020B0604020202020204" pitchFamily="34" charset="0"/>
              </a:rPr>
              <a:t> a, b;</a:t>
            </a:r>
          </a:p>
          <a:p>
            <a:pPr eaLnBrk="1" hangingPunct="1"/>
            <a:r>
              <a:rPr lang="en-US" altLang="zh-CN" sz="1800" b="1">
                <a:solidFill>
                  <a:schemeClr val="tx1"/>
                </a:solidFill>
                <a:latin typeface="Verdana" panose="020B0604030504040204" pitchFamily="34" charset="0"/>
                <a:cs typeface="Arial" panose="020B0604020202020204" pitchFamily="34" charset="0"/>
              </a:rPr>
              <a:t>     …</a:t>
            </a:r>
            <a:endParaRPr lang="en-US" altLang="zh-CN" sz="1800">
              <a:solidFill>
                <a:schemeClr val="tx1"/>
              </a:solidFill>
              <a:latin typeface="Verdana" panose="020B0604030504040204" pitchFamily="34" charset="0"/>
              <a:cs typeface="Arial" panose="020B0604020202020204" pitchFamily="34" charset="0"/>
            </a:endParaRPr>
          </a:p>
          <a:p>
            <a:pPr eaLnBrk="1" hangingPunct="1"/>
            <a:r>
              <a:rPr lang="en-US" altLang="zh-CN" sz="1800" b="1">
                <a:solidFill>
                  <a:schemeClr val="tx1"/>
                </a:solidFill>
                <a:latin typeface="Verdana" panose="020B0604030504040204" pitchFamily="34" charset="0"/>
                <a:cs typeface="Arial" panose="020B0604020202020204" pitchFamily="34" charset="0"/>
              </a:rPr>
              <a:t>endmodule</a:t>
            </a:r>
          </a:p>
        </p:txBody>
      </p:sp>
      <p:sp>
        <p:nvSpPr>
          <p:cNvPr id="13317" name="Rectangle 6"/>
          <p:cNvSpPr>
            <a:spLocks noChangeArrowheads="1"/>
          </p:cNvSpPr>
          <p:nvPr/>
        </p:nvSpPr>
        <p:spPr bwMode="auto">
          <a:xfrm>
            <a:off x="2133600" y="4495800"/>
            <a:ext cx="4724400" cy="12033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b="1">
                <a:solidFill>
                  <a:schemeClr val="tx1"/>
                </a:solidFill>
                <a:latin typeface="Verdana" panose="020B0604030504040204" pitchFamily="34" charset="0"/>
                <a:cs typeface="Arial" panose="020B0604020202020204" pitchFamily="34" charset="0"/>
              </a:rPr>
              <a:t>module</a:t>
            </a:r>
            <a:r>
              <a:rPr lang="en-US" altLang="zh-CN" sz="1800">
                <a:solidFill>
                  <a:schemeClr val="tx1"/>
                </a:solidFill>
                <a:latin typeface="Verdana" panose="020B0604030504040204" pitchFamily="34" charset="0"/>
                <a:cs typeface="Arial" panose="020B0604020202020204" pitchFamily="34" charset="0"/>
              </a:rPr>
              <a:t> Add_half(</a:t>
            </a:r>
            <a:r>
              <a:rPr lang="en-US" altLang="zh-CN" sz="1800" b="1">
                <a:solidFill>
                  <a:schemeClr val="tx1"/>
                </a:solidFill>
                <a:latin typeface="Verdana" panose="020B0604030504040204" pitchFamily="34" charset="0"/>
                <a:cs typeface="Arial" panose="020B0604020202020204" pitchFamily="34" charset="0"/>
              </a:rPr>
              <a:t>output</a:t>
            </a:r>
            <a:r>
              <a:rPr lang="en-US" altLang="zh-CN" sz="1800">
                <a:solidFill>
                  <a:schemeClr val="tx1"/>
                </a:solidFill>
                <a:latin typeface="Verdana" panose="020B0604030504040204" pitchFamily="34" charset="0"/>
                <a:cs typeface="Arial" panose="020B0604020202020204" pitchFamily="34" charset="0"/>
              </a:rPr>
              <a:t> c_out, sum,</a:t>
            </a:r>
          </a:p>
          <a:p>
            <a:pPr eaLnBrk="1" hangingPunct="1"/>
            <a:r>
              <a:rPr lang="en-US" altLang="zh-CN" sz="1800">
                <a:solidFill>
                  <a:schemeClr val="tx1"/>
                </a:solidFill>
                <a:latin typeface="Verdana" panose="020B0604030504040204" pitchFamily="34" charset="0"/>
                <a:cs typeface="Arial" panose="020B0604020202020204" pitchFamily="34" charset="0"/>
              </a:rPr>
              <a:t>                           </a:t>
            </a:r>
            <a:r>
              <a:rPr lang="en-US" altLang="zh-CN" sz="1800" b="1">
                <a:solidFill>
                  <a:schemeClr val="tx1"/>
                </a:solidFill>
                <a:latin typeface="Verdana" panose="020B0604030504040204" pitchFamily="34" charset="0"/>
                <a:cs typeface="Arial" panose="020B0604020202020204" pitchFamily="34" charset="0"/>
              </a:rPr>
              <a:t>input</a:t>
            </a:r>
            <a:r>
              <a:rPr lang="en-US" altLang="zh-CN" sz="1800">
                <a:solidFill>
                  <a:schemeClr val="tx1"/>
                </a:solidFill>
                <a:latin typeface="Verdana" panose="020B0604030504040204" pitchFamily="34" charset="0"/>
                <a:cs typeface="Arial" panose="020B0604020202020204" pitchFamily="34" charset="0"/>
              </a:rPr>
              <a:t> a, b);</a:t>
            </a:r>
          </a:p>
          <a:p>
            <a:pPr eaLnBrk="1" hangingPunct="1"/>
            <a:r>
              <a:rPr lang="en-US" altLang="zh-CN" sz="1800" b="1">
                <a:solidFill>
                  <a:schemeClr val="tx1"/>
                </a:solidFill>
                <a:latin typeface="Verdana" panose="020B0604030504040204" pitchFamily="34" charset="0"/>
                <a:cs typeface="Arial" panose="020B0604020202020204" pitchFamily="34" charset="0"/>
              </a:rPr>
              <a:t>     …</a:t>
            </a:r>
          </a:p>
          <a:p>
            <a:pPr eaLnBrk="1" hangingPunct="1"/>
            <a:r>
              <a:rPr lang="en-US" altLang="zh-CN" sz="1800" b="1">
                <a:solidFill>
                  <a:schemeClr val="tx1"/>
                </a:solidFill>
                <a:latin typeface="Verdana" panose="020B0604030504040204" pitchFamily="34" charset="0"/>
                <a:cs typeface="Arial" panose="020B0604020202020204" pitchFamily="34" charset="0"/>
              </a:rPr>
              <a:t>endmodule</a:t>
            </a:r>
          </a:p>
        </p:txBody>
      </p:sp>
      <p:sp>
        <p:nvSpPr>
          <p:cNvPr id="27654"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E21ECFE8-4710-49F3-97E2-384704C440EE}" type="slidenum">
              <a:rPr lang="zh-CN" altLang="en-US" sz="1400"/>
              <a:pPr eaLnBrk="1" hangingPunct="1"/>
              <a:t>26</a:t>
            </a:fld>
            <a:endParaRPr lang="zh-CN"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317"/>
                                        </p:tgtEl>
                                        <p:attrNameLst>
                                          <p:attrName>style.visibility</p:attrName>
                                        </p:attrNameLst>
                                      </p:cBhvr>
                                      <p:to>
                                        <p:strVal val="visible"/>
                                      </p:to>
                                    </p:set>
                                    <p:animEffect transition="in" filter="checkerboard(across)">
                                      <p:cBhvr>
                                        <p:cTn id="7" dur="500"/>
                                        <p:tgtEl>
                                          <p:spTgt spid="13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457200" y="277813"/>
            <a:ext cx="8229600" cy="1139825"/>
          </a:xfrm>
        </p:spPr>
        <p:txBody>
          <a:bodyPr anchor="b"/>
          <a:lstStyle/>
          <a:p>
            <a:pPr eaLnBrk="1" hangingPunct="1"/>
            <a:r>
              <a:rPr lang="zh-CN" altLang="en-US"/>
              <a:t>模块端口列表</a:t>
            </a:r>
          </a:p>
        </p:txBody>
      </p:sp>
      <p:sp>
        <p:nvSpPr>
          <p:cNvPr id="2" name="Rectangle 4"/>
          <p:cNvSpPr/>
          <p:nvPr/>
        </p:nvSpPr>
        <p:spPr>
          <a:xfrm>
            <a:off x="381000" y="1600200"/>
            <a:ext cx="8229600" cy="4953000"/>
          </a:xfrm>
          <a:prstGeom prst="rect">
            <a:avLst/>
          </a:prstGeom>
          <a:noFill/>
          <a:ln w="9525">
            <a:noFill/>
            <a:miter/>
          </a:ln>
        </p:spPr>
        <p:txBody>
          <a:bodyPr>
            <a:scene3d>
              <a:camera prst="orthographicFront"/>
              <a:lightRig rig="soft" dir="t">
                <a:rot lat="0" lon="0" rev="15600000"/>
              </a:lightRig>
            </a:scene3d>
            <a:sp3d extrusionH="57150" prstMaterial="softEdge">
              <a:bevelT w="25400" h="38100"/>
            </a:sp3d>
          </a:bodyPr>
          <a:lstStyle/>
          <a:p>
            <a:pPr marL="457200" indent="-457200">
              <a:buFont typeface="Arial" charset="0"/>
              <a:buChar char="•"/>
              <a:defRPr/>
            </a:pPr>
            <a:r>
              <a:rPr lang="zh-CN" altLang="en-US" sz="2800" noProof="1">
                <a:solidFill>
                  <a:schemeClr val="tx1"/>
                </a:solidFill>
                <a:latin typeface="+mn-lt"/>
                <a:ea typeface="+mn-ea"/>
                <a:sym typeface="+mn-ea"/>
              </a:rPr>
              <a:t>模块端口的多种申明方法（例</a:t>
            </a:r>
            <a:r>
              <a:rPr lang="en-US" altLang="zh-CN" sz="2800" noProof="1">
                <a:solidFill>
                  <a:schemeClr val="tx1"/>
                </a:solidFill>
                <a:latin typeface="+mn-lt"/>
                <a:ea typeface="+mn-ea"/>
                <a:sym typeface="+mn-ea"/>
              </a:rPr>
              <a:t>2</a:t>
            </a:r>
            <a:r>
              <a:rPr lang="zh-CN" altLang="en-US" sz="2800" noProof="1">
                <a:solidFill>
                  <a:schemeClr val="tx1"/>
                </a:solidFill>
                <a:latin typeface="+mn-lt"/>
                <a:ea typeface="+mn-ea"/>
                <a:sym typeface="+mn-ea"/>
              </a:rPr>
              <a:t>）</a:t>
            </a:r>
          </a:p>
        </p:txBody>
      </p:sp>
      <p:sp>
        <p:nvSpPr>
          <p:cNvPr id="28676" name="Rectangle 5"/>
          <p:cNvSpPr>
            <a:spLocks noChangeArrowheads="1"/>
          </p:cNvSpPr>
          <p:nvPr/>
        </p:nvSpPr>
        <p:spPr bwMode="auto">
          <a:xfrm>
            <a:off x="1066800" y="2679700"/>
            <a:ext cx="4572000" cy="14779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b="1">
                <a:solidFill>
                  <a:schemeClr val="tx1"/>
                </a:solidFill>
                <a:latin typeface="Verdana" panose="020B0604030504040204" pitchFamily="34" charset="0"/>
                <a:cs typeface="Arial" panose="020B0604020202020204" pitchFamily="34" charset="0"/>
              </a:rPr>
              <a:t>module</a:t>
            </a:r>
            <a:r>
              <a:rPr lang="en-US" altLang="zh-CN" sz="1800">
                <a:solidFill>
                  <a:schemeClr val="tx1"/>
                </a:solidFill>
                <a:latin typeface="Verdana" panose="020B0604030504040204" pitchFamily="34" charset="0"/>
                <a:cs typeface="Arial" panose="020B0604020202020204" pitchFamily="34" charset="0"/>
              </a:rPr>
              <a:t> xor_8bit(out, a, b);</a:t>
            </a:r>
          </a:p>
          <a:p>
            <a:pPr eaLnBrk="1" hangingPunct="1"/>
            <a:r>
              <a:rPr lang="en-US" altLang="zh-CN" sz="1800" b="1">
                <a:solidFill>
                  <a:schemeClr val="tx1"/>
                </a:solidFill>
                <a:latin typeface="Verdana" panose="020B0604030504040204" pitchFamily="34" charset="0"/>
                <a:cs typeface="Arial" panose="020B0604020202020204" pitchFamily="34" charset="0"/>
              </a:rPr>
              <a:t>     output</a:t>
            </a:r>
            <a:r>
              <a:rPr lang="en-US" altLang="zh-CN" sz="1800">
                <a:solidFill>
                  <a:schemeClr val="tx1"/>
                </a:solidFill>
                <a:latin typeface="Verdana" panose="020B0604030504040204" pitchFamily="34" charset="0"/>
                <a:cs typeface="Arial" panose="020B0604020202020204" pitchFamily="34" charset="0"/>
              </a:rPr>
              <a:t> [7:0] out;</a:t>
            </a:r>
          </a:p>
          <a:p>
            <a:pPr eaLnBrk="1" hangingPunct="1"/>
            <a:r>
              <a:rPr lang="en-US" altLang="zh-CN" sz="1800" b="1">
                <a:solidFill>
                  <a:schemeClr val="tx1"/>
                </a:solidFill>
                <a:latin typeface="Verdana" panose="020B0604030504040204" pitchFamily="34" charset="0"/>
                <a:cs typeface="Arial" panose="020B0604020202020204" pitchFamily="34" charset="0"/>
              </a:rPr>
              <a:t>     input</a:t>
            </a:r>
            <a:r>
              <a:rPr lang="en-US" altLang="zh-CN" sz="1800">
                <a:solidFill>
                  <a:schemeClr val="tx1"/>
                </a:solidFill>
                <a:latin typeface="Verdana" panose="020B0604030504040204" pitchFamily="34" charset="0"/>
                <a:cs typeface="Arial" panose="020B0604020202020204" pitchFamily="34" charset="0"/>
              </a:rPr>
              <a:t> [7:0] a, b;</a:t>
            </a:r>
          </a:p>
          <a:p>
            <a:pPr eaLnBrk="1" hangingPunct="1"/>
            <a:r>
              <a:rPr lang="en-US" altLang="zh-CN" sz="1800" b="1">
                <a:solidFill>
                  <a:schemeClr val="tx1"/>
                </a:solidFill>
                <a:latin typeface="Verdana" panose="020B0604030504040204" pitchFamily="34" charset="0"/>
                <a:cs typeface="Arial" panose="020B0604020202020204" pitchFamily="34" charset="0"/>
              </a:rPr>
              <a:t>     …</a:t>
            </a:r>
            <a:endParaRPr lang="en-US" altLang="zh-CN" sz="1800">
              <a:solidFill>
                <a:schemeClr val="tx1"/>
              </a:solidFill>
              <a:latin typeface="Verdana" panose="020B0604030504040204" pitchFamily="34" charset="0"/>
              <a:cs typeface="Arial" panose="020B0604020202020204" pitchFamily="34" charset="0"/>
            </a:endParaRPr>
          </a:p>
          <a:p>
            <a:pPr eaLnBrk="1" hangingPunct="1"/>
            <a:r>
              <a:rPr lang="en-US" altLang="zh-CN" sz="1800" b="1">
                <a:solidFill>
                  <a:schemeClr val="tx1"/>
                </a:solidFill>
                <a:latin typeface="Verdana" panose="020B0604030504040204" pitchFamily="34" charset="0"/>
                <a:cs typeface="Arial" panose="020B0604020202020204" pitchFamily="34" charset="0"/>
              </a:rPr>
              <a:t>endmodule</a:t>
            </a:r>
          </a:p>
        </p:txBody>
      </p:sp>
      <p:sp>
        <p:nvSpPr>
          <p:cNvPr id="28677" name="Rectangle 6"/>
          <p:cNvSpPr>
            <a:spLocks noChangeArrowheads="1"/>
          </p:cNvSpPr>
          <p:nvPr/>
        </p:nvSpPr>
        <p:spPr bwMode="auto">
          <a:xfrm>
            <a:off x="1066800" y="4660900"/>
            <a:ext cx="6858000" cy="9286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b="1">
                <a:solidFill>
                  <a:schemeClr val="tx1"/>
                </a:solidFill>
                <a:latin typeface="Verdana" panose="020B0604030504040204" pitchFamily="34" charset="0"/>
                <a:cs typeface="Arial" panose="020B0604020202020204" pitchFamily="34" charset="0"/>
              </a:rPr>
              <a:t>module</a:t>
            </a:r>
            <a:r>
              <a:rPr lang="en-US" altLang="zh-CN" sz="1800">
                <a:solidFill>
                  <a:schemeClr val="tx1"/>
                </a:solidFill>
                <a:latin typeface="Verdana" panose="020B0604030504040204" pitchFamily="34" charset="0"/>
                <a:cs typeface="Arial" panose="020B0604020202020204" pitchFamily="34" charset="0"/>
              </a:rPr>
              <a:t> xor_8bit(</a:t>
            </a:r>
            <a:r>
              <a:rPr lang="en-US" altLang="zh-CN" sz="1800" b="1">
                <a:solidFill>
                  <a:schemeClr val="tx1"/>
                </a:solidFill>
                <a:latin typeface="Verdana" panose="020B0604030504040204" pitchFamily="34" charset="0"/>
                <a:cs typeface="Arial" panose="020B0604020202020204" pitchFamily="34" charset="0"/>
              </a:rPr>
              <a:t>output</a:t>
            </a:r>
            <a:r>
              <a:rPr lang="en-US" altLang="zh-CN" sz="1800">
                <a:solidFill>
                  <a:schemeClr val="tx1"/>
                </a:solidFill>
                <a:latin typeface="Verdana" panose="020B0604030504040204" pitchFamily="34" charset="0"/>
                <a:cs typeface="Arial" panose="020B0604020202020204" pitchFamily="34" charset="0"/>
              </a:rPr>
              <a:t> [7:0] out, </a:t>
            </a:r>
            <a:r>
              <a:rPr lang="en-US" altLang="zh-CN" sz="1800" b="1">
                <a:solidFill>
                  <a:schemeClr val="tx1"/>
                </a:solidFill>
                <a:latin typeface="Verdana" panose="020B0604030504040204" pitchFamily="34" charset="0"/>
                <a:cs typeface="Arial" panose="020B0604020202020204" pitchFamily="34" charset="0"/>
              </a:rPr>
              <a:t> input</a:t>
            </a:r>
            <a:r>
              <a:rPr lang="en-US" altLang="zh-CN" sz="1800">
                <a:solidFill>
                  <a:schemeClr val="tx1"/>
                </a:solidFill>
                <a:latin typeface="Verdana" panose="020B0604030504040204" pitchFamily="34" charset="0"/>
                <a:cs typeface="Arial" panose="020B0604020202020204" pitchFamily="34" charset="0"/>
              </a:rPr>
              <a:t> [7:0] a, b);</a:t>
            </a:r>
          </a:p>
          <a:p>
            <a:pPr eaLnBrk="1" hangingPunct="1"/>
            <a:r>
              <a:rPr lang="en-US" altLang="zh-CN" sz="1800" b="1">
                <a:solidFill>
                  <a:schemeClr val="tx1"/>
                </a:solidFill>
                <a:latin typeface="Verdana" panose="020B0604030504040204" pitchFamily="34" charset="0"/>
                <a:cs typeface="Arial" panose="020B0604020202020204" pitchFamily="34" charset="0"/>
              </a:rPr>
              <a:t>                          …</a:t>
            </a:r>
          </a:p>
          <a:p>
            <a:pPr eaLnBrk="1" hangingPunct="1"/>
            <a:r>
              <a:rPr lang="en-US" altLang="zh-CN" sz="1800" b="1">
                <a:solidFill>
                  <a:schemeClr val="tx1"/>
                </a:solidFill>
                <a:latin typeface="Verdana" panose="020B0604030504040204" pitchFamily="34" charset="0"/>
                <a:cs typeface="Arial" panose="020B0604020202020204" pitchFamily="34" charset="0"/>
              </a:rPr>
              <a:t>endmodule</a:t>
            </a:r>
          </a:p>
        </p:txBody>
      </p:sp>
      <p:sp>
        <p:nvSpPr>
          <p:cNvPr id="28678"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B1569CA7-D49A-45DA-BCC7-BDEEB0FC574F}" type="slidenum">
              <a:rPr lang="zh-CN" altLang="en-US" sz="1400"/>
              <a:pPr eaLnBrk="1" hangingPunct="1"/>
              <a:t>27</a:t>
            </a:fld>
            <a:endParaRPr lang="zh-CN" altLang="en-US" sz="14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矩形 31745"/>
          <p:cNvSpPr>
            <a:spLocks noChangeArrowheads="1"/>
          </p:cNvSpPr>
          <p:nvPr/>
        </p:nvSpPr>
        <p:spPr bwMode="auto">
          <a:xfrm>
            <a:off x="-33338" y="403225"/>
            <a:ext cx="9177338"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15000"/>
              </a:lnSpc>
              <a:spcBef>
                <a:spcPct val="10000"/>
              </a:spcBef>
            </a:pPr>
            <a:r>
              <a:rPr lang="zh-CN" altLang="en-US" sz="3600" b="1">
                <a:solidFill>
                  <a:schemeClr val="tx1"/>
                </a:solidFill>
                <a:ea typeface="黑体" panose="02010609060101010101" pitchFamily="49" charset="-122"/>
              </a:rPr>
              <a:t>时延</a:t>
            </a:r>
          </a:p>
        </p:txBody>
      </p:sp>
      <p:sp>
        <p:nvSpPr>
          <p:cNvPr id="29699" name="矩形 31746"/>
          <p:cNvSpPr>
            <a:spLocks noChangeArrowheads="1"/>
          </p:cNvSpPr>
          <p:nvPr/>
        </p:nvSpPr>
        <p:spPr bwMode="auto">
          <a:xfrm>
            <a:off x="250825" y="1196975"/>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en-US" altLang="zh-CN" sz="2800" b="1">
                <a:solidFill>
                  <a:schemeClr val="accent2"/>
                </a:solidFill>
                <a:latin typeface="Times New Roman" panose="02020603050405020304" pitchFamily="18" charset="0"/>
              </a:rPr>
              <a:t>Verilog HDL</a:t>
            </a:r>
            <a:r>
              <a:rPr lang="zh-CN" altLang="en-US" sz="2800" b="1">
                <a:solidFill>
                  <a:schemeClr val="accent2"/>
                </a:solidFill>
                <a:latin typeface="Times New Roman" panose="02020603050405020304" pitchFamily="18" charset="0"/>
              </a:rPr>
              <a:t>模型中的所有时延都根据单位定义。</a:t>
            </a:r>
          </a:p>
          <a:p>
            <a:pPr algn="just" eaLnBrk="1" hangingPunct="1">
              <a:lnSpc>
                <a:spcPct val="150000"/>
              </a:lnSpc>
              <a:buClr>
                <a:srgbClr val="FF0000"/>
              </a:buClr>
              <a:buSzPct val="80000"/>
              <a:buFont typeface="Wingdings" panose="05000000000000000000" pitchFamily="2" charset="2"/>
              <a:buChar char="q"/>
            </a:pPr>
            <a:r>
              <a:rPr lang="zh-CN" altLang="en-US" sz="2800" b="1">
                <a:solidFill>
                  <a:schemeClr val="accent2"/>
                </a:solidFill>
                <a:latin typeface="Times New Roman" panose="02020603050405020304" pitchFamily="18" charset="0"/>
              </a:rPr>
              <a:t>下面是带时延的连续赋值语句实例：</a:t>
            </a:r>
          </a:p>
          <a:p>
            <a:pPr algn="just" eaLnBrk="1" hangingPunct="1">
              <a:lnSpc>
                <a:spcPct val="150000"/>
              </a:lnSpc>
              <a:buClr>
                <a:srgbClr val="FF0000"/>
              </a:buClr>
              <a:buSzPct val="80000"/>
              <a:buFont typeface="Wingdings" panose="05000000000000000000" pitchFamily="2" charset="2"/>
              <a:buNone/>
            </a:pPr>
            <a:r>
              <a:rPr lang="zh-CN" altLang="en-US" b="1">
                <a:solidFill>
                  <a:schemeClr val="accent2"/>
                </a:solidFill>
                <a:latin typeface="Times New Roman" panose="02020603050405020304" pitchFamily="18" charset="0"/>
              </a:rPr>
              <a:t>       </a:t>
            </a:r>
            <a:r>
              <a:rPr lang="en-US" altLang="zh-CN" b="1">
                <a:solidFill>
                  <a:schemeClr val="tx1"/>
                </a:solidFill>
                <a:latin typeface="Times New Roman" panose="02020603050405020304" pitchFamily="18" charset="0"/>
              </a:rPr>
              <a:t>assign #2 Sum = A ^ B;</a:t>
            </a:r>
          </a:p>
          <a:p>
            <a:pPr algn="just" eaLnBrk="1" hangingPunct="1">
              <a:lnSpc>
                <a:spcPct val="150000"/>
              </a:lnSpc>
              <a:buClr>
                <a:srgbClr val="FF0000"/>
              </a:buClr>
              <a:buSzPct val="80000"/>
              <a:buFont typeface="Wingdings" panose="05000000000000000000" pitchFamily="2" charset="2"/>
              <a:buNone/>
            </a:pPr>
            <a:r>
              <a:rPr lang="en-US" altLang="zh-CN" b="1">
                <a:solidFill>
                  <a:schemeClr val="accent2"/>
                </a:solidFill>
                <a:latin typeface="Times New Roman" panose="02020603050405020304" pitchFamily="18" charset="0"/>
              </a:rPr>
              <a:t>       </a:t>
            </a:r>
            <a:r>
              <a:rPr lang="en-US" altLang="zh-CN" b="1">
                <a:solidFill>
                  <a:srgbClr val="FF0000"/>
                </a:solidFill>
                <a:latin typeface="Times New Roman" panose="02020603050405020304" pitchFamily="18" charset="0"/>
              </a:rPr>
              <a:t>#2</a:t>
            </a:r>
            <a:r>
              <a:rPr lang="zh-CN" altLang="en-US" b="1">
                <a:solidFill>
                  <a:schemeClr val="accent2"/>
                </a:solidFill>
                <a:latin typeface="Times New Roman" panose="02020603050405020304" pitchFamily="18" charset="0"/>
              </a:rPr>
              <a:t>指</a:t>
            </a:r>
            <a:r>
              <a:rPr lang="en-US" altLang="zh-CN" b="1">
                <a:solidFill>
                  <a:schemeClr val="accent2"/>
                </a:solidFill>
                <a:latin typeface="Times New Roman" panose="02020603050405020304" pitchFamily="18" charset="0"/>
              </a:rPr>
              <a:t>2</a:t>
            </a:r>
            <a:r>
              <a:rPr lang="zh-CN" altLang="en-US" b="1">
                <a:solidFill>
                  <a:schemeClr val="accent2"/>
                </a:solidFill>
                <a:latin typeface="Times New Roman" panose="02020603050405020304" pitchFamily="18" charset="0"/>
              </a:rPr>
              <a:t>个时间单位。</a:t>
            </a:r>
            <a:endParaRPr lang="en-US" altLang="zh-CN" b="1">
              <a:solidFill>
                <a:schemeClr val="accent2"/>
              </a:solidFill>
              <a:latin typeface="Times New Roman" panose="02020603050405020304" pitchFamily="18" charset="0"/>
            </a:endParaRPr>
          </a:p>
          <a:p>
            <a:pPr algn="just" eaLnBrk="1" hangingPunct="1">
              <a:lnSpc>
                <a:spcPct val="150000"/>
              </a:lnSpc>
              <a:buClr>
                <a:srgbClr val="FF0000"/>
              </a:buClr>
              <a:buSzPct val="80000"/>
              <a:buFont typeface="Wingdings" panose="05000000000000000000" pitchFamily="2" charset="2"/>
              <a:buNone/>
            </a:pPr>
            <a:r>
              <a:rPr lang="en-US" altLang="zh-CN" b="1">
                <a:solidFill>
                  <a:schemeClr val="accent2"/>
                </a:solidFill>
                <a:latin typeface="Times New Roman" panose="02020603050405020304" pitchFamily="18" charset="0"/>
              </a:rPr>
              <a:t>       `timescale 1ns / 100ps  </a:t>
            </a:r>
            <a:r>
              <a:rPr lang="zh-CN" altLang="en-US" b="1">
                <a:solidFill>
                  <a:schemeClr val="accent2"/>
                </a:solidFill>
                <a:latin typeface="Times New Roman" panose="02020603050405020304" pitchFamily="18" charset="0"/>
              </a:rPr>
              <a:t>编译指令将时间单位与物理时间关联</a:t>
            </a:r>
          </a:p>
          <a:p>
            <a:pPr algn="just" eaLnBrk="1" hangingPunct="1">
              <a:lnSpc>
                <a:spcPct val="150000"/>
              </a:lnSpc>
              <a:buClr>
                <a:srgbClr val="FF0000"/>
              </a:buClr>
              <a:buSzPct val="80000"/>
              <a:buFont typeface="Wingdings" panose="05000000000000000000" pitchFamily="2" charset="2"/>
              <a:buChar char="q"/>
            </a:pPr>
            <a:r>
              <a:rPr lang="zh-CN" altLang="en-US" sz="2800" b="1">
                <a:solidFill>
                  <a:schemeClr val="accent2"/>
                </a:solidFill>
                <a:latin typeface="Times New Roman" panose="02020603050405020304" pitchFamily="18" charset="0"/>
              </a:rPr>
              <a:t>如果没有说明时延时间单位，</a:t>
            </a:r>
            <a:r>
              <a:rPr lang="en-US" altLang="zh-CN" sz="2800" b="1">
                <a:solidFill>
                  <a:schemeClr val="accent2"/>
                </a:solidFill>
                <a:latin typeface="Times New Roman" panose="02020603050405020304" pitchFamily="18" charset="0"/>
              </a:rPr>
              <a:t>Verilog HDL</a:t>
            </a:r>
            <a:r>
              <a:rPr lang="zh-CN" altLang="en-US" sz="2800" b="1">
                <a:solidFill>
                  <a:schemeClr val="accent2"/>
                </a:solidFill>
                <a:latin typeface="Times New Roman" panose="02020603050405020304" pitchFamily="18" charset="0"/>
              </a:rPr>
              <a:t>模拟器会指定一个缺省时间单位。</a:t>
            </a:r>
          </a:p>
          <a:p>
            <a:pPr algn="just" eaLnBrk="1" hangingPunct="1">
              <a:lnSpc>
                <a:spcPct val="150000"/>
              </a:lnSpc>
              <a:buClr>
                <a:srgbClr val="FF0000"/>
              </a:buClr>
              <a:buSzPct val="80000"/>
              <a:buFont typeface="Wingdings" panose="05000000000000000000" pitchFamily="2" charset="2"/>
              <a:buChar char="q"/>
            </a:pPr>
            <a:r>
              <a:rPr lang="en-US" altLang="zh-CN" sz="2800" b="1">
                <a:solidFill>
                  <a:schemeClr val="accent2"/>
                </a:solidFill>
                <a:latin typeface="Times New Roman" panose="02020603050405020304" pitchFamily="18" charset="0"/>
              </a:rPr>
              <a:t>IEEE Verilog HDL</a:t>
            </a:r>
            <a:r>
              <a:rPr lang="zh-CN" altLang="en-US" sz="2800" b="1">
                <a:solidFill>
                  <a:schemeClr val="accent2"/>
                </a:solidFill>
                <a:latin typeface="Times New Roman" panose="02020603050405020304" pitchFamily="18" charset="0"/>
              </a:rPr>
              <a:t>标准中没有规定缺省时间单位。</a:t>
            </a:r>
            <a:endParaRPr lang="zh-CN" altLang="en-US" sz="2800" b="1">
              <a:solidFill>
                <a:srgbClr val="FF0000"/>
              </a:solidFill>
              <a:latin typeface="Times New Roman" panose="02020603050405020304" pitchFamily="18" charset="0"/>
            </a:endParaRPr>
          </a:p>
        </p:txBody>
      </p:sp>
      <p:sp>
        <p:nvSpPr>
          <p:cNvPr id="29700"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B92A9117-9847-4D10-BD78-2228B511A554}" type="slidenum">
              <a:rPr lang="zh-CN" altLang="en-US" sz="1400"/>
              <a:pPr eaLnBrk="1" hangingPunct="1"/>
              <a:t>28</a:t>
            </a:fld>
            <a:endParaRPr lang="zh-CN" altLang="en-US" sz="14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矩形 11265"/>
          <p:cNvSpPr>
            <a:spLocks noChangeArrowheads="1"/>
          </p:cNvSpPr>
          <p:nvPr/>
        </p:nvSpPr>
        <p:spPr bwMode="auto">
          <a:xfrm>
            <a:off x="0" y="403225"/>
            <a:ext cx="91440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15000"/>
              </a:lnSpc>
              <a:spcBef>
                <a:spcPct val="10000"/>
              </a:spcBef>
            </a:pPr>
            <a:r>
              <a:rPr lang="zh-CN" altLang="en-US" sz="3600" b="1">
                <a:solidFill>
                  <a:schemeClr val="tx1"/>
                </a:solidFill>
                <a:ea typeface="黑体" panose="02010609060101010101" pitchFamily="49" charset="-122"/>
              </a:rPr>
              <a:t>结构描述</a:t>
            </a:r>
          </a:p>
        </p:txBody>
      </p:sp>
      <p:sp>
        <p:nvSpPr>
          <p:cNvPr id="30723" name="矩形 11266"/>
          <p:cNvSpPr>
            <a:spLocks noChangeArrowheads="1"/>
          </p:cNvSpPr>
          <p:nvPr/>
        </p:nvSpPr>
        <p:spPr bwMode="auto">
          <a:xfrm>
            <a:off x="250825" y="1052513"/>
            <a:ext cx="85693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一般使用</a:t>
            </a:r>
            <a:r>
              <a:rPr lang="zh-CN" altLang="en-US" b="1">
                <a:solidFill>
                  <a:srgbClr val="FF0000"/>
                </a:solidFill>
                <a:latin typeface="Times New Roman" panose="02020603050405020304" pitchFamily="18" charset="0"/>
              </a:rPr>
              <a:t>内部元件（</a:t>
            </a:r>
            <a:r>
              <a:rPr lang="en-US" altLang="zh-CN" b="1">
                <a:solidFill>
                  <a:srgbClr val="FF0000"/>
                </a:solidFill>
              </a:rPr>
              <a:t>Primitive</a:t>
            </a:r>
            <a:r>
              <a:rPr lang="zh-CN" altLang="en-US" b="1">
                <a:solidFill>
                  <a:srgbClr val="FF0000"/>
                </a:solidFill>
                <a:latin typeface="Times New Roman" panose="02020603050405020304" pitchFamily="18" charset="0"/>
              </a:rPr>
              <a:t>）</a:t>
            </a:r>
            <a:r>
              <a:rPr lang="zh-CN" altLang="en-US" b="1">
                <a:solidFill>
                  <a:schemeClr val="accent2"/>
                </a:solidFill>
                <a:latin typeface="Times New Roman" panose="02020603050405020304" pitchFamily="18" charset="0"/>
              </a:rPr>
              <a:t>、自定义的下层模块对电路进行描述。主要用于</a:t>
            </a:r>
            <a:r>
              <a:rPr lang="zh-CN" altLang="en-US" b="1">
                <a:solidFill>
                  <a:schemeClr val="tx1"/>
                </a:solidFill>
                <a:latin typeface="Times New Roman" panose="02020603050405020304" pitchFamily="18" charset="0"/>
              </a:rPr>
              <a:t>层次化设计</a:t>
            </a:r>
            <a:r>
              <a:rPr lang="zh-CN" altLang="en-US" b="1">
                <a:solidFill>
                  <a:schemeClr val="accent2"/>
                </a:solidFill>
                <a:latin typeface="Times New Roman" panose="02020603050405020304" pitchFamily="18" charset="0"/>
              </a:rPr>
              <a:t>中。</a:t>
            </a:r>
          </a:p>
        </p:txBody>
      </p:sp>
      <p:sp>
        <p:nvSpPr>
          <p:cNvPr id="11268" name="矩形 11267"/>
          <p:cNvSpPr>
            <a:spLocks noChangeArrowheads="1"/>
          </p:cNvSpPr>
          <p:nvPr/>
        </p:nvSpPr>
        <p:spPr bwMode="auto">
          <a:xfrm>
            <a:off x="827088" y="2420938"/>
            <a:ext cx="4032250" cy="403225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b="1">
                <a:solidFill>
                  <a:srgbClr val="000000"/>
                </a:solidFill>
                <a:latin typeface="Times New Roman" panose="02020603050405020304" pitchFamily="18" charset="0"/>
              </a:rPr>
              <a:t>module mux2_1(out1,a,b,sel);</a:t>
            </a:r>
          </a:p>
          <a:p>
            <a:pPr eaLnBrk="1" hangingPunct="1"/>
            <a:r>
              <a:rPr lang="en-US" altLang="zh-CN" b="1">
                <a:solidFill>
                  <a:srgbClr val="000000"/>
                </a:solidFill>
                <a:latin typeface="Times New Roman" panose="02020603050405020304" pitchFamily="18" charset="0"/>
              </a:rPr>
              <a:t>     output out1;</a:t>
            </a:r>
          </a:p>
          <a:p>
            <a:pPr eaLnBrk="1" hangingPunct="1"/>
            <a:r>
              <a:rPr lang="en-US" altLang="zh-CN" b="1">
                <a:solidFill>
                  <a:srgbClr val="000000"/>
                </a:solidFill>
                <a:latin typeface="Times New Roman" panose="02020603050405020304" pitchFamily="18" charset="0"/>
              </a:rPr>
              <a:t>     input a,b,sel; </a:t>
            </a:r>
          </a:p>
          <a:p>
            <a:pPr eaLnBrk="1" hangingPunct="1"/>
            <a:endParaRPr lang="en-US" altLang="zh-CN" b="1">
              <a:solidFill>
                <a:srgbClr val="000000"/>
              </a:solidFill>
              <a:latin typeface="Times New Roman" panose="02020603050405020304" pitchFamily="18" charset="0"/>
            </a:endParaRPr>
          </a:p>
          <a:p>
            <a:pPr eaLnBrk="1" hangingPunct="1"/>
            <a:r>
              <a:rPr lang="en-US" altLang="zh-CN" b="1">
                <a:solidFill>
                  <a:srgbClr val="FF0000"/>
                </a:solidFill>
                <a:latin typeface="Times New Roman" panose="02020603050405020304" pitchFamily="18" charset="0"/>
              </a:rPr>
              <a:t>not (sel_, sel);</a:t>
            </a:r>
          </a:p>
          <a:p>
            <a:pPr eaLnBrk="1" hangingPunct="1"/>
            <a:r>
              <a:rPr lang="en-US" altLang="zh-CN" b="1">
                <a:solidFill>
                  <a:srgbClr val="FF0000"/>
                </a:solidFill>
                <a:latin typeface="Times New Roman" panose="02020603050405020304" pitchFamily="18" charset="0"/>
              </a:rPr>
              <a:t>and (a1, a, sel_);</a:t>
            </a:r>
          </a:p>
          <a:p>
            <a:pPr eaLnBrk="1" hangingPunct="1"/>
            <a:r>
              <a:rPr lang="en-US" altLang="zh-CN" b="1">
                <a:solidFill>
                  <a:srgbClr val="FF0000"/>
                </a:solidFill>
                <a:latin typeface="Times New Roman" panose="02020603050405020304" pitchFamily="18" charset="0"/>
              </a:rPr>
              <a:t>and (b1, b, sel);</a:t>
            </a:r>
          </a:p>
          <a:p>
            <a:pPr eaLnBrk="1" hangingPunct="1"/>
            <a:r>
              <a:rPr lang="en-US" altLang="zh-CN" b="1">
                <a:solidFill>
                  <a:srgbClr val="FF0000"/>
                </a:solidFill>
                <a:latin typeface="Times New Roman" panose="02020603050405020304" pitchFamily="18" charset="0"/>
              </a:rPr>
              <a:t>or (out1, a1, b1);</a:t>
            </a:r>
          </a:p>
          <a:p>
            <a:pPr eaLnBrk="1" hangingPunct="1"/>
            <a:endParaRPr lang="en-US" altLang="zh-CN" b="1">
              <a:solidFill>
                <a:srgbClr val="FF0000"/>
              </a:solidFill>
              <a:latin typeface="Times New Roman" panose="02020603050405020304" pitchFamily="18" charset="0"/>
            </a:endParaRPr>
          </a:p>
          <a:p>
            <a:pPr eaLnBrk="1" hangingPunct="1"/>
            <a:r>
              <a:rPr lang="en-US" altLang="zh-CN" b="1">
                <a:solidFill>
                  <a:srgbClr val="000000"/>
                </a:solidFill>
                <a:latin typeface="Times New Roman" panose="02020603050405020304" pitchFamily="18" charset="0"/>
              </a:rPr>
              <a:t>endmodule</a:t>
            </a:r>
          </a:p>
        </p:txBody>
      </p:sp>
      <p:graphicFrame>
        <p:nvGraphicFramePr>
          <p:cNvPr id="30725" name="对象 11268"/>
          <p:cNvGraphicFramePr>
            <a:graphicFrameLocks noChangeAspect="1"/>
          </p:cNvGraphicFramePr>
          <p:nvPr/>
        </p:nvGraphicFramePr>
        <p:xfrm>
          <a:off x="5003800" y="2492375"/>
          <a:ext cx="3995738" cy="1943100"/>
        </p:xfrm>
        <a:graphic>
          <a:graphicData uri="http://schemas.openxmlformats.org/presentationml/2006/ole">
            <mc:AlternateContent xmlns:mc="http://schemas.openxmlformats.org/markup-compatibility/2006">
              <mc:Choice xmlns:v="urn:schemas-microsoft-com:vml" Requires="v">
                <p:oleObj spid="_x0000_s1025" r:id="rId3" imgW="3878280" imgH="1612800" progId="">
                  <p:embed/>
                </p:oleObj>
              </mc:Choice>
              <mc:Fallback>
                <p:oleObj r:id="rId3" imgW="3878280" imgH="1612800" progId="">
                  <p:embed/>
                  <p:pic>
                    <p:nvPicPr>
                      <p:cNvPr id="30725" name="对象 1126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2492375"/>
                        <a:ext cx="3995738"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30726"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CAB28B53-D393-4E98-9D47-F4A05782E10F}" type="slidenum">
              <a:rPr lang="zh-CN" altLang="en-US" sz="1400"/>
              <a:pPr eaLnBrk="1" hangingPunct="1"/>
              <a:t>29</a:t>
            </a:fld>
            <a:endParaRPr lang="zh-CN"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268"/>
                                        </p:tgtEl>
                                        <p:attrNameLst>
                                          <p:attrName>style.visibility</p:attrName>
                                        </p:attrNameLst>
                                      </p:cBhvr>
                                      <p:to>
                                        <p:strVal val="visible"/>
                                      </p:to>
                                    </p:set>
                                    <p:anim calcmode="lin" valueType="num">
                                      <p:cBhvr>
                                        <p:cTn id="7" dur="500" fill="hold"/>
                                        <p:tgtEl>
                                          <p:spTgt spid="11268"/>
                                        </p:tgtEl>
                                        <p:attrNameLst>
                                          <p:attrName>ppt_x</p:attrName>
                                        </p:attrNameLst>
                                      </p:cBhvr>
                                      <p:tavLst>
                                        <p:tav tm="0">
                                          <p:val>
                                            <p:strVal val="#ppt_x"/>
                                          </p:val>
                                        </p:tav>
                                        <p:tav tm="100000">
                                          <p:val>
                                            <p:strVal val="#ppt_x"/>
                                          </p:val>
                                        </p:tav>
                                      </p:tavLst>
                                    </p:anim>
                                    <p:anim calcmode="lin" valueType="num">
                                      <p:cBhvr>
                                        <p:cTn id="8" dur="500" fill="hold"/>
                                        <p:tgtEl>
                                          <p:spTgt spid="112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矩形 9217"/>
          <p:cNvSpPr>
            <a:spLocks noChangeArrowheads="1"/>
          </p:cNvSpPr>
          <p:nvPr/>
        </p:nvSpPr>
        <p:spPr bwMode="auto">
          <a:xfrm>
            <a:off x="0" y="403225"/>
            <a:ext cx="91440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15000"/>
              </a:lnSpc>
              <a:spcBef>
                <a:spcPct val="10000"/>
              </a:spcBef>
            </a:pPr>
            <a:r>
              <a:rPr lang="zh-CN" altLang="en-US" sz="3600" b="1">
                <a:solidFill>
                  <a:schemeClr val="tx1"/>
                </a:solidFill>
                <a:ea typeface="黑体" panose="02010609060101010101" pitchFamily="49" charset="-122"/>
              </a:rPr>
              <a:t>数据流描述</a:t>
            </a:r>
          </a:p>
        </p:txBody>
      </p:sp>
      <p:sp>
        <p:nvSpPr>
          <p:cNvPr id="31747" name="矩形 9218"/>
          <p:cNvSpPr>
            <a:spLocks noChangeArrowheads="1"/>
          </p:cNvSpPr>
          <p:nvPr/>
        </p:nvSpPr>
        <p:spPr bwMode="auto">
          <a:xfrm>
            <a:off x="250825" y="1052513"/>
            <a:ext cx="554513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一般使用连续赋值</a:t>
            </a:r>
            <a:r>
              <a:rPr lang="en-US" altLang="zh-CN" b="1">
                <a:solidFill>
                  <a:srgbClr val="FF0000"/>
                </a:solidFill>
                <a:latin typeface="Times New Roman" panose="02020603050405020304" pitchFamily="18" charset="0"/>
              </a:rPr>
              <a:t>assign</a:t>
            </a:r>
            <a:r>
              <a:rPr lang="zh-CN" altLang="en-US" b="1">
                <a:solidFill>
                  <a:schemeClr val="accent2"/>
                </a:solidFill>
                <a:latin typeface="Times New Roman" panose="02020603050405020304" pitchFamily="18" charset="0"/>
              </a:rPr>
              <a:t>语句描述，主要用于</a:t>
            </a:r>
            <a:r>
              <a:rPr lang="zh-CN" altLang="en-US" b="1">
                <a:solidFill>
                  <a:schemeClr val="tx1"/>
                </a:solidFill>
                <a:latin typeface="Times New Roman" panose="02020603050405020304" pitchFamily="18" charset="0"/>
              </a:rPr>
              <a:t>组合逻辑电路</a:t>
            </a:r>
            <a:r>
              <a:rPr lang="zh-CN" altLang="en-US" b="1">
                <a:solidFill>
                  <a:schemeClr val="accent2"/>
                </a:solidFill>
                <a:latin typeface="Times New Roman" panose="02020603050405020304" pitchFamily="18" charset="0"/>
              </a:rPr>
              <a:t>建模。</a:t>
            </a:r>
          </a:p>
        </p:txBody>
      </p:sp>
      <p:sp>
        <p:nvSpPr>
          <p:cNvPr id="9220" name="矩形 9219"/>
          <p:cNvSpPr>
            <a:spLocks noChangeArrowheads="1"/>
          </p:cNvSpPr>
          <p:nvPr/>
        </p:nvSpPr>
        <p:spPr bwMode="auto">
          <a:xfrm>
            <a:off x="4787900" y="2708275"/>
            <a:ext cx="3816350" cy="381635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2000" b="1">
                <a:solidFill>
                  <a:srgbClr val="000000"/>
                </a:solidFill>
                <a:latin typeface="Times New Roman" panose="02020603050405020304" pitchFamily="18" charset="0"/>
              </a:rPr>
              <a:t>module mux2_1(out1, a, b, sel) ;</a:t>
            </a:r>
          </a:p>
          <a:p>
            <a:pPr eaLnBrk="1" hangingPunct="1"/>
            <a:r>
              <a:rPr lang="en-US" altLang="zh-CN" sz="2000" b="1">
                <a:solidFill>
                  <a:srgbClr val="000000"/>
                </a:solidFill>
                <a:latin typeface="Times New Roman" panose="02020603050405020304" pitchFamily="18" charset="0"/>
              </a:rPr>
              <a:t>    output   out1;</a:t>
            </a:r>
          </a:p>
          <a:p>
            <a:pPr eaLnBrk="1" hangingPunct="1"/>
            <a:r>
              <a:rPr lang="en-US" altLang="zh-CN" sz="2000" b="1">
                <a:solidFill>
                  <a:srgbClr val="000000"/>
                </a:solidFill>
                <a:latin typeface="Times New Roman" panose="02020603050405020304" pitchFamily="18" charset="0"/>
              </a:rPr>
              <a:t>    input  a, b;</a:t>
            </a:r>
          </a:p>
          <a:p>
            <a:pPr eaLnBrk="1" hangingPunct="1"/>
            <a:r>
              <a:rPr lang="en-US" altLang="zh-CN" sz="2000" b="1">
                <a:solidFill>
                  <a:srgbClr val="000000"/>
                </a:solidFill>
                <a:latin typeface="Times New Roman" panose="02020603050405020304" pitchFamily="18" charset="0"/>
              </a:rPr>
              <a:t>    input sel;</a:t>
            </a:r>
          </a:p>
          <a:p>
            <a:pPr eaLnBrk="1" hangingPunct="1"/>
            <a:endParaRPr lang="en-US" altLang="zh-CN" sz="2000" b="1">
              <a:solidFill>
                <a:srgbClr val="000000"/>
              </a:solidFill>
              <a:latin typeface="Times New Roman" panose="02020603050405020304" pitchFamily="18" charset="0"/>
            </a:endParaRPr>
          </a:p>
          <a:p>
            <a:pPr eaLnBrk="1" hangingPunct="1"/>
            <a:r>
              <a:rPr lang="en-US" altLang="zh-CN" sz="2000" b="1">
                <a:solidFill>
                  <a:srgbClr val="FF0000"/>
                </a:solidFill>
                <a:latin typeface="Times New Roman" panose="02020603050405020304" pitchFamily="18" charset="0"/>
              </a:rPr>
              <a:t>assign out1=(sel &amp; b) | (~sel &amp; a);</a:t>
            </a:r>
          </a:p>
          <a:p>
            <a:pPr eaLnBrk="1" hangingPunct="1"/>
            <a:endParaRPr lang="en-US" altLang="zh-CN" sz="2000" b="1">
              <a:solidFill>
                <a:srgbClr val="000000"/>
              </a:solidFill>
              <a:latin typeface="Times New Roman" panose="02020603050405020304" pitchFamily="18" charset="0"/>
            </a:endParaRPr>
          </a:p>
          <a:p>
            <a:pPr eaLnBrk="1" hangingPunct="1"/>
            <a:r>
              <a:rPr lang="en-US" altLang="zh-CN" sz="2000" b="1">
                <a:solidFill>
                  <a:srgbClr val="000000"/>
                </a:solidFill>
                <a:latin typeface="Times New Roman" panose="02020603050405020304" pitchFamily="18" charset="0"/>
              </a:rPr>
              <a:t>endmodule</a:t>
            </a:r>
          </a:p>
        </p:txBody>
      </p:sp>
      <p:sp>
        <p:nvSpPr>
          <p:cNvPr id="9221" name="矩形 9220"/>
          <p:cNvSpPr>
            <a:spLocks noChangeArrowheads="1"/>
          </p:cNvSpPr>
          <p:nvPr/>
        </p:nvSpPr>
        <p:spPr bwMode="auto">
          <a:xfrm>
            <a:off x="539750" y="2708275"/>
            <a:ext cx="3887788" cy="381635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2000" b="1">
                <a:solidFill>
                  <a:srgbClr val="000000"/>
                </a:solidFill>
                <a:latin typeface="Times New Roman" panose="02020603050405020304" pitchFamily="18" charset="0"/>
              </a:rPr>
              <a:t>module mux2_1(out1, a, b, sel) ;</a:t>
            </a:r>
          </a:p>
          <a:p>
            <a:pPr eaLnBrk="1" hangingPunct="1"/>
            <a:r>
              <a:rPr lang="en-US" altLang="zh-CN" sz="2000" b="1">
                <a:solidFill>
                  <a:srgbClr val="000000"/>
                </a:solidFill>
                <a:latin typeface="Times New Roman" panose="02020603050405020304" pitchFamily="18" charset="0"/>
              </a:rPr>
              <a:t>    output   out1;</a:t>
            </a:r>
          </a:p>
          <a:p>
            <a:pPr eaLnBrk="1" hangingPunct="1"/>
            <a:r>
              <a:rPr lang="en-US" altLang="zh-CN" sz="2000" b="1">
                <a:solidFill>
                  <a:srgbClr val="000000"/>
                </a:solidFill>
                <a:latin typeface="Times New Roman" panose="02020603050405020304" pitchFamily="18" charset="0"/>
              </a:rPr>
              <a:t>    input  a, b;</a:t>
            </a:r>
          </a:p>
          <a:p>
            <a:pPr eaLnBrk="1" hangingPunct="1"/>
            <a:r>
              <a:rPr lang="en-US" altLang="zh-CN" sz="2000" b="1">
                <a:solidFill>
                  <a:srgbClr val="000000"/>
                </a:solidFill>
                <a:latin typeface="Times New Roman" panose="02020603050405020304" pitchFamily="18" charset="0"/>
              </a:rPr>
              <a:t>    input sel;</a:t>
            </a:r>
          </a:p>
          <a:p>
            <a:pPr eaLnBrk="1" hangingPunct="1"/>
            <a:endParaRPr lang="en-US" altLang="zh-CN" sz="2000" b="1">
              <a:solidFill>
                <a:srgbClr val="000000"/>
              </a:solidFill>
              <a:latin typeface="Times New Roman" panose="02020603050405020304" pitchFamily="18" charset="0"/>
            </a:endParaRPr>
          </a:p>
          <a:p>
            <a:pPr eaLnBrk="1" hangingPunct="1"/>
            <a:r>
              <a:rPr lang="en-US" altLang="zh-CN" sz="2000" b="1">
                <a:solidFill>
                  <a:srgbClr val="FF0000"/>
                </a:solidFill>
                <a:latin typeface="Times New Roman" panose="02020603050405020304" pitchFamily="18" charset="0"/>
              </a:rPr>
              <a:t>assign out1= sel ? b : a;</a:t>
            </a:r>
          </a:p>
          <a:p>
            <a:pPr eaLnBrk="1" hangingPunct="1"/>
            <a:endParaRPr lang="en-US" altLang="zh-CN" sz="2000" b="1">
              <a:solidFill>
                <a:srgbClr val="FF0000"/>
              </a:solidFill>
              <a:latin typeface="Times New Roman" panose="02020603050405020304" pitchFamily="18" charset="0"/>
            </a:endParaRPr>
          </a:p>
          <a:p>
            <a:pPr eaLnBrk="1" hangingPunct="1"/>
            <a:r>
              <a:rPr lang="en-US" altLang="zh-CN" sz="2000" b="1">
                <a:solidFill>
                  <a:srgbClr val="000000"/>
                </a:solidFill>
                <a:latin typeface="Times New Roman" panose="02020603050405020304" pitchFamily="18" charset="0"/>
              </a:rPr>
              <a:t>endmodule</a:t>
            </a:r>
          </a:p>
        </p:txBody>
      </p:sp>
      <p:graphicFrame>
        <p:nvGraphicFramePr>
          <p:cNvPr id="31750" name="对象 9221"/>
          <p:cNvGraphicFramePr>
            <a:graphicFrameLocks noChangeAspect="1"/>
          </p:cNvGraphicFramePr>
          <p:nvPr/>
        </p:nvGraphicFramePr>
        <p:xfrm>
          <a:off x="6300788" y="908050"/>
          <a:ext cx="1871662" cy="1706563"/>
        </p:xfrm>
        <a:graphic>
          <a:graphicData uri="http://schemas.openxmlformats.org/presentationml/2006/ole">
            <mc:AlternateContent xmlns:mc="http://schemas.openxmlformats.org/markup-compatibility/2006">
              <mc:Choice xmlns:v="urn:schemas-microsoft-com:vml" Requires="v">
                <p:oleObj spid="_x0000_s2049" r:id="rId3" imgW="1617120" imgH="1472760" progId="">
                  <p:embed/>
                </p:oleObj>
              </mc:Choice>
              <mc:Fallback>
                <p:oleObj r:id="rId3" imgW="1617120" imgH="1472760" progId="">
                  <p:embed/>
                  <p:pic>
                    <p:nvPicPr>
                      <p:cNvPr id="31750" name="对象 92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788" y="908050"/>
                        <a:ext cx="1871662" cy="170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31751"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4C0A74C0-89DE-45DD-B331-E81CA7969F3D}" type="slidenum">
              <a:rPr lang="zh-CN" altLang="en-US" sz="1400"/>
              <a:pPr eaLnBrk="1" hangingPunct="1"/>
              <a:t>30</a:t>
            </a:fld>
            <a:endParaRPr lang="zh-CN"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21"/>
                                        </p:tgtEl>
                                        <p:attrNameLst>
                                          <p:attrName>style.visibility</p:attrName>
                                        </p:attrNameLst>
                                      </p:cBhvr>
                                      <p:to>
                                        <p:strVal val="visible"/>
                                      </p:to>
                                    </p:set>
                                    <p:anim calcmode="lin" valueType="num">
                                      <p:cBhvr>
                                        <p:cTn id="7" dur="500" fill="hold"/>
                                        <p:tgtEl>
                                          <p:spTgt spid="9221"/>
                                        </p:tgtEl>
                                        <p:attrNameLst>
                                          <p:attrName>ppt_x</p:attrName>
                                        </p:attrNameLst>
                                      </p:cBhvr>
                                      <p:tavLst>
                                        <p:tav tm="0">
                                          <p:val>
                                            <p:strVal val="#ppt_x"/>
                                          </p:val>
                                        </p:tav>
                                        <p:tav tm="100000">
                                          <p:val>
                                            <p:strVal val="#ppt_x"/>
                                          </p:val>
                                        </p:tav>
                                      </p:tavLst>
                                    </p:anim>
                                    <p:anim calcmode="lin" valueType="num">
                                      <p:cBhvr>
                                        <p:cTn id="8" dur="500" fill="hold"/>
                                        <p:tgtEl>
                                          <p:spTgt spid="92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220"/>
                                        </p:tgtEl>
                                        <p:attrNameLst>
                                          <p:attrName>style.visibility</p:attrName>
                                        </p:attrNameLst>
                                      </p:cBhvr>
                                      <p:to>
                                        <p:strVal val="visible"/>
                                      </p:to>
                                    </p:set>
                                    <p:anim calcmode="lin" valueType="num">
                                      <p:cBhvr>
                                        <p:cTn id="11" dur="500" fill="hold"/>
                                        <p:tgtEl>
                                          <p:spTgt spid="9220"/>
                                        </p:tgtEl>
                                        <p:attrNameLst>
                                          <p:attrName>ppt_x</p:attrName>
                                        </p:attrNameLst>
                                      </p:cBhvr>
                                      <p:tavLst>
                                        <p:tav tm="0">
                                          <p:val>
                                            <p:strVal val="#ppt_x"/>
                                          </p:val>
                                        </p:tav>
                                        <p:tav tm="100000">
                                          <p:val>
                                            <p:strVal val="#ppt_x"/>
                                          </p:val>
                                        </p:tav>
                                      </p:tavLst>
                                    </p:anim>
                                    <p:anim calcmode="lin" valueType="num">
                                      <p:cBhvr>
                                        <p:cTn id="12" dur="500" fill="hold"/>
                                        <p:tgtEl>
                                          <p:spTgt spid="92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ldLvl="0" animBg="1"/>
      <p:bldP spid="9221"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矩形 10241"/>
          <p:cNvSpPr>
            <a:spLocks noChangeArrowheads="1"/>
          </p:cNvSpPr>
          <p:nvPr/>
        </p:nvSpPr>
        <p:spPr bwMode="auto">
          <a:xfrm>
            <a:off x="0" y="403225"/>
            <a:ext cx="91440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15000"/>
              </a:lnSpc>
              <a:spcBef>
                <a:spcPct val="10000"/>
              </a:spcBef>
            </a:pPr>
            <a:r>
              <a:rPr lang="zh-CN" altLang="en-US" sz="3600" b="1">
                <a:solidFill>
                  <a:schemeClr val="tx1"/>
                </a:solidFill>
                <a:ea typeface="黑体" panose="02010609060101010101" pitchFamily="49" charset="-122"/>
              </a:rPr>
              <a:t>行为描述</a:t>
            </a:r>
          </a:p>
        </p:txBody>
      </p:sp>
      <p:sp>
        <p:nvSpPr>
          <p:cNvPr id="32771" name="矩形 10242"/>
          <p:cNvSpPr>
            <a:spLocks noChangeArrowheads="1"/>
          </p:cNvSpPr>
          <p:nvPr/>
        </p:nvSpPr>
        <p:spPr bwMode="auto">
          <a:xfrm>
            <a:off x="250825" y="1052513"/>
            <a:ext cx="554513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一般使用</a:t>
            </a:r>
            <a:r>
              <a:rPr lang="en-US" altLang="zh-CN" b="1">
                <a:solidFill>
                  <a:srgbClr val="FF0000"/>
                </a:solidFill>
                <a:latin typeface="Times New Roman" panose="02020603050405020304" pitchFamily="18" charset="0"/>
              </a:rPr>
              <a:t>Initial</a:t>
            </a:r>
            <a:r>
              <a:rPr lang="zh-CN" altLang="en-US" b="1">
                <a:solidFill>
                  <a:schemeClr val="accent2"/>
                </a:solidFill>
                <a:latin typeface="Times New Roman" panose="02020603050405020304" pitchFamily="18" charset="0"/>
              </a:rPr>
              <a:t>或</a:t>
            </a:r>
            <a:r>
              <a:rPr lang="en-US" altLang="zh-CN" b="1">
                <a:solidFill>
                  <a:srgbClr val="FF0000"/>
                </a:solidFill>
                <a:latin typeface="Times New Roman" panose="02020603050405020304" pitchFamily="18" charset="0"/>
              </a:rPr>
              <a:t>Always</a:t>
            </a:r>
            <a:r>
              <a:rPr lang="zh-CN" altLang="en-US" b="1">
                <a:solidFill>
                  <a:schemeClr val="accent2"/>
                </a:solidFill>
                <a:latin typeface="Times New Roman" panose="02020603050405020304" pitchFamily="18" charset="0"/>
              </a:rPr>
              <a:t>语句描述，可以对</a:t>
            </a:r>
            <a:r>
              <a:rPr lang="zh-CN" altLang="en-US" b="1">
                <a:solidFill>
                  <a:schemeClr val="tx1"/>
                </a:solidFill>
                <a:latin typeface="Times New Roman" panose="02020603050405020304" pitchFamily="18" charset="0"/>
              </a:rPr>
              <a:t>组合、时序逻辑电路</a:t>
            </a:r>
            <a:r>
              <a:rPr lang="zh-CN" altLang="en-US" b="1">
                <a:solidFill>
                  <a:schemeClr val="accent2"/>
                </a:solidFill>
                <a:latin typeface="Times New Roman" panose="02020603050405020304" pitchFamily="18" charset="0"/>
              </a:rPr>
              <a:t>建模。</a:t>
            </a:r>
          </a:p>
        </p:txBody>
      </p:sp>
      <p:sp>
        <p:nvSpPr>
          <p:cNvPr id="10244" name="矩形 10243"/>
          <p:cNvSpPr>
            <a:spLocks noChangeArrowheads="1"/>
          </p:cNvSpPr>
          <p:nvPr/>
        </p:nvSpPr>
        <p:spPr bwMode="auto">
          <a:xfrm>
            <a:off x="4787900" y="2708275"/>
            <a:ext cx="3816350" cy="381635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2000" b="1">
                <a:solidFill>
                  <a:srgbClr val="000000"/>
                </a:solidFill>
                <a:latin typeface="Times New Roman" panose="02020603050405020304" pitchFamily="18" charset="0"/>
              </a:rPr>
              <a:t>module mux2_1(out1, a, b, sel) ;</a:t>
            </a:r>
          </a:p>
          <a:p>
            <a:pPr eaLnBrk="1" hangingPunct="1"/>
            <a:r>
              <a:rPr lang="en-US" altLang="zh-CN" sz="2000" b="1">
                <a:solidFill>
                  <a:srgbClr val="000000"/>
                </a:solidFill>
                <a:latin typeface="Times New Roman" panose="02020603050405020304" pitchFamily="18" charset="0"/>
              </a:rPr>
              <a:t>    output   out1;</a:t>
            </a:r>
          </a:p>
          <a:p>
            <a:pPr eaLnBrk="1" hangingPunct="1"/>
            <a:r>
              <a:rPr lang="en-US" altLang="zh-CN" sz="2000" b="1">
                <a:solidFill>
                  <a:srgbClr val="000000"/>
                </a:solidFill>
                <a:latin typeface="Times New Roman" panose="02020603050405020304" pitchFamily="18" charset="0"/>
              </a:rPr>
              <a:t>    input  a, b;</a:t>
            </a:r>
          </a:p>
          <a:p>
            <a:pPr eaLnBrk="1" hangingPunct="1"/>
            <a:r>
              <a:rPr lang="en-US" altLang="zh-CN" sz="2000" b="1">
                <a:solidFill>
                  <a:srgbClr val="000000"/>
                </a:solidFill>
                <a:latin typeface="Times New Roman" panose="02020603050405020304" pitchFamily="18" charset="0"/>
              </a:rPr>
              <a:t>    input sel;</a:t>
            </a:r>
          </a:p>
          <a:p>
            <a:pPr eaLnBrk="1" hangingPunct="1"/>
            <a:r>
              <a:rPr lang="en-US" altLang="zh-CN" sz="2000" b="1">
                <a:solidFill>
                  <a:srgbClr val="FF0000"/>
                </a:solidFill>
                <a:latin typeface="Times New Roman" panose="02020603050405020304" pitchFamily="18" charset="0"/>
              </a:rPr>
              <a:t>always @</a:t>
            </a:r>
            <a:r>
              <a:rPr lang="en-US" altLang="zh-CN" sz="2000" b="1">
                <a:solidFill>
                  <a:srgbClr val="000000"/>
                </a:solidFill>
                <a:latin typeface="Times New Roman" panose="02020603050405020304" pitchFamily="18" charset="0"/>
              </a:rPr>
              <a:t>(sel or a or b)</a:t>
            </a:r>
          </a:p>
          <a:p>
            <a:pPr eaLnBrk="1" hangingPunct="1"/>
            <a:r>
              <a:rPr lang="en-US" altLang="zh-CN" sz="2000" b="1">
                <a:solidFill>
                  <a:srgbClr val="000000"/>
                </a:solidFill>
                <a:latin typeface="Times New Roman" panose="02020603050405020304" pitchFamily="18" charset="0"/>
              </a:rPr>
              <a:t>begin</a:t>
            </a:r>
          </a:p>
          <a:p>
            <a:pPr eaLnBrk="1" hangingPunct="1"/>
            <a:r>
              <a:rPr lang="en-US" altLang="zh-CN" sz="2000" b="1">
                <a:solidFill>
                  <a:srgbClr val="000000"/>
                </a:solidFill>
                <a:latin typeface="Times New Roman" panose="02020603050405020304" pitchFamily="18" charset="0"/>
              </a:rPr>
              <a:t>    </a:t>
            </a:r>
            <a:r>
              <a:rPr lang="en-US" altLang="zh-CN" sz="2000" b="1">
                <a:solidFill>
                  <a:schemeClr val="accent2"/>
                </a:solidFill>
                <a:latin typeface="Times New Roman" panose="02020603050405020304" pitchFamily="18" charset="0"/>
              </a:rPr>
              <a:t>case (sel)</a:t>
            </a:r>
          </a:p>
          <a:p>
            <a:pPr eaLnBrk="1" hangingPunct="1"/>
            <a:r>
              <a:rPr lang="en-US" altLang="zh-CN" sz="2000" b="1">
                <a:solidFill>
                  <a:schemeClr val="accent2"/>
                </a:solidFill>
                <a:latin typeface="Times New Roman" panose="02020603050405020304" pitchFamily="18" charset="0"/>
              </a:rPr>
              <a:t>        1’b0 :  out1 = a;</a:t>
            </a:r>
          </a:p>
          <a:p>
            <a:pPr eaLnBrk="1" hangingPunct="1"/>
            <a:r>
              <a:rPr lang="en-US" altLang="zh-CN" sz="2000" b="1">
                <a:solidFill>
                  <a:schemeClr val="accent2"/>
                </a:solidFill>
                <a:latin typeface="Times New Roman" panose="02020603050405020304" pitchFamily="18" charset="0"/>
              </a:rPr>
              <a:t>        1’b1 :  out1 = b;</a:t>
            </a:r>
          </a:p>
          <a:p>
            <a:pPr eaLnBrk="1" hangingPunct="1"/>
            <a:r>
              <a:rPr lang="en-US" altLang="zh-CN" sz="2000" b="1">
                <a:solidFill>
                  <a:schemeClr val="accent2"/>
                </a:solidFill>
                <a:latin typeface="Times New Roman" panose="02020603050405020304" pitchFamily="18" charset="0"/>
              </a:rPr>
              <a:t>    endcase</a:t>
            </a:r>
          </a:p>
          <a:p>
            <a:pPr eaLnBrk="1" hangingPunct="1"/>
            <a:r>
              <a:rPr lang="en-US" altLang="zh-CN" sz="2000" b="1">
                <a:solidFill>
                  <a:srgbClr val="000000"/>
                </a:solidFill>
                <a:latin typeface="Times New Roman" panose="02020603050405020304" pitchFamily="18" charset="0"/>
              </a:rPr>
              <a:t>end</a:t>
            </a:r>
          </a:p>
          <a:p>
            <a:pPr eaLnBrk="1" hangingPunct="1"/>
            <a:r>
              <a:rPr lang="en-US" altLang="zh-CN" sz="2000" b="1">
                <a:solidFill>
                  <a:srgbClr val="000000"/>
                </a:solidFill>
                <a:latin typeface="Times New Roman" panose="02020603050405020304" pitchFamily="18" charset="0"/>
              </a:rPr>
              <a:t>endmodule</a:t>
            </a:r>
          </a:p>
        </p:txBody>
      </p:sp>
      <p:sp>
        <p:nvSpPr>
          <p:cNvPr id="10245" name="矩形 10244"/>
          <p:cNvSpPr>
            <a:spLocks noChangeArrowheads="1"/>
          </p:cNvSpPr>
          <p:nvPr/>
        </p:nvSpPr>
        <p:spPr bwMode="auto">
          <a:xfrm>
            <a:off x="539750" y="2708275"/>
            <a:ext cx="3887788" cy="3816350"/>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2000" b="1">
                <a:solidFill>
                  <a:srgbClr val="000000"/>
                </a:solidFill>
                <a:latin typeface="Times New Roman" panose="02020603050405020304" pitchFamily="18" charset="0"/>
              </a:rPr>
              <a:t>module mux2_1(out1, a, b, sel) ;</a:t>
            </a:r>
          </a:p>
          <a:p>
            <a:pPr eaLnBrk="1" hangingPunct="1"/>
            <a:r>
              <a:rPr lang="en-US" altLang="zh-CN" sz="2000" b="1">
                <a:solidFill>
                  <a:srgbClr val="000000"/>
                </a:solidFill>
                <a:latin typeface="Times New Roman" panose="02020603050405020304" pitchFamily="18" charset="0"/>
              </a:rPr>
              <a:t>    output   out1;</a:t>
            </a:r>
          </a:p>
          <a:p>
            <a:pPr eaLnBrk="1" hangingPunct="1"/>
            <a:r>
              <a:rPr lang="en-US" altLang="zh-CN" sz="2000" b="1">
                <a:solidFill>
                  <a:srgbClr val="000000"/>
                </a:solidFill>
                <a:latin typeface="Times New Roman" panose="02020603050405020304" pitchFamily="18" charset="0"/>
              </a:rPr>
              <a:t>    input  a, b;</a:t>
            </a:r>
          </a:p>
          <a:p>
            <a:pPr eaLnBrk="1" hangingPunct="1"/>
            <a:r>
              <a:rPr lang="en-US" altLang="zh-CN" sz="2000" b="1">
                <a:solidFill>
                  <a:srgbClr val="000000"/>
                </a:solidFill>
                <a:latin typeface="Times New Roman" panose="02020603050405020304" pitchFamily="18" charset="0"/>
              </a:rPr>
              <a:t>    input sel;</a:t>
            </a:r>
          </a:p>
          <a:p>
            <a:pPr eaLnBrk="1" hangingPunct="1"/>
            <a:r>
              <a:rPr lang="en-US" altLang="zh-CN" sz="2000" b="1">
                <a:solidFill>
                  <a:srgbClr val="FF0000"/>
                </a:solidFill>
                <a:latin typeface="Times New Roman" panose="02020603050405020304" pitchFamily="18" charset="0"/>
              </a:rPr>
              <a:t>always @</a:t>
            </a:r>
            <a:r>
              <a:rPr lang="en-US" altLang="zh-CN" sz="2000" b="1">
                <a:solidFill>
                  <a:srgbClr val="000000"/>
                </a:solidFill>
                <a:latin typeface="Times New Roman" panose="02020603050405020304" pitchFamily="18" charset="0"/>
              </a:rPr>
              <a:t>(sel or a or b)</a:t>
            </a:r>
          </a:p>
          <a:p>
            <a:pPr eaLnBrk="1" hangingPunct="1"/>
            <a:r>
              <a:rPr lang="en-US" altLang="zh-CN" sz="2000" b="1">
                <a:solidFill>
                  <a:srgbClr val="000000"/>
                </a:solidFill>
                <a:latin typeface="Times New Roman" panose="02020603050405020304" pitchFamily="18" charset="0"/>
              </a:rPr>
              <a:t>begin</a:t>
            </a:r>
          </a:p>
          <a:p>
            <a:pPr eaLnBrk="1" hangingPunct="1"/>
            <a:r>
              <a:rPr lang="en-US" altLang="zh-CN" sz="2000" b="1">
                <a:solidFill>
                  <a:srgbClr val="000000"/>
                </a:solidFill>
                <a:latin typeface="Times New Roman" panose="02020603050405020304" pitchFamily="18" charset="0"/>
              </a:rPr>
              <a:t>    </a:t>
            </a:r>
            <a:r>
              <a:rPr lang="en-US" altLang="zh-CN" sz="2000" b="1">
                <a:solidFill>
                  <a:schemeClr val="accent2"/>
                </a:solidFill>
                <a:latin typeface="Times New Roman" panose="02020603050405020304" pitchFamily="18" charset="0"/>
              </a:rPr>
              <a:t>if (sel) </a:t>
            </a:r>
          </a:p>
          <a:p>
            <a:pPr eaLnBrk="1" hangingPunct="1"/>
            <a:r>
              <a:rPr lang="en-US" altLang="zh-CN" sz="2000" b="1">
                <a:solidFill>
                  <a:schemeClr val="accent2"/>
                </a:solidFill>
                <a:latin typeface="Times New Roman" panose="02020603050405020304" pitchFamily="18" charset="0"/>
              </a:rPr>
              <a:t>        out1 = b;</a:t>
            </a:r>
          </a:p>
          <a:p>
            <a:pPr eaLnBrk="1" hangingPunct="1"/>
            <a:r>
              <a:rPr lang="en-US" altLang="zh-CN" sz="2000" b="1">
                <a:solidFill>
                  <a:schemeClr val="accent2"/>
                </a:solidFill>
                <a:latin typeface="Times New Roman" panose="02020603050405020304" pitchFamily="18" charset="0"/>
              </a:rPr>
              <a:t>    else</a:t>
            </a:r>
          </a:p>
          <a:p>
            <a:pPr eaLnBrk="1" hangingPunct="1"/>
            <a:r>
              <a:rPr lang="en-US" altLang="zh-CN" sz="2000" b="1">
                <a:solidFill>
                  <a:schemeClr val="accent2"/>
                </a:solidFill>
                <a:latin typeface="Times New Roman" panose="02020603050405020304" pitchFamily="18" charset="0"/>
              </a:rPr>
              <a:t>        out1 = a;</a:t>
            </a:r>
          </a:p>
          <a:p>
            <a:pPr eaLnBrk="1" hangingPunct="1"/>
            <a:r>
              <a:rPr lang="en-US" altLang="zh-CN" sz="2000" b="1">
                <a:solidFill>
                  <a:srgbClr val="000000"/>
                </a:solidFill>
                <a:latin typeface="Times New Roman" panose="02020603050405020304" pitchFamily="18" charset="0"/>
              </a:rPr>
              <a:t>end</a:t>
            </a:r>
          </a:p>
          <a:p>
            <a:pPr eaLnBrk="1" hangingPunct="1"/>
            <a:r>
              <a:rPr lang="en-US" altLang="zh-CN" sz="2000" b="1">
                <a:solidFill>
                  <a:srgbClr val="000000"/>
                </a:solidFill>
                <a:latin typeface="Times New Roman" panose="02020603050405020304" pitchFamily="18" charset="0"/>
              </a:rPr>
              <a:t>endmodule</a:t>
            </a:r>
          </a:p>
        </p:txBody>
      </p:sp>
      <p:graphicFrame>
        <p:nvGraphicFramePr>
          <p:cNvPr id="32774" name="对象 10245"/>
          <p:cNvGraphicFramePr>
            <a:graphicFrameLocks noChangeAspect="1"/>
          </p:cNvGraphicFramePr>
          <p:nvPr/>
        </p:nvGraphicFramePr>
        <p:xfrm>
          <a:off x="6300788" y="908050"/>
          <a:ext cx="1871662" cy="1706563"/>
        </p:xfrm>
        <a:graphic>
          <a:graphicData uri="http://schemas.openxmlformats.org/presentationml/2006/ole">
            <mc:AlternateContent xmlns:mc="http://schemas.openxmlformats.org/markup-compatibility/2006">
              <mc:Choice xmlns:v="urn:schemas-microsoft-com:vml" Requires="v">
                <p:oleObj spid="_x0000_s3073" r:id="rId3" imgW="1617120" imgH="1472760" progId="">
                  <p:embed/>
                </p:oleObj>
              </mc:Choice>
              <mc:Fallback>
                <p:oleObj r:id="rId3" imgW="1617120" imgH="1472760" progId="">
                  <p:embed/>
                  <p:pic>
                    <p:nvPicPr>
                      <p:cNvPr id="32774" name="对象 1024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788" y="908050"/>
                        <a:ext cx="1871662" cy="170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32775"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44A40512-A15D-4539-8B84-3B040944EFB5}" type="slidenum">
              <a:rPr lang="zh-CN" altLang="en-US" sz="1400"/>
              <a:pPr eaLnBrk="1" hangingPunct="1"/>
              <a:t>31</a:t>
            </a:fld>
            <a:endParaRPr lang="zh-CN"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45"/>
                                        </p:tgtEl>
                                        <p:attrNameLst>
                                          <p:attrName>style.visibility</p:attrName>
                                        </p:attrNameLst>
                                      </p:cBhvr>
                                      <p:to>
                                        <p:strVal val="visible"/>
                                      </p:to>
                                    </p:set>
                                    <p:anim calcmode="lin" valueType="num">
                                      <p:cBhvr>
                                        <p:cTn id="7" dur="500" fill="hold"/>
                                        <p:tgtEl>
                                          <p:spTgt spid="10245"/>
                                        </p:tgtEl>
                                        <p:attrNameLst>
                                          <p:attrName>ppt_x</p:attrName>
                                        </p:attrNameLst>
                                      </p:cBhvr>
                                      <p:tavLst>
                                        <p:tav tm="0">
                                          <p:val>
                                            <p:strVal val="#ppt_x"/>
                                          </p:val>
                                        </p:tav>
                                        <p:tav tm="100000">
                                          <p:val>
                                            <p:strVal val="#ppt_x"/>
                                          </p:val>
                                        </p:tav>
                                      </p:tavLst>
                                    </p:anim>
                                    <p:anim calcmode="lin" valueType="num">
                                      <p:cBhvr>
                                        <p:cTn id="8" dur="500" fill="hold"/>
                                        <p:tgtEl>
                                          <p:spTgt spid="1024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244"/>
                                        </p:tgtEl>
                                        <p:attrNameLst>
                                          <p:attrName>style.visibility</p:attrName>
                                        </p:attrNameLst>
                                      </p:cBhvr>
                                      <p:to>
                                        <p:strVal val="visible"/>
                                      </p:to>
                                    </p:set>
                                    <p:anim calcmode="lin" valueType="num">
                                      <p:cBhvr>
                                        <p:cTn id="11" dur="500" fill="hold"/>
                                        <p:tgtEl>
                                          <p:spTgt spid="10244"/>
                                        </p:tgtEl>
                                        <p:attrNameLst>
                                          <p:attrName>ppt_x</p:attrName>
                                        </p:attrNameLst>
                                      </p:cBhvr>
                                      <p:tavLst>
                                        <p:tav tm="0">
                                          <p:val>
                                            <p:strVal val="#ppt_x"/>
                                          </p:val>
                                        </p:tav>
                                        <p:tav tm="100000">
                                          <p:val>
                                            <p:strVal val="#ppt_x"/>
                                          </p:val>
                                        </p:tav>
                                      </p:tavLst>
                                    </p:anim>
                                    <p:anim calcmode="lin" valueType="num">
                                      <p:cBhvr>
                                        <p:cTn id="12" dur="500" fill="hold"/>
                                        <p:tgtEl>
                                          <p:spTgt spid="102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bldLvl="0" animBg="1"/>
      <p:bldP spid="10245"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矩形 19457"/>
          <p:cNvSpPr>
            <a:spLocks noChangeArrowheads="1"/>
          </p:cNvSpPr>
          <p:nvPr/>
        </p:nvSpPr>
        <p:spPr bwMode="auto">
          <a:xfrm>
            <a:off x="0" y="403225"/>
            <a:ext cx="91440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15000"/>
              </a:lnSpc>
              <a:spcBef>
                <a:spcPct val="10000"/>
              </a:spcBef>
            </a:pPr>
            <a:r>
              <a:rPr lang="zh-CN" altLang="en-US" sz="3600" b="1">
                <a:solidFill>
                  <a:schemeClr val="tx1"/>
                </a:solidFill>
                <a:ea typeface="黑体" panose="02010609060101010101" pitchFamily="49" charset="-122"/>
              </a:rPr>
              <a:t>混合设计描述</a:t>
            </a:r>
          </a:p>
        </p:txBody>
      </p:sp>
      <p:sp>
        <p:nvSpPr>
          <p:cNvPr id="33795" name="矩形 19458"/>
          <p:cNvSpPr>
            <a:spLocks noChangeArrowheads="1"/>
          </p:cNvSpPr>
          <p:nvPr/>
        </p:nvSpPr>
        <p:spPr bwMode="auto">
          <a:xfrm>
            <a:off x="250825" y="1052513"/>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zh-CN" altLang="en-US" b="1">
                <a:solidFill>
                  <a:srgbClr val="FF0000"/>
                </a:solidFill>
                <a:latin typeface="Times New Roman" panose="02020603050405020304" pitchFamily="18" charset="0"/>
              </a:rPr>
              <a:t>结构</a:t>
            </a:r>
            <a:r>
              <a:rPr lang="zh-CN" altLang="en-US" b="1">
                <a:solidFill>
                  <a:schemeClr val="accent2"/>
                </a:solidFill>
                <a:latin typeface="Times New Roman" panose="02020603050405020304" pitchFamily="18" charset="0"/>
              </a:rPr>
              <a:t>和</a:t>
            </a:r>
            <a:r>
              <a:rPr lang="zh-CN" altLang="en-US" b="1">
                <a:solidFill>
                  <a:srgbClr val="FF0000"/>
                </a:solidFill>
                <a:latin typeface="Times New Roman" panose="02020603050405020304" pitchFamily="18" charset="0"/>
              </a:rPr>
              <a:t>行为</a:t>
            </a:r>
            <a:r>
              <a:rPr lang="zh-CN" altLang="en-US" b="1">
                <a:solidFill>
                  <a:schemeClr val="accent2"/>
                </a:solidFill>
                <a:latin typeface="Times New Roman" panose="02020603050405020304" pitchFamily="18" charset="0"/>
              </a:rPr>
              <a:t>描述方式可以自由混合。模块描述中可以包含实例化的门、模块实例化语句、连续赋值语句以及</a:t>
            </a:r>
            <a:r>
              <a:rPr lang="en-US" altLang="zh-CN" b="1">
                <a:solidFill>
                  <a:schemeClr val="accent2"/>
                </a:solidFill>
                <a:latin typeface="Times New Roman" panose="02020603050405020304" pitchFamily="18" charset="0"/>
              </a:rPr>
              <a:t>a l w a y s</a:t>
            </a:r>
            <a:r>
              <a:rPr lang="zh-CN" altLang="en-US" b="1">
                <a:solidFill>
                  <a:schemeClr val="accent2"/>
                </a:solidFill>
                <a:latin typeface="Times New Roman" panose="02020603050405020304" pitchFamily="18" charset="0"/>
              </a:rPr>
              <a:t>语句和</a:t>
            </a:r>
            <a:r>
              <a:rPr lang="en-US" altLang="zh-CN" b="1">
                <a:solidFill>
                  <a:schemeClr val="accent2"/>
                </a:solidFill>
                <a:latin typeface="Times New Roman" panose="02020603050405020304" pitchFamily="18" charset="0"/>
              </a:rPr>
              <a:t>i n i t i a l</a:t>
            </a:r>
            <a:r>
              <a:rPr lang="zh-CN" altLang="en-US" b="1">
                <a:solidFill>
                  <a:schemeClr val="accent2"/>
                </a:solidFill>
                <a:latin typeface="Times New Roman" panose="02020603050405020304" pitchFamily="18" charset="0"/>
              </a:rPr>
              <a:t>语句的混合。它们之间可以相互包含。</a:t>
            </a:r>
          </a:p>
          <a:p>
            <a:pPr algn="just" eaLnBrk="1" hangingPunct="1">
              <a:lnSpc>
                <a:spcPct val="150000"/>
              </a:lnSpc>
              <a:buClr>
                <a:srgbClr val="FF0000"/>
              </a:buClr>
              <a:buSzPct val="80000"/>
              <a:buFont typeface="Wingdings" panose="05000000000000000000" pitchFamily="2" charset="2"/>
              <a:buChar char="q"/>
            </a:pPr>
            <a:endParaRPr lang="zh-CN" altLang="en-US" b="1">
              <a:solidFill>
                <a:schemeClr val="accent2"/>
              </a:solidFill>
              <a:latin typeface="Times New Roman" panose="02020603050405020304" pitchFamily="18" charset="0"/>
            </a:endParaRPr>
          </a:p>
          <a:p>
            <a:pPr algn="just" eaLnBrk="1" hangingPunct="1">
              <a:lnSpc>
                <a:spcPct val="15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来自</a:t>
            </a:r>
            <a:r>
              <a:rPr lang="en-US" altLang="zh-CN" b="1">
                <a:solidFill>
                  <a:schemeClr val="accent2"/>
                </a:solidFill>
                <a:latin typeface="Times New Roman" panose="02020603050405020304" pitchFamily="18" charset="0"/>
              </a:rPr>
              <a:t>a l w a y s</a:t>
            </a:r>
            <a:r>
              <a:rPr lang="zh-CN" altLang="en-US" b="1">
                <a:solidFill>
                  <a:schemeClr val="accent2"/>
                </a:solidFill>
                <a:latin typeface="Times New Roman" panose="02020603050405020304" pitchFamily="18" charset="0"/>
              </a:rPr>
              <a:t>语句和</a:t>
            </a:r>
            <a:r>
              <a:rPr lang="en-US" altLang="zh-CN" b="1">
                <a:solidFill>
                  <a:schemeClr val="accent2"/>
                </a:solidFill>
                <a:latin typeface="Times New Roman" panose="02020603050405020304" pitchFamily="18" charset="0"/>
              </a:rPr>
              <a:t>i n i t i a l</a:t>
            </a:r>
            <a:r>
              <a:rPr lang="zh-CN" altLang="en-US" b="1">
                <a:solidFill>
                  <a:schemeClr val="accent2"/>
                </a:solidFill>
                <a:latin typeface="Times New Roman" panose="02020603050405020304" pitchFamily="18" charset="0"/>
              </a:rPr>
              <a:t>语句（</a:t>
            </a:r>
            <a:r>
              <a:rPr lang="zh-CN" altLang="en-US" b="1">
                <a:solidFill>
                  <a:srgbClr val="FF0000"/>
                </a:solidFill>
                <a:latin typeface="Times New Roman" panose="02020603050405020304" pitchFamily="18" charset="0"/>
              </a:rPr>
              <a:t>切记只有寄存器类型数据可以在这两种语句中赋值</a:t>
            </a:r>
            <a:r>
              <a:rPr lang="zh-CN" altLang="en-US" b="1">
                <a:solidFill>
                  <a:schemeClr val="accent2"/>
                </a:solidFill>
                <a:latin typeface="Times New Roman" panose="02020603050405020304" pitchFamily="18" charset="0"/>
              </a:rPr>
              <a:t>）的值能够驱动门或开关。</a:t>
            </a:r>
          </a:p>
          <a:p>
            <a:pPr algn="just" eaLnBrk="1" hangingPunct="1">
              <a:lnSpc>
                <a:spcPct val="150000"/>
              </a:lnSpc>
              <a:buClr>
                <a:srgbClr val="FF0000"/>
              </a:buClr>
              <a:buSzPct val="80000"/>
              <a:buFont typeface="Wingdings" panose="05000000000000000000" pitchFamily="2" charset="2"/>
              <a:buChar char="q"/>
            </a:pPr>
            <a:endParaRPr lang="zh-CN" altLang="en-US" b="1">
              <a:solidFill>
                <a:schemeClr val="accent2"/>
              </a:solidFill>
              <a:latin typeface="Times New Roman" panose="02020603050405020304" pitchFamily="18" charset="0"/>
            </a:endParaRPr>
          </a:p>
          <a:p>
            <a:pPr algn="just" eaLnBrk="1" hangingPunct="1">
              <a:lnSpc>
                <a:spcPct val="15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而来自于门或连续赋值语句（</a:t>
            </a:r>
            <a:r>
              <a:rPr lang="zh-CN" altLang="en-US" b="1">
                <a:solidFill>
                  <a:srgbClr val="FF0000"/>
                </a:solidFill>
                <a:latin typeface="Times New Roman" panose="02020603050405020304" pitchFamily="18" charset="0"/>
              </a:rPr>
              <a:t>只能驱动线网</a:t>
            </a:r>
            <a:r>
              <a:rPr lang="zh-CN" altLang="en-US" b="1">
                <a:solidFill>
                  <a:schemeClr val="accent2"/>
                </a:solidFill>
                <a:latin typeface="Times New Roman" panose="02020603050405020304" pitchFamily="18" charset="0"/>
              </a:rPr>
              <a:t>）的值能够反过来用于触发</a:t>
            </a:r>
            <a:r>
              <a:rPr lang="en-US" altLang="zh-CN" b="1">
                <a:solidFill>
                  <a:schemeClr val="accent2"/>
                </a:solidFill>
                <a:latin typeface="Times New Roman" panose="02020603050405020304" pitchFamily="18" charset="0"/>
              </a:rPr>
              <a:t>a l w a y s</a:t>
            </a:r>
            <a:r>
              <a:rPr lang="zh-CN" altLang="en-US" b="1">
                <a:solidFill>
                  <a:schemeClr val="accent2"/>
                </a:solidFill>
                <a:latin typeface="Times New Roman" panose="02020603050405020304" pitchFamily="18" charset="0"/>
              </a:rPr>
              <a:t>语句和</a:t>
            </a:r>
            <a:r>
              <a:rPr lang="en-US" altLang="zh-CN" b="1">
                <a:solidFill>
                  <a:schemeClr val="accent2"/>
                </a:solidFill>
                <a:latin typeface="Times New Roman" panose="02020603050405020304" pitchFamily="18" charset="0"/>
              </a:rPr>
              <a:t>i n i t i a l</a:t>
            </a:r>
            <a:r>
              <a:rPr lang="zh-CN" altLang="en-US" b="1">
                <a:solidFill>
                  <a:schemeClr val="accent2"/>
                </a:solidFill>
                <a:latin typeface="Times New Roman" panose="02020603050405020304" pitchFamily="18" charset="0"/>
              </a:rPr>
              <a:t>语句。</a:t>
            </a:r>
          </a:p>
        </p:txBody>
      </p:sp>
      <p:sp>
        <p:nvSpPr>
          <p:cNvPr id="33796"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2E99E950-F4A0-4E64-8ED7-09F8FAA1CE9D}" type="slidenum">
              <a:rPr lang="zh-CN" altLang="en-US" sz="1400"/>
              <a:pPr eaLnBrk="1" hangingPunct="1"/>
              <a:t>32</a:t>
            </a:fld>
            <a:endParaRPr lang="zh-CN" altLang="en-US" sz="14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矩形 20481"/>
          <p:cNvSpPr>
            <a:spLocks noChangeArrowheads="1"/>
          </p:cNvSpPr>
          <p:nvPr/>
        </p:nvSpPr>
        <p:spPr bwMode="auto">
          <a:xfrm>
            <a:off x="250825" y="622300"/>
            <a:ext cx="85693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zh-CN" altLang="en-US" sz="2800" b="1">
                <a:solidFill>
                  <a:schemeClr val="accent2"/>
                </a:solidFill>
                <a:latin typeface="Times New Roman" panose="02020603050405020304" pitchFamily="18" charset="0"/>
              </a:rPr>
              <a:t>实例：混合设计方式的</a:t>
            </a:r>
            <a:r>
              <a:rPr lang="en-US" altLang="zh-CN" sz="2800" b="1">
                <a:solidFill>
                  <a:schemeClr val="accent2"/>
                </a:solidFill>
                <a:latin typeface="Times New Roman" panose="02020603050405020304" pitchFamily="18" charset="0"/>
              </a:rPr>
              <a:t>1</a:t>
            </a:r>
            <a:r>
              <a:rPr lang="zh-CN" altLang="en-US" sz="2800" b="1">
                <a:solidFill>
                  <a:schemeClr val="accent2"/>
                </a:solidFill>
                <a:latin typeface="Times New Roman" panose="02020603050405020304" pitchFamily="18" charset="0"/>
              </a:rPr>
              <a:t>位全加器</a:t>
            </a:r>
          </a:p>
        </p:txBody>
      </p:sp>
      <p:graphicFrame>
        <p:nvGraphicFramePr>
          <p:cNvPr id="34819" name="对象 20482"/>
          <p:cNvGraphicFramePr>
            <a:graphicFrameLocks noChangeAspect="1"/>
          </p:cNvGraphicFramePr>
          <p:nvPr/>
        </p:nvGraphicFramePr>
        <p:xfrm>
          <a:off x="179388" y="2060575"/>
          <a:ext cx="4162425" cy="2935288"/>
        </p:xfrm>
        <a:graphic>
          <a:graphicData uri="http://schemas.openxmlformats.org/presentationml/2006/ole">
            <mc:AlternateContent xmlns:mc="http://schemas.openxmlformats.org/markup-compatibility/2006">
              <mc:Choice xmlns:v="urn:schemas-microsoft-com:vml" Requires="v">
                <p:oleObj spid="_x0000_s4097" r:id="rId3" imgW="4584240" imgH="3111120" progId="">
                  <p:embed/>
                </p:oleObj>
              </mc:Choice>
              <mc:Fallback>
                <p:oleObj r:id="rId3" imgW="4584240" imgH="3111120" progId="">
                  <p:embed/>
                  <p:pic>
                    <p:nvPicPr>
                      <p:cNvPr id="34819" name="对象 204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2060575"/>
                        <a:ext cx="4162425" cy="293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20484" name="矩形 20483"/>
          <p:cNvSpPr>
            <a:spLocks noChangeArrowheads="1"/>
          </p:cNvSpPr>
          <p:nvPr/>
        </p:nvSpPr>
        <p:spPr bwMode="auto">
          <a:xfrm>
            <a:off x="4356100" y="1773238"/>
            <a:ext cx="4608513" cy="4968875"/>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lnSpc>
                <a:spcPct val="110000"/>
              </a:lnSpc>
            </a:pPr>
            <a:r>
              <a:rPr lang="en-US" altLang="zh-CN" sz="1800" b="1">
                <a:solidFill>
                  <a:srgbClr val="000000"/>
                </a:solidFill>
                <a:latin typeface="Times New Roman" panose="02020603050405020304" pitchFamily="18" charset="0"/>
              </a:rPr>
              <a:t>module FA_Mix(A,B,Cin,Sum,Cout);</a:t>
            </a:r>
          </a:p>
          <a:p>
            <a:pPr eaLnBrk="1" hangingPunct="1">
              <a:lnSpc>
                <a:spcPct val="110000"/>
              </a:lnSpc>
            </a:pPr>
            <a:r>
              <a:rPr lang="en-US" altLang="zh-CN" sz="1800" b="1">
                <a:solidFill>
                  <a:srgbClr val="000000"/>
                </a:solidFill>
                <a:latin typeface="Times New Roman" panose="02020603050405020304" pitchFamily="18" charset="0"/>
              </a:rPr>
              <a:t>    input A,B,Cin;</a:t>
            </a:r>
          </a:p>
          <a:p>
            <a:pPr eaLnBrk="1" hangingPunct="1">
              <a:lnSpc>
                <a:spcPct val="110000"/>
              </a:lnSpc>
            </a:pPr>
            <a:r>
              <a:rPr lang="en-US" altLang="zh-CN" sz="1800" b="1">
                <a:solidFill>
                  <a:srgbClr val="000000"/>
                </a:solidFill>
                <a:latin typeface="Times New Roman" panose="02020603050405020304" pitchFamily="18" charset="0"/>
              </a:rPr>
              <a:t>    output Sum,Cout;</a:t>
            </a:r>
          </a:p>
          <a:p>
            <a:pPr eaLnBrk="1" hangingPunct="1">
              <a:lnSpc>
                <a:spcPct val="110000"/>
              </a:lnSpc>
            </a:pPr>
            <a:r>
              <a:rPr lang="en-US" altLang="zh-CN" sz="1800" b="1">
                <a:solidFill>
                  <a:srgbClr val="000000"/>
                </a:solidFill>
                <a:latin typeface="Times New Roman" panose="02020603050405020304" pitchFamily="18" charset="0"/>
              </a:rPr>
              <a:t>    reg Cout;</a:t>
            </a:r>
          </a:p>
          <a:p>
            <a:pPr eaLnBrk="1" hangingPunct="1">
              <a:lnSpc>
                <a:spcPct val="110000"/>
              </a:lnSpc>
            </a:pPr>
            <a:r>
              <a:rPr lang="en-US" altLang="zh-CN" sz="1800" b="1">
                <a:solidFill>
                  <a:srgbClr val="000000"/>
                </a:solidFill>
                <a:latin typeface="Times New Roman" panose="02020603050405020304" pitchFamily="18" charset="0"/>
              </a:rPr>
              <a:t>    reg T1,T2,T3;</a:t>
            </a:r>
          </a:p>
          <a:p>
            <a:pPr eaLnBrk="1" hangingPunct="1">
              <a:lnSpc>
                <a:spcPct val="110000"/>
              </a:lnSpc>
            </a:pPr>
            <a:r>
              <a:rPr lang="en-US" altLang="zh-CN" sz="1800" b="1">
                <a:solidFill>
                  <a:srgbClr val="000000"/>
                </a:solidFill>
                <a:latin typeface="Times New Roman" panose="02020603050405020304" pitchFamily="18" charset="0"/>
              </a:rPr>
              <a:t>    wire S1;</a:t>
            </a:r>
          </a:p>
          <a:p>
            <a:pPr eaLnBrk="1" hangingPunct="1">
              <a:lnSpc>
                <a:spcPct val="110000"/>
              </a:lnSpc>
            </a:pPr>
            <a:r>
              <a:rPr lang="en-US" altLang="zh-CN" sz="1800" b="1">
                <a:solidFill>
                  <a:schemeClr val="accent2"/>
                </a:solidFill>
                <a:latin typeface="Times New Roman" panose="02020603050405020304" pitchFamily="18" charset="0"/>
              </a:rPr>
              <a:t>xor X1(S1,A,B);                   //</a:t>
            </a:r>
            <a:r>
              <a:rPr lang="zh-CN" altLang="en-US" sz="1800" b="1">
                <a:solidFill>
                  <a:schemeClr val="accent2"/>
                </a:solidFill>
                <a:latin typeface="Times New Roman" panose="02020603050405020304" pitchFamily="18" charset="0"/>
              </a:rPr>
              <a:t>门实例语句</a:t>
            </a:r>
          </a:p>
          <a:p>
            <a:pPr eaLnBrk="1" hangingPunct="1">
              <a:lnSpc>
                <a:spcPct val="110000"/>
              </a:lnSpc>
            </a:pPr>
            <a:r>
              <a:rPr lang="en-US" altLang="zh-CN" sz="1800" b="1">
                <a:solidFill>
                  <a:srgbClr val="FF0000"/>
                </a:solidFill>
                <a:latin typeface="Times New Roman" panose="02020603050405020304" pitchFamily="18" charset="0"/>
              </a:rPr>
              <a:t>always @ (A or B or Cin)   //always </a:t>
            </a:r>
            <a:r>
              <a:rPr lang="zh-CN" altLang="en-US" sz="1800" b="1">
                <a:solidFill>
                  <a:srgbClr val="FF0000"/>
                </a:solidFill>
                <a:latin typeface="Times New Roman" panose="02020603050405020304" pitchFamily="18" charset="0"/>
              </a:rPr>
              <a:t>语句</a:t>
            </a:r>
          </a:p>
          <a:p>
            <a:pPr eaLnBrk="1" hangingPunct="1">
              <a:lnSpc>
                <a:spcPct val="110000"/>
              </a:lnSpc>
            </a:pPr>
            <a:r>
              <a:rPr lang="en-US" altLang="zh-CN" sz="1800" b="1">
                <a:solidFill>
                  <a:srgbClr val="FF0000"/>
                </a:solidFill>
                <a:latin typeface="Times New Roman" panose="02020603050405020304" pitchFamily="18" charset="0"/>
              </a:rPr>
              <a:t>begin</a:t>
            </a:r>
          </a:p>
          <a:p>
            <a:pPr eaLnBrk="1" hangingPunct="1">
              <a:lnSpc>
                <a:spcPct val="110000"/>
              </a:lnSpc>
            </a:pPr>
            <a:r>
              <a:rPr lang="en-US" altLang="zh-CN" sz="1800" b="1">
                <a:solidFill>
                  <a:srgbClr val="FF0000"/>
                </a:solidFill>
                <a:latin typeface="Times New Roman" panose="02020603050405020304" pitchFamily="18" charset="0"/>
              </a:rPr>
              <a:t>    T1 = A &amp; B;</a:t>
            </a:r>
          </a:p>
          <a:p>
            <a:pPr eaLnBrk="1" hangingPunct="1">
              <a:lnSpc>
                <a:spcPct val="110000"/>
              </a:lnSpc>
            </a:pPr>
            <a:r>
              <a:rPr lang="en-US" altLang="zh-CN" sz="1800" b="1">
                <a:solidFill>
                  <a:srgbClr val="FF0000"/>
                </a:solidFill>
                <a:latin typeface="Times New Roman" panose="02020603050405020304" pitchFamily="18" charset="0"/>
              </a:rPr>
              <a:t>    T2 = A &amp; Cin;</a:t>
            </a:r>
          </a:p>
          <a:p>
            <a:pPr eaLnBrk="1" hangingPunct="1">
              <a:lnSpc>
                <a:spcPct val="110000"/>
              </a:lnSpc>
            </a:pPr>
            <a:r>
              <a:rPr lang="en-US" altLang="zh-CN" sz="1800" b="1">
                <a:solidFill>
                  <a:srgbClr val="FF0000"/>
                </a:solidFill>
                <a:latin typeface="Times New Roman" panose="02020603050405020304" pitchFamily="18" charset="0"/>
              </a:rPr>
              <a:t>    T3 = B &amp; Cin;</a:t>
            </a:r>
          </a:p>
          <a:p>
            <a:pPr eaLnBrk="1" hangingPunct="1">
              <a:lnSpc>
                <a:spcPct val="110000"/>
              </a:lnSpc>
            </a:pPr>
            <a:r>
              <a:rPr lang="en-US" altLang="zh-CN" sz="1800" b="1">
                <a:solidFill>
                  <a:srgbClr val="FF0000"/>
                </a:solidFill>
                <a:latin typeface="Times New Roman" panose="02020603050405020304" pitchFamily="18" charset="0"/>
              </a:rPr>
              <a:t>    Cout = (T1 | T2) | T3;</a:t>
            </a:r>
          </a:p>
          <a:p>
            <a:pPr eaLnBrk="1" hangingPunct="1">
              <a:lnSpc>
                <a:spcPct val="110000"/>
              </a:lnSpc>
            </a:pPr>
            <a:r>
              <a:rPr lang="en-US" altLang="zh-CN" sz="1800" b="1">
                <a:solidFill>
                  <a:srgbClr val="FF0000"/>
                </a:solidFill>
                <a:latin typeface="Times New Roman" panose="02020603050405020304" pitchFamily="18" charset="0"/>
              </a:rPr>
              <a:t>end</a:t>
            </a:r>
          </a:p>
          <a:p>
            <a:pPr eaLnBrk="1" hangingPunct="1">
              <a:lnSpc>
                <a:spcPct val="110000"/>
              </a:lnSpc>
            </a:pPr>
            <a:r>
              <a:rPr lang="en-US" altLang="zh-CN" sz="1800" b="1">
                <a:solidFill>
                  <a:schemeClr val="accent2"/>
                </a:solidFill>
                <a:latin typeface="Times New Roman" panose="02020603050405020304" pitchFamily="18" charset="0"/>
              </a:rPr>
              <a:t>assign Sum = S1 ^ Cin;     //</a:t>
            </a:r>
            <a:r>
              <a:rPr lang="zh-CN" altLang="en-US" sz="1800" b="1">
                <a:solidFill>
                  <a:schemeClr val="accent2"/>
                </a:solidFill>
                <a:latin typeface="Times New Roman" panose="02020603050405020304" pitchFamily="18" charset="0"/>
              </a:rPr>
              <a:t>连续赋值语句</a:t>
            </a:r>
          </a:p>
          <a:p>
            <a:pPr eaLnBrk="1" hangingPunct="1">
              <a:lnSpc>
                <a:spcPct val="110000"/>
              </a:lnSpc>
            </a:pPr>
            <a:r>
              <a:rPr lang="en-US" altLang="zh-CN" sz="1800" b="1">
                <a:solidFill>
                  <a:srgbClr val="000000"/>
                </a:solidFill>
                <a:latin typeface="Times New Roman" panose="02020603050405020304" pitchFamily="18" charset="0"/>
              </a:rPr>
              <a:t>endmodule </a:t>
            </a:r>
          </a:p>
        </p:txBody>
      </p:sp>
      <p:sp>
        <p:nvSpPr>
          <p:cNvPr id="34821"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B5A953C0-26AC-4841-A355-B48303D2F997}" type="slidenum">
              <a:rPr lang="zh-CN" altLang="en-US" sz="1400"/>
              <a:pPr eaLnBrk="1" hangingPunct="1"/>
              <a:t>33</a:t>
            </a:fld>
            <a:endParaRPr lang="zh-CN"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4"/>
                                        </p:tgtEl>
                                        <p:attrNameLst>
                                          <p:attrName>style.visibility</p:attrName>
                                        </p:attrNameLst>
                                      </p:cBhvr>
                                      <p:to>
                                        <p:strVal val="visible"/>
                                      </p:to>
                                    </p:set>
                                    <p:anim calcmode="lin" valueType="num">
                                      <p:cBhvr>
                                        <p:cTn id="7" dur="500" fill="hold"/>
                                        <p:tgtEl>
                                          <p:spTgt spid="20484"/>
                                        </p:tgtEl>
                                        <p:attrNameLst>
                                          <p:attrName>ppt_x</p:attrName>
                                        </p:attrNameLst>
                                      </p:cBhvr>
                                      <p:tavLst>
                                        <p:tav tm="0">
                                          <p:val>
                                            <p:strVal val="#ppt_x"/>
                                          </p:val>
                                        </p:tav>
                                        <p:tav tm="100000">
                                          <p:val>
                                            <p:strVal val="#ppt_x"/>
                                          </p:val>
                                        </p:tav>
                                      </p:tavLst>
                                    </p:anim>
                                    <p:anim calcmode="lin" valueType="num">
                                      <p:cBhvr>
                                        <p:cTn id="8" dur="500" fill="hold"/>
                                        <p:tgtEl>
                                          <p:spTgt spid="2048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矩形 5121"/>
          <p:cNvSpPr>
            <a:spLocks noChangeArrowheads="1"/>
          </p:cNvSpPr>
          <p:nvPr/>
        </p:nvSpPr>
        <p:spPr bwMode="auto">
          <a:xfrm>
            <a:off x="0" y="403225"/>
            <a:ext cx="91440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15000"/>
              </a:lnSpc>
              <a:spcBef>
                <a:spcPct val="10000"/>
              </a:spcBef>
            </a:pPr>
            <a:r>
              <a:rPr lang="zh-CN" altLang="en-US" sz="3600" b="1">
                <a:solidFill>
                  <a:schemeClr val="tx1"/>
                </a:solidFill>
                <a:ea typeface="黑体" panose="02010609060101010101" pitchFamily="49" charset="-122"/>
              </a:rPr>
              <a:t>设计验证与仿真</a:t>
            </a:r>
          </a:p>
        </p:txBody>
      </p:sp>
      <p:sp>
        <p:nvSpPr>
          <p:cNvPr id="35843" name="矩形 5122"/>
          <p:cNvSpPr>
            <a:spLocks noChangeArrowheads="1"/>
          </p:cNvSpPr>
          <p:nvPr/>
        </p:nvSpPr>
        <p:spPr bwMode="auto">
          <a:xfrm>
            <a:off x="250825" y="1052513"/>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950913" indent="-45720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40000"/>
              </a:lnSpc>
              <a:buClr>
                <a:srgbClr val="FF0000"/>
              </a:buClr>
              <a:buSzPct val="80000"/>
              <a:buFont typeface="Wingdings" panose="05000000000000000000" pitchFamily="2" charset="2"/>
              <a:buChar char="q"/>
            </a:pPr>
            <a:r>
              <a:rPr lang="en-US" altLang="zh-CN" b="1">
                <a:solidFill>
                  <a:schemeClr val="accent2"/>
                </a:solidFill>
                <a:latin typeface="Times New Roman" panose="02020603050405020304" pitchFamily="18" charset="0"/>
              </a:rPr>
              <a:t>Verilog HDL</a:t>
            </a:r>
            <a:r>
              <a:rPr lang="zh-CN" altLang="en-US" b="1">
                <a:solidFill>
                  <a:schemeClr val="accent2"/>
                </a:solidFill>
                <a:latin typeface="Times New Roman" panose="02020603050405020304" pitchFamily="18" charset="0"/>
              </a:rPr>
              <a:t>不仅提供描述设计的能力，而且提供对激励、控制、存储响应和设计验证的建模能力。</a:t>
            </a:r>
          </a:p>
          <a:p>
            <a:pPr algn="just" eaLnBrk="1" hangingPunct="1">
              <a:lnSpc>
                <a:spcPct val="14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激励和控制可用初始化语句产生。验证运行过程中的响应可以作为“变化时保存”或作为选通的数据存储。</a:t>
            </a:r>
          </a:p>
          <a:p>
            <a:pPr algn="just" eaLnBrk="1" hangingPunct="1">
              <a:lnSpc>
                <a:spcPct val="14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最后，设计验证可以通过在初始化语句中写入相应的语句自动与期望的响应值比较完成。</a:t>
            </a:r>
          </a:p>
          <a:p>
            <a:pPr algn="just" eaLnBrk="1" hangingPunct="1">
              <a:lnSpc>
                <a:spcPct val="14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要测试一个设计块是否正确，就要用</a:t>
            </a:r>
            <a:r>
              <a:rPr lang="en-US" altLang="zh-CN" b="1">
                <a:solidFill>
                  <a:schemeClr val="accent2"/>
                </a:solidFill>
                <a:latin typeface="Times New Roman" panose="02020603050405020304" pitchFamily="18" charset="0"/>
              </a:rPr>
              <a:t>Verilog</a:t>
            </a:r>
            <a:r>
              <a:rPr lang="zh-CN" altLang="en-US" b="1">
                <a:solidFill>
                  <a:schemeClr val="accent2"/>
                </a:solidFill>
                <a:latin typeface="Times New Roman" panose="02020603050405020304" pitchFamily="18" charset="0"/>
              </a:rPr>
              <a:t>再写一个测试模块。这个测试模块应包括以下三个方面的内容：</a:t>
            </a:r>
          </a:p>
          <a:p>
            <a:pPr lvl="1" algn="just" eaLnBrk="1" hangingPunct="1">
              <a:lnSpc>
                <a:spcPct val="14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测试模块中要调用到设计块，只有这样才能对它进行测试；</a:t>
            </a:r>
          </a:p>
          <a:p>
            <a:pPr lvl="1" algn="just" eaLnBrk="1" hangingPunct="1">
              <a:lnSpc>
                <a:spcPct val="14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测试模块中应包含测试的激励信号源；</a:t>
            </a:r>
          </a:p>
          <a:p>
            <a:pPr lvl="1" algn="just" eaLnBrk="1" hangingPunct="1">
              <a:lnSpc>
                <a:spcPct val="14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测试模块能够实施对输出信号的检测，并报告检测结果。</a:t>
            </a:r>
          </a:p>
        </p:txBody>
      </p:sp>
      <p:sp>
        <p:nvSpPr>
          <p:cNvPr id="35844"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8C54C549-EF33-4550-97D3-4FDBAF24F5D6}" type="slidenum">
              <a:rPr lang="zh-CN" altLang="en-US" sz="1400"/>
              <a:pPr eaLnBrk="1" hangingPunct="1"/>
              <a:t>34</a:t>
            </a:fld>
            <a:endParaRPr lang="zh-CN" altLang="en-US" sz="14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Slide Number Placeholder 5"/>
          <p:cNvSpPr txBox="1">
            <a:spLocks noGrp="1" noChangeArrowheads="1"/>
          </p:cNvSpPr>
          <p:nvPr/>
        </p:nvSpPr>
        <p:spPr bwMode="auto">
          <a:xfrm>
            <a:off x="6553200" y="6553200"/>
            <a:ext cx="2133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r" eaLnBrk="1" hangingPunct="1"/>
            <a:fld id="{95E71849-577A-4FE7-AEA3-7DDC561CB7D9}" type="slidenum">
              <a:rPr lang="zh-CN" altLang="en-US" sz="1000">
                <a:solidFill>
                  <a:schemeClr val="tx1"/>
                </a:solidFill>
              </a:rPr>
              <a:pPr algn="r" eaLnBrk="1" hangingPunct="1"/>
              <a:t>35</a:t>
            </a:fld>
            <a:endParaRPr lang="zh-CN" altLang="en-US" sz="1000">
              <a:solidFill>
                <a:schemeClr val="tx1"/>
              </a:solidFill>
            </a:endParaRPr>
          </a:p>
        </p:txBody>
      </p:sp>
      <p:sp>
        <p:nvSpPr>
          <p:cNvPr id="36867" name="Rectangle 2"/>
          <p:cNvSpPr>
            <a:spLocks noGrp="1" noChangeArrowheads="1"/>
          </p:cNvSpPr>
          <p:nvPr>
            <p:ph type="title" idx="4294967295"/>
          </p:nvPr>
        </p:nvSpPr>
        <p:spPr>
          <a:xfrm>
            <a:off x="457200" y="277813"/>
            <a:ext cx="8229600" cy="1139825"/>
          </a:xfrm>
        </p:spPr>
        <p:txBody>
          <a:bodyPr anchor="b"/>
          <a:lstStyle/>
          <a:p>
            <a:pPr eaLnBrk="1" hangingPunct="1"/>
            <a:r>
              <a:rPr lang="en-US" altLang="zh-CN"/>
              <a:t>HDL</a:t>
            </a:r>
            <a:r>
              <a:rPr lang="zh-CN" altLang="zh-CN"/>
              <a:t>电路的仿真与验证</a:t>
            </a:r>
          </a:p>
        </p:txBody>
      </p:sp>
      <p:sp>
        <p:nvSpPr>
          <p:cNvPr id="36868" name="Rectangle 3"/>
          <p:cNvSpPr>
            <a:spLocks noGrp="1" noChangeArrowheads="1"/>
          </p:cNvSpPr>
          <p:nvPr>
            <p:ph type="body" idx="4294967295"/>
          </p:nvPr>
        </p:nvSpPr>
        <p:spPr>
          <a:xfrm>
            <a:off x="457200" y="1600200"/>
            <a:ext cx="8229600" cy="1905000"/>
          </a:xfrm>
        </p:spPr>
        <p:txBody>
          <a:bodyPr/>
          <a:lstStyle/>
          <a:p>
            <a:pPr eaLnBrk="1" hangingPunct="1"/>
            <a:r>
              <a:rPr lang="zh-CN" altLang="en-US" sz="2800"/>
              <a:t>残酷的现实</a:t>
            </a:r>
            <a:r>
              <a:rPr lang="en-US" altLang="zh-CN" sz="2800"/>
              <a:t>…</a:t>
            </a:r>
            <a:r>
              <a:rPr lang="en-US" altLang="zh-CN" sz="2800">
                <a:sym typeface="Arial" panose="020B0604020202020204" pitchFamily="34" charset="0"/>
              </a:rPr>
              <a:t>…</a:t>
            </a:r>
            <a:endParaRPr lang="en-US" altLang="zh-CN" sz="2800"/>
          </a:p>
          <a:p>
            <a:pPr lvl="1" eaLnBrk="1" hangingPunct="1"/>
            <a:r>
              <a:rPr lang="zh-CN" altLang="en-US" sz="2400"/>
              <a:t>设计用时</a:t>
            </a:r>
            <a:r>
              <a:rPr lang="en-US" altLang="zh-CN" sz="2400"/>
              <a:t>10%</a:t>
            </a:r>
            <a:r>
              <a:rPr lang="zh-CN" altLang="en-US" sz="2400"/>
              <a:t>，而用于设计验证的时间则占</a:t>
            </a:r>
            <a:r>
              <a:rPr lang="en-US" altLang="zh-CN" sz="2400"/>
              <a:t> 90%</a:t>
            </a:r>
          </a:p>
          <a:p>
            <a:pPr lvl="1" eaLnBrk="1" hangingPunct="1"/>
            <a:r>
              <a:rPr lang="zh-CN" altLang="en-US" sz="2400"/>
              <a:t>如果方法不当验证用时甚至更多</a:t>
            </a:r>
            <a:endParaRPr lang="en-US" altLang="zh-CN" sz="2400"/>
          </a:p>
        </p:txBody>
      </p:sp>
      <p:grpSp>
        <p:nvGrpSpPr>
          <p:cNvPr id="6149" name="组合 6148"/>
          <p:cNvGrpSpPr>
            <a:grpSpLocks/>
          </p:cNvGrpSpPr>
          <p:nvPr/>
        </p:nvGrpSpPr>
        <p:grpSpPr bwMode="auto">
          <a:xfrm>
            <a:off x="381000" y="3441700"/>
            <a:ext cx="8305800" cy="2743200"/>
            <a:chOff x="0" y="0"/>
            <a:chExt cx="5232" cy="1728"/>
          </a:xfrm>
        </p:grpSpPr>
        <p:sp>
          <p:nvSpPr>
            <p:cNvPr id="36870" name="Rectangle 4"/>
            <p:cNvSpPr>
              <a:spLocks noChangeArrowheads="1"/>
            </p:cNvSpPr>
            <p:nvPr/>
          </p:nvSpPr>
          <p:spPr bwMode="auto">
            <a:xfrm>
              <a:off x="2736" y="384"/>
              <a:ext cx="912" cy="768"/>
            </a:xfrm>
            <a:prstGeom prst="rect">
              <a:avLst/>
            </a:prstGeom>
            <a:solidFill>
              <a:srgbClr val="6969FF"/>
            </a:solidFill>
            <a:ln w="12700">
              <a:solidFill>
                <a:schemeClr val="tx1"/>
              </a:solidFill>
              <a:miter lim="800000"/>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sz="1800">
                  <a:solidFill>
                    <a:schemeClr val="tx1"/>
                  </a:solidFill>
                </a:rPr>
                <a:t>Design</a:t>
              </a:r>
            </a:p>
            <a:p>
              <a:pPr algn="ctr" eaLnBrk="1" hangingPunct="1"/>
              <a:r>
                <a:rPr lang="en-US" altLang="zh-CN" sz="1800">
                  <a:solidFill>
                    <a:schemeClr val="tx1"/>
                  </a:solidFill>
                </a:rPr>
                <a:t>Under Test</a:t>
              </a:r>
            </a:p>
            <a:p>
              <a:pPr algn="ctr" eaLnBrk="1" hangingPunct="1"/>
              <a:r>
                <a:rPr lang="en-US" altLang="zh-CN" sz="1800">
                  <a:solidFill>
                    <a:schemeClr val="tx1"/>
                  </a:solidFill>
                </a:rPr>
                <a:t>(verilog)</a:t>
              </a:r>
            </a:p>
          </p:txBody>
        </p:sp>
        <p:sp>
          <p:nvSpPr>
            <p:cNvPr id="36871" name="Rectangle 6"/>
            <p:cNvSpPr>
              <a:spLocks noChangeArrowheads="1"/>
            </p:cNvSpPr>
            <p:nvPr/>
          </p:nvSpPr>
          <p:spPr bwMode="auto">
            <a:xfrm>
              <a:off x="1440" y="384"/>
              <a:ext cx="912" cy="768"/>
            </a:xfrm>
            <a:prstGeom prst="rect">
              <a:avLst/>
            </a:prstGeom>
            <a:solidFill>
              <a:srgbClr val="6699FF"/>
            </a:solidFill>
            <a:ln w="12700">
              <a:solidFill>
                <a:schemeClr val="tx1"/>
              </a:solidFill>
              <a:miter lim="800000"/>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sz="1800">
                  <a:solidFill>
                    <a:schemeClr val="tx1"/>
                  </a:solidFill>
                </a:rPr>
                <a:t>Stimulus</a:t>
              </a:r>
            </a:p>
            <a:p>
              <a:pPr algn="ctr" eaLnBrk="1" hangingPunct="1"/>
              <a:r>
                <a:rPr lang="en-US" altLang="zh-CN" sz="1800">
                  <a:solidFill>
                    <a:schemeClr val="tx1"/>
                  </a:solidFill>
                </a:rPr>
                <a:t>Generation</a:t>
              </a:r>
            </a:p>
            <a:p>
              <a:pPr algn="ctr" eaLnBrk="1" hangingPunct="1"/>
              <a:r>
                <a:rPr lang="en-US" altLang="zh-CN" sz="1800">
                  <a:solidFill>
                    <a:schemeClr val="tx1"/>
                  </a:solidFill>
                </a:rPr>
                <a:t>(verilog)</a:t>
              </a:r>
            </a:p>
          </p:txBody>
        </p:sp>
        <p:sp>
          <p:nvSpPr>
            <p:cNvPr id="36872" name="Rectangle 7"/>
            <p:cNvSpPr>
              <a:spLocks noChangeArrowheads="1"/>
            </p:cNvSpPr>
            <p:nvPr/>
          </p:nvSpPr>
          <p:spPr bwMode="auto">
            <a:xfrm>
              <a:off x="4032" y="384"/>
              <a:ext cx="1056" cy="768"/>
            </a:xfrm>
            <a:prstGeom prst="rect">
              <a:avLst/>
            </a:prstGeom>
            <a:solidFill>
              <a:srgbClr val="00FF00"/>
            </a:solidFill>
            <a:ln w="12700">
              <a:solidFill>
                <a:schemeClr val="tx1"/>
              </a:solidFill>
              <a:miter lim="800000"/>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sz="1800">
                  <a:solidFill>
                    <a:schemeClr val="tx1"/>
                  </a:solidFill>
                </a:rPr>
                <a:t>Output</a:t>
              </a:r>
            </a:p>
            <a:p>
              <a:pPr algn="ctr" eaLnBrk="1" hangingPunct="1"/>
              <a:r>
                <a:rPr lang="en-US" altLang="zh-CN" sz="1800">
                  <a:solidFill>
                    <a:schemeClr val="tx1"/>
                  </a:solidFill>
                </a:rPr>
                <a:t>Monitoring</a:t>
              </a:r>
            </a:p>
            <a:p>
              <a:pPr algn="ctr" eaLnBrk="1" hangingPunct="1"/>
              <a:r>
                <a:rPr lang="en-US" altLang="zh-CN" sz="1600" b="1" i="1">
                  <a:solidFill>
                    <a:schemeClr val="tx1"/>
                  </a:solidFill>
                </a:rPr>
                <a:t>Self Checking</a:t>
              </a:r>
            </a:p>
            <a:p>
              <a:pPr algn="ctr" eaLnBrk="1" hangingPunct="1"/>
              <a:r>
                <a:rPr lang="en-US" altLang="zh-CN" sz="1800">
                  <a:solidFill>
                    <a:schemeClr val="tx1"/>
                  </a:solidFill>
                </a:rPr>
                <a:t>(verilog)</a:t>
              </a:r>
            </a:p>
          </p:txBody>
        </p:sp>
        <p:sp>
          <p:nvSpPr>
            <p:cNvPr id="36873" name="Line 8"/>
            <p:cNvSpPr>
              <a:spLocks noChangeShapeType="1"/>
            </p:cNvSpPr>
            <p:nvPr/>
          </p:nvSpPr>
          <p:spPr bwMode="auto">
            <a:xfrm>
              <a:off x="2352" y="576"/>
              <a:ext cx="384"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4" name="Line 9"/>
            <p:cNvSpPr>
              <a:spLocks noChangeShapeType="1"/>
            </p:cNvSpPr>
            <p:nvPr/>
          </p:nvSpPr>
          <p:spPr bwMode="auto">
            <a:xfrm>
              <a:off x="2352" y="672"/>
              <a:ext cx="384"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5" name="Line 10"/>
            <p:cNvSpPr>
              <a:spLocks noChangeShapeType="1"/>
            </p:cNvSpPr>
            <p:nvPr/>
          </p:nvSpPr>
          <p:spPr bwMode="auto">
            <a:xfrm>
              <a:off x="2352" y="768"/>
              <a:ext cx="384"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6" name="Line 11"/>
            <p:cNvSpPr>
              <a:spLocks noChangeShapeType="1"/>
            </p:cNvSpPr>
            <p:nvPr/>
          </p:nvSpPr>
          <p:spPr bwMode="auto">
            <a:xfrm>
              <a:off x="2352" y="864"/>
              <a:ext cx="384"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7" name="Line 12"/>
            <p:cNvSpPr>
              <a:spLocks noChangeShapeType="1"/>
            </p:cNvSpPr>
            <p:nvPr/>
          </p:nvSpPr>
          <p:spPr bwMode="auto">
            <a:xfrm>
              <a:off x="2352" y="960"/>
              <a:ext cx="384"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8" name="Line 13"/>
            <p:cNvSpPr>
              <a:spLocks noChangeShapeType="1"/>
            </p:cNvSpPr>
            <p:nvPr/>
          </p:nvSpPr>
          <p:spPr bwMode="auto">
            <a:xfrm>
              <a:off x="3648" y="576"/>
              <a:ext cx="384"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79" name="Line 15"/>
            <p:cNvSpPr>
              <a:spLocks noChangeShapeType="1"/>
            </p:cNvSpPr>
            <p:nvPr/>
          </p:nvSpPr>
          <p:spPr bwMode="auto">
            <a:xfrm>
              <a:off x="3648" y="768"/>
              <a:ext cx="384"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0" name="Line 17"/>
            <p:cNvSpPr>
              <a:spLocks noChangeShapeType="1"/>
            </p:cNvSpPr>
            <p:nvPr/>
          </p:nvSpPr>
          <p:spPr bwMode="auto">
            <a:xfrm>
              <a:off x="3648" y="960"/>
              <a:ext cx="384"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1" name="Line 20"/>
            <p:cNvSpPr>
              <a:spLocks noChangeShapeType="1"/>
            </p:cNvSpPr>
            <p:nvPr/>
          </p:nvSpPr>
          <p:spPr bwMode="auto">
            <a:xfrm flipV="1">
              <a:off x="2160" y="240"/>
              <a:ext cx="0" cy="144"/>
            </a:xfrm>
            <a:prstGeom prst="line">
              <a:avLst/>
            </a:prstGeom>
            <a:noFill/>
            <a:ln w="1270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6882" name="Line 21"/>
            <p:cNvSpPr>
              <a:spLocks noChangeShapeType="1"/>
            </p:cNvSpPr>
            <p:nvPr/>
          </p:nvSpPr>
          <p:spPr bwMode="auto">
            <a:xfrm>
              <a:off x="2160" y="240"/>
              <a:ext cx="2064" cy="0"/>
            </a:xfrm>
            <a:prstGeom prst="line">
              <a:avLst/>
            </a:prstGeom>
            <a:noFill/>
            <a:ln w="1270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6883" name="Line 22"/>
            <p:cNvSpPr>
              <a:spLocks noChangeShapeType="1"/>
            </p:cNvSpPr>
            <p:nvPr/>
          </p:nvSpPr>
          <p:spPr bwMode="auto">
            <a:xfrm>
              <a:off x="4224" y="240"/>
              <a:ext cx="0" cy="144"/>
            </a:xfrm>
            <a:prstGeom prst="line">
              <a:avLst/>
            </a:prstGeom>
            <a:noFill/>
            <a:ln w="12700"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4" name="Line 23"/>
            <p:cNvSpPr>
              <a:spLocks noChangeShapeType="1"/>
            </p:cNvSpPr>
            <p:nvPr/>
          </p:nvSpPr>
          <p:spPr bwMode="auto">
            <a:xfrm flipV="1">
              <a:off x="4368" y="144"/>
              <a:ext cx="0" cy="240"/>
            </a:xfrm>
            <a:prstGeom prst="line">
              <a:avLst/>
            </a:prstGeom>
            <a:noFill/>
            <a:ln w="1270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6885" name="Line 24"/>
            <p:cNvSpPr>
              <a:spLocks noChangeShapeType="1"/>
            </p:cNvSpPr>
            <p:nvPr/>
          </p:nvSpPr>
          <p:spPr bwMode="auto">
            <a:xfrm>
              <a:off x="2016" y="144"/>
              <a:ext cx="2352" cy="0"/>
            </a:xfrm>
            <a:prstGeom prst="line">
              <a:avLst/>
            </a:prstGeom>
            <a:noFill/>
            <a:ln w="1270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6886" name="Line 25"/>
            <p:cNvSpPr>
              <a:spLocks noChangeShapeType="1"/>
            </p:cNvSpPr>
            <p:nvPr/>
          </p:nvSpPr>
          <p:spPr bwMode="auto">
            <a:xfrm>
              <a:off x="2016" y="144"/>
              <a:ext cx="0" cy="240"/>
            </a:xfrm>
            <a:prstGeom prst="line">
              <a:avLst/>
            </a:prstGeom>
            <a:noFill/>
            <a:ln w="12700"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87" name="Rectangle 26"/>
            <p:cNvSpPr>
              <a:spLocks noChangeArrowheads="1"/>
            </p:cNvSpPr>
            <p:nvPr/>
          </p:nvSpPr>
          <p:spPr bwMode="auto">
            <a:xfrm>
              <a:off x="1680" y="1344"/>
              <a:ext cx="480" cy="240"/>
            </a:xfrm>
            <a:prstGeom prst="rect">
              <a:avLst/>
            </a:prstGeom>
            <a:solidFill>
              <a:srgbClr val="6969FF">
                <a:alpha val="25882"/>
              </a:srgbClr>
            </a:solidFill>
            <a:ln w="12700" cap="rnd">
              <a:solidFill>
                <a:schemeClr val="tx1"/>
              </a:solidFill>
              <a:prstDash val="sysDot"/>
              <a:miter lim="800000"/>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sz="1800">
                  <a:solidFill>
                    <a:schemeClr val="tx1"/>
                  </a:solidFill>
                </a:rPr>
                <a:t>file</a:t>
              </a:r>
            </a:p>
          </p:txBody>
        </p:sp>
        <p:sp>
          <p:nvSpPr>
            <p:cNvPr id="36888" name="Rectangle 27"/>
            <p:cNvSpPr>
              <a:spLocks noChangeArrowheads="1"/>
            </p:cNvSpPr>
            <p:nvPr/>
          </p:nvSpPr>
          <p:spPr bwMode="auto">
            <a:xfrm>
              <a:off x="4272" y="1344"/>
              <a:ext cx="480" cy="240"/>
            </a:xfrm>
            <a:prstGeom prst="rect">
              <a:avLst/>
            </a:prstGeom>
            <a:solidFill>
              <a:srgbClr val="6969FF">
                <a:alpha val="25882"/>
              </a:srgbClr>
            </a:solidFill>
            <a:ln w="12700" cap="rnd">
              <a:solidFill>
                <a:schemeClr val="tx1"/>
              </a:solidFill>
              <a:prstDash val="sysDot"/>
              <a:miter lim="800000"/>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sz="1800">
                  <a:solidFill>
                    <a:schemeClr val="tx1"/>
                  </a:solidFill>
                </a:rPr>
                <a:t>file</a:t>
              </a:r>
            </a:p>
          </p:txBody>
        </p:sp>
        <p:sp>
          <p:nvSpPr>
            <p:cNvPr id="36889" name="Line 28"/>
            <p:cNvSpPr>
              <a:spLocks noChangeShapeType="1"/>
            </p:cNvSpPr>
            <p:nvPr/>
          </p:nvSpPr>
          <p:spPr bwMode="auto">
            <a:xfrm flipV="1">
              <a:off x="1920" y="1152"/>
              <a:ext cx="0" cy="192"/>
            </a:xfrm>
            <a:prstGeom prst="line">
              <a:avLst/>
            </a:prstGeom>
            <a:noFill/>
            <a:ln w="12700"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890" name="Line 29"/>
            <p:cNvSpPr>
              <a:spLocks noChangeShapeType="1"/>
            </p:cNvSpPr>
            <p:nvPr/>
          </p:nvSpPr>
          <p:spPr bwMode="auto">
            <a:xfrm flipV="1">
              <a:off x="4512" y="1152"/>
              <a:ext cx="0" cy="192"/>
            </a:xfrm>
            <a:prstGeom prst="line">
              <a:avLst/>
            </a:prstGeom>
            <a:noFill/>
            <a:ln w="12700" cap="rnd">
              <a:solidFill>
                <a:schemeClr val="tx1"/>
              </a:solidFill>
              <a:prstDash val="sysDot"/>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36891" name="Rectangle 32"/>
            <p:cNvSpPr>
              <a:spLocks noChangeArrowheads="1"/>
            </p:cNvSpPr>
            <p:nvPr/>
          </p:nvSpPr>
          <p:spPr bwMode="auto">
            <a:xfrm>
              <a:off x="1296" y="0"/>
              <a:ext cx="3936" cy="1728"/>
            </a:xfrm>
            <a:prstGeom prst="rect">
              <a:avLst/>
            </a:prstGeom>
            <a:solidFill>
              <a:srgbClr val="6969FF">
                <a:alpha val="20000"/>
              </a:srgbClr>
            </a:solidFill>
            <a:ln w="12700">
              <a:solidFill>
                <a:schemeClr val="tx1"/>
              </a:solidFill>
              <a:miter lim="800000"/>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endParaRPr lang="zh-CN" altLang="zh-CN" sz="1800">
                <a:solidFill>
                  <a:schemeClr val="tx1"/>
                </a:solidFill>
              </a:endParaRPr>
            </a:p>
          </p:txBody>
        </p:sp>
        <p:sp>
          <p:nvSpPr>
            <p:cNvPr id="36892" name="Text Box 34"/>
            <p:cNvSpPr txBox="1">
              <a:spLocks noChangeArrowheads="1"/>
            </p:cNvSpPr>
            <p:nvPr/>
          </p:nvSpPr>
          <p:spPr bwMode="auto">
            <a:xfrm>
              <a:off x="2256" y="1408"/>
              <a:ext cx="162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i="1">
                  <a:solidFill>
                    <a:schemeClr val="tx1"/>
                  </a:solidFill>
                </a:rPr>
                <a:t>Verilog test bench shell</a:t>
              </a:r>
            </a:p>
          </p:txBody>
        </p:sp>
        <p:sp>
          <p:nvSpPr>
            <p:cNvPr id="36893" name="Text Box 36"/>
            <p:cNvSpPr txBox="1">
              <a:spLocks noChangeArrowheads="1"/>
            </p:cNvSpPr>
            <p:nvPr/>
          </p:nvSpPr>
          <p:spPr bwMode="auto">
            <a:xfrm>
              <a:off x="0" y="0"/>
              <a:ext cx="1248" cy="10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a:solidFill>
                    <a:schemeClr val="tx1"/>
                  </a:solidFill>
                </a:rPr>
                <a:t>Testbenchs</a:t>
              </a:r>
              <a:r>
                <a:rPr lang="zh-CN" altLang="en-US" sz="1600">
                  <a:solidFill>
                    <a:schemeClr val="tx1"/>
                  </a:solidFill>
                </a:rPr>
                <a:t>也是用</a:t>
              </a:r>
              <a:r>
                <a:rPr lang="en-US" altLang="zh-CN" sz="1600">
                  <a:solidFill>
                    <a:schemeClr val="tx1"/>
                  </a:solidFill>
                </a:rPr>
                <a:t>Verilog</a:t>
              </a:r>
              <a:r>
                <a:rPr lang="zh-CN" altLang="en-US" sz="1600">
                  <a:solidFill>
                    <a:schemeClr val="tx1"/>
                  </a:solidFill>
                </a:rPr>
                <a:t>语言写的。</a:t>
              </a:r>
              <a:endParaRPr lang="en-US" altLang="zh-CN" sz="1600">
                <a:solidFill>
                  <a:schemeClr val="tx1"/>
                </a:solidFill>
              </a:endParaRPr>
            </a:p>
            <a:p>
              <a:pPr eaLnBrk="1" hangingPunct="1"/>
              <a:endParaRPr lang="en-US" altLang="zh-CN" sz="1000">
                <a:solidFill>
                  <a:schemeClr val="tx1"/>
                </a:solidFill>
              </a:endParaRPr>
            </a:p>
            <a:p>
              <a:pPr eaLnBrk="1" hangingPunct="1"/>
              <a:r>
                <a:rPr lang="en-US" altLang="zh-CN" sz="1600">
                  <a:solidFill>
                    <a:schemeClr val="tx1"/>
                  </a:solidFill>
                </a:rPr>
                <a:t>Testbench Verilog</a:t>
              </a:r>
              <a:r>
                <a:rPr lang="zh-CN" altLang="en-US" sz="1600">
                  <a:solidFill>
                    <a:schemeClr val="tx1"/>
                  </a:solidFill>
                </a:rPr>
                <a:t>不是用来描述硬件的，更像是一个测试程序。</a:t>
              </a:r>
              <a:endParaRPr lang="en-US" altLang="zh-CN" sz="1600">
                <a:solidFill>
                  <a:schemeClr val="tx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149"/>
                                        </p:tgtEl>
                                        <p:attrNameLst>
                                          <p:attrName>style.visibility</p:attrName>
                                        </p:attrNameLst>
                                      </p:cBhvr>
                                      <p:to>
                                        <p:strVal val="visible"/>
                                      </p:to>
                                    </p:set>
                                    <p:anim calcmode="lin" valueType="num">
                                      <p:cBhvr>
                                        <p:cTn id="7" dur="500" fill="hold"/>
                                        <p:tgtEl>
                                          <p:spTgt spid="6149"/>
                                        </p:tgtEl>
                                        <p:attrNameLst>
                                          <p:attrName>ppt_x</p:attrName>
                                        </p:attrNameLst>
                                      </p:cBhvr>
                                      <p:tavLst>
                                        <p:tav tm="0">
                                          <p:val>
                                            <p:strVal val="#ppt_x"/>
                                          </p:val>
                                        </p:tav>
                                        <p:tav tm="100000">
                                          <p:val>
                                            <p:strVal val="#ppt_x"/>
                                          </p:val>
                                        </p:tav>
                                      </p:tavLst>
                                    </p:anim>
                                    <p:anim calcmode="lin" valueType="num">
                                      <p:cBhvr>
                                        <p:cTn id="8"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304800" y="134938"/>
            <a:ext cx="8382000" cy="1139825"/>
          </a:xfrm>
        </p:spPr>
        <p:txBody>
          <a:bodyPr anchor="b"/>
          <a:lstStyle/>
          <a:p>
            <a:pPr eaLnBrk="1" hangingPunct="1"/>
            <a:r>
              <a:rPr lang="en-US" altLang="zh-CN" sz="3600"/>
              <a:t>Testbench</a:t>
            </a:r>
            <a:r>
              <a:rPr lang="zh-CN" altLang="en-US" sz="3600"/>
              <a:t>实例（仅用于演示）</a:t>
            </a:r>
            <a:r>
              <a:rPr lang="en-US" altLang="zh-CN" sz="3600"/>
              <a:t> </a:t>
            </a:r>
          </a:p>
        </p:txBody>
      </p:sp>
      <p:sp>
        <p:nvSpPr>
          <p:cNvPr id="37891" name="Rectangle 4"/>
          <p:cNvSpPr>
            <a:spLocks noChangeArrowheads="1"/>
          </p:cNvSpPr>
          <p:nvPr/>
        </p:nvSpPr>
        <p:spPr bwMode="auto">
          <a:xfrm>
            <a:off x="228600" y="1381125"/>
            <a:ext cx="8724900" cy="5334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lnSpc>
                <a:spcPct val="90000"/>
              </a:lnSpc>
              <a:buClr>
                <a:srgbClr val="0000A0"/>
              </a:buClr>
              <a:buSzPct val="125000"/>
              <a:buFont typeface="Wingdings" panose="05000000000000000000" pitchFamily="2" charset="2"/>
              <a:buNone/>
            </a:pPr>
            <a:r>
              <a:rPr lang="en-US" altLang="zh-CN" sz="1800" b="1">
                <a:solidFill>
                  <a:schemeClr val="tx1"/>
                </a:solidFill>
                <a:latin typeface="Tahoma" panose="020B0604030504040204" pitchFamily="34" charset="0"/>
              </a:rPr>
              <a:t>module</a:t>
            </a:r>
            <a:r>
              <a:rPr lang="en-US" altLang="zh-CN" sz="1800">
                <a:solidFill>
                  <a:schemeClr val="tx1"/>
                </a:solidFill>
                <a:latin typeface="Tahoma" panose="020B0604030504040204" pitchFamily="34" charset="0"/>
              </a:rPr>
              <a:t> test_and;</a:t>
            </a:r>
          </a:p>
          <a:p>
            <a:pPr eaLnBrk="1" hangingPunct="1">
              <a:lnSpc>
                <a:spcPct val="90000"/>
              </a:lnSpc>
              <a:buClr>
                <a:srgbClr val="0000A0"/>
              </a:buClr>
              <a:buSzPct val="125000"/>
              <a:buFont typeface="Wingdings" panose="05000000000000000000" pitchFamily="2" charset="2"/>
              <a:buNone/>
            </a:pPr>
            <a:r>
              <a:rPr lang="en-US" altLang="zh-CN" sz="1800" b="1">
                <a:solidFill>
                  <a:schemeClr val="tx1"/>
                </a:solidFill>
                <a:latin typeface="Tahoma" panose="020B0604030504040204" pitchFamily="34" charset="0"/>
              </a:rPr>
              <a:t>integer </a:t>
            </a:r>
            <a:r>
              <a:rPr lang="en-US" altLang="zh-CN" sz="1800">
                <a:solidFill>
                  <a:schemeClr val="tx1"/>
                </a:solidFill>
                <a:latin typeface="Tahoma" panose="020B0604030504040204" pitchFamily="34" charset="0"/>
              </a:rPr>
              <a:t>file, i, code;</a:t>
            </a:r>
          </a:p>
          <a:p>
            <a:pPr eaLnBrk="1" hangingPunct="1">
              <a:lnSpc>
                <a:spcPct val="90000"/>
              </a:lnSpc>
              <a:buClr>
                <a:srgbClr val="0000A0"/>
              </a:buClr>
              <a:buSzPct val="125000"/>
              <a:buFont typeface="Wingdings" panose="05000000000000000000" pitchFamily="2" charset="2"/>
              <a:buNone/>
            </a:pPr>
            <a:r>
              <a:rPr lang="en-US" altLang="zh-CN" sz="1800" b="1">
                <a:solidFill>
                  <a:schemeClr val="tx1"/>
                </a:solidFill>
                <a:latin typeface="Tahoma" panose="020B0604030504040204" pitchFamily="34" charset="0"/>
              </a:rPr>
              <a:t>reg</a:t>
            </a:r>
            <a:r>
              <a:rPr lang="en-US" altLang="zh-CN" sz="1800">
                <a:solidFill>
                  <a:schemeClr val="tx1"/>
                </a:solidFill>
                <a:latin typeface="Tahoma" panose="020B0604030504040204" pitchFamily="34" charset="0"/>
              </a:rPr>
              <a:t> a, b, expect, clock;</a:t>
            </a:r>
          </a:p>
          <a:p>
            <a:pPr eaLnBrk="1" hangingPunct="1">
              <a:lnSpc>
                <a:spcPct val="90000"/>
              </a:lnSpc>
              <a:buClr>
                <a:srgbClr val="0000A0"/>
              </a:buClr>
              <a:buSzPct val="125000"/>
              <a:buFont typeface="Wingdings" panose="05000000000000000000" pitchFamily="2" charset="2"/>
              <a:buNone/>
            </a:pPr>
            <a:r>
              <a:rPr lang="en-US" altLang="zh-CN" sz="1800" b="1">
                <a:solidFill>
                  <a:schemeClr val="tx1"/>
                </a:solidFill>
                <a:latin typeface="Tahoma" panose="020B0604030504040204" pitchFamily="34" charset="0"/>
              </a:rPr>
              <a:t>wire</a:t>
            </a:r>
            <a:r>
              <a:rPr lang="en-US" altLang="zh-CN" sz="1800">
                <a:solidFill>
                  <a:schemeClr val="tx1"/>
                </a:solidFill>
                <a:latin typeface="Tahoma" panose="020B0604030504040204" pitchFamily="34" charset="0"/>
              </a:rPr>
              <a:t> out;</a:t>
            </a:r>
          </a:p>
          <a:p>
            <a:pPr eaLnBrk="1" hangingPunct="1">
              <a:lnSpc>
                <a:spcPct val="90000"/>
              </a:lnSpc>
              <a:buClr>
                <a:srgbClr val="0000A0"/>
              </a:buClr>
              <a:buSzPct val="125000"/>
              <a:buFont typeface="Wingdings" panose="05000000000000000000" pitchFamily="2" charset="2"/>
              <a:buNone/>
            </a:pPr>
            <a:r>
              <a:rPr lang="en-US" altLang="zh-CN" sz="1800" b="1">
                <a:solidFill>
                  <a:schemeClr val="tx1"/>
                </a:solidFill>
                <a:latin typeface="Tahoma" panose="020B0604030504040204" pitchFamily="34" charset="0"/>
              </a:rPr>
              <a:t>parameter</a:t>
            </a:r>
            <a:r>
              <a:rPr lang="en-US" altLang="zh-CN" sz="1800">
                <a:solidFill>
                  <a:schemeClr val="tx1"/>
                </a:solidFill>
                <a:latin typeface="Tahoma" panose="020B0604030504040204" pitchFamily="34" charset="0"/>
              </a:rPr>
              <a:t> cycle = 20;</a:t>
            </a:r>
          </a:p>
          <a:p>
            <a:pPr eaLnBrk="1" hangingPunct="1">
              <a:lnSpc>
                <a:spcPct val="90000"/>
              </a:lnSpc>
              <a:buClr>
                <a:srgbClr val="0000A0"/>
              </a:buClr>
              <a:buSzPct val="125000"/>
              <a:buFont typeface="Wingdings" panose="05000000000000000000" pitchFamily="2" charset="2"/>
              <a:buNone/>
            </a:pPr>
            <a:r>
              <a:rPr lang="en-US" altLang="zh-CN" sz="1800" b="1">
                <a:solidFill>
                  <a:schemeClr val="tx1"/>
                </a:solidFill>
                <a:latin typeface="Tahoma" panose="020B0604030504040204" pitchFamily="34" charset="0"/>
              </a:rPr>
              <a:t>and </a:t>
            </a:r>
            <a:r>
              <a:rPr lang="en-US" altLang="zh-CN" sz="1800">
                <a:solidFill>
                  <a:schemeClr val="tx1"/>
                </a:solidFill>
                <a:latin typeface="Tahoma" panose="020B0604030504040204" pitchFamily="34" charset="0"/>
              </a:rPr>
              <a:t>#4 a0(out, a, b); 		// Circuit under test</a:t>
            </a:r>
          </a:p>
          <a:p>
            <a:pPr eaLnBrk="1" hangingPunct="1">
              <a:lnSpc>
                <a:spcPct val="90000"/>
              </a:lnSpc>
              <a:buClr>
                <a:srgbClr val="0000A0"/>
              </a:buClr>
              <a:buSzPct val="125000"/>
              <a:buFont typeface="Wingdings" panose="05000000000000000000" pitchFamily="2" charset="2"/>
              <a:buNone/>
            </a:pPr>
            <a:endParaRPr lang="en-US" altLang="zh-CN" sz="1800" b="1">
              <a:solidFill>
                <a:schemeClr val="tx1"/>
              </a:solidFill>
              <a:latin typeface="Tahoma" panose="020B0604030504040204" pitchFamily="34" charset="0"/>
            </a:endParaRPr>
          </a:p>
          <a:p>
            <a:pPr eaLnBrk="1" hangingPunct="1">
              <a:lnSpc>
                <a:spcPct val="90000"/>
              </a:lnSpc>
              <a:buClr>
                <a:srgbClr val="0000A0"/>
              </a:buClr>
              <a:buSzPct val="125000"/>
              <a:buFont typeface="Wingdings" panose="05000000000000000000" pitchFamily="2" charset="2"/>
              <a:buNone/>
            </a:pPr>
            <a:r>
              <a:rPr lang="en-US" altLang="zh-CN" sz="1800" b="1">
                <a:solidFill>
                  <a:schemeClr val="tx1"/>
                </a:solidFill>
                <a:latin typeface="Tahoma" panose="020B0604030504040204" pitchFamily="34" charset="0"/>
              </a:rPr>
              <a:t>initial</a:t>
            </a:r>
            <a:r>
              <a:rPr lang="en-US" altLang="zh-CN" sz="1800">
                <a:solidFill>
                  <a:schemeClr val="tx1"/>
                </a:solidFill>
                <a:latin typeface="Tahoma" panose="020B0604030504040204" pitchFamily="34" charset="0"/>
              </a:rPr>
              <a:t> </a:t>
            </a:r>
            <a:r>
              <a:rPr lang="en-US" altLang="zh-CN" sz="1800" b="1">
                <a:solidFill>
                  <a:schemeClr val="tx1"/>
                </a:solidFill>
                <a:latin typeface="Tahoma" panose="020B0604030504040204" pitchFamily="34" charset="0"/>
              </a:rPr>
              <a:t>begin</a:t>
            </a:r>
            <a:r>
              <a:rPr lang="en-US" altLang="zh-CN" sz="1800">
                <a:solidFill>
                  <a:schemeClr val="tx1"/>
                </a:solidFill>
                <a:latin typeface="Tahoma" panose="020B0604030504040204" pitchFamily="34" charset="0"/>
              </a:rPr>
              <a:t> : file_block</a:t>
            </a:r>
          </a:p>
          <a:p>
            <a:pPr eaLnBrk="1" hangingPunct="1">
              <a:lnSpc>
                <a:spcPct val="90000"/>
              </a:lnSpc>
              <a:buClr>
                <a:srgbClr val="0000A0"/>
              </a:buClr>
              <a:buSzPct val="125000"/>
              <a:buFont typeface="Wingdings" panose="05000000000000000000" pitchFamily="2" charset="2"/>
              <a:buNone/>
            </a:pPr>
            <a:r>
              <a:rPr lang="en-US" altLang="zh-CN" sz="1800">
                <a:solidFill>
                  <a:schemeClr val="tx1"/>
                </a:solidFill>
                <a:latin typeface="Tahoma" panose="020B0604030504040204" pitchFamily="34" charset="0"/>
              </a:rPr>
              <a:t>    clock = 0;</a:t>
            </a:r>
          </a:p>
          <a:p>
            <a:pPr eaLnBrk="1" hangingPunct="1">
              <a:lnSpc>
                <a:spcPct val="90000"/>
              </a:lnSpc>
              <a:buClr>
                <a:srgbClr val="0000A0"/>
              </a:buClr>
              <a:buSzPct val="125000"/>
              <a:buFont typeface="Wingdings" panose="05000000000000000000" pitchFamily="2" charset="2"/>
              <a:buNone/>
            </a:pPr>
            <a:r>
              <a:rPr lang="en-US" altLang="zh-CN" sz="1800">
                <a:solidFill>
                  <a:schemeClr val="tx1"/>
                </a:solidFill>
                <a:latin typeface="Tahoma" panose="020B0604030504040204" pitchFamily="34" charset="0"/>
              </a:rPr>
              <a:t>    file = </a:t>
            </a:r>
            <a:r>
              <a:rPr lang="en-US" altLang="zh-CN" sz="1800" b="1">
                <a:solidFill>
                  <a:schemeClr val="tx1"/>
                </a:solidFill>
                <a:latin typeface="Tahoma" panose="020B0604030504040204" pitchFamily="34" charset="0"/>
              </a:rPr>
              <a:t>$fopen</a:t>
            </a:r>
            <a:r>
              <a:rPr lang="en-US" altLang="zh-CN" sz="1800">
                <a:solidFill>
                  <a:schemeClr val="tx1"/>
                </a:solidFill>
                <a:latin typeface="Tahoma" panose="020B0604030504040204" pitchFamily="34" charset="0"/>
              </a:rPr>
              <a:t>("compare.txt", “r” );</a:t>
            </a:r>
          </a:p>
          <a:p>
            <a:pPr eaLnBrk="1" hangingPunct="1">
              <a:lnSpc>
                <a:spcPct val="90000"/>
              </a:lnSpc>
              <a:buClr>
                <a:srgbClr val="0000A0"/>
              </a:buClr>
              <a:buSzPct val="125000"/>
              <a:buFont typeface="Wingdings" panose="05000000000000000000" pitchFamily="2" charset="2"/>
              <a:buNone/>
            </a:pPr>
            <a:r>
              <a:rPr lang="en-US" altLang="zh-CN" sz="1800">
                <a:solidFill>
                  <a:schemeClr val="tx1"/>
                </a:solidFill>
                <a:latin typeface="Tahoma" panose="020B0604030504040204" pitchFamily="34" charset="0"/>
              </a:rPr>
              <a:t>    </a:t>
            </a:r>
            <a:r>
              <a:rPr lang="en-US" altLang="zh-CN" sz="1800" b="1">
                <a:solidFill>
                  <a:schemeClr val="tx1"/>
                </a:solidFill>
                <a:latin typeface="Tahoma" panose="020B0604030504040204" pitchFamily="34" charset="0"/>
              </a:rPr>
              <a:t>for</a:t>
            </a:r>
            <a:r>
              <a:rPr lang="en-US" altLang="zh-CN" sz="1800">
                <a:solidFill>
                  <a:schemeClr val="tx1"/>
                </a:solidFill>
                <a:latin typeface="Tahoma" panose="020B0604030504040204" pitchFamily="34" charset="0"/>
              </a:rPr>
              <a:t> (i = 0; i &lt; 4; i=i+1) </a:t>
            </a:r>
            <a:r>
              <a:rPr lang="en-US" altLang="zh-CN" sz="1800" b="1">
                <a:solidFill>
                  <a:schemeClr val="tx1"/>
                </a:solidFill>
                <a:latin typeface="Tahoma" panose="020B0604030504040204" pitchFamily="34" charset="0"/>
              </a:rPr>
              <a:t>begin</a:t>
            </a:r>
          </a:p>
          <a:p>
            <a:pPr eaLnBrk="1" hangingPunct="1">
              <a:lnSpc>
                <a:spcPct val="90000"/>
              </a:lnSpc>
              <a:buClr>
                <a:srgbClr val="0000A0"/>
              </a:buClr>
              <a:buSzPct val="125000"/>
              <a:buFont typeface="Wingdings" panose="05000000000000000000" pitchFamily="2" charset="2"/>
              <a:buNone/>
            </a:pPr>
            <a:r>
              <a:rPr lang="en-US" altLang="zh-CN" sz="1800">
                <a:solidFill>
                  <a:schemeClr val="tx1"/>
                </a:solidFill>
                <a:latin typeface="Tahoma" panose="020B0604030504040204" pitchFamily="34" charset="0"/>
              </a:rPr>
              <a:t>       @(</a:t>
            </a:r>
            <a:r>
              <a:rPr lang="en-US" altLang="zh-CN" sz="1800" b="1">
                <a:solidFill>
                  <a:schemeClr val="tx1"/>
                </a:solidFill>
                <a:latin typeface="Tahoma" panose="020B0604030504040204" pitchFamily="34" charset="0"/>
              </a:rPr>
              <a:t>posedge</a:t>
            </a:r>
            <a:r>
              <a:rPr lang="en-US" altLang="zh-CN" sz="1800">
                <a:solidFill>
                  <a:schemeClr val="tx1"/>
                </a:solidFill>
                <a:latin typeface="Tahoma" panose="020B0604030504040204" pitchFamily="34" charset="0"/>
              </a:rPr>
              <a:t> clock) 	// Read stimulus on rising clock</a:t>
            </a:r>
          </a:p>
          <a:p>
            <a:pPr eaLnBrk="1" hangingPunct="1">
              <a:lnSpc>
                <a:spcPct val="90000"/>
              </a:lnSpc>
              <a:buClr>
                <a:srgbClr val="0000A0"/>
              </a:buClr>
              <a:buSzPct val="125000"/>
              <a:buFont typeface="Wingdings" panose="05000000000000000000" pitchFamily="2" charset="2"/>
              <a:buNone/>
            </a:pPr>
            <a:r>
              <a:rPr lang="en-US" altLang="zh-CN" sz="1800">
                <a:solidFill>
                  <a:schemeClr val="tx1"/>
                </a:solidFill>
                <a:latin typeface="Tahoma" panose="020B0604030504040204" pitchFamily="34" charset="0"/>
              </a:rPr>
              <a:t>       code = $</a:t>
            </a:r>
            <a:r>
              <a:rPr lang="en-US" altLang="zh-CN" sz="1800" b="1">
                <a:solidFill>
                  <a:schemeClr val="tx1"/>
                </a:solidFill>
                <a:latin typeface="Tahoma" panose="020B0604030504040204" pitchFamily="34" charset="0"/>
              </a:rPr>
              <a:t>fscanf</a:t>
            </a:r>
            <a:r>
              <a:rPr lang="en-US" altLang="zh-CN" sz="1800">
                <a:solidFill>
                  <a:schemeClr val="tx1"/>
                </a:solidFill>
                <a:latin typeface="Tahoma" panose="020B0604030504040204" pitchFamily="34" charset="0"/>
              </a:rPr>
              <a:t>(file, "%b %b %b\n", a, b, expect);</a:t>
            </a:r>
          </a:p>
          <a:p>
            <a:pPr eaLnBrk="1" hangingPunct="1">
              <a:lnSpc>
                <a:spcPct val="90000"/>
              </a:lnSpc>
              <a:buClr>
                <a:srgbClr val="0000A0"/>
              </a:buClr>
              <a:buSzPct val="125000"/>
              <a:buFont typeface="Wingdings" panose="05000000000000000000" pitchFamily="2" charset="2"/>
              <a:buNone/>
            </a:pPr>
            <a:r>
              <a:rPr lang="en-US" altLang="zh-CN" sz="1800">
                <a:solidFill>
                  <a:schemeClr val="tx1"/>
                </a:solidFill>
                <a:latin typeface="Tahoma" panose="020B0604030504040204" pitchFamily="34" charset="0"/>
              </a:rPr>
              <a:t>       #(cycle - 1) 		// Compare just before end of cycle</a:t>
            </a:r>
          </a:p>
          <a:p>
            <a:pPr eaLnBrk="1" hangingPunct="1">
              <a:lnSpc>
                <a:spcPct val="90000"/>
              </a:lnSpc>
              <a:buClr>
                <a:srgbClr val="0000A0"/>
              </a:buClr>
              <a:buSzPct val="125000"/>
              <a:buFont typeface="Wingdings" panose="05000000000000000000" pitchFamily="2" charset="2"/>
              <a:buNone/>
            </a:pPr>
            <a:r>
              <a:rPr lang="en-US" altLang="zh-CN" sz="1800" b="1">
                <a:solidFill>
                  <a:schemeClr val="tx1"/>
                </a:solidFill>
                <a:latin typeface="Tahoma" panose="020B0604030504040204" pitchFamily="34" charset="0"/>
              </a:rPr>
              <a:t>       if </a:t>
            </a:r>
            <a:r>
              <a:rPr lang="en-US" altLang="zh-CN" sz="1800">
                <a:solidFill>
                  <a:schemeClr val="tx1"/>
                </a:solidFill>
                <a:latin typeface="Tahoma" panose="020B0604030504040204" pitchFamily="34" charset="0"/>
              </a:rPr>
              <a:t>(expect !=</a:t>
            </a:r>
            <a:r>
              <a:rPr lang="en-US" altLang="zh-CN" sz="1800" b="1">
                <a:solidFill>
                  <a:schemeClr val="tx1"/>
                </a:solidFill>
                <a:latin typeface="Tahoma" panose="020B0604030504040204" pitchFamily="34" charset="0"/>
              </a:rPr>
              <a:t>=</a:t>
            </a:r>
            <a:r>
              <a:rPr lang="en-US" altLang="zh-CN" sz="1800">
                <a:solidFill>
                  <a:schemeClr val="tx1"/>
                </a:solidFill>
                <a:latin typeface="Tahoma" panose="020B0604030504040204" pitchFamily="34" charset="0"/>
              </a:rPr>
              <a:t> out)</a:t>
            </a:r>
          </a:p>
          <a:p>
            <a:pPr eaLnBrk="1" hangingPunct="1">
              <a:lnSpc>
                <a:spcPct val="90000"/>
              </a:lnSpc>
              <a:buClr>
                <a:srgbClr val="0000A0"/>
              </a:buClr>
              <a:buSzPct val="125000"/>
              <a:buFont typeface="Wingdings" panose="05000000000000000000" pitchFamily="2" charset="2"/>
              <a:buNone/>
            </a:pPr>
            <a:r>
              <a:rPr lang="en-US" altLang="zh-CN" sz="1800">
                <a:solidFill>
                  <a:schemeClr val="tx1"/>
                </a:solidFill>
                <a:latin typeface="Tahoma" panose="020B0604030504040204" pitchFamily="34" charset="0"/>
              </a:rPr>
              <a:t>          $strobe("%d %b %b %b %b", $time, a, b, expect, out);</a:t>
            </a:r>
          </a:p>
          <a:p>
            <a:pPr eaLnBrk="1" hangingPunct="1">
              <a:lnSpc>
                <a:spcPct val="90000"/>
              </a:lnSpc>
              <a:buClr>
                <a:srgbClr val="0000A0"/>
              </a:buClr>
              <a:buSzPct val="125000"/>
              <a:buFont typeface="Wingdings" panose="05000000000000000000" pitchFamily="2" charset="2"/>
              <a:buNone/>
            </a:pPr>
            <a:r>
              <a:rPr lang="en-US" altLang="zh-CN" sz="1800">
                <a:solidFill>
                  <a:schemeClr val="tx1"/>
                </a:solidFill>
                <a:latin typeface="Tahoma" panose="020B0604030504040204" pitchFamily="34" charset="0"/>
              </a:rPr>
              <a:t>    </a:t>
            </a:r>
            <a:r>
              <a:rPr lang="en-US" altLang="zh-CN" sz="1800" b="1">
                <a:solidFill>
                  <a:schemeClr val="tx1"/>
                </a:solidFill>
                <a:latin typeface="Tahoma" panose="020B0604030504040204" pitchFamily="34" charset="0"/>
              </a:rPr>
              <a:t>end</a:t>
            </a:r>
            <a:r>
              <a:rPr lang="en-US" altLang="zh-CN" sz="1800">
                <a:solidFill>
                  <a:schemeClr val="tx1"/>
                </a:solidFill>
                <a:latin typeface="Tahoma" panose="020B0604030504040204" pitchFamily="34" charset="0"/>
              </a:rPr>
              <a:t> // for</a:t>
            </a:r>
          </a:p>
          <a:p>
            <a:pPr eaLnBrk="1" hangingPunct="1">
              <a:lnSpc>
                <a:spcPct val="90000"/>
              </a:lnSpc>
              <a:buClr>
                <a:srgbClr val="0000A0"/>
              </a:buClr>
              <a:buSzPct val="125000"/>
              <a:buFont typeface="Wingdings" panose="05000000000000000000" pitchFamily="2" charset="2"/>
              <a:buNone/>
            </a:pPr>
            <a:r>
              <a:rPr lang="en-US" altLang="zh-CN" sz="1800">
                <a:solidFill>
                  <a:schemeClr val="tx1"/>
                </a:solidFill>
                <a:latin typeface="Tahoma" panose="020B0604030504040204" pitchFamily="34" charset="0"/>
              </a:rPr>
              <a:t>    $</a:t>
            </a:r>
            <a:r>
              <a:rPr lang="en-US" altLang="zh-CN" sz="1800" b="1">
                <a:solidFill>
                  <a:schemeClr val="tx1"/>
                </a:solidFill>
                <a:latin typeface="Tahoma" panose="020B0604030504040204" pitchFamily="34" charset="0"/>
              </a:rPr>
              <a:t>fclose</a:t>
            </a:r>
            <a:r>
              <a:rPr lang="en-US" altLang="zh-CN" sz="1800">
                <a:solidFill>
                  <a:schemeClr val="tx1"/>
                </a:solidFill>
                <a:latin typeface="Tahoma" panose="020B0604030504040204" pitchFamily="34" charset="0"/>
              </a:rPr>
              <a:t>(file); $</a:t>
            </a:r>
            <a:r>
              <a:rPr lang="en-US" altLang="zh-CN" sz="1800" b="1">
                <a:solidFill>
                  <a:schemeClr val="tx1"/>
                </a:solidFill>
                <a:latin typeface="Tahoma" panose="020B0604030504040204" pitchFamily="34" charset="0"/>
              </a:rPr>
              <a:t>stop</a:t>
            </a:r>
            <a:r>
              <a:rPr lang="en-US" altLang="zh-CN" sz="1800">
                <a:solidFill>
                  <a:schemeClr val="tx1"/>
                </a:solidFill>
                <a:latin typeface="Tahoma" panose="020B0604030504040204" pitchFamily="34" charset="0"/>
              </a:rPr>
              <a:t>; </a:t>
            </a:r>
          </a:p>
          <a:p>
            <a:pPr eaLnBrk="1" hangingPunct="1">
              <a:lnSpc>
                <a:spcPct val="90000"/>
              </a:lnSpc>
              <a:buClr>
                <a:srgbClr val="0000A0"/>
              </a:buClr>
              <a:buSzPct val="125000"/>
              <a:buFont typeface="Wingdings" panose="05000000000000000000" pitchFamily="2" charset="2"/>
              <a:buNone/>
            </a:pPr>
            <a:r>
              <a:rPr lang="en-US" altLang="zh-CN" sz="1800" b="1">
                <a:solidFill>
                  <a:schemeClr val="tx1"/>
                </a:solidFill>
                <a:latin typeface="Tahoma" panose="020B0604030504040204" pitchFamily="34" charset="0"/>
              </a:rPr>
              <a:t>end</a:t>
            </a:r>
            <a:r>
              <a:rPr lang="en-US" altLang="zh-CN" sz="1800">
                <a:solidFill>
                  <a:schemeClr val="tx1"/>
                </a:solidFill>
                <a:latin typeface="Tahoma" panose="020B0604030504040204" pitchFamily="34" charset="0"/>
              </a:rPr>
              <a:t> // initial</a:t>
            </a:r>
          </a:p>
          <a:p>
            <a:pPr eaLnBrk="1" hangingPunct="1">
              <a:lnSpc>
                <a:spcPct val="90000"/>
              </a:lnSpc>
              <a:buClr>
                <a:srgbClr val="0000A0"/>
              </a:buClr>
              <a:buSzPct val="125000"/>
              <a:buFont typeface="Wingdings" panose="05000000000000000000" pitchFamily="2" charset="2"/>
              <a:buNone/>
            </a:pPr>
            <a:r>
              <a:rPr lang="en-US" altLang="zh-CN" sz="1800" b="1">
                <a:solidFill>
                  <a:schemeClr val="tx1"/>
                </a:solidFill>
                <a:latin typeface="Tahoma" panose="020B0604030504040204" pitchFamily="34" charset="0"/>
              </a:rPr>
              <a:t>always</a:t>
            </a:r>
            <a:r>
              <a:rPr lang="en-US" altLang="zh-CN" sz="1800">
                <a:solidFill>
                  <a:schemeClr val="tx1"/>
                </a:solidFill>
                <a:latin typeface="Tahoma" panose="020B0604030504040204" pitchFamily="34" charset="0"/>
              </a:rPr>
              <a:t> #(cycle /2) clock = ~clock; // Clock generator</a:t>
            </a:r>
          </a:p>
          <a:p>
            <a:pPr eaLnBrk="1" hangingPunct="1">
              <a:lnSpc>
                <a:spcPct val="90000"/>
              </a:lnSpc>
              <a:buClr>
                <a:srgbClr val="0000A0"/>
              </a:buClr>
              <a:buSzPct val="125000"/>
              <a:buFont typeface="Wingdings" panose="05000000000000000000" pitchFamily="2" charset="2"/>
              <a:buNone/>
            </a:pPr>
            <a:r>
              <a:rPr lang="en-US" altLang="zh-CN" sz="1800" b="1">
                <a:solidFill>
                  <a:schemeClr val="tx1"/>
                </a:solidFill>
                <a:latin typeface="Tahoma" panose="020B0604030504040204" pitchFamily="34" charset="0"/>
              </a:rPr>
              <a:t>endmodule</a:t>
            </a:r>
          </a:p>
        </p:txBody>
      </p:sp>
      <p:sp>
        <p:nvSpPr>
          <p:cNvPr id="37892"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AEC85938-C964-40EB-B20B-341B0AC34A14}" type="slidenum">
              <a:rPr lang="zh-CN" altLang="en-US" sz="1400"/>
              <a:pPr eaLnBrk="1" hangingPunct="1"/>
              <a:t>36</a:t>
            </a:fld>
            <a:endParaRPr lang="zh-CN" altLang="en-US" sz="14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p:txBody>
          <a:bodyPr anchor="b"/>
          <a:lstStyle/>
          <a:p>
            <a:pPr eaLnBrk="1" hangingPunct="1"/>
            <a:r>
              <a:rPr lang="en-US" altLang="zh-CN"/>
              <a:t>Comments in Verilog</a:t>
            </a:r>
          </a:p>
        </p:txBody>
      </p:sp>
      <p:sp>
        <p:nvSpPr>
          <p:cNvPr id="38915" name="Rectangle 3"/>
          <p:cNvSpPr>
            <a:spLocks noGrp="1" noChangeArrowheads="1"/>
          </p:cNvSpPr>
          <p:nvPr>
            <p:ph type="body" idx="4294967295"/>
          </p:nvPr>
        </p:nvSpPr>
        <p:spPr>
          <a:xfrm>
            <a:off x="457200" y="1447800"/>
            <a:ext cx="8229600" cy="2895600"/>
          </a:xfrm>
        </p:spPr>
        <p:txBody>
          <a:bodyPr/>
          <a:lstStyle/>
          <a:p>
            <a:pPr eaLnBrk="1" hangingPunct="1"/>
            <a:r>
              <a:rPr lang="en-US" altLang="zh-CN" sz="2800"/>
              <a:t>Commenting is important </a:t>
            </a:r>
          </a:p>
          <a:p>
            <a:pPr lvl="1" eaLnBrk="1" hangingPunct="1"/>
            <a:r>
              <a:rPr lang="en-US" altLang="zh-CN" sz="2400"/>
              <a:t>In industry many other poor schmucks are going to read your code</a:t>
            </a:r>
          </a:p>
          <a:p>
            <a:pPr lvl="1" eaLnBrk="1" hangingPunct="1"/>
            <a:r>
              <a:rPr lang="en-US" altLang="zh-CN" sz="2400"/>
              <a:t>Some poor schmuck (perhaps you 4 years later) are going to have to reference your code when a customer discovers a bug.</a:t>
            </a:r>
          </a:p>
          <a:p>
            <a:pPr lvl="1" eaLnBrk="1" hangingPunct="1"/>
            <a:endParaRPr lang="en-US" altLang="zh-CN"/>
          </a:p>
        </p:txBody>
      </p:sp>
      <p:sp>
        <p:nvSpPr>
          <p:cNvPr id="22532" name="Rectangle 4"/>
          <p:cNvSpPr>
            <a:spLocks noChangeArrowheads="1"/>
          </p:cNvSpPr>
          <p:nvPr/>
        </p:nvSpPr>
        <p:spPr bwMode="auto">
          <a:xfrm>
            <a:off x="457200" y="4038600"/>
            <a:ext cx="82296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lnSpc>
                <a:spcPct val="90000"/>
              </a:lnSpc>
              <a:spcBef>
                <a:spcPct val="20000"/>
              </a:spcBef>
              <a:buClr>
                <a:srgbClr val="0000A0"/>
              </a:buClr>
              <a:buSzPct val="125000"/>
              <a:buFont typeface="Wingdings" panose="05000000000000000000" pitchFamily="2" charset="2"/>
              <a:buChar char="§"/>
            </a:pPr>
            <a:r>
              <a:rPr lang="en-US" altLang="zh-CN" sz="2800">
                <a:solidFill>
                  <a:schemeClr val="tx1"/>
                </a:solidFill>
                <a:latin typeface="Times New Roman" panose="02020603050405020304" pitchFamily="18" charset="0"/>
                <a:cs typeface="Arial" panose="020B0604020202020204" pitchFamily="34" charset="0"/>
              </a:rPr>
              <a:t>The best comments document why you are doing what you are doing, not what you are doing.</a:t>
            </a:r>
          </a:p>
          <a:p>
            <a:pPr lvl="1" eaLnBrk="1" hangingPunct="1">
              <a:lnSpc>
                <a:spcPct val="90000"/>
              </a:lnSpc>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Any moron who knows verilog can tell what the code is doing.</a:t>
            </a:r>
          </a:p>
          <a:p>
            <a:pPr lvl="1" eaLnBrk="1" hangingPunct="1">
              <a:lnSpc>
                <a:spcPct val="90000"/>
              </a:lnSpc>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Comment why (motivation/thought process) you are doing that thing.</a:t>
            </a:r>
          </a:p>
          <a:p>
            <a:pPr lvl="1" eaLnBrk="1" hangingPunct="1">
              <a:lnSpc>
                <a:spcPct val="90000"/>
              </a:lnSpc>
              <a:spcBef>
                <a:spcPct val="20000"/>
              </a:spcBef>
              <a:buClr>
                <a:srgbClr val="0000A0"/>
              </a:buClr>
              <a:buSzPct val="125000"/>
              <a:buFont typeface="Arial" panose="020B0604020202020204" pitchFamily="34" charset="0"/>
              <a:buChar char="•"/>
            </a:pPr>
            <a:endParaRPr lang="en-US" altLang="zh-CN">
              <a:solidFill>
                <a:schemeClr val="tx1"/>
              </a:solidFill>
              <a:latin typeface="Times New Roman" panose="02020603050405020304" pitchFamily="18" charset="0"/>
              <a:cs typeface="Arial" panose="020B0604020202020204" pitchFamily="34" charset="0"/>
            </a:endParaRPr>
          </a:p>
        </p:txBody>
      </p:sp>
      <p:sp>
        <p:nvSpPr>
          <p:cNvPr id="38917" name="Text Box 5"/>
          <p:cNvSpPr txBox="1">
            <a:spLocks noChangeArrowheads="1"/>
          </p:cNvSpPr>
          <p:nvPr/>
        </p:nvSpPr>
        <p:spPr bwMode="auto">
          <a:xfrm>
            <a:off x="5867400" y="6381750"/>
            <a:ext cx="2992438"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2532"/>
                                        </p:tgtEl>
                                        <p:attrNameLst>
                                          <p:attrName>style.visibility</p:attrName>
                                        </p:attrNameLst>
                                      </p:cBhvr>
                                      <p:to>
                                        <p:strVal val="visible"/>
                                      </p:to>
                                    </p:set>
                                    <p:animEffect transition="in" filter="checkerboard(across)">
                                      <p:cBhvr>
                                        <p:cTn id="7" dur="500"/>
                                        <p:tgtEl>
                                          <p:spTgt spid="22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p:txBody>
          <a:bodyPr anchor="b"/>
          <a:lstStyle/>
          <a:p>
            <a:pPr eaLnBrk="1" hangingPunct="1"/>
            <a:r>
              <a:rPr lang="en-US" altLang="zh-CN"/>
              <a:t>Commenting in Verilog</a:t>
            </a:r>
          </a:p>
        </p:txBody>
      </p:sp>
      <p:sp>
        <p:nvSpPr>
          <p:cNvPr id="39939" name="Text Box 4"/>
          <p:cNvSpPr txBox="1">
            <a:spLocks noChangeArrowheads="1"/>
          </p:cNvSpPr>
          <p:nvPr/>
        </p:nvSpPr>
        <p:spPr bwMode="auto">
          <a:xfrm>
            <a:off x="381000" y="1752600"/>
            <a:ext cx="6324600" cy="28511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Tahoma" panose="020B0604030504040204" pitchFamily="34" charset="0"/>
                <a:cs typeface="Arial" panose="020B0604020202020204" pitchFamily="34" charset="0"/>
              </a:rPr>
              <a:t>always @(posedge clk)</a:t>
            </a:r>
          </a:p>
          <a:p>
            <a:pPr eaLnBrk="1" hangingPunct="1"/>
            <a:endParaRPr lang="en-US" altLang="zh-CN" sz="1800">
              <a:solidFill>
                <a:schemeClr val="tx1"/>
              </a:solidFill>
              <a:latin typeface="Tahoma" panose="020B0604030504040204" pitchFamily="34" charset="0"/>
              <a:cs typeface="Arial" panose="020B0604020202020204" pitchFamily="34" charset="0"/>
            </a:endParaRPr>
          </a:p>
          <a:p>
            <a:pPr eaLnBrk="1" hangingPunct="1"/>
            <a:r>
              <a:rPr lang="en-US" altLang="zh-CN" sz="1800">
                <a:solidFill>
                  <a:schemeClr val="tx1"/>
                </a:solidFill>
                <a:latin typeface="Tahoma" panose="020B0604030504040204" pitchFamily="34" charset="0"/>
                <a:cs typeface="Arial" panose="020B0604020202020204" pitchFamily="34" charset="0"/>
              </a:rPr>
              <a:t>begin</a:t>
            </a:r>
          </a:p>
          <a:p>
            <a:pPr eaLnBrk="1" hangingPunct="1"/>
            <a:r>
              <a:rPr lang="en-US" altLang="zh-CN" sz="1800">
                <a:solidFill>
                  <a:schemeClr val="tx1"/>
                </a:solidFill>
                <a:latin typeface="Tahoma" panose="020B0604030504040204" pitchFamily="34" charset="0"/>
                <a:cs typeface="Arial" panose="020B0604020202020204" pitchFamily="34" charset="0"/>
              </a:rPr>
              <a:t>   Sig_FF1 &lt;= Sig		// Capture value of Sig Line in FF</a:t>
            </a:r>
          </a:p>
          <a:p>
            <a:pPr eaLnBrk="1" hangingPunct="1"/>
            <a:r>
              <a:rPr lang="en-US" altLang="zh-CN" sz="1800">
                <a:solidFill>
                  <a:schemeClr val="tx1"/>
                </a:solidFill>
                <a:latin typeface="Tahoma" panose="020B0604030504040204" pitchFamily="34" charset="0"/>
                <a:cs typeface="Arial" panose="020B0604020202020204" pitchFamily="34" charset="0"/>
              </a:rPr>
              <a:t>   Sig_FF2 &lt;= Sig_FF1; 	// Flop Sig_FF1 to form Sig_FF2</a:t>
            </a:r>
          </a:p>
          <a:p>
            <a:pPr eaLnBrk="1" hangingPunct="1"/>
            <a:r>
              <a:rPr lang="en-US" altLang="zh-CN" sz="1800">
                <a:solidFill>
                  <a:schemeClr val="tx1"/>
                </a:solidFill>
                <a:latin typeface="Tahoma" panose="020B0604030504040204" pitchFamily="34" charset="0"/>
                <a:cs typeface="Arial" panose="020B0604020202020204" pitchFamily="34" charset="0"/>
              </a:rPr>
              <a:t>   Sig_FF3 &lt;= Sig_FF2;	// Flow Sig_FF2 to form Sig_FF3</a:t>
            </a:r>
          </a:p>
          <a:p>
            <a:pPr eaLnBrk="1" hangingPunct="1"/>
            <a:r>
              <a:rPr lang="en-US" altLang="zh-CN" sz="1800">
                <a:solidFill>
                  <a:schemeClr val="tx1"/>
                </a:solidFill>
                <a:latin typeface="Tahoma" panose="020B0604030504040204" pitchFamily="34" charset="0"/>
                <a:cs typeface="Arial" panose="020B0604020202020204" pitchFamily="34" charset="0"/>
              </a:rPr>
              <a:t>end</a:t>
            </a:r>
          </a:p>
          <a:p>
            <a:pPr eaLnBrk="1" hangingPunct="1"/>
            <a:endParaRPr lang="en-US" altLang="zh-CN" sz="1800">
              <a:solidFill>
                <a:schemeClr val="tx1"/>
              </a:solidFill>
              <a:latin typeface="Tahoma" panose="020B0604030504040204" pitchFamily="34" charset="0"/>
              <a:cs typeface="Arial" panose="020B0604020202020204" pitchFamily="34" charset="0"/>
            </a:endParaRPr>
          </a:p>
          <a:p>
            <a:pPr eaLnBrk="1" hangingPunct="1"/>
            <a:r>
              <a:rPr lang="en-US" altLang="zh-CN" sz="1800">
                <a:solidFill>
                  <a:schemeClr val="tx1"/>
                </a:solidFill>
                <a:latin typeface="Tahoma" panose="020B0604030504040204" pitchFamily="34" charset="0"/>
                <a:cs typeface="Arial" panose="020B0604020202020204" pitchFamily="34" charset="0"/>
              </a:rPr>
              <a:t>// start_bit is ~Sig_FF2 &amp; Sig_FF3</a:t>
            </a:r>
          </a:p>
          <a:p>
            <a:pPr eaLnBrk="1" hangingPunct="1"/>
            <a:r>
              <a:rPr lang="en-US" altLang="zh-CN" sz="1800">
                <a:solidFill>
                  <a:schemeClr val="tx1"/>
                </a:solidFill>
                <a:latin typeface="Tahoma" panose="020B0604030504040204" pitchFamily="34" charset="0"/>
                <a:cs typeface="Arial" panose="020B0604020202020204" pitchFamily="34" charset="0"/>
              </a:rPr>
              <a:t>assign start_bit = (~Sig_FF2 &amp;&amp; Sig_FF3) ? 1’b1 : 1’b0;</a:t>
            </a:r>
          </a:p>
        </p:txBody>
      </p:sp>
      <p:sp>
        <p:nvSpPr>
          <p:cNvPr id="23556" name="Text Box 5"/>
          <p:cNvSpPr txBox="1">
            <a:spLocks noChangeArrowheads="1"/>
          </p:cNvSpPr>
          <p:nvPr/>
        </p:nvSpPr>
        <p:spPr bwMode="auto">
          <a:xfrm>
            <a:off x="381000" y="4953000"/>
            <a:ext cx="82296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b="1" i="1">
                <a:solidFill>
                  <a:schemeClr val="tx1"/>
                </a:solidFill>
                <a:latin typeface="Verdana" panose="020B0604030504040204" pitchFamily="34" charset="0"/>
                <a:cs typeface="Arial" panose="020B0604020202020204" pitchFamily="34" charset="0"/>
              </a:rPr>
              <a:t>(Read with sarcasm)</a:t>
            </a:r>
          </a:p>
          <a:p>
            <a:pPr eaLnBrk="1" hangingPunct="1"/>
            <a:endParaRPr lang="en-US" altLang="zh-CN" sz="1800" b="1" i="1">
              <a:solidFill>
                <a:schemeClr val="tx1"/>
              </a:solidFill>
              <a:latin typeface="Verdana" panose="020B0604030504040204" pitchFamily="34" charset="0"/>
              <a:cs typeface="Arial" panose="020B0604020202020204" pitchFamily="34" charset="0"/>
            </a:endParaRPr>
          </a:p>
          <a:p>
            <a:pPr eaLnBrk="1" hangingPunct="1"/>
            <a:r>
              <a:rPr lang="en-US" altLang="zh-CN" sz="1800">
                <a:solidFill>
                  <a:schemeClr val="tx1"/>
                </a:solidFill>
                <a:latin typeface="Verdana" panose="020B0604030504040204" pitchFamily="34" charset="0"/>
                <a:cs typeface="Arial" panose="020B0604020202020204" pitchFamily="34" charset="0"/>
              </a:rPr>
              <a:t>“Thanks for the commenting the code pal.  It tells me so much more than the verilog itself”.</a:t>
            </a:r>
          </a:p>
          <a:p>
            <a:pPr eaLnBrk="1" hangingPunct="1"/>
            <a:endParaRPr lang="en-US" altLang="zh-CN" sz="1800">
              <a:solidFill>
                <a:schemeClr val="tx1"/>
              </a:solidFill>
              <a:latin typeface="Verdana" panose="020B0604030504040204" pitchFamily="34" charset="0"/>
              <a:cs typeface="Arial" panose="020B0604020202020204" pitchFamily="34" charset="0"/>
            </a:endParaRPr>
          </a:p>
        </p:txBody>
      </p:sp>
      <p:sp>
        <p:nvSpPr>
          <p:cNvPr id="39941" name="Text Box 5"/>
          <p:cNvSpPr txBox="1">
            <a:spLocks noChangeArrowheads="1"/>
          </p:cNvSpPr>
          <p:nvPr/>
        </p:nvSpPr>
        <p:spPr bwMode="auto">
          <a:xfrm>
            <a:off x="5867400" y="6381750"/>
            <a:ext cx="2992438"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56"/>
                                        </p:tgtEl>
                                        <p:attrNameLst>
                                          <p:attrName>style.visibility</p:attrName>
                                        </p:attrNameLst>
                                      </p:cBhvr>
                                      <p:to>
                                        <p:strVal val="visible"/>
                                      </p:to>
                                    </p:set>
                                    <p:animEffect transition="in" filter="blinds(horizontal)">
                                      <p:cBhvr>
                                        <p:cTn id="7" dur="5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p:txBody>
          <a:bodyPr anchor="b"/>
          <a:lstStyle/>
          <a:p>
            <a:pPr eaLnBrk="1" hangingPunct="1"/>
            <a:r>
              <a:rPr lang="en-US" altLang="zh-CN"/>
              <a:t>Commenting in Verilog</a:t>
            </a:r>
          </a:p>
        </p:txBody>
      </p:sp>
      <p:sp>
        <p:nvSpPr>
          <p:cNvPr id="40963" name="Text Box 4"/>
          <p:cNvSpPr txBox="1">
            <a:spLocks noChangeArrowheads="1"/>
          </p:cNvSpPr>
          <p:nvPr/>
        </p:nvSpPr>
        <p:spPr bwMode="auto">
          <a:xfrm>
            <a:off x="457200" y="1752600"/>
            <a:ext cx="5867400" cy="37719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a:solidFill>
                  <a:schemeClr val="tx1"/>
                </a:solidFill>
                <a:latin typeface="Tahoma" panose="020B0604030504040204" pitchFamily="34" charset="0"/>
                <a:cs typeface="Arial" panose="020B0604020202020204" pitchFamily="34" charset="0"/>
              </a:rPr>
              <a:t>always @(posedge clk)</a:t>
            </a:r>
          </a:p>
          <a:p>
            <a:pPr eaLnBrk="1" hangingPunct="1"/>
            <a:r>
              <a:rPr lang="en-US" altLang="zh-CN" sz="1600">
                <a:solidFill>
                  <a:schemeClr val="tx1"/>
                </a:solidFill>
                <a:latin typeface="Tahoma" panose="020B0604030504040204" pitchFamily="34" charset="0"/>
                <a:cs typeface="Arial" panose="020B0604020202020204" pitchFamily="34" charset="0"/>
              </a:rPr>
              <a:t>/********************************************</a:t>
            </a:r>
          </a:p>
          <a:p>
            <a:pPr eaLnBrk="1" hangingPunct="1"/>
            <a:r>
              <a:rPr lang="en-US" altLang="zh-CN" sz="1600">
                <a:solidFill>
                  <a:schemeClr val="tx1"/>
                </a:solidFill>
                <a:latin typeface="Tahoma" panose="020B0604030504040204" pitchFamily="34" charset="0"/>
                <a:cs typeface="Arial" panose="020B0604020202020204" pitchFamily="34" charset="0"/>
              </a:rPr>
              <a:t>* Sig is asynchronous and has to be double flopped  *</a:t>
            </a:r>
          </a:p>
          <a:p>
            <a:pPr eaLnBrk="1" hangingPunct="1"/>
            <a:r>
              <a:rPr lang="en-US" altLang="zh-CN" sz="1600">
                <a:solidFill>
                  <a:schemeClr val="tx1"/>
                </a:solidFill>
                <a:latin typeface="Tahoma" panose="020B0604030504040204" pitchFamily="34" charset="0"/>
                <a:cs typeface="Arial" panose="020B0604020202020204" pitchFamily="34" charset="0"/>
              </a:rPr>
              <a:t>* for meta-stability reasons prior to use ************</a:t>
            </a:r>
          </a:p>
          <a:p>
            <a:pPr eaLnBrk="1" hangingPunct="1"/>
            <a:r>
              <a:rPr lang="en-US" altLang="zh-CN" sz="1600">
                <a:solidFill>
                  <a:schemeClr val="tx1"/>
                </a:solidFill>
                <a:latin typeface="Tahoma" panose="020B0604030504040204" pitchFamily="34" charset="0"/>
                <a:cs typeface="Arial" panose="020B0604020202020204" pitchFamily="34" charset="0"/>
              </a:rPr>
              <a:t>*********************************/</a:t>
            </a:r>
          </a:p>
          <a:p>
            <a:pPr eaLnBrk="1" hangingPunct="1"/>
            <a:r>
              <a:rPr lang="en-US" altLang="zh-CN" sz="1600">
                <a:solidFill>
                  <a:schemeClr val="tx1"/>
                </a:solidFill>
                <a:latin typeface="Tahoma" panose="020B0604030504040204" pitchFamily="34" charset="0"/>
                <a:cs typeface="Arial" panose="020B0604020202020204" pitchFamily="34" charset="0"/>
              </a:rPr>
              <a:t>begin</a:t>
            </a:r>
          </a:p>
          <a:p>
            <a:pPr eaLnBrk="1" hangingPunct="1"/>
            <a:r>
              <a:rPr lang="en-US" altLang="zh-CN" sz="1600">
                <a:solidFill>
                  <a:schemeClr val="tx1"/>
                </a:solidFill>
                <a:latin typeface="Tahoma" panose="020B0604030504040204" pitchFamily="34" charset="0"/>
                <a:cs typeface="Arial" panose="020B0604020202020204" pitchFamily="34" charset="0"/>
              </a:rPr>
              <a:t>   Sig_FF1 &lt;= Sig;</a:t>
            </a:r>
          </a:p>
          <a:p>
            <a:pPr eaLnBrk="1" hangingPunct="1"/>
            <a:r>
              <a:rPr lang="en-US" altLang="zh-CN" sz="1600">
                <a:solidFill>
                  <a:schemeClr val="tx1"/>
                </a:solidFill>
                <a:latin typeface="Tahoma" panose="020B0604030504040204" pitchFamily="34" charset="0"/>
                <a:cs typeface="Arial" panose="020B0604020202020204" pitchFamily="34" charset="0"/>
              </a:rPr>
              <a:t>   Sig_FF2 &lt;= Sig_FF1;  // double flopped meta-stability free </a:t>
            </a:r>
          </a:p>
          <a:p>
            <a:pPr eaLnBrk="1" hangingPunct="1"/>
            <a:r>
              <a:rPr lang="en-US" altLang="zh-CN" sz="1600">
                <a:solidFill>
                  <a:schemeClr val="tx1"/>
                </a:solidFill>
                <a:latin typeface="Tahoma" panose="020B0604030504040204" pitchFamily="34" charset="0"/>
                <a:cs typeface="Arial" panose="020B0604020202020204" pitchFamily="34" charset="0"/>
              </a:rPr>
              <a:t>   Sig_FF3 &lt;= Sig_FF2;  // flop again for use in edge detection</a:t>
            </a:r>
          </a:p>
          <a:p>
            <a:pPr eaLnBrk="1" hangingPunct="1"/>
            <a:r>
              <a:rPr lang="en-US" altLang="zh-CN" sz="1600">
                <a:solidFill>
                  <a:schemeClr val="tx1"/>
                </a:solidFill>
                <a:latin typeface="Tahoma" panose="020B0604030504040204" pitchFamily="34" charset="0"/>
                <a:cs typeface="Arial" panose="020B0604020202020204" pitchFamily="34" charset="0"/>
              </a:rPr>
              <a:t>end</a:t>
            </a:r>
          </a:p>
          <a:p>
            <a:pPr eaLnBrk="1" hangingPunct="1"/>
            <a:endParaRPr lang="en-US" altLang="zh-CN" sz="1600">
              <a:solidFill>
                <a:schemeClr val="tx1"/>
              </a:solidFill>
              <a:latin typeface="Tahoma" panose="020B0604030504040204" pitchFamily="34" charset="0"/>
              <a:cs typeface="Arial" panose="020B0604020202020204" pitchFamily="34" charset="0"/>
            </a:endParaRPr>
          </a:p>
          <a:p>
            <a:pPr eaLnBrk="1" hangingPunct="1"/>
            <a:r>
              <a:rPr lang="en-US" altLang="zh-CN" sz="1600">
                <a:solidFill>
                  <a:schemeClr val="tx1"/>
                </a:solidFill>
                <a:latin typeface="Tahoma" panose="020B0604030504040204" pitchFamily="34" charset="0"/>
                <a:cs typeface="Arial" panose="020B0604020202020204" pitchFamily="34" charset="0"/>
              </a:rPr>
              <a:t>/**********************************************</a:t>
            </a:r>
          </a:p>
          <a:p>
            <a:pPr eaLnBrk="1" hangingPunct="1"/>
            <a:r>
              <a:rPr lang="en-US" altLang="zh-CN" sz="1600">
                <a:solidFill>
                  <a:schemeClr val="tx1"/>
                </a:solidFill>
                <a:latin typeface="Tahoma" panose="020B0604030504040204" pitchFamily="34" charset="0"/>
                <a:cs typeface="Arial" panose="020B0604020202020204" pitchFamily="34" charset="0"/>
              </a:rPr>
              <a:t>* Start bit in protocol initiated by falling edge of Sig line *</a:t>
            </a:r>
          </a:p>
          <a:p>
            <a:pPr eaLnBrk="1" hangingPunct="1"/>
            <a:r>
              <a:rPr lang="en-US" altLang="zh-CN" sz="1600">
                <a:solidFill>
                  <a:schemeClr val="tx1"/>
                </a:solidFill>
                <a:latin typeface="Tahoma" panose="020B0604030504040204" pitchFamily="34" charset="0"/>
                <a:cs typeface="Arial" panose="020B0604020202020204" pitchFamily="34" charset="0"/>
              </a:rPr>
              <a:t>**********************************************/</a:t>
            </a:r>
          </a:p>
          <a:p>
            <a:pPr eaLnBrk="1" hangingPunct="1"/>
            <a:r>
              <a:rPr lang="en-US" altLang="zh-CN" sz="1600">
                <a:solidFill>
                  <a:schemeClr val="tx1"/>
                </a:solidFill>
                <a:latin typeface="Tahoma" panose="020B0604030504040204" pitchFamily="34" charset="0"/>
                <a:cs typeface="Arial" panose="020B0604020202020204" pitchFamily="34" charset="0"/>
              </a:rPr>
              <a:t>assign start_bit = (~Sig_FF2 &amp;&amp; Sig_FF3) ? 1’b1 : 1’b0;</a:t>
            </a:r>
          </a:p>
        </p:txBody>
      </p:sp>
      <p:sp>
        <p:nvSpPr>
          <p:cNvPr id="40964" name="Text Box 5"/>
          <p:cNvSpPr txBox="1">
            <a:spLocks noChangeArrowheads="1"/>
          </p:cNvSpPr>
          <p:nvPr/>
        </p:nvSpPr>
        <p:spPr bwMode="auto">
          <a:xfrm>
            <a:off x="517525" y="5822950"/>
            <a:ext cx="71770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buFont typeface="Wingdings" panose="05000000000000000000" pitchFamily="2" charset="2"/>
              <a:buChar char="§"/>
            </a:pPr>
            <a:r>
              <a:rPr lang="en-US" altLang="zh-CN" sz="1800">
                <a:solidFill>
                  <a:schemeClr val="tx1"/>
                </a:solidFill>
                <a:latin typeface="Verdana" panose="020B0604030504040204" pitchFamily="34" charset="0"/>
                <a:cs typeface="Arial" panose="020B0604020202020204" pitchFamily="34" charset="0"/>
              </a:rPr>
              <a:t> This is better commenting.  It tells you why stuff was done</a:t>
            </a:r>
          </a:p>
        </p:txBody>
      </p:sp>
      <p:sp>
        <p:nvSpPr>
          <p:cNvPr id="40965" name="Text Box 6"/>
          <p:cNvSpPr txBox="1">
            <a:spLocks noChangeArrowheads="1"/>
          </p:cNvSpPr>
          <p:nvPr/>
        </p:nvSpPr>
        <p:spPr bwMode="auto">
          <a:xfrm>
            <a:off x="6629400" y="2057400"/>
            <a:ext cx="2073275" cy="28511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Can see 2 types</a:t>
            </a:r>
          </a:p>
          <a:p>
            <a:pPr eaLnBrk="1" hangingPunct="1"/>
            <a:r>
              <a:rPr lang="en-US" altLang="zh-CN" sz="1800">
                <a:solidFill>
                  <a:schemeClr val="tx1"/>
                </a:solidFill>
                <a:latin typeface="Verdana" panose="020B0604030504040204" pitchFamily="34" charset="0"/>
                <a:cs typeface="Arial" panose="020B0604020202020204" pitchFamily="34" charset="0"/>
              </a:rPr>
              <a:t>of comments.</a:t>
            </a:r>
          </a:p>
          <a:p>
            <a:pPr eaLnBrk="1" hangingPunct="1"/>
            <a:endParaRPr lang="en-US" altLang="zh-CN" sz="1800">
              <a:solidFill>
                <a:schemeClr val="tx1"/>
              </a:solidFill>
              <a:latin typeface="Verdana" panose="020B0604030504040204" pitchFamily="34" charset="0"/>
              <a:cs typeface="Arial" panose="020B0604020202020204" pitchFamily="34" charset="0"/>
            </a:endParaRPr>
          </a:p>
          <a:p>
            <a:pPr eaLnBrk="1" hangingPunct="1"/>
            <a:r>
              <a:rPr lang="en-US" altLang="zh-CN" sz="1800">
                <a:solidFill>
                  <a:schemeClr val="tx1"/>
                </a:solidFill>
                <a:latin typeface="Verdana" panose="020B0604030504040204" pitchFamily="34" charset="0"/>
                <a:cs typeface="Arial" panose="020B0604020202020204" pitchFamily="34" charset="0"/>
              </a:rPr>
              <a:t>Comment to end of line is //</a:t>
            </a:r>
          </a:p>
          <a:p>
            <a:pPr eaLnBrk="1" hangingPunct="1"/>
            <a:endParaRPr lang="en-US" altLang="zh-CN" sz="1800">
              <a:solidFill>
                <a:schemeClr val="tx1"/>
              </a:solidFill>
              <a:latin typeface="Verdana" panose="020B0604030504040204" pitchFamily="34" charset="0"/>
              <a:cs typeface="Arial" panose="020B0604020202020204" pitchFamily="34" charset="0"/>
            </a:endParaRPr>
          </a:p>
          <a:p>
            <a:pPr eaLnBrk="1" hangingPunct="1"/>
            <a:r>
              <a:rPr lang="en-US" altLang="zh-CN" sz="1800">
                <a:solidFill>
                  <a:schemeClr val="tx1"/>
                </a:solidFill>
                <a:latin typeface="Verdana" panose="020B0604030504040204" pitchFamily="34" charset="0"/>
                <a:cs typeface="Arial" panose="020B0604020202020204" pitchFamily="34" charset="0"/>
              </a:rPr>
              <a:t>Multi line comment starts with /* and ends with */</a:t>
            </a:r>
          </a:p>
        </p:txBody>
      </p:sp>
      <p:sp>
        <p:nvSpPr>
          <p:cNvPr id="40966" name="Text Box 5"/>
          <p:cNvSpPr txBox="1">
            <a:spLocks noChangeArrowheads="1"/>
          </p:cNvSpPr>
          <p:nvPr/>
        </p:nvSpPr>
        <p:spPr bwMode="auto">
          <a:xfrm>
            <a:off x="5867400" y="6381750"/>
            <a:ext cx="2992438"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矩形 10241"/>
          <p:cNvSpPr>
            <a:spLocks noChangeArrowheads="1"/>
          </p:cNvSpPr>
          <p:nvPr/>
        </p:nvSpPr>
        <p:spPr bwMode="auto">
          <a:xfrm>
            <a:off x="1149350" y="476250"/>
            <a:ext cx="7416800" cy="489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685800" indent="-6858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lnSpc>
                <a:spcPct val="200000"/>
              </a:lnSpc>
              <a:spcBef>
                <a:spcPct val="10000"/>
              </a:spcBef>
              <a:buFont typeface="Wingdings" panose="05000000000000000000" pitchFamily="2" charset="2"/>
              <a:buChar char="n"/>
            </a:pPr>
            <a:r>
              <a:rPr lang="en-US" altLang="zh-CN" sz="4800" b="1">
                <a:solidFill>
                  <a:srgbClr val="7F7F7F"/>
                </a:solidFill>
                <a:ea typeface="黑体" panose="02010609060101010101" pitchFamily="49" charset="-122"/>
              </a:rPr>
              <a:t>Verilog</a:t>
            </a:r>
            <a:r>
              <a:rPr lang="zh-CN" altLang="en-US" sz="4800" b="1">
                <a:solidFill>
                  <a:srgbClr val="7F7F7F"/>
                </a:solidFill>
                <a:ea typeface="黑体" panose="02010609060101010101" pitchFamily="49" charset="-122"/>
              </a:rPr>
              <a:t>语言概述</a:t>
            </a:r>
            <a:endParaRPr lang="en-US" altLang="zh-CN" sz="4800" b="1">
              <a:solidFill>
                <a:srgbClr val="7F7F7F"/>
              </a:solidFill>
              <a:ea typeface="黑体" panose="02010609060101010101" pitchFamily="49" charset="-122"/>
            </a:endParaRPr>
          </a:p>
          <a:p>
            <a:pPr eaLnBrk="1" hangingPunct="1">
              <a:lnSpc>
                <a:spcPct val="200000"/>
              </a:lnSpc>
              <a:spcBef>
                <a:spcPct val="10000"/>
              </a:spcBef>
              <a:buFont typeface="Wingdings" panose="05000000000000000000" pitchFamily="2" charset="2"/>
              <a:buChar char="n"/>
            </a:pPr>
            <a:r>
              <a:rPr lang="en-US" altLang="zh-CN" sz="4800" b="1">
                <a:solidFill>
                  <a:srgbClr val="7F7F7F"/>
                </a:solidFill>
                <a:ea typeface="黑体" panose="02010609060101010101" pitchFamily="49" charset="-122"/>
              </a:rPr>
              <a:t>Verilog</a:t>
            </a:r>
            <a:r>
              <a:rPr lang="zh-CN" altLang="en-US" sz="4800" b="1">
                <a:solidFill>
                  <a:srgbClr val="7F7F7F"/>
                </a:solidFill>
                <a:ea typeface="黑体" panose="02010609060101010101" pitchFamily="49" charset="-122"/>
              </a:rPr>
              <a:t>设计快速入门</a:t>
            </a:r>
            <a:endParaRPr lang="en-US" altLang="zh-CN" sz="4800" b="1">
              <a:solidFill>
                <a:srgbClr val="7F7F7F"/>
              </a:solidFill>
              <a:ea typeface="黑体" panose="02010609060101010101" pitchFamily="49" charset="-122"/>
            </a:endParaRPr>
          </a:p>
          <a:p>
            <a:pPr eaLnBrk="1" hangingPunct="1">
              <a:lnSpc>
                <a:spcPct val="200000"/>
              </a:lnSpc>
              <a:spcBef>
                <a:spcPct val="10000"/>
              </a:spcBef>
              <a:buFont typeface="Wingdings" panose="05000000000000000000" pitchFamily="2" charset="2"/>
              <a:buChar char="n"/>
            </a:pPr>
            <a:r>
              <a:rPr lang="en-US" altLang="zh-CN" sz="4800" b="1">
                <a:solidFill>
                  <a:schemeClr val="tx1"/>
                </a:solidFill>
                <a:ea typeface="黑体" panose="02010609060101010101" pitchFamily="49" charset="-122"/>
              </a:rPr>
              <a:t>Verilog</a:t>
            </a:r>
            <a:r>
              <a:rPr lang="zh-CN" altLang="en-US" sz="4800" b="1">
                <a:solidFill>
                  <a:schemeClr val="tx1"/>
                </a:solidFill>
                <a:ea typeface="黑体" panose="02010609060101010101" pitchFamily="49" charset="-122"/>
              </a:rPr>
              <a:t>语言基础</a:t>
            </a:r>
          </a:p>
        </p:txBody>
      </p:sp>
      <p:sp>
        <p:nvSpPr>
          <p:cNvPr id="41987"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24AD3564-6C3F-4618-9E4A-13FE4F465DA7}" type="slidenum">
              <a:rPr lang="zh-CN" altLang="en-US" sz="1400"/>
              <a:pPr eaLnBrk="1" hangingPunct="1"/>
              <a:t>40</a:t>
            </a:fld>
            <a:endParaRPr lang="zh-CN" altLang="en-US" sz="1400"/>
          </a:p>
        </p:txBody>
      </p:sp>
      <p:sp>
        <p:nvSpPr>
          <p:cNvPr id="4" name="左箭头 3"/>
          <p:cNvSpPr/>
          <p:nvPr/>
        </p:nvSpPr>
        <p:spPr>
          <a:xfrm>
            <a:off x="6518275" y="4265613"/>
            <a:ext cx="792163" cy="431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矩形 5121"/>
          <p:cNvSpPr>
            <a:spLocks noChangeArrowheads="1"/>
          </p:cNvSpPr>
          <p:nvPr/>
        </p:nvSpPr>
        <p:spPr bwMode="auto">
          <a:xfrm>
            <a:off x="250825" y="622300"/>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950913" indent="-45720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45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间隔符：空格、</a:t>
            </a:r>
            <a:r>
              <a:rPr lang="en-US" altLang="zh-CN" b="1">
                <a:solidFill>
                  <a:schemeClr val="accent2"/>
                </a:solidFill>
                <a:latin typeface="Times New Roman" panose="02020603050405020304" pitchFamily="18" charset="0"/>
              </a:rPr>
              <a:t>TAB</a:t>
            </a:r>
            <a:r>
              <a:rPr lang="zh-CN" altLang="en-US" b="1">
                <a:solidFill>
                  <a:schemeClr val="accent2"/>
                </a:solidFill>
                <a:latin typeface="Times New Roman" panose="02020603050405020304" pitchFamily="18" charset="0"/>
              </a:rPr>
              <a:t>键、换行符及换页符</a:t>
            </a:r>
          </a:p>
          <a:p>
            <a:pPr algn="just" eaLnBrk="1" hangingPunct="1">
              <a:lnSpc>
                <a:spcPct val="145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注释</a:t>
            </a:r>
          </a:p>
          <a:p>
            <a:pPr lvl="1" algn="just" eaLnBrk="1" hangingPunct="1">
              <a:lnSpc>
                <a:spcPct val="145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单行注释用</a:t>
            </a:r>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标志起头和回车符结尾</a:t>
            </a:r>
          </a:p>
          <a:p>
            <a:pPr lvl="1" algn="just" eaLnBrk="1" hangingPunct="1">
              <a:lnSpc>
                <a:spcPct val="145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多行注释用</a:t>
            </a:r>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标志起头和</a:t>
            </a:r>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标志结尾</a:t>
            </a:r>
          </a:p>
          <a:p>
            <a:pPr algn="just" eaLnBrk="1" hangingPunct="1">
              <a:lnSpc>
                <a:spcPct val="145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标识符</a:t>
            </a:r>
          </a:p>
          <a:p>
            <a:pPr lvl="1" algn="just" eaLnBrk="1" hangingPunct="1">
              <a:lnSpc>
                <a:spcPct val="145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可以是任意一组字母、数字、</a:t>
            </a:r>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符号和</a:t>
            </a:r>
            <a:r>
              <a:rPr lang="en-US" altLang="zh-CN" sz="2000" b="1">
                <a:solidFill>
                  <a:schemeClr val="accent2"/>
                </a:solidFill>
                <a:latin typeface="Times New Roman" panose="02020603050405020304" pitchFamily="18" charset="0"/>
              </a:rPr>
              <a:t>_(</a:t>
            </a:r>
            <a:r>
              <a:rPr lang="zh-CN" altLang="en-US" sz="2000" b="1">
                <a:solidFill>
                  <a:schemeClr val="accent2"/>
                </a:solidFill>
                <a:latin typeface="Times New Roman" panose="02020603050405020304" pitchFamily="18" charset="0"/>
              </a:rPr>
              <a:t>下划线</a:t>
            </a:r>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符号的组合；</a:t>
            </a:r>
          </a:p>
          <a:p>
            <a:pPr lvl="1" algn="just" eaLnBrk="1" hangingPunct="1">
              <a:lnSpc>
                <a:spcPct val="145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必须是由字母或下划线开头，长度小于</a:t>
            </a:r>
            <a:r>
              <a:rPr lang="en-US" altLang="zh-CN" sz="2000" b="1">
                <a:solidFill>
                  <a:schemeClr val="accent2"/>
                </a:solidFill>
                <a:latin typeface="Times New Roman" panose="02020603050405020304" pitchFamily="18" charset="0"/>
              </a:rPr>
              <a:t>1024</a:t>
            </a:r>
            <a:r>
              <a:rPr lang="zh-CN" altLang="en-US" sz="2000" b="1">
                <a:solidFill>
                  <a:schemeClr val="accent2"/>
                </a:solidFill>
                <a:latin typeface="Times New Roman" panose="02020603050405020304" pitchFamily="18" charset="0"/>
              </a:rPr>
              <a:t>字符；</a:t>
            </a:r>
          </a:p>
          <a:p>
            <a:pPr lvl="1" algn="just" eaLnBrk="1" hangingPunct="1">
              <a:lnSpc>
                <a:spcPct val="145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转义标识符以反斜杠“</a:t>
            </a:r>
            <a:r>
              <a:rPr lang="en-US" altLang="zh-CN" sz="2000" b="1">
                <a:solidFill>
                  <a:schemeClr val="accent2"/>
                </a:solidFill>
                <a:latin typeface="Times New Roman" panose="02020603050405020304" pitchFamily="18" charset="0"/>
              </a:rPr>
              <a:t>\”</a:t>
            </a:r>
            <a:r>
              <a:rPr lang="zh-CN" altLang="en-US" sz="2000" b="1">
                <a:solidFill>
                  <a:schemeClr val="accent2"/>
                </a:solidFill>
                <a:latin typeface="Times New Roman" panose="02020603050405020304" pitchFamily="18" charset="0"/>
              </a:rPr>
              <a:t>开头，以空白符结尾的任何字符序列；</a:t>
            </a:r>
          </a:p>
          <a:p>
            <a:pPr lvl="1" algn="just" eaLnBrk="1" hangingPunct="1">
              <a:lnSpc>
                <a:spcPct val="145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标识符区分大、小写。</a:t>
            </a:r>
          </a:p>
          <a:p>
            <a:pPr algn="just" eaLnBrk="1" hangingPunct="1">
              <a:lnSpc>
                <a:spcPct val="145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关键词：</a:t>
            </a:r>
            <a:r>
              <a:rPr lang="en-US" altLang="zh-CN" b="1">
                <a:solidFill>
                  <a:schemeClr val="accent2"/>
                </a:solidFill>
                <a:latin typeface="Times New Roman" panose="02020603050405020304" pitchFamily="18" charset="0"/>
              </a:rPr>
              <a:t>Verilog HDL </a:t>
            </a:r>
            <a:r>
              <a:rPr lang="zh-CN" altLang="en-US" b="1">
                <a:solidFill>
                  <a:schemeClr val="accent2"/>
                </a:solidFill>
                <a:latin typeface="Times New Roman" panose="02020603050405020304" pitchFamily="18" charset="0"/>
              </a:rPr>
              <a:t>内部已使用的词，关键词都是小写。</a:t>
            </a:r>
          </a:p>
          <a:p>
            <a:pPr algn="just" eaLnBrk="1" hangingPunct="1">
              <a:lnSpc>
                <a:spcPct val="145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格式：区分大小写。自由格式，即结构可以跨越多行编写。</a:t>
            </a:r>
          </a:p>
        </p:txBody>
      </p:sp>
      <p:sp>
        <p:nvSpPr>
          <p:cNvPr id="43011"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F3D47FBB-C3CC-4DF6-96D7-97A80777A56D}" type="slidenum">
              <a:rPr lang="zh-CN" altLang="en-US" sz="1400"/>
              <a:pPr eaLnBrk="1" hangingPunct="1"/>
              <a:t>41</a:t>
            </a:fld>
            <a:endParaRPr lang="zh-CN" altLang="en-US" sz="14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5"/>
          <p:cNvSpPr txBox="1">
            <a:spLocks noChangeArrowheads="1"/>
          </p:cNvSpPr>
          <p:nvPr/>
        </p:nvSpPr>
        <p:spPr bwMode="auto">
          <a:xfrm>
            <a:off x="5149850" y="6381750"/>
            <a:ext cx="2992438"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44035" name="Rectangle 2"/>
          <p:cNvSpPr>
            <a:spLocks noGrp="1" noChangeArrowheads="1"/>
          </p:cNvSpPr>
          <p:nvPr/>
        </p:nvSpPr>
        <p:spPr bwMode="auto">
          <a:xfrm>
            <a:off x="457200" y="277813"/>
            <a:ext cx="83820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sz="4400">
                <a:solidFill>
                  <a:schemeClr val="tx2"/>
                </a:solidFill>
              </a:rPr>
              <a:t>Identifiers (Signal Names)</a:t>
            </a:r>
          </a:p>
        </p:txBody>
      </p:sp>
      <p:sp>
        <p:nvSpPr>
          <p:cNvPr id="44036" name="Rectangle 3"/>
          <p:cNvSpPr>
            <a:spLocks noGrp="1" noChangeArrowheads="1"/>
          </p:cNvSpPr>
          <p:nvPr/>
        </p:nvSpPr>
        <p:spPr bwMode="auto">
          <a:xfrm>
            <a:off x="457200" y="1600200"/>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lnSpc>
                <a:spcPct val="90000"/>
              </a:lnSpc>
              <a:spcBef>
                <a:spcPct val="20000"/>
              </a:spcBef>
              <a:buClr>
                <a:srgbClr val="0000A0"/>
              </a:buClr>
              <a:buSzPct val="125000"/>
              <a:buFont typeface="Wingdings" panose="05000000000000000000" pitchFamily="2" charset="2"/>
              <a:buChar char="§"/>
            </a:pPr>
            <a:r>
              <a:rPr lang="en-US" altLang="zh-CN">
                <a:solidFill>
                  <a:schemeClr val="tx1"/>
                </a:solidFill>
                <a:latin typeface="Times New Roman" panose="02020603050405020304" pitchFamily="18" charset="0"/>
                <a:cs typeface="Arial" panose="020B0604020202020204" pitchFamily="34" charset="0"/>
                <a:sym typeface="Arial" panose="020B0604020202020204" pitchFamily="34" charset="0"/>
              </a:rPr>
              <a:t>Identifiers are the names you choose for your signals</a:t>
            </a:r>
          </a:p>
          <a:p>
            <a:pPr eaLnBrk="1" hangingPunct="1">
              <a:spcBef>
                <a:spcPct val="20000"/>
              </a:spcBef>
              <a:buFont typeface="Arial" panose="020B0604020202020204" pitchFamily="34" charset="0"/>
              <a:buChar char="•"/>
            </a:pPr>
            <a:endParaRPr lang="en-US" altLang="zh-CN">
              <a:solidFill>
                <a:schemeClr val="tx1"/>
              </a:solidFill>
              <a:latin typeface="Times New Roman" panose="02020603050405020304" pitchFamily="18" charset="0"/>
            </a:endParaRPr>
          </a:p>
        </p:txBody>
      </p:sp>
      <p:sp>
        <p:nvSpPr>
          <p:cNvPr id="15365" name="Rectangle 4"/>
          <p:cNvSpPr>
            <a:spLocks noChangeArrowheads="1"/>
          </p:cNvSpPr>
          <p:nvPr/>
        </p:nvSpPr>
        <p:spPr bwMode="auto">
          <a:xfrm>
            <a:off x="457200" y="2133600"/>
            <a:ext cx="82296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lnSpc>
                <a:spcPct val="90000"/>
              </a:lnSpc>
              <a:spcBef>
                <a:spcPct val="20000"/>
              </a:spcBef>
              <a:buClr>
                <a:srgbClr val="0000A0"/>
              </a:buClr>
              <a:buSzPct val="125000"/>
              <a:buFont typeface="Wingdings" panose="05000000000000000000" pitchFamily="2" charset="2"/>
              <a:buChar char="§"/>
            </a:pPr>
            <a:r>
              <a:rPr lang="en-US" altLang="zh-CN">
                <a:solidFill>
                  <a:schemeClr val="tx1"/>
                </a:solidFill>
                <a:latin typeface="Times New Roman" panose="02020603050405020304" pitchFamily="18" charset="0"/>
                <a:cs typeface="Arial" panose="020B0604020202020204" pitchFamily="34" charset="0"/>
              </a:rPr>
              <a:t>In a programming language you should choose descriptive variable names.  In a HDL you should choose descriptive signal names.</a:t>
            </a:r>
          </a:p>
        </p:txBody>
      </p:sp>
      <p:sp>
        <p:nvSpPr>
          <p:cNvPr id="15366" name="Rectangle 5"/>
          <p:cNvSpPr>
            <a:spLocks noChangeArrowheads="1"/>
          </p:cNvSpPr>
          <p:nvPr/>
        </p:nvSpPr>
        <p:spPr bwMode="auto">
          <a:xfrm>
            <a:off x="304800" y="3352800"/>
            <a:ext cx="8229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lvl="1" eaLnBrk="1" hangingPunct="1">
              <a:lnSpc>
                <a:spcPct val="90000"/>
              </a:lnSpc>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Use mixed case and/or _ to delimit descriptive names.</a:t>
            </a:r>
          </a:p>
          <a:p>
            <a:pPr lvl="2" eaLnBrk="1" hangingPunct="1">
              <a:lnSpc>
                <a:spcPct val="90000"/>
              </a:lnSpc>
              <a:spcBef>
                <a:spcPct val="20000"/>
              </a:spcBef>
              <a:buClr>
                <a:srgbClr val="0000A0"/>
              </a:buClr>
              <a:buSzPct val="125000"/>
              <a:buFont typeface="Wingdings" panose="05000000000000000000" pitchFamily="2" charset="2"/>
              <a:buChar char="ü"/>
            </a:pPr>
            <a:r>
              <a:rPr lang="en-US" altLang="zh-CN" sz="2000">
                <a:solidFill>
                  <a:schemeClr val="tx1"/>
                </a:solidFill>
                <a:latin typeface="Times New Roman" panose="02020603050405020304" pitchFamily="18" charset="0"/>
                <a:cs typeface="Arial" panose="020B0604020202020204" pitchFamily="34" charset="0"/>
              </a:rPr>
              <a:t>assign parityErr = ^serial_reg;</a:t>
            </a:r>
          </a:p>
          <a:p>
            <a:pPr lvl="2" eaLnBrk="1" hangingPunct="1">
              <a:lnSpc>
                <a:spcPct val="90000"/>
              </a:lnSpc>
              <a:spcBef>
                <a:spcPct val="20000"/>
              </a:spcBef>
              <a:buClr>
                <a:srgbClr val="0000A0"/>
              </a:buClr>
              <a:buSzPct val="125000"/>
              <a:buFont typeface="Wingdings" panose="05000000000000000000" pitchFamily="2" charset="2"/>
              <a:buChar char="ü"/>
            </a:pPr>
            <a:r>
              <a:rPr lang="en-US" altLang="zh-CN" sz="2000">
                <a:solidFill>
                  <a:schemeClr val="tx1"/>
                </a:solidFill>
                <a:latin typeface="Times New Roman" panose="02020603050405020304" pitchFamily="18" charset="0"/>
                <a:cs typeface="Arial" panose="020B0604020202020204" pitchFamily="34" charset="0"/>
              </a:rPr>
              <a:t>nxtState = returnRegister;</a:t>
            </a:r>
          </a:p>
        </p:txBody>
      </p:sp>
      <p:sp>
        <p:nvSpPr>
          <p:cNvPr id="15367" name="Rectangle 6"/>
          <p:cNvSpPr>
            <a:spLocks noChangeArrowheads="1"/>
          </p:cNvSpPr>
          <p:nvPr/>
        </p:nvSpPr>
        <p:spPr bwMode="auto">
          <a:xfrm>
            <a:off x="304800" y="4495800"/>
            <a:ext cx="8229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lvl="1" eaLnBrk="1" hangingPunct="1">
              <a:lnSpc>
                <a:spcPct val="90000"/>
              </a:lnSpc>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Have a convention for signals that are active low</a:t>
            </a:r>
          </a:p>
          <a:p>
            <a:pPr lvl="2" eaLnBrk="1" hangingPunct="1">
              <a:lnSpc>
                <a:spcPct val="90000"/>
              </a:lnSpc>
              <a:spcBef>
                <a:spcPct val="20000"/>
              </a:spcBef>
              <a:buClr>
                <a:srgbClr val="0000A0"/>
              </a:buClr>
              <a:buSzPct val="125000"/>
              <a:buFont typeface="Wingdings" panose="05000000000000000000" pitchFamily="2" charset="2"/>
              <a:buChar char="ü"/>
            </a:pPr>
            <a:r>
              <a:rPr lang="en-US" altLang="zh-CN" sz="2000">
                <a:solidFill>
                  <a:schemeClr val="tx1"/>
                </a:solidFill>
                <a:latin typeface="Times New Roman" panose="02020603050405020304" pitchFamily="18" charset="0"/>
                <a:cs typeface="Arial" panose="020B0604020202020204" pitchFamily="34" charset="0"/>
              </a:rPr>
              <a:t>Many errors occur on the interface between blocks written by 2 different people.  One assumed a signal was active low, and the other assumed it was active high</a:t>
            </a:r>
          </a:p>
          <a:p>
            <a:pPr lvl="2" eaLnBrk="1" hangingPunct="1">
              <a:lnSpc>
                <a:spcPct val="90000"/>
              </a:lnSpc>
              <a:spcBef>
                <a:spcPct val="20000"/>
              </a:spcBef>
              <a:buClr>
                <a:srgbClr val="0000A0"/>
              </a:buClr>
              <a:buSzPct val="125000"/>
              <a:buFont typeface="Wingdings" panose="05000000000000000000" pitchFamily="2" charset="2"/>
              <a:buNone/>
            </a:pPr>
            <a:endParaRPr lang="en-US" altLang="zh-CN" sz="2000">
              <a:solidFill>
                <a:schemeClr val="tx1"/>
              </a:solidFill>
              <a:latin typeface="Tahoma" panose="020B0604030504040204" pitchFamily="34" charset="0"/>
              <a:cs typeface="Arial" panose="020B0604020202020204" pitchFamily="34" charset="0"/>
            </a:endParaRPr>
          </a:p>
        </p:txBody>
      </p:sp>
      <p:sp>
        <p:nvSpPr>
          <p:cNvPr id="15368" name="Rectangle 7"/>
          <p:cNvSpPr>
            <a:spLocks noChangeArrowheads="1"/>
          </p:cNvSpPr>
          <p:nvPr/>
        </p:nvSpPr>
        <p:spPr bwMode="auto">
          <a:xfrm>
            <a:off x="304800" y="57150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lvl="2" eaLnBrk="1" hangingPunct="1">
              <a:lnSpc>
                <a:spcPct val="90000"/>
              </a:lnSpc>
              <a:spcBef>
                <a:spcPct val="20000"/>
              </a:spcBef>
              <a:buClr>
                <a:srgbClr val="0000A0"/>
              </a:buClr>
              <a:buSzPct val="125000"/>
              <a:buFont typeface="Wingdings" panose="05000000000000000000" pitchFamily="2" charset="2"/>
              <a:buChar char="ü"/>
            </a:pPr>
            <a:r>
              <a:rPr lang="en-US" altLang="zh-CN" sz="2000">
                <a:solidFill>
                  <a:schemeClr val="tx1"/>
                </a:solidFill>
                <a:latin typeface="Times New Roman" panose="02020603050405020304" pitchFamily="18" charset="0"/>
                <a:cs typeface="Times New Roman" panose="02020603050405020304" pitchFamily="18" charset="0"/>
              </a:rPr>
              <a:t>I use </a:t>
            </a:r>
            <a:r>
              <a:rPr lang="en-US" altLang="zh-CN" sz="2000" b="1">
                <a:solidFill>
                  <a:srgbClr val="FF0000"/>
                </a:solidFill>
                <a:latin typeface="Times New Roman" panose="02020603050405020304" pitchFamily="18" charset="0"/>
                <a:cs typeface="Times New Roman" panose="02020603050405020304" pitchFamily="18" charset="0"/>
              </a:rPr>
              <a:t>_n</a:t>
            </a:r>
            <a:r>
              <a:rPr lang="en-US" altLang="zh-CN" sz="2000">
                <a:solidFill>
                  <a:schemeClr val="tx1"/>
                </a:solidFill>
                <a:latin typeface="Times New Roman" panose="02020603050405020304" pitchFamily="18" charset="0"/>
                <a:cs typeface="Times New Roman" panose="02020603050405020304" pitchFamily="18" charset="0"/>
              </a:rPr>
              <a:t> at the end of a signal to indicate active low</a:t>
            </a:r>
          </a:p>
          <a:p>
            <a:pPr lvl="2" eaLnBrk="1" hangingPunct="1">
              <a:lnSpc>
                <a:spcPct val="90000"/>
              </a:lnSpc>
              <a:spcBef>
                <a:spcPct val="20000"/>
              </a:spcBef>
              <a:buClr>
                <a:srgbClr val="0000A0"/>
              </a:buClr>
              <a:buSzPct val="125000"/>
              <a:buFont typeface="Wingdings" panose="05000000000000000000" pitchFamily="2" charset="2"/>
              <a:buChar char="ü"/>
            </a:pPr>
            <a:r>
              <a:rPr lang="en-US" altLang="zh-CN" sz="2000">
                <a:solidFill>
                  <a:srgbClr val="FF0000"/>
                </a:solidFill>
                <a:latin typeface="Times New Roman" panose="02020603050405020304" pitchFamily="18" charset="0"/>
                <a:cs typeface="Times New Roman" panose="02020603050405020304" pitchFamily="18" charset="0"/>
              </a:rPr>
              <a:t>rst_n</a:t>
            </a:r>
            <a:r>
              <a:rPr lang="en-US" altLang="zh-CN" sz="2000">
                <a:solidFill>
                  <a:schemeClr val="tx1"/>
                </a:solidFill>
                <a:latin typeface="Times New Roman" panose="02020603050405020304" pitchFamily="18" charset="0"/>
                <a:cs typeface="Times New Roman" panose="02020603050405020304" pitchFamily="18" charset="0"/>
              </a:rPr>
              <a:t> 	= 1’b0		// assert reset</a:t>
            </a:r>
          </a:p>
          <a:p>
            <a:pPr lvl="2" eaLnBrk="1" hangingPunct="1">
              <a:lnSpc>
                <a:spcPct val="90000"/>
              </a:lnSpc>
              <a:spcBef>
                <a:spcPct val="20000"/>
              </a:spcBef>
              <a:buClr>
                <a:srgbClr val="0000A0"/>
              </a:buClr>
              <a:buSzPct val="125000"/>
              <a:buFont typeface="Wingdings" panose="05000000000000000000" pitchFamily="2" charset="2"/>
              <a:buChar char="ü"/>
            </a:pPr>
            <a:endParaRPr lang="en-US" altLang="zh-CN" sz="2000">
              <a:solidFill>
                <a:schemeClr val="tx1"/>
              </a:solidFill>
              <a:latin typeface="Times New Roman" panose="02020603050405020304" pitchFamily="18" charset="0"/>
              <a:cs typeface="Times New Roman" panose="02020603050405020304" pitchFamily="18" charset="0"/>
            </a:endParaRPr>
          </a:p>
        </p:txBody>
      </p:sp>
      <p:sp>
        <p:nvSpPr>
          <p:cNvPr id="44041"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4501762D-2052-4872-8E77-D7B725ABA650}" type="slidenum">
              <a:rPr lang="zh-CN" altLang="en-US" sz="1400"/>
              <a:pPr eaLnBrk="1" hangingPunct="1"/>
              <a:t>42</a:t>
            </a:fld>
            <a:endParaRPr lang="zh-CN"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box(in)">
                                      <p:cBhvr>
                                        <p:cTn id="7" dur="500"/>
                                        <p:tgtEl>
                                          <p:spTgt spid="153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5366"/>
                                        </p:tgtEl>
                                        <p:attrNameLst>
                                          <p:attrName>style.visibility</p:attrName>
                                        </p:attrNameLst>
                                      </p:cBhvr>
                                      <p:to>
                                        <p:strVal val="visible"/>
                                      </p:to>
                                    </p:set>
                                    <p:animEffect transition="in" filter="checkerboard(across)">
                                      <p:cBhvr>
                                        <p:cTn id="12" dur="500"/>
                                        <p:tgtEl>
                                          <p:spTgt spid="1536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5367"/>
                                        </p:tgtEl>
                                        <p:attrNameLst>
                                          <p:attrName>style.visibility</p:attrName>
                                        </p:attrNameLst>
                                      </p:cBhvr>
                                      <p:to>
                                        <p:strVal val="visible"/>
                                      </p:to>
                                    </p:set>
                                    <p:animEffect transition="in" filter="diamond(in)">
                                      <p:cBhvr>
                                        <p:cTn id="17" dur="1000"/>
                                        <p:tgtEl>
                                          <p:spTgt spid="1536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15368"/>
                                        </p:tgtEl>
                                        <p:attrNameLst>
                                          <p:attrName>style.visibility</p:attrName>
                                        </p:attrNameLst>
                                      </p:cBhvr>
                                      <p:to>
                                        <p:strVal val="visible"/>
                                      </p:to>
                                    </p:set>
                                    <p:animEffect transition="in" filter="diamond(in)">
                                      <p:cBhvr>
                                        <p:cTn id="22" dur="1000"/>
                                        <p:tgtEl>
                                          <p:spTgt spid="15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15366" grpId="0"/>
      <p:bldP spid="15367" grpId="0"/>
      <p:bldP spid="1536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矩形 16385"/>
          <p:cNvSpPr>
            <a:spLocks noChangeArrowheads="1"/>
          </p:cNvSpPr>
          <p:nvPr/>
        </p:nvSpPr>
        <p:spPr bwMode="auto">
          <a:xfrm>
            <a:off x="0" y="331788"/>
            <a:ext cx="91440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15000"/>
              </a:lnSpc>
              <a:spcBef>
                <a:spcPct val="10000"/>
              </a:spcBef>
            </a:pPr>
            <a:r>
              <a:rPr lang="en-US" altLang="zh-CN" sz="3600" b="1">
                <a:solidFill>
                  <a:schemeClr val="tx1"/>
                </a:solidFill>
                <a:ea typeface="黑体" panose="02010609060101010101" pitchFamily="49" charset="-122"/>
              </a:rPr>
              <a:t>Verilog </a:t>
            </a:r>
            <a:r>
              <a:rPr lang="zh-CN" altLang="en-US" sz="3600" b="1">
                <a:solidFill>
                  <a:schemeClr val="tx1"/>
                </a:solidFill>
                <a:ea typeface="黑体" panose="02010609060101010101" pitchFamily="49" charset="-122"/>
              </a:rPr>
              <a:t>基础知识</a:t>
            </a:r>
          </a:p>
        </p:txBody>
      </p:sp>
      <p:sp>
        <p:nvSpPr>
          <p:cNvPr id="45059" name="矩形 16386"/>
          <p:cNvSpPr>
            <a:spLocks noChangeArrowheads="1"/>
          </p:cNvSpPr>
          <p:nvPr/>
        </p:nvSpPr>
        <p:spPr bwMode="auto">
          <a:xfrm>
            <a:off x="250825" y="1052513"/>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950913" indent="-45720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45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四种基本的值</a:t>
            </a:r>
          </a:p>
          <a:p>
            <a:pPr lvl="1" algn="just" eaLnBrk="1" hangingPunct="1">
              <a:lnSpc>
                <a:spcPct val="145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0</a:t>
            </a:r>
            <a:r>
              <a:rPr lang="zh-CN" altLang="en-US" sz="2000" b="1">
                <a:solidFill>
                  <a:schemeClr val="accent2"/>
                </a:solidFill>
                <a:latin typeface="Times New Roman" panose="02020603050405020304" pitchFamily="18" charset="0"/>
              </a:rPr>
              <a:t>：逻辑</a:t>
            </a:r>
            <a:r>
              <a:rPr lang="en-US" altLang="zh-CN" sz="2000" b="1">
                <a:solidFill>
                  <a:schemeClr val="accent2"/>
                </a:solidFill>
                <a:latin typeface="Times New Roman" panose="02020603050405020304" pitchFamily="18" charset="0"/>
              </a:rPr>
              <a:t>0</a:t>
            </a:r>
            <a:r>
              <a:rPr lang="zh-CN" altLang="en-US" sz="2000" b="1">
                <a:solidFill>
                  <a:schemeClr val="accent2"/>
                </a:solidFill>
                <a:latin typeface="Times New Roman" panose="02020603050405020304" pitchFamily="18" charset="0"/>
              </a:rPr>
              <a:t>或“假”</a:t>
            </a:r>
          </a:p>
          <a:p>
            <a:pPr lvl="1" algn="just" eaLnBrk="1" hangingPunct="1">
              <a:lnSpc>
                <a:spcPct val="145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1</a:t>
            </a:r>
            <a:r>
              <a:rPr lang="zh-CN" altLang="en-US" sz="2000" b="1">
                <a:solidFill>
                  <a:schemeClr val="accent2"/>
                </a:solidFill>
                <a:latin typeface="Times New Roman" panose="02020603050405020304" pitchFamily="18" charset="0"/>
              </a:rPr>
              <a:t>：逻辑</a:t>
            </a:r>
            <a:r>
              <a:rPr lang="en-US" altLang="zh-CN" sz="2000" b="1">
                <a:solidFill>
                  <a:schemeClr val="accent2"/>
                </a:solidFill>
                <a:latin typeface="Times New Roman" panose="02020603050405020304" pitchFamily="18" charset="0"/>
              </a:rPr>
              <a:t>1</a:t>
            </a:r>
            <a:r>
              <a:rPr lang="zh-CN" altLang="en-US" sz="2000" b="1">
                <a:solidFill>
                  <a:schemeClr val="accent2"/>
                </a:solidFill>
                <a:latin typeface="Times New Roman" panose="02020603050405020304" pitchFamily="18" charset="0"/>
              </a:rPr>
              <a:t>或“真”</a:t>
            </a:r>
          </a:p>
          <a:p>
            <a:pPr lvl="1" algn="just" eaLnBrk="1" hangingPunct="1">
              <a:lnSpc>
                <a:spcPct val="145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x</a:t>
            </a:r>
            <a:r>
              <a:rPr lang="zh-CN" altLang="en-US" sz="2000" b="1">
                <a:solidFill>
                  <a:schemeClr val="accent2"/>
                </a:solidFill>
                <a:latin typeface="Times New Roman" panose="02020603050405020304" pitchFamily="18" charset="0"/>
              </a:rPr>
              <a:t>：未知</a:t>
            </a:r>
          </a:p>
          <a:p>
            <a:pPr lvl="1" algn="just" eaLnBrk="1" hangingPunct="1">
              <a:lnSpc>
                <a:spcPct val="145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z</a:t>
            </a:r>
            <a:r>
              <a:rPr lang="zh-CN" altLang="en-US" sz="2000" b="1">
                <a:solidFill>
                  <a:schemeClr val="accent2"/>
                </a:solidFill>
                <a:latin typeface="Times New Roman" panose="02020603050405020304" pitchFamily="18" charset="0"/>
              </a:rPr>
              <a:t>：高阻</a:t>
            </a:r>
          </a:p>
          <a:p>
            <a:pPr algn="just" eaLnBrk="1" hangingPunct="1">
              <a:lnSpc>
                <a:spcPct val="145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三类常量</a:t>
            </a:r>
          </a:p>
          <a:p>
            <a:pPr lvl="1" algn="just" eaLnBrk="1" hangingPunct="1">
              <a:lnSpc>
                <a:spcPct val="145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整型数：简单的十进制格式，基数格式（</a:t>
            </a:r>
            <a:r>
              <a:rPr lang="en-US" altLang="zh-CN" sz="2000" b="1">
                <a:solidFill>
                  <a:schemeClr val="accent2"/>
                </a:solidFill>
                <a:latin typeface="Times New Roman" panose="02020603050405020304" pitchFamily="18" charset="0"/>
              </a:rPr>
              <a:t>5’O37</a:t>
            </a:r>
            <a:r>
              <a:rPr lang="zh-CN" altLang="en-US" sz="2000" b="1">
                <a:solidFill>
                  <a:schemeClr val="accent2"/>
                </a:solidFill>
                <a:latin typeface="Times New Roman" panose="02020603050405020304" pitchFamily="18" charset="0"/>
              </a:rPr>
              <a:t>，</a:t>
            </a:r>
            <a:r>
              <a:rPr lang="en-US" altLang="zh-CN" sz="2000" b="1">
                <a:solidFill>
                  <a:schemeClr val="accent2"/>
                </a:solidFill>
                <a:latin typeface="Times New Roman" panose="02020603050405020304" pitchFamily="18" charset="0"/>
              </a:rPr>
              <a:t>4’B1x_01</a:t>
            </a:r>
            <a:r>
              <a:rPr lang="zh-CN" altLang="en-US" sz="2000" b="1">
                <a:solidFill>
                  <a:schemeClr val="accent2"/>
                </a:solidFill>
                <a:latin typeface="Times New Roman" panose="02020603050405020304" pitchFamily="18" charset="0"/>
              </a:rPr>
              <a:t>）</a:t>
            </a:r>
          </a:p>
          <a:p>
            <a:pPr lvl="1" algn="just" eaLnBrk="1" hangingPunct="1">
              <a:lnSpc>
                <a:spcPct val="145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实数：十进制计数法，科学计数法</a:t>
            </a:r>
          </a:p>
          <a:p>
            <a:pPr lvl="1" algn="just" eaLnBrk="1" hangingPunct="1">
              <a:lnSpc>
                <a:spcPct val="145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字符串：字符串是双引号的字符序列，字符串不能分成多行书写</a:t>
            </a:r>
          </a:p>
          <a:p>
            <a:pPr algn="just" eaLnBrk="1" hangingPunct="1">
              <a:lnSpc>
                <a:spcPct val="145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参数</a:t>
            </a:r>
          </a:p>
          <a:p>
            <a:pPr lvl="1" algn="just" eaLnBrk="1" hangingPunct="1">
              <a:lnSpc>
                <a:spcPct val="145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参数是一个常量，经常用于定义时延和变量的宽度。</a:t>
            </a:r>
          </a:p>
        </p:txBody>
      </p:sp>
      <p:graphicFrame>
        <p:nvGraphicFramePr>
          <p:cNvPr id="16388" name="表格 16387"/>
          <p:cNvGraphicFramePr>
            <a:graphicFrameLocks noGrp="1"/>
          </p:cNvGraphicFramePr>
          <p:nvPr/>
        </p:nvGraphicFramePr>
        <p:xfrm>
          <a:off x="3563938" y="1268413"/>
          <a:ext cx="4895850" cy="2635250"/>
        </p:xfrm>
        <a:graphic>
          <a:graphicData uri="http://schemas.openxmlformats.org/drawingml/2006/table">
            <a:tbl>
              <a:tblPr/>
              <a:tblGrid>
                <a:gridCol w="936625">
                  <a:extLst>
                    <a:ext uri="{9D8B030D-6E8A-4147-A177-3AD203B41FA5}">
                      <a16:colId xmlns:a16="http://schemas.microsoft.com/office/drawing/2014/main" val="803578196"/>
                    </a:ext>
                  </a:extLst>
                </a:gridCol>
                <a:gridCol w="2087562">
                  <a:extLst>
                    <a:ext uri="{9D8B030D-6E8A-4147-A177-3AD203B41FA5}">
                      <a16:colId xmlns:a16="http://schemas.microsoft.com/office/drawing/2014/main" val="1555356321"/>
                    </a:ext>
                  </a:extLst>
                </a:gridCol>
                <a:gridCol w="935038">
                  <a:extLst>
                    <a:ext uri="{9D8B030D-6E8A-4147-A177-3AD203B41FA5}">
                      <a16:colId xmlns:a16="http://schemas.microsoft.com/office/drawing/2014/main" val="2034558889"/>
                    </a:ext>
                  </a:extLst>
                </a:gridCol>
                <a:gridCol w="936625">
                  <a:extLst>
                    <a:ext uri="{9D8B030D-6E8A-4147-A177-3AD203B41FA5}">
                      <a16:colId xmlns:a16="http://schemas.microsoft.com/office/drawing/2014/main" val="2701640133"/>
                    </a:ext>
                  </a:extLst>
                </a:gridCol>
              </a:tblGrid>
              <a:tr h="292100">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zh-CN" altLang="en-US"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信号等级</a:t>
                      </a:r>
                    </a:p>
                  </a:txBody>
                  <a:tcPr marT="47065" marB="47065" horzOverflow="overflow">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zh-CN" altLang="en-US"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信  号  强  度</a:t>
                      </a:r>
                    </a:p>
                  </a:txBody>
                  <a:tcPr marT="47065" marB="47065"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gridSpan="2">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zh-CN" altLang="en-US"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关  键  字</a:t>
                      </a:r>
                    </a:p>
                  </a:txBody>
                  <a:tcPr marT="47065" marB="47065" horzOverflow="overflow">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887010898"/>
                  </a:ext>
                </a:extLst>
              </a:tr>
              <a:tr h="293688">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7</a:t>
                      </a:r>
                    </a:p>
                  </a:txBody>
                  <a:tcPr marT="47065" marB="47065" horzOverflow="overflow">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Supply Drive</a:t>
                      </a:r>
                    </a:p>
                  </a:txBody>
                  <a:tcPr marT="47065" marB="47065"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supply0</a:t>
                      </a:r>
                    </a:p>
                  </a:txBody>
                  <a:tcPr marT="47065" marB="47065"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supply1</a:t>
                      </a:r>
                    </a:p>
                  </a:txBody>
                  <a:tcPr marT="47065" marB="47065" horzOverflow="overflow">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57443634"/>
                  </a:ext>
                </a:extLst>
              </a:tr>
              <a:tr h="293688">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6</a:t>
                      </a:r>
                    </a:p>
                  </a:txBody>
                  <a:tcPr marT="47065" marB="47065" horzOverflow="overflow">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Strong Drive</a:t>
                      </a:r>
                    </a:p>
                  </a:txBody>
                  <a:tcPr marT="47065" marB="47065"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strong0</a:t>
                      </a:r>
                    </a:p>
                  </a:txBody>
                  <a:tcPr marT="47065" marB="47065"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strong1</a:t>
                      </a:r>
                    </a:p>
                  </a:txBody>
                  <a:tcPr marT="47065" marB="47065" horzOverflow="overflow">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95775289"/>
                  </a:ext>
                </a:extLst>
              </a:tr>
              <a:tr h="292100">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5</a:t>
                      </a:r>
                    </a:p>
                  </a:txBody>
                  <a:tcPr marT="47065" marB="47065" horzOverflow="overflow">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Pull Drive</a:t>
                      </a:r>
                    </a:p>
                  </a:txBody>
                  <a:tcPr marT="47065" marB="47065"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pull0</a:t>
                      </a:r>
                    </a:p>
                  </a:txBody>
                  <a:tcPr marT="47065" marB="47065"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pull1</a:t>
                      </a:r>
                    </a:p>
                  </a:txBody>
                  <a:tcPr marT="47065" marB="47065" horzOverflow="overflow">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87028430"/>
                  </a:ext>
                </a:extLst>
              </a:tr>
              <a:tr h="292100">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4</a:t>
                      </a:r>
                    </a:p>
                  </a:txBody>
                  <a:tcPr marT="47065" marB="47065" horzOverflow="overflow">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Large Capacitance</a:t>
                      </a:r>
                    </a:p>
                  </a:txBody>
                  <a:tcPr marT="47065" marB="47065"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large</a:t>
                      </a:r>
                    </a:p>
                  </a:txBody>
                  <a:tcPr marT="47065" marB="47065" horzOverflow="overflow">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4267918204"/>
                  </a:ext>
                </a:extLst>
              </a:tr>
              <a:tr h="292100">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3</a:t>
                      </a:r>
                    </a:p>
                  </a:txBody>
                  <a:tcPr marT="47065" marB="47065" horzOverflow="overflow">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Weak Drive</a:t>
                      </a:r>
                    </a:p>
                  </a:txBody>
                  <a:tcPr marT="47065" marB="47065"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weak0</a:t>
                      </a:r>
                    </a:p>
                  </a:txBody>
                  <a:tcPr marT="47065" marB="47065"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weak1</a:t>
                      </a:r>
                    </a:p>
                  </a:txBody>
                  <a:tcPr marT="47065" marB="47065" horzOverflow="overflow">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79254912"/>
                  </a:ext>
                </a:extLst>
              </a:tr>
              <a:tr h="292100">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2</a:t>
                      </a:r>
                    </a:p>
                  </a:txBody>
                  <a:tcPr marT="47065" marB="47065" horzOverflow="overflow">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Medium Capacitance</a:t>
                      </a:r>
                    </a:p>
                  </a:txBody>
                  <a:tcPr marT="47065" marB="47065"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medium</a:t>
                      </a:r>
                    </a:p>
                  </a:txBody>
                  <a:tcPr marT="47065" marB="47065" horzOverflow="overflow">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11612072"/>
                  </a:ext>
                </a:extLst>
              </a:tr>
              <a:tr h="292100">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1</a:t>
                      </a:r>
                    </a:p>
                  </a:txBody>
                  <a:tcPr marT="47065" marB="47065" horzOverflow="overflow">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Small Capacitance</a:t>
                      </a:r>
                    </a:p>
                  </a:txBody>
                  <a:tcPr marT="47065" marB="47065"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small</a:t>
                      </a:r>
                    </a:p>
                  </a:txBody>
                  <a:tcPr marT="47065" marB="47065" horzOverflow="overflow">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349540847"/>
                  </a:ext>
                </a:extLst>
              </a:tr>
              <a:tr h="292100">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0</a:t>
                      </a:r>
                    </a:p>
                  </a:txBody>
                  <a:tcPr marT="47065" marB="47065" horzOverflow="overflow">
                    <a:lnL w="2857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Hi Impedance (no drive)</a:t>
                      </a:r>
                    </a:p>
                  </a:txBody>
                  <a:tcPr marT="47065" marB="47065"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highz0</a:t>
                      </a:r>
                    </a:p>
                  </a:txBody>
                  <a:tcPr marT="47065" marB="47065"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90000"/>
                        </a:lnSpc>
                        <a:spcBef>
                          <a:spcPct val="0"/>
                        </a:spcBef>
                        <a:spcAft>
                          <a:spcPct val="0"/>
                        </a:spcAft>
                        <a:buClrTx/>
                        <a:buSzTx/>
                        <a:buFont typeface="Arial" panose="020B0604020202020204" pitchFamily="34" charset="0"/>
                        <a:buNone/>
                        <a:tabLst/>
                      </a:pPr>
                      <a:r>
                        <a:rPr kumimoji="0" lang="en-US" altLang="zh-CN" sz="14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highz1</a:t>
                      </a:r>
                    </a:p>
                  </a:txBody>
                  <a:tcPr marT="47065" marB="47065" horzOverflow="overflow">
                    <a:lnL w="190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55204610"/>
                  </a:ext>
                </a:extLst>
              </a:tr>
            </a:tbl>
          </a:graphicData>
        </a:graphic>
      </p:graphicFrame>
      <p:sp>
        <p:nvSpPr>
          <p:cNvPr id="45110"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C978CE8C-B5CF-4006-A57E-19B7E4CDB420}" type="slidenum">
              <a:rPr lang="zh-CN" altLang="en-US" sz="1400"/>
              <a:pPr eaLnBrk="1" hangingPunct="1"/>
              <a:t>43</a:t>
            </a:fld>
            <a:endParaRPr lang="zh-CN" altLang="en-US" sz="14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ChangeArrowheads="1"/>
          </p:cNvSpPr>
          <p:nvPr/>
        </p:nvSpPr>
        <p:spPr bwMode="auto">
          <a:xfrm>
            <a:off x="457200" y="228600"/>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4000">
                <a:solidFill>
                  <a:srgbClr val="000066"/>
                </a:solidFill>
                <a:cs typeface="Arial" panose="020B0604020202020204" pitchFamily="34" charset="0"/>
              </a:rPr>
              <a:t>Resolving 4-Value Logic</a:t>
            </a:r>
          </a:p>
        </p:txBody>
      </p:sp>
      <p:grpSp>
        <p:nvGrpSpPr>
          <p:cNvPr id="17411" name="组合 17410"/>
          <p:cNvGrpSpPr>
            <a:grpSpLocks/>
          </p:cNvGrpSpPr>
          <p:nvPr/>
        </p:nvGrpSpPr>
        <p:grpSpPr bwMode="auto">
          <a:xfrm>
            <a:off x="700088" y="1727200"/>
            <a:ext cx="2119312" cy="3379788"/>
            <a:chOff x="0" y="0"/>
            <a:chExt cx="1335" cy="2129"/>
          </a:xfrm>
        </p:grpSpPr>
        <p:sp>
          <p:nvSpPr>
            <p:cNvPr id="46144" name="Line 16"/>
            <p:cNvSpPr>
              <a:spLocks noChangeShapeType="1"/>
            </p:cNvSpPr>
            <p:nvPr/>
          </p:nvSpPr>
          <p:spPr bwMode="auto">
            <a:xfrm>
              <a:off x="144" y="844"/>
              <a:ext cx="96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46145" name="组合 17412"/>
            <p:cNvGrpSpPr>
              <a:grpSpLocks/>
            </p:cNvGrpSpPr>
            <p:nvPr/>
          </p:nvGrpSpPr>
          <p:grpSpPr bwMode="auto">
            <a:xfrm>
              <a:off x="474" y="39"/>
              <a:ext cx="486" cy="480"/>
              <a:chOff x="0" y="0"/>
              <a:chExt cx="486" cy="480"/>
            </a:xfrm>
          </p:grpSpPr>
          <p:sp>
            <p:nvSpPr>
              <p:cNvPr id="46155" name="Arc 6"/>
              <p:cNvSpPr>
                <a:spLocks noChangeArrowheads="1"/>
              </p:cNvSpPr>
              <p:nvPr/>
            </p:nvSpPr>
            <p:spPr bwMode="auto">
              <a:xfrm rot="5400000">
                <a:off x="126" y="120"/>
                <a:ext cx="240" cy="4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solidFill>
                <a:srgbClr val="CCECFF"/>
              </a:solidFill>
              <a:ln w="25400">
                <a:solidFill>
                  <a:schemeClr val="tx1"/>
                </a:solidFill>
                <a:round/>
                <a:headEnd/>
                <a:tailEnd/>
              </a:ln>
            </p:spPr>
            <p:txBody>
              <a:bodyPr/>
              <a:lstStyle/>
              <a:p>
                <a:endParaRPr lang="en-US"/>
              </a:p>
            </p:txBody>
          </p:sp>
          <p:sp>
            <p:nvSpPr>
              <p:cNvPr id="46156" name="Arc 7"/>
              <p:cNvSpPr>
                <a:spLocks noChangeArrowheads="1"/>
              </p:cNvSpPr>
              <p:nvPr/>
            </p:nvSpPr>
            <p:spPr bwMode="auto">
              <a:xfrm rot="5400000" flipH="1">
                <a:off x="126" y="-120"/>
                <a:ext cx="240" cy="4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solidFill>
                <a:srgbClr val="CCECFF"/>
              </a:solidFill>
              <a:ln w="25400">
                <a:solidFill>
                  <a:schemeClr val="tx1"/>
                </a:solidFill>
                <a:round/>
                <a:headEnd/>
                <a:tailEnd/>
              </a:ln>
            </p:spPr>
            <p:txBody>
              <a:bodyPr/>
              <a:lstStyle/>
              <a:p>
                <a:endParaRPr lang="en-US"/>
              </a:p>
            </p:txBody>
          </p:sp>
          <p:sp>
            <p:nvSpPr>
              <p:cNvPr id="46157" name="Arc 8"/>
              <p:cNvSpPr>
                <a:spLocks noChangeArrowheads="1"/>
              </p:cNvSpPr>
              <p:nvPr/>
            </p:nvSpPr>
            <p:spPr bwMode="auto">
              <a:xfrm rot="5400000" flipH="1">
                <a:off x="-57" y="57"/>
                <a:ext cx="240" cy="12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solidFill>
                <a:schemeClr val="bg1"/>
              </a:solidFill>
              <a:ln w="25400">
                <a:solidFill>
                  <a:schemeClr val="tx1"/>
                </a:solidFill>
                <a:round/>
                <a:headEnd/>
                <a:tailEnd/>
              </a:ln>
            </p:spPr>
            <p:txBody>
              <a:bodyPr/>
              <a:lstStyle/>
              <a:p>
                <a:endParaRPr lang="en-US"/>
              </a:p>
            </p:txBody>
          </p:sp>
          <p:sp>
            <p:nvSpPr>
              <p:cNvPr id="46158" name="Arc 9"/>
              <p:cNvSpPr>
                <a:spLocks noChangeArrowheads="1"/>
              </p:cNvSpPr>
              <p:nvPr/>
            </p:nvSpPr>
            <p:spPr bwMode="auto">
              <a:xfrm rot="5400000">
                <a:off x="-57" y="297"/>
                <a:ext cx="240" cy="12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solidFill>
                <a:srgbClr val="FFFFFF"/>
              </a:solidFill>
              <a:ln w="25400">
                <a:solidFill>
                  <a:schemeClr val="tx1"/>
                </a:solidFill>
                <a:round/>
                <a:headEnd/>
                <a:tailEnd/>
              </a:ln>
            </p:spPr>
            <p:txBody>
              <a:bodyPr/>
              <a:lstStyle/>
              <a:p>
                <a:endParaRPr lang="en-US"/>
              </a:p>
            </p:txBody>
          </p:sp>
        </p:grpSp>
        <p:sp>
          <p:nvSpPr>
            <p:cNvPr id="46146" name="Line 10"/>
            <p:cNvSpPr>
              <a:spLocks noChangeShapeType="1"/>
            </p:cNvSpPr>
            <p:nvPr/>
          </p:nvSpPr>
          <p:spPr bwMode="auto">
            <a:xfrm>
              <a:off x="240" y="135"/>
              <a:ext cx="336"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47" name="Line 11"/>
            <p:cNvSpPr>
              <a:spLocks noChangeShapeType="1"/>
            </p:cNvSpPr>
            <p:nvPr/>
          </p:nvSpPr>
          <p:spPr bwMode="auto">
            <a:xfrm>
              <a:off x="240" y="423"/>
              <a:ext cx="336"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48" name="Text Box 12"/>
            <p:cNvSpPr txBox="1">
              <a:spLocks noChangeArrowheads="1"/>
            </p:cNvSpPr>
            <p:nvPr/>
          </p:nvSpPr>
          <p:spPr bwMode="auto">
            <a:xfrm>
              <a:off x="0" y="0"/>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A</a:t>
              </a:r>
            </a:p>
          </p:txBody>
        </p:sp>
        <p:sp>
          <p:nvSpPr>
            <p:cNvPr id="46149" name="Text Box 13"/>
            <p:cNvSpPr txBox="1">
              <a:spLocks noChangeArrowheads="1"/>
            </p:cNvSpPr>
            <p:nvPr/>
          </p:nvSpPr>
          <p:spPr bwMode="auto">
            <a:xfrm>
              <a:off x="0" y="279"/>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B</a:t>
              </a:r>
            </a:p>
          </p:txBody>
        </p:sp>
        <p:sp>
          <p:nvSpPr>
            <p:cNvPr id="46150" name="Line 14"/>
            <p:cNvSpPr>
              <a:spLocks noChangeShapeType="1"/>
            </p:cNvSpPr>
            <p:nvPr/>
          </p:nvSpPr>
          <p:spPr bwMode="auto">
            <a:xfrm>
              <a:off x="960" y="279"/>
              <a:ext cx="288" cy="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46151" name="Text Box 15"/>
            <p:cNvSpPr txBox="1">
              <a:spLocks noChangeArrowheads="1"/>
            </p:cNvSpPr>
            <p:nvPr/>
          </p:nvSpPr>
          <p:spPr bwMode="auto">
            <a:xfrm>
              <a:off x="912" y="48"/>
              <a:ext cx="42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OUT</a:t>
              </a:r>
            </a:p>
          </p:txBody>
        </p:sp>
        <p:sp>
          <p:nvSpPr>
            <p:cNvPr id="46152" name="Text Box 17"/>
            <p:cNvSpPr txBox="1">
              <a:spLocks noChangeArrowheads="1"/>
            </p:cNvSpPr>
            <p:nvPr/>
          </p:nvSpPr>
          <p:spPr bwMode="auto">
            <a:xfrm>
              <a:off x="121" y="652"/>
              <a:ext cx="10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A   B     OUT</a:t>
              </a:r>
            </a:p>
          </p:txBody>
        </p:sp>
        <p:sp>
          <p:nvSpPr>
            <p:cNvPr id="46153" name="Text Box 18"/>
            <p:cNvSpPr txBox="1">
              <a:spLocks noChangeArrowheads="1"/>
            </p:cNvSpPr>
            <p:nvPr/>
          </p:nvSpPr>
          <p:spPr bwMode="auto">
            <a:xfrm>
              <a:off x="121" y="860"/>
              <a:ext cx="890" cy="1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b="1">
                  <a:solidFill>
                    <a:schemeClr val="tx1"/>
                  </a:solidFill>
                  <a:latin typeface="Courier New" panose="02070309020205020404" pitchFamily="49" charset="0"/>
                  <a:cs typeface="Arial" panose="020B0604020202020204" pitchFamily="34" charset="0"/>
                </a:rPr>
                <a:t>0  0    0</a:t>
              </a:r>
            </a:p>
            <a:p>
              <a:pPr eaLnBrk="1" hangingPunct="1"/>
              <a:r>
                <a:rPr lang="en-US" altLang="zh-CN" sz="1800" b="1">
                  <a:solidFill>
                    <a:schemeClr val="tx1"/>
                  </a:solidFill>
                  <a:latin typeface="Courier New" panose="02070309020205020404" pitchFamily="49" charset="0"/>
                  <a:cs typeface="Arial" panose="020B0604020202020204" pitchFamily="34" charset="0"/>
                </a:rPr>
                <a:t>0  1    1</a:t>
              </a:r>
            </a:p>
            <a:p>
              <a:pPr eaLnBrk="1" hangingPunct="1"/>
              <a:r>
                <a:rPr lang="en-US" altLang="zh-CN" sz="1800" b="1">
                  <a:solidFill>
                    <a:schemeClr val="tx1"/>
                  </a:solidFill>
                  <a:latin typeface="Courier New" panose="02070309020205020404" pitchFamily="49" charset="0"/>
                  <a:cs typeface="Arial" panose="020B0604020202020204" pitchFamily="34" charset="0"/>
                </a:rPr>
                <a:t>1  1    1</a:t>
              </a:r>
            </a:p>
            <a:p>
              <a:pPr eaLnBrk="1" hangingPunct="1"/>
              <a:r>
                <a:rPr lang="en-US" altLang="zh-CN" sz="1800" b="1">
                  <a:solidFill>
                    <a:schemeClr val="tx1"/>
                  </a:solidFill>
                  <a:latin typeface="Courier New" panose="02070309020205020404" pitchFamily="49" charset="0"/>
                  <a:cs typeface="Arial" panose="020B0604020202020204" pitchFamily="34" charset="0"/>
                </a:rPr>
                <a:t>0  x</a:t>
              </a:r>
            </a:p>
            <a:p>
              <a:pPr eaLnBrk="1" hangingPunct="1"/>
              <a:r>
                <a:rPr lang="en-US" altLang="zh-CN" sz="1800" b="1">
                  <a:solidFill>
                    <a:schemeClr val="tx1"/>
                  </a:solidFill>
                  <a:latin typeface="Courier New" panose="02070309020205020404" pitchFamily="49" charset="0"/>
                  <a:cs typeface="Arial" panose="020B0604020202020204" pitchFamily="34" charset="0"/>
                </a:rPr>
                <a:t>0  z</a:t>
              </a:r>
            </a:p>
            <a:p>
              <a:pPr eaLnBrk="1" hangingPunct="1"/>
              <a:r>
                <a:rPr lang="en-US" altLang="zh-CN" sz="1800" b="1">
                  <a:solidFill>
                    <a:schemeClr val="tx1"/>
                  </a:solidFill>
                  <a:latin typeface="Courier New" panose="02070309020205020404" pitchFamily="49" charset="0"/>
                  <a:cs typeface="Arial" panose="020B0604020202020204" pitchFamily="34" charset="0"/>
                </a:rPr>
                <a:t>1  x</a:t>
              </a:r>
            </a:p>
            <a:p>
              <a:pPr eaLnBrk="1" hangingPunct="1"/>
              <a:r>
                <a:rPr lang="en-US" altLang="zh-CN" sz="1800" b="1">
                  <a:solidFill>
                    <a:schemeClr val="tx1"/>
                  </a:solidFill>
                  <a:latin typeface="Courier New" panose="02070309020205020404" pitchFamily="49" charset="0"/>
                  <a:cs typeface="Arial" panose="020B0604020202020204" pitchFamily="34" charset="0"/>
                </a:rPr>
                <a:t>1  z</a:t>
              </a:r>
            </a:p>
          </p:txBody>
        </p:sp>
        <p:sp>
          <p:nvSpPr>
            <p:cNvPr id="46154" name="Line 33"/>
            <p:cNvSpPr>
              <a:spLocks noChangeShapeType="1"/>
            </p:cNvSpPr>
            <p:nvPr/>
          </p:nvSpPr>
          <p:spPr bwMode="auto">
            <a:xfrm>
              <a:off x="672" y="700"/>
              <a:ext cx="0" cy="13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7427" name="组合 17426"/>
          <p:cNvGrpSpPr>
            <a:grpSpLocks/>
          </p:cNvGrpSpPr>
          <p:nvPr/>
        </p:nvGrpSpPr>
        <p:grpSpPr bwMode="auto">
          <a:xfrm>
            <a:off x="3457575" y="1727200"/>
            <a:ext cx="2119313" cy="3379788"/>
            <a:chOff x="0" y="0"/>
            <a:chExt cx="1335" cy="2129"/>
          </a:xfrm>
        </p:grpSpPr>
        <p:sp>
          <p:nvSpPr>
            <p:cNvPr id="46133" name="Line 19"/>
            <p:cNvSpPr>
              <a:spLocks noChangeShapeType="1"/>
            </p:cNvSpPr>
            <p:nvPr/>
          </p:nvSpPr>
          <p:spPr bwMode="auto">
            <a:xfrm>
              <a:off x="186" y="844"/>
              <a:ext cx="96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34" name="Text Box 20"/>
            <p:cNvSpPr txBox="1">
              <a:spLocks noChangeArrowheads="1"/>
            </p:cNvSpPr>
            <p:nvPr/>
          </p:nvSpPr>
          <p:spPr bwMode="auto">
            <a:xfrm>
              <a:off x="163" y="652"/>
              <a:ext cx="10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A   B     OUT</a:t>
              </a:r>
            </a:p>
          </p:txBody>
        </p:sp>
        <p:sp>
          <p:nvSpPr>
            <p:cNvPr id="46135" name="Text Box 21"/>
            <p:cNvSpPr txBox="1">
              <a:spLocks noChangeArrowheads="1"/>
            </p:cNvSpPr>
            <p:nvPr/>
          </p:nvSpPr>
          <p:spPr bwMode="auto">
            <a:xfrm>
              <a:off x="163" y="860"/>
              <a:ext cx="890" cy="1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b="1">
                  <a:solidFill>
                    <a:schemeClr val="tx1"/>
                  </a:solidFill>
                  <a:latin typeface="Courier New" panose="02070309020205020404" pitchFamily="49" charset="0"/>
                  <a:cs typeface="Arial" panose="020B0604020202020204" pitchFamily="34" charset="0"/>
                </a:rPr>
                <a:t>0  0    0</a:t>
              </a:r>
            </a:p>
            <a:p>
              <a:pPr eaLnBrk="1" hangingPunct="1"/>
              <a:r>
                <a:rPr lang="en-US" altLang="zh-CN" sz="1800" b="1">
                  <a:solidFill>
                    <a:schemeClr val="tx1"/>
                  </a:solidFill>
                  <a:latin typeface="Courier New" panose="02070309020205020404" pitchFamily="49" charset="0"/>
                  <a:cs typeface="Arial" panose="020B0604020202020204" pitchFamily="34" charset="0"/>
                </a:rPr>
                <a:t>0  1    0</a:t>
              </a:r>
            </a:p>
            <a:p>
              <a:pPr eaLnBrk="1" hangingPunct="1"/>
              <a:r>
                <a:rPr lang="en-US" altLang="zh-CN" sz="1800" b="1">
                  <a:solidFill>
                    <a:schemeClr val="tx1"/>
                  </a:solidFill>
                  <a:latin typeface="Courier New" panose="02070309020205020404" pitchFamily="49" charset="0"/>
                  <a:cs typeface="Arial" panose="020B0604020202020204" pitchFamily="34" charset="0"/>
                </a:rPr>
                <a:t>1  1    1</a:t>
              </a:r>
            </a:p>
            <a:p>
              <a:pPr eaLnBrk="1" hangingPunct="1"/>
              <a:r>
                <a:rPr lang="en-US" altLang="zh-CN" sz="1800" b="1">
                  <a:solidFill>
                    <a:schemeClr val="tx1"/>
                  </a:solidFill>
                  <a:latin typeface="Courier New" panose="02070309020205020404" pitchFamily="49" charset="0"/>
                  <a:cs typeface="Arial" panose="020B0604020202020204" pitchFamily="34" charset="0"/>
                </a:rPr>
                <a:t>0  x</a:t>
              </a:r>
            </a:p>
            <a:p>
              <a:pPr eaLnBrk="1" hangingPunct="1"/>
              <a:r>
                <a:rPr lang="en-US" altLang="zh-CN" sz="1800" b="1">
                  <a:solidFill>
                    <a:schemeClr val="tx1"/>
                  </a:solidFill>
                  <a:latin typeface="Courier New" panose="02070309020205020404" pitchFamily="49" charset="0"/>
                  <a:cs typeface="Arial" panose="020B0604020202020204" pitchFamily="34" charset="0"/>
                </a:rPr>
                <a:t>0  z</a:t>
              </a:r>
            </a:p>
            <a:p>
              <a:pPr eaLnBrk="1" hangingPunct="1"/>
              <a:r>
                <a:rPr lang="en-US" altLang="zh-CN" sz="1800" b="1">
                  <a:solidFill>
                    <a:schemeClr val="tx1"/>
                  </a:solidFill>
                  <a:latin typeface="Courier New" panose="02070309020205020404" pitchFamily="49" charset="0"/>
                  <a:cs typeface="Arial" panose="020B0604020202020204" pitchFamily="34" charset="0"/>
                </a:rPr>
                <a:t>1  x</a:t>
              </a:r>
            </a:p>
            <a:p>
              <a:pPr eaLnBrk="1" hangingPunct="1"/>
              <a:r>
                <a:rPr lang="en-US" altLang="zh-CN" sz="1800" b="1">
                  <a:solidFill>
                    <a:schemeClr val="tx1"/>
                  </a:solidFill>
                  <a:latin typeface="Courier New" panose="02070309020205020404" pitchFamily="49" charset="0"/>
                  <a:cs typeface="Arial" panose="020B0604020202020204" pitchFamily="34" charset="0"/>
                </a:rPr>
                <a:t>1  z</a:t>
              </a:r>
              <a:endParaRPr lang="en-US" altLang="zh-CN" sz="1800" b="1">
                <a:solidFill>
                  <a:srgbClr val="CC3300"/>
                </a:solidFill>
                <a:latin typeface="Courier New" panose="02070309020205020404" pitchFamily="49" charset="0"/>
                <a:cs typeface="Arial" panose="020B0604020202020204" pitchFamily="34" charset="0"/>
              </a:endParaRPr>
            </a:p>
          </p:txBody>
        </p:sp>
        <p:sp>
          <p:nvSpPr>
            <p:cNvPr id="46136" name="Line 22"/>
            <p:cNvSpPr>
              <a:spLocks noChangeShapeType="1"/>
            </p:cNvSpPr>
            <p:nvPr/>
          </p:nvSpPr>
          <p:spPr bwMode="auto">
            <a:xfrm>
              <a:off x="240" y="135"/>
              <a:ext cx="279"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37" name="Line 23"/>
            <p:cNvSpPr>
              <a:spLocks noChangeShapeType="1"/>
            </p:cNvSpPr>
            <p:nvPr/>
          </p:nvSpPr>
          <p:spPr bwMode="auto">
            <a:xfrm>
              <a:off x="240" y="423"/>
              <a:ext cx="279"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38" name="Text Box 24"/>
            <p:cNvSpPr txBox="1">
              <a:spLocks noChangeArrowheads="1"/>
            </p:cNvSpPr>
            <p:nvPr/>
          </p:nvSpPr>
          <p:spPr bwMode="auto">
            <a:xfrm>
              <a:off x="0" y="0"/>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A</a:t>
              </a:r>
            </a:p>
          </p:txBody>
        </p:sp>
        <p:sp>
          <p:nvSpPr>
            <p:cNvPr id="46139" name="Text Box 25"/>
            <p:cNvSpPr txBox="1">
              <a:spLocks noChangeArrowheads="1"/>
            </p:cNvSpPr>
            <p:nvPr/>
          </p:nvSpPr>
          <p:spPr bwMode="auto">
            <a:xfrm>
              <a:off x="0" y="279"/>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B</a:t>
              </a:r>
            </a:p>
          </p:txBody>
        </p:sp>
        <p:sp>
          <p:nvSpPr>
            <p:cNvPr id="46140" name="Line 26"/>
            <p:cNvSpPr>
              <a:spLocks noChangeShapeType="1"/>
            </p:cNvSpPr>
            <p:nvPr/>
          </p:nvSpPr>
          <p:spPr bwMode="auto">
            <a:xfrm>
              <a:off x="960" y="279"/>
              <a:ext cx="288" cy="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46141" name="Text Box 27"/>
            <p:cNvSpPr txBox="1">
              <a:spLocks noChangeArrowheads="1"/>
            </p:cNvSpPr>
            <p:nvPr/>
          </p:nvSpPr>
          <p:spPr bwMode="auto">
            <a:xfrm>
              <a:off x="912" y="48"/>
              <a:ext cx="42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OUT</a:t>
              </a:r>
            </a:p>
          </p:txBody>
        </p:sp>
        <p:sp>
          <p:nvSpPr>
            <p:cNvPr id="46142" name="AutoShape 28"/>
            <p:cNvSpPr>
              <a:spLocks noChangeArrowheads="1"/>
            </p:cNvSpPr>
            <p:nvPr/>
          </p:nvSpPr>
          <p:spPr bwMode="auto">
            <a:xfrm>
              <a:off x="519" y="39"/>
              <a:ext cx="432" cy="480"/>
            </a:xfrm>
            <a:prstGeom prst="flowChartDelay">
              <a:avLst/>
            </a:prstGeom>
            <a:solidFill>
              <a:srgbClr val="CCECFF"/>
            </a:solidFill>
            <a:ln w="25400">
              <a:solidFill>
                <a:schemeClr val="tx1"/>
              </a:solidFill>
              <a:miter lim="800000"/>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endParaRPr lang="zh-CN" altLang="zh-CN" sz="1800">
                <a:solidFill>
                  <a:schemeClr val="tx1"/>
                </a:solidFill>
                <a:latin typeface="Verdana" panose="020B0604030504040204" pitchFamily="34" charset="0"/>
                <a:cs typeface="Arial" panose="020B0604020202020204" pitchFamily="34" charset="0"/>
              </a:endParaRPr>
            </a:p>
          </p:txBody>
        </p:sp>
        <p:sp>
          <p:nvSpPr>
            <p:cNvPr id="46143" name="Line 34"/>
            <p:cNvSpPr>
              <a:spLocks noChangeShapeType="1"/>
            </p:cNvSpPr>
            <p:nvPr/>
          </p:nvSpPr>
          <p:spPr bwMode="auto">
            <a:xfrm>
              <a:off x="711" y="700"/>
              <a:ext cx="0" cy="134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7439" name="组合 17438"/>
          <p:cNvGrpSpPr>
            <a:grpSpLocks/>
          </p:cNvGrpSpPr>
          <p:nvPr/>
        </p:nvGrpSpPr>
        <p:grpSpPr bwMode="auto">
          <a:xfrm>
            <a:off x="6172200" y="1447800"/>
            <a:ext cx="2576513" cy="4208463"/>
            <a:chOff x="0" y="0"/>
            <a:chExt cx="1623" cy="2651"/>
          </a:xfrm>
        </p:grpSpPr>
        <p:sp>
          <p:nvSpPr>
            <p:cNvPr id="46118" name="Line 29"/>
            <p:cNvSpPr>
              <a:spLocks noChangeShapeType="1"/>
            </p:cNvSpPr>
            <p:nvPr/>
          </p:nvSpPr>
          <p:spPr bwMode="auto">
            <a:xfrm>
              <a:off x="345" y="350"/>
              <a:ext cx="279"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19" name="Text Box 30"/>
            <p:cNvSpPr txBox="1">
              <a:spLocks noChangeArrowheads="1"/>
            </p:cNvSpPr>
            <p:nvPr/>
          </p:nvSpPr>
          <p:spPr bwMode="auto">
            <a:xfrm>
              <a:off x="105" y="215"/>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A</a:t>
              </a:r>
            </a:p>
          </p:txBody>
        </p:sp>
        <p:sp>
          <p:nvSpPr>
            <p:cNvPr id="46120" name="Text Box 31"/>
            <p:cNvSpPr txBox="1">
              <a:spLocks noChangeArrowheads="1"/>
            </p:cNvSpPr>
            <p:nvPr/>
          </p:nvSpPr>
          <p:spPr bwMode="auto">
            <a:xfrm>
              <a:off x="105" y="446"/>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B</a:t>
              </a:r>
            </a:p>
          </p:txBody>
        </p:sp>
        <p:sp>
          <p:nvSpPr>
            <p:cNvPr id="46121" name="Text Box 32"/>
            <p:cNvSpPr txBox="1">
              <a:spLocks noChangeArrowheads="1"/>
            </p:cNvSpPr>
            <p:nvPr/>
          </p:nvSpPr>
          <p:spPr bwMode="auto">
            <a:xfrm>
              <a:off x="1017" y="215"/>
              <a:ext cx="42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OUT</a:t>
              </a:r>
            </a:p>
          </p:txBody>
        </p:sp>
        <p:sp>
          <p:nvSpPr>
            <p:cNvPr id="46122" name="Line 35"/>
            <p:cNvSpPr>
              <a:spLocks noChangeShapeType="1"/>
            </p:cNvSpPr>
            <p:nvPr/>
          </p:nvSpPr>
          <p:spPr bwMode="auto">
            <a:xfrm>
              <a:off x="48" y="1020"/>
              <a:ext cx="153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23" name="Text Box 36"/>
            <p:cNvSpPr txBox="1">
              <a:spLocks noChangeArrowheads="1"/>
            </p:cNvSpPr>
            <p:nvPr/>
          </p:nvSpPr>
          <p:spPr bwMode="auto">
            <a:xfrm>
              <a:off x="0" y="828"/>
              <a:ext cx="162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S   A     T   B     OUT</a:t>
              </a:r>
            </a:p>
          </p:txBody>
        </p:sp>
        <p:sp>
          <p:nvSpPr>
            <p:cNvPr id="46124" name="Text Box 37"/>
            <p:cNvSpPr txBox="1">
              <a:spLocks noChangeArrowheads="1"/>
            </p:cNvSpPr>
            <p:nvPr/>
          </p:nvSpPr>
          <p:spPr bwMode="auto">
            <a:xfrm>
              <a:off x="0" y="1036"/>
              <a:ext cx="1492" cy="1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b="1">
                  <a:solidFill>
                    <a:schemeClr val="tx1"/>
                  </a:solidFill>
                  <a:latin typeface="Courier New" panose="02070309020205020404" pitchFamily="49" charset="0"/>
                  <a:cs typeface="Arial" panose="020B0604020202020204" pitchFamily="34" charset="0"/>
                </a:rPr>
                <a:t>0  0   z  z</a:t>
              </a:r>
            </a:p>
            <a:p>
              <a:pPr eaLnBrk="1" hangingPunct="1"/>
              <a:r>
                <a:rPr lang="en-US" altLang="zh-CN" sz="1800" b="1">
                  <a:solidFill>
                    <a:schemeClr val="tx1"/>
                  </a:solidFill>
                  <a:latin typeface="Courier New" panose="02070309020205020404" pitchFamily="49" charset="0"/>
                  <a:cs typeface="Arial" panose="020B0604020202020204" pitchFamily="34" charset="0"/>
                </a:rPr>
                <a:t>0  1   z  x</a:t>
              </a:r>
            </a:p>
            <a:p>
              <a:pPr eaLnBrk="1" hangingPunct="1"/>
              <a:r>
                <a:rPr lang="en-US" altLang="zh-CN" sz="1800" b="1">
                  <a:solidFill>
                    <a:schemeClr val="tx1"/>
                  </a:solidFill>
                  <a:latin typeface="Courier New" panose="02070309020205020404" pitchFamily="49" charset="0"/>
                  <a:cs typeface="Arial" panose="020B0604020202020204" pitchFamily="34" charset="0"/>
                </a:rPr>
                <a:t>0  x   z  1</a:t>
              </a:r>
            </a:p>
            <a:p>
              <a:pPr eaLnBrk="1" hangingPunct="1"/>
              <a:r>
                <a:rPr lang="en-US" altLang="zh-CN" sz="1800" b="1">
                  <a:solidFill>
                    <a:schemeClr val="tx1"/>
                  </a:solidFill>
                  <a:latin typeface="Courier New" panose="02070309020205020404" pitchFamily="49" charset="0"/>
                  <a:cs typeface="Arial" panose="020B0604020202020204" pitchFamily="34" charset="0"/>
                </a:rPr>
                <a:t>0  z   z  0</a:t>
              </a:r>
            </a:p>
            <a:p>
              <a:pPr eaLnBrk="1" hangingPunct="1"/>
              <a:r>
                <a:rPr lang="en-US" altLang="zh-CN" sz="1800" b="1">
                  <a:solidFill>
                    <a:schemeClr val="tx1"/>
                  </a:solidFill>
                  <a:latin typeface="Courier New" panose="02070309020205020404" pitchFamily="49" charset="0"/>
                  <a:cs typeface="Arial" panose="020B0604020202020204" pitchFamily="34" charset="0"/>
                </a:rPr>
                <a:t>1  0   0  1</a:t>
              </a:r>
            </a:p>
            <a:p>
              <a:pPr eaLnBrk="1" hangingPunct="1"/>
              <a:r>
                <a:rPr lang="en-US" altLang="zh-CN" sz="1800" b="1">
                  <a:solidFill>
                    <a:schemeClr val="tx1"/>
                  </a:solidFill>
                  <a:latin typeface="Courier New" panose="02070309020205020404" pitchFamily="49" charset="0"/>
                  <a:cs typeface="Arial" panose="020B0604020202020204" pitchFamily="34" charset="0"/>
                </a:rPr>
                <a:t>1  0   0  z</a:t>
              </a:r>
            </a:p>
            <a:p>
              <a:pPr eaLnBrk="1" hangingPunct="1"/>
              <a:r>
                <a:rPr lang="en-US" altLang="zh-CN" sz="1800" b="1">
                  <a:solidFill>
                    <a:schemeClr val="tx1"/>
                  </a:solidFill>
                  <a:latin typeface="Courier New" panose="02070309020205020404" pitchFamily="49" charset="0"/>
                  <a:cs typeface="Arial" panose="020B0604020202020204" pitchFamily="34" charset="0"/>
                </a:rPr>
                <a:t>1  1   1  z</a:t>
              </a:r>
            </a:p>
            <a:p>
              <a:pPr eaLnBrk="1" hangingPunct="1"/>
              <a:r>
                <a:rPr lang="en-US" altLang="zh-CN" sz="1800" b="1">
                  <a:solidFill>
                    <a:schemeClr val="tx1"/>
                  </a:solidFill>
                  <a:latin typeface="Courier New" panose="02070309020205020404" pitchFamily="49" charset="0"/>
                  <a:cs typeface="Arial" panose="020B0604020202020204" pitchFamily="34" charset="0"/>
                </a:rPr>
                <a:t>1  x   x  z</a:t>
              </a:r>
            </a:p>
            <a:p>
              <a:pPr eaLnBrk="1" hangingPunct="1"/>
              <a:r>
                <a:rPr lang="en-US" altLang="zh-CN" sz="1800" b="1">
                  <a:solidFill>
                    <a:schemeClr val="tx1"/>
                  </a:solidFill>
                  <a:latin typeface="Courier New" panose="02070309020205020404" pitchFamily="49" charset="0"/>
                  <a:cs typeface="Arial" panose="020B0604020202020204" pitchFamily="34" charset="0"/>
                </a:rPr>
                <a:t>1  z   x  0</a:t>
              </a:r>
            </a:p>
          </p:txBody>
        </p:sp>
        <p:sp>
          <p:nvSpPr>
            <p:cNvPr id="46125" name="Line 38"/>
            <p:cNvSpPr>
              <a:spLocks noChangeShapeType="1"/>
            </p:cNvSpPr>
            <p:nvPr/>
          </p:nvSpPr>
          <p:spPr bwMode="auto">
            <a:xfrm>
              <a:off x="528" y="876"/>
              <a:ext cx="0" cy="176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26" name="Line 39"/>
            <p:cNvSpPr>
              <a:spLocks noChangeShapeType="1"/>
            </p:cNvSpPr>
            <p:nvPr/>
          </p:nvSpPr>
          <p:spPr bwMode="auto">
            <a:xfrm>
              <a:off x="1152" y="876"/>
              <a:ext cx="0" cy="176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27" name="Text Box 40"/>
            <p:cNvSpPr txBox="1">
              <a:spLocks noChangeArrowheads="1"/>
            </p:cNvSpPr>
            <p:nvPr/>
          </p:nvSpPr>
          <p:spPr bwMode="auto">
            <a:xfrm>
              <a:off x="506" y="0"/>
              <a:ext cx="21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S</a:t>
              </a:r>
            </a:p>
          </p:txBody>
        </p:sp>
        <p:sp>
          <p:nvSpPr>
            <p:cNvPr id="46128" name="Line 41"/>
            <p:cNvSpPr>
              <a:spLocks noChangeShapeType="1"/>
            </p:cNvSpPr>
            <p:nvPr/>
          </p:nvSpPr>
          <p:spPr bwMode="auto">
            <a:xfrm>
              <a:off x="672" y="156"/>
              <a:ext cx="0" cy="14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129" name="AutoShape 42"/>
            <p:cNvSpPr>
              <a:spLocks noChangeArrowheads="1"/>
            </p:cNvSpPr>
            <p:nvPr/>
          </p:nvSpPr>
          <p:spPr bwMode="auto">
            <a:xfrm rot="5400000">
              <a:off x="516" y="216"/>
              <a:ext cx="288" cy="264"/>
            </a:xfrm>
            <a:prstGeom prst="triangle">
              <a:avLst>
                <a:gd name="adj" fmla="val 50000"/>
              </a:avLst>
            </a:prstGeom>
            <a:solidFill>
              <a:srgbClr val="CCECFF"/>
            </a:solidFill>
            <a:ln w="25400">
              <a:solidFill>
                <a:schemeClr val="tx1"/>
              </a:solidFill>
              <a:miter lim="800000"/>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endParaRPr lang="zh-CN" altLang="zh-CN" sz="1800">
                <a:solidFill>
                  <a:schemeClr val="tx1"/>
                </a:solidFill>
                <a:latin typeface="Verdana" panose="020B0604030504040204" pitchFamily="34" charset="0"/>
                <a:cs typeface="Arial" panose="020B0604020202020204" pitchFamily="34" charset="0"/>
              </a:endParaRPr>
            </a:p>
          </p:txBody>
        </p:sp>
        <p:sp>
          <p:nvSpPr>
            <p:cNvPr id="46130" name="Freeform 43"/>
            <p:cNvSpPr>
              <a:spLocks noChangeArrowheads="1"/>
            </p:cNvSpPr>
            <p:nvPr/>
          </p:nvSpPr>
          <p:spPr bwMode="auto">
            <a:xfrm>
              <a:off x="768" y="348"/>
              <a:ext cx="576" cy="96"/>
            </a:xfrm>
            <a:custGeom>
              <a:avLst/>
              <a:gdLst>
                <a:gd name="T0" fmla="*/ 0 w 576"/>
                <a:gd name="T1" fmla="*/ 0 h 96"/>
                <a:gd name="T2" fmla="*/ 288 w 576"/>
                <a:gd name="T3" fmla="*/ 0 h 96"/>
                <a:gd name="T4" fmla="*/ 288 w 576"/>
                <a:gd name="T5" fmla="*/ 96 h 96"/>
                <a:gd name="T6" fmla="*/ 576 w 576"/>
                <a:gd name="T7" fmla="*/ 96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6" h="96">
                  <a:moveTo>
                    <a:pt x="0" y="0"/>
                  </a:moveTo>
                  <a:lnTo>
                    <a:pt x="288" y="0"/>
                  </a:lnTo>
                  <a:lnTo>
                    <a:pt x="288" y="96"/>
                  </a:lnTo>
                  <a:lnTo>
                    <a:pt x="576" y="96"/>
                  </a:lnTo>
                </a:path>
              </a:pathLst>
            </a:custGeom>
            <a:noFill/>
            <a:ln w="25400">
              <a:solidFill>
                <a:schemeClr val="tx1"/>
              </a:solidFill>
              <a:round/>
              <a:headEnd/>
              <a:tailEnd type="triangle" w="lg" len="lg"/>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31" name="Freeform 44"/>
            <p:cNvSpPr>
              <a:spLocks noChangeArrowheads="1"/>
            </p:cNvSpPr>
            <p:nvPr/>
          </p:nvSpPr>
          <p:spPr bwMode="auto">
            <a:xfrm>
              <a:off x="336" y="444"/>
              <a:ext cx="720" cy="144"/>
            </a:xfrm>
            <a:custGeom>
              <a:avLst/>
              <a:gdLst>
                <a:gd name="T0" fmla="*/ 0 w 720"/>
                <a:gd name="T1" fmla="*/ 144 h 144"/>
                <a:gd name="T2" fmla="*/ 720 w 720"/>
                <a:gd name="T3" fmla="*/ 144 h 144"/>
                <a:gd name="T4" fmla="*/ 720 w 720"/>
                <a:gd name="T5" fmla="*/ 0 h 144"/>
                <a:gd name="T6" fmla="*/ 0 60000 65536"/>
                <a:gd name="T7" fmla="*/ 0 60000 65536"/>
                <a:gd name="T8" fmla="*/ 0 60000 65536"/>
              </a:gdLst>
              <a:ahLst/>
              <a:cxnLst>
                <a:cxn ang="T6">
                  <a:pos x="T0" y="T1"/>
                </a:cxn>
                <a:cxn ang="T7">
                  <a:pos x="T2" y="T3"/>
                </a:cxn>
                <a:cxn ang="T8">
                  <a:pos x="T4" y="T5"/>
                </a:cxn>
              </a:cxnLst>
              <a:rect l="0" t="0" r="r" b="b"/>
              <a:pathLst>
                <a:path w="720" h="144">
                  <a:moveTo>
                    <a:pt x="0" y="144"/>
                  </a:moveTo>
                  <a:lnTo>
                    <a:pt x="720" y="144"/>
                  </a:lnTo>
                  <a:lnTo>
                    <a:pt x="720" y="0"/>
                  </a:lnTo>
                </a:path>
              </a:pathLst>
            </a:custGeom>
            <a:noFill/>
            <a:ln w="25400">
              <a:solidFill>
                <a:schemeClr val="tx1"/>
              </a:solidFill>
              <a:round/>
              <a:headEnd/>
              <a:tailEnd type="oval"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132" name="Text Box 45"/>
            <p:cNvSpPr txBox="1">
              <a:spLocks noChangeArrowheads="1"/>
            </p:cNvSpPr>
            <p:nvPr/>
          </p:nvSpPr>
          <p:spPr bwMode="auto">
            <a:xfrm>
              <a:off x="816" y="144"/>
              <a:ext cx="20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T</a:t>
              </a:r>
            </a:p>
          </p:txBody>
        </p:sp>
      </p:grpSp>
      <p:grpSp>
        <p:nvGrpSpPr>
          <p:cNvPr id="46086" name="组合 17454"/>
          <p:cNvGrpSpPr>
            <a:grpSpLocks/>
          </p:cNvGrpSpPr>
          <p:nvPr/>
        </p:nvGrpSpPr>
        <p:grpSpPr bwMode="auto">
          <a:xfrm>
            <a:off x="1524000" y="5715000"/>
            <a:ext cx="533400" cy="457200"/>
            <a:chOff x="0" y="0"/>
            <a:chExt cx="336" cy="288"/>
          </a:xfrm>
        </p:grpSpPr>
        <p:sp>
          <p:nvSpPr>
            <p:cNvPr id="46116" name="AutoShape 47"/>
            <p:cNvSpPr>
              <a:spLocks noChangeArrowheads="1"/>
            </p:cNvSpPr>
            <p:nvPr/>
          </p:nvSpPr>
          <p:spPr bwMode="auto">
            <a:xfrm rot="5400000">
              <a:off x="-12" y="12"/>
              <a:ext cx="288" cy="264"/>
            </a:xfrm>
            <a:prstGeom prst="triangle">
              <a:avLst>
                <a:gd name="adj" fmla="val 50000"/>
              </a:avLst>
            </a:prstGeom>
            <a:solidFill>
              <a:srgbClr val="CCECFF"/>
            </a:solidFill>
            <a:ln w="25400">
              <a:solidFill>
                <a:schemeClr val="tx1"/>
              </a:solidFill>
              <a:miter lim="800000"/>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endParaRPr lang="zh-CN" altLang="zh-CN" sz="1800">
                <a:solidFill>
                  <a:schemeClr val="tx1"/>
                </a:solidFill>
                <a:latin typeface="Verdana" panose="020B0604030504040204" pitchFamily="34" charset="0"/>
                <a:cs typeface="Arial" panose="020B0604020202020204" pitchFamily="34" charset="0"/>
              </a:endParaRPr>
            </a:p>
          </p:txBody>
        </p:sp>
        <p:sp>
          <p:nvSpPr>
            <p:cNvPr id="46117" name="Oval 48"/>
            <p:cNvSpPr>
              <a:spLocks noChangeArrowheads="1"/>
            </p:cNvSpPr>
            <p:nvPr/>
          </p:nvSpPr>
          <p:spPr bwMode="auto">
            <a:xfrm>
              <a:off x="240" y="95"/>
              <a:ext cx="96" cy="96"/>
            </a:xfrm>
            <a:prstGeom prst="ellipse">
              <a:avLst/>
            </a:prstGeom>
            <a:solidFill>
              <a:srgbClr val="CCECFF"/>
            </a:solidFill>
            <a:ln w="25400">
              <a:solidFill>
                <a:schemeClr val="tx1"/>
              </a:solidFill>
              <a:round/>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endParaRPr lang="zh-CN" altLang="zh-CN" sz="1800">
                <a:solidFill>
                  <a:schemeClr val="tx1"/>
                </a:solidFill>
                <a:latin typeface="Verdana" panose="020B0604030504040204" pitchFamily="34" charset="0"/>
                <a:cs typeface="Arial" panose="020B0604020202020204" pitchFamily="34" charset="0"/>
              </a:endParaRPr>
            </a:p>
          </p:txBody>
        </p:sp>
      </p:grpSp>
      <p:sp>
        <p:nvSpPr>
          <p:cNvPr id="46087" name="Line 49"/>
          <p:cNvSpPr>
            <a:spLocks noChangeShapeType="1"/>
          </p:cNvSpPr>
          <p:nvPr/>
        </p:nvSpPr>
        <p:spPr bwMode="auto">
          <a:xfrm>
            <a:off x="1066800" y="5943600"/>
            <a:ext cx="442913"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88" name="Text Box 50"/>
          <p:cNvSpPr txBox="1">
            <a:spLocks noChangeArrowheads="1"/>
          </p:cNvSpPr>
          <p:nvPr/>
        </p:nvSpPr>
        <p:spPr bwMode="auto">
          <a:xfrm>
            <a:off x="685800" y="5729288"/>
            <a:ext cx="3397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A</a:t>
            </a:r>
          </a:p>
        </p:txBody>
      </p:sp>
      <p:sp>
        <p:nvSpPr>
          <p:cNvPr id="46089" name="Line 51"/>
          <p:cNvSpPr>
            <a:spLocks noChangeShapeType="1"/>
          </p:cNvSpPr>
          <p:nvPr/>
        </p:nvSpPr>
        <p:spPr bwMode="auto">
          <a:xfrm>
            <a:off x="2057400" y="5943600"/>
            <a:ext cx="457200" cy="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46090" name="Text Box 52"/>
          <p:cNvSpPr txBox="1">
            <a:spLocks noChangeArrowheads="1"/>
          </p:cNvSpPr>
          <p:nvPr/>
        </p:nvSpPr>
        <p:spPr bwMode="auto">
          <a:xfrm>
            <a:off x="1981200" y="5576888"/>
            <a:ext cx="6715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OUT</a:t>
            </a:r>
          </a:p>
        </p:txBody>
      </p:sp>
      <p:sp>
        <p:nvSpPr>
          <p:cNvPr id="46091" name="Text Box 53"/>
          <p:cNvSpPr txBox="1">
            <a:spLocks noChangeArrowheads="1"/>
          </p:cNvSpPr>
          <p:nvPr/>
        </p:nvSpPr>
        <p:spPr bwMode="auto">
          <a:xfrm>
            <a:off x="2833688" y="5638800"/>
            <a:ext cx="6715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  A</a:t>
            </a:r>
          </a:p>
          <a:p>
            <a:pPr eaLnBrk="1" hangingPunct="1"/>
            <a:r>
              <a:rPr lang="en-US" altLang="zh-CN" sz="1800">
                <a:solidFill>
                  <a:schemeClr val="tx1"/>
                </a:solidFill>
                <a:latin typeface="Verdana" panose="020B0604030504040204" pitchFamily="34" charset="0"/>
                <a:cs typeface="Arial" panose="020B0604020202020204" pitchFamily="34" charset="0"/>
              </a:rPr>
              <a:t>OUT</a:t>
            </a:r>
          </a:p>
        </p:txBody>
      </p:sp>
      <p:sp>
        <p:nvSpPr>
          <p:cNvPr id="46092" name="Text Box 54"/>
          <p:cNvSpPr txBox="1">
            <a:spLocks noChangeArrowheads="1"/>
          </p:cNvSpPr>
          <p:nvPr/>
        </p:nvSpPr>
        <p:spPr bwMode="auto">
          <a:xfrm>
            <a:off x="3540125" y="5638800"/>
            <a:ext cx="11398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b="1">
                <a:solidFill>
                  <a:schemeClr val="tx1"/>
                </a:solidFill>
                <a:latin typeface="Courier New" panose="02070309020205020404" pitchFamily="49" charset="0"/>
                <a:cs typeface="Arial" panose="020B0604020202020204" pitchFamily="34" charset="0"/>
              </a:rPr>
              <a:t>0 1 x z</a:t>
            </a:r>
          </a:p>
          <a:p>
            <a:pPr eaLnBrk="1" hangingPunct="1"/>
            <a:r>
              <a:rPr lang="en-US" altLang="zh-CN" sz="1800" b="1">
                <a:solidFill>
                  <a:schemeClr val="tx1"/>
                </a:solidFill>
                <a:latin typeface="Courier New" panose="02070309020205020404" pitchFamily="49" charset="0"/>
                <a:cs typeface="Arial" panose="020B0604020202020204" pitchFamily="34" charset="0"/>
              </a:rPr>
              <a:t>1 0 x</a:t>
            </a:r>
            <a:endParaRPr lang="en-US" altLang="zh-CN" sz="1800" b="1">
              <a:solidFill>
                <a:srgbClr val="CC3300"/>
              </a:solidFill>
              <a:latin typeface="Courier New" panose="02070309020205020404" pitchFamily="49" charset="0"/>
              <a:cs typeface="Arial" panose="020B0604020202020204" pitchFamily="34" charset="0"/>
            </a:endParaRPr>
          </a:p>
        </p:txBody>
      </p:sp>
      <p:sp>
        <p:nvSpPr>
          <p:cNvPr id="46093" name="Line 55"/>
          <p:cNvSpPr>
            <a:spLocks noChangeShapeType="1"/>
          </p:cNvSpPr>
          <p:nvPr/>
        </p:nvSpPr>
        <p:spPr bwMode="auto">
          <a:xfrm>
            <a:off x="2895600" y="5943600"/>
            <a:ext cx="17526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94" name="Line 56"/>
          <p:cNvSpPr>
            <a:spLocks noChangeShapeType="1"/>
          </p:cNvSpPr>
          <p:nvPr/>
        </p:nvSpPr>
        <p:spPr bwMode="auto">
          <a:xfrm>
            <a:off x="3505200" y="5715000"/>
            <a:ext cx="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6095" name="Text Box 57"/>
          <p:cNvSpPr txBox="1">
            <a:spLocks noChangeArrowheads="1"/>
          </p:cNvSpPr>
          <p:nvPr/>
        </p:nvSpPr>
        <p:spPr bwMode="auto">
          <a:xfrm>
            <a:off x="4419600" y="58674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endParaRPr lang="zh-CN" altLang="zh-CN" sz="1800">
              <a:solidFill>
                <a:schemeClr val="tx1"/>
              </a:solidFill>
              <a:latin typeface="Verdana" panose="020B0604030504040204" pitchFamily="34" charset="0"/>
              <a:cs typeface="Arial" panose="020B0604020202020204" pitchFamily="34" charset="0"/>
            </a:endParaRPr>
          </a:p>
        </p:txBody>
      </p:sp>
      <p:sp>
        <p:nvSpPr>
          <p:cNvPr id="17467" name="Text Box 58"/>
          <p:cNvSpPr txBox="1">
            <a:spLocks noChangeArrowheads="1"/>
          </p:cNvSpPr>
          <p:nvPr/>
        </p:nvSpPr>
        <p:spPr bwMode="auto">
          <a:xfrm>
            <a:off x="4343400" y="5943600"/>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X</a:t>
            </a:r>
          </a:p>
        </p:txBody>
      </p:sp>
      <p:sp>
        <p:nvSpPr>
          <p:cNvPr id="17468" name="Text Box 59"/>
          <p:cNvSpPr txBox="1">
            <a:spLocks noChangeArrowheads="1"/>
          </p:cNvSpPr>
          <p:nvPr/>
        </p:nvSpPr>
        <p:spPr bwMode="auto">
          <a:xfrm>
            <a:off x="1981200" y="3962400"/>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X</a:t>
            </a:r>
          </a:p>
        </p:txBody>
      </p:sp>
      <p:sp>
        <p:nvSpPr>
          <p:cNvPr id="17469" name="Text Box 60"/>
          <p:cNvSpPr txBox="1">
            <a:spLocks noChangeArrowheads="1"/>
          </p:cNvSpPr>
          <p:nvPr/>
        </p:nvSpPr>
        <p:spPr bwMode="auto">
          <a:xfrm>
            <a:off x="1981200" y="4233863"/>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X</a:t>
            </a:r>
          </a:p>
        </p:txBody>
      </p:sp>
      <p:sp>
        <p:nvSpPr>
          <p:cNvPr id="17470" name="Text Box 61"/>
          <p:cNvSpPr txBox="1">
            <a:spLocks noChangeArrowheads="1"/>
          </p:cNvSpPr>
          <p:nvPr/>
        </p:nvSpPr>
        <p:spPr bwMode="auto">
          <a:xfrm>
            <a:off x="1981200" y="4495800"/>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1</a:t>
            </a:r>
          </a:p>
        </p:txBody>
      </p:sp>
      <p:sp>
        <p:nvSpPr>
          <p:cNvPr id="17471" name="Text Box 62"/>
          <p:cNvSpPr txBox="1">
            <a:spLocks noChangeArrowheads="1"/>
          </p:cNvSpPr>
          <p:nvPr/>
        </p:nvSpPr>
        <p:spPr bwMode="auto">
          <a:xfrm>
            <a:off x="1976438" y="4762500"/>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1</a:t>
            </a:r>
          </a:p>
        </p:txBody>
      </p:sp>
      <p:sp>
        <p:nvSpPr>
          <p:cNvPr id="17472" name="Text Box 66"/>
          <p:cNvSpPr txBox="1">
            <a:spLocks noChangeArrowheads="1"/>
          </p:cNvSpPr>
          <p:nvPr/>
        </p:nvSpPr>
        <p:spPr bwMode="auto">
          <a:xfrm>
            <a:off x="4800600" y="3962400"/>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0</a:t>
            </a:r>
          </a:p>
        </p:txBody>
      </p:sp>
      <p:sp>
        <p:nvSpPr>
          <p:cNvPr id="17473" name="Text Box 67"/>
          <p:cNvSpPr txBox="1">
            <a:spLocks noChangeArrowheads="1"/>
          </p:cNvSpPr>
          <p:nvPr/>
        </p:nvSpPr>
        <p:spPr bwMode="auto">
          <a:xfrm>
            <a:off x="4800600" y="4229100"/>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0</a:t>
            </a:r>
          </a:p>
        </p:txBody>
      </p:sp>
      <p:sp>
        <p:nvSpPr>
          <p:cNvPr id="17474" name="Text Box 68"/>
          <p:cNvSpPr txBox="1">
            <a:spLocks noChangeArrowheads="1"/>
          </p:cNvSpPr>
          <p:nvPr/>
        </p:nvSpPr>
        <p:spPr bwMode="auto">
          <a:xfrm>
            <a:off x="4800600" y="4495800"/>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x</a:t>
            </a:r>
          </a:p>
        </p:txBody>
      </p:sp>
      <p:sp>
        <p:nvSpPr>
          <p:cNvPr id="17475" name="Text Box 69"/>
          <p:cNvSpPr txBox="1">
            <a:spLocks noChangeArrowheads="1"/>
          </p:cNvSpPr>
          <p:nvPr/>
        </p:nvSpPr>
        <p:spPr bwMode="auto">
          <a:xfrm>
            <a:off x="4800600" y="4752975"/>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x</a:t>
            </a:r>
          </a:p>
        </p:txBody>
      </p:sp>
      <p:sp>
        <p:nvSpPr>
          <p:cNvPr id="17476" name="Text Box 72"/>
          <p:cNvSpPr txBox="1">
            <a:spLocks noChangeArrowheads="1"/>
          </p:cNvSpPr>
          <p:nvPr/>
        </p:nvSpPr>
        <p:spPr bwMode="auto">
          <a:xfrm>
            <a:off x="8229600" y="3124200"/>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z</a:t>
            </a:r>
          </a:p>
        </p:txBody>
      </p:sp>
      <p:sp>
        <p:nvSpPr>
          <p:cNvPr id="17477" name="Text Box 73"/>
          <p:cNvSpPr txBox="1">
            <a:spLocks noChangeArrowheads="1"/>
          </p:cNvSpPr>
          <p:nvPr/>
        </p:nvSpPr>
        <p:spPr bwMode="auto">
          <a:xfrm>
            <a:off x="8229600" y="3371850"/>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x</a:t>
            </a:r>
          </a:p>
        </p:txBody>
      </p:sp>
      <p:sp>
        <p:nvSpPr>
          <p:cNvPr id="17478" name="Text Box 74"/>
          <p:cNvSpPr txBox="1">
            <a:spLocks noChangeArrowheads="1"/>
          </p:cNvSpPr>
          <p:nvPr/>
        </p:nvSpPr>
        <p:spPr bwMode="auto">
          <a:xfrm>
            <a:off x="8229600" y="3648075"/>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1</a:t>
            </a:r>
          </a:p>
        </p:txBody>
      </p:sp>
      <p:sp>
        <p:nvSpPr>
          <p:cNvPr id="17479" name="Text Box 75"/>
          <p:cNvSpPr txBox="1">
            <a:spLocks noChangeArrowheads="1"/>
          </p:cNvSpPr>
          <p:nvPr/>
        </p:nvSpPr>
        <p:spPr bwMode="auto">
          <a:xfrm>
            <a:off x="8220075" y="3948113"/>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0</a:t>
            </a:r>
          </a:p>
        </p:txBody>
      </p:sp>
      <p:sp>
        <p:nvSpPr>
          <p:cNvPr id="17480" name="Text Box 76"/>
          <p:cNvSpPr txBox="1">
            <a:spLocks noChangeArrowheads="1"/>
          </p:cNvSpPr>
          <p:nvPr/>
        </p:nvSpPr>
        <p:spPr bwMode="auto">
          <a:xfrm>
            <a:off x="8229600" y="4191000"/>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x</a:t>
            </a:r>
          </a:p>
        </p:txBody>
      </p:sp>
      <p:sp>
        <p:nvSpPr>
          <p:cNvPr id="17481" name="Text Box 77"/>
          <p:cNvSpPr txBox="1">
            <a:spLocks noChangeArrowheads="1"/>
          </p:cNvSpPr>
          <p:nvPr/>
        </p:nvSpPr>
        <p:spPr bwMode="auto">
          <a:xfrm>
            <a:off x="8224838" y="4510088"/>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0</a:t>
            </a:r>
          </a:p>
        </p:txBody>
      </p:sp>
      <p:sp>
        <p:nvSpPr>
          <p:cNvPr id="17482" name="Text Box 78"/>
          <p:cNvSpPr txBox="1">
            <a:spLocks noChangeArrowheads="1"/>
          </p:cNvSpPr>
          <p:nvPr/>
        </p:nvSpPr>
        <p:spPr bwMode="auto">
          <a:xfrm>
            <a:off x="8229600" y="4776788"/>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1</a:t>
            </a:r>
          </a:p>
        </p:txBody>
      </p:sp>
      <p:sp>
        <p:nvSpPr>
          <p:cNvPr id="17483" name="Text Box 79"/>
          <p:cNvSpPr txBox="1">
            <a:spLocks noChangeArrowheads="1"/>
          </p:cNvSpPr>
          <p:nvPr/>
        </p:nvSpPr>
        <p:spPr bwMode="auto">
          <a:xfrm>
            <a:off x="8229600" y="5029200"/>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x</a:t>
            </a:r>
          </a:p>
        </p:txBody>
      </p:sp>
      <p:sp>
        <p:nvSpPr>
          <p:cNvPr id="17484" name="Text Box 80"/>
          <p:cNvSpPr txBox="1">
            <a:spLocks noChangeArrowheads="1"/>
          </p:cNvSpPr>
          <p:nvPr/>
        </p:nvSpPr>
        <p:spPr bwMode="auto">
          <a:xfrm>
            <a:off x="8229600" y="5281613"/>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b="1">
                <a:solidFill>
                  <a:schemeClr val="tx1"/>
                </a:solidFill>
                <a:latin typeface="Courier New" panose="02070309020205020404" pitchFamily="49" charset="0"/>
                <a:cs typeface="Arial" panose="020B0604020202020204" pitchFamily="34" charset="0"/>
              </a:rPr>
              <a:t>x</a:t>
            </a:r>
          </a:p>
        </p:txBody>
      </p:sp>
      <p:sp>
        <p:nvSpPr>
          <p:cNvPr id="46114" name="Text Box 5"/>
          <p:cNvSpPr txBox="1">
            <a:spLocks noChangeArrowheads="1"/>
          </p:cNvSpPr>
          <p:nvPr/>
        </p:nvSpPr>
        <p:spPr bwMode="auto">
          <a:xfrm>
            <a:off x="5149850" y="6381750"/>
            <a:ext cx="2992438"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46115"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8ADAF46D-29BF-4E15-8213-1F78C9B37BE9}" type="slidenum">
              <a:rPr lang="zh-CN" altLang="en-US" sz="1400"/>
              <a:pPr eaLnBrk="1" hangingPunct="1"/>
              <a:t>44</a:t>
            </a:fld>
            <a:endParaRPr lang="zh-CN"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467"/>
                                        </p:tgtEl>
                                        <p:attrNameLst>
                                          <p:attrName>style.visibility</p:attrName>
                                        </p:attrNameLst>
                                      </p:cBhvr>
                                      <p:to>
                                        <p:strVal val="visible"/>
                                      </p:to>
                                    </p:set>
                                    <p:animEffect transition="in" filter="blinds(horizontal)">
                                      <p:cBhvr>
                                        <p:cTn id="7" dur="500"/>
                                        <p:tgtEl>
                                          <p:spTgt spid="174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7411"/>
                                        </p:tgtEl>
                                        <p:attrNameLst>
                                          <p:attrName>style.visibility</p:attrName>
                                        </p:attrNameLst>
                                      </p:cBhvr>
                                      <p:to>
                                        <p:strVal val="visible"/>
                                      </p:to>
                                    </p:set>
                                    <p:animEffect transition="in" filter="blinds(horizontal)">
                                      <p:cBhvr>
                                        <p:cTn id="12" dur="500"/>
                                        <p:tgtEl>
                                          <p:spTgt spid="174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468"/>
                                        </p:tgtEl>
                                        <p:attrNameLst>
                                          <p:attrName>style.visibility</p:attrName>
                                        </p:attrNameLst>
                                      </p:cBhvr>
                                      <p:to>
                                        <p:strVal val="visible"/>
                                      </p:to>
                                    </p:set>
                                    <p:animEffect transition="in" filter="blinds(horizontal)">
                                      <p:cBhvr>
                                        <p:cTn id="17" dur="500"/>
                                        <p:tgtEl>
                                          <p:spTgt spid="1746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469"/>
                                        </p:tgtEl>
                                        <p:attrNameLst>
                                          <p:attrName>style.visibility</p:attrName>
                                        </p:attrNameLst>
                                      </p:cBhvr>
                                      <p:to>
                                        <p:strVal val="visible"/>
                                      </p:to>
                                    </p:set>
                                    <p:animEffect transition="in" filter="blinds(horizontal)">
                                      <p:cBhvr>
                                        <p:cTn id="22" dur="500"/>
                                        <p:tgtEl>
                                          <p:spTgt spid="1746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470"/>
                                        </p:tgtEl>
                                        <p:attrNameLst>
                                          <p:attrName>style.visibility</p:attrName>
                                        </p:attrNameLst>
                                      </p:cBhvr>
                                      <p:to>
                                        <p:strVal val="visible"/>
                                      </p:to>
                                    </p:set>
                                    <p:animEffect transition="in" filter="blinds(horizontal)">
                                      <p:cBhvr>
                                        <p:cTn id="27" dur="500"/>
                                        <p:tgtEl>
                                          <p:spTgt spid="1747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471"/>
                                        </p:tgtEl>
                                        <p:attrNameLst>
                                          <p:attrName>style.visibility</p:attrName>
                                        </p:attrNameLst>
                                      </p:cBhvr>
                                      <p:to>
                                        <p:strVal val="visible"/>
                                      </p:to>
                                    </p:set>
                                    <p:animEffect transition="in" filter="blinds(horizontal)">
                                      <p:cBhvr>
                                        <p:cTn id="32" dur="500"/>
                                        <p:tgtEl>
                                          <p:spTgt spid="1747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17427"/>
                                        </p:tgtEl>
                                        <p:attrNameLst>
                                          <p:attrName>style.visibility</p:attrName>
                                        </p:attrNameLst>
                                      </p:cBhvr>
                                      <p:to>
                                        <p:strVal val="visible"/>
                                      </p:to>
                                    </p:set>
                                    <p:animEffect transition="in" filter="box(in)">
                                      <p:cBhvr>
                                        <p:cTn id="37" dur="500"/>
                                        <p:tgtEl>
                                          <p:spTgt spid="1742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472"/>
                                        </p:tgtEl>
                                        <p:attrNameLst>
                                          <p:attrName>style.visibility</p:attrName>
                                        </p:attrNameLst>
                                      </p:cBhvr>
                                      <p:to>
                                        <p:strVal val="visible"/>
                                      </p:to>
                                    </p:set>
                                    <p:animEffect transition="in" filter="blinds(horizontal)">
                                      <p:cBhvr>
                                        <p:cTn id="42" dur="500"/>
                                        <p:tgtEl>
                                          <p:spTgt spid="1747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473"/>
                                        </p:tgtEl>
                                        <p:attrNameLst>
                                          <p:attrName>style.visibility</p:attrName>
                                        </p:attrNameLst>
                                      </p:cBhvr>
                                      <p:to>
                                        <p:strVal val="visible"/>
                                      </p:to>
                                    </p:set>
                                    <p:animEffect transition="in" filter="blinds(horizontal)">
                                      <p:cBhvr>
                                        <p:cTn id="47" dur="500"/>
                                        <p:tgtEl>
                                          <p:spTgt spid="1747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474"/>
                                        </p:tgtEl>
                                        <p:attrNameLst>
                                          <p:attrName>style.visibility</p:attrName>
                                        </p:attrNameLst>
                                      </p:cBhvr>
                                      <p:to>
                                        <p:strVal val="visible"/>
                                      </p:to>
                                    </p:set>
                                    <p:animEffect transition="in" filter="blinds(horizontal)">
                                      <p:cBhvr>
                                        <p:cTn id="52" dur="500"/>
                                        <p:tgtEl>
                                          <p:spTgt spid="1747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7475"/>
                                        </p:tgtEl>
                                        <p:attrNameLst>
                                          <p:attrName>style.visibility</p:attrName>
                                        </p:attrNameLst>
                                      </p:cBhvr>
                                      <p:to>
                                        <p:strVal val="visible"/>
                                      </p:to>
                                    </p:set>
                                    <p:animEffect transition="in" filter="blinds(horizontal)">
                                      <p:cBhvr>
                                        <p:cTn id="57" dur="500"/>
                                        <p:tgtEl>
                                          <p:spTgt spid="17475"/>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nodeType="clickEffect">
                                  <p:stCondLst>
                                    <p:cond delay="0"/>
                                  </p:stCondLst>
                                  <p:childTnLst>
                                    <p:set>
                                      <p:cBhvr>
                                        <p:cTn id="61" dur="1" fill="hold">
                                          <p:stCondLst>
                                            <p:cond delay="0"/>
                                          </p:stCondLst>
                                        </p:cTn>
                                        <p:tgtEl>
                                          <p:spTgt spid="17439"/>
                                        </p:tgtEl>
                                        <p:attrNameLst>
                                          <p:attrName>style.visibility</p:attrName>
                                        </p:attrNameLst>
                                      </p:cBhvr>
                                      <p:to>
                                        <p:strVal val="visible"/>
                                      </p:to>
                                    </p:set>
                                    <p:animEffect transition="in" filter="dissolve">
                                      <p:cBhvr>
                                        <p:cTn id="62" dur="500"/>
                                        <p:tgtEl>
                                          <p:spTgt spid="17439"/>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7476"/>
                                        </p:tgtEl>
                                        <p:attrNameLst>
                                          <p:attrName>style.visibility</p:attrName>
                                        </p:attrNameLst>
                                      </p:cBhvr>
                                      <p:to>
                                        <p:strVal val="visible"/>
                                      </p:to>
                                    </p:set>
                                    <p:animEffect transition="in" filter="blinds(horizontal)">
                                      <p:cBhvr>
                                        <p:cTn id="67" dur="500"/>
                                        <p:tgtEl>
                                          <p:spTgt spid="17476"/>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7477"/>
                                        </p:tgtEl>
                                        <p:attrNameLst>
                                          <p:attrName>style.visibility</p:attrName>
                                        </p:attrNameLst>
                                      </p:cBhvr>
                                      <p:to>
                                        <p:strVal val="visible"/>
                                      </p:to>
                                    </p:set>
                                    <p:animEffect transition="in" filter="blinds(horizontal)">
                                      <p:cBhvr>
                                        <p:cTn id="72" dur="500"/>
                                        <p:tgtEl>
                                          <p:spTgt spid="17477"/>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7478"/>
                                        </p:tgtEl>
                                        <p:attrNameLst>
                                          <p:attrName>style.visibility</p:attrName>
                                        </p:attrNameLst>
                                      </p:cBhvr>
                                      <p:to>
                                        <p:strVal val="visible"/>
                                      </p:to>
                                    </p:set>
                                    <p:animEffect transition="in" filter="blinds(horizontal)">
                                      <p:cBhvr>
                                        <p:cTn id="77" dur="500"/>
                                        <p:tgtEl>
                                          <p:spTgt spid="17478"/>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7479"/>
                                        </p:tgtEl>
                                        <p:attrNameLst>
                                          <p:attrName>style.visibility</p:attrName>
                                        </p:attrNameLst>
                                      </p:cBhvr>
                                      <p:to>
                                        <p:strVal val="visible"/>
                                      </p:to>
                                    </p:set>
                                    <p:animEffect transition="in" filter="blinds(horizontal)">
                                      <p:cBhvr>
                                        <p:cTn id="82" dur="500"/>
                                        <p:tgtEl>
                                          <p:spTgt spid="17479"/>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17480"/>
                                        </p:tgtEl>
                                        <p:attrNameLst>
                                          <p:attrName>style.visibility</p:attrName>
                                        </p:attrNameLst>
                                      </p:cBhvr>
                                      <p:to>
                                        <p:strVal val="visible"/>
                                      </p:to>
                                    </p:set>
                                    <p:animEffect transition="in" filter="blinds(horizontal)">
                                      <p:cBhvr>
                                        <p:cTn id="87" dur="500"/>
                                        <p:tgtEl>
                                          <p:spTgt spid="17480"/>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17481"/>
                                        </p:tgtEl>
                                        <p:attrNameLst>
                                          <p:attrName>style.visibility</p:attrName>
                                        </p:attrNameLst>
                                      </p:cBhvr>
                                      <p:to>
                                        <p:strVal val="visible"/>
                                      </p:to>
                                    </p:set>
                                    <p:animEffect transition="in" filter="blinds(horizontal)">
                                      <p:cBhvr>
                                        <p:cTn id="92" dur="500"/>
                                        <p:tgtEl>
                                          <p:spTgt spid="17481"/>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17482"/>
                                        </p:tgtEl>
                                        <p:attrNameLst>
                                          <p:attrName>style.visibility</p:attrName>
                                        </p:attrNameLst>
                                      </p:cBhvr>
                                      <p:to>
                                        <p:strVal val="visible"/>
                                      </p:to>
                                    </p:set>
                                    <p:animEffect transition="in" filter="blinds(horizontal)">
                                      <p:cBhvr>
                                        <p:cTn id="97" dur="500"/>
                                        <p:tgtEl>
                                          <p:spTgt spid="17482"/>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17483"/>
                                        </p:tgtEl>
                                        <p:attrNameLst>
                                          <p:attrName>style.visibility</p:attrName>
                                        </p:attrNameLst>
                                      </p:cBhvr>
                                      <p:to>
                                        <p:strVal val="visible"/>
                                      </p:to>
                                    </p:set>
                                    <p:animEffect transition="in" filter="blinds(horizontal)">
                                      <p:cBhvr>
                                        <p:cTn id="102" dur="500"/>
                                        <p:tgtEl>
                                          <p:spTgt spid="17483"/>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17484"/>
                                        </p:tgtEl>
                                        <p:attrNameLst>
                                          <p:attrName>style.visibility</p:attrName>
                                        </p:attrNameLst>
                                      </p:cBhvr>
                                      <p:to>
                                        <p:strVal val="visible"/>
                                      </p:to>
                                    </p:set>
                                    <p:animEffect transition="in" filter="blinds(horizontal)">
                                      <p:cBhvr>
                                        <p:cTn id="107" dur="500"/>
                                        <p:tgtEl>
                                          <p:spTgt spid="174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67" grpId="0"/>
      <p:bldP spid="17468" grpId="0"/>
      <p:bldP spid="17469" grpId="0"/>
      <p:bldP spid="17470" grpId="0"/>
      <p:bldP spid="17471" grpId="0"/>
      <p:bldP spid="17472" grpId="0"/>
      <p:bldP spid="17473" grpId="0"/>
      <p:bldP spid="17474" grpId="0"/>
      <p:bldP spid="17475" grpId="0"/>
      <p:bldP spid="17476" grpId="0"/>
      <p:bldP spid="17477" grpId="0"/>
      <p:bldP spid="17478" grpId="0"/>
      <p:bldP spid="17479" grpId="0"/>
      <p:bldP spid="17480" grpId="0"/>
      <p:bldP spid="17481" grpId="0"/>
      <p:bldP spid="17482" grpId="0"/>
      <p:bldP spid="17483" grpId="0"/>
      <p:bldP spid="1748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457200" y="277813"/>
            <a:ext cx="8229600" cy="1139825"/>
          </a:xfrm>
        </p:spPr>
        <p:txBody>
          <a:bodyPr anchor="b"/>
          <a:lstStyle/>
          <a:p>
            <a:r>
              <a:rPr lang="en-US" altLang="zh-CN"/>
              <a:t>Numbers in Verilog</a:t>
            </a:r>
          </a:p>
        </p:txBody>
      </p:sp>
      <p:sp>
        <p:nvSpPr>
          <p:cNvPr id="47107" name="Rectangle 3"/>
          <p:cNvSpPr>
            <a:spLocks noGrp="1" noChangeArrowheads="1"/>
          </p:cNvSpPr>
          <p:nvPr>
            <p:ph type="body" idx="4294967295"/>
          </p:nvPr>
        </p:nvSpPr>
        <p:spPr>
          <a:xfrm>
            <a:off x="457200" y="1600200"/>
            <a:ext cx="8229600" cy="4953000"/>
          </a:xfrm>
        </p:spPr>
        <p:txBody>
          <a:bodyPr/>
          <a:lstStyle/>
          <a:p>
            <a:r>
              <a:rPr lang="en-US" altLang="zh-CN" sz="2400"/>
              <a:t>General format is: &lt;size&gt;’&lt;base&gt;&lt;number&gt;</a:t>
            </a:r>
          </a:p>
          <a:p>
            <a:r>
              <a:rPr lang="en-US" altLang="zh-CN" sz="2400"/>
              <a:t>Examples:</a:t>
            </a:r>
          </a:p>
          <a:p>
            <a:pPr lvl="1"/>
            <a:r>
              <a:rPr lang="en-US" altLang="zh-CN" sz="2000"/>
              <a:t>4’b1101	// this is a 4-bit binary number equal to 13</a:t>
            </a:r>
          </a:p>
          <a:p>
            <a:pPr lvl="1"/>
            <a:r>
              <a:rPr lang="en-US" altLang="zh-CN" sz="2000"/>
              <a:t>10’h2e7	// this is a 10-bit wide number specified in hex</a:t>
            </a:r>
          </a:p>
          <a:p>
            <a:pPr lvl="1"/>
            <a:endParaRPr lang="en-US" altLang="zh-CN" sz="2000"/>
          </a:p>
          <a:p>
            <a:r>
              <a:rPr lang="en-US" altLang="zh-CN" sz="2400"/>
              <a:t>Available bases:</a:t>
            </a:r>
          </a:p>
          <a:p>
            <a:pPr lvl="1"/>
            <a:r>
              <a:rPr lang="en-US" altLang="zh-CN" sz="2000"/>
              <a:t>d = decimal (please only use in test benches)</a:t>
            </a:r>
          </a:p>
          <a:p>
            <a:pPr lvl="1"/>
            <a:r>
              <a:rPr lang="en-US" altLang="zh-CN" sz="2000"/>
              <a:t>h = hex (use this frequently)</a:t>
            </a:r>
          </a:p>
          <a:p>
            <a:pPr lvl="1"/>
            <a:r>
              <a:rPr lang="en-US" altLang="zh-CN" sz="2000"/>
              <a:t>b = binary (use this frequently for smaller #’s)</a:t>
            </a:r>
          </a:p>
          <a:p>
            <a:pPr lvl="1"/>
            <a:r>
              <a:rPr lang="en-US" altLang="zh-CN" sz="2000"/>
              <a:t>o = octal (who thinks in octal?, please avoid)</a:t>
            </a:r>
          </a:p>
        </p:txBody>
      </p:sp>
      <p:sp>
        <p:nvSpPr>
          <p:cNvPr id="47108" name="Text Box 5"/>
          <p:cNvSpPr txBox="1">
            <a:spLocks noChangeArrowheads="1"/>
          </p:cNvSpPr>
          <p:nvPr/>
        </p:nvSpPr>
        <p:spPr bwMode="auto">
          <a:xfrm>
            <a:off x="5006975" y="6381750"/>
            <a:ext cx="2992438"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47109"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22CE399A-6A99-4963-9BE3-DBFE535D2FB0}" type="slidenum">
              <a:rPr lang="zh-CN" altLang="en-US" sz="1400"/>
              <a:pPr eaLnBrk="1" hangingPunct="1"/>
              <a:t>45</a:t>
            </a:fld>
            <a:endParaRPr lang="zh-CN" altLang="en-US" sz="14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a:xfrm>
            <a:off x="457200" y="277813"/>
            <a:ext cx="8229600" cy="1139825"/>
          </a:xfrm>
        </p:spPr>
        <p:txBody>
          <a:bodyPr anchor="b"/>
          <a:lstStyle/>
          <a:p>
            <a:r>
              <a:rPr lang="en-US" altLang="zh-CN"/>
              <a:t>Numbers in Verilog</a:t>
            </a:r>
          </a:p>
        </p:txBody>
      </p:sp>
      <p:sp>
        <p:nvSpPr>
          <p:cNvPr id="48131" name="Rectangle 3"/>
          <p:cNvSpPr>
            <a:spLocks noGrp="1" noChangeArrowheads="1"/>
          </p:cNvSpPr>
          <p:nvPr>
            <p:ph type="body" idx="4294967295"/>
          </p:nvPr>
        </p:nvSpPr>
        <p:spPr>
          <a:xfrm>
            <a:off x="457200" y="1447800"/>
            <a:ext cx="8229600" cy="4953000"/>
          </a:xfrm>
        </p:spPr>
        <p:txBody>
          <a:bodyPr/>
          <a:lstStyle/>
          <a:p>
            <a:r>
              <a:rPr lang="en-US" altLang="zh-CN" sz="2400">
                <a:latin typeface="Times New Roman" panose="02020603050405020304" pitchFamily="18" charset="0"/>
                <a:cs typeface="Times New Roman" panose="02020603050405020304" pitchFamily="18" charset="0"/>
              </a:rPr>
              <a:t>Numbers can have x or z characters as values</a:t>
            </a:r>
          </a:p>
          <a:p>
            <a:pPr lvl="1"/>
            <a:r>
              <a:rPr lang="en-US" altLang="zh-CN" sz="2000">
                <a:latin typeface="Times New Roman" panose="02020603050405020304" pitchFamily="18" charset="0"/>
                <a:cs typeface="Times New Roman" panose="02020603050405020304" pitchFamily="18" charset="0"/>
              </a:rPr>
              <a:t>x = unknown, z = High Impedance</a:t>
            </a:r>
          </a:p>
          <a:p>
            <a:pPr lvl="1"/>
            <a:r>
              <a:rPr lang="en-US" altLang="zh-CN" sz="2000">
                <a:latin typeface="Times New Roman" panose="02020603050405020304" pitchFamily="18" charset="0"/>
                <a:cs typeface="Times New Roman" panose="02020603050405020304" pitchFamily="18" charset="0"/>
              </a:rPr>
              <a:t>12’h13x	  // 12-bit number with lower 4-bits unknown</a:t>
            </a:r>
          </a:p>
          <a:p>
            <a:pPr lvl="1"/>
            <a:endParaRPr lang="en-US" altLang="zh-CN" sz="2000">
              <a:latin typeface="Times New Roman" panose="02020603050405020304" pitchFamily="18" charset="0"/>
              <a:cs typeface="Times New Roman" panose="02020603050405020304" pitchFamily="18" charset="0"/>
            </a:endParaRPr>
          </a:p>
          <a:p>
            <a:r>
              <a:rPr lang="en-US" altLang="zh-CN" sz="2400">
                <a:latin typeface="Times New Roman" panose="02020603050405020304" pitchFamily="18" charset="0"/>
                <a:cs typeface="Times New Roman" panose="02020603050405020304" pitchFamily="18" charset="0"/>
              </a:rPr>
              <a:t>If size is not specified then it depends on simulator/machine.</a:t>
            </a:r>
          </a:p>
          <a:p>
            <a:pPr lvl="1"/>
            <a:r>
              <a:rPr lang="en-US" altLang="zh-CN" sz="2000">
                <a:latin typeface="Times New Roman" panose="02020603050405020304" pitchFamily="18" charset="0"/>
                <a:cs typeface="Times New Roman" panose="02020603050405020304" pitchFamily="18" charset="0"/>
              </a:rPr>
              <a:t>Always size the number for the DUT verilog</a:t>
            </a:r>
          </a:p>
          <a:p>
            <a:pPr lvl="2"/>
            <a:r>
              <a:rPr lang="en-US" altLang="zh-CN" sz="1800">
                <a:latin typeface="Times New Roman" panose="02020603050405020304" pitchFamily="18" charset="0"/>
                <a:cs typeface="Times New Roman" panose="02020603050405020304" pitchFamily="18" charset="0"/>
              </a:rPr>
              <a:t>Why create 32-bit register if you only need 5 bits?</a:t>
            </a:r>
          </a:p>
          <a:p>
            <a:pPr lvl="2"/>
            <a:r>
              <a:rPr lang="en-US" altLang="zh-CN" sz="1800">
                <a:latin typeface="Times New Roman" panose="02020603050405020304" pitchFamily="18" charset="0"/>
                <a:cs typeface="Times New Roman" panose="02020603050405020304" pitchFamily="18" charset="0"/>
              </a:rPr>
              <a:t>May cause compilation errors on some compilers</a:t>
            </a:r>
          </a:p>
          <a:p>
            <a:pPr lvl="2"/>
            <a:endParaRPr lang="en-US" altLang="zh-CN" sz="1800">
              <a:latin typeface="Times New Roman" panose="02020603050405020304" pitchFamily="18" charset="0"/>
              <a:cs typeface="Times New Roman" panose="02020603050405020304" pitchFamily="18" charset="0"/>
            </a:endParaRPr>
          </a:p>
          <a:p>
            <a:r>
              <a:rPr lang="en-US" altLang="zh-CN" sz="2400">
                <a:latin typeface="Times New Roman" panose="02020603050405020304" pitchFamily="18" charset="0"/>
                <a:cs typeface="Times New Roman" panose="02020603050405020304" pitchFamily="18" charset="0"/>
              </a:rPr>
              <a:t>Supports negative numbers as well</a:t>
            </a:r>
          </a:p>
          <a:p>
            <a:pPr lvl="1"/>
            <a:r>
              <a:rPr lang="en-US" altLang="zh-CN" sz="2000">
                <a:latin typeface="Times New Roman" panose="02020603050405020304" pitchFamily="18" charset="0"/>
                <a:cs typeface="Times New Roman" panose="02020603050405020304" pitchFamily="18" charset="0"/>
              </a:rPr>
              <a:t>-16’h3A	// this would be -3A in hex (i.e. FFC6 in 2’s complement)</a:t>
            </a:r>
          </a:p>
          <a:p>
            <a:pPr lvl="1"/>
            <a:r>
              <a:rPr lang="en-US" altLang="zh-CN" sz="2000">
                <a:latin typeface="Times New Roman" panose="02020603050405020304" pitchFamily="18" charset="0"/>
                <a:cs typeface="Times New Roman" panose="02020603050405020304" pitchFamily="18" charset="0"/>
              </a:rPr>
              <a:t>I rarely if ever use this.  I prefer to work 2’s complement directly</a:t>
            </a:r>
          </a:p>
          <a:p>
            <a:pPr lvl="1"/>
            <a:endParaRPr lang="en-US" altLang="zh-CN" sz="2000">
              <a:latin typeface="Times New Roman" panose="02020603050405020304" pitchFamily="18" charset="0"/>
              <a:cs typeface="Times New Roman" panose="02020603050405020304" pitchFamily="18" charset="0"/>
            </a:endParaRPr>
          </a:p>
        </p:txBody>
      </p:sp>
      <p:sp>
        <p:nvSpPr>
          <p:cNvPr id="48132" name="Text Box 5"/>
          <p:cNvSpPr txBox="1">
            <a:spLocks noChangeArrowheads="1"/>
          </p:cNvSpPr>
          <p:nvPr/>
        </p:nvSpPr>
        <p:spPr bwMode="auto">
          <a:xfrm>
            <a:off x="5006975" y="6381750"/>
            <a:ext cx="2992438"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48133"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EFD89334-AE60-4688-8D49-E6A62D704627}" type="slidenum">
              <a:rPr lang="zh-CN" altLang="en-US" sz="1400"/>
              <a:pPr eaLnBrk="1" hangingPunct="1"/>
              <a:t>46</a:t>
            </a:fld>
            <a:endParaRPr lang="zh-CN" altLang="en-US" sz="14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457200" y="277813"/>
            <a:ext cx="8229600" cy="1139825"/>
          </a:xfrm>
        </p:spPr>
        <p:txBody>
          <a:bodyPr anchor="b"/>
          <a:lstStyle/>
          <a:p>
            <a:r>
              <a:rPr lang="en-US" altLang="zh-CN"/>
              <a:t>Parameters &amp; Define</a:t>
            </a:r>
          </a:p>
        </p:txBody>
      </p:sp>
      <p:sp>
        <p:nvSpPr>
          <p:cNvPr id="49155" name="Rectangle 3"/>
          <p:cNvSpPr>
            <a:spLocks noGrp="1" noChangeArrowheads="1"/>
          </p:cNvSpPr>
          <p:nvPr>
            <p:ph type="body" idx="4294967295"/>
          </p:nvPr>
        </p:nvSpPr>
        <p:spPr>
          <a:xfrm>
            <a:off x="457200" y="1600200"/>
            <a:ext cx="8229600" cy="1676400"/>
          </a:xfrm>
        </p:spPr>
        <p:txBody>
          <a:bodyPr/>
          <a:lstStyle/>
          <a:p>
            <a:r>
              <a:rPr lang="en-US" altLang="zh-CN" sz="2400"/>
              <a:t>Parameters are useful to make your code more generic/flexible.  Read about it in text.  More later…</a:t>
            </a:r>
          </a:p>
          <a:p>
            <a:r>
              <a:rPr lang="en-US" altLang="zh-CN" sz="2400">
                <a:sym typeface="Arial" panose="020B0604020202020204" pitchFamily="34" charset="0"/>
              </a:rPr>
              <a:t>`define statement can make code more readable</a:t>
            </a:r>
          </a:p>
          <a:p>
            <a:pPr lvl="1">
              <a:buFontTx/>
              <a:buNone/>
            </a:pPr>
            <a:endParaRPr lang="en-US" altLang="zh-CN" sz="2400"/>
          </a:p>
          <a:p>
            <a:pPr lvl="1">
              <a:buFontTx/>
              <a:buNone/>
            </a:pPr>
            <a:endParaRPr lang="en-US" altLang="zh-CN" sz="2400"/>
          </a:p>
          <a:p>
            <a:pPr>
              <a:buFontTx/>
              <a:buNone/>
            </a:pPr>
            <a:endParaRPr lang="en-US" altLang="zh-CN"/>
          </a:p>
        </p:txBody>
      </p:sp>
      <p:sp>
        <p:nvSpPr>
          <p:cNvPr id="49156" name="Text Box 4"/>
          <p:cNvSpPr txBox="1">
            <a:spLocks noChangeArrowheads="1"/>
          </p:cNvSpPr>
          <p:nvPr/>
        </p:nvSpPr>
        <p:spPr bwMode="auto">
          <a:xfrm>
            <a:off x="990600" y="3124200"/>
            <a:ext cx="6905625" cy="35496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Tahoma" panose="020B0604030504040204" pitchFamily="34" charset="0"/>
                <a:cs typeface="Arial" panose="020B0604020202020204" pitchFamily="34" charset="0"/>
              </a:rPr>
              <a:t>`define idle = 	2’b00;	// idle state of state machine</a:t>
            </a:r>
          </a:p>
          <a:p>
            <a:pPr eaLnBrk="1" hangingPunct="1"/>
            <a:r>
              <a:rPr lang="en-US" altLang="zh-CN" sz="1800">
                <a:solidFill>
                  <a:schemeClr val="tx1"/>
                </a:solidFill>
                <a:latin typeface="Tahoma" panose="020B0604030504040204" pitchFamily="34" charset="0"/>
                <a:cs typeface="Arial" panose="020B0604020202020204" pitchFamily="34" charset="0"/>
              </a:rPr>
              <a:t>`define conv = 	2’b01;	// in this state while A2D converting</a:t>
            </a:r>
          </a:p>
          <a:p>
            <a:pPr eaLnBrk="1" hangingPunct="1"/>
            <a:r>
              <a:rPr lang="en-US" altLang="zh-CN" sz="1800">
                <a:solidFill>
                  <a:schemeClr val="tx1"/>
                </a:solidFill>
                <a:latin typeface="Tahoma" panose="020B0604030504040204" pitchFamily="34" charset="0"/>
                <a:cs typeface="Arial" panose="020B0604020202020204" pitchFamily="34" charset="0"/>
              </a:rPr>
              <a:t>`define avg = 	2’b10;	// in this state while averaging samples</a:t>
            </a:r>
          </a:p>
          <a:p>
            <a:pPr eaLnBrk="1" hangingPunct="1"/>
            <a:r>
              <a:rPr lang="en-US" altLang="zh-CN" sz="1200" b="1">
                <a:solidFill>
                  <a:schemeClr val="tx1"/>
                </a:solidFill>
                <a:latin typeface="Tahoma" panose="020B0604030504040204" pitchFamily="34" charset="0"/>
                <a:cs typeface="Arial" panose="020B0604020202020204" pitchFamily="34" charset="0"/>
              </a:rPr>
              <a:t>     .</a:t>
            </a:r>
          </a:p>
          <a:p>
            <a:pPr eaLnBrk="1" hangingPunct="1"/>
            <a:r>
              <a:rPr lang="en-US" altLang="zh-CN" sz="1200" b="1">
                <a:solidFill>
                  <a:schemeClr val="tx1"/>
                </a:solidFill>
                <a:latin typeface="Tahoma" panose="020B0604030504040204" pitchFamily="34" charset="0"/>
                <a:cs typeface="Arial" panose="020B0604020202020204" pitchFamily="34" charset="0"/>
              </a:rPr>
              <a:t>     .</a:t>
            </a:r>
          </a:p>
          <a:p>
            <a:pPr eaLnBrk="1" hangingPunct="1"/>
            <a:r>
              <a:rPr lang="en-US" altLang="zh-CN" sz="1200" b="1">
                <a:solidFill>
                  <a:schemeClr val="tx1"/>
                </a:solidFill>
                <a:latin typeface="Tahoma" panose="020B0604030504040204" pitchFamily="34" charset="0"/>
                <a:cs typeface="Arial" panose="020B0604020202020204" pitchFamily="34" charset="0"/>
              </a:rPr>
              <a:t>     .</a:t>
            </a:r>
          </a:p>
          <a:p>
            <a:pPr eaLnBrk="1" hangingPunct="1"/>
            <a:r>
              <a:rPr lang="en-US" altLang="zh-CN" sz="1800">
                <a:solidFill>
                  <a:schemeClr val="tx1"/>
                </a:solidFill>
                <a:latin typeface="Tahoma" panose="020B0604030504040204" pitchFamily="34" charset="0"/>
                <a:cs typeface="Arial" panose="020B0604020202020204" pitchFamily="34" charset="0"/>
              </a:rPr>
              <a:t>  case (state)</a:t>
            </a:r>
          </a:p>
          <a:p>
            <a:pPr eaLnBrk="1" hangingPunct="1"/>
            <a:r>
              <a:rPr lang="en-US" altLang="zh-CN" sz="1800">
                <a:solidFill>
                  <a:schemeClr val="tx1"/>
                </a:solidFill>
                <a:latin typeface="Tahoma" panose="020B0604030504040204" pitchFamily="34" charset="0"/>
                <a:cs typeface="Arial" panose="020B0604020202020204" pitchFamily="34" charset="0"/>
              </a:rPr>
              <a:t>    `idle : if (start_conv) nxt_state = `conv;</a:t>
            </a:r>
          </a:p>
          <a:p>
            <a:pPr eaLnBrk="1" hangingPunct="1"/>
            <a:r>
              <a:rPr lang="en-US" altLang="zh-CN" sz="1800">
                <a:solidFill>
                  <a:schemeClr val="tx1"/>
                </a:solidFill>
                <a:latin typeface="Tahoma" panose="020B0604030504040204" pitchFamily="34" charset="0"/>
                <a:cs typeface="Arial" panose="020B0604020202020204" pitchFamily="34" charset="0"/>
              </a:rPr>
              <a:t>              else               nxt_state = `idle</a:t>
            </a:r>
          </a:p>
          <a:p>
            <a:pPr eaLnBrk="1" hangingPunct="1"/>
            <a:endParaRPr lang="en-US" altLang="zh-CN" sz="1000">
              <a:solidFill>
                <a:schemeClr val="tx1"/>
              </a:solidFill>
              <a:latin typeface="Tahoma" panose="020B0604030504040204" pitchFamily="34" charset="0"/>
              <a:cs typeface="Arial" panose="020B0604020202020204" pitchFamily="34" charset="0"/>
            </a:endParaRPr>
          </a:p>
          <a:p>
            <a:pPr eaLnBrk="1" hangingPunct="1"/>
            <a:r>
              <a:rPr lang="en-US" altLang="zh-CN" sz="1800">
                <a:solidFill>
                  <a:schemeClr val="tx1"/>
                </a:solidFill>
                <a:latin typeface="Tahoma" panose="020B0604030504040204" pitchFamily="34" charset="0"/>
                <a:cs typeface="Arial" panose="020B0604020202020204" pitchFamily="34" charset="0"/>
              </a:rPr>
              <a:t>    `conv : if (gt) nxt_state = `avg;</a:t>
            </a:r>
          </a:p>
          <a:p>
            <a:pPr eaLnBrk="1" hangingPunct="1"/>
            <a:r>
              <a:rPr lang="en-US" altLang="zh-CN" sz="1800">
                <a:solidFill>
                  <a:schemeClr val="tx1"/>
                </a:solidFill>
                <a:latin typeface="Tahoma" panose="020B0604030504040204" pitchFamily="34" charset="0"/>
                <a:cs typeface="Arial" panose="020B0604020202020204" pitchFamily="34" charset="0"/>
              </a:rPr>
              <a:t>               else    nxt_state = `conv;</a:t>
            </a:r>
          </a:p>
          <a:p>
            <a:pPr eaLnBrk="1" hangingPunct="1"/>
            <a:r>
              <a:rPr lang="en-US" altLang="zh-CN" sz="1200" b="1">
                <a:solidFill>
                  <a:schemeClr val="tx1"/>
                </a:solidFill>
                <a:latin typeface="Tahoma" panose="020B0604030504040204" pitchFamily="34" charset="0"/>
                <a:cs typeface="Arial" panose="020B0604020202020204" pitchFamily="34" charset="0"/>
              </a:rPr>
              <a:t>     .</a:t>
            </a:r>
          </a:p>
          <a:p>
            <a:pPr eaLnBrk="1" hangingPunct="1"/>
            <a:r>
              <a:rPr lang="en-US" altLang="zh-CN" sz="1200" b="1">
                <a:solidFill>
                  <a:schemeClr val="tx1"/>
                </a:solidFill>
                <a:latin typeface="Tahoma" panose="020B0604030504040204" pitchFamily="34" charset="0"/>
                <a:cs typeface="Arial" panose="020B0604020202020204" pitchFamily="34" charset="0"/>
              </a:rPr>
              <a:t>     .</a:t>
            </a:r>
          </a:p>
          <a:p>
            <a:pPr eaLnBrk="1" hangingPunct="1"/>
            <a:r>
              <a:rPr lang="en-US" altLang="zh-CN" sz="1200" b="1">
                <a:solidFill>
                  <a:schemeClr val="tx1"/>
                </a:solidFill>
                <a:latin typeface="Tahoma" panose="020B0604030504040204" pitchFamily="34" charset="0"/>
                <a:cs typeface="Arial" panose="020B0604020202020204" pitchFamily="34" charset="0"/>
              </a:rPr>
              <a:t>     .</a:t>
            </a:r>
          </a:p>
        </p:txBody>
      </p:sp>
      <p:sp>
        <p:nvSpPr>
          <p:cNvPr id="20485" name="TextBox 5"/>
          <p:cNvSpPr txBox="1">
            <a:spLocks noChangeArrowheads="1"/>
          </p:cNvSpPr>
          <p:nvPr/>
        </p:nvSpPr>
        <p:spPr bwMode="auto">
          <a:xfrm rot="-1703833">
            <a:off x="779463" y="4525963"/>
            <a:ext cx="7251700" cy="64135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Bad Example…Don’t Use `define for state assignment</a:t>
            </a:r>
          </a:p>
          <a:p>
            <a:pPr eaLnBrk="1" hangingPunct="1"/>
            <a:r>
              <a:rPr lang="en-US" altLang="zh-CN" sz="1800">
                <a:solidFill>
                  <a:schemeClr val="tx1"/>
                </a:solidFill>
                <a:latin typeface="Verdana" panose="020B0604030504040204" pitchFamily="34" charset="0"/>
                <a:cs typeface="Arial" panose="020B0604020202020204" pitchFamily="34" charset="0"/>
              </a:rPr>
              <a:t>Use parameters instead.  `define should be truly global thing</a:t>
            </a:r>
          </a:p>
        </p:txBody>
      </p:sp>
      <p:sp>
        <p:nvSpPr>
          <p:cNvPr id="49158" name="Text Box 5"/>
          <p:cNvSpPr txBox="1">
            <a:spLocks noChangeArrowheads="1"/>
          </p:cNvSpPr>
          <p:nvPr/>
        </p:nvSpPr>
        <p:spPr bwMode="auto">
          <a:xfrm>
            <a:off x="4792663" y="6381750"/>
            <a:ext cx="2992437"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49159"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EF0B885B-FFDC-4C46-B95A-1E56FB6E9F30}" type="slidenum">
              <a:rPr lang="zh-CN" altLang="en-US" sz="1400"/>
              <a:pPr eaLnBrk="1" hangingPunct="1"/>
              <a:t>47</a:t>
            </a:fld>
            <a:endParaRPr lang="zh-CN"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0485"/>
                                        </p:tgtEl>
                                        <p:attrNameLst>
                                          <p:attrName>style.visibility</p:attrName>
                                        </p:attrNameLst>
                                      </p:cBhvr>
                                      <p:to>
                                        <p:strVal val="visible"/>
                                      </p:to>
                                    </p:set>
                                    <p:anim calcmode="lin" valueType="num">
                                      <p:cBhvr>
                                        <p:cTn id="7" dur="500" fill="hold"/>
                                        <p:tgtEl>
                                          <p:spTgt spid="20485"/>
                                        </p:tgtEl>
                                        <p:attrNameLst>
                                          <p:attrName>ppt_w</p:attrName>
                                        </p:attrNameLst>
                                      </p:cBhvr>
                                      <p:tavLst>
                                        <p:tav tm="0">
                                          <p:val>
                                            <p:fltVal val="0"/>
                                          </p:val>
                                        </p:tav>
                                        <p:tav tm="100000">
                                          <p:val>
                                            <p:strVal val="#ppt_w"/>
                                          </p:val>
                                        </p:tav>
                                      </p:tavLst>
                                    </p:anim>
                                    <p:anim calcmode="lin" valueType="num">
                                      <p:cBhvr>
                                        <p:cTn id="8" dur="500" fill="hold"/>
                                        <p:tgtEl>
                                          <p:spTgt spid="20485"/>
                                        </p:tgtEl>
                                        <p:attrNameLst>
                                          <p:attrName>ppt_h</p:attrName>
                                        </p:attrNameLst>
                                      </p:cBhvr>
                                      <p:tavLst>
                                        <p:tav tm="0">
                                          <p:val>
                                            <p:fltVal val="0"/>
                                          </p:val>
                                        </p:tav>
                                        <p:tav tm="100000">
                                          <p:val>
                                            <p:strVal val="#ppt_h"/>
                                          </p:val>
                                        </p:tav>
                                      </p:tavLst>
                                    </p:anim>
                                    <p:anim calcmode="lin" valueType="num">
                                      <p:cBhvr>
                                        <p:cTn id="9" dur="500" fill="hold"/>
                                        <p:tgtEl>
                                          <p:spTgt spid="20485"/>
                                        </p:tgtEl>
                                        <p:attrNameLst>
                                          <p:attrName>style.rotation</p:attrName>
                                        </p:attrNameLst>
                                      </p:cBhvr>
                                      <p:tavLst>
                                        <p:tav tm="0">
                                          <p:val>
                                            <p:fltVal val="360"/>
                                          </p:val>
                                        </p:tav>
                                        <p:tav tm="100000">
                                          <p:val>
                                            <p:fltVal val="0"/>
                                          </p:val>
                                        </p:tav>
                                      </p:tavLst>
                                    </p:anim>
                                    <p:animEffect transition="in" filter="fade">
                                      <p:cBhvr>
                                        <p:cTn id="10" dur="500"/>
                                        <p:tgtEl>
                                          <p:spTgt spid="20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314325" y="277813"/>
            <a:ext cx="8229600" cy="1139825"/>
          </a:xfrm>
        </p:spPr>
        <p:txBody>
          <a:bodyPr anchor="b"/>
          <a:lstStyle/>
          <a:p>
            <a:r>
              <a:rPr lang="en-US" altLang="zh-CN"/>
              <a:t>Parameters &amp; Define</a:t>
            </a:r>
          </a:p>
        </p:txBody>
      </p:sp>
      <p:sp>
        <p:nvSpPr>
          <p:cNvPr id="50179" name="Text Box 4"/>
          <p:cNvSpPr txBox="1">
            <a:spLocks noChangeArrowheads="1"/>
          </p:cNvSpPr>
          <p:nvPr/>
        </p:nvSpPr>
        <p:spPr bwMode="auto">
          <a:xfrm>
            <a:off x="914400" y="1600200"/>
            <a:ext cx="7820025" cy="35496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Tahoma" panose="020B0604030504040204" pitchFamily="34" charset="0"/>
                <a:cs typeface="Arial" panose="020B0604020202020204" pitchFamily="34" charset="0"/>
              </a:rPr>
              <a:t>localparam idle = 		2’b00;	// idle state of state machine</a:t>
            </a:r>
          </a:p>
          <a:p>
            <a:pPr eaLnBrk="1" hangingPunct="1"/>
            <a:r>
              <a:rPr lang="en-US" altLang="zh-CN" sz="1800">
                <a:solidFill>
                  <a:schemeClr val="tx1"/>
                </a:solidFill>
                <a:latin typeface="Tahoma" panose="020B0604030504040204" pitchFamily="34" charset="0"/>
                <a:cs typeface="Arial" panose="020B0604020202020204" pitchFamily="34" charset="0"/>
              </a:rPr>
              <a:t>localparam conv = 	2’b01;	// in this state while A2D converting</a:t>
            </a:r>
          </a:p>
          <a:p>
            <a:pPr eaLnBrk="1" hangingPunct="1"/>
            <a:r>
              <a:rPr lang="en-US" altLang="zh-CN" sz="1800">
                <a:solidFill>
                  <a:schemeClr val="tx1"/>
                </a:solidFill>
                <a:latin typeface="Tahoma" panose="020B0604030504040204" pitchFamily="34" charset="0"/>
                <a:cs typeface="Arial" panose="020B0604020202020204" pitchFamily="34" charset="0"/>
              </a:rPr>
              <a:t>localparam accum = 	2’b10;	// in this state while averaging samples</a:t>
            </a:r>
          </a:p>
          <a:p>
            <a:pPr eaLnBrk="1" hangingPunct="1"/>
            <a:r>
              <a:rPr lang="en-US" altLang="zh-CN" sz="1200" b="1">
                <a:solidFill>
                  <a:schemeClr val="tx1"/>
                </a:solidFill>
                <a:latin typeface="Tahoma" panose="020B0604030504040204" pitchFamily="34" charset="0"/>
                <a:cs typeface="Arial" panose="020B0604020202020204" pitchFamily="34" charset="0"/>
              </a:rPr>
              <a:t>     .</a:t>
            </a:r>
          </a:p>
          <a:p>
            <a:pPr eaLnBrk="1" hangingPunct="1"/>
            <a:r>
              <a:rPr lang="en-US" altLang="zh-CN" sz="1200" b="1">
                <a:solidFill>
                  <a:schemeClr val="tx1"/>
                </a:solidFill>
                <a:latin typeface="Tahoma" panose="020B0604030504040204" pitchFamily="34" charset="0"/>
                <a:cs typeface="Arial" panose="020B0604020202020204" pitchFamily="34" charset="0"/>
              </a:rPr>
              <a:t>     .</a:t>
            </a:r>
          </a:p>
          <a:p>
            <a:pPr eaLnBrk="1" hangingPunct="1"/>
            <a:r>
              <a:rPr lang="en-US" altLang="zh-CN" sz="1200" b="1">
                <a:solidFill>
                  <a:schemeClr val="tx1"/>
                </a:solidFill>
                <a:latin typeface="Tahoma" panose="020B0604030504040204" pitchFamily="34" charset="0"/>
                <a:cs typeface="Arial" panose="020B0604020202020204" pitchFamily="34" charset="0"/>
              </a:rPr>
              <a:t>     .</a:t>
            </a:r>
          </a:p>
          <a:p>
            <a:pPr eaLnBrk="1" hangingPunct="1"/>
            <a:r>
              <a:rPr lang="en-US" altLang="zh-CN" sz="1800">
                <a:solidFill>
                  <a:schemeClr val="tx1"/>
                </a:solidFill>
                <a:latin typeface="Tahoma" panose="020B0604030504040204" pitchFamily="34" charset="0"/>
                <a:cs typeface="Arial" panose="020B0604020202020204" pitchFamily="34" charset="0"/>
              </a:rPr>
              <a:t>  case (state)</a:t>
            </a:r>
          </a:p>
          <a:p>
            <a:pPr eaLnBrk="1" hangingPunct="1"/>
            <a:r>
              <a:rPr lang="en-US" altLang="zh-CN" sz="1800">
                <a:solidFill>
                  <a:schemeClr val="tx1"/>
                </a:solidFill>
                <a:latin typeface="Tahoma" panose="020B0604030504040204" pitchFamily="34" charset="0"/>
                <a:cs typeface="Arial" panose="020B0604020202020204" pitchFamily="34" charset="0"/>
              </a:rPr>
              <a:t>    idle : if (start_conv) nxt_state = conv;</a:t>
            </a:r>
          </a:p>
          <a:p>
            <a:pPr eaLnBrk="1" hangingPunct="1"/>
            <a:r>
              <a:rPr lang="en-US" altLang="zh-CN" sz="1800">
                <a:solidFill>
                  <a:schemeClr val="tx1"/>
                </a:solidFill>
                <a:latin typeface="Tahoma" panose="020B0604030504040204" pitchFamily="34" charset="0"/>
                <a:cs typeface="Arial" panose="020B0604020202020204" pitchFamily="34" charset="0"/>
              </a:rPr>
              <a:t>              else               nxt_state = idlle</a:t>
            </a:r>
          </a:p>
          <a:p>
            <a:pPr eaLnBrk="1" hangingPunct="1"/>
            <a:endParaRPr lang="en-US" altLang="zh-CN" sz="1000">
              <a:solidFill>
                <a:schemeClr val="tx1"/>
              </a:solidFill>
              <a:latin typeface="Tahoma" panose="020B0604030504040204" pitchFamily="34" charset="0"/>
              <a:cs typeface="Arial" panose="020B0604020202020204" pitchFamily="34" charset="0"/>
            </a:endParaRPr>
          </a:p>
          <a:p>
            <a:pPr eaLnBrk="1" hangingPunct="1"/>
            <a:r>
              <a:rPr lang="en-US" altLang="zh-CN" sz="1800">
                <a:solidFill>
                  <a:schemeClr val="tx1"/>
                </a:solidFill>
                <a:latin typeface="Tahoma" panose="020B0604030504040204" pitchFamily="34" charset="0"/>
                <a:cs typeface="Arial" panose="020B0604020202020204" pitchFamily="34" charset="0"/>
              </a:rPr>
              <a:t>    conv : if (gt) nxt_state = avg;</a:t>
            </a:r>
          </a:p>
          <a:p>
            <a:pPr eaLnBrk="1" hangingPunct="1"/>
            <a:r>
              <a:rPr lang="en-US" altLang="zh-CN" sz="1800">
                <a:solidFill>
                  <a:schemeClr val="tx1"/>
                </a:solidFill>
                <a:latin typeface="Tahoma" panose="020B0604030504040204" pitchFamily="34" charset="0"/>
                <a:cs typeface="Arial" panose="020B0604020202020204" pitchFamily="34" charset="0"/>
              </a:rPr>
              <a:t>               else    nxt_state = conv;</a:t>
            </a:r>
          </a:p>
          <a:p>
            <a:pPr eaLnBrk="1" hangingPunct="1"/>
            <a:r>
              <a:rPr lang="en-US" altLang="zh-CN" sz="1200" b="1">
                <a:solidFill>
                  <a:schemeClr val="tx1"/>
                </a:solidFill>
                <a:latin typeface="Tahoma" panose="020B0604030504040204" pitchFamily="34" charset="0"/>
                <a:cs typeface="Arial" panose="020B0604020202020204" pitchFamily="34" charset="0"/>
              </a:rPr>
              <a:t>     .</a:t>
            </a:r>
          </a:p>
          <a:p>
            <a:pPr eaLnBrk="1" hangingPunct="1"/>
            <a:r>
              <a:rPr lang="en-US" altLang="zh-CN" sz="1200" b="1">
                <a:solidFill>
                  <a:schemeClr val="tx1"/>
                </a:solidFill>
                <a:latin typeface="Tahoma" panose="020B0604030504040204" pitchFamily="34" charset="0"/>
                <a:cs typeface="Arial" panose="020B0604020202020204" pitchFamily="34" charset="0"/>
              </a:rPr>
              <a:t>     .</a:t>
            </a:r>
          </a:p>
          <a:p>
            <a:pPr eaLnBrk="1" hangingPunct="1"/>
            <a:r>
              <a:rPr lang="en-US" altLang="zh-CN" sz="1200" b="1">
                <a:solidFill>
                  <a:schemeClr val="tx1"/>
                </a:solidFill>
                <a:latin typeface="Tahoma" panose="020B0604030504040204" pitchFamily="34" charset="0"/>
                <a:cs typeface="Arial" panose="020B0604020202020204" pitchFamily="34" charset="0"/>
              </a:rPr>
              <a:t>     .</a:t>
            </a:r>
          </a:p>
        </p:txBody>
      </p:sp>
      <p:sp>
        <p:nvSpPr>
          <p:cNvPr id="50180" name="Text Box 5"/>
          <p:cNvSpPr txBox="1">
            <a:spLocks noChangeArrowheads="1"/>
          </p:cNvSpPr>
          <p:nvPr/>
        </p:nvSpPr>
        <p:spPr bwMode="auto">
          <a:xfrm>
            <a:off x="4933950" y="6381750"/>
            <a:ext cx="2994025"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50181"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59C68361-B0E0-4998-BBE1-1277A7B75BE1}" type="slidenum">
              <a:rPr lang="zh-CN" altLang="en-US" sz="1400"/>
              <a:pPr eaLnBrk="1" hangingPunct="1"/>
              <a:t>48</a:t>
            </a:fld>
            <a:endParaRPr lang="zh-CN" altLang="en-US" sz="14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矩形 22529"/>
          <p:cNvSpPr>
            <a:spLocks noChangeArrowheads="1"/>
          </p:cNvSpPr>
          <p:nvPr/>
        </p:nvSpPr>
        <p:spPr bwMode="auto">
          <a:xfrm>
            <a:off x="179388" y="909638"/>
            <a:ext cx="8713787"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950913" indent="-45720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45000"/>
              </a:lnSpc>
              <a:buClr>
                <a:srgbClr val="FF0000"/>
              </a:buClr>
              <a:buSzPct val="80000"/>
              <a:buFont typeface="Wingdings" panose="05000000000000000000" pitchFamily="2" charset="2"/>
              <a:buChar char="q"/>
            </a:pPr>
            <a:r>
              <a:rPr lang="zh-CN" altLang="en-US" sz="2800" b="1">
                <a:solidFill>
                  <a:schemeClr val="accent2"/>
                </a:solidFill>
                <a:latin typeface="Times New Roman" panose="02020603050405020304" pitchFamily="18" charset="0"/>
              </a:rPr>
              <a:t>数据类型</a:t>
            </a:r>
          </a:p>
          <a:p>
            <a:pPr lvl="1" algn="just" eaLnBrk="1" hangingPunct="1">
              <a:lnSpc>
                <a:spcPct val="145000"/>
              </a:lnSpc>
              <a:buClr>
                <a:schemeClr val="tx1"/>
              </a:buClr>
              <a:buSzPct val="80000"/>
              <a:buFont typeface="Wingdings" panose="05000000000000000000" pitchFamily="2" charset="2"/>
              <a:buChar char="Ø"/>
            </a:pPr>
            <a:r>
              <a:rPr lang="zh-CN" altLang="en-US" b="1">
                <a:solidFill>
                  <a:schemeClr val="accent2"/>
                </a:solidFill>
                <a:latin typeface="Times New Roman" panose="02020603050405020304" pitchFamily="18" charset="0"/>
              </a:rPr>
              <a:t>线网类型。</a:t>
            </a:r>
            <a:r>
              <a:rPr lang="en-US" altLang="zh-CN" b="1">
                <a:solidFill>
                  <a:schemeClr val="accent2"/>
                </a:solidFill>
                <a:latin typeface="Times New Roman" panose="02020603050405020304" pitchFamily="18" charset="0"/>
              </a:rPr>
              <a:t>net type</a:t>
            </a:r>
            <a:r>
              <a:rPr lang="zh-CN" altLang="en-US" b="1">
                <a:solidFill>
                  <a:schemeClr val="accent2"/>
                </a:solidFill>
                <a:latin typeface="Times New Roman" panose="02020603050405020304" pitchFamily="18" charset="0"/>
              </a:rPr>
              <a:t>表示</a:t>
            </a:r>
            <a:r>
              <a:rPr lang="en-US" altLang="zh-CN" b="1">
                <a:solidFill>
                  <a:schemeClr val="tx1"/>
                </a:solidFill>
                <a:latin typeface="Times New Roman" panose="02020603050405020304" pitchFamily="18" charset="0"/>
              </a:rPr>
              <a:t>Verilog</a:t>
            </a:r>
            <a:r>
              <a:rPr lang="zh-CN" altLang="en-US" b="1">
                <a:solidFill>
                  <a:schemeClr val="accent2"/>
                </a:solidFill>
                <a:latin typeface="Times New Roman" panose="02020603050405020304" pitchFamily="18" charset="0"/>
              </a:rPr>
              <a:t>结构化元件间的物理连线。它的值由驱动元件的值决定；如果没有驱动元件连接到线网，线网的缺省值为</a:t>
            </a:r>
            <a:r>
              <a:rPr lang="en-US" altLang="zh-CN" b="1">
                <a:solidFill>
                  <a:schemeClr val="accent2"/>
                </a:solidFill>
                <a:latin typeface="Times New Roman" panose="02020603050405020304" pitchFamily="18" charset="0"/>
              </a:rPr>
              <a:t>z</a:t>
            </a:r>
            <a:r>
              <a:rPr lang="zh-CN" altLang="en-US" b="1">
                <a:solidFill>
                  <a:schemeClr val="accent2"/>
                </a:solidFill>
                <a:latin typeface="Times New Roman" panose="02020603050405020304" pitchFamily="18" charset="0"/>
              </a:rPr>
              <a:t>。</a:t>
            </a:r>
          </a:p>
          <a:p>
            <a:pPr lvl="1" algn="just" eaLnBrk="1" hangingPunct="1">
              <a:lnSpc>
                <a:spcPct val="145000"/>
              </a:lnSpc>
              <a:buClr>
                <a:schemeClr val="tx1"/>
              </a:buClr>
              <a:buSzPct val="80000"/>
              <a:buFont typeface="Wingdings" panose="05000000000000000000" pitchFamily="2" charset="2"/>
              <a:buChar char="Ø"/>
            </a:pPr>
            <a:endParaRPr lang="zh-CN" altLang="en-US" b="1">
              <a:solidFill>
                <a:schemeClr val="accent2"/>
              </a:solidFill>
              <a:latin typeface="Times New Roman" panose="02020603050405020304" pitchFamily="18" charset="0"/>
            </a:endParaRPr>
          </a:p>
          <a:p>
            <a:pPr lvl="1" algn="just" eaLnBrk="1" hangingPunct="1">
              <a:lnSpc>
                <a:spcPct val="145000"/>
              </a:lnSpc>
              <a:buClr>
                <a:schemeClr val="tx1"/>
              </a:buClr>
              <a:buSzPct val="80000"/>
              <a:buFont typeface="Wingdings" panose="05000000000000000000" pitchFamily="2" charset="2"/>
              <a:buChar char="Ø"/>
            </a:pPr>
            <a:r>
              <a:rPr lang="zh-CN" altLang="en-US" b="1">
                <a:solidFill>
                  <a:schemeClr val="accent2"/>
                </a:solidFill>
                <a:latin typeface="Times New Roman" panose="02020603050405020304" pitchFamily="18" charset="0"/>
              </a:rPr>
              <a:t>寄存器类型。</a:t>
            </a:r>
            <a:r>
              <a:rPr lang="en-US" altLang="zh-CN" b="1">
                <a:solidFill>
                  <a:schemeClr val="accent2"/>
                </a:solidFill>
                <a:latin typeface="Times New Roman" panose="02020603050405020304" pitchFamily="18" charset="0"/>
              </a:rPr>
              <a:t>register type</a:t>
            </a:r>
            <a:r>
              <a:rPr lang="zh-CN" altLang="en-US" b="1">
                <a:solidFill>
                  <a:schemeClr val="accent2"/>
                </a:solidFill>
                <a:latin typeface="Times New Roman" panose="02020603050405020304" pitchFamily="18" charset="0"/>
              </a:rPr>
              <a:t>表示一个抽象的数据存储单元，它只能在</a:t>
            </a:r>
            <a:r>
              <a:rPr lang="en-US" altLang="zh-CN" b="1">
                <a:solidFill>
                  <a:srgbClr val="FF0000"/>
                </a:solidFill>
                <a:latin typeface="Times New Roman" panose="02020603050405020304" pitchFamily="18" charset="0"/>
              </a:rPr>
              <a:t>always</a:t>
            </a:r>
            <a:r>
              <a:rPr lang="zh-CN" altLang="en-US" b="1">
                <a:solidFill>
                  <a:schemeClr val="accent2"/>
                </a:solidFill>
                <a:latin typeface="Times New Roman" panose="02020603050405020304" pitchFamily="18" charset="0"/>
              </a:rPr>
              <a:t>语句和</a:t>
            </a:r>
            <a:r>
              <a:rPr lang="en-US" altLang="zh-CN" b="1">
                <a:solidFill>
                  <a:srgbClr val="FF0000"/>
                </a:solidFill>
                <a:latin typeface="Times New Roman" panose="02020603050405020304" pitchFamily="18" charset="0"/>
              </a:rPr>
              <a:t>initial</a:t>
            </a:r>
            <a:r>
              <a:rPr lang="zh-CN" altLang="en-US" b="1">
                <a:solidFill>
                  <a:schemeClr val="accent2"/>
                </a:solidFill>
                <a:latin typeface="Times New Roman" panose="02020603050405020304" pitchFamily="18" charset="0"/>
              </a:rPr>
              <a:t>语句中被赋值，并且它的值从一个赋值到另一个赋值被保存下来。寄存器类型的变量具有</a:t>
            </a:r>
            <a:r>
              <a:rPr lang="en-US" altLang="zh-CN" b="1">
                <a:solidFill>
                  <a:schemeClr val="accent2"/>
                </a:solidFill>
                <a:latin typeface="Times New Roman" panose="02020603050405020304" pitchFamily="18" charset="0"/>
              </a:rPr>
              <a:t>x</a:t>
            </a:r>
            <a:r>
              <a:rPr lang="zh-CN" altLang="en-US" b="1">
                <a:solidFill>
                  <a:schemeClr val="accent2"/>
                </a:solidFill>
                <a:latin typeface="Times New Roman" panose="02020603050405020304" pitchFamily="18" charset="0"/>
              </a:rPr>
              <a:t>的缺省值。</a:t>
            </a:r>
          </a:p>
        </p:txBody>
      </p:sp>
      <p:sp>
        <p:nvSpPr>
          <p:cNvPr id="51203"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4AB0BB6E-E5A3-4896-8E9A-856BDB58A73E}" type="slidenum">
              <a:rPr lang="zh-CN" altLang="en-US" sz="1400"/>
              <a:pPr eaLnBrk="1" hangingPunct="1"/>
              <a:t>49</a:t>
            </a:fld>
            <a:endParaRPr lang="zh-CN" altLang="en-US" sz="14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矩形 23553"/>
          <p:cNvSpPr>
            <a:spLocks noChangeArrowheads="1"/>
          </p:cNvSpPr>
          <p:nvPr/>
        </p:nvSpPr>
        <p:spPr bwMode="auto">
          <a:xfrm>
            <a:off x="250825" y="909638"/>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950913" indent="-45720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en-US" altLang="zh-CN" sz="2800" b="1">
                <a:solidFill>
                  <a:schemeClr val="accent2"/>
                </a:solidFill>
                <a:latin typeface="Times New Roman" panose="02020603050405020304" pitchFamily="18" charset="0"/>
              </a:rPr>
              <a:t>Nets</a:t>
            </a:r>
            <a:r>
              <a:rPr lang="zh-CN" altLang="en-US" sz="2800" b="1">
                <a:solidFill>
                  <a:schemeClr val="accent2"/>
                </a:solidFill>
                <a:latin typeface="Times New Roman" panose="02020603050405020304" pitchFamily="18" charset="0"/>
              </a:rPr>
              <a:t>数据类型：表示结构化元件之间的连线。线网的值由驱动元件决定，若未连，则缺省值为</a:t>
            </a:r>
            <a:r>
              <a:rPr lang="en-US" altLang="zh-CN" sz="2800" b="1">
                <a:solidFill>
                  <a:schemeClr val="accent2"/>
                </a:solidFill>
                <a:latin typeface="Times New Roman" panose="02020603050405020304" pitchFamily="18" charset="0"/>
              </a:rPr>
              <a:t>z</a:t>
            </a:r>
            <a:r>
              <a:rPr lang="zh-CN" altLang="en-US" sz="2800" b="1">
                <a:solidFill>
                  <a:schemeClr val="accent2"/>
                </a:solidFill>
                <a:latin typeface="Times New Roman" panose="02020603050405020304" pitchFamily="18" charset="0"/>
              </a:rPr>
              <a:t>。</a:t>
            </a:r>
          </a:p>
          <a:p>
            <a:pPr lvl="1" algn="just" eaLnBrk="1" hangingPunct="1">
              <a:lnSpc>
                <a:spcPct val="150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wire</a:t>
            </a:r>
            <a:r>
              <a:rPr lang="zh-CN" altLang="en-US" sz="2000" b="1">
                <a:solidFill>
                  <a:schemeClr val="accent2"/>
                </a:solidFill>
                <a:latin typeface="Times New Roman" panose="02020603050405020304" pitchFamily="18" charset="0"/>
              </a:rPr>
              <a:t>和</a:t>
            </a:r>
            <a:r>
              <a:rPr lang="en-US" altLang="zh-CN" sz="2000" b="1">
                <a:solidFill>
                  <a:schemeClr val="accent2"/>
                </a:solidFill>
                <a:latin typeface="Times New Roman" panose="02020603050405020304" pitchFamily="18" charset="0"/>
              </a:rPr>
              <a:t>tri</a:t>
            </a:r>
            <a:r>
              <a:rPr lang="zh-CN" altLang="en-US" sz="2000" b="1">
                <a:solidFill>
                  <a:schemeClr val="accent2"/>
                </a:solidFill>
                <a:latin typeface="Times New Roman" panose="02020603050405020304" pitchFamily="18" charset="0"/>
              </a:rPr>
              <a:t>线网：是最常见的线网类型。</a:t>
            </a:r>
          </a:p>
          <a:p>
            <a:pPr lvl="1" algn="just" eaLnBrk="1" hangingPunct="1">
              <a:lnSpc>
                <a:spcPct val="150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wor</a:t>
            </a:r>
            <a:r>
              <a:rPr lang="zh-CN" altLang="en-US" sz="2000" b="1">
                <a:solidFill>
                  <a:schemeClr val="accent2"/>
                </a:solidFill>
                <a:latin typeface="Times New Roman" panose="02020603050405020304" pitchFamily="18" charset="0"/>
              </a:rPr>
              <a:t>和</a:t>
            </a:r>
            <a:r>
              <a:rPr lang="en-US" altLang="zh-CN" sz="2000" b="1">
                <a:solidFill>
                  <a:schemeClr val="accent2"/>
                </a:solidFill>
                <a:latin typeface="Times New Roman" panose="02020603050405020304" pitchFamily="18" charset="0"/>
              </a:rPr>
              <a:t>trior</a:t>
            </a:r>
            <a:r>
              <a:rPr lang="zh-CN" altLang="en-US" sz="2000" b="1">
                <a:solidFill>
                  <a:schemeClr val="accent2"/>
                </a:solidFill>
                <a:latin typeface="Times New Roman" panose="02020603050405020304" pitchFamily="18" charset="0"/>
              </a:rPr>
              <a:t>线网：如果某个驱动源为</a:t>
            </a:r>
            <a:r>
              <a:rPr lang="en-US" altLang="zh-CN" sz="2000" b="1">
                <a:solidFill>
                  <a:schemeClr val="accent2"/>
                </a:solidFill>
                <a:latin typeface="Times New Roman" panose="02020603050405020304" pitchFamily="18" charset="0"/>
              </a:rPr>
              <a:t>1</a:t>
            </a:r>
            <a:r>
              <a:rPr lang="zh-CN" altLang="en-US" sz="2000" b="1">
                <a:solidFill>
                  <a:schemeClr val="accent2"/>
                </a:solidFill>
                <a:latin typeface="Times New Roman" panose="02020603050405020304" pitchFamily="18" charset="0"/>
              </a:rPr>
              <a:t>，那么线网的值也为</a:t>
            </a:r>
            <a:r>
              <a:rPr lang="en-US" altLang="zh-CN" sz="2000" b="1">
                <a:solidFill>
                  <a:schemeClr val="accent2"/>
                </a:solidFill>
                <a:latin typeface="Times New Roman" panose="02020603050405020304" pitchFamily="18" charset="0"/>
              </a:rPr>
              <a:t>1</a:t>
            </a:r>
            <a:r>
              <a:rPr lang="zh-CN" altLang="en-US" sz="2000" b="1">
                <a:solidFill>
                  <a:schemeClr val="accent2"/>
                </a:solidFill>
                <a:latin typeface="Times New Roman" panose="02020603050405020304" pitchFamily="18" charset="0"/>
              </a:rPr>
              <a:t>。</a:t>
            </a:r>
          </a:p>
          <a:p>
            <a:pPr lvl="1" algn="just" eaLnBrk="1" hangingPunct="1">
              <a:lnSpc>
                <a:spcPct val="150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wand</a:t>
            </a:r>
            <a:r>
              <a:rPr lang="zh-CN" altLang="en-US" sz="2000" b="1">
                <a:solidFill>
                  <a:schemeClr val="accent2"/>
                </a:solidFill>
                <a:latin typeface="Times New Roman" panose="02020603050405020304" pitchFamily="18" charset="0"/>
              </a:rPr>
              <a:t>和</a:t>
            </a:r>
            <a:r>
              <a:rPr lang="en-US" altLang="zh-CN" sz="2000" b="1">
                <a:solidFill>
                  <a:schemeClr val="accent2"/>
                </a:solidFill>
                <a:latin typeface="Times New Roman" panose="02020603050405020304" pitchFamily="18" charset="0"/>
              </a:rPr>
              <a:t>triand</a:t>
            </a:r>
            <a:r>
              <a:rPr lang="zh-CN" altLang="en-US" sz="2000" b="1">
                <a:solidFill>
                  <a:schemeClr val="accent2"/>
                </a:solidFill>
                <a:latin typeface="Times New Roman" panose="02020603050405020304" pitchFamily="18" charset="0"/>
              </a:rPr>
              <a:t>线网：如果某个驱动源为</a:t>
            </a:r>
            <a:r>
              <a:rPr lang="en-US" altLang="zh-CN" sz="2000" b="1">
                <a:solidFill>
                  <a:schemeClr val="accent2"/>
                </a:solidFill>
                <a:latin typeface="Times New Roman" panose="02020603050405020304" pitchFamily="18" charset="0"/>
              </a:rPr>
              <a:t>0</a:t>
            </a:r>
            <a:r>
              <a:rPr lang="zh-CN" altLang="en-US" sz="2000" b="1">
                <a:solidFill>
                  <a:schemeClr val="accent2"/>
                </a:solidFill>
                <a:latin typeface="Times New Roman" panose="02020603050405020304" pitchFamily="18" charset="0"/>
              </a:rPr>
              <a:t>，那么线网的值为</a:t>
            </a:r>
            <a:r>
              <a:rPr lang="en-US" altLang="zh-CN" sz="2000" b="1">
                <a:solidFill>
                  <a:schemeClr val="accent2"/>
                </a:solidFill>
                <a:latin typeface="Times New Roman" panose="02020603050405020304" pitchFamily="18" charset="0"/>
              </a:rPr>
              <a:t>0</a:t>
            </a:r>
            <a:r>
              <a:rPr lang="zh-CN" altLang="en-US" sz="2000" b="1">
                <a:solidFill>
                  <a:schemeClr val="accent2"/>
                </a:solidFill>
                <a:latin typeface="Times New Roman" panose="02020603050405020304" pitchFamily="18" charset="0"/>
              </a:rPr>
              <a:t>。</a:t>
            </a:r>
          </a:p>
          <a:p>
            <a:pPr lvl="1" algn="just" eaLnBrk="1" hangingPunct="1">
              <a:lnSpc>
                <a:spcPct val="150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trireg</a:t>
            </a:r>
            <a:r>
              <a:rPr lang="zh-CN" altLang="en-US" sz="2000" b="1">
                <a:solidFill>
                  <a:schemeClr val="accent2"/>
                </a:solidFill>
                <a:latin typeface="Times New Roman" panose="02020603050405020304" pitchFamily="18" charset="0"/>
              </a:rPr>
              <a:t>线网：此线网存储数值（类似于寄存器），并且用于电容节点的建模。</a:t>
            </a:r>
          </a:p>
          <a:p>
            <a:pPr lvl="1" algn="just" eaLnBrk="1" hangingPunct="1">
              <a:lnSpc>
                <a:spcPct val="150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tri0</a:t>
            </a:r>
            <a:r>
              <a:rPr lang="zh-CN" altLang="en-US" sz="2000" b="1">
                <a:solidFill>
                  <a:schemeClr val="accent2"/>
                </a:solidFill>
                <a:latin typeface="Times New Roman" panose="02020603050405020304" pitchFamily="18" charset="0"/>
              </a:rPr>
              <a:t>和</a:t>
            </a:r>
            <a:r>
              <a:rPr lang="en-US" altLang="zh-CN" sz="2000" b="1">
                <a:solidFill>
                  <a:schemeClr val="accent2"/>
                </a:solidFill>
                <a:latin typeface="Times New Roman" panose="02020603050405020304" pitchFamily="18" charset="0"/>
              </a:rPr>
              <a:t>tri1</a:t>
            </a:r>
            <a:r>
              <a:rPr lang="zh-CN" altLang="en-US" sz="2000" b="1">
                <a:solidFill>
                  <a:schemeClr val="accent2"/>
                </a:solidFill>
                <a:latin typeface="Times New Roman" panose="02020603050405020304" pitchFamily="18" charset="0"/>
              </a:rPr>
              <a:t>线网：这类线网可用于线逻辑的建模，即线网有多于一个驱动源。</a:t>
            </a:r>
          </a:p>
          <a:p>
            <a:pPr lvl="1" algn="just" eaLnBrk="1" hangingPunct="1">
              <a:lnSpc>
                <a:spcPct val="150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supply0</a:t>
            </a:r>
            <a:r>
              <a:rPr lang="zh-CN" altLang="en-US" sz="2000" b="1">
                <a:solidFill>
                  <a:schemeClr val="accent2"/>
                </a:solidFill>
                <a:latin typeface="Times New Roman" panose="02020603050405020304" pitchFamily="18" charset="0"/>
              </a:rPr>
              <a:t>和</a:t>
            </a:r>
            <a:r>
              <a:rPr lang="en-US" altLang="zh-CN" sz="2000" b="1">
                <a:solidFill>
                  <a:schemeClr val="accent2"/>
                </a:solidFill>
                <a:latin typeface="Times New Roman" panose="02020603050405020304" pitchFamily="18" charset="0"/>
              </a:rPr>
              <a:t>supply1</a:t>
            </a:r>
            <a:r>
              <a:rPr lang="zh-CN" altLang="en-US" sz="2000" b="1">
                <a:solidFill>
                  <a:schemeClr val="accent2"/>
                </a:solidFill>
                <a:latin typeface="Times New Roman" panose="02020603050405020304" pitchFamily="18" charset="0"/>
              </a:rPr>
              <a:t>线网：</a:t>
            </a:r>
            <a:r>
              <a:rPr lang="en-US" altLang="zh-CN" sz="2000" b="1">
                <a:solidFill>
                  <a:schemeClr val="accent2"/>
                </a:solidFill>
                <a:latin typeface="Times New Roman" panose="02020603050405020304" pitchFamily="18" charset="0"/>
              </a:rPr>
              <a:t>supply0</a:t>
            </a:r>
            <a:r>
              <a:rPr lang="zh-CN" altLang="en-US" sz="2000" b="1">
                <a:solidFill>
                  <a:schemeClr val="accent2"/>
                </a:solidFill>
                <a:latin typeface="Times New Roman" panose="02020603050405020304" pitchFamily="18" charset="0"/>
              </a:rPr>
              <a:t>用于对“地”建模，即低电平</a:t>
            </a:r>
            <a:r>
              <a:rPr lang="en-US" altLang="zh-CN" sz="2000" b="1">
                <a:solidFill>
                  <a:schemeClr val="accent2"/>
                </a:solidFill>
                <a:latin typeface="Times New Roman" panose="02020603050405020304" pitchFamily="18" charset="0"/>
              </a:rPr>
              <a:t>0</a:t>
            </a:r>
            <a:r>
              <a:rPr lang="zh-CN" altLang="en-US" sz="2000" b="1">
                <a:solidFill>
                  <a:schemeClr val="accent2"/>
                </a:solidFill>
                <a:latin typeface="Times New Roman" panose="02020603050405020304" pitchFamily="18" charset="0"/>
              </a:rPr>
              <a:t>；</a:t>
            </a:r>
            <a:r>
              <a:rPr lang="en-US" altLang="zh-CN" sz="2000" b="1">
                <a:solidFill>
                  <a:schemeClr val="accent2"/>
                </a:solidFill>
                <a:latin typeface="Times New Roman" panose="02020603050405020304" pitchFamily="18" charset="0"/>
              </a:rPr>
              <a:t>supply1</a:t>
            </a:r>
            <a:r>
              <a:rPr lang="zh-CN" altLang="en-US" sz="2000" b="1">
                <a:solidFill>
                  <a:schemeClr val="accent2"/>
                </a:solidFill>
                <a:latin typeface="Times New Roman" panose="02020603050405020304" pitchFamily="18" charset="0"/>
              </a:rPr>
              <a:t>用于对电源建模，即高电平</a:t>
            </a:r>
            <a:r>
              <a:rPr lang="en-US" altLang="zh-CN" sz="2000" b="1">
                <a:solidFill>
                  <a:schemeClr val="accent2"/>
                </a:solidFill>
                <a:latin typeface="Times New Roman" panose="02020603050405020304" pitchFamily="18" charset="0"/>
              </a:rPr>
              <a:t>1</a:t>
            </a:r>
            <a:r>
              <a:rPr lang="zh-CN" altLang="en-US" sz="2000" b="1">
                <a:solidFill>
                  <a:schemeClr val="accent2"/>
                </a:solidFill>
                <a:latin typeface="Times New Roman" panose="02020603050405020304" pitchFamily="18" charset="0"/>
              </a:rPr>
              <a:t>。</a:t>
            </a:r>
          </a:p>
        </p:txBody>
      </p:sp>
      <p:sp>
        <p:nvSpPr>
          <p:cNvPr id="52227"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5141BD2A-D5C9-472A-B588-0B0A6BBDC7B0}" type="slidenum">
              <a:rPr lang="zh-CN" altLang="en-US" sz="1400"/>
              <a:pPr eaLnBrk="1" hangingPunct="1"/>
              <a:t>50</a:t>
            </a:fld>
            <a:endParaRPr lang="zh-CN" altLang="en-US" sz="14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矩形 24577"/>
          <p:cNvSpPr>
            <a:spLocks noChangeArrowheads="1"/>
          </p:cNvSpPr>
          <p:nvPr/>
        </p:nvSpPr>
        <p:spPr bwMode="auto">
          <a:xfrm>
            <a:off x="250825" y="981075"/>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950913" indent="-45720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en-US" altLang="zh-CN" b="1">
                <a:solidFill>
                  <a:schemeClr val="accent2"/>
                </a:solidFill>
                <a:latin typeface="Times New Roman" panose="02020603050405020304" pitchFamily="18" charset="0"/>
              </a:rPr>
              <a:t>Register</a:t>
            </a:r>
            <a:r>
              <a:rPr lang="zh-CN" altLang="en-US" b="1">
                <a:solidFill>
                  <a:schemeClr val="accent2"/>
                </a:solidFill>
                <a:latin typeface="Times New Roman" panose="02020603050405020304" pitchFamily="18" charset="0"/>
              </a:rPr>
              <a:t>数据类型：在程序块中作变量用，对信号赋值需要用该数据类型，赋值时用关键字</a:t>
            </a:r>
            <a:r>
              <a:rPr lang="en-US" altLang="zh-CN" b="1">
                <a:solidFill>
                  <a:srgbClr val="FF0000"/>
                </a:solidFill>
                <a:latin typeface="Times New Roman" panose="02020603050405020304" pitchFamily="18" charset="0"/>
              </a:rPr>
              <a:t>initial</a:t>
            </a:r>
            <a:r>
              <a:rPr lang="zh-CN" altLang="en-US" b="1">
                <a:solidFill>
                  <a:schemeClr val="accent2"/>
                </a:solidFill>
                <a:latin typeface="Times New Roman" panose="02020603050405020304" pitchFamily="18" charset="0"/>
              </a:rPr>
              <a:t>或</a:t>
            </a:r>
            <a:r>
              <a:rPr lang="en-US" altLang="zh-CN" b="1">
                <a:solidFill>
                  <a:srgbClr val="FF0000"/>
                </a:solidFill>
                <a:latin typeface="Times New Roman" panose="02020603050405020304" pitchFamily="18" charset="0"/>
              </a:rPr>
              <a:t>always</a:t>
            </a:r>
            <a:r>
              <a:rPr lang="zh-CN" altLang="en-US" b="1">
                <a:solidFill>
                  <a:schemeClr val="accent2"/>
                </a:solidFill>
                <a:latin typeface="Times New Roman" panose="02020603050405020304" pitchFamily="18" charset="0"/>
              </a:rPr>
              <a:t>开始。</a:t>
            </a:r>
          </a:p>
          <a:p>
            <a:pPr lvl="1" algn="just" eaLnBrk="1" hangingPunct="1">
              <a:lnSpc>
                <a:spcPct val="150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reg</a:t>
            </a:r>
            <a:r>
              <a:rPr lang="zh-CN" altLang="en-US" sz="2000" b="1">
                <a:solidFill>
                  <a:schemeClr val="accent2"/>
                </a:solidFill>
                <a:latin typeface="Times New Roman" panose="02020603050405020304" pitchFamily="18" charset="0"/>
              </a:rPr>
              <a:t>寄存器类型：是最常见的数据类型</a:t>
            </a:r>
            <a:r>
              <a:rPr lang="en-US" altLang="zh-CN" sz="2000" b="1">
                <a:solidFill>
                  <a:schemeClr val="accent2"/>
                </a:solidFill>
                <a:latin typeface="Times New Roman" panose="02020603050405020304" pitchFamily="18" charset="0"/>
              </a:rPr>
              <a:t>.</a:t>
            </a:r>
          </a:p>
          <a:p>
            <a:pPr lvl="1" algn="just" eaLnBrk="1" hangingPunct="1">
              <a:lnSpc>
                <a:spcPct val="150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integer</a:t>
            </a:r>
            <a:r>
              <a:rPr lang="zh-CN" altLang="en-US" sz="2000" b="1">
                <a:solidFill>
                  <a:schemeClr val="accent2"/>
                </a:solidFill>
                <a:latin typeface="Times New Roman" panose="02020603050405020304" pitchFamily="18" charset="0"/>
              </a:rPr>
              <a:t>寄存器类型：整数寄存器包含整数值，可以作为普通寄存器使用，典型应用为高层次行为建模。</a:t>
            </a:r>
          </a:p>
          <a:p>
            <a:pPr lvl="1" algn="just" eaLnBrk="1" hangingPunct="1">
              <a:lnSpc>
                <a:spcPct val="150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time</a:t>
            </a:r>
            <a:r>
              <a:rPr lang="zh-CN" altLang="en-US" sz="2000" b="1">
                <a:solidFill>
                  <a:schemeClr val="accent2"/>
                </a:solidFill>
                <a:latin typeface="Times New Roman" panose="02020603050405020304" pitchFamily="18" charset="0"/>
              </a:rPr>
              <a:t>类型：用于存储和处理时间。</a:t>
            </a:r>
          </a:p>
          <a:p>
            <a:pPr lvl="1" algn="just" eaLnBrk="1" hangingPunct="1">
              <a:lnSpc>
                <a:spcPct val="150000"/>
              </a:lnSpc>
              <a:buClr>
                <a:schemeClr val="tx1"/>
              </a:buClr>
              <a:buSzPct val="80000"/>
              <a:buFont typeface="Wingdings" panose="05000000000000000000" pitchFamily="2" charset="2"/>
              <a:buChar char="Ø"/>
            </a:pPr>
            <a:r>
              <a:rPr lang="en-US" altLang="zh-CN" sz="2000" b="1">
                <a:solidFill>
                  <a:schemeClr val="accent2"/>
                </a:solidFill>
                <a:latin typeface="Times New Roman" panose="02020603050405020304" pitchFamily="18" charset="0"/>
              </a:rPr>
              <a:t>real</a:t>
            </a:r>
            <a:r>
              <a:rPr lang="zh-CN" altLang="en-US" sz="2000" b="1">
                <a:solidFill>
                  <a:schemeClr val="accent2"/>
                </a:solidFill>
                <a:latin typeface="Times New Roman" panose="02020603050405020304" pitchFamily="18" charset="0"/>
              </a:rPr>
              <a:t>和</a:t>
            </a:r>
            <a:r>
              <a:rPr lang="en-US" altLang="zh-CN" sz="2000" b="1">
                <a:solidFill>
                  <a:schemeClr val="accent2"/>
                </a:solidFill>
                <a:latin typeface="Times New Roman" panose="02020603050405020304" pitchFamily="18" charset="0"/>
              </a:rPr>
              <a:t>realtime</a:t>
            </a:r>
            <a:r>
              <a:rPr lang="zh-CN" altLang="en-US" sz="2000" b="1">
                <a:solidFill>
                  <a:schemeClr val="accent2"/>
                </a:solidFill>
                <a:latin typeface="Times New Roman" panose="02020603050405020304" pitchFamily="18" charset="0"/>
              </a:rPr>
              <a:t>类型：实数寄存器（或实数时间寄存器）。</a:t>
            </a:r>
          </a:p>
        </p:txBody>
      </p:sp>
      <p:sp>
        <p:nvSpPr>
          <p:cNvPr id="53251"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5B9CD617-4AEB-4D3C-AC1E-443E73B3BB6E}" type="slidenum">
              <a:rPr lang="zh-CN" altLang="en-US" sz="1400"/>
              <a:pPr eaLnBrk="1" hangingPunct="1"/>
              <a:t>51</a:t>
            </a:fld>
            <a:endParaRPr lang="zh-CN" altLang="en-US" sz="14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a:xfrm>
            <a:off x="457200" y="277813"/>
            <a:ext cx="8229600" cy="1139825"/>
          </a:xfrm>
        </p:spPr>
        <p:txBody>
          <a:bodyPr anchor="b"/>
          <a:lstStyle/>
          <a:p>
            <a:r>
              <a:rPr lang="en-US" altLang="zh-CN"/>
              <a:t>Registers in Verilog</a:t>
            </a:r>
          </a:p>
        </p:txBody>
      </p:sp>
      <p:sp>
        <p:nvSpPr>
          <p:cNvPr id="54275" name="Rectangle 3"/>
          <p:cNvSpPr>
            <a:spLocks noGrp="1" noChangeArrowheads="1"/>
          </p:cNvSpPr>
          <p:nvPr>
            <p:ph type="body" idx="4294967295"/>
          </p:nvPr>
        </p:nvSpPr>
        <p:spPr>
          <a:xfrm>
            <a:off x="457200" y="1447800"/>
            <a:ext cx="8229600" cy="2209800"/>
          </a:xfrm>
        </p:spPr>
        <p:txBody>
          <a:bodyPr/>
          <a:lstStyle/>
          <a:p>
            <a:pPr>
              <a:buClr>
                <a:srgbClr val="0000A0"/>
              </a:buClr>
              <a:buSzPct val="125000"/>
              <a:buFont typeface="Wingdings" panose="05000000000000000000" pitchFamily="2" charset="2"/>
              <a:buChar char="§"/>
            </a:pPr>
            <a:r>
              <a:rPr lang="en-US" altLang="zh-CN" sz="2800">
                <a:latin typeface="Times New Roman" panose="02020603050405020304" pitchFamily="18" charset="0"/>
                <a:cs typeface="Arial" panose="020B0604020202020204" pitchFamily="34" charset="0"/>
                <a:sym typeface="Arial" panose="020B0604020202020204" pitchFamily="34" charset="0"/>
              </a:rPr>
              <a:t>Registers are storage nodes</a:t>
            </a:r>
          </a:p>
          <a:p>
            <a:pPr lvl="1"/>
            <a:r>
              <a:rPr lang="en-US" altLang="zh-CN" sz="2400">
                <a:latin typeface="Times New Roman" panose="02020603050405020304" pitchFamily="18" charset="0"/>
              </a:rPr>
              <a:t>They retain their value till a new value is assigned</a:t>
            </a:r>
          </a:p>
          <a:p>
            <a:pPr lvl="1"/>
            <a:r>
              <a:rPr lang="en-US" altLang="zh-CN" sz="2400">
                <a:latin typeface="Times New Roman" panose="02020603050405020304" pitchFamily="18" charset="0"/>
              </a:rPr>
              <a:t>Unlike a net (wire) they do not need a driver</a:t>
            </a:r>
          </a:p>
          <a:p>
            <a:pPr lvl="1"/>
            <a:r>
              <a:rPr lang="en-US" altLang="zh-CN" sz="2400">
                <a:latin typeface="Times New Roman" panose="02020603050405020304" pitchFamily="18" charset="0"/>
              </a:rPr>
              <a:t>Can be changed in simulation by assigning a new value</a:t>
            </a:r>
          </a:p>
        </p:txBody>
      </p:sp>
      <p:sp>
        <p:nvSpPr>
          <p:cNvPr id="25604" name="Rectangle 4"/>
          <p:cNvSpPr>
            <a:spLocks noChangeArrowheads="1"/>
          </p:cNvSpPr>
          <p:nvPr/>
        </p:nvSpPr>
        <p:spPr bwMode="auto">
          <a:xfrm>
            <a:off x="457200" y="3581400"/>
            <a:ext cx="82296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spcBef>
                <a:spcPct val="20000"/>
              </a:spcBef>
              <a:buClr>
                <a:srgbClr val="0000A0"/>
              </a:buClr>
              <a:buSzPct val="125000"/>
              <a:buFont typeface="Wingdings" panose="05000000000000000000" pitchFamily="2" charset="2"/>
              <a:buChar char="§"/>
            </a:pPr>
            <a:r>
              <a:rPr lang="en-US" altLang="zh-CN" sz="2800">
                <a:solidFill>
                  <a:schemeClr val="tx1"/>
                </a:solidFill>
                <a:latin typeface="Times New Roman" panose="02020603050405020304" pitchFamily="18" charset="0"/>
                <a:cs typeface="Arial" panose="020B0604020202020204" pitchFamily="34" charset="0"/>
              </a:rPr>
              <a:t>Registers are not necessarily FlipFlops</a:t>
            </a:r>
          </a:p>
          <a:p>
            <a:pPr lvl="1" eaLnBrk="1" hangingPunct="1">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In your DUT Verilog registers are typically FlipFlops</a:t>
            </a:r>
          </a:p>
          <a:p>
            <a:pPr lvl="1" eaLnBrk="1" hangingPunct="1">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Anything assigned in an </a:t>
            </a:r>
            <a:r>
              <a:rPr lang="en-US" altLang="zh-CN" i="1">
                <a:solidFill>
                  <a:schemeClr val="tx1"/>
                </a:solidFill>
                <a:latin typeface="Times New Roman" panose="02020603050405020304" pitchFamily="18" charset="0"/>
                <a:cs typeface="Arial" panose="020B0604020202020204" pitchFamily="34" charset="0"/>
              </a:rPr>
              <a:t>always</a:t>
            </a:r>
            <a:r>
              <a:rPr lang="en-US" altLang="zh-CN">
                <a:solidFill>
                  <a:schemeClr val="tx1"/>
                </a:solidFill>
                <a:latin typeface="Times New Roman" panose="02020603050405020304" pitchFamily="18" charset="0"/>
                <a:cs typeface="Arial" panose="020B0604020202020204" pitchFamily="34" charset="0"/>
              </a:rPr>
              <a:t> or </a:t>
            </a:r>
            <a:r>
              <a:rPr lang="en-US" altLang="zh-CN" i="1">
                <a:solidFill>
                  <a:schemeClr val="tx1"/>
                </a:solidFill>
                <a:latin typeface="Times New Roman" panose="02020603050405020304" pitchFamily="18" charset="0"/>
                <a:cs typeface="Arial" panose="020B0604020202020204" pitchFamily="34" charset="0"/>
              </a:rPr>
              <a:t>initial</a:t>
            </a:r>
            <a:r>
              <a:rPr lang="en-US" altLang="zh-CN">
                <a:solidFill>
                  <a:schemeClr val="tx1"/>
                </a:solidFill>
                <a:latin typeface="Times New Roman" panose="02020603050405020304" pitchFamily="18" charset="0"/>
                <a:cs typeface="Arial" panose="020B0604020202020204" pitchFamily="34" charset="0"/>
              </a:rPr>
              <a:t> block must be assigned to a register</a:t>
            </a:r>
          </a:p>
          <a:p>
            <a:pPr lvl="1" eaLnBrk="1" hangingPunct="1">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You will use registers in your testbenches, but they will not be FlipFlops</a:t>
            </a:r>
          </a:p>
        </p:txBody>
      </p:sp>
      <p:sp>
        <p:nvSpPr>
          <p:cNvPr id="54277" name="Text Box 5"/>
          <p:cNvSpPr txBox="1">
            <a:spLocks noChangeArrowheads="1"/>
          </p:cNvSpPr>
          <p:nvPr/>
        </p:nvSpPr>
        <p:spPr bwMode="auto">
          <a:xfrm>
            <a:off x="5006975" y="6381750"/>
            <a:ext cx="2992438"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54278"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D4825C48-A266-4421-81B2-026F2984EAB6}" type="slidenum">
              <a:rPr lang="zh-CN" altLang="en-US" sz="1400"/>
              <a:pPr eaLnBrk="1" hangingPunct="1"/>
              <a:t>52</a:t>
            </a:fld>
            <a:endParaRPr lang="zh-CN" altLang="en-US" sz="140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604"/>
                                        </p:tgtEl>
                                        <p:attrNameLst>
                                          <p:attrName>style.visibility</p:attrName>
                                        </p:attrNameLst>
                                      </p:cBhvr>
                                      <p:to>
                                        <p:strVal val="visible"/>
                                      </p:to>
                                    </p:set>
                                    <p:animEffect transition="in" filter="blinds(horizontal)">
                                      <p:cBhvr>
                                        <p:cTn id="7" dur="5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a:xfrm>
            <a:off x="457200" y="277813"/>
            <a:ext cx="8229600" cy="1139825"/>
          </a:xfrm>
        </p:spPr>
        <p:txBody>
          <a:bodyPr anchor="b"/>
          <a:lstStyle/>
          <a:p>
            <a:r>
              <a:rPr lang="en-US" altLang="zh-CN"/>
              <a:t>Vectors in Verilog</a:t>
            </a:r>
          </a:p>
        </p:txBody>
      </p:sp>
      <p:sp>
        <p:nvSpPr>
          <p:cNvPr id="55299" name="Rectangle 3"/>
          <p:cNvSpPr>
            <a:spLocks noGrp="1" noChangeArrowheads="1"/>
          </p:cNvSpPr>
          <p:nvPr>
            <p:ph type="body" idx="4294967295"/>
          </p:nvPr>
        </p:nvSpPr>
        <p:spPr>
          <a:xfrm>
            <a:off x="457200" y="1600200"/>
            <a:ext cx="8229600" cy="762000"/>
          </a:xfrm>
        </p:spPr>
        <p:txBody>
          <a:bodyPr/>
          <a:lstStyle/>
          <a:p>
            <a:pPr>
              <a:buClr>
                <a:srgbClr val="0000A0"/>
              </a:buClr>
              <a:buSzPct val="125000"/>
              <a:buFont typeface="Wingdings" panose="05000000000000000000" pitchFamily="2" charset="2"/>
              <a:buChar char="§"/>
            </a:pPr>
            <a:r>
              <a:rPr lang="en-US" altLang="zh-CN" sz="2800">
                <a:latin typeface="Times New Roman" panose="02020603050405020304" pitchFamily="18" charset="0"/>
                <a:cs typeface="Times New Roman" panose="02020603050405020304" pitchFamily="18" charset="0"/>
                <a:sym typeface="Arial" panose="020B0604020202020204" pitchFamily="34" charset="0"/>
              </a:rPr>
              <a:t>Vectors are a collection of bits (i.e. 16-bit wide bus)</a:t>
            </a:r>
          </a:p>
        </p:txBody>
      </p:sp>
      <p:sp>
        <p:nvSpPr>
          <p:cNvPr id="55300" name="Text Box 4"/>
          <p:cNvSpPr txBox="1">
            <a:spLocks noChangeArrowheads="1"/>
          </p:cNvSpPr>
          <p:nvPr/>
        </p:nvSpPr>
        <p:spPr bwMode="auto">
          <a:xfrm>
            <a:off x="1203325" y="2362200"/>
            <a:ext cx="6950075" cy="14779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Tahoma" panose="020B0604030504040204" pitchFamily="34" charset="0"/>
                <a:cs typeface="Arial" panose="020B0604020202020204" pitchFamily="34" charset="0"/>
              </a:rPr>
              <a:t>////////////////////////////////////////////////////////////////////</a:t>
            </a:r>
          </a:p>
          <a:p>
            <a:pPr eaLnBrk="1" hangingPunct="1"/>
            <a:r>
              <a:rPr lang="en-US" altLang="zh-CN" sz="1800">
                <a:solidFill>
                  <a:schemeClr val="tx1"/>
                </a:solidFill>
                <a:latin typeface="Tahoma" panose="020B0604030504040204" pitchFamily="34" charset="0"/>
                <a:cs typeface="Arial" panose="020B0604020202020204" pitchFamily="34" charset="0"/>
              </a:rPr>
              <a:t>// Define the 16-bit busses going in and out of the ALU //</a:t>
            </a:r>
          </a:p>
          <a:p>
            <a:pPr eaLnBrk="1" hangingPunct="1"/>
            <a:r>
              <a:rPr lang="en-US" altLang="zh-CN" sz="1800">
                <a:solidFill>
                  <a:schemeClr val="tx1"/>
                </a:solidFill>
                <a:latin typeface="Tahoma" panose="020B0604030504040204" pitchFamily="34" charset="0"/>
                <a:cs typeface="Arial" panose="020B0604020202020204" pitchFamily="34" charset="0"/>
              </a:rPr>
              <a:t>//////////////////////////////////////////////////////////////////</a:t>
            </a:r>
          </a:p>
          <a:p>
            <a:pPr eaLnBrk="1" hangingPunct="1"/>
            <a:r>
              <a:rPr lang="en-US" altLang="zh-CN" sz="1800">
                <a:solidFill>
                  <a:schemeClr val="tx1"/>
                </a:solidFill>
                <a:latin typeface="Tahoma" panose="020B0604030504040204" pitchFamily="34" charset="0"/>
                <a:cs typeface="Arial" panose="020B0604020202020204" pitchFamily="34" charset="0"/>
              </a:rPr>
              <a:t>wire [15:0] src1_bus,src2_bus,dst_bus;</a:t>
            </a:r>
          </a:p>
          <a:p>
            <a:pPr eaLnBrk="1" hangingPunct="1"/>
            <a:endParaRPr lang="en-US" altLang="zh-CN" sz="1800">
              <a:solidFill>
                <a:schemeClr val="tx1"/>
              </a:solidFill>
              <a:latin typeface="Tahoma" panose="020B0604030504040204" pitchFamily="34" charset="0"/>
              <a:cs typeface="Arial" panose="020B0604020202020204" pitchFamily="34" charset="0"/>
            </a:endParaRPr>
          </a:p>
        </p:txBody>
      </p:sp>
      <p:sp>
        <p:nvSpPr>
          <p:cNvPr id="26629" name="Text Box 5"/>
          <p:cNvSpPr txBox="1">
            <a:spLocks noChangeArrowheads="1"/>
          </p:cNvSpPr>
          <p:nvPr/>
        </p:nvSpPr>
        <p:spPr bwMode="auto">
          <a:xfrm>
            <a:off x="1219200" y="4114800"/>
            <a:ext cx="6697663" cy="12033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a:t>
            </a:r>
          </a:p>
          <a:p>
            <a:pPr eaLnBrk="1" hangingPunct="1"/>
            <a:r>
              <a:rPr lang="en-US" altLang="zh-CN" sz="1800">
                <a:solidFill>
                  <a:schemeClr val="tx1"/>
                </a:solidFill>
                <a:latin typeface="Verdana" panose="020B0604030504040204" pitchFamily="34" charset="0"/>
                <a:cs typeface="Arial" panose="020B0604020202020204" pitchFamily="34" charset="0"/>
              </a:rPr>
              <a:t>// State machine has 8 states, need a 3-bit encoding //</a:t>
            </a:r>
          </a:p>
          <a:p>
            <a:pPr eaLnBrk="1" hangingPunct="1"/>
            <a:r>
              <a:rPr lang="en-US" altLang="zh-CN" sz="1800">
                <a:solidFill>
                  <a:schemeClr val="tx1"/>
                </a:solidFill>
                <a:latin typeface="Verdana" panose="020B0604030504040204" pitchFamily="34" charset="0"/>
                <a:cs typeface="Arial" panose="020B0604020202020204" pitchFamily="34" charset="0"/>
              </a:rPr>
              <a:t>/////////////////////////////////////////////////////////////</a:t>
            </a:r>
          </a:p>
          <a:p>
            <a:pPr eaLnBrk="1" hangingPunct="1"/>
            <a:r>
              <a:rPr lang="en-US" altLang="zh-CN" sz="1800">
                <a:solidFill>
                  <a:schemeClr val="tx1"/>
                </a:solidFill>
                <a:latin typeface="Verdana" panose="020B0604030504040204" pitchFamily="34" charset="0"/>
                <a:cs typeface="Arial" panose="020B0604020202020204" pitchFamily="34" charset="0"/>
              </a:rPr>
              <a:t>reg [2:0] state,nxt_state;</a:t>
            </a:r>
          </a:p>
        </p:txBody>
      </p:sp>
      <p:sp>
        <p:nvSpPr>
          <p:cNvPr id="26630" name="Rectangle 7"/>
          <p:cNvSpPr>
            <a:spLocks noChangeArrowheads="1"/>
          </p:cNvSpPr>
          <p:nvPr/>
        </p:nvSpPr>
        <p:spPr bwMode="auto">
          <a:xfrm>
            <a:off x="457200" y="5562600"/>
            <a:ext cx="8229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spcBef>
                <a:spcPct val="20000"/>
              </a:spcBef>
              <a:buClr>
                <a:srgbClr val="0000A0"/>
              </a:buClr>
              <a:buSzPct val="125000"/>
              <a:buFont typeface="Wingdings" panose="05000000000000000000" pitchFamily="2" charset="2"/>
              <a:buChar char="§"/>
            </a:pPr>
            <a:r>
              <a:rPr lang="en-US" altLang="zh-CN" sz="2800">
                <a:solidFill>
                  <a:schemeClr val="tx1"/>
                </a:solidFill>
                <a:latin typeface="Times New Roman" panose="02020603050405020304" pitchFamily="18" charset="0"/>
                <a:cs typeface="Arial" panose="020B0604020202020204" pitchFamily="34" charset="0"/>
              </a:rPr>
              <a:t>Bus </a:t>
            </a:r>
            <a:r>
              <a:rPr lang="en-US" altLang="zh-CN" sz="2800">
                <a:solidFill>
                  <a:schemeClr val="tx1"/>
                </a:solidFill>
                <a:latin typeface="Times New Roman" panose="02020603050405020304" pitchFamily="18" charset="0"/>
                <a:cs typeface="Times New Roman" panose="02020603050405020304" pitchFamily="18" charset="0"/>
              </a:rPr>
              <a:t>≠ Vector (how are they different?)</a:t>
            </a:r>
          </a:p>
        </p:txBody>
      </p:sp>
      <p:sp>
        <p:nvSpPr>
          <p:cNvPr id="55303" name="Text Box 5"/>
          <p:cNvSpPr txBox="1">
            <a:spLocks noChangeArrowheads="1"/>
          </p:cNvSpPr>
          <p:nvPr/>
        </p:nvSpPr>
        <p:spPr bwMode="auto">
          <a:xfrm>
            <a:off x="5006975" y="6381750"/>
            <a:ext cx="2992438"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55304"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BF9ACC96-F1EB-41BF-B038-2390B9C4E6C5}" type="slidenum">
              <a:rPr lang="zh-CN" altLang="en-US" sz="1400"/>
              <a:pPr eaLnBrk="1" hangingPunct="1"/>
              <a:t>53</a:t>
            </a:fld>
            <a:endParaRPr lang="zh-CN"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6629"/>
                                        </p:tgtEl>
                                        <p:attrNameLst>
                                          <p:attrName>style.visibility</p:attrName>
                                        </p:attrNameLst>
                                      </p:cBhvr>
                                      <p:to>
                                        <p:strVal val="visible"/>
                                      </p:to>
                                    </p:set>
                                    <p:animEffect transition="in" filter="box(in)">
                                      <p:cBhvr>
                                        <p:cTn id="7" dur="500"/>
                                        <p:tgtEl>
                                          <p:spTgt spid="266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6630"/>
                                        </p:tgtEl>
                                        <p:attrNameLst>
                                          <p:attrName>style.visibility</p:attrName>
                                        </p:attrNameLst>
                                      </p:cBhvr>
                                      <p:to>
                                        <p:strVal val="visible"/>
                                      </p:to>
                                    </p:set>
                                    <p:animEffect transition="in" filter="checkerboard(across)">
                                      <p:cBhvr>
                                        <p:cTn id="12" dur="500"/>
                                        <p:tgtEl>
                                          <p:spTgt spid="26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animBg="1"/>
      <p:bldP spid="2663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a:xfrm>
            <a:off x="457200" y="277813"/>
            <a:ext cx="8229600" cy="1139825"/>
          </a:xfrm>
        </p:spPr>
        <p:txBody>
          <a:bodyPr anchor="b"/>
          <a:lstStyle/>
          <a:p>
            <a:r>
              <a:rPr lang="en-US" altLang="zh-CN"/>
              <a:t>Vectors in Verilog</a:t>
            </a:r>
          </a:p>
        </p:txBody>
      </p:sp>
      <p:sp>
        <p:nvSpPr>
          <p:cNvPr id="56323" name="Rectangle 3"/>
          <p:cNvSpPr>
            <a:spLocks noGrp="1" noChangeArrowheads="1"/>
          </p:cNvSpPr>
          <p:nvPr>
            <p:ph type="body" idx="4294967295"/>
          </p:nvPr>
        </p:nvSpPr>
        <p:spPr>
          <a:xfrm>
            <a:off x="457200" y="1600200"/>
            <a:ext cx="8229600" cy="1066800"/>
          </a:xfrm>
        </p:spPr>
        <p:txBody>
          <a:bodyPr/>
          <a:lstStyle/>
          <a:p>
            <a:pPr>
              <a:buClr>
                <a:srgbClr val="0000A0"/>
              </a:buClr>
              <a:buSzPct val="125000"/>
              <a:buFont typeface="Wingdings" panose="05000000000000000000" pitchFamily="2" charset="2"/>
              <a:buChar char="§"/>
            </a:pPr>
            <a:r>
              <a:rPr lang="en-US" altLang="zh-CN" sz="2800">
                <a:latin typeface="Times New Roman" panose="02020603050405020304" pitchFamily="18" charset="0"/>
                <a:cs typeface="Times New Roman" panose="02020603050405020304" pitchFamily="18" charset="0"/>
                <a:sym typeface="Arial" panose="020B0604020202020204" pitchFamily="34" charset="0"/>
              </a:rPr>
              <a:t>Can select parts of a vector (single bit or a range)</a:t>
            </a:r>
          </a:p>
        </p:txBody>
      </p:sp>
      <p:sp>
        <p:nvSpPr>
          <p:cNvPr id="56324" name="AutoShape 5"/>
          <p:cNvSpPr>
            <a:spLocks noChangeArrowheads="1"/>
          </p:cNvSpPr>
          <p:nvPr/>
        </p:nvSpPr>
        <p:spPr bwMode="auto">
          <a:xfrm>
            <a:off x="5334000" y="2819400"/>
            <a:ext cx="2057400" cy="533400"/>
          </a:xfrm>
          <a:prstGeom prst="parallelogram">
            <a:avLst>
              <a:gd name="adj" fmla="val 96429"/>
            </a:avLst>
          </a:prstGeom>
          <a:solidFill>
            <a:srgbClr val="6969FF">
              <a:alpha val="30980"/>
            </a:srgbClr>
          </a:solidFill>
          <a:ln w="12700">
            <a:solidFill>
              <a:schemeClr val="tx1"/>
            </a:solidFill>
            <a:miter lim="800000"/>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sz="1800">
                <a:solidFill>
                  <a:schemeClr val="tx1"/>
                </a:solidFill>
                <a:latin typeface="Verdana" panose="020B0604030504040204" pitchFamily="34" charset="0"/>
                <a:cs typeface="Arial" panose="020B0604020202020204" pitchFamily="34" charset="0"/>
              </a:rPr>
              <a:t>left shift</a:t>
            </a:r>
          </a:p>
        </p:txBody>
      </p:sp>
      <p:sp>
        <p:nvSpPr>
          <p:cNvPr id="56325" name="Line 6"/>
          <p:cNvSpPr>
            <a:spLocks noChangeShapeType="1"/>
          </p:cNvSpPr>
          <p:nvPr/>
        </p:nvSpPr>
        <p:spPr bwMode="auto">
          <a:xfrm>
            <a:off x="6477000" y="2590800"/>
            <a:ext cx="0" cy="228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26" name="Text Box 7"/>
          <p:cNvSpPr txBox="1">
            <a:spLocks noChangeArrowheads="1"/>
          </p:cNvSpPr>
          <p:nvPr/>
        </p:nvSpPr>
        <p:spPr bwMode="auto">
          <a:xfrm>
            <a:off x="6248400" y="2246313"/>
            <a:ext cx="5191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src</a:t>
            </a:r>
          </a:p>
        </p:txBody>
      </p:sp>
      <p:sp>
        <p:nvSpPr>
          <p:cNvPr id="56327" name="Line 8"/>
          <p:cNvSpPr>
            <a:spLocks noChangeShapeType="1"/>
          </p:cNvSpPr>
          <p:nvPr/>
        </p:nvSpPr>
        <p:spPr bwMode="auto">
          <a:xfrm flipV="1">
            <a:off x="6400800" y="2667000"/>
            <a:ext cx="152400" cy="76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28" name="Line 9"/>
          <p:cNvSpPr>
            <a:spLocks noChangeShapeType="1"/>
          </p:cNvSpPr>
          <p:nvPr/>
        </p:nvSpPr>
        <p:spPr bwMode="auto">
          <a:xfrm>
            <a:off x="6096000" y="3352800"/>
            <a:ext cx="0" cy="3048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29" name="Line 10"/>
          <p:cNvSpPr>
            <a:spLocks noChangeShapeType="1"/>
          </p:cNvSpPr>
          <p:nvPr/>
        </p:nvSpPr>
        <p:spPr bwMode="auto">
          <a:xfrm flipV="1">
            <a:off x="6019800" y="3429000"/>
            <a:ext cx="152400" cy="762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330" name="Text Box 11"/>
          <p:cNvSpPr txBox="1">
            <a:spLocks noChangeArrowheads="1"/>
          </p:cNvSpPr>
          <p:nvPr/>
        </p:nvSpPr>
        <p:spPr bwMode="auto">
          <a:xfrm>
            <a:off x="5638800" y="3581400"/>
            <a:ext cx="8350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result</a:t>
            </a:r>
          </a:p>
        </p:txBody>
      </p:sp>
      <p:sp>
        <p:nvSpPr>
          <p:cNvPr id="56331" name="Text Box 12"/>
          <p:cNvSpPr txBox="1">
            <a:spLocks noChangeArrowheads="1"/>
          </p:cNvSpPr>
          <p:nvPr/>
        </p:nvSpPr>
        <p:spPr bwMode="auto">
          <a:xfrm>
            <a:off x="6232525" y="3360738"/>
            <a:ext cx="377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400">
                <a:solidFill>
                  <a:schemeClr val="tx1"/>
                </a:solidFill>
                <a:latin typeface="Tahoma" panose="020B0604030504040204" pitchFamily="34" charset="0"/>
                <a:cs typeface="Arial" panose="020B0604020202020204" pitchFamily="34" charset="0"/>
              </a:rPr>
              <a:t>16</a:t>
            </a:r>
          </a:p>
        </p:txBody>
      </p:sp>
      <p:sp>
        <p:nvSpPr>
          <p:cNvPr id="56332" name="Text Box 13"/>
          <p:cNvSpPr txBox="1">
            <a:spLocks noChangeArrowheads="1"/>
          </p:cNvSpPr>
          <p:nvPr/>
        </p:nvSpPr>
        <p:spPr bwMode="auto">
          <a:xfrm>
            <a:off x="6629400" y="2438400"/>
            <a:ext cx="377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400">
                <a:solidFill>
                  <a:schemeClr val="tx1"/>
                </a:solidFill>
                <a:latin typeface="Tahoma" panose="020B0604030504040204" pitchFamily="34" charset="0"/>
                <a:cs typeface="Arial" panose="020B0604020202020204" pitchFamily="34" charset="0"/>
              </a:rPr>
              <a:t>16</a:t>
            </a:r>
          </a:p>
        </p:txBody>
      </p:sp>
      <p:sp>
        <p:nvSpPr>
          <p:cNvPr id="56333" name="Line 14"/>
          <p:cNvSpPr>
            <a:spLocks noChangeShapeType="1"/>
          </p:cNvSpPr>
          <p:nvPr/>
        </p:nvSpPr>
        <p:spPr bwMode="auto">
          <a:xfrm flipH="1">
            <a:off x="7086600" y="3124200"/>
            <a:ext cx="5334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34" name="Text Box 15"/>
          <p:cNvSpPr txBox="1">
            <a:spLocks noChangeArrowheads="1"/>
          </p:cNvSpPr>
          <p:nvPr/>
        </p:nvSpPr>
        <p:spPr bwMode="auto">
          <a:xfrm>
            <a:off x="7543800" y="2971800"/>
            <a:ext cx="9731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shft_in</a:t>
            </a:r>
          </a:p>
        </p:txBody>
      </p:sp>
      <p:sp>
        <p:nvSpPr>
          <p:cNvPr id="56335" name="Line 16"/>
          <p:cNvSpPr>
            <a:spLocks noChangeShapeType="1"/>
          </p:cNvSpPr>
          <p:nvPr/>
        </p:nvSpPr>
        <p:spPr bwMode="auto">
          <a:xfrm flipH="1">
            <a:off x="5181600" y="3124200"/>
            <a:ext cx="38100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36" name="Text Box 17"/>
          <p:cNvSpPr txBox="1">
            <a:spLocks noChangeArrowheads="1"/>
          </p:cNvSpPr>
          <p:nvPr/>
        </p:nvSpPr>
        <p:spPr bwMode="auto">
          <a:xfrm>
            <a:off x="4114800" y="2895600"/>
            <a:ext cx="11382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shft_out</a:t>
            </a:r>
          </a:p>
        </p:txBody>
      </p:sp>
      <p:sp>
        <p:nvSpPr>
          <p:cNvPr id="27665" name="Text Box 20"/>
          <p:cNvSpPr txBox="1">
            <a:spLocks noChangeArrowheads="1"/>
          </p:cNvSpPr>
          <p:nvPr/>
        </p:nvSpPr>
        <p:spPr bwMode="auto">
          <a:xfrm>
            <a:off x="381000" y="2209800"/>
            <a:ext cx="8305800" cy="40163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a:solidFill>
                  <a:schemeClr val="tx1"/>
                </a:solidFill>
                <a:latin typeface="Verdana" panose="020B0604030504040204" pitchFamily="34" charset="0"/>
                <a:cs typeface="Arial" panose="020B0604020202020204" pitchFamily="34" charset="0"/>
              </a:rPr>
              <a:t>module lft_shift(src,shft_in,result,shft_out);</a:t>
            </a:r>
          </a:p>
          <a:p>
            <a:pPr eaLnBrk="1" hangingPunct="1"/>
            <a:endParaRPr lang="en-US" altLang="zh-CN" sz="1600">
              <a:solidFill>
                <a:schemeClr val="tx1"/>
              </a:solidFill>
              <a:latin typeface="Verdana" panose="020B0604030504040204" pitchFamily="34" charset="0"/>
              <a:cs typeface="Arial" panose="020B0604020202020204" pitchFamily="34" charset="0"/>
            </a:endParaRPr>
          </a:p>
          <a:p>
            <a:pPr eaLnBrk="1" hangingPunct="1"/>
            <a:r>
              <a:rPr lang="en-US" altLang="zh-CN" sz="1600">
                <a:solidFill>
                  <a:schemeClr val="tx1"/>
                </a:solidFill>
                <a:latin typeface="Verdana" panose="020B0604030504040204" pitchFamily="34" charset="0"/>
                <a:cs typeface="Arial" panose="020B0604020202020204" pitchFamily="34" charset="0"/>
              </a:rPr>
              <a:t>input [15:0] src;</a:t>
            </a:r>
          </a:p>
          <a:p>
            <a:pPr eaLnBrk="1" hangingPunct="1"/>
            <a:r>
              <a:rPr lang="en-US" altLang="zh-CN" sz="1600">
                <a:solidFill>
                  <a:schemeClr val="tx1"/>
                </a:solidFill>
                <a:latin typeface="Verdana" panose="020B0604030504040204" pitchFamily="34" charset="0"/>
                <a:cs typeface="Arial" panose="020B0604020202020204" pitchFamily="34" charset="0"/>
              </a:rPr>
              <a:t>input shft_in;</a:t>
            </a:r>
          </a:p>
          <a:p>
            <a:pPr eaLnBrk="1" hangingPunct="1"/>
            <a:r>
              <a:rPr lang="en-US" altLang="zh-CN" sz="1600">
                <a:solidFill>
                  <a:schemeClr val="tx1"/>
                </a:solidFill>
                <a:latin typeface="Verdana" panose="020B0604030504040204" pitchFamily="34" charset="0"/>
                <a:cs typeface="Arial" panose="020B0604020202020204" pitchFamily="34" charset="0"/>
              </a:rPr>
              <a:t>output [15:0] result;</a:t>
            </a:r>
          </a:p>
          <a:p>
            <a:pPr eaLnBrk="1" hangingPunct="1"/>
            <a:r>
              <a:rPr lang="en-US" altLang="zh-CN" sz="1600">
                <a:solidFill>
                  <a:schemeClr val="tx1"/>
                </a:solidFill>
                <a:latin typeface="Verdana" panose="020B0604030504040204" pitchFamily="34" charset="0"/>
                <a:cs typeface="Arial" panose="020B0604020202020204" pitchFamily="34" charset="0"/>
              </a:rPr>
              <a:t>output shft_out;</a:t>
            </a:r>
          </a:p>
          <a:p>
            <a:pPr eaLnBrk="1" hangingPunct="1"/>
            <a:endParaRPr lang="en-US" altLang="zh-CN" sz="1600">
              <a:solidFill>
                <a:schemeClr val="tx1"/>
              </a:solidFill>
              <a:latin typeface="Verdana" panose="020B0604030504040204" pitchFamily="34" charset="0"/>
              <a:cs typeface="Arial" panose="020B0604020202020204" pitchFamily="34" charset="0"/>
            </a:endParaRPr>
          </a:p>
          <a:p>
            <a:pPr eaLnBrk="1" hangingPunct="1"/>
            <a:r>
              <a:rPr lang="en-US" altLang="zh-CN" sz="1600">
                <a:solidFill>
                  <a:schemeClr val="tx1"/>
                </a:solidFill>
                <a:latin typeface="Verdana" panose="020B0604030504040204" pitchFamily="34" charset="0"/>
                <a:cs typeface="Arial" panose="020B0604020202020204" pitchFamily="34" charset="0"/>
              </a:rPr>
              <a:t>/////////////////////////////////////////////////////////////////////////</a:t>
            </a:r>
          </a:p>
          <a:p>
            <a:pPr eaLnBrk="1" hangingPunct="1"/>
            <a:r>
              <a:rPr lang="en-US" altLang="zh-CN" sz="1600">
                <a:solidFill>
                  <a:schemeClr val="tx1"/>
                </a:solidFill>
                <a:latin typeface="Verdana" panose="020B0604030504040204" pitchFamily="34" charset="0"/>
                <a:cs typeface="Arial" panose="020B0604020202020204" pitchFamily="34" charset="0"/>
              </a:rPr>
              <a:t>// Can access 15 LSB’s of src with [14:0] selector                   //</a:t>
            </a:r>
          </a:p>
          <a:p>
            <a:pPr eaLnBrk="1" hangingPunct="1"/>
            <a:r>
              <a:rPr lang="en-US" altLang="zh-CN" sz="1600">
                <a:solidFill>
                  <a:schemeClr val="tx1"/>
                </a:solidFill>
                <a:latin typeface="Verdana" panose="020B0604030504040204" pitchFamily="34" charset="0"/>
                <a:cs typeface="Arial" panose="020B0604020202020204" pitchFamily="34" charset="0"/>
              </a:rPr>
              <a:t>// { , } is a process of concatenating two vectors to form one //</a:t>
            </a:r>
          </a:p>
          <a:p>
            <a:pPr eaLnBrk="1" hangingPunct="1"/>
            <a:r>
              <a:rPr lang="en-US" altLang="zh-CN" sz="1600">
                <a:solidFill>
                  <a:schemeClr val="tx1"/>
                </a:solidFill>
                <a:latin typeface="Verdana" panose="020B0604030504040204" pitchFamily="34" charset="0"/>
                <a:cs typeface="Arial" panose="020B0604020202020204" pitchFamily="34" charset="0"/>
              </a:rPr>
              <a:t>//////////////////////////////////////////////////////////////////////</a:t>
            </a:r>
          </a:p>
          <a:p>
            <a:pPr eaLnBrk="1" hangingPunct="1"/>
            <a:r>
              <a:rPr lang="en-US" altLang="zh-CN" sz="1600">
                <a:solidFill>
                  <a:schemeClr val="tx1"/>
                </a:solidFill>
                <a:latin typeface="Verdana" panose="020B0604030504040204" pitchFamily="34" charset="0"/>
                <a:cs typeface="Arial" panose="020B0604020202020204" pitchFamily="34" charset="0"/>
              </a:rPr>
              <a:t>assign result = {src[14:0],shft_in};</a:t>
            </a:r>
          </a:p>
          <a:p>
            <a:pPr eaLnBrk="1" hangingPunct="1"/>
            <a:endParaRPr lang="en-US" altLang="zh-CN" sz="1600">
              <a:solidFill>
                <a:schemeClr val="tx1"/>
              </a:solidFill>
              <a:latin typeface="Verdana" panose="020B0604030504040204" pitchFamily="34" charset="0"/>
              <a:cs typeface="Arial" panose="020B0604020202020204" pitchFamily="34" charset="0"/>
            </a:endParaRPr>
          </a:p>
          <a:p>
            <a:pPr eaLnBrk="1" hangingPunct="1"/>
            <a:r>
              <a:rPr lang="en-US" altLang="zh-CN" sz="1600">
                <a:solidFill>
                  <a:schemeClr val="tx1"/>
                </a:solidFill>
                <a:latin typeface="Verdana" panose="020B0604030504040204" pitchFamily="34" charset="0"/>
                <a:cs typeface="Arial" panose="020B0604020202020204" pitchFamily="34" charset="0"/>
              </a:rPr>
              <a:t>assign shft_out = src[15];		// can access a single bit MSB with [15]</a:t>
            </a:r>
          </a:p>
          <a:p>
            <a:pPr eaLnBrk="1" hangingPunct="1"/>
            <a:endParaRPr lang="en-US" altLang="zh-CN" sz="1600">
              <a:solidFill>
                <a:schemeClr val="tx1"/>
              </a:solidFill>
              <a:latin typeface="Verdana" panose="020B0604030504040204" pitchFamily="34" charset="0"/>
              <a:cs typeface="Arial" panose="020B0604020202020204" pitchFamily="34" charset="0"/>
            </a:endParaRPr>
          </a:p>
          <a:p>
            <a:pPr eaLnBrk="1" hangingPunct="1"/>
            <a:r>
              <a:rPr lang="en-US" altLang="zh-CN" sz="1600">
                <a:solidFill>
                  <a:schemeClr val="tx1"/>
                </a:solidFill>
                <a:latin typeface="Verdana" panose="020B0604030504040204" pitchFamily="34" charset="0"/>
                <a:cs typeface="Arial" panose="020B0604020202020204" pitchFamily="34" charset="0"/>
              </a:rPr>
              <a:t>endmodule</a:t>
            </a:r>
          </a:p>
        </p:txBody>
      </p:sp>
      <p:sp>
        <p:nvSpPr>
          <p:cNvPr id="56338" name="Text Box 5"/>
          <p:cNvSpPr txBox="1">
            <a:spLocks noChangeArrowheads="1"/>
          </p:cNvSpPr>
          <p:nvPr/>
        </p:nvSpPr>
        <p:spPr bwMode="auto">
          <a:xfrm>
            <a:off x="5006975" y="6381750"/>
            <a:ext cx="2992438"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56339"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0A29D5E9-5F34-4897-8D1F-8F8E646A6A97}" type="slidenum">
              <a:rPr lang="zh-CN" altLang="en-US" sz="1400"/>
              <a:pPr eaLnBrk="1" hangingPunct="1"/>
              <a:t>54</a:t>
            </a:fld>
            <a:endParaRPr lang="zh-CN"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665"/>
                                        </p:tgtEl>
                                        <p:attrNameLst>
                                          <p:attrName>style.visibility</p:attrName>
                                        </p:attrNameLst>
                                      </p:cBhvr>
                                      <p:to>
                                        <p:strVal val="visible"/>
                                      </p:to>
                                    </p:set>
                                    <p:animEffect transition="in" filter="dissolve">
                                      <p:cBhvr>
                                        <p:cTn id="7" dur="500"/>
                                        <p:tgtEl>
                                          <p:spTgt spid="276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a:xfrm>
            <a:off x="457200" y="277813"/>
            <a:ext cx="8229600" cy="1139825"/>
          </a:xfrm>
        </p:spPr>
        <p:txBody>
          <a:bodyPr anchor="b"/>
          <a:lstStyle/>
          <a:p>
            <a:r>
              <a:rPr lang="en-US" altLang="zh-CN"/>
              <a:t>Arrays &amp; Memories</a:t>
            </a:r>
          </a:p>
        </p:txBody>
      </p:sp>
      <p:sp>
        <p:nvSpPr>
          <p:cNvPr id="57347" name="Rectangle 3"/>
          <p:cNvSpPr>
            <a:spLocks noGrp="1" noChangeArrowheads="1"/>
          </p:cNvSpPr>
          <p:nvPr>
            <p:ph type="body" idx="4294967295"/>
          </p:nvPr>
        </p:nvSpPr>
        <p:spPr>
          <a:xfrm>
            <a:off x="457200" y="1600200"/>
            <a:ext cx="8229600" cy="1219200"/>
          </a:xfrm>
        </p:spPr>
        <p:txBody>
          <a:bodyPr/>
          <a:lstStyle/>
          <a:p>
            <a:pPr>
              <a:buClr>
                <a:srgbClr val="0000A0"/>
              </a:buClr>
              <a:buSzPct val="125000"/>
              <a:buFont typeface="Wingdings" panose="05000000000000000000" pitchFamily="2" charset="2"/>
              <a:buChar char="§"/>
            </a:pPr>
            <a:r>
              <a:rPr lang="en-US" altLang="zh-CN" sz="2800">
                <a:latin typeface="Times New Roman" panose="02020603050405020304" pitchFamily="18" charset="0"/>
                <a:cs typeface="Arial" panose="020B0604020202020204" pitchFamily="34" charset="0"/>
                <a:sym typeface="Arial" panose="020B0604020202020204" pitchFamily="34" charset="0"/>
              </a:rPr>
              <a:t>Can have multi-dimentional arrays</a:t>
            </a:r>
          </a:p>
          <a:p>
            <a:pPr lvl="1"/>
            <a:r>
              <a:rPr lang="en-US" altLang="zh-CN" sz="2400">
                <a:latin typeface="Times New Roman" panose="02020603050405020304" pitchFamily="18" charset="0"/>
                <a:cs typeface="Arial" panose="020B0604020202020204" pitchFamily="34" charset="0"/>
                <a:sym typeface="Arial" panose="020B0604020202020204" pitchFamily="34" charset="0"/>
              </a:rPr>
              <a:t>reg [7:0] mem[0:99][0:3];	// what is this?</a:t>
            </a:r>
          </a:p>
        </p:txBody>
      </p:sp>
      <p:sp>
        <p:nvSpPr>
          <p:cNvPr id="28676" name="Rectangle 5"/>
          <p:cNvSpPr>
            <a:spLocks noChangeArrowheads="1"/>
          </p:cNvSpPr>
          <p:nvPr/>
        </p:nvSpPr>
        <p:spPr bwMode="auto">
          <a:xfrm>
            <a:off x="533400" y="2743200"/>
            <a:ext cx="82296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spcBef>
                <a:spcPct val="20000"/>
              </a:spcBef>
              <a:buClr>
                <a:srgbClr val="0000A0"/>
              </a:buClr>
              <a:buSzPct val="125000"/>
              <a:buFont typeface="Wingdings" panose="05000000000000000000" pitchFamily="2" charset="2"/>
              <a:buChar char="§"/>
            </a:pPr>
            <a:r>
              <a:rPr lang="en-US" altLang="zh-CN" sz="2800">
                <a:solidFill>
                  <a:schemeClr val="tx1"/>
                </a:solidFill>
                <a:latin typeface="Times New Roman" panose="02020603050405020304" pitchFamily="18" charset="0"/>
                <a:cs typeface="Arial" panose="020B0604020202020204" pitchFamily="34" charset="0"/>
              </a:rPr>
              <a:t>Often have to model memories</a:t>
            </a:r>
          </a:p>
          <a:p>
            <a:pPr lvl="1" eaLnBrk="1" hangingPunct="1">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 RF, SRAM, ROM, Flash, Cache</a:t>
            </a:r>
          </a:p>
          <a:p>
            <a:pPr lvl="1" eaLnBrk="1" hangingPunct="1">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 Memories can be useful in your test bench</a:t>
            </a:r>
            <a:endParaRPr lang="en-US" altLang="zh-CN">
              <a:solidFill>
                <a:schemeClr val="tx1"/>
              </a:solidFill>
              <a:latin typeface="Tahoma" panose="020B0604030504040204" pitchFamily="34" charset="0"/>
              <a:cs typeface="Arial" panose="020B0604020202020204" pitchFamily="34" charset="0"/>
            </a:endParaRPr>
          </a:p>
        </p:txBody>
      </p:sp>
      <p:sp>
        <p:nvSpPr>
          <p:cNvPr id="28677" name="Text Box 6"/>
          <p:cNvSpPr txBox="1">
            <a:spLocks noChangeArrowheads="1"/>
          </p:cNvSpPr>
          <p:nvPr/>
        </p:nvSpPr>
        <p:spPr bwMode="auto">
          <a:xfrm>
            <a:off x="381000" y="4343400"/>
            <a:ext cx="6305550" cy="21161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Tahoma" panose="020B0604030504040204" pitchFamily="34" charset="0"/>
                <a:cs typeface="Arial" panose="020B0604020202020204" pitchFamily="34" charset="0"/>
              </a:rPr>
              <a:t>wire [15:0] src1,src2;	// source busses to ALU</a:t>
            </a:r>
          </a:p>
          <a:p>
            <a:pPr eaLnBrk="1" hangingPunct="1"/>
            <a:r>
              <a:rPr lang="en-US" altLang="zh-CN" sz="1800">
                <a:solidFill>
                  <a:schemeClr val="tx1"/>
                </a:solidFill>
                <a:latin typeface="Tahoma" panose="020B0604030504040204" pitchFamily="34" charset="0"/>
                <a:cs typeface="Arial" panose="020B0604020202020204" pitchFamily="34" charset="0"/>
              </a:rPr>
              <a:t>reg [15:0] reg_file[0:31];	// Register file of 32 16-bit words</a:t>
            </a:r>
          </a:p>
          <a:p>
            <a:pPr eaLnBrk="1" hangingPunct="1"/>
            <a:r>
              <a:rPr lang="en-US" altLang="zh-CN" sz="1800">
                <a:solidFill>
                  <a:schemeClr val="tx1"/>
                </a:solidFill>
                <a:latin typeface="Tahoma" panose="020B0604030504040204" pitchFamily="34" charset="0"/>
                <a:cs typeface="Arial" panose="020B0604020202020204" pitchFamily="34" charset="0"/>
              </a:rPr>
              <a:t>reg [4:0] addr1,addr2;	// src1 and src2 address</a:t>
            </a:r>
          </a:p>
          <a:p>
            <a:pPr eaLnBrk="1" hangingPunct="1"/>
            <a:r>
              <a:rPr lang="en-US" altLang="zh-CN" sz="1400">
                <a:solidFill>
                  <a:schemeClr val="tx1"/>
                </a:solidFill>
                <a:latin typeface="Tahoma" panose="020B0604030504040204" pitchFamily="34" charset="0"/>
                <a:cs typeface="Arial" panose="020B0604020202020204" pitchFamily="34" charset="0"/>
              </a:rPr>
              <a:t>  .</a:t>
            </a:r>
          </a:p>
          <a:p>
            <a:pPr eaLnBrk="1" hangingPunct="1"/>
            <a:r>
              <a:rPr lang="en-US" altLang="zh-CN" sz="1400">
                <a:solidFill>
                  <a:schemeClr val="tx1"/>
                </a:solidFill>
                <a:latin typeface="Tahoma" panose="020B0604030504040204" pitchFamily="34" charset="0"/>
                <a:cs typeface="Arial" panose="020B0604020202020204" pitchFamily="34" charset="0"/>
              </a:rPr>
              <a:t>  .</a:t>
            </a:r>
          </a:p>
          <a:p>
            <a:pPr eaLnBrk="1" hangingPunct="1"/>
            <a:r>
              <a:rPr lang="en-US" altLang="zh-CN" sz="1400">
                <a:solidFill>
                  <a:schemeClr val="tx1"/>
                </a:solidFill>
                <a:latin typeface="Tahoma" panose="020B0604030504040204" pitchFamily="34" charset="0"/>
                <a:cs typeface="Arial" panose="020B0604020202020204" pitchFamily="34" charset="0"/>
              </a:rPr>
              <a:t>  .</a:t>
            </a:r>
          </a:p>
          <a:p>
            <a:pPr eaLnBrk="1" hangingPunct="1"/>
            <a:r>
              <a:rPr lang="en-US" altLang="zh-CN" sz="1800">
                <a:solidFill>
                  <a:schemeClr val="tx1"/>
                </a:solidFill>
                <a:latin typeface="Tahoma" panose="020B0604030504040204" pitchFamily="34" charset="0"/>
                <a:cs typeface="Arial" panose="020B0604020202020204" pitchFamily="34" charset="0"/>
              </a:rPr>
              <a:t>src1 = reg_file[addr1];	// transfer addressed register file</a:t>
            </a:r>
          </a:p>
          <a:p>
            <a:pPr eaLnBrk="1" hangingPunct="1"/>
            <a:r>
              <a:rPr lang="en-US" altLang="zh-CN" sz="1800">
                <a:solidFill>
                  <a:schemeClr val="tx1"/>
                </a:solidFill>
                <a:latin typeface="Tahoma" panose="020B0604030504040204" pitchFamily="34" charset="0"/>
                <a:cs typeface="Arial" panose="020B0604020202020204" pitchFamily="34" charset="0"/>
              </a:rPr>
              <a:t>			// to src1 bus</a:t>
            </a:r>
          </a:p>
        </p:txBody>
      </p:sp>
      <p:grpSp>
        <p:nvGrpSpPr>
          <p:cNvPr id="28678" name="组合 28677"/>
          <p:cNvGrpSpPr>
            <a:grpSpLocks/>
          </p:cNvGrpSpPr>
          <p:nvPr/>
        </p:nvGrpSpPr>
        <p:grpSpPr bwMode="auto">
          <a:xfrm>
            <a:off x="5486400" y="2667000"/>
            <a:ext cx="3352800" cy="2393950"/>
            <a:chOff x="0" y="0"/>
            <a:chExt cx="2112" cy="1508"/>
          </a:xfrm>
        </p:grpSpPr>
        <p:sp>
          <p:nvSpPr>
            <p:cNvPr id="57353" name="Line 7"/>
            <p:cNvSpPr>
              <a:spLocks noChangeShapeType="1"/>
            </p:cNvSpPr>
            <p:nvPr/>
          </p:nvSpPr>
          <p:spPr bwMode="auto">
            <a:xfrm>
              <a:off x="1536" y="864"/>
              <a:ext cx="96" cy="96"/>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54" name="Line 8"/>
            <p:cNvSpPr>
              <a:spLocks noChangeShapeType="1"/>
            </p:cNvSpPr>
            <p:nvPr/>
          </p:nvSpPr>
          <p:spPr bwMode="auto">
            <a:xfrm flipH="1">
              <a:off x="1632" y="864"/>
              <a:ext cx="96" cy="96"/>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55" name="Line 9"/>
            <p:cNvSpPr>
              <a:spLocks noChangeShapeType="1"/>
            </p:cNvSpPr>
            <p:nvPr/>
          </p:nvSpPr>
          <p:spPr bwMode="auto">
            <a:xfrm flipH="1">
              <a:off x="1296" y="864"/>
              <a:ext cx="24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56" name="Line 10"/>
            <p:cNvSpPr>
              <a:spLocks noChangeShapeType="1"/>
            </p:cNvSpPr>
            <p:nvPr/>
          </p:nvSpPr>
          <p:spPr bwMode="auto">
            <a:xfrm>
              <a:off x="1296" y="864"/>
              <a:ext cx="192" cy="2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57" name="Line 11"/>
            <p:cNvSpPr>
              <a:spLocks noChangeShapeType="1"/>
            </p:cNvSpPr>
            <p:nvPr/>
          </p:nvSpPr>
          <p:spPr bwMode="auto">
            <a:xfrm flipV="1">
              <a:off x="1776" y="864"/>
              <a:ext cx="192" cy="2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58" name="Line 12"/>
            <p:cNvSpPr>
              <a:spLocks noChangeShapeType="1"/>
            </p:cNvSpPr>
            <p:nvPr/>
          </p:nvSpPr>
          <p:spPr bwMode="auto">
            <a:xfrm flipH="1">
              <a:off x="1728" y="864"/>
              <a:ext cx="24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59" name="Line 13"/>
            <p:cNvSpPr>
              <a:spLocks noChangeShapeType="1"/>
            </p:cNvSpPr>
            <p:nvPr/>
          </p:nvSpPr>
          <p:spPr bwMode="auto">
            <a:xfrm>
              <a:off x="1488" y="1152"/>
              <a:ext cx="28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60" name="Text Box 14"/>
            <p:cNvSpPr txBox="1">
              <a:spLocks noChangeArrowheads="1"/>
            </p:cNvSpPr>
            <p:nvPr/>
          </p:nvSpPr>
          <p:spPr bwMode="auto">
            <a:xfrm>
              <a:off x="1471" y="945"/>
              <a:ext cx="33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400">
                  <a:solidFill>
                    <a:schemeClr val="tx1"/>
                  </a:solidFill>
                  <a:latin typeface="Verdana" panose="020B0604030504040204" pitchFamily="34" charset="0"/>
                  <a:cs typeface="Arial" panose="020B0604020202020204" pitchFamily="34" charset="0"/>
                </a:rPr>
                <a:t>ALU</a:t>
              </a:r>
            </a:p>
          </p:txBody>
        </p:sp>
        <p:sp>
          <p:nvSpPr>
            <p:cNvPr id="57361" name="Line 15"/>
            <p:cNvSpPr>
              <a:spLocks noChangeShapeType="1"/>
            </p:cNvSpPr>
            <p:nvPr/>
          </p:nvSpPr>
          <p:spPr bwMode="auto">
            <a:xfrm>
              <a:off x="1440" y="528"/>
              <a:ext cx="0" cy="336"/>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7362" name="Line 16"/>
            <p:cNvSpPr>
              <a:spLocks noChangeShapeType="1"/>
            </p:cNvSpPr>
            <p:nvPr/>
          </p:nvSpPr>
          <p:spPr bwMode="auto">
            <a:xfrm>
              <a:off x="1824" y="672"/>
              <a:ext cx="0" cy="192"/>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7363" name="Line 17"/>
            <p:cNvSpPr>
              <a:spLocks noChangeShapeType="1"/>
            </p:cNvSpPr>
            <p:nvPr/>
          </p:nvSpPr>
          <p:spPr bwMode="auto">
            <a:xfrm>
              <a:off x="672" y="528"/>
              <a:ext cx="76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64" name="Line 18"/>
            <p:cNvSpPr>
              <a:spLocks noChangeShapeType="1"/>
            </p:cNvSpPr>
            <p:nvPr/>
          </p:nvSpPr>
          <p:spPr bwMode="auto">
            <a:xfrm>
              <a:off x="912" y="672"/>
              <a:ext cx="100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65" name="Rectangle 19"/>
            <p:cNvSpPr>
              <a:spLocks noChangeArrowheads="1"/>
            </p:cNvSpPr>
            <p:nvPr/>
          </p:nvSpPr>
          <p:spPr bwMode="auto">
            <a:xfrm>
              <a:off x="576" y="48"/>
              <a:ext cx="432" cy="288"/>
            </a:xfrm>
            <a:prstGeom prst="rect">
              <a:avLst/>
            </a:prstGeom>
            <a:solidFill>
              <a:srgbClr val="6969FF">
                <a:alpha val="54901"/>
              </a:srgbClr>
            </a:solidFill>
            <a:ln w="12700">
              <a:solidFill>
                <a:schemeClr val="tx1"/>
              </a:solidFill>
              <a:miter lim="800000"/>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sz="1800">
                  <a:solidFill>
                    <a:schemeClr val="tx1"/>
                  </a:solidFill>
                  <a:latin typeface="Verdana" panose="020B0604030504040204" pitchFamily="34" charset="0"/>
                  <a:cs typeface="Arial" panose="020B0604020202020204" pitchFamily="34" charset="0"/>
                </a:rPr>
                <a:t>RF</a:t>
              </a:r>
            </a:p>
          </p:txBody>
        </p:sp>
        <p:sp>
          <p:nvSpPr>
            <p:cNvPr id="57366" name="Rectangle 21"/>
            <p:cNvSpPr>
              <a:spLocks noChangeArrowheads="1"/>
            </p:cNvSpPr>
            <p:nvPr/>
          </p:nvSpPr>
          <p:spPr bwMode="auto">
            <a:xfrm>
              <a:off x="1104" y="48"/>
              <a:ext cx="432" cy="288"/>
            </a:xfrm>
            <a:prstGeom prst="rect">
              <a:avLst/>
            </a:prstGeom>
            <a:solidFill>
              <a:schemeClr val="tx2">
                <a:alpha val="54901"/>
              </a:schemeClr>
            </a:solidFill>
            <a:ln w="12700">
              <a:solidFill>
                <a:schemeClr val="tx1"/>
              </a:solidFill>
              <a:miter lim="800000"/>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sz="1800">
                  <a:solidFill>
                    <a:schemeClr val="tx1"/>
                  </a:solidFill>
                  <a:latin typeface="Verdana" panose="020B0604030504040204" pitchFamily="34" charset="0"/>
                  <a:cs typeface="Arial" panose="020B0604020202020204" pitchFamily="34" charset="0"/>
                </a:rPr>
                <a:t>Flash</a:t>
              </a:r>
            </a:p>
          </p:txBody>
        </p:sp>
        <p:sp>
          <p:nvSpPr>
            <p:cNvPr id="57367" name="Rectangle 22"/>
            <p:cNvSpPr>
              <a:spLocks noChangeArrowheads="1"/>
            </p:cNvSpPr>
            <p:nvPr/>
          </p:nvSpPr>
          <p:spPr bwMode="auto">
            <a:xfrm>
              <a:off x="1680" y="48"/>
              <a:ext cx="432" cy="288"/>
            </a:xfrm>
            <a:prstGeom prst="rect">
              <a:avLst/>
            </a:prstGeom>
            <a:solidFill>
              <a:srgbClr val="FF6600">
                <a:alpha val="54901"/>
              </a:srgbClr>
            </a:solidFill>
            <a:ln w="12700">
              <a:solidFill>
                <a:schemeClr val="tx1"/>
              </a:solidFill>
              <a:miter lim="800000"/>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sz="1800">
                  <a:solidFill>
                    <a:schemeClr val="tx1"/>
                  </a:solidFill>
                  <a:latin typeface="Verdana" panose="020B0604030504040204" pitchFamily="34" charset="0"/>
                  <a:cs typeface="Arial" panose="020B0604020202020204" pitchFamily="34" charset="0"/>
                </a:rPr>
                <a:t>I</a:t>
              </a:r>
              <a:r>
                <a:rPr lang="en-US" altLang="zh-CN" sz="1800" baseline="30000">
                  <a:solidFill>
                    <a:schemeClr val="tx1"/>
                  </a:solidFill>
                  <a:latin typeface="Verdana" panose="020B0604030504040204" pitchFamily="34" charset="0"/>
                  <a:cs typeface="Arial" panose="020B0604020202020204" pitchFamily="34" charset="0"/>
                </a:rPr>
                <a:t>2</a:t>
              </a:r>
              <a:r>
                <a:rPr lang="en-US" altLang="zh-CN" sz="1800">
                  <a:solidFill>
                    <a:schemeClr val="tx1"/>
                  </a:solidFill>
                  <a:latin typeface="Verdana" panose="020B0604030504040204" pitchFamily="34" charset="0"/>
                  <a:cs typeface="Arial" panose="020B0604020202020204" pitchFamily="34" charset="0"/>
                </a:rPr>
                <a:t>C</a:t>
              </a:r>
            </a:p>
          </p:txBody>
        </p:sp>
        <p:sp>
          <p:nvSpPr>
            <p:cNvPr id="57368" name="Line 23"/>
            <p:cNvSpPr>
              <a:spLocks noChangeShapeType="1"/>
            </p:cNvSpPr>
            <p:nvPr/>
          </p:nvSpPr>
          <p:spPr bwMode="auto">
            <a:xfrm>
              <a:off x="672" y="336"/>
              <a:ext cx="0" cy="19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69" name="Line 24"/>
            <p:cNvSpPr>
              <a:spLocks noChangeShapeType="1"/>
            </p:cNvSpPr>
            <p:nvPr/>
          </p:nvSpPr>
          <p:spPr bwMode="auto">
            <a:xfrm>
              <a:off x="912" y="336"/>
              <a:ext cx="0" cy="336"/>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70" name="Line 25"/>
            <p:cNvSpPr>
              <a:spLocks noChangeShapeType="1"/>
            </p:cNvSpPr>
            <p:nvPr/>
          </p:nvSpPr>
          <p:spPr bwMode="auto">
            <a:xfrm>
              <a:off x="1920" y="336"/>
              <a:ext cx="0" cy="336"/>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71" name="Line 26"/>
            <p:cNvSpPr>
              <a:spLocks noChangeShapeType="1"/>
            </p:cNvSpPr>
            <p:nvPr/>
          </p:nvSpPr>
          <p:spPr bwMode="auto">
            <a:xfrm>
              <a:off x="1296" y="336"/>
              <a:ext cx="0" cy="19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372" name="Line 27"/>
            <p:cNvSpPr>
              <a:spLocks noChangeShapeType="1"/>
            </p:cNvSpPr>
            <p:nvPr/>
          </p:nvSpPr>
          <p:spPr bwMode="auto">
            <a:xfrm>
              <a:off x="1632" y="1152"/>
              <a:ext cx="0" cy="144"/>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7373" name="Text Box 28"/>
            <p:cNvSpPr txBox="1">
              <a:spLocks noChangeArrowheads="1"/>
            </p:cNvSpPr>
            <p:nvPr/>
          </p:nvSpPr>
          <p:spPr bwMode="auto">
            <a:xfrm>
              <a:off x="1392" y="1296"/>
              <a:ext cx="48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a:solidFill>
                    <a:schemeClr val="tx1"/>
                  </a:solidFill>
                  <a:latin typeface="Verdana" panose="020B0604030504040204" pitchFamily="34" charset="0"/>
                  <a:cs typeface="Arial" panose="020B0604020202020204" pitchFamily="34" charset="0"/>
                </a:rPr>
                <a:t>result</a:t>
              </a:r>
            </a:p>
          </p:txBody>
        </p:sp>
        <p:sp>
          <p:nvSpPr>
            <p:cNvPr id="57374" name="Oval 29"/>
            <p:cNvSpPr>
              <a:spLocks noChangeArrowheads="1"/>
            </p:cNvSpPr>
            <p:nvPr/>
          </p:nvSpPr>
          <p:spPr bwMode="auto">
            <a:xfrm>
              <a:off x="1270" y="504"/>
              <a:ext cx="48" cy="4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endParaRPr lang="zh-CN" altLang="zh-CN" sz="1800">
                <a:solidFill>
                  <a:schemeClr val="tx1"/>
                </a:solidFill>
                <a:latin typeface="Verdana" panose="020B0604030504040204" pitchFamily="34" charset="0"/>
                <a:cs typeface="Arial" panose="020B0604020202020204" pitchFamily="34" charset="0"/>
              </a:endParaRPr>
            </a:p>
          </p:txBody>
        </p:sp>
        <p:sp>
          <p:nvSpPr>
            <p:cNvPr id="57375" name="Oval 30"/>
            <p:cNvSpPr>
              <a:spLocks noChangeArrowheads="1"/>
            </p:cNvSpPr>
            <p:nvPr/>
          </p:nvSpPr>
          <p:spPr bwMode="auto">
            <a:xfrm>
              <a:off x="1799" y="648"/>
              <a:ext cx="48" cy="4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endParaRPr lang="zh-CN" altLang="zh-CN" sz="1800">
                <a:solidFill>
                  <a:schemeClr val="tx1"/>
                </a:solidFill>
                <a:latin typeface="Verdana" panose="020B0604030504040204" pitchFamily="34" charset="0"/>
                <a:cs typeface="Arial" panose="020B0604020202020204" pitchFamily="34" charset="0"/>
              </a:endParaRPr>
            </a:p>
          </p:txBody>
        </p:sp>
        <p:sp>
          <p:nvSpPr>
            <p:cNvPr id="57376" name="Line 31"/>
            <p:cNvSpPr>
              <a:spLocks noChangeShapeType="1"/>
            </p:cNvSpPr>
            <p:nvPr/>
          </p:nvSpPr>
          <p:spPr bwMode="auto">
            <a:xfrm>
              <a:off x="432" y="96"/>
              <a:ext cx="144"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7377" name="Line 32"/>
            <p:cNvSpPr>
              <a:spLocks noChangeShapeType="1"/>
            </p:cNvSpPr>
            <p:nvPr/>
          </p:nvSpPr>
          <p:spPr bwMode="auto">
            <a:xfrm>
              <a:off x="432" y="288"/>
              <a:ext cx="144"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7378" name="Text Box 33"/>
            <p:cNvSpPr txBox="1">
              <a:spLocks noChangeArrowheads="1"/>
            </p:cNvSpPr>
            <p:nvPr/>
          </p:nvSpPr>
          <p:spPr bwMode="auto">
            <a:xfrm>
              <a:off x="0" y="0"/>
              <a:ext cx="44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400">
                  <a:solidFill>
                    <a:schemeClr val="tx1"/>
                  </a:solidFill>
                  <a:latin typeface="Verdana" panose="020B0604030504040204" pitchFamily="34" charset="0"/>
                  <a:cs typeface="Arial" panose="020B0604020202020204" pitchFamily="34" charset="0"/>
                </a:rPr>
                <a:t>addr1</a:t>
              </a:r>
            </a:p>
          </p:txBody>
        </p:sp>
        <p:sp>
          <p:nvSpPr>
            <p:cNvPr id="57379" name="Text Box 34"/>
            <p:cNvSpPr txBox="1">
              <a:spLocks noChangeArrowheads="1"/>
            </p:cNvSpPr>
            <p:nvPr/>
          </p:nvSpPr>
          <p:spPr bwMode="auto">
            <a:xfrm>
              <a:off x="0" y="192"/>
              <a:ext cx="44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400">
                  <a:solidFill>
                    <a:schemeClr val="tx1"/>
                  </a:solidFill>
                  <a:latin typeface="Verdana" panose="020B0604030504040204" pitchFamily="34" charset="0"/>
                  <a:cs typeface="Arial" panose="020B0604020202020204" pitchFamily="34" charset="0"/>
                </a:rPr>
                <a:t>addr2</a:t>
              </a:r>
            </a:p>
          </p:txBody>
        </p:sp>
        <p:sp>
          <p:nvSpPr>
            <p:cNvPr id="57380" name="Text Box 35"/>
            <p:cNvSpPr txBox="1">
              <a:spLocks noChangeArrowheads="1"/>
            </p:cNvSpPr>
            <p:nvPr/>
          </p:nvSpPr>
          <p:spPr bwMode="auto">
            <a:xfrm>
              <a:off x="919" y="368"/>
              <a:ext cx="35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400">
                  <a:solidFill>
                    <a:schemeClr val="tx1"/>
                  </a:solidFill>
                  <a:latin typeface="Verdana" panose="020B0604030504040204" pitchFamily="34" charset="0"/>
                  <a:cs typeface="Arial" panose="020B0604020202020204" pitchFamily="34" charset="0"/>
                </a:rPr>
                <a:t>src1</a:t>
              </a:r>
            </a:p>
          </p:txBody>
        </p:sp>
        <p:sp>
          <p:nvSpPr>
            <p:cNvPr id="57381" name="Text Box 36"/>
            <p:cNvSpPr txBox="1">
              <a:spLocks noChangeArrowheads="1"/>
            </p:cNvSpPr>
            <p:nvPr/>
          </p:nvSpPr>
          <p:spPr bwMode="auto">
            <a:xfrm>
              <a:off x="920" y="513"/>
              <a:ext cx="35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400">
                  <a:solidFill>
                    <a:schemeClr val="tx1"/>
                  </a:solidFill>
                  <a:latin typeface="Verdana" panose="020B0604030504040204" pitchFamily="34" charset="0"/>
                  <a:cs typeface="Arial" panose="020B0604020202020204" pitchFamily="34" charset="0"/>
                </a:rPr>
                <a:t>src2</a:t>
              </a:r>
            </a:p>
          </p:txBody>
        </p:sp>
      </p:grpSp>
      <p:sp>
        <p:nvSpPr>
          <p:cNvPr id="57351" name="Text Box 5"/>
          <p:cNvSpPr txBox="1">
            <a:spLocks noChangeArrowheads="1"/>
          </p:cNvSpPr>
          <p:nvPr/>
        </p:nvSpPr>
        <p:spPr bwMode="auto">
          <a:xfrm>
            <a:off x="6084888" y="6526213"/>
            <a:ext cx="2992437" cy="28733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57352"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FB1C6E5F-38A9-4C99-8A01-92E40BF69CFC}" type="slidenum">
              <a:rPr lang="zh-CN" altLang="en-US" sz="1400"/>
              <a:pPr eaLnBrk="1" hangingPunct="1"/>
              <a:t>55</a:t>
            </a:fld>
            <a:endParaRPr lang="zh-CN"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676"/>
                                        </p:tgtEl>
                                        <p:attrNameLst>
                                          <p:attrName>style.visibility</p:attrName>
                                        </p:attrNameLst>
                                      </p:cBhvr>
                                      <p:to>
                                        <p:strVal val="visible"/>
                                      </p:to>
                                    </p:set>
                                    <p:anim calcmode="lin" valueType="num">
                                      <p:cBhvr additive="base">
                                        <p:cTn id="7" dur="500" fill="hold"/>
                                        <p:tgtEl>
                                          <p:spTgt spid="28676"/>
                                        </p:tgtEl>
                                        <p:attrNameLst>
                                          <p:attrName>ppt_x</p:attrName>
                                        </p:attrNameLst>
                                      </p:cBhvr>
                                      <p:tavLst>
                                        <p:tav tm="0">
                                          <p:val>
                                            <p:strVal val="#ppt_x"/>
                                          </p:val>
                                        </p:tav>
                                        <p:tav tm="100000">
                                          <p:val>
                                            <p:strVal val="#ppt_x"/>
                                          </p:val>
                                        </p:tav>
                                      </p:tavLst>
                                    </p:anim>
                                    <p:anim calcmode="lin" valueType="num">
                                      <p:cBhvr additive="base">
                                        <p:cTn id="8" dur="500" fill="hold"/>
                                        <p:tgtEl>
                                          <p:spTgt spid="2867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28678"/>
                                        </p:tgtEl>
                                        <p:attrNameLst>
                                          <p:attrName>style.visibility</p:attrName>
                                        </p:attrNameLst>
                                      </p:cBhvr>
                                      <p:to>
                                        <p:strVal val="visible"/>
                                      </p:to>
                                    </p:set>
                                    <p:anim calcmode="lin" valueType="num">
                                      <p:cBhvr additive="base">
                                        <p:cTn id="13" dur="500" fill="hold"/>
                                        <p:tgtEl>
                                          <p:spTgt spid="28678"/>
                                        </p:tgtEl>
                                        <p:attrNameLst>
                                          <p:attrName>ppt_x</p:attrName>
                                        </p:attrNameLst>
                                      </p:cBhvr>
                                      <p:tavLst>
                                        <p:tav tm="0">
                                          <p:val>
                                            <p:strVal val="1+#ppt_w/2"/>
                                          </p:val>
                                        </p:tav>
                                        <p:tav tm="100000">
                                          <p:val>
                                            <p:strVal val="#ppt_x"/>
                                          </p:val>
                                        </p:tav>
                                      </p:tavLst>
                                    </p:anim>
                                    <p:anim calcmode="lin" valueType="num">
                                      <p:cBhvr additive="base">
                                        <p:cTn id="14" dur="500" fill="hold"/>
                                        <p:tgtEl>
                                          <p:spTgt spid="2867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28677"/>
                                        </p:tgtEl>
                                        <p:attrNameLst>
                                          <p:attrName>style.visibility</p:attrName>
                                        </p:attrNameLst>
                                      </p:cBhvr>
                                      <p:to>
                                        <p:strVal val="visible"/>
                                      </p:to>
                                    </p:set>
                                    <p:animEffect transition="in" filter="blinds(horizontal)">
                                      <p:cBhvr>
                                        <p:cTn id="19" dur="500"/>
                                        <p:tgtEl>
                                          <p:spTgt spid="28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p:bldP spid="2867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矩形 29697"/>
          <p:cNvSpPr>
            <a:spLocks noChangeArrowheads="1"/>
          </p:cNvSpPr>
          <p:nvPr/>
        </p:nvSpPr>
        <p:spPr bwMode="auto">
          <a:xfrm>
            <a:off x="250825" y="838200"/>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950913" indent="-45720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系统任务和函数</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以$字符开始的标识符表示系统任务或系统函数；</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任务提供了一种封装行为的机制，任务可以返回0个或多个值；</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函数除只能返回一个值以外与任务相同；</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函数在0时刻执行，即不允许延迟，而任务可以带有延迟。</a:t>
            </a:r>
          </a:p>
          <a:p>
            <a:pPr algn="just" eaLnBrk="1" hangingPunct="1">
              <a:lnSpc>
                <a:spcPct val="15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编译指令：以`（反引号）开始的某些标识符</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`define和`undef，`ifdef、`else和 `endif，`default_nettype</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`include，`resetall，`timescale</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`unconneted_drive和`nounconnected_drive</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`celldefine和`endcelldefine</a:t>
            </a:r>
          </a:p>
        </p:txBody>
      </p:sp>
      <p:sp>
        <p:nvSpPr>
          <p:cNvPr id="58371"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F53BD9B6-F42D-4E93-A253-D64E1BA51769}" type="slidenum">
              <a:rPr lang="zh-CN" altLang="en-US" sz="1400"/>
              <a:pPr eaLnBrk="1" hangingPunct="1"/>
              <a:t>56</a:t>
            </a:fld>
            <a:endParaRPr lang="zh-CN" altLang="en-US" sz="14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a:xfrm>
            <a:off x="457200" y="277813"/>
            <a:ext cx="8229600" cy="1139825"/>
          </a:xfrm>
        </p:spPr>
        <p:txBody>
          <a:bodyPr anchor="b"/>
          <a:lstStyle/>
          <a:p>
            <a:r>
              <a:rPr lang="en-US" altLang="zh-CN"/>
              <a:t>Useful System Tasks</a:t>
            </a:r>
          </a:p>
        </p:txBody>
      </p:sp>
      <p:sp>
        <p:nvSpPr>
          <p:cNvPr id="59395" name="Rectangle 3"/>
          <p:cNvSpPr>
            <a:spLocks noGrp="1" noChangeArrowheads="1"/>
          </p:cNvSpPr>
          <p:nvPr>
            <p:ph type="body" idx="4294967295"/>
          </p:nvPr>
        </p:nvSpPr>
        <p:spPr>
          <a:xfrm>
            <a:off x="457200" y="1600200"/>
            <a:ext cx="8229600" cy="1524000"/>
          </a:xfrm>
        </p:spPr>
        <p:txBody>
          <a:bodyPr/>
          <a:lstStyle/>
          <a:p>
            <a:pPr>
              <a:buClr>
                <a:srgbClr val="0000A0"/>
              </a:buClr>
              <a:buSzPct val="125000"/>
              <a:buFont typeface="Wingdings" panose="05000000000000000000" pitchFamily="2" charset="2"/>
              <a:buChar char="§"/>
            </a:pPr>
            <a:r>
              <a:rPr lang="en-US" altLang="zh-CN" sz="2800">
                <a:latin typeface="Times New Roman" panose="02020603050405020304" pitchFamily="18" charset="0"/>
                <a:cs typeface="Arial" panose="020B0604020202020204" pitchFamily="34" charset="0"/>
                <a:sym typeface="Arial" panose="020B0604020202020204" pitchFamily="34" charset="0"/>
              </a:rPr>
              <a:t>$display  Like printf in C.  Useful for testbenches and debug</a:t>
            </a:r>
          </a:p>
        </p:txBody>
      </p:sp>
      <p:sp>
        <p:nvSpPr>
          <p:cNvPr id="59396" name="Text Box 5"/>
          <p:cNvSpPr txBox="1">
            <a:spLocks noChangeArrowheads="1"/>
          </p:cNvSpPr>
          <p:nvPr/>
        </p:nvSpPr>
        <p:spPr bwMode="auto">
          <a:xfrm>
            <a:off x="1295400" y="2514600"/>
            <a:ext cx="6738938" cy="4699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spcBef>
                <a:spcPct val="20000"/>
              </a:spcBef>
              <a:buClr>
                <a:srgbClr val="0000A0"/>
              </a:buClr>
              <a:buSzPct val="125000"/>
            </a:pPr>
            <a:r>
              <a:rPr lang="en-US" altLang="zh-CN">
                <a:solidFill>
                  <a:schemeClr val="tx1"/>
                </a:solidFill>
                <a:latin typeface="Tahoma" panose="020B0604030504040204" pitchFamily="34" charset="0"/>
                <a:cs typeface="Arial" panose="020B0604020202020204" pitchFamily="34" charset="0"/>
              </a:rPr>
              <a:t>$display(“At time %t count = %h”,$time,cnt);</a:t>
            </a:r>
          </a:p>
        </p:txBody>
      </p:sp>
      <p:sp>
        <p:nvSpPr>
          <p:cNvPr id="30725" name="Rectangle 6"/>
          <p:cNvSpPr>
            <a:spLocks noChangeArrowheads="1"/>
          </p:cNvSpPr>
          <p:nvPr/>
        </p:nvSpPr>
        <p:spPr bwMode="auto">
          <a:xfrm>
            <a:off x="457200" y="3124200"/>
            <a:ext cx="82296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spcBef>
                <a:spcPct val="20000"/>
              </a:spcBef>
              <a:buClr>
                <a:srgbClr val="0000A0"/>
              </a:buClr>
              <a:buSzPct val="125000"/>
              <a:buFont typeface="Wingdings" panose="05000000000000000000" pitchFamily="2" charset="2"/>
              <a:buChar char="§"/>
            </a:pPr>
            <a:r>
              <a:rPr lang="en-US" altLang="zh-CN" sz="2800">
                <a:solidFill>
                  <a:schemeClr val="tx1"/>
                </a:solidFill>
                <a:latin typeface="Tahoma" panose="020B0604030504040204" pitchFamily="34" charset="0"/>
                <a:cs typeface="Arial" panose="020B0604020202020204" pitchFamily="34" charset="0"/>
              </a:rPr>
              <a:t>$stop </a:t>
            </a:r>
            <a:r>
              <a:rPr lang="en-US" altLang="zh-CN" sz="2800">
                <a:solidFill>
                  <a:schemeClr val="tx1"/>
                </a:solidFill>
                <a:latin typeface="Tahoma" panose="020B0604030504040204" pitchFamily="34" charset="0"/>
                <a:cs typeface="Arial" panose="020B0604020202020204" pitchFamily="34" charset="0"/>
                <a:sym typeface="Wingdings" panose="05000000000000000000" pitchFamily="2" charset="2"/>
              </a:rPr>
              <a:t> </a:t>
            </a:r>
            <a:r>
              <a:rPr lang="en-US" altLang="zh-CN" sz="2800">
                <a:solidFill>
                  <a:schemeClr val="tx1"/>
                </a:solidFill>
                <a:latin typeface="Times New Roman" panose="02020603050405020304" pitchFamily="18" charset="0"/>
                <a:cs typeface="Arial" panose="020B0604020202020204" pitchFamily="34" charset="0"/>
              </a:rPr>
              <a:t>Stops simulation and allows you to still probe signals and debug</a:t>
            </a:r>
          </a:p>
          <a:p>
            <a:pPr eaLnBrk="1" hangingPunct="1">
              <a:spcBef>
                <a:spcPct val="20000"/>
              </a:spcBef>
              <a:buClr>
                <a:srgbClr val="0000A0"/>
              </a:buClr>
              <a:buSzPct val="125000"/>
              <a:buFont typeface="Wingdings" panose="05000000000000000000" pitchFamily="2" charset="2"/>
              <a:buChar char="§"/>
            </a:pPr>
            <a:r>
              <a:rPr lang="en-US" altLang="zh-CN" sz="2800">
                <a:solidFill>
                  <a:schemeClr val="tx1"/>
                </a:solidFill>
                <a:latin typeface="Tahoma" panose="020B0604030504040204" pitchFamily="34" charset="0"/>
                <a:cs typeface="Arial" panose="020B0604020202020204" pitchFamily="34" charset="0"/>
              </a:rPr>
              <a:t>$finish</a:t>
            </a:r>
            <a:r>
              <a:rPr lang="en-US" altLang="zh-CN" sz="2800">
                <a:solidFill>
                  <a:schemeClr val="tx1"/>
                </a:solidFill>
                <a:latin typeface="Times New Roman" panose="02020603050405020304" pitchFamily="18" charset="0"/>
                <a:cs typeface="Arial" panose="020B0604020202020204" pitchFamily="34" charset="0"/>
              </a:rPr>
              <a:t> </a:t>
            </a:r>
            <a:r>
              <a:rPr lang="en-US" altLang="zh-CN" sz="2800">
                <a:solidFill>
                  <a:schemeClr val="tx1"/>
                </a:solidFill>
                <a:latin typeface="Times New Roman" panose="02020603050405020304" pitchFamily="18" charset="0"/>
                <a:cs typeface="Arial" panose="020B0604020202020204" pitchFamily="34" charset="0"/>
                <a:sym typeface="Wingdings" panose="05000000000000000000" pitchFamily="2" charset="2"/>
              </a:rPr>
              <a:t> </a:t>
            </a:r>
            <a:r>
              <a:rPr lang="en-US" altLang="zh-CN" sz="2800">
                <a:solidFill>
                  <a:schemeClr val="tx1"/>
                </a:solidFill>
                <a:latin typeface="Times New Roman" panose="02020603050405020304" pitchFamily="18" charset="0"/>
                <a:cs typeface="Arial" panose="020B0604020202020204" pitchFamily="34" charset="0"/>
              </a:rPr>
              <a:t>completely stops simulation, simulator relinquishes control of thread.</a:t>
            </a:r>
          </a:p>
          <a:p>
            <a:pPr eaLnBrk="1" hangingPunct="1">
              <a:spcBef>
                <a:spcPct val="20000"/>
              </a:spcBef>
              <a:buClr>
                <a:srgbClr val="0000A0"/>
              </a:buClr>
              <a:buSzPct val="125000"/>
              <a:buFont typeface="Wingdings" panose="05000000000000000000" pitchFamily="2" charset="2"/>
              <a:buNone/>
            </a:pPr>
            <a:endParaRPr lang="en-US" altLang="zh-CN" sz="2800">
              <a:solidFill>
                <a:schemeClr val="tx1"/>
              </a:solidFill>
              <a:latin typeface="Tahoma" panose="020B0604030504040204" pitchFamily="34" charset="0"/>
              <a:cs typeface="Arial" panose="020B0604020202020204" pitchFamily="34" charset="0"/>
            </a:endParaRPr>
          </a:p>
          <a:p>
            <a:pPr eaLnBrk="1" hangingPunct="1">
              <a:spcBef>
                <a:spcPct val="20000"/>
              </a:spcBef>
              <a:buClr>
                <a:srgbClr val="0000A0"/>
              </a:buClr>
              <a:buSzPct val="125000"/>
              <a:buFont typeface="Wingdings" panose="05000000000000000000" pitchFamily="2" charset="2"/>
              <a:buNone/>
            </a:pPr>
            <a:endParaRPr lang="en-US" altLang="zh-CN" sz="2800">
              <a:solidFill>
                <a:schemeClr val="tx1"/>
              </a:solidFill>
              <a:latin typeface="Times New Roman" panose="02020603050405020304" pitchFamily="18" charset="0"/>
              <a:cs typeface="Arial" panose="020B0604020202020204" pitchFamily="34" charset="0"/>
            </a:endParaRPr>
          </a:p>
        </p:txBody>
      </p:sp>
      <p:sp>
        <p:nvSpPr>
          <p:cNvPr id="30726" name="Rectangle 7"/>
          <p:cNvSpPr>
            <a:spLocks noChangeArrowheads="1"/>
          </p:cNvSpPr>
          <p:nvPr/>
        </p:nvSpPr>
        <p:spPr bwMode="auto">
          <a:xfrm>
            <a:off x="457200" y="4953000"/>
            <a:ext cx="82296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spcBef>
                <a:spcPct val="20000"/>
              </a:spcBef>
              <a:buClr>
                <a:srgbClr val="0000A0"/>
              </a:buClr>
              <a:buSzPct val="125000"/>
              <a:buFont typeface="Wingdings" panose="05000000000000000000" pitchFamily="2" charset="2"/>
              <a:buChar char="§"/>
            </a:pPr>
            <a:r>
              <a:rPr lang="en-US" altLang="zh-CN" sz="2800">
                <a:solidFill>
                  <a:schemeClr val="tx1"/>
                </a:solidFill>
                <a:latin typeface="Times New Roman" panose="02020603050405020304" pitchFamily="18" charset="0"/>
                <a:cs typeface="Arial" panose="020B0604020202020204" pitchFamily="34" charset="0"/>
              </a:rPr>
              <a:t>Also useful is </a:t>
            </a:r>
            <a:r>
              <a:rPr lang="en-US" altLang="zh-CN" sz="2800">
                <a:solidFill>
                  <a:schemeClr val="tx1"/>
                </a:solidFill>
                <a:latin typeface="Tahoma" panose="020B0604030504040204" pitchFamily="34" charset="0"/>
                <a:cs typeface="Arial" panose="020B0604020202020204" pitchFamily="34" charset="0"/>
              </a:rPr>
              <a:t>`include</a:t>
            </a:r>
            <a:r>
              <a:rPr lang="en-US" altLang="zh-CN" sz="2800">
                <a:solidFill>
                  <a:schemeClr val="tx1"/>
                </a:solidFill>
                <a:latin typeface="Times New Roman" panose="02020603050405020304" pitchFamily="18" charset="0"/>
                <a:cs typeface="Arial" panose="020B0604020202020204" pitchFamily="34" charset="0"/>
              </a:rPr>
              <a:t> for including code from another file (like a header file)</a:t>
            </a:r>
          </a:p>
          <a:p>
            <a:pPr eaLnBrk="1" hangingPunct="1">
              <a:spcBef>
                <a:spcPct val="20000"/>
              </a:spcBef>
              <a:buClr>
                <a:srgbClr val="0000A0"/>
              </a:buClr>
              <a:buSzPct val="125000"/>
              <a:buFont typeface="Wingdings" panose="05000000000000000000" pitchFamily="2" charset="2"/>
              <a:buChar char="§"/>
            </a:pPr>
            <a:r>
              <a:rPr lang="en-US" altLang="zh-CN" sz="2800">
                <a:solidFill>
                  <a:schemeClr val="tx1"/>
                </a:solidFill>
                <a:latin typeface="Times New Roman" panose="02020603050405020304" pitchFamily="18" charset="0"/>
                <a:cs typeface="Arial" panose="020B0604020202020204" pitchFamily="34" charset="0"/>
              </a:rPr>
              <a:t>Read about these features of verilog in your text</a:t>
            </a:r>
          </a:p>
        </p:txBody>
      </p:sp>
      <p:sp>
        <p:nvSpPr>
          <p:cNvPr id="59399" name="Text Box 5"/>
          <p:cNvSpPr txBox="1">
            <a:spLocks noChangeArrowheads="1"/>
          </p:cNvSpPr>
          <p:nvPr/>
        </p:nvSpPr>
        <p:spPr bwMode="auto">
          <a:xfrm>
            <a:off x="6084888" y="6526213"/>
            <a:ext cx="2992437" cy="28733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59400"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B886041C-1840-488B-9B58-056DB84D5A28}" type="slidenum">
              <a:rPr lang="zh-CN" altLang="en-US" sz="1400"/>
              <a:pPr eaLnBrk="1" hangingPunct="1"/>
              <a:t>57</a:t>
            </a:fld>
            <a:endParaRPr lang="zh-CN"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5"/>
                                        </p:tgtEl>
                                        <p:attrNameLst>
                                          <p:attrName>style.visibility</p:attrName>
                                        </p:attrNameLst>
                                      </p:cBhvr>
                                      <p:to>
                                        <p:strVal val="visible"/>
                                      </p:to>
                                    </p:set>
                                    <p:animEffect transition="in" filter="blinds(horizontal)">
                                      <p:cBhvr>
                                        <p:cTn id="7" dur="500"/>
                                        <p:tgtEl>
                                          <p:spTgt spid="307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0726"/>
                                        </p:tgtEl>
                                        <p:attrNameLst>
                                          <p:attrName>style.visibility</p:attrName>
                                        </p:attrNameLst>
                                      </p:cBhvr>
                                      <p:to>
                                        <p:strVal val="visible"/>
                                      </p:to>
                                    </p:set>
                                    <p:animEffect transition="in" filter="box(in)">
                                      <p:cBhvr>
                                        <p:cTn id="12" dur="500"/>
                                        <p:tgtEl>
                                          <p:spTgt spid="307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p:bldP spid="3072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ChangeArrowheads="1"/>
          </p:cNvSpPr>
          <p:nvPr/>
        </p:nvSpPr>
        <p:spPr bwMode="auto">
          <a:xfrm>
            <a:off x="457200" y="304800"/>
            <a:ext cx="82296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sz="4000">
                <a:solidFill>
                  <a:srgbClr val="000066"/>
                </a:solidFill>
                <a:cs typeface="Arial" panose="020B0604020202020204" pitchFamily="34" charset="0"/>
              </a:rPr>
              <a:t>Timing Controls For Simulation</a:t>
            </a:r>
          </a:p>
        </p:txBody>
      </p:sp>
      <p:sp>
        <p:nvSpPr>
          <p:cNvPr id="60419" name="Rectangle 5"/>
          <p:cNvSpPr>
            <a:spLocks noChangeArrowheads="1"/>
          </p:cNvSpPr>
          <p:nvPr/>
        </p:nvSpPr>
        <p:spPr bwMode="auto">
          <a:xfrm>
            <a:off x="457200" y="1600200"/>
            <a:ext cx="8229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lnSpc>
                <a:spcPct val="90000"/>
              </a:lnSpc>
              <a:spcBef>
                <a:spcPct val="20000"/>
              </a:spcBef>
              <a:buClr>
                <a:srgbClr val="0000A0"/>
              </a:buClr>
              <a:buSzPct val="125000"/>
              <a:buFont typeface="Wingdings" panose="05000000000000000000" pitchFamily="2" charset="2"/>
              <a:buChar char="§"/>
            </a:pPr>
            <a:r>
              <a:rPr lang="en-US" altLang="zh-CN" sz="2800">
                <a:solidFill>
                  <a:schemeClr val="tx1"/>
                </a:solidFill>
                <a:latin typeface="Times New Roman" panose="02020603050405020304" pitchFamily="18" charset="0"/>
                <a:cs typeface="Arial" panose="020B0604020202020204" pitchFamily="34" charset="0"/>
              </a:rPr>
              <a:t>Can put “delays” in a Verilog design</a:t>
            </a:r>
          </a:p>
          <a:p>
            <a:pPr lvl="1" eaLnBrk="1" hangingPunct="1">
              <a:lnSpc>
                <a:spcPct val="90000"/>
              </a:lnSpc>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Gates, wires, &amp; behavioral statements</a:t>
            </a:r>
          </a:p>
        </p:txBody>
      </p:sp>
      <p:sp>
        <p:nvSpPr>
          <p:cNvPr id="32772" name="Rectangle 6"/>
          <p:cNvSpPr>
            <a:spLocks noChangeArrowheads="1"/>
          </p:cNvSpPr>
          <p:nvPr/>
        </p:nvSpPr>
        <p:spPr bwMode="auto">
          <a:xfrm>
            <a:off x="457200" y="2438400"/>
            <a:ext cx="82296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lnSpc>
                <a:spcPct val="90000"/>
              </a:lnSpc>
              <a:spcBef>
                <a:spcPct val="20000"/>
              </a:spcBef>
              <a:buClr>
                <a:srgbClr val="0000A0"/>
              </a:buClr>
              <a:buSzPct val="125000"/>
              <a:buFont typeface="Wingdings" panose="05000000000000000000" pitchFamily="2" charset="2"/>
              <a:buChar char="§"/>
            </a:pPr>
            <a:r>
              <a:rPr lang="en-US" altLang="zh-CN" sz="2800">
                <a:solidFill>
                  <a:schemeClr val="tx1"/>
                </a:solidFill>
                <a:latin typeface="Times New Roman" panose="02020603050405020304" pitchFamily="18" charset="0"/>
                <a:cs typeface="Arial" panose="020B0604020202020204" pitchFamily="34" charset="0"/>
              </a:rPr>
              <a:t>Delays are useful for Simulation only!</a:t>
            </a:r>
          </a:p>
          <a:p>
            <a:pPr lvl="1" eaLnBrk="1" hangingPunct="1">
              <a:lnSpc>
                <a:spcPct val="90000"/>
              </a:lnSpc>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Used to approximate “real” operation while simulating</a:t>
            </a:r>
          </a:p>
          <a:p>
            <a:pPr lvl="1" eaLnBrk="1" hangingPunct="1">
              <a:lnSpc>
                <a:spcPct val="90000"/>
              </a:lnSpc>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Used to control testbench</a:t>
            </a:r>
          </a:p>
        </p:txBody>
      </p:sp>
      <p:sp>
        <p:nvSpPr>
          <p:cNvPr id="32773" name="Rectangle 7"/>
          <p:cNvSpPr>
            <a:spLocks noChangeArrowheads="1"/>
          </p:cNvSpPr>
          <p:nvPr/>
        </p:nvSpPr>
        <p:spPr bwMode="auto">
          <a:xfrm>
            <a:off x="457200" y="3810000"/>
            <a:ext cx="82296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lnSpc>
                <a:spcPct val="90000"/>
              </a:lnSpc>
              <a:spcBef>
                <a:spcPct val="20000"/>
              </a:spcBef>
              <a:buClr>
                <a:srgbClr val="0000A0"/>
              </a:buClr>
              <a:buSzPct val="125000"/>
              <a:buFont typeface="Wingdings" panose="05000000000000000000" pitchFamily="2" charset="2"/>
              <a:buChar char="§"/>
            </a:pPr>
            <a:r>
              <a:rPr lang="en-US" altLang="zh-CN" sz="2800">
                <a:solidFill>
                  <a:schemeClr val="tx1"/>
                </a:solidFill>
                <a:latin typeface="Times New Roman" panose="02020603050405020304" pitchFamily="18" charset="0"/>
                <a:cs typeface="Arial" panose="020B0604020202020204" pitchFamily="34" charset="0"/>
              </a:rPr>
              <a:t>SYNTHESIS</a:t>
            </a:r>
          </a:p>
          <a:p>
            <a:pPr lvl="1" eaLnBrk="1" hangingPunct="1">
              <a:lnSpc>
                <a:spcPct val="90000"/>
              </a:lnSpc>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Synthesis tool IGNORES these timing controls</a:t>
            </a:r>
          </a:p>
          <a:p>
            <a:pPr lvl="2" eaLnBrk="1" hangingPunct="1">
              <a:lnSpc>
                <a:spcPct val="90000"/>
              </a:lnSpc>
              <a:spcBef>
                <a:spcPct val="20000"/>
              </a:spcBef>
              <a:buClr>
                <a:srgbClr val="0000A0"/>
              </a:buClr>
              <a:buSzPct val="125000"/>
              <a:buFont typeface="Wingdings" panose="05000000000000000000" pitchFamily="2" charset="2"/>
              <a:buChar char="ü"/>
            </a:pPr>
            <a:r>
              <a:rPr lang="en-US" altLang="zh-CN" sz="2000">
                <a:solidFill>
                  <a:schemeClr val="tx1"/>
                </a:solidFill>
                <a:latin typeface="Times New Roman" panose="02020603050405020304" pitchFamily="18" charset="0"/>
                <a:cs typeface="Arial" panose="020B0604020202020204" pitchFamily="34" charset="0"/>
              </a:rPr>
              <a:t>Cannot tell a gate to wait 1.5 nanoseconds</a:t>
            </a:r>
          </a:p>
          <a:p>
            <a:pPr lvl="2" eaLnBrk="1" hangingPunct="1">
              <a:lnSpc>
                <a:spcPct val="90000"/>
              </a:lnSpc>
              <a:spcBef>
                <a:spcPct val="20000"/>
              </a:spcBef>
              <a:buClr>
                <a:srgbClr val="0000A0"/>
              </a:buClr>
              <a:buSzPct val="125000"/>
              <a:buFont typeface="Wingdings" panose="05000000000000000000" pitchFamily="2" charset="2"/>
              <a:buChar char="ü"/>
            </a:pPr>
            <a:r>
              <a:rPr lang="en-US" altLang="zh-CN" sz="2000">
                <a:solidFill>
                  <a:schemeClr val="tx1"/>
                </a:solidFill>
                <a:latin typeface="Times New Roman" panose="02020603050405020304" pitchFamily="18" charset="0"/>
                <a:cs typeface="Arial" panose="020B0604020202020204" pitchFamily="34" charset="0"/>
              </a:rPr>
              <a:t>Delay is a result of physical properties</a:t>
            </a:r>
          </a:p>
          <a:p>
            <a:pPr lvl="1" eaLnBrk="1" hangingPunct="1">
              <a:lnSpc>
                <a:spcPct val="90000"/>
              </a:lnSpc>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Only timing (easily) controlled is on </a:t>
            </a:r>
            <a:r>
              <a:rPr lang="en-US" altLang="zh-CN" i="1" u="sng">
                <a:solidFill>
                  <a:schemeClr val="tx1"/>
                </a:solidFill>
                <a:latin typeface="Times New Roman" panose="02020603050405020304" pitchFamily="18" charset="0"/>
                <a:cs typeface="Arial" panose="020B0604020202020204" pitchFamily="34" charset="0"/>
              </a:rPr>
              <a:t>clock-cycle</a:t>
            </a:r>
            <a:r>
              <a:rPr lang="en-US" altLang="zh-CN">
                <a:solidFill>
                  <a:schemeClr val="tx1"/>
                </a:solidFill>
                <a:latin typeface="Times New Roman" panose="02020603050405020304" pitchFamily="18" charset="0"/>
                <a:cs typeface="Arial" panose="020B0604020202020204" pitchFamily="34" charset="0"/>
              </a:rPr>
              <a:t> basis</a:t>
            </a:r>
          </a:p>
          <a:p>
            <a:pPr lvl="2" eaLnBrk="1" hangingPunct="1">
              <a:lnSpc>
                <a:spcPct val="90000"/>
              </a:lnSpc>
              <a:spcBef>
                <a:spcPct val="20000"/>
              </a:spcBef>
              <a:buClr>
                <a:srgbClr val="0000A0"/>
              </a:buClr>
              <a:buSzPct val="125000"/>
              <a:buFont typeface="Wingdings" panose="05000000000000000000" pitchFamily="2" charset="2"/>
              <a:buChar char="ü"/>
            </a:pPr>
            <a:r>
              <a:rPr lang="en-US" altLang="zh-CN" sz="2000">
                <a:solidFill>
                  <a:schemeClr val="tx1"/>
                </a:solidFill>
                <a:latin typeface="Times New Roman" panose="02020603050405020304" pitchFamily="18" charset="0"/>
                <a:cs typeface="Arial" panose="020B0604020202020204" pitchFamily="34" charset="0"/>
              </a:rPr>
              <a:t>Can tell synthesizer to attempt to meet cycle-time restriction</a:t>
            </a:r>
          </a:p>
        </p:txBody>
      </p:sp>
      <p:sp>
        <p:nvSpPr>
          <p:cNvPr id="60422" name="Text Box 5"/>
          <p:cNvSpPr txBox="1">
            <a:spLocks noChangeArrowheads="1"/>
          </p:cNvSpPr>
          <p:nvPr/>
        </p:nvSpPr>
        <p:spPr bwMode="auto">
          <a:xfrm>
            <a:off x="4933950" y="6381750"/>
            <a:ext cx="2994025"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60423"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01D3146D-8B6D-4F30-823E-9C9C6489BC67}" type="slidenum">
              <a:rPr lang="zh-CN" altLang="en-US" sz="1400"/>
              <a:pPr eaLnBrk="1" hangingPunct="1"/>
              <a:t>58</a:t>
            </a:fld>
            <a:endParaRPr lang="zh-CN"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diamond(in)">
                                      <p:cBhvr>
                                        <p:cTn id="7" dur="1000"/>
                                        <p:tgtEl>
                                          <p:spTgt spid="327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2773"/>
                                        </p:tgtEl>
                                        <p:attrNameLst>
                                          <p:attrName>style.visibility</p:attrName>
                                        </p:attrNameLst>
                                      </p:cBhvr>
                                      <p:to>
                                        <p:strVal val="visible"/>
                                      </p:to>
                                    </p:set>
                                    <p:animEffect transition="in" filter="dissolve">
                                      <p:cBhvr>
                                        <p:cTn id="12" dur="500"/>
                                        <p:tgtEl>
                                          <p:spTgt spid="327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p:bldP spid="3277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457200" y="277813"/>
            <a:ext cx="8229600" cy="1139825"/>
          </a:xfrm>
        </p:spPr>
        <p:txBody>
          <a:bodyPr anchor="b"/>
          <a:lstStyle/>
          <a:p>
            <a:pPr>
              <a:buFontTx/>
              <a:buChar char="•"/>
            </a:pPr>
            <a:r>
              <a:rPr lang="en-US" altLang="zh-CN" sz="4000">
                <a:solidFill>
                  <a:srgbClr val="000066"/>
                </a:solidFill>
                <a:cs typeface="Arial" panose="020B0604020202020204" pitchFamily="34" charset="0"/>
                <a:sym typeface="Arial" panose="020B0604020202020204" pitchFamily="34" charset="0"/>
              </a:rPr>
              <a:t>Zero Delay vs. Unit Delay</a:t>
            </a:r>
          </a:p>
        </p:txBody>
      </p:sp>
      <p:sp>
        <p:nvSpPr>
          <p:cNvPr id="61443" name="Rectangle 3"/>
          <p:cNvSpPr>
            <a:spLocks noGrp="1" noChangeArrowheads="1"/>
          </p:cNvSpPr>
          <p:nvPr>
            <p:ph type="body" idx="4294967295"/>
          </p:nvPr>
        </p:nvSpPr>
        <p:spPr>
          <a:xfrm>
            <a:off x="457200" y="1600200"/>
            <a:ext cx="8229600" cy="4953000"/>
          </a:xfrm>
        </p:spPr>
        <p:txBody>
          <a:bodyPr/>
          <a:lstStyle/>
          <a:p>
            <a:pPr>
              <a:buClr>
                <a:srgbClr val="0000A0"/>
              </a:buClr>
              <a:buSzPct val="125000"/>
              <a:buFont typeface="Wingdings" panose="05000000000000000000" pitchFamily="2" charset="2"/>
              <a:buChar char="§"/>
            </a:pPr>
            <a:r>
              <a:rPr lang="en-US" altLang="zh-CN" sz="2800">
                <a:latin typeface="Times New Roman" panose="02020603050405020304" pitchFamily="18" charset="0"/>
                <a:cs typeface="Arial" panose="020B0604020202020204" pitchFamily="34" charset="0"/>
                <a:sym typeface="Arial" panose="020B0604020202020204" pitchFamily="34" charset="0"/>
              </a:rPr>
              <a:t>When no timing controls specified: </a:t>
            </a:r>
            <a:r>
              <a:rPr lang="en-US" altLang="zh-CN" sz="2800" u="sng">
                <a:latin typeface="Times New Roman" panose="02020603050405020304" pitchFamily="18" charset="0"/>
                <a:cs typeface="Arial" panose="020B0604020202020204" pitchFamily="34" charset="0"/>
                <a:sym typeface="Arial" panose="020B0604020202020204" pitchFamily="34" charset="0"/>
              </a:rPr>
              <a:t>zero delay</a:t>
            </a:r>
          </a:p>
          <a:p>
            <a:pPr lvl="1">
              <a:lnSpc>
                <a:spcPct val="90000"/>
              </a:lnSpc>
              <a:buClr>
                <a:srgbClr val="0000A0"/>
              </a:buClr>
              <a:buSzPct val="125000"/>
              <a:buFont typeface="Arial" panose="020B0604020202020204" pitchFamily="34" charset="0"/>
              <a:buChar char="•"/>
            </a:pPr>
            <a:r>
              <a:rPr lang="en-US" altLang="zh-CN" sz="2400">
                <a:latin typeface="Times New Roman" panose="02020603050405020304" pitchFamily="18" charset="0"/>
                <a:cs typeface="Arial" panose="020B0604020202020204" pitchFamily="34" charset="0"/>
                <a:sym typeface="Arial" panose="020B0604020202020204" pitchFamily="34" charset="0"/>
              </a:rPr>
              <a:t>Unrealistic – even electrons take time to move</a:t>
            </a:r>
          </a:p>
          <a:p>
            <a:pPr lvl="1">
              <a:lnSpc>
                <a:spcPct val="90000"/>
              </a:lnSpc>
              <a:buClr>
                <a:srgbClr val="0000A0"/>
              </a:buClr>
              <a:buSzPct val="125000"/>
              <a:buFont typeface="Arial" panose="020B0604020202020204" pitchFamily="34" charset="0"/>
              <a:buChar char="•"/>
            </a:pPr>
            <a:r>
              <a:rPr lang="en-US" altLang="zh-CN" sz="2400">
                <a:latin typeface="Times New Roman" panose="02020603050405020304" pitchFamily="18" charset="0"/>
                <a:cs typeface="Arial" panose="020B0604020202020204" pitchFamily="34" charset="0"/>
                <a:sym typeface="Arial" panose="020B0604020202020204" pitchFamily="34" charset="0"/>
              </a:rPr>
              <a:t>OUT is updated same time A and/or B change:</a:t>
            </a:r>
            <a:br>
              <a:rPr lang="en-US" altLang="zh-CN" sz="2400">
                <a:latin typeface="Times New Roman" panose="02020603050405020304" pitchFamily="18" charset="0"/>
                <a:cs typeface="Arial" panose="020B0604020202020204" pitchFamily="34" charset="0"/>
                <a:sym typeface="Arial" panose="020B0604020202020204" pitchFamily="34" charset="0"/>
              </a:rPr>
            </a:br>
            <a:r>
              <a:rPr lang="en-US" altLang="zh-CN"/>
              <a:t>		</a:t>
            </a:r>
            <a:r>
              <a:rPr lang="en-US" altLang="zh-CN" sz="2400">
                <a:solidFill>
                  <a:srgbClr val="FF0000"/>
                </a:solidFill>
                <a:latin typeface="Times New Roman" panose="02020603050405020304" pitchFamily="18" charset="0"/>
                <a:cs typeface="Arial" panose="020B0604020202020204" pitchFamily="34" charset="0"/>
                <a:sym typeface="Arial" panose="020B0604020202020204" pitchFamily="34" charset="0"/>
              </a:rPr>
              <a:t>and</a:t>
            </a:r>
            <a:r>
              <a:rPr lang="en-US" altLang="zh-CN" sz="2400">
                <a:latin typeface="Times New Roman" panose="02020603050405020304" pitchFamily="18" charset="0"/>
                <a:cs typeface="Arial" panose="020B0604020202020204" pitchFamily="34" charset="0"/>
                <a:sym typeface="Arial" panose="020B0604020202020204" pitchFamily="34" charset="0"/>
              </a:rPr>
              <a:t> A0(OUT, A, B)</a:t>
            </a:r>
          </a:p>
          <a:p>
            <a:pPr>
              <a:buClr>
                <a:srgbClr val="0000A0"/>
              </a:buClr>
              <a:buSzPct val="125000"/>
              <a:buFont typeface="Wingdings" panose="05000000000000000000" pitchFamily="2" charset="2"/>
              <a:buChar char="§"/>
            </a:pPr>
            <a:r>
              <a:rPr lang="en-US" altLang="zh-CN" sz="2800">
                <a:latin typeface="Times New Roman" panose="02020603050405020304" pitchFamily="18" charset="0"/>
                <a:cs typeface="Arial" panose="020B0604020202020204" pitchFamily="34" charset="0"/>
                <a:sym typeface="Arial" panose="020B0604020202020204" pitchFamily="34" charset="0"/>
              </a:rPr>
              <a:t>Unit delay often used</a:t>
            </a:r>
          </a:p>
          <a:p>
            <a:pPr lvl="1">
              <a:lnSpc>
                <a:spcPct val="90000"/>
              </a:lnSpc>
              <a:buClr>
                <a:srgbClr val="0000A0"/>
              </a:buClr>
              <a:buSzPct val="125000"/>
              <a:buFont typeface="Arial" panose="020B0604020202020204" pitchFamily="34" charset="0"/>
              <a:buChar char="•"/>
            </a:pPr>
            <a:r>
              <a:rPr lang="en-US" altLang="zh-CN" sz="2400">
                <a:latin typeface="Times New Roman" panose="02020603050405020304" pitchFamily="18" charset="0"/>
                <a:cs typeface="Arial" panose="020B0604020202020204" pitchFamily="34" charset="0"/>
                <a:sym typeface="Arial" panose="020B0604020202020204" pitchFamily="34" charset="0"/>
              </a:rPr>
              <a:t>Not accurate either, but closer…</a:t>
            </a:r>
          </a:p>
          <a:p>
            <a:pPr lvl="1">
              <a:lnSpc>
                <a:spcPct val="90000"/>
              </a:lnSpc>
              <a:buClr>
                <a:srgbClr val="0000A0"/>
              </a:buClr>
              <a:buSzPct val="125000"/>
              <a:buFont typeface="Arial" panose="020B0604020202020204" pitchFamily="34" charset="0"/>
              <a:buChar char="•"/>
            </a:pPr>
            <a:r>
              <a:rPr lang="en-US" altLang="zh-CN" sz="2400">
                <a:latin typeface="Times New Roman" panose="02020603050405020304" pitchFamily="18" charset="0"/>
                <a:cs typeface="Arial" panose="020B0604020202020204" pitchFamily="34" charset="0"/>
                <a:sym typeface="Arial" panose="020B0604020202020204" pitchFamily="34" charset="0"/>
              </a:rPr>
              <a:t>“Depth” of circuit does affect speed!</a:t>
            </a:r>
          </a:p>
          <a:p>
            <a:pPr lvl="1">
              <a:lnSpc>
                <a:spcPct val="90000"/>
              </a:lnSpc>
              <a:buClr>
                <a:srgbClr val="0000A0"/>
              </a:buClr>
              <a:buSzPct val="125000"/>
              <a:buFont typeface="Arial" panose="020B0604020202020204" pitchFamily="34" charset="0"/>
              <a:buChar char="•"/>
            </a:pPr>
            <a:r>
              <a:rPr lang="en-US" altLang="zh-CN" sz="2400">
                <a:latin typeface="Times New Roman" panose="02020603050405020304" pitchFamily="18" charset="0"/>
                <a:cs typeface="Arial" panose="020B0604020202020204" pitchFamily="34" charset="0"/>
                <a:sym typeface="Arial" panose="020B0604020202020204" pitchFamily="34" charset="0"/>
              </a:rPr>
              <a:t>Easier to see how changes propagate through circuit</a:t>
            </a:r>
          </a:p>
          <a:p>
            <a:pPr lvl="1">
              <a:lnSpc>
                <a:spcPct val="90000"/>
              </a:lnSpc>
              <a:buClr>
                <a:srgbClr val="0000A0"/>
              </a:buClr>
              <a:buSzPct val="125000"/>
              <a:buFont typeface="Arial" panose="020B0604020202020204" pitchFamily="34" charset="0"/>
              <a:buChar char="•"/>
            </a:pPr>
            <a:r>
              <a:rPr lang="en-US" altLang="zh-CN" sz="2400">
                <a:latin typeface="Times New Roman" panose="02020603050405020304" pitchFamily="18" charset="0"/>
                <a:cs typeface="Arial" panose="020B0604020202020204" pitchFamily="34" charset="0"/>
                <a:sym typeface="Arial" panose="020B0604020202020204" pitchFamily="34" charset="0"/>
              </a:rPr>
              <a:t>OUT is updated 1 “unit” after A and/or B change:</a:t>
            </a:r>
            <a:br>
              <a:rPr lang="en-US" altLang="zh-CN" sz="2400">
                <a:latin typeface="Times New Roman" panose="02020603050405020304" pitchFamily="18" charset="0"/>
                <a:cs typeface="Arial" panose="020B0604020202020204" pitchFamily="34" charset="0"/>
                <a:sym typeface="Arial" panose="020B0604020202020204" pitchFamily="34" charset="0"/>
              </a:rPr>
            </a:br>
            <a:r>
              <a:rPr lang="en-US" altLang="zh-CN"/>
              <a:t>		</a:t>
            </a:r>
            <a:r>
              <a:rPr lang="en-US" altLang="zh-CN" sz="2400">
                <a:solidFill>
                  <a:srgbClr val="FF0000"/>
                </a:solidFill>
                <a:latin typeface="Times New Roman" panose="02020603050405020304" pitchFamily="18" charset="0"/>
                <a:cs typeface="Arial" panose="020B0604020202020204" pitchFamily="34" charset="0"/>
                <a:sym typeface="Arial" panose="020B0604020202020204" pitchFamily="34" charset="0"/>
              </a:rPr>
              <a:t>and</a:t>
            </a:r>
            <a:r>
              <a:rPr lang="en-US" altLang="zh-CN" sz="2400">
                <a:latin typeface="Times New Roman" panose="02020603050405020304" pitchFamily="18" charset="0"/>
                <a:cs typeface="Arial" panose="020B0604020202020204" pitchFamily="34" charset="0"/>
                <a:sym typeface="Arial" panose="020B0604020202020204" pitchFamily="34" charset="0"/>
              </a:rPr>
              <a:t> #1 A0(OUT, A, B);</a:t>
            </a:r>
          </a:p>
          <a:p>
            <a:pPr>
              <a:lnSpc>
                <a:spcPct val="80000"/>
              </a:lnSpc>
            </a:pPr>
            <a:endParaRPr lang="en-US" altLang="zh-CN"/>
          </a:p>
        </p:txBody>
      </p:sp>
      <p:sp>
        <p:nvSpPr>
          <p:cNvPr id="61444" name="Text Box 5"/>
          <p:cNvSpPr txBox="1">
            <a:spLocks noChangeArrowheads="1"/>
          </p:cNvSpPr>
          <p:nvPr/>
        </p:nvSpPr>
        <p:spPr bwMode="auto">
          <a:xfrm>
            <a:off x="5006975" y="6381750"/>
            <a:ext cx="2992438"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61445"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E688C1F9-7DEA-4A07-B0E4-45EA5923C926}" type="slidenum">
              <a:rPr lang="zh-CN" altLang="en-US" sz="1400"/>
              <a:pPr eaLnBrk="1" hangingPunct="1"/>
              <a:t>59</a:t>
            </a:fld>
            <a:endParaRPr lang="zh-CN" altLang="en-US" sz="140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a:xfrm>
            <a:off x="457200" y="277813"/>
            <a:ext cx="8229600" cy="1139825"/>
          </a:xfrm>
        </p:spPr>
        <p:txBody>
          <a:bodyPr anchor="b"/>
          <a:lstStyle/>
          <a:p>
            <a:r>
              <a:rPr lang="en-US" altLang="zh-CN"/>
              <a:t>Zero/Unit Delay Example</a:t>
            </a:r>
          </a:p>
        </p:txBody>
      </p:sp>
      <p:grpSp>
        <p:nvGrpSpPr>
          <p:cNvPr id="62467" name="组合 34818"/>
          <p:cNvGrpSpPr>
            <a:grpSpLocks/>
          </p:cNvGrpSpPr>
          <p:nvPr/>
        </p:nvGrpSpPr>
        <p:grpSpPr bwMode="auto">
          <a:xfrm>
            <a:off x="1628775" y="1724025"/>
            <a:ext cx="457200" cy="381000"/>
            <a:chOff x="0" y="0"/>
            <a:chExt cx="486" cy="480"/>
          </a:xfrm>
        </p:grpSpPr>
        <p:sp>
          <p:nvSpPr>
            <p:cNvPr id="62525" name="Arc 5"/>
            <p:cNvSpPr>
              <a:spLocks noChangeArrowheads="1"/>
            </p:cNvSpPr>
            <p:nvPr/>
          </p:nvSpPr>
          <p:spPr bwMode="auto">
            <a:xfrm rot="5400000">
              <a:off x="126" y="120"/>
              <a:ext cx="240" cy="4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solidFill>
              <a:srgbClr val="CCECFF"/>
            </a:solidFill>
            <a:ln w="25400">
              <a:solidFill>
                <a:schemeClr val="tx1"/>
              </a:solidFill>
              <a:round/>
              <a:headEnd/>
              <a:tailEnd/>
            </a:ln>
          </p:spPr>
          <p:txBody>
            <a:bodyPr/>
            <a:lstStyle/>
            <a:p>
              <a:endParaRPr lang="en-US"/>
            </a:p>
          </p:txBody>
        </p:sp>
        <p:sp>
          <p:nvSpPr>
            <p:cNvPr id="62526" name="Arc 6"/>
            <p:cNvSpPr>
              <a:spLocks noChangeArrowheads="1"/>
            </p:cNvSpPr>
            <p:nvPr/>
          </p:nvSpPr>
          <p:spPr bwMode="auto">
            <a:xfrm rot="5400000" flipH="1">
              <a:off x="126" y="-120"/>
              <a:ext cx="240" cy="4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solidFill>
              <a:srgbClr val="CCECFF"/>
            </a:solidFill>
            <a:ln w="25400">
              <a:solidFill>
                <a:schemeClr val="tx1"/>
              </a:solidFill>
              <a:round/>
              <a:headEnd/>
              <a:tailEnd/>
            </a:ln>
          </p:spPr>
          <p:txBody>
            <a:bodyPr/>
            <a:lstStyle/>
            <a:p>
              <a:endParaRPr lang="en-US"/>
            </a:p>
          </p:txBody>
        </p:sp>
        <p:sp>
          <p:nvSpPr>
            <p:cNvPr id="62527" name="Arc 7"/>
            <p:cNvSpPr>
              <a:spLocks noChangeArrowheads="1"/>
            </p:cNvSpPr>
            <p:nvPr/>
          </p:nvSpPr>
          <p:spPr bwMode="auto">
            <a:xfrm rot="5400000" flipH="1">
              <a:off x="-57" y="57"/>
              <a:ext cx="240" cy="12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solidFill>
              <a:schemeClr val="bg1"/>
            </a:solidFill>
            <a:ln w="25400">
              <a:solidFill>
                <a:schemeClr val="tx1"/>
              </a:solidFill>
              <a:round/>
              <a:headEnd/>
              <a:tailEnd/>
            </a:ln>
          </p:spPr>
          <p:txBody>
            <a:bodyPr/>
            <a:lstStyle/>
            <a:p>
              <a:endParaRPr lang="en-US"/>
            </a:p>
          </p:txBody>
        </p:sp>
        <p:sp>
          <p:nvSpPr>
            <p:cNvPr id="62528" name="Arc 8"/>
            <p:cNvSpPr>
              <a:spLocks noChangeArrowheads="1"/>
            </p:cNvSpPr>
            <p:nvPr/>
          </p:nvSpPr>
          <p:spPr bwMode="auto">
            <a:xfrm rot="5400000">
              <a:off x="-57" y="297"/>
              <a:ext cx="240" cy="12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solidFill>
              <a:srgbClr val="FFFFFF"/>
            </a:solidFill>
            <a:ln w="25400">
              <a:solidFill>
                <a:schemeClr val="tx1"/>
              </a:solidFill>
              <a:round/>
              <a:headEnd/>
              <a:tailEnd/>
            </a:ln>
          </p:spPr>
          <p:txBody>
            <a:bodyPr/>
            <a:lstStyle/>
            <a:p>
              <a:endParaRPr lang="en-US"/>
            </a:p>
          </p:txBody>
        </p:sp>
      </p:grpSp>
      <p:sp>
        <p:nvSpPr>
          <p:cNvPr id="62468" name="AutoShape 9"/>
          <p:cNvSpPr>
            <a:spLocks noChangeArrowheads="1"/>
          </p:cNvSpPr>
          <p:nvPr/>
        </p:nvSpPr>
        <p:spPr bwMode="auto">
          <a:xfrm>
            <a:off x="1019175" y="2028825"/>
            <a:ext cx="366713" cy="341313"/>
          </a:xfrm>
          <a:prstGeom prst="flowChartDelay">
            <a:avLst/>
          </a:prstGeom>
          <a:solidFill>
            <a:srgbClr val="CCECFF"/>
          </a:solidFill>
          <a:ln w="25400">
            <a:solidFill>
              <a:schemeClr val="tx1"/>
            </a:solidFill>
            <a:miter lim="800000"/>
            <a:headEnd/>
            <a:tailEnd/>
          </a:ln>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endParaRPr lang="zh-CN" altLang="zh-CN" sz="1800">
              <a:solidFill>
                <a:schemeClr val="tx1"/>
              </a:solidFill>
              <a:latin typeface="Verdana" panose="020B0604030504040204" pitchFamily="34" charset="0"/>
              <a:cs typeface="Arial" panose="020B0604020202020204" pitchFamily="34" charset="0"/>
            </a:endParaRPr>
          </a:p>
        </p:txBody>
      </p:sp>
      <p:sp>
        <p:nvSpPr>
          <p:cNvPr id="62469" name="Line 10"/>
          <p:cNvSpPr>
            <a:spLocks noChangeShapeType="1"/>
          </p:cNvSpPr>
          <p:nvPr/>
        </p:nvSpPr>
        <p:spPr bwMode="auto">
          <a:xfrm flipH="1">
            <a:off x="852488" y="1800225"/>
            <a:ext cx="8382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70" name="Freeform 11"/>
          <p:cNvSpPr>
            <a:spLocks noChangeArrowheads="1"/>
          </p:cNvSpPr>
          <p:nvPr/>
        </p:nvSpPr>
        <p:spPr bwMode="auto">
          <a:xfrm>
            <a:off x="1385888" y="2028825"/>
            <a:ext cx="304800" cy="152400"/>
          </a:xfrm>
          <a:custGeom>
            <a:avLst/>
            <a:gdLst>
              <a:gd name="T0" fmla="*/ 0 w 192"/>
              <a:gd name="T1" fmla="*/ 2147483647 h 96"/>
              <a:gd name="T2" fmla="*/ 2147483647 w 192"/>
              <a:gd name="T3" fmla="*/ 2147483647 h 96"/>
              <a:gd name="T4" fmla="*/ 2147483647 w 192"/>
              <a:gd name="T5" fmla="*/ 0 h 96"/>
              <a:gd name="T6" fmla="*/ 2147483647 w 192"/>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2" h="96">
                <a:moveTo>
                  <a:pt x="0" y="96"/>
                </a:moveTo>
                <a:lnTo>
                  <a:pt x="48" y="96"/>
                </a:lnTo>
                <a:lnTo>
                  <a:pt x="48" y="0"/>
                </a:lnTo>
                <a:lnTo>
                  <a:pt x="192" y="0"/>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471" name="Line 12"/>
          <p:cNvSpPr>
            <a:spLocks noChangeShapeType="1"/>
          </p:cNvSpPr>
          <p:nvPr/>
        </p:nvSpPr>
        <p:spPr bwMode="auto">
          <a:xfrm flipH="1">
            <a:off x="852488" y="2105025"/>
            <a:ext cx="166687"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72" name="Line 13"/>
          <p:cNvSpPr>
            <a:spLocks noChangeShapeType="1"/>
          </p:cNvSpPr>
          <p:nvPr/>
        </p:nvSpPr>
        <p:spPr bwMode="auto">
          <a:xfrm flipH="1">
            <a:off x="852488" y="2333625"/>
            <a:ext cx="152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73" name="Line 14"/>
          <p:cNvSpPr>
            <a:spLocks noChangeShapeType="1"/>
          </p:cNvSpPr>
          <p:nvPr/>
        </p:nvSpPr>
        <p:spPr bwMode="auto">
          <a:xfrm>
            <a:off x="2082800" y="1912938"/>
            <a:ext cx="300038" cy="0"/>
          </a:xfrm>
          <a:prstGeom prst="line">
            <a:avLst/>
          </a:prstGeom>
          <a:noFill/>
          <a:ln w="25400">
            <a:solidFill>
              <a:schemeClr val="tx1"/>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62474" name="Text Box 15"/>
          <p:cNvSpPr txBox="1">
            <a:spLocks noChangeArrowheads="1"/>
          </p:cNvSpPr>
          <p:nvPr/>
        </p:nvSpPr>
        <p:spPr bwMode="auto">
          <a:xfrm>
            <a:off x="584200" y="1571625"/>
            <a:ext cx="3397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A</a:t>
            </a:r>
          </a:p>
        </p:txBody>
      </p:sp>
      <p:sp>
        <p:nvSpPr>
          <p:cNvPr id="62475" name="Text Box 16"/>
          <p:cNvSpPr txBox="1">
            <a:spLocks noChangeArrowheads="1"/>
          </p:cNvSpPr>
          <p:nvPr/>
        </p:nvSpPr>
        <p:spPr bwMode="auto">
          <a:xfrm>
            <a:off x="584200" y="1952625"/>
            <a:ext cx="3413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B</a:t>
            </a:r>
          </a:p>
        </p:txBody>
      </p:sp>
      <p:sp>
        <p:nvSpPr>
          <p:cNvPr id="62476" name="Text Box 17"/>
          <p:cNvSpPr txBox="1">
            <a:spLocks noChangeArrowheads="1"/>
          </p:cNvSpPr>
          <p:nvPr/>
        </p:nvSpPr>
        <p:spPr bwMode="auto">
          <a:xfrm>
            <a:off x="584200" y="2181225"/>
            <a:ext cx="3444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C</a:t>
            </a:r>
          </a:p>
        </p:txBody>
      </p:sp>
      <p:sp>
        <p:nvSpPr>
          <p:cNvPr id="62477" name="Text Box 18"/>
          <p:cNvSpPr txBox="1">
            <a:spLocks noChangeArrowheads="1"/>
          </p:cNvSpPr>
          <p:nvPr/>
        </p:nvSpPr>
        <p:spPr bwMode="auto">
          <a:xfrm>
            <a:off x="1995488" y="1585913"/>
            <a:ext cx="3413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Z</a:t>
            </a:r>
          </a:p>
        </p:txBody>
      </p:sp>
      <p:sp>
        <p:nvSpPr>
          <p:cNvPr id="62478" name="Text Box 19"/>
          <p:cNvSpPr txBox="1">
            <a:spLocks noChangeArrowheads="1"/>
          </p:cNvSpPr>
          <p:nvPr/>
        </p:nvSpPr>
        <p:spPr bwMode="auto">
          <a:xfrm>
            <a:off x="2819400" y="2139950"/>
            <a:ext cx="24955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a:solidFill>
                  <a:schemeClr val="tx1"/>
                </a:solidFill>
                <a:latin typeface="Verdana" panose="020B0604030504040204" pitchFamily="34" charset="0"/>
                <a:cs typeface="Arial" panose="020B0604020202020204" pitchFamily="34" charset="0"/>
              </a:rPr>
              <a:t>T     A   B   C      Y    Z</a:t>
            </a:r>
          </a:p>
        </p:txBody>
      </p:sp>
      <p:sp>
        <p:nvSpPr>
          <p:cNvPr id="62479" name="Text Box 20"/>
          <p:cNvSpPr txBox="1">
            <a:spLocks noChangeArrowheads="1"/>
          </p:cNvSpPr>
          <p:nvPr/>
        </p:nvSpPr>
        <p:spPr bwMode="auto">
          <a:xfrm>
            <a:off x="5857875" y="2014538"/>
            <a:ext cx="24955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a:solidFill>
                  <a:schemeClr val="tx1"/>
                </a:solidFill>
                <a:latin typeface="Verdana" panose="020B0604030504040204" pitchFamily="34" charset="0"/>
                <a:cs typeface="Arial" panose="020B0604020202020204" pitchFamily="34" charset="0"/>
              </a:rPr>
              <a:t>T     A   B   C      Y    Z</a:t>
            </a:r>
          </a:p>
        </p:txBody>
      </p:sp>
      <p:sp>
        <p:nvSpPr>
          <p:cNvPr id="62480" name="Text Box 21"/>
          <p:cNvSpPr txBox="1">
            <a:spLocks noChangeArrowheads="1"/>
          </p:cNvSpPr>
          <p:nvPr/>
        </p:nvSpPr>
        <p:spPr bwMode="auto">
          <a:xfrm>
            <a:off x="2757488" y="2439988"/>
            <a:ext cx="428625" cy="40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sz="1600" b="1">
                <a:solidFill>
                  <a:schemeClr val="tx1"/>
                </a:solidFill>
                <a:latin typeface="Courier New" panose="02070309020205020404" pitchFamily="49" charset="0"/>
                <a:cs typeface="Arial" panose="020B0604020202020204" pitchFamily="34" charset="0"/>
              </a:rPr>
              <a:t>0</a:t>
            </a:r>
          </a:p>
          <a:p>
            <a:pPr algn="ctr" eaLnBrk="1" hangingPunct="1"/>
            <a:r>
              <a:rPr lang="en-US" altLang="zh-CN" sz="1600" b="1">
                <a:solidFill>
                  <a:schemeClr val="tx1"/>
                </a:solidFill>
                <a:latin typeface="Courier New" panose="02070309020205020404" pitchFamily="49" charset="0"/>
                <a:cs typeface="Arial" panose="020B0604020202020204" pitchFamily="34" charset="0"/>
              </a:rPr>
              <a:t>1</a:t>
            </a:r>
          </a:p>
          <a:p>
            <a:pPr algn="ctr" eaLnBrk="1" hangingPunct="1"/>
            <a:r>
              <a:rPr lang="en-US" altLang="zh-CN" sz="1600" b="1">
                <a:solidFill>
                  <a:schemeClr val="tx1"/>
                </a:solidFill>
                <a:latin typeface="Courier New" panose="02070309020205020404" pitchFamily="49" charset="0"/>
                <a:cs typeface="Arial" panose="020B0604020202020204" pitchFamily="34" charset="0"/>
              </a:rPr>
              <a:t>2</a:t>
            </a:r>
          </a:p>
          <a:p>
            <a:pPr algn="ctr" eaLnBrk="1" hangingPunct="1"/>
            <a:r>
              <a:rPr lang="en-US" altLang="zh-CN" sz="1600" b="1">
                <a:solidFill>
                  <a:schemeClr val="tx1"/>
                </a:solidFill>
                <a:latin typeface="Courier New" panose="02070309020205020404" pitchFamily="49" charset="0"/>
                <a:cs typeface="Arial" panose="020B0604020202020204" pitchFamily="34" charset="0"/>
              </a:rPr>
              <a:t>3</a:t>
            </a:r>
          </a:p>
          <a:p>
            <a:pPr algn="ctr" eaLnBrk="1" hangingPunct="1"/>
            <a:r>
              <a:rPr lang="en-US" altLang="zh-CN" sz="1600" b="1">
                <a:solidFill>
                  <a:schemeClr val="tx1"/>
                </a:solidFill>
                <a:latin typeface="Courier New" panose="02070309020205020404" pitchFamily="49" charset="0"/>
                <a:cs typeface="Arial" panose="020B0604020202020204" pitchFamily="34" charset="0"/>
              </a:rPr>
              <a:t>4</a:t>
            </a:r>
          </a:p>
          <a:p>
            <a:pPr algn="ctr" eaLnBrk="1" hangingPunct="1"/>
            <a:r>
              <a:rPr lang="en-US" altLang="zh-CN" sz="1600" b="1">
                <a:solidFill>
                  <a:schemeClr val="tx1"/>
                </a:solidFill>
                <a:latin typeface="Courier New" panose="02070309020205020404" pitchFamily="49" charset="0"/>
                <a:cs typeface="Arial" panose="020B0604020202020204" pitchFamily="34" charset="0"/>
              </a:rPr>
              <a:t>5</a:t>
            </a:r>
          </a:p>
          <a:p>
            <a:pPr algn="ctr" eaLnBrk="1" hangingPunct="1"/>
            <a:r>
              <a:rPr lang="en-US" altLang="zh-CN" sz="1600" b="1">
                <a:solidFill>
                  <a:schemeClr val="tx1"/>
                </a:solidFill>
                <a:latin typeface="Courier New" panose="02070309020205020404" pitchFamily="49" charset="0"/>
                <a:cs typeface="Arial" panose="020B0604020202020204" pitchFamily="34" charset="0"/>
              </a:rPr>
              <a:t>6</a:t>
            </a:r>
          </a:p>
          <a:p>
            <a:pPr algn="ctr" eaLnBrk="1" hangingPunct="1"/>
            <a:r>
              <a:rPr lang="en-US" altLang="zh-CN" sz="1600" b="1">
                <a:solidFill>
                  <a:schemeClr val="tx1"/>
                </a:solidFill>
                <a:latin typeface="Courier New" panose="02070309020205020404" pitchFamily="49" charset="0"/>
                <a:cs typeface="Arial" panose="020B0604020202020204" pitchFamily="34" charset="0"/>
              </a:rPr>
              <a:t>7</a:t>
            </a:r>
          </a:p>
          <a:p>
            <a:pPr algn="ctr" eaLnBrk="1" hangingPunct="1"/>
            <a:r>
              <a:rPr lang="en-US" altLang="zh-CN" sz="1600" b="1">
                <a:solidFill>
                  <a:schemeClr val="tx1"/>
                </a:solidFill>
                <a:latin typeface="Courier New" panose="02070309020205020404" pitchFamily="49" charset="0"/>
                <a:cs typeface="Arial" panose="020B0604020202020204" pitchFamily="34" charset="0"/>
              </a:rPr>
              <a:t>8</a:t>
            </a:r>
          </a:p>
          <a:p>
            <a:pPr algn="ctr" eaLnBrk="1" hangingPunct="1"/>
            <a:r>
              <a:rPr lang="en-US" altLang="zh-CN" sz="1600" b="1">
                <a:solidFill>
                  <a:schemeClr val="tx1"/>
                </a:solidFill>
                <a:latin typeface="Courier New" panose="02070309020205020404" pitchFamily="49" charset="0"/>
                <a:cs typeface="Arial" panose="020B0604020202020204" pitchFamily="34" charset="0"/>
              </a:rPr>
              <a:t>9</a:t>
            </a:r>
          </a:p>
          <a:p>
            <a:pPr algn="ctr" eaLnBrk="1" hangingPunct="1"/>
            <a:r>
              <a:rPr lang="en-US" altLang="zh-CN" sz="1600" b="1">
                <a:solidFill>
                  <a:schemeClr val="tx1"/>
                </a:solidFill>
                <a:latin typeface="Courier New" panose="02070309020205020404" pitchFamily="49" charset="0"/>
                <a:cs typeface="Arial" panose="020B0604020202020204" pitchFamily="34" charset="0"/>
              </a:rPr>
              <a:t>10</a:t>
            </a:r>
          </a:p>
          <a:p>
            <a:pPr algn="ctr" eaLnBrk="1" hangingPunct="1"/>
            <a:r>
              <a:rPr lang="en-US" altLang="zh-CN" sz="1600" b="1">
                <a:solidFill>
                  <a:schemeClr val="tx1"/>
                </a:solidFill>
                <a:latin typeface="Courier New" panose="02070309020205020404" pitchFamily="49" charset="0"/>
                <a:cs typeface="Arial" panose="020B0604020202020204" pitchFamily="34" charset="0"/>
              </a:rPr>
              <a:t>11</a:t>
            </a:r>
          </a:p>
          <a:p>
            <a:pPr algn="ctr" eaLnBrk="1" hangingPunct="1"/>
            <a:r>
              <a:rPr lang="en-US" altLang="zh-CN" sz="1600" b="1">
                <a:solidFill>
                  <a:schemeClr val="tx1"/>
                </a:solidFill>
                <a:latin typeface="Courier New" panose="02070309020205020404" pitchFamily="49" charset="0"/>
                <a:cs typeface="Arial" panose="020B0604020202020204" pitchFamily="34" charset="0"/>
              </a:rPr>
              <a:t>12</a:t>
            </a:r>
          </a:p>
          <a:p>
            <a:pPr algn="ctr" eaLnBrk="1" hangingPunct="1"/>
            <a:r>
              <a:rPr lang="en-US" altLang="zh-CN" sz="1600" b="1">
                <a:solidFill>
                  <a:schemeClr val="tx1"/>
                </a:solidFill>
                <a:latin typeface="Courier New" panose="02070309020205020404" pitchFamily="49" charset="0"/>
                <a:cs typeface="Arial" panose="020B0604020202020204" pitchFamily="34" charset="0"/>
              </a:rPr>
              <a:t>13</a:t>
            </a:r>
          </a:p>
          <a:p>
            <a:pPr algn="ctr" eaLnBrk="1" hangingPunct="1"/>
            <a:r>
              <a:rPr lang="en-US" altLang="zh-CN" sz="1600" b="1">
                <a:solidFill>
                  <a:schemeClr val="tx1"/>
                </a:solidFill>
                <a:latin typeface="Courier New" panose="02070309020205020404" pitchFamily="49" charset="0"/>
                <a:cs typeface="Arial" panose="020B0604020202020204" pitchFamily="34" charset="0"/>
              </a:rPr>
              <a:t>14</a:t>
            </a:r>
          </a:p>
          <a:p>
            <a:pPr algn="ctr" eaLnBrk="1" hangingPunct="1"/>
            <a:r>
              <a:rPr lang="en-US" altLang="zh-CN" sz="1600" b="1">
                <a:solidFill>
                  <a:schemeClr val="tx1"/>
                </a:solidFill>
                <a:latin typeface="Courier New" panose="02070309020205020404" pitchFamily="49" charset="0"/>
                <a:cs typeface="Arial" panose="020B0604020202020204" pitchFamily="34" charset="0"/>
              </a:rPr>
              <a:t>15</a:t>
            </a:r>
          </a:p>
        </p:txBody>
      </p:sp>
      <p:sp>
        <p:nvSpPr>
          <p:cNvPr id="62481" name="Text Box 22"/>
          <p:cNvSpPr txBox="1">
            <a:spLocks noChangeArrowheads="1"/>
          </p:cNvSpPr>
          <p:nvPr/>
        </p:nvSpPr>
        <p:spPr bwMode="auto">
          <a:xfrm>
            <a:off x="5789613" y="2243138"/>
            <a:ext cx="430212"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en-US" altLang="zh-CN" sz="1600" b="1">
                <a:solidFill>
                  <a:schemeClr val="tx1"/>
                </a:solidFill>
                <a:latin typeface="Courier New" panose="02070309020205020404" pitchFamily="49" charset="0"/>
                <a:cs typeface="Arial" panose="020B0604020202020204" pitchFamily="34" charset="0"/>
              </a:rPr>
              <a:t>0</a:t>
            </a:r>
          </a:p>
          <a:p>
            <a:pPr algn="ctr" eaLnBrk="1" hangingPunct="1"/>
            <a:r>
              <a:rPr lang="en-US" altLang="zh-CN" sz="1600" b="1">
                <a:solidFill>
                  <a:schemeClr val="tx1"/>
                </a:solidFill>
                <a:latin typeface="Courier New" panose="02070309020205020404" pitchFamily="49" charset="0"/>
                <a:cs typeface="Arial" panose="020B0604020202020204" pitchFamily="34" charset="0"/>
              </a:rPr>
              <a:t>1</a:t>
            </a:r>
          </a:p>
          <a:p>
            <a:pPr algn="ctr" eaLnBrk="1" hangingPunct="1"/>
            <a:r>
              <a:rPr lang="en-US" altLang="zh-CN" sz="1600" b="1">
                <a:solidFill>
                  <a:schemeClr val="tx1"/>
                </a:solidFill>
                <a:latin typeface="Courier New" panose="02070309020205020404" pitchFamily="49" charset="0"/>
                <a:cs typeface="Arial" panose="020B0604020202020204" pitchFamily="34" charset="0"/>
              </a:rPr>
              <a:t>2</a:t>
            </a:r>
          </a:p>
          <a:p>
            <a:pPr algn="ctr" eaLnBrk="1" hangingPunct="1"/>
            <a:r>
              <a:rPr lang="en-US" altLang="zh-CN" sz="1600" b="1">
                <a:solidFill>
                  <a:schemeClr val="tx1"/>
                </a:solidFill>
                <a:latin typeface="Courier New" panose="02070309020205020404" pitchFamily="49" charset="0"/>
                <a:cs typeface="Arial" panose="020B0604020202020204" pitchFamily="34" charset="0"/>
              </a:rPr>
              <a:t>3</a:t>
            </a:r>
          </a:p>
          <a:p>
            <a:pPr algn="ctr" eaLnBrk="1" hangingPunct="1"/>
            <a:r>
              <a:rPr lang="en-US" altLang="zh-CN" sz="1600" b="1">
                <a:solidFill>
                  <a:schemeClr val="tx1"/>
                </a:solidFill>
                <a:latin typeface="Courier New" panose="02070309020205020404" pitchFamily="49" charset="0"/>
                <a:cs typeface="Arial" panose="020B0604020202020204" pitchFamily="34" charset="0"/>
              </a:rPr>
              <a:t>4</a:t>
            </a:r>
          </a:p>
          <a:p>
            <a:pPr algn="ctr" eaLnBrk="1" hangingPunct="1"/>
            <a:r>
              <a:rPr lang="en-US" altLang="zh-CN" sz="1600" b="1">
                <a:solidFill>
                  <a:schemeClr val="tx1"/>
                </a:solidFill>
                <a:latin typeface="Courier New" panose="02070309020205020404" pitchFamily="49" charset="0"/>
                <a:cs typeface="Arial" panose="020B0604020202020204" pitchFamily="34" charset="0"/>
              </a:rPr>
              <a:t>5</a:t>
            </a:r>
          </a:p>
          <a:p>
            <a:pPr algn="ctr" eaLnBrk="1" hangingPunct="1"/>
            <a:r>
              <a:rPr lang="en-US" altLang="zh-CN" sz="1600" b="1">
                <a:solidFill>
                  <a:schemeClr val="tx1"/>
                </a:solidFill>
                <a:latin typeface="Courier New" panose="02070309020205020404" pitchFamily="49" charset="0"/>
                <a:cs typeface="Arial" panose="020B0604020202020204" pitchFamily="34" charset="0"/>
              </a:rPr>
              <a:t>6</a:t>
            </a:r>
          </a:p>
          <a:p>
            <a:pPr algn="ctr" eaLnBrk="1" hangingPunct="1"/>
            <a:r>
              <a:rPr lang="en-US" altLang="zh-CN" sz="1600" b="1">
                <a:solidFill>
                  <a:schemeClr val="tx1"/>
                </a:solidFill>
                <a:latin typeface="Courier New" panose="02070309020205020404" pitchFamily="49" charset="0"/>
                <a:cs typeface="Arial" panose="020B0604020202020204" pitchFamily="34" charset="0"/>
              </a:rPr>
              <a:t>7</a:t>
            </a:r>
          </a:p>
          <a:p>
            <a:pPr algn="ctr" eaLnBrk="1" hangingPunct="1"/>
            <a:r>
              <a:rPr lang="en-US" altLang="zh-CN" sz="1600" b="1">
                <a:solidFill>
                  <a:schemeClr val="tx1"/>
                </a:solidFill>
                <a:latin typeface="Courier New" panose="02070309020205020404" pitchFamily="49" charset="0"/>
                <a:cs typeface="Arial" panose="020B0604020202020204" pitchFamily="34" charset="0"/>
              </a:rPr>
              <a:t>8</a:t>
            </a:r>
          </a:p>
          <a:p>
            <a:pPr algn="ctr" eaLnBrk="1" hangingPunct="1"/>
            <a:r>
              <a:rPr lang="en-US" altLang="zh-CN" sz="1600" b="1">
                <a:solidFill>
                  <a:schemeClr val="tx1"/>
                </a:solidFill>
                <a:latin typeface="Courier New" panose="02070309020205020404" pitchFamily="49" charset="0"/>
                <a:cs typeface="Arial" panose="020B0604020202020204" pitchFamily="34" charset="0"/>
              </a:rPr>
              <a:t>9</a:t>
            </a:r>
          </a:p>
          <a:p>
            <a:pPr algn="ctr" eaLnBrk="1" hangingPunct="1"/>
            <a:r>
              <a:rPr lang="en-US" altLang="zh-CN" sz="1600" b="1">
                <a:solidFill>
                  <a:schemeClr val="tx1"/>
                </a:solidFill>
                <a:latin typeface="Courier New" panose="02070309020205020404" pitchFamily="49" charset="0"/>
                <a:cs typeface="Arial" panose="020B0604020202020204" pitchFamily="34" charset="0"/>
              </a:rPr>
              <a:t>10</a:t>
            </a:r>
          </a:p>
          <a:p>
            <a:pPr algn="ctr" eaLnBrk="1" hangingPunct="1"/>
            <a:r>
              <a:rPr lang="en-US" altLang="zh-CN" sz="1600" b="1">
                <a:solidFill>
                  <a:schemeClr val="tx1"/>
                </a:solidFill>
                <a:latin typeface="Courier New" panose="02070309020205020404" pitchFamily="49" charset="0"/>
                <a:cs typeface="Arial" panose="020B0604020202020204" pitchFamily="34" charset="0"/>
              </a:rPr>
              <a:t>11</a:t>
            </a:r>
          </a:p>
          <a:p>
            <a:pPr algn="ctr" eaLnBrk="1" hangingPunct="1"/>
            <a:r>
              <a:rPr lang="en-US" altLang="zh-CN" sz="1600" b="1">
                <a:solidFill>
                  <a:schemeClr val="tx1"/>
                </a:solidFill>
                <a:latin typeface="Courier New" panose="02070309020205020404" pitchFamily="49" charset="0"/>
                <a:cs typeface="Arial" panose="020B0604020202020204" pitchFamily="34" charset="0"/>
              </a:rPr>
              <a:t>12</a:t>
            </a:r>
          </a:p>
          <a:p>
            <a:pPr algn="ctr" eaLnBrk="1" hangingPunct="1"/>
            <a:r>
              <a:rPr lang="en-US" altLang="zh-CN" sz="1600" b="1">
                <a:solidFill>
                  <a:schemeClr val="tx1"/>
                </a:solidFill>
                <a:latin typeface="Courier New" panose="02070309020205020404" pitchFamily="49" charset="0"/>
                <a:cs typeface="Arial" panose="020B0604020202020204" pitchFamily="34" charset="0"/>
              </a:rPr>
              <a:t>13</a:t>
            </a:r>
          </a:p>
          <a:p>
            <a:pPr algn="ctr" eaLnBrk="1" hangingPunct="1"/>
            <a:r>
              <a:rPr lang="en-US" altLang="zh-CN" sz="1600" b="1">
                <a:solidFill>
                  <a:schemeClr val="tx1"/>
                </a:solidFill>
                <a:latin typeface="Courier New" panose="02070309020205020404" pitchFamily="49" charset="0"/>
                <a:cs typeface="Arial" panose="020B0604020202020204" pitchFamily="34" charset="0"/>
              </a:rPr>
              <a:t>14</a:t>
            </a:r>
          </a:p>
          <a:p>
            <a:pPr algn="ctr" eaLnBrk="1" hangingPunct="1"/>
            <a:r>
              <a:rPr lang="en-US" altLang="zh-CN" sz="1600" b="1">
                <a:solidFill>
                  <a:schemeClr val="tx1"/>
                </a:solidFill>
                <a:latin typeface="Courier New" panose="02070309020205020404" pitchFamily="49" charset="0"/>
                <a:cs typeface="Arial" panose="020B0604020202020204" pitchFamily="34" charset="0"/>
              </a:rPr>
              <a:t>15</a:t>
            </a:r>
          </a:p>
          <a:p>
            <a:pPr algn="ctr" eaLnBrk="1" hangingPunct="1"/>
            <a:r>
              <a:rPr lang="en-US" altLang="zh-CN" sz="1600" b="1">
                <a:solidFill>
                  <a:schemeClr val="tx1"/>
                </a:solidFill>
                <a:latin typeface="Courier New" panose="02070309020205020404" pitchFamily="49" charset="0"/>
                <a:cs typeface="Arial" panose="020B0604020202020204" pitchFamily="34" charset="0"/>
              </a:rPr>
              <a:t>16</a:t>
            </a:r>
          </a:p>
        </p:txBody>
      </p:sp>
      <p:sp>
        <p:nvSpPr>
          <p:cNvPr id="62482" name="Text Box 23"/>
          <p:cNvSpPr txBox="1">
            <a:spLocks noChangeArrowheads="1"/>
          </p:cNvSpPr>
          <p:nvPr/>
        </p:nvSpPr>
        <p:spPr bwMode="auto">
          <a:xfrm>
            <a:off x="3352800" y="2444750"/>
            <a:ext cx="2017713" cy="400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a:solidFill>
                  <a:schemeClr val="tx1"/>
                </a:solidFill>
                <a:latin typeface="Courier New" panose="02070309020205020404" pitchFamily="49" charset="0"/>
                <a:cs typeface="Arial" panose="020B0604020202020204" pitchFamily="34" charset="0"/>
              </a:rPr>
              <a:t>0  0  0   0   0</a:t>
            </a:r>
          </a:p>
          <a:p>
            <a:pPr eaLnBrk="1" hangingPunct="1"/>
            <a:r>
              <a:rPr lang="en-US" altLang="zh-CN" sz="1600">
                <a:solidFill>
                  <a:schemeClr val="tx1"/>
                </a:solidFill>
                <a:latin typeface="Courier New" panose="02070309020205020404" pitchFamily="49" charset="0"/>
                <a:cs typeface="Arial" panose="020B0604020202020204" pitchFamily="34" charset="0"/>
              </a:rPr>
              <a:t>0  0  1   0   0</a:t>
            </a:r>
          </a:p>
          <a:p>
            <a:pPr eaLnBrk="1" hangingPunct="1"/>
            <a:r>
              <a:rPr lang="en-US" altLang="zh-CN" sz="1600">
                <a:solidFill>
                  <a:schemeClr val="tx1"/>
                </a:solidFill>
                <a:latin typeface="Courier New" panose="02070309020205020404" pitchFamily="49" charset="0"/>
                <a:cs typeface="Arial" panose="020B0604020202020204" pitchFamily="34" charset="0"/>
              </a:rPr>
              <a:t>0  1  0   0   0</a:t>
            </a:r>
          </a:p>
          <a:p>
            <a:pPr eaLnBrk="1" hangingPunct="1"/>
            <a:r>
              <a:rPr lang="en-US" altLang="zh-CN" sz="1600">
                <a:solidFill>
                  <a:schemeClr val="tx1"/>
                </a:solidFill>
                <a:latin typeface="Courier New" panose="02070309020205020404" pitchFamily="49" charset="0"/>
                <a:cs typeface="Arial" panose="020B0604020202020204" pitchFamily="34" charset="0"/>
              </a:rPr>
              <a:t>0  1  1   1   1</a:t>
            </a:r>
          </a:p>
          <a:p>
            <a:pPr eaLnBrk="1" hangingPunct="1"/>
            <a:r>
              <a:rPr lang="en-US" altLang="zh-CN" sz="1600">
                <a:solidFill>
                  <a:schemeClr val="tx1"/>
                </a:solidFill>
                <a:latin typeface="Courier New" panose="02070309020205020404" pitchFamily="49" charset="0"/>
                <a:cs typeface="Arial" panose="020B0604020202020204" pitchFamily="34" charset="0"/>
              </a:rPr>
              <a:t>1  0  0   0   1</a:t>
            </a:r>
          </a:p>
          <a:p>
            <a:pPr eaLnBrk="1" hangingPunct="1"/>
            <a:r>
              <a:rPr lang="en-US" altLang="zh-CN" sz="1600">
                <a:solidFill>
                  <a:schemeClr val="tx1"/>
                </a:solidFill>
                <a:latin typeface="Courier New" panose="02070309020205020404" pitchFamily="49" charset="0"/>
                <a:cs typeface="Arial" panose="020B0604020202020204" pitchFamily="34" charset="0"/>
              </a:rPr>
              <a:t>1  0  1   0   1</a:t>
            </a:r>
          </a:p>
          <a:p>
            <a:pPr eaLnBrk="1" hangingPunct="1"/>
            <a:r>
              <a:rPr lang="en-US" altLang="zh-CN" sz="1600">
                <a:solidFill>
                  <a:schemeClr val="tx1"/>
                </a:solidFill>
                <a:latin typeface="Courier New" panose="02070309020205020404" pitchFamily="49" charset="0"/>
                <a:cs typeface="Arial" panose="020B0604020202020204" pitchFamily="34" charset="0"/>
              </a:rPr>
              <a:t>1  1  0   0   1</a:t>
            </a:r>
          </a:p>
          <a:p>
            <a:pPr eaLnBrk="1" hangingPunct="1"/>
            <a:r>
              <a:rPr lang="en-US" altLang="zh-CN" sz="1600">
                <a:solidFill>
                  <a:schemeClr val="tx1"/>
                </a:solidFill>
                <a:latin typeface="Courier New" panose="02070309020205020404" pitchFamily="49" charset="0"/>
                <a:cs typeface="Arial" panose="020B0604020202020204" pitchFamily="34" charset="0"/>
              </a:rPr>
              <a:t>1  1  1   1   1</a:t>
            </a:r>
          </a:p>
          <a:p>
            <a:pPr eaLnBrk="1" hangingPunct="1"/>
            <a:r>
              <a:rPr lang="en-US" altLang="zh-CN" sz="1600">
                <a:solidFill>
                  <a:schemeClr val="tx1"/>
                </a:solidFill>
                <a:latin typeface="Courier New" panose="02070309020205020404" pitchFamily="49" charset="0"/>
                <a:cs typeface="Arial" panose="020B0604020202020204" pitchFamily="34" charset="0"/>
              </a:rPr>
              <a:t>0  0  0   0   0</a:t>
            </a:r>
          </a:p>
          <a:p>
            <a:pPr eaLnBrk="1" hangingPunct="1"/>
            <a:r>
              <a:rPr lang="en-US" altLang="zh-CN" sz="1600">
                <a:solidFill>
                  <a:schemeClr val="tx1"/>
                </a:solidFill>
                <a:latin typeface="Courier New" panose="02070309020205020404" pitchFamily="49" charset="0"/>
                <a:cs typeface="Arial" panose="020B0604020202020204" pitchFamily="34" charset="0"/>
              </a:rPr>
              <a:t>0  0  1   0   0</a:t>
            </a:r>
          </a:p>
          <a:p>
            <a:pPr eaLnBrk="1" hangingPunct="1"/>
            <a:r>
              <a:rPr lang="en-US" altLang="zh-CN" sz="1600">
                <a:solidFill>
                  <a:schemeClr val="tx1"/>
                </a:solidFill>
                <a:latin typeface="Courier New" panose="02070309020205020404" pitchFamily="49" charset="0"/>
                <a:cs typeface="Arial" panose="020B0604020202020204" pitchFamily="34" charset="0"/>
              </a:rPr>
              <a:t>0  1  0   0   0</a:t>
            </a:r>
          </a:p>
          <a:p>
            <a:pPr eaLnBrk="1" hangingPunct="1"/>
            <a:r>
              <a:rPr lang="en-US" altLang="zh-CN" sz="1600">
                <a:solidFill>
                  <a:schemeClr val="tx1"/>
                </a:solidFill>
                <a:latin typeface="Courier New" panose="02070309020205020404" pitchFamily="49" charset="0"/>
                <a:cs typeface="Arial" panose="020B0604020202020204" pitchFamily="34" charset="0"/>
              </a:rPr>
              <a:t>0  1  1   1   1</a:t>
            </a:r>
          </a:p>
          <a:p>
            <a:pPr eaLnBrk="1" hangingPunct="1"/>
            <a:r>
              <a:rPr lang="en-US" altLang="zh-CN" sz="1600">
                <a:solidFill>
                  <a:schemeClr val="tx1"/>
                </a:solidFill>
                <a:latin typeface="Courier New" panose="02070309020205020404" pitchFamily="49" charset="0"/>
                <a:cs typeface="Arial" panose="020B0604020202020204" pitchFamily="34" charset="0"/>
              </a:rPr>
              <a:t>1  0  0   0   1</a:t>
            </a:r>
          </a:p>
          <a:p>
            <a:pPr eaLnBrk="1" hangingPunct="1"/>
            <a:r>
              <a:rPr lang="en-US" altLang="zh-CN" sz="1600">
                <a:solidFill>
                  <a:schemeClr val="tx1"/>
                </a:solidFill>
                <a:latin typeface="Courier New" panose="02070309020205020404" pitchFamily="49" charset="0"/>
                <a:cs typeface="Arial" panose="020B0604020202020204" pitchFamily="34" charset="0"/>
              </a:rPr>
              <a:t>1  0  1   0   1</a:t>
            </a:r>
          </a:p>
          <a:p>
            <a:pPr eaLnBrk="1" hangingPunct="1"/>
            <a:r>
              <a:rPr lang="en-US" altLang="zh-CN" sz="1600">
                <a:solidFill>
                  <a:schemeClr val="tx1"/>
                </a:solidFill>
                <a:latin typeface="Courier New" panose="02070309020205020404" pitchFamily="49" charset="0"/>
                <a:cs typeface="Arial" panose="020B0604020202020204" pitchFamily="34" charset="0"/>
              </a:rPr>
              <a:t>1  1  0   0   1</a:t>
            </a:r>
          </a:p>
          <a:p>
            <a:pPr eaLnBrk="1" hangingPunct="1"/>
            <a:r>
              <a:rPr lang="en-US" altLang="zh-CN" sz="1600">
                <a:solidFill>
                  <a:schemeClr val="tx1"/>
                </a:solidFill>
                <a:latin typeface="Courier New" panose="02070309020205020404" pitchFamily="49" charset="0"/>
                <a:cs typeface="Arial" panose="020B0604020202020204" pitchFamily="34" charset="0"/>
              </a:rPr>
              <a:t>1  1  1   0   1</a:t>
            </a:r>
          </a:p>
        </p:txBody>
      </p:sp>
      <p:sp>
        <p:nvSpPr>
          <p:cNvPr id="62483" name="Text Box 24"/>
          <p:cNvSpPr txBox="1">
            <a:spLocks noChangeArrowheads="1"/>
          </p:cNvSpPr>
          <p:nvPr/>
        </p:nvSpPr>
        <p:spPr bwMode="auto">
          <a:xfrm>
            <a:off x="6372225" y="2243138"/>
            <a:ext cx="2017713"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a:solidFill>
                  <a:schemeClr val="tx1"/>
                </a:solidFill>
                <a:latin typeface="Courier New" panose="02070309020205020404" pitchFamily="49" charset="0"/>
                <a:cs typeface="Arial" panose="020B0604020202020204" pitchFamily="34" charset="0"/>
              </a:rPr>
              <a:t>0  1  0   x   x</a:t>
            </a:r>
          </a:p>
          <a:p>
            <a:pPr eaLnBrk="1" hangingPunct="1"/>
            <a:r>
              <a:rPr lang="en-US" altLang="zh-CN" sz="1600">
                <a:solidFill>
                  <a:schemeClr val="tx1"/>
                </a:solidFill>
                <a:latin typeface="Courier New" panose="02070309020205020404" pitchFamily="49" charset="0"/>
                <a:cs typeface="Arial" panose="020B0604020202020204" pitchFamily="34" charset="0"/>
              </a:rPr>
              <a:t>0  1  0   0   x</a:t>
            </a:r>
          </a:p>
          <a:p>
            <a:pPr eaLnBrk="1" hangingPunct="1"/>
            <a:r>
              <a:rPr lang="en-US" altLang="zh-CN" sz="1600">
                <a:solidFill>
                  <a:schemeClr val="tx1"/>
                </a:solidFill>
                <a:latin typeface="Courier New" panose="02070309020205020404" pitchFamily="49" charset="0"/>
                <a:cs typeface="Arial" panose="020B0604020202020204" pitchFamily="34" charset="0"/>
              </a:rPr>
              <a:t>0  1  0   0   0</a:t>
            </a:r>
          </a:p>
          <a:p>
            <a:pPr eaLnBrk="1" hangingPunct="1"/>
            <a:r>
              <a:rPr lang="en-US" altLang="zh-CN" sz="1600">
                <a:solidFill>
                  <a:schemeClr val="tx1"/>
                </a:solidFill>
                <a:latin typeface="Courier New" panose="02070309020205020404" pitchFamily="49" charset="0"/>
                <a:cs typeface="Arial" panose="020B0604020202020204" pitchFamily="34" charset="0"/>
              </a:rPr>
              <a:t>0  1  1   0   0</a:t>
            </a:r>
          </a:p>
          <a:p>
            <a:pPr eaLnBrk="1" hangingPunct="1"/>
            <a:r>
              <a:rPr lang="en-US" altLang="zh-CN" sz="1600">
                <a:solidFill>
                  <a:schemeClr val="tx1"/>
                </a:solidFill>
                <a:latin typeface="Courier New" panose="02070309020205020404" pitchFamily="49" charset="0"/>
                <a:cs typeface="Arial" panose="020B0604020202020204" pitchFamily="34" charset="0"/>
              </a:rPr>
              <a:t>0  1  1   1   0</a:t>
            </a:r>
          </a:p>
          <a:p>
            <a:pPr eaLnBrk="1" hangingPunct="1"/>
            <a:r>
              <a:rPr lang="en-US" altLang="zh-CN" sz="1600">
                <a:solidFill>
                  <a:schemeClr val="tx1"/>
                </a:solidFill>
                <a:latin typeface="Courier New" panose="02070309020205020404" pitchFamily="49" charset="0"/>
                <a:cs typeface="Arial" panose="020B0604020202020204" pitchFamily="34" charset="0"/>
              </a:rPr>
              <a:t>0  1  1   1   1</a:t>
            </a:r>
          </a:p>
          <a:p>
            <a:pPr eaLnBrk="1" hangingPunct="1"/>
            <a:r>
              <a:rPr lang="en-US" altLang="zh-CN" sz="1600">
                <a:solidFill>
                  <a:schemeClr val="tx1"/>
                </a:solidFill>
                <a:latin typeface="Courier New" panose="02070309020205020404" pitchFamily="49" charset="0"/>
                <a:cs typeface="Arial" panose="020B0604020202020204" pitchFamily="34" charset="0"/>
              </a:rPr>
              <a:t>1  0  0   1   1</a:t>
            </a:r>
          </a:p>
          <a:p>
            <a:pPr eaLnBrk="1" hangingPunct="1"/>
            <a:r>
              <a:rPr lang="en-US" altLang="zh-CN" sz="1600">
                <a:solidFill>
                  <a:schemeClr val="tx1"/>
                </a:solidFill>
                <a:latin typeface="Courier New" panose="02070309020205020404" pitchFamily="49" charset="0"/>
                <a:cs typeface="Arial" panose="020B0604020202020204" pitchFamily="34" charset="0"/>
              </a:rPr>
              <a:t>1  0  0   0   1</a:t>
            </a:r>
          </a:p>
          <a:p>
            <a:pPr eaLnBrk="1" hangingPunct="1"/>
            <a:r>
              <a:rPr lang="en-US" altLang="zh-CN" sz="1600">
                <a:solidFill>
                  <a:schemeClr val="tx1"/>
                </a:solidFill>
                <a:latin typeface="Courier New" panose="02070309020205020404" pitchFamily="49" charset="0"/>
                <a:cs typeface="Arial" panose="020B0604020202020204" pitchFamily="34" charset="0"/>
              </a:rPr>
              <a:t>1  1  1   0   1</a:t>
            </a:r>
          </a:p>
          <a:p>
            <a:pPr eaLnBrk="1" hangingPunct="1"/>
            <a:r>
              <a:rPr lang="en-US" altLang="zh-CN" sz="1600">
                <a:solidFill>
                  <a:schemeClr val="tx1"/>
                </a:solidFill>
                <a:latin typeface="Courier New" panose="02070309020205020404" pitchFamily="49" charset="0"/>
                <a:cs typeface="Arial" panose="020B0604020202020204" pitchFamily="34" charset="0"/>
              </a:rPr>
              <a:t>1  1  1   1   1</a:t>
            </a:r>
          </a:p>
          <a:p>
            <a:pPr eaLnBrk="1" hangingPunct="1"/>
            <a:r>
              <a:rPr lang="en-US" altLang="zh-CN" sz="1600">
                <a:solidFill>
                  <a:schemeClr val="tx1"/>
                </a:solidFill>
                <a:latin typeface="Courier New" panose="02070309020205020404" pitchFamily="49" charset="0"/>
                <a:cs typeface="Arial" panose="020B0604020202020204" pitchFamily="34" charset="0"/>
              </a:rPr>
              <a:t>1  0  0   1   1</a:t>
            </a:r>
          </a:p>
          <a:p>
            <a:pPr eaLnBrk="1" hangingPunct="1"/>
            <a:r>
              <a:rPr lang="en-US" altLang="zh-CN" sz="1600">
                <a:solidFill>
                  <a:schemeClr val="tx1"/>
                </a:solidFill>
                <a:latin typeface="Courier New" panose="02070309020205020404" pitchFamily="49" charset="0"/>
                <a:cs typeface="Arial" panose="020B0604020202020204" pitchFamily="34" charset="0"/>
              </a:rPr>
              <a:t>1  0  0   0   1</a:t>
            </a:r>
          </a:p>
          <a:p>
            <a:pPr eaLnBrk="1" hangingPunct="1"/>
            <a:r>
              <a:rPr lang="en-US" altLang="zh-CN" sz="1600">
                <a:solidFill>
                  <a:schemeClr val="tx1"/>
                </a:solidFill>
                <a:latin typeface="Courier New" panose="02070309020205020404" pitchFamily="49" charset="0"/>
                <a:cs typeface="Arial" panose="020B0604020202020204" pitchFamily="34" charset="0"/>
              </a:rPr>
              <a:t>0  1  0   0   1</a:t>
            </a:r>
          </a:p>
          <a:p>
            <a:pPr eaLnBrk="1" hangingPunct="1"/>
            <a:r>
              <a:rPr lang="en-US" altLang="zh-CN" sz="1600">
                <a:solidFill>
                  <a:schemeClr val="tx1"/>
                </a:solidFill>
                <a:latin typeface="Courier New" panose="02070309020205020404" pitchFamily="49" charset="0"/>
                <a:cs typeface="Arial" panose="020B0604020202020204" pitchFamily="34" charset="0"/>
              </a:rPr>
              <a:t>0  1  0   0   0</a:t>
            </a:r>
          </a:p>
          <a:p>
            <a:pPr eaLnBrk="1" hangingPunct="1"/>
            <a:r>
              <a:rPr lang="en-US" altLang="zh-CN" sz="1600">
                <a:solidFill>
                  <a:schemeClr val="tx1"/>
                </a:solidFill>
                <a:latin typeface="Courier New" panose="02070309020205020404" pitchFamily="49" charset="0"/>
                <a:cs typeface="Arial" panose="020B0604020202020204" pitchFamily="34" charset="0"/>
              </a:rPr>
              <a:t>0  1  1   0   0</a:t>
            </a:r>
          </a:p>
          <a:p>
            <a:pPr eaLnBrk="1" hangingPunct="1"/>
            <a:r>
              <a:rPr lang="en-US" altLang="zh-CN" sz="1600">
                <a:solidFill>
                  <a:schemeClr val="tx1"/>
                </a:solidFill>
                <a:latin typeface="Courier New" panose="02070309020205020404" pitchFamily="49" charset="0"/>
                <a:cs typeface="Arial" panose="020B0604020202020204" pitchFamily="34" charset="0"/>
              </a:rPr>
              <a:t>0  1  1   1   0</a:t>
            </a:r>
          </a:p>
          <a:p>
            <a:pPr eaLnBrk="1" hangingPunct="1"/>
            <a:r>
              <a:rPr lang="en-US" altLang="zh-CN" sz="1600">
                <a:solidFill>
                  <a:schemeClr val="tx1"/>
                </a:solidFill>
                <a:latin typeface="Courier New" panose="02070309020205020404" pitchFamily="49" charset="0"/>
                <a:cs typeface="Arial" panose="020B0604020202020204" pitchFamily="34" charset="0"/>
              </a:rPr>
              <a:t>0  1  1   1   1</a:t>
            </a:r>
          </a:p>
        </p:txBody>
      </p:sp>
      <p:sp>
        <p:nvSpPr>
          <p:cNvPr id="62484" name="Text Box 25"/>
          <p:cNvSpPr txBox="1">
            <a:spLocks noChangeArrowheads="1"/>
          </p:cNvSpPr>
          <p:nvPr/>
        </p:nvSpPr>
        <p:spPr bwMode="auto">
          <a:xfrm>
            <a:off x="1219200" y="1814513"/>
            <a:ext cx="3254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Y</a:t>
            </a:r>
          </a:p>
        </p:txBody>
      </p:sp>
      <p:sp>
        <p:nvSpPr>
          <p:cNvPr id="62485" name="Text Box 26"/>
          <p:cNvSpPr txBox="1">
            <a:spLocks noChangeArrowheads="1"/>
          </p:cNvSpPr>
          <p:nvPr/>
        </p:nvSpPr>
        <p:spPr bwMode="auto">
          <a:xfrm>
            <a:off x="3276600" y="1828800"/>
            <a:ext cx="1441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Zero Delay</a:t>
            </a:r>
          </a:p>
        </p:txBody>
      </p:sp>
      <p:sp>
        <p:nvSpPr>
          <p:cNvPr id="62486" name="Text Box 27"/>
          <p:cNvSpPr txBox="1">
            <a:spLocks noChangeArrowheads="1"/>
          </p:cNvSpPr>
          <p:nvPr/>
        </p:nvSpPr>
        <p:spPr bwMode="auto">
          <a:xfrm>
            <a:off x="6442075" y="1724025"/>
            <a:ext cx="1377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Unit Delay</a:t>
            </a:r>
          </a:p>
        </p:txBody>
      </p:sp>
      <p:sp>
        <p:nvSpPr>
          <p:cNvPr id="62487" name="Rectangle 28"/>
          <p:cNvSpPr>
            <a:spLocks noChangeArrowheads="1"/>
          </p:cNvSpPr>
          <p:nvPr/>
        </p:nvSpPr>
        <p:spPr bwMode="auto">
          <a:xfrm>
            <a:off x="2819400" y="1890713"/>
            <a:ext cx="2514600" cy="4495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endParaRPr lang="zh-CN" altLang="zh-CN" sz="1800">
              <a:solidFill>
                <a:schemeClr val="tx1"/>
              </a:solidFill>
              <a:latin typeface="Verdana" panose="020B0604030504040204" pitchFamily="34" charset="0"/>
              <a:cs typeface="Arial" panose="020B0604020202020204" pitchFamily="34" charset="0"/>
            </a:endParaRPr>
          </a:p>
        </p:txBody>
      </p:sp>
      <p:sp>
        <p:nvSpPr>
          <p:cNvPr id="62488" name="Rectangle 29"/>
          <p:cNvSpPr>
            <a:spLocks noChangeArrowheads="1"/>
          </p:cNvSpPr>
          <p:nvPr/>
        </p:nvSpPr>
        <p:spPr bwMode="auto">
          <a:xfrm>
            <a:off x="5867400" y="1785938"/>
            <a:ext cx="2514600" cy="4648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endParaRPr lang="zh-CN" altLang="zh-CN" sz="1800">
              <a:solidFill>
                <a:schemeClr val="tx1"/>
              </a:solidFill>
              <a:latin typeface="Verdana" panose="020B0604030504040204" pitchFamily="34" charset="0"/>
              <a:cs typeface="Arial" panose="020B0604020202020204" pitchFamily="34" charset="0"/>
            </a:endParaRPr>
          </a:p>
        </p:txBody>
      </p:sp>
      <p:sp>
        <p:nvSpPr>
          <p:cNvPr id="62489" name="Line 30"/>
          <p:cNvSpPr>
            <a:spLocks noChangeShapeType="1"/>
          </p:cNvSpPr>
          <p:nvPr/>
        </p:nvSpPr>
        <p:spPr bwMode="auto">
          <a:xfrm>
            <a:off x="2819400" y="2195513"/>
            <a:ext cx="25146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90" name="Line 31"/>
          <p:cNvSpPr>
            <a:spLocks noChangeShapeType="1"/>
          </p:cNvSpPr>
          <p:nvPr/>
        </p:nvSpPr>
        <p:spPr bwMode="auto">
          <a:xfrm>
            <a:off x="2819400" y="2424113"/>
            <a:ext cx="25146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91" name="Line 32"/>
          <p:cNvSpPr>
            <a:spLocks noChangeShapeType="1"/>
          </p:cNvSpPr>
          <p:nvPr/>
        </p:nvSpPr>
        <p:spPr bwMode="auto">
          <a:xfrm>
            <a:off x="5867400" y="2090738"/>
            <a:ext cx="25146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92" name="Line 33"/>
          <p:cNvSpPr>
            <a:spLocks noChangeShapeType="1"/>
          </p:cNvSpPr>
          <p:nvPr/>
        </p:nvSpPr>
        <p:spPr bwMode="auto">
          <a:xfrm>
            <a:off x="5867400" y="2319338"/>
            <a:ext cx="25146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93" name="Line 34"/>
          <p:cNvSpPr>
            <a:spLocks noChangeShapeType="1"/>
          </p:cNvSpPr>
          <p:nvPr/>
        </p:nvSpPr>
        <p:spPr bwMode="auto">
          <a:xfrm>
            <a:off x="3276600" y="2195513"/>
            <a:ext cx="0" cy="4191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94" name="Line 35"/>
          <p:cNvSpPr>
            <a:spLocks noChangeShapeType="1"/>
          </p:cNvSpPr>
          <p:nvPr/>
        </p:nvSpPr>
        <p:spPr bwMode="auto">
          <a:xfrm>
            <a:off x="5029200" y="2195513"/>
            <a:ext cx="0" cy="4191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95" name="Line 36"/>
          <p:cNvSpPr>
            <a:spLocks noChangeShapeType="1"/>
          </p:cNvSpPr>
          <p:nvPr/>
        </p:nvSpPr>
        <p:spPr bwMode="auto">
          <a:xfrm>
            <a:off x="4495800" y="2195513"/>
            <a:ext cx="0" cy="4191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96" name="Line 37"/>
          <p:cNvSpPr>
            <a:spLocks noChangeShapeType="1"/>
          </p:cNvSpPr>
          <p:nvPr/>
        </p:nvSpPr>
        <p:spPr bwMode="auto">
          <a:xfrm>
            <a:off x="6324600" y="2090738"/>
            <a:ext cx="0" cy="434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97" name="Line 38"/>
          <p:cNvSpPr>
            <a:spLocks noChangeShapeType="1"/>
          </p:cNvSpPr>
          <p:nvPr/>
        </p:nvSpPr>
        <p:spPr bwMode="auto">
          <a:xfrm>
            <a:off x="7543800" y="2090738"/>
            <a:ext cx="0" cy="434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98" name="Line 39"/>
          <p:cNvSpPr>
            <a:spLocks noChangeShapeType="1"/>
          </p:cNvSpPr>
          <p:nvPr/>
        </p:nvSpPr>
        <p:spPr bwMode="auto">
          <a:xfrm>
            <a:off x="8001000" y="2090738"/>
            <a:ext cx="0" cy="434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499" name="Text Box 40"/>
          <p:cNvSpPr txBox="1">
            <a:spLocks noChangeArrowheads="1"/>
          </p:cNvSpPr>
          <p:nvPr/>
        </p:nvSpPr>
        <p:spPr bwMode="auto">
          <a:xfrm>
            <a:off x="457200" y="2790825"/>
            <a:ext cx="214947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i="1">
                <a:solidFill>
                  <a:srgbClr val="0000FF"/>
                </a:solidFill>
                <a:latin typeface="Verdana" panose="020B0604030504040204" pitchFamily="34" charset="0"/>
                <a:cs typeface="Arial" panose="020B0604020202020204" pitchFamily="34" charset="0"/>
              </a:rPr>
              <a:t>Zero Delay:</a:t>
            </a:r>
          </a:p>
          <a:p>
            <a:pPr eaLnBrk="1" hangingPunct="1"/>
            <a:r>
              <a:rPr lang="en-US" altLang="zh-CN" sz="1800" i="1">
                <a:solidFill>
                  <a:srgbClr val="0000FF"/>
                </a:solidFill>
                <a:latin typeface="Verdana" panose="020B0604030504040204" pitchFamily="34" charset="0"/>
                <a:cs typeface="Arial" panose="020B0604020202020204" pitchFamily="34" charset="0"/>
              </a:rPr>
              <a:t>Y and Z change at same “time” as A, B, and C!</a:t>
            </a:r>
          </a:p>
        </p:txBody>
      </p:sp>
      <p:sp>
        <p:nvSpPr>
          <p:cNvPr id="62500" name="Oval 41"/>
          <p:cNvSpPr>
            <a:spLocks noChangeArrowheads="1"/>
          </p:cNvSpPr>
          <p:nvPr/>
        </p:nvSpPr>
        <p:spPr bwMode="auto">
          <a:xfrm>
            <a:off x="3200400" y="3171825"/>
            <a:ext cx="2362200" cy="304800"/>
          </a:xfrm>
          <a:prstGeom prst="ellipse">
            <a:avLst/>
          </a:pr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endParaRPr lang="zh-CN" altLang="zh-CN" sz="1800">
              <a:solidFill>
                <a:schemeClr val="tx1"/>
              </a:solidFill>
              <a:latin typeface="Verdana" panose="020B0604030504040204" pitchFamily="34" charset="0"/>
              <a:cs typeface="Arial" panose="020B0604020202020204" pitchFamily="34" charset="0"/>
            </a:endParaRPr>
          </a:p>
        </p:txBody>
      </p:sp>
      <p:sp>
        <p:nvSpPr>
          <p:cNvPr id="62501" name="Text Box 42"/>
          <p:cNvSpPr txBox="1">
            <a:spLocks noChangeArrowheads="1"/>
          </p:cNvSpPr>
          <p:nvPr/>
        </p:nvSpPr>
        <p:spPr bwMode="auto">
          <a:xfrm>
            <a:off x="457200" y="4313238"/>
            <a:ext cx="22098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i="1">
                <a:solidFill>
                  <a:srgbClr val="800080"/>
                </a:solidFill>
                <a:latin typeface="Verdana" panose="020B0604030504040204" pitchFamily="34" charset="0"/>
                <a:cs typeface="Arial" panose="020B0604020202020204" pitchFamily="34" charset="0"/>
              </a:rPr>
              <a:t>Unit Delay:</a:t>
            </a:r>
          </a:p>
          <a:p>
            <a:pPr eaLnBrk="1" hangingPunct="1"/>
            <a:r>
              <a:rPr lang="en-US" altLang="zh-CN" sz="1800" i="1">
                <a:solidFill>
                  <a:srgbClr val="800080"/>
                </a:solidFill>
                <a:latin typeface="Verdana" panose="020B0604030504040204" pitchFamily="34" charset="0"/>
                <a:cs typeface="Arial" panose="020B0604020202020204" pitchFamily="34" charset="0"/>
              </a:rPr>
              <a:t>Y changes 1 unit after B, C</a:t>
            </a:r>
          </a:p>
        </p:txBody>
      </p:sp>
      <p:sp>
        <p:nvSpPr>
          <p:cNvPr id="62502" name="Text Box 43"/>
          <p:cNvSpPr txBox="1">
            <a:spLocks noChangeArrowheads="1"/>
          </p:cNvSpPr>
          <p:nvPr/>
        </p:nvSpPr>
        <p:spPr bwMode="auto">
          <a:xfrm>
            <a:off x="457200" y="5532438"/>
            <a:ext cx="22098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i="1">
                <a:solidFill>
                  <a:srgbClr val="008000"/>
                </a:solidFill>
                <a:latin typeface="Verdana" panose="020B0604030504040204" pitchFamily="34" charset="0"/>
                <a:cs typeface="Arial" panose="020B0604020202020204" pitchFamily="34" charset="0"/>
              </a:rPr>
              <a:t>Unit Delay:</a:t>
            </a:r>
          </a:p>
          <a:p>
            <a:pPr eaLnBrk="1" hangingPunct="1"/>
            <a:r>
              <a:rPr lang="en-US" altLang="zh-CN" sz="1800" i="1">
                <a:solidFill>
                  <a:srgbClr val="008000"/>
                </a:solidFill>
                <a:latin typeface="Verdana" panose="020B0604030504040204" pitchFamily="34" charset="0"/>
                <a:cs typeface="Arial" panose="020B0604020202020204" pitchFamily="34" charset="0"/>
              </a:rPr>
              <a:t>Z changes 1 unit after A, Y</a:t>
            </a:r>
          </a:p>
        </p:txBody>
      </p:sp>
      <p:sp>
        <p:nvSpPr>
          <p:cNvPr id="62503" name="Freeform 44"/>
          <p:cNvSpPr>
            <a:spLocks noChangeArrowheads="1"/>
          </p:cNvSpPr>
          <p:nvPr/>
        </p:nvSpPr>
        <p:spPr bwMode="auto">
          <a:xfrm>
            <a:off x="6629400" y="3919538"/>
            <a:ext cx="1524000" cy="152400"/>
          </a:xfrm>
          <a:custGeom>
            <a:avLst/>
            <a:gdLst>
              <a:gd name="T0" fmla="*/ 2147483647 w 960"/>
              <a:gd name="T1" fmla="*/ 2147483647 h 96"/>
              <a:gd name="T2" fmla="*/ 2147483647 w 960"/>
              <a:gd name="T3" fmla="*/ 2147483647 h 96"/>
              <a:gd name="T4" fmla="*/ 2147483647 w 960"/>
              <a:gd name="T5" fmla="*/ 2147483647 h 96"/>
              <a:gd name="T6" fmla="*/ 0 w 960"/>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0" h="96">
                <a:moveTo>
                  <a:pt x="960" y="96"/>
                </a:moveTo>
                <a:cubicBezTo>
                  <a:pt x="812" y="76"/>
                  <a:pt x="664" y="56"/>
                  <a:pt x="528" y="48"/>
                </a:cubicBezTo>
                <a:cubicBezTo>
                  <a:pt x="392" y="40"/>
                  <a:pt x="232" y="56"/>
                  <a:pt x="144" y="48"/>
                </a:cubicBezTo>
                <a:cubicBezTo>
                  <a:pt x="56" y="40"/>
                  <a:pt x="28" y="20"/>
                  <a:pt x="0" y="0"/>
                </a:cubicBezTo>
              </a:path>
            </a:pathLst>
          </a:custGeom>
          <a:noFill/>
          <a:ln w="19050">
            <a:solidFill>
              <a:srgbClr val="33CC33"/>
            </a:solidFill>
            <a:round/>
            <a:headEnd type="triangle" w="lg" len="lg"/>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04" name="Freeform 45"/>
          <p:cNvSpPr>
            <a:spLocks noChangeArrowheads="1"/>
          </p:cNvSpPr>
          <p:nvPr/>
        </p:nvSpPr>
        <p:spPr bwMode="auto">
          <a:xfrm>
            <a:off x="6629400" y="4148138"/>
            <a:ext cx="1524000" cy="152400"/>
          </a:xfrm>
          <a:custGeom>
            <a:avLst/>
            <a:gdLst>
              <a:gd name="T0" fmla="*/ 2147483647 w 960"/>
              <a:gd name="T1" fmla="*/ 2147483647 h 96"/>
              <a:gd name="T2" fmla="*/ 2147483647 w 960"/>
              <a:gd name="T3" fmla="*/ 2147483647 h 96"/>
              <a:gd name="T4" fmla="*/ 2147483647 w 960"/>
              <a:gd name="T5" fmla="*/ 2147483647 h 96"/>
              <a:gd name="T6" fmla="*/ 0 w 960"/>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0" h="96">
                <a:moveTo>
                  <a:pt x="960" y="96"/>
                </a:moveTo>
                <a:cubicBezTo>
                  <a:pt x="812" y="76"/>
                  <a:pt x="664" y="56"/>
                  <a:pt x="528" y="48"/>
                </a:cubicBezTo>
                <a:cubicBezTo>
                  <a:pt x="392" y="40"/>
                  <a:pt x="232" y="56"/>
                  <a:pt x="144" y="48"/>
                </a:cubicBezTo>
                <a:cubicBezTo>
                  <a:pt x="56" y="40"/>
                  <a:pt x="28" y="20"/>
                  <a:pt x="0" y="0"/>
                </a:cubicBezTo>
              </a:path>
            </a:pathLst>
          </a:custGeom>
          <a:noFill/>
          <a:ln w="19050">
            <a:solidFill>
              <a:srgbClr val="33CC33"/>
            </a:solidFill>
            <a:round/>
            <a:headEnd type="triangle" w="lg" len="lg"/>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05" name="Freeform 46"/>
          <p:cNvSpPr>
            <a:spLocks noChangeArrowheads="1"/>
          </p:cNvSpPr>
          <p:nvPr/>
        </p:nvSpPr>
        <p:spPr bwMode="auto">
          <a:xfrm>
            <a:off x="6629400" y="4376738"/>
            <a:ext cx="1524000" cy="152400"/>
          </a:xfrm>
          <a:custGeom>
            <a:avLst/>
            <a:gdLst>
              <a:gd name="T0" fmla="*/ 2147483647 w 960"/>
              <a:gd name="T1" fmla="*/ 2147483647 h 96"/>
              <a:gd name="T2" fmla="*/ 2147483647 w 960"/>
              <a:gd name="T3" fmla="*/ 2147483647 h 96"/>
              <a:gd name="T4" fmla="*/ 2147483647 w 960"/>
              <a:gd name="T5" fmla="*/ 2147483647 h 96"/>
              <a:gd name="T6" fmla="*/ 0 w 960"/>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0" h="96">
                <a:moveTo>
                  <a:pt x="960" y="96"/>
                </a:moveTo>
                <a:cubicBezTo>
                  <a:pt x="812" y="76"/>
                  <a:pt x="664" y="56"/>
                  <a:pt x="528" y="48"/>
                </a:cubicBezTo>
                <a:cubicBezTo>
                  <a:pt x="392" y="40"/>
                  <a:pt x="232" y="56"/>
                  <a:pt x="144" y="48"/>
                </a:cubicBezTo>
                <a:cubicBezTo>
                  <a:pt x="56" y="40"/>
                  <a:pt x="28" y="20"/>
                  <a:pt x="0" y="0"/>
                </a:cubicBezTo>
              </a:path>
            </a:pathLst>
          </a:custGeom>
          <a:noFill/>
          <a:ln w="19050">
            <a:solidFill>
              <a:srgbClr val="33CC33"/>
            </a:solidFill>
            <a:round/>
            <a:headEnd type="triangle" w="lg" len="lg"/>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06" name="Freeform 47"/>
          <p:cNvSpPr>
            <a:spLocks noChangeArrowheads="1"/>
          </p:cNvSpPr>
          <p:nvPr/>
        </p:nvSpPr>
        <p:spPr bwMode="auto">
          <a:xfrm>
            <a:off x="6629400" y="4681538"/>
            <a:ext cx="1524000" cy="152400"/>
          </a:xfrm>
          <a:custGeom>
            <a:avLst/>
            <a:gdLst>
              <a:gd name="T0" fmla="*/ 2147483647 w 960"/>
              <a:gd name="T1" fmla="*/ 2147483647 h 96"/>
              <a:gd name="T2" fmla="*/ 2147483647 w 960"/>
              <a:gd name="T3" fmla="*/ 2147483647 h 96"/>
              <a:gd name="T4" fmla="*/ 2147483647 w 960"/>
              <a:gd name="T5" fmla="*/ 2147483647 h 96"/>
              <a:gd name="T6" fmla="*/ 0 w 960"/>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0" h="96">
                <a:moveTo>
                  <a:pt x="960" y="96"/>
                </a:moveTo>
                <a:cubicBezTo>
                  <a:pt x="812" y="76"/>
                  <a:pt x="664" y="56"/>
                  <a:pt x="528" y="48"/>
                </a:cubicBezTo>
                <a:cubicBezTo>
                  <a:pt x="392" y="40"/>
                  <a:pt x="232" y="56"/>
                  <a:pt x="144" y="48"/>
                </a:cubicBezTo>
                <a:cubicBezTo>
                  <a:pt x="56" y="40"/>
                  <a:pt x="28" y="20"/>
                  <a:pt x="0" y="0"/>
                </a:cubicBezTo>
              </a:path>
            </a:pathLst>
          </a:custGeom>
          <a:noFill/>
          <a:ln w="19050">
            <a:solidFill>
              <a:srgbClr val="33CC33"/>
            </a:solidFill>
            <a:round/>
            <a:headEnd type="triangle" w="lg" len="lg"/>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07" name="Freeform 48"/>
          <p:cNvSpPr>
            <a:spLocks noChangeArrowheads="1"/>
          </p:cNvSpPr>
          <p:nvPr/>
        </p:nvSpPr>
        <p:spPr bwMode="auto">
          <a:xfrm>
            <a:off x="7823200" y="3844925"/>
            <a:ext cx="330200" cy="228600"/>
          </a:xfrm>
          <a:custGeom>
            <a:avLst/>
            <a:gdLst>
              <a:gd name="T0" fmla="*/ 2147483647 w 208"/>
              <a:gd name="T1" fmla="*/ 2147483647 h 144"/>
              <a:gd name="T2" fmla="*/ 2147483647 w 208"/>
              <a:gd name="T3" fmla="*/ 2147483647 h 144"/>
              <a:gd name="T4" fmla="*/ 2147483647 w 208"/>
              <a:gd name="T5" fmla="*/ 2147483647 h 144"/>
              <a:gd name="T6" fmla="*/ 0 w 208"/>
              <a:gd name="T7" fmla="*/ 2147483647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 h="144">
                <a:moveTo>
                  <a:pt x="208" y="143"/>
                </a:moveTo>
                <a:cubicBezTo>
                  <a:pt x="190" y="140"/>
                  <a:pt x="123" y="144"/>
                  <a:pt x="100" y="123"/>
                </a:cubicBezTo>
                <a:cubicBezTo>
                  <a:pt x="77" y="102"/>
                  <a:pt x="89" y="38"/>
                  <a:pt x="72" y="19"/>
                </a:cubicBezTo>
                <a:cubicBezTo>
                  <a:pt x="55" y="0"/>
                  <a:pt x="15" y="9"/>
                  <a:pt x="0" y="7"/>
                </a:cubicBezTo>
              </a:path>
            </a:pathLst>
          </a:custGeom>
          <a:noFill/>
          <a:ln w="19050">
            <a:solidFill>
              <a:srgbClr val="33CC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08" name="Freeform 49"/>
          <p:cNvSpPr>
            <a:spLocks noChangeArrowheads="1"/>
          </p:cNvSpPr>
          <p:nvPr/>
        </p:nvSpPr>
        <p:spPr bwMode="auto">
          <a:xfrm>
            <a:off x="6629400" y="4910138"/>
            <a:ext cx="1524000" cy="152400"/>
          </a:xfrm>
          <a:custGeom>
            <a:avLst/>
            <a:gdLst>
              <a:gd name="T0" fmla="*/ 2147483647 w 960"/>
              <a:gd name="T1" fmla="*/ 2147483647 h 96"/>
              <a:gd name="T2" fmla="*/ 2147483647 w 960"/>
              <a:gd name="T3" fmla="*/ 2147483647 h 96"/>
              <a:gd name="T4" fmla="*/ 2147483647 w 960"/>
              <a:gd name="T5" fmla="*/ 2147483647 h 96"/>
              <a:gd name="T6" fmla="*/ 0 w 960"/>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0" h="96">
                <a:moveTo>
                  <a:pt x="960" y="96"/>
                </a:moveTo>
                <a:cubicBezTo>
                  <a:pt x="812" y="76"/>
                  <a:pt x="664" y="56"/>
                  <a:pt x="528" y="48"/>
                </a:cubicBezTo>
                <a:cubicBezTo>
                  <a:pt x="392" y="40"/>
                  <a:pt x="232" y="56"/>
                  <a:pt x="144" y="48"/>
                </a:cubicBezTo>
                <a:cubicBezTo>
                  <a:pt x="56" y="40"/>
                  <a:pt x="28" y="20"/>
                  <a:pt x="0" y="0"/>
                </a:cubicBezTo>
              </a:path>
            </a:pathLst>
          </a:custGeom>
          <a:noFill/>
          <a:ln w="19050">
            <a:solidFill>
              <a:srgbClr val="33CC33"/>
            </a:solidFill>
            <a:round/>
            <a:headEnd type="triangle" w="lg" len="lg"/>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09" name="Freeform 50"/>
          <p:cNvSpPr>
            <a:spLocks noChangeArrowheads="1"/>
          </p:cNvSpPr>
          <p:nvPr/>
        </p:nvSpPr>
        <p:spPr bwMode="auto">
          <a:xfrm>
            <a:off x="6629400" y="5126038"/>
            <a:ext cx="1524000" cy="152400"/>
          </a:xfrm>
          <a:custGeom>
            <a:avLst/>
            <a:gdLst>
              <a:gd name="T0" fmla="*/ 2147483647 w 960"/>
              <a:gd name="T1" fmla="*/ 2147483647 h 96"/>
              <a:gd name="T2" fmla="*/ 2147483647 w 960"/>
              <a:gd name="T3" fmla="*/ 2147483647 h 96"/>
              <a:gd name="T4" fmla="*/ 2147483647 w 960"/>
              <a:gd name="T5" fmla="*/ 2147483647 h 96"/>
              <a:gd name="T6" fmla="*/ 0 w 960"/>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0" h="96">
                <a:moveTo>
                  <a:pt x="960" y="96"/>
                </a:moveTo>
                <a:cubicBezTo>
                  <a:pt x="812" y="76"/>
                  <a:pt x="664" y="56"/>
                  <a:pt x="528" y="48"/>
                </a:cubicBezTo>
                <a:cubicBezTo>
                  <a:pt x="392" y="40"/>
                  <a:pt x="232" y="56"/>
                  <a:pt x="144" y="48"/>
                </a:cubicBezTo>
                <a:cubicBezTo>
                  <a:pt x="56" y="40"/>
                  <a:pt x="28" y="20"/>
                  <a:pt x="0" y="0"/>
                </a:cubicBezTo>
              </a:path>
            </a:pathLst>
          </a:custGeom>
          <a:noFill/>
          <a:ln w="19050">
            <a:solidFill>
              <a:srgbClr val="33CC33"/>
            </a:solidFill>
            <a:round/>
            <a:headEnd type="triangle" w="lg" len="lg"/>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10" name="Freeform 51"/>
          <p:cNvSpPr>
            <a:spLocks noChangeArrowheads="1"/>
          </p:cNvSpPr>
          <p:nvPr/>
        </p:nvSpPr>
        <p:spPr bwMode="auto">
          <a:xfrm>
            <a:off x="7315200" y="5824538"/>
            <a:ext cx="330200" cy="215900"/>
          </a:xfrm>
          <a:custGeom>
            <a:avLst/>
            <a:gdLst>
              <a:gd name="T0" fmla="*/ 2147483647 w 208"/>
              <a:gd name="T1" fmla="*/ 2147483647 h 136"/>
              <a:gd name="T2" fmla="*/ 2147483647 w 208"/>
              <a:gd name="T3" fmla="*/ 2147483647 h 136"/>
              <a:gd name="T4" fmla="*/ 2147483647 w 208"/>
              <a:gd name="T5" fmla="*/ 2147483647 h 136"/>
              <a:gd name="T6" fmla="*/ 0 w 208"/>
              <a:gd name="T7" fmla="*/ 0 h 1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 h="136">
                <a:moveTo>
                  <a:pt x="208" y="136"/>
                </a:moveTo>
                <a:cubicBezTo>
                  <a:pt x="198" y="129"/>
                  <a:pt x="164" y="112"/>
                  <a:pt x="148" y="96"/>
                </a:cubicBezTo>
                <a:cubicBezTo>
                  <a:pt x="132" y="80"/>
                  <a:pt x="137" y="56"/>
                  <a:pt x="112" y="40"/>
                </a:cubicBezTo>
                <a:cubicBezTo>
                  <a:pt x="87" y="24"/>
                  <a:pt x="23" y="8"/>
                  <a:pt x="0" y="0"/>
                </a:cubicBezTo>
              </a:path>
            </a:pathLst>
          </a:custGeom>
          <a:noFill/>
          <a:ln w="19050">
            <a:solidFill>
              <a:srgbClr val="9900CC"/>
            </a:solidFill>
            <a:round/>
            <a:headEnd type="triangle" w="lg" len="lg"/>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11" name="Freeform 52"/>
          <p:cNvSpPr>
            <a:spLocks noChangeArrowheads="1"/>
          </p:cNvSpPr>
          <p:nvPr/>
        </p:nvSpPr>
        <p:spPr bwMode="auto">
          <a:xfrm>
            <a:off x="7315200" y="6053138"/>
            <a:ext cx="330200" cy="215900"/>
          </a:xfrm>
          <a:custGeom>
            <a:avLst/>
            <a:gdLst>
              <a:gd name="T0" fmla="*/ 2147483647 w 208"/>
              <a:gd name="T1" fmla="*/ 2147483647 h 136"/>
              <a:gd name="T2" fmla="*/ 2147483647 w 208"/>
              <a:gd name="T3" fmla="*/ 2147483647 h 136"/>
              <a:gd name="T4" fmla="*/ 2147483647 w 208"/>
              <a:gd name="T5" fmla="*/ 2147483647 h 136"/>
              <a:gd name="T6" fmla="*/ 0 w 208"/>
              <a:gd name="T7" fmla="*/ 0 h 1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 h="136">
                <a:moveTo>
                  <a:pt x="208" y="136"/>
                </a:moveTo>
                <a:cubicBezTo>
                  <a:pt x="198" y="129"/>
                  <a:pt x="164" y="112"/>
                  <a:pt x="148" y="96"/>
                </a:cubicBezTo>
                <a:cubicBezTo>
                  <a:pt x="132" y="80"/>
                  <a:pt x="137" y="56"/>
                  <a:pt x="112" y="40"/>
                </a:cubicBezTo>
                <a:cubicBezTo>
                  <a:pt x="87" y="24"/>
                  <a:pt x="23" y="8"/>
                  <a:pt x="0" y="0"/>
                </a:cubicBezTo>
              </a:path>
            </a:pathLst>
          </a:custGeom>
          <a:noFill/>
          <a:ln w="19050">
            <a:solidFill>
              <a:srgbClr val="9900CC"/>
            </a:solidFill>
            <a:round/>
            <a:headEnd type="triangle" w="lg" len="lg"/>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12" name="Freeform 53"/>
          <p:cNvSpPr>
            <a:spLocks noChangeArrowheads="1"/>
          </p:cNvSpPr>
          <p:nvPr/>
        </p:nvSpPr>
        <p:spPr bwMode="auto">
          <a:xfrm>
            <a:off x="7315200" y="4618038"/>
            <a:ext cx="330200" cy="215900"/>
          </a:xfrm>
          <a:custGeom>
            <a:avLst/>
            <a:gdLst>
              <a:gd name="T0" fmla="*/ 2147483647 w 208"/>
              <a:gd name="T1" fmla="*/ 2147483647 h 136"/>
              <a:gd name="T2" fmla="*/ 2147483647 w 208"/>
              <a:gd name="T3" fmla="*/ 2147483647 h 136"/>
              <a:gd name="T4" fmla="*/ 2147483647 w 208"/>
              <a:gd name="T5" fmla="*/ 2147483647 h 136"/>
              <a:gd name="T6" fmla="*/ 0 w 208"/>
              <a:gd name="T7" fmla="*/ 0 h 1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 h="136">
                <a:moveTo>
                  <a:pt x="208" y="136"/>
                </a:moveTo>
                <a:cubicBezTo>
                  <a:pt x="198" y="129"/>
                  <a:pt x="164" y="112"/>
                  <a:pt x="148" y="96"/>
                </a:cubicBezTo>
                <a:cubicBezTo>
                  <a:pt x="132" y="80"/>
                  <a:pt x="137" y="56"/>
                  <a:pt x="112" y="40"/>
                </a:cubicBezTo>
                <a:cubicBezTo>
                  <a:pt x="87" y="24"/>
                  <a:pt x="23" y="8"/>
                  <a:pt x="0" y="0"/>
                </a:cubicBezTo>
              </a:path>
            </a:pathLst>
          </a:custGeom>
          <a:noFill/>
          <a:ln w="19050">
            <a:solidFill>
              <a:srgbClr val="9900CC"/>
            </a:solidFill>
            <a:round/>
            <a:headEnd type="triangle" w="lg" len="lg"/>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13" name="Freeform 54"/>
          <p:cNvSpPr>
            <a:spLocks noChangeArrowheads="1"/>
          </p:cNvSpPr>
          <p:nvPr/>
        </p:nvSpPr>
        <p:spPr bwMode="auto">
          <a:xfrm>
            <a:off x="7315200" y="4376738"/>
            <a:ext cx="330200" cy="215900"/>
          </a:xfrm>
          <a:custGeom>
            <a:avLst/>
            <a:gdLst>
              <a:gd name="T0" fmla="*/ 2147483647 w 208"/>
              <a:gd name="T1" fmla="*/ 2147483647 h 136"/>
              <a:gd name="T2" fmla="*/ 2147483647 w 208"/>
              <a:gd name="T3" fmla="*/ 2147483647 h 136"/>
              <a:gd name="T4" fmla="*/ 2147483647 w 208"/>
              <a:gd name="T5" fmla="*/ 2147483647 h 136"/>
              <a:gd name="T6" fmla="*/ 0 w 208"/>
              <a:gd name="T7" fmla="*/ 0 h 1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 h="136">
                <a:moveTo>
                  <a:pt x="208" y="136"/>
                </a:moveTo>
                <a:cubicBezTo>
                  <a:pt x="198" y="129"/>
                  <a:pt x="164" y="112"/>
                  <a:pt x="148" y="96"/>
                </a:cubicBezTo>
                <a:cubicBezTo>
                  <a:pt x="132" y="80"/>
                  <a:pt x="137" y="56"/>
                  <a:pt x="112" y="40"/>
                </a:cubicBezTo>
                <a:cubicBezTo>
                  <a:pt x="87" y="24"/>
                  <a:pt x="23" y="8"/>
                  <a:pt x="0" y="0"/>
                </a:cubicBezTo>
              </a:path>
            </a:pathLst>
          </a:custGeom>
          <a:noFill/>
          <a:ln w="19050">
            <a:solidFill>
              <a:srgbClr val="9900CC"/>
            </a:solidFill>
            <a:round/>
            <a:headEnd type="triangle" w="lg" len="lg"/>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14" name="Freeform 55"/>
          <p:cNvSpPr>
            <a:spLocks noChangeArrowheads="1"/>
          </p:cNvSpPr>
          <p:nvPr/>
        </p:nvSpPr>
        <p:spPr bwMode="auto">
          <a:xfrm>
            <a:off x="7315200" y="3614738"/>
            <a:ext cx="330200" cy="215900"/>
          </a:xfrm>
          <a:custGeom>
            <a:avLst/>
            <a:gdLst>
              <a:gd name="T0" fmla="*/ 2147483647 w 208"/>
              <a:gd name="T1" fmla="*/ 2147483647 h 136"/>
              <a:gd name="T2" fmla="*/ 2147483647 w 208"/>
              <a:gd name="T3" fmla="*/ 2147483647 h 136"/>
              <a:gd name="T4" fmla="*/ 2147483647 w 208"/>
              <a:gd name="T5" fmla="*/ 2147483647 h 136"/>
              <a:gd name="T6" fmla="*/ 0 w 208"/>
              <a:gd name="T7" fmla="*/ 0 h 1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 h="136">
                <a:moveTo>
                  <a:pt x="208" y="136"/>
                </a:moveTo>
                <a:cubicBezTo>
                  <a:pt x="198" y="129"/>
                  <a:pt x="164" y="112"/>
                  <a:pt x="148" y="96"/>
                </a:cubicBezTo>
                <a:cubicBezTo>
                  <a:pt x="132" y="80"/>
                  <a:pt x="137" y="56"/>
                  <a:pt x="112" y="40"/>
                </a:cubicBezTo>
                <a:cubicBezTo>
                  <a:pt x="87" y="24"/>
                  <a:pt x="23" y="8"/>
                  <a:pt x="0" y="0"/>
                </a:cubicBezTo>
              </a:path>
            </a:pathLst>
          </a:custGeom>
          <a:noFill/>
          <a:ln w="19050">
            <a:solidFill>
              <a:srgbClr val="9900CC"/>
            </a:solidFill>
            <a:round/>
            <a:headEnd type="triangle" w="lg" len="lg"/>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15" name="Freeform 56"/>
          <p:cNvSpPr>
            <a:spLocks noChangeArrowheads="1"/>
          </p:cNvSpPr>
          <p:nvPr/>
        </p:nvSpPr>
        <p:spPr bwMode="auto">
          <a:xfrm>
            <a:off x="7315200" y="3386138"/>
            <a:ext cx="330200" cy="215900"/>
          </a:xfrm>
          <a:custGeom>
            <a:avLst/>
            <a:gdLst>
              <a:gd name="T0" fmla="*/ 2147483647 w 208"/>
              <a:gd name="T1" fmla="*/ 2147483647 h 136"/>
              <a:gd name="T2" fmla="*/ 2147483647 w 208"/>
              <a:gd name="T3" fmla="*/ 2147483647 h 136"/>
              <a:gd name="T4" fmla="*/ 2147483647 w 208"/>
              <a:gd name="T5" fmla="*/ 2147483647 h 136"/>
              <a:gd name="T6" fmla="*/ 0 w 208"/>
              <a:gd name="T7" fmla="*/ 0 h 1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 h="136">
                <a:moveTo>
                  <a:pt x="208" y="136"/>
                </a:moveTo>
                <a:cubicBezTo>
                  <a:pt x="198" y="129"/>
                  <a:pt x="164" y="112"/>
                  <a:pt x="148" y="96"/>
                </a:cubicBezTo>
                <a:cubicBezTo>
                  <a:pt x="132" y="80"/>
                  <a:pt x="137" y="56"/>
                  <a:pt x="112" y="40"/>
                </a:cubicBezTo>
                <a:cubicBezTo>
                  <a:pt x="87" y="24"/>
                  <a:pt x="23" y="8"/>
                  <a:pt x="0" y="0"/>
                </a:cubicBezTo>
              </a:path>
            </a:pathLst>
          </a:custGeom>
          <a:noFill/>
          <a:ln w="19050">
            <a:solidFill>
              <a:srgbClr val="9900CC"/>
            </a:solidFill>
            <a:round/>
            <a:headEnd type="triangle" w="lg" len="lg"/>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16" name="Freeform 57"/>
          <p:cNvSpPr>
            <a:spLocks noChangeArrowheads="1"/>
          </p:cNvSpPr>
          <p:nvPr/>
        </p:nvSpPr>
        <p:spPr bwMode="auto">
          <a:xfrm>
            <a:off x="7315200" y="3157538"/>
            <a:ext cx="330200" cy="215900"/>
          </a:xfrm>
          <a:custGeom>
            <a:avLst/>
            <a:gdLst>
              <a:gd name="T0" fmla="*/ 2147483647 w 208"/>
              <a:gd name="T1" fmla="*/ 2147483647 h 136"/>
              <a:gd name="T2" fmla="*/ 2147483647 w 208"/>
              <a:gd name="T3" fmla="*/ 2147483647 h 136"/>
              <a:gd name="T4" fmla="*/ 2147483647 w 208"/>
              <a:gd name="T5" fmla="*/ 2147483647 h 136"/>
              <a:gd name="T6" fmla="*/ 0 w 208"/>
              <a:gd name="T7" fmla="*/ 0 h 1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 h="136">
                <a:moveTo>
                  <a:pt x="208" y="136"/>
                </a:moveTo>
                <a:cubicBezTo>
                  <a:pt x="198" y="129"/>
                  <a:pt x="164" y="112"/>
                  <a:pt x="148" y="96"/>
                </a:cubicBezTo>
                <a:cubicBezTo>
                  <a:pt x="132" y="80"/>
                  <a:pt x="137" y="56"/>
                  <a:pt x="112" y="40"/>
                </a:cubicBezTo>
                <a:cubicBezTo>
                  <a:pt x="87" y="24"/>
                  <a:pt x="23" y="8"/>
                  <a:pt x="0" y="0"/>
                </a:cubicBezTo>
              </a:path>
            </a:pathLst>
          </a:custGeom>
          <a:noFill/>
          <a:ln w="19050">
            <a:solidFill>
              <a:srgbClr val="9900CC"/>
            </a:solidFill>
            <a:round/>
            <a:headEnd type="triangle" w="lg" len="lg"/>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17" name="Freeform 58"/>
          <p:cNvSpPr>
            <a:spLocks noChangeArrowheads="1"/>
          </p:cNvSpPr>
          <p:nvPr/>
        </p:nvSpPr>
        <p:spPr bwMode="auto">
          <a:xfrm>
            <a:off x="7823200" y="4605338"/>
            <a:ext cx="330200" cy="228600"/>
          </a:xfrm>
          <a:custGeom>
            <a:avLst/>
            <a:gdLst>
              <a:gd name="T0" fmla="*/ 2147483647 w 208"/>
              <a:gd name="T1" fmla="*/ 2147483647 h 144"/>
              <a:gd name="T2" fmla="*/ 2147483647 w 208"/>
              <a:gd name="T3" fmla="*/ 2147483647 h 144"/>
              <a:gd name="T4" fmla="*/ 2147483647 w 208"/>
              <a:gd name="T5" fmla="*/ 2147483647 h 144"/>
              <a:gd name="T6" fmla="*/ 0 w 208"/>
              <a:gd name="T7" fmla="*/ 2147483647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 h="144">
                <a:moveTo>
                  <a:pt x="208" y="143"/>
                </a:moveTo>
                <a:cubicBezTo>
                  <a:pt x="190" y="140"/>
                  <a:pt x="123" y="144"/>
                  <a:pt x="100" y="123"/>
                </a:cubicBezTo>
                <a:cubicBezTo>
                  <a:pt x="77" y="102"/>
                  <a:pt x="89" y="38"/>
                  <a:pt x="72" y="19"/>
                </a:cubicBezTo>
                <a:cubicBezTo>
                  <a:pt x="55" y="0"/>
                  <a:pt x="15" y="9"/>
                  <a:pt x="0" y="7"/>
                </a:cubicBezTo>
              </a:path>
            </a:pathLst>
          </a:custGeom>
          <a:noFill/>
          <a:ln w="19050">
            <a:solidFill>
              <a:srgbClr val="33CC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18" name="Freeform 59"/>
          <p:cNvSpPr>
            <a:spLocks noChangeArrowheads="1"/>
          </p:cNvSpPr>
          <p:nvPr/>
        </p:nvSpPr>
        <p:spPr bwMode="auto">
          <a:xfrm>
            <a:off x="7823200" y="4833938"/>
            <a:ext cx="330200" cy="228600"/>
          </a:xfrm>
          <a:custGeom>
            <a:avLst/>
            <a:gdLst>
              <a:gd name="T0" fmla="*/ 2147483647 w 208"/>
              <a:gd name="T1" fmla="*/ 2147483647 h 144"/>
              <a:gd name="T2" fmla="*/ 2147483647 w 208"/>
              <a:gd name="T3" fmla="*/ 2147483647 h 144"/>
              <a:gd name="T4" fmla="*/ 2147483647 w 208"/>
              <a:gd name="T5" fmla="*/ 2147483647 h 144"/>
              <a:gd name="T6" fmla="*/ 0 w 208"/>
              <a:gd name="T7" fmla="*/ 2147483647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 h="144">
                <a:moveTo>
                  <a:pt x="208" y="143"/>
                </a:moveTo>
                <a:cubicBezTo>
                  <a:pt x="190" y="140"/>
                  <a:pt x="123" y="144"/>
                  <a:pt x="100" y="123"/>
                </a:cubicBezTo>
                <a:cubicBezTo>
                  <a:pt x="77" y="102"/>
                  <a:pt x="89" y="38"/>
                  <a:pt x="72" y="19"/>
                </a:cubicBezTo>
                <a:cubicBezTo>
                  <a:pt x="55" y="0"/>
                  <a:pt x="15" y="9"/>
                  <a:pt x="0" y="7"/>
                </a:cubicBezTo>
              </a:path>
            </a:pathLst>
          </a:custGeom>
          <a:noFill/>
          <a:ln w="19050">
            <a:solidFill>
              <a:srgbClr val="33CC33"/>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19" name="Freeform 60"/>
          <p:cNvSpPr>
            <a:spLocks noChangeArrowheads="1"/>
          </p:cNvSpPr>
          <p:nvPr/>
        </p:nvSpPr>
        <p:spPr bwMode="auto">
          <a:xfrm>
            <a:off x="7823200" y="3614738"/>
            <a:ext cx="330200" cy="228600"/>
          </a:xfrm>
          <a:custGeom>
            <a:avLst/>
            <a:gdLst>
              <a:gd name="T0" fmla="*/ 2147483647 w 208"/>
              <a:gd name="T1" fmla="*/ 2147483647 h 144"/>
              <a:gd name="T2" fmla="*/ 2147483647 w 208"/>
              <a:gd name="T3" fmla="*/ 2147483647 h 144"/>
              <a:gd name="T4" fmla="*/ 2147483647 w 208"/>
              <a:gd name="T5" fmla="*/ 2147483647 h 144"/>
              <a:gd name="T6" fmla="*/ 0 w 208"/>
              <a:gd name="T7" fmla="*/ 2147483647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 h="144">
                <a:moveTo>
                  <a:pt x="208" y="143"/>
                </a:moveTo>
                <a:cubicBezTo>
                  <a:pt x="190" y="140"/>
                  <a:pt x="123" y="144"/>
                  <a:pt x="100" y="123"/>
                </a:cubicBezTo>
                <a:cubicBezTo>
                  <a:pt x="77" y="102"/>
                  <a:pt x="89" y="38"/>
                  <a:pt x="72" y="19"/>
                </a:cubicBezTo>
                <a:cubicBezTo>
                  <a:pt x="55" y="0"/>
                  <a:pt x="15" y="9"/>
                  <a:pt x="0" y="7"/>
                </a:cubicBezTo>
              </a:path>
            </a:pathLst>
          </a:custGeom>
          <a:noFill/>
          <a:ln w="19050">
            <a:solidFill>
              <a:srgbClr val="33CC33"/>
            </a:solidFill>
            <a:round/>
            <a:headEnd type="triangle" w="lg" len="lg"/>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20" name="Freeform 61"/>
          <p:cNvSpPr>
            <a:spLocks noChangeArrowheads="1"/>
          </p:cNvSpPr>
          <p:nvPr/>
        </p:nvSpPr>
        <p:spPr bwMode="auto">
          <a:xfrm>
            <a:off x="7823200" y="3386138"/>
            <a:ext cx="330200" cy="228600"/>
          </a:xfrm>
          <a:custGeom>
            <a:avLst/>
            <a:gdLst>
              <a:gd name="T0" fmla="*/ 2147483647 w 208"/>
              <a:gd name="T1" fmla="*/ 2147483647 h 144"/>
              <a:gd name="T2" fmla="*/ 2147483647 w 208"/>
              <a:gd name="T3" fmla="*/ 2147483647 h 144"/>
              <a:gd name="T4" fmla="*/ 2147483647 w 208"/>
              <a:gd name="T5" fmla="*/ 2147483647 h 144"/>
              <a:gd name="T6" fmla="*/ 0 w 208"/>
              <a:gd name="T7" fmla="*/ 2147483647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 h="144">
                <a:moveTo>
                  <a:pt x="208" y="143"/>
                </a:moveTo>
                <a:cubicBezTo>
                  <a:pt x="190" y="140"/>
                  <a:pt x="123" y="144"/>
                  <a:pt x="100" y="123"/>
                </a:cubicBezTo>
                <a:cubicBezTo>
                  <a:pt x="77" y="102"/>
                  <a:pt x="89" y="38"/>
                  <a:pt x="72" y="19"/>
                </a:cubicBezTo>
                <a:cubicBezTo>
                  <a:pt x="55" y="0"/>
                  <a:pt x="15" y="9"/>
                  <a:pt x="0" y="7"/>
                </a:cubicBezTo>
              </a:path>
            </a:pathLst>
          </a:custGeom>
          <a:noFill/>
          <a:ln w="19050">
            <a:solidFill>
              <a:srgbClr val="33CC33"/>
            </a:solidFill>
            <a:round/>
            <a:headEnd type="triangle" w="lg" len="lg"/>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21" name="Freeform 62"/>
          <p:cNvSpPr>
            <a:spLocks noChangeArrowheads="1"/>
          </p:cNvSpPr>
          <p:nvPr/>
        </p:nvSpPr>
        <p:spPr bwMode="auto">
          <a:xfrm>
            <a:off x="7823200" y="6053138"/>
            <a:ext cx="330200" cy="228600"/>
          </a:xfrm>
          <a:custGeom>
            <a:avLst/>
            <a:gdLst>
              <a:gd name="T0" fmla="*/ 2147483647 w 208"/>
              <a:gd name="T1" fmla="*/ 2147483647 h 144"/>
              <a:gd name="T2" fmla="*/ 2147483647 w 208"/>
              <a:gd name="T3" fmla="*/ 2147483647 h 144"/>
              <a:gd name="T4" fmla="*/ 2147483647 w 208"/>
              <a:gd name="T5" fmla="*/ 2147483647 h 144"/>
              <a:gd name="T6" fmla="*/ 0 w 208"/>
              <a:gd name="T7" fmla="*/ 2147483647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 h="144">
                <a:moveTo>
                  <a:pt x="208" y="143"/>
                </a:moveTo>
                <a:cubicBezTo>
                  <a:pt x="190" y="140"/>
                  <a:pt x="123" y="144"/>
                  <a:pt x="100" y="123"/>
                </a:cubicBezTo>
                <a:cubicBezTo>
                  <a:pt x="77" y="102"/>
                  <a:pt x="89" y="38"/>
                  <a:pt x="72" y="19"/>
                </a:cubicBezTo>
                <a:cubicBezTo>
                  <a:pt x="55" y="0"/>
                  <a:pt x="15" y="9"/>
                  <a:pt x="0" y="7"/>
                </a:cubicBezTo>
              </a:path>
            </a:pathLst>
          </a:custGeom>
          <a:noFill/>
          <a:ln w="19050">
            <a:solidFill>
              <a:srgbClr val="33CC33"/>
            </a:solidFill>
            <a:round/>
            <a:headEnd type="triangle" w="lg" len="lg"/>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2522" name="Text Box 63"/>
          <p:cNvSpPr txBox="1">
            <a:spLocks noChangeArrowheads="1"/>
          </p:cNvSpPr>
          <p:nvPr/>
        </p:nvSpPr>
        <p:spPr bwMode="auto">
          <a:xfrm rot="-5400000">
            <a:off x="7107238" y="4014788"/>
            <a:ext cx="2987675" cy="2889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Prof. Schulte</a:t>
            </a:r>
          </a:p>
        </p:txBody>
      </p:sp>
      <p:sp>
        <p:nvSpPr>
          <p:cNvPr id="62523" name="Text Box 5"/>
          <p:cNvSpPr txBox="1">
            <a:spLocks noChangeArrowheads="1"/>
          </p:cNvSpPr>
          <p:nvPr/>
        </p:nvSpPr>
        <p:spPr bwMode="auto">
          <a:xfrm>
            <a:off x="6043613" y="6526213"/>
            <a:ext cx="2992437" cy="28733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62524"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581915E1-895D-4D52-89BA-F38D433CDB84}" type="slidenum">
              <a:rPr lang="zh-CN" altLang="en-US" sz="1400"/>
              <a:pPr eaLnBrk="1" hangingPunct="1"/>
              <a:t>60</a:t>
            </a:fld>
            <a:endParaRPr lang="zh-CN" altLang="en-US" sz="140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a:xfrm>
            <a:off x="457200" y="277813"/>
            <a:ext cx="8229600" cy="1139825"/>
          </a:xfrm>
        </p:spPr>
        <p:txBody>
          <a:bodyPr anchor="b"/>
          <a:lstStyle/>
          <a:p>
            <a:r>
              <a:rPr lang="en-US" altLang="zh-CN"/>
              <a:t>Types Of Delays</a:t>
            </a:r>
          </a:p>
        </p:txBody>
      </p:sp>
      <p:sp>
        <p:nvSpPr>
          <p:cNvPr id="63491" name="Rectangle 3"/>
          <p:cNvSpPr>
            <a:spLocks noGrp="1" noChangeArrowheads="1"/>
          </p:cNvSpPr>
          <p:nvPr>
            <p:ph type="body" idx="4294967295"/>
          </p:nvPr>
        </p:nvSpPr>
        <p:spPr>
          <a:xfrm>
            <a:off x="457200" y="1600200"/>
            <a:ext cx="8229600" cy="2209800"/>
          </a:xfrm>
        </p:spPr>
        <p:txBody>
          <a:bodyPr/>
          <a:lstStyle/>
          <a:p>
            <a:pPr>
              <a:buClr>
                <a:srgbClr val="0000A0"/>
              </a:buClr>
              <a:buSzPct val="125000"/>
              <a:buFont typeface="Wingdings" panose="05000000000000000000" pitchFamily="2" charset="2"/>
              <a:buChar char="§"/>
            </a:pPr>
            <a:r>
              <a:rPr lang="en-US" altLang="zh-CN" sz="2800">
                <a:latin typeface="Times New Roman" panose="02020603050405020304" pitchFamily="18" charset="0"/>
                <a:cs typeface="Arial" panose="020B0604020202020204" pitchFamily="34" charset="0"/>
                <a:sym typeface="Arial" panose="020B0604020202020204" pitchFamily="34" charset="0"/>
              </a:rPr>
              <a:t>Inertial Delay (Gates)</a:t>
            </a:r>
          </a:p>
          <a:p>
            <a:pPr lvl="1">
              <a:lnSpc>
                <a:spcPct val="90000"/>
              </a:lnSpc>
              <a:buClr>
                <a:srgbClr val="0000A0"/>
              </a:buClr>
              <a:buSzPct val="125000"/>
              <a:buFont typeface="Arial" panose="020B0604020202020204" pitchFamily="34" charset="0"/>
              <a:buChar char="•"/>
            </a:pPr>
            <a:r>
              <a:rPr lang="en-US" altLang="zh-CN" sz="2400">
                <a:latin typeface="Times New Roman" panose="02020603050405020304" pitchFamily="18" charset="0"/>
                <a:cs typeface="Arial" panose="020B0604020202020204" pitchFamily="34" charset="0"/>
                <a:sym typeface="Arial" panose="020B0604020202020204" pitchFamily="34" charset="0"/>
              </a:rPr>
              <a:t>Suppresses pulses shorter than delay amount</a:t>
            </a:r>
          </a:p>
          <a:p>
            <a:pPr lvl="1">
              <a:lnSpc>
                <a:spcPct val="90000"/>
              </a:lnSpc>
              <a:buClr>
                <a:srgbClr val="0000A0"/>
              </a:buClr>
              <a:buSzPct val="125000"/>
              <a:buFont typeface="Arial" panose="020B0604020202020204" pitchFamily="34" charset="0"/>
              <a:buChar char="•"/>
            </a:pPr>
            <a:r>
              <a:rPr lang="en-US" altLang="zh-CN" sz="2400">
                <a:latin typeface="Times New Roman" panose="02020603050405020304" pitchFamily="18" charset="0"/>
                <a:cs typeface="Arial" panose="020B0604020202020204" pitchFamily="34" charset="0"/>
                <a:sym typeface="Arial" panose="020B0604020202020204" pitchFamily="34" charset="0"/>
              </a:rPr>
              <a:t>In reality, gates need to have inputs held a certain time before output is accurate</a:t>
            </a:r>
          </a:p>
          <a:p>
            <a:pPr lvl="1">
              <a:lnSpc>
                <a:spcPct val="90000"/>
              </a:lnSpc>
              <a:buClr>
                <a:srgbClr val="0000A0"/>
              </a:buClr>
              <a:buSzPct val="125000"/>
              <a:buFont typeface="Arial" panose="020B0604020202020204" pitchFamily="34" charset="0"/>
              <a:buChar char="•"/>
            </a:pPr>
            <a:r>
              <a:rPr lang="en-US" altLang="zh-CN" sz="2400">
                <a:latin typeface="Times New Roman" panose="02020603050405020304" pitchFamily="18" charset="0"/>
                <a:cs typeface="Arial" panose="020B0604020202020204" pitchFamily="34" charset="0"/>
                <a:sym typeface="Arial" panose="020B0604020202020204" pitchFamily="34" charset="0"/>
              </a:rPr>
              <a:t>This models that behavior</a:t>
            </a:r>
          </a:p>
        </p:txBody>
      </p:sp>
      <p:sp>
        <p:nvSpPr>
          <p:cNvPr id="35844" name="Rectangle 4"/>
          <p:cNvSpPr>
            <a:spLocks noChangeArrowheads="1"/>
          </p:cNvSpPr>
          <p:nvPr/>
        </p:nvSpPr>
        <p:spPr bwMode="auto">
          <a:xfrm>
            <a:off x="457200" y="3810000"/>
            <a:ext cx="82296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lnSpc>
                <a:spcPct val="90000"/>
              </a:lnSpc>
              <a:spcBef>
                <a:spcPct val="20000"/>
              </a:spcBef>
              <a:buClr>
                <a:srgbClr val="0000A0"/>
              </a:buClr>
              <a:buSzPct val="125000"/>
              <a:buFont typeface="Wingdings" panose="05000000000000000000" pitchFamily="2" charset="2"/>
              <a:buChar char="§"/>
            </a:pPr>
            <a:r>
              <a:rPr lang="en-US" altLang="zh-CN" sz="2800">
                <a:solidFill>
                  <a:schemeClr val="tx1"/>
                </a:solidFill>
                <a:latin typeface="Times New Roman" panose="02020603050405020304" pitchFamily="18" charset="0"/>
                <a:cs typeface="Arial" panose="020B0604020202020204" pitchFamily="34" charset="0"/>
              </a:rPr>
              <a:t>Transport Delay (Nets)</a:t>
            </a:r>
          </a:p>
          <a:p>
            <a:pPr lvl="1" eaLnBrk="1" hangingPunct="1">
              <a:lnSpc>
                <a:spcPct val="90000"/>
              </a:lnSpc>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“Time of flight” from source to sink</a:t>
            </a:r>
          </a:p>
          <a:p>
            <a:pPr lvl="1" eaLnBrk="1" hangingPunct="1">
              <a:lnSpc>
                <a:spcPct val="90000"/>
              </a:lnSpc>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Short pulses transmitted</a:t>
            </a:r>
          </a:p>
          <a:p>
            <a:pPr eaLnBrk="1" hangingPunct="1">
              <a:lnSpc>
                <a:spcPct val="90000"/>
              </a:lnSpc>
              <a:spcBef>
                <a:spcPct val="20000"/>
              </a:spcBef>
              <a:buClr>
                <a:srgbClr val="0000A0"/>
              </a:buClr>
              <a:buSzPct val="125000"/>
              <a:buFont typeface="Wingdings" panose="05000000000000000000" pitchFamily="2" charset="2"/>
              <a:buChar char="§"/>
            </a:pPr>
            <a:endParaRPr lang="en-US" altLang="zh-CN" sz="2800">
              <a:solidFill>
                <a:schemeClr val="tx1"/>
              </a:solidFill>
              <a:latin typeface="Times New Roman" panose="02020603050405020304" pitchFamily="18" charset="0"/>
              <a:cs typeface="Arial" panose="020B0604020202020204" pitchFamily="34" charset="0"/>
            </a:endParaRPr>
          </a:p>
        </p:txBody>
      </p:sp>
      <p:sp>
        <p:nvSpPr>
          <p:cNvPr id="63493" name="Text Box 5"/>
          <p:cNvSpPr txBox="1">
            <a:spLocks noChangeArrowheads="1"/>
          </p:cNvSpPr>
          <p:nvPr/>
        </p:nvSpPr>
        <p:spPr bwMode="auto">
          <a:xfrm>
            <a:off x="5006975" y="6454775"/>
            <a:ext cx="2992438"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63494"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0F0E7630-3C71-4845-AE2B-F3DBBA6A6F1F}" type="slidenum">
              <a:rPr lang="zh-CN" altLang="en-US" sz="1400"/>
              <a:pPr eaLnBrk="1" hangingPunct="1"/>
              <a:t>61</a:t>
            </a:fld>
            <a:endParaRPr lang="zh-CN"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844"/>
                                        </p:tgtEl>
                                        <p:attrNameLst>
                                          <p:attrName>style.visibility</p:attrName>
                                        </p:attrNameLst>
                                      </p:cBhvr>
                                      <p:to>
                                        <p:strVal val="visible"/>
                                      </p:to>
                                    </p:set>
                                    <p:anim calcmode="lin" valueType="num">
                                      <p:cBhvr additive="base">
                                        <p:cTn id="7" dur="500" fill="hold"/>
                                        <p:tgtEl>
                                          <p:spTgt spid="35844"/>
                                        </p:tgtEl>
                                        <p:attrNameLst>
                                          <p:attrName>ppt_x</p:attrName>
                                        </p:attrNameLst>
                                      </p:cBhvr>
                                      <p:tavLst>
                                        <p:tav tm="0">
                                          <p:val>
                                            <p:strVal val="#ppt_x"/>
                                          </p:val>
                                        </p:tav>
                                        <p:tav tm="100000">
                                          <p:val>
                                            <p:strVal val="#ppt_x"/>
                                          </p:val>
                                        </p:tav>
                                      </p:tavLst>
                                    </p:anim>
                                    <p:anim calcmode="lin" valueType="num">
                                      <p:cBhvr additive="base">
                                        <p:cTn id="8" dur="500" fill="hold"/>
                                        <p:tgtEl>
                                          <p:spTgt spid="358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p:bld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a:xfrm>
            <a:off x="457200" y="277813"/>
            <a:ext cx="8229600" cy="1139825"/>
          </a:xfrm>
        </p:spPr>
        <p:txBody>
          <a:bodyPr anchor="b"/>
          <a:lstStyle/>
          <a:p>
            <a:r>
              <a:rPr lang="en-US" altLang="zh-CN"/>
              <a:t>Types Of Delays</a:t>
            </a:r>
          </a:p>
        </p:txBody>
      </p:sp>
      <p:sp>
        <p:nvSpPr>
          <p:cNvPr id="64515" name="Rectangle 3"/>
          <p:cNvSpPr>
            <a:spLocks noGrp="1" noChangeArrowheads="1"/>
          </p:cNvSpPr>
          <p:nvPr>
            <p:ph type="body" idx="4294967295"/>
          </p:nvPr>
        </p:nvSpPr>
        <p:spPr>
          <a:xfrm>
            <a:off x="457200" y="1600200"/>
            <a:ext cx="8229600" cy="2209800"/>
          </a:xfrm>
        </p:spPr>
        <p:txBody>
          <a:bodyPr/>
          <a:lstStyle/>
          <a:p>
            <a:pPr>
              <a:buClr>
                <a:srgbClr val="0000A0"/>
              </a:buClr>
              <a:buSzPct val="125000"/>
              <a:buFont typeface="Wingdings" panose="05000000000000000000" pitchFamily="2" charset="2"/>
              <a:buChar char="§"/>
            </a:pPr>
            <a:r>
              <a:rPr lang="en-US" altLang="zh-CN" sz="2800">
                <a:latin typeface="Times New Roman" panose="02020603050405020304" pitchFamily="18" charset="0"/>
                <a:cs typeface="Arial" panose="020B0604020202020204" pitchFamily="34" charset="0"/>
                <a:sym typeface="Arial" panose="020B0604020202020204" pitchFamily="34" charset="0"/>
              </a:rPr>
              <a:t>Inertial Delay (Gates)</a:t>
            </a:r>
          </a:p>
          <a:p>
            <a:pPr lvl="1">
              <a:lnSpc>
                <a:spcPct val="90000"/>
              </a:lnSpc>
              <a:buClr>
                <a:srgbClr val="0000A0"/>
              </a:buClr>
              <a:buSzPct val="125000"/>
              <a:buFont typeface="Arial" panose="020B0604020202020204" pitchFamily="34" charset="0"/>
              <a:buChar char="•"/>
            </a:pPr>
            <a:r>
              <a:rPr lang="en-US" altLang="zh-CN" sz="2400">
                <a:latin typeface="Times New Roman" panose="02020603050405020304" pitchFamily="18" charset="0"/>
                <a:cs typeface="Arial" panose="020B0604020202020204" pitchFamily="34" charset="0"/>
                <a:sym typeface="Arial" panose="020B0604020202020204" pitchFamily="34" charset="0"/>
              </a:rPr>
              <a:t>Suppresses pulses shorter than delay amount</a:t>
            </a:r>
          </a:p>
          <a:p>
            <a:pPr lvl="1">
              <a:lnSpc>
                <a:spcPct val="90000"/>
              </a:lnSpc>
              <a:buClr>
                <a:srgbClr val="0000A0"/>
              </a:buClr>
              <a:buSzPct val="125000"/>
              <a:buFont typeface="Arial" panose="020B0604020202020204" pitchFamily="34" charset="0"/>
              <a:buChar char="•"/>
            </a:pPr>
            <a:r>
              <a:rPr lang="en-US" altLang="zh-CN" sz="2400">
                <a:latin typeface="Times New Roman" panose="02020603050405020304" pitchFamily="18" charset="0"/>
                <a:cs typeface="Arial" panose="020B0604020202020204" pitchFamily="34" charset="0"/>
                <a:sym typeface="Arial" panose="020B0604020202020204" pitchFamily="34" charset="0"/>
              </a:rPr>
              <a:t>In reality, gates need to have inputs held a certain time before output is accurate</a:t>
            </a:r>
          </a:p>
          <a:p>
            <a:pPr lvl="1">
              <a:lnSpc>
                <a:spcPct val="90000"/>
              </a:lnSpc>
              <a:buClr>
                <a:srgbClr val="0000A0"/>
              </a:buClr>
              <a:buSzPct val="125000"/>
              <a:buFont typeface="Arial" panose="020B0604020202020204" pitchFamily="34" charset="0"/>
              <a:buChar char="•"/>
            </a:pPr>
            <a:r>
              <a:rPr lang="en-US" altLang="zh-CN" sz="2400">
                <a:latin typeface="Times New Roman" panose="02020603050405020304" pitchFamily="18" charset="0"/>
                <a:cs typeface="Arial" panose="020B0604020202020204" pitchFamily="34" charset="0"/>
                <a:sym typeface="Arial" panose="020B0604020202020204" pitchFamily="34" charset="0"/>
              </a:rPr>
              <a:t>This models that behavior</a:t>
            </a:r>
          </a:p>
        </p:txBody>
      </p:sp>
      <p:sp>
        <p:nvSpPr>
          <p:cNvPr id="35844" name="Rectangle 4"/>
          <p:cNvSpPr>
            <a:spLocks noChangeArrowheads="1"/>
          </p:cNvSpPr>
          <p:nvPr/>
        </p:nvSpPr>
        <p:spPr bwMode="auto">
          <a:xfrm>
            <a:off x="457200" y="3810000"/>
            <a:ext cx="82296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lnSpc>
                <a:spcPct val="90000"/>
              </a:lnSpc>
              <a:spcBef>
                <a:spcPct val="20000"/>
              </a:spcBef>
              <a:buClr>
                <a:srgbClr val="0000A0"/>
              </a:buClr>
              <a:buSzPct val="125000"/>
              <a:buFont typeface="Wingdings" panose="05000000000000000000" pitchFamily="2" charset="2"/>
              <a:buChar char="§"/>
            </a:pPr>
            <a:r>
              <a:rPr lang="en-US" altLang="zh-CN" sz="2800">
                <a:solidFill>
                  <a:schemeClr val="tx1"/>
                </a:solidFill>
                <a:latin typeface="Times New Roman" panose="02020603050405020304" pitchFamily="18" charset="0"/>
                <a:cs typeface="Arial" panose="020B0604020202020204" pitchFamily="34" charset="0"/>
              </a:rPr>
              <a:t>Transport Delay (Nets)</a:t>
            </a:r>
          </a:p>
          <a:p>
            <a:pPr lvl="1" eaLnBrk="1" hangingPunct="1">
              <a:lnSpc>
                <a:spcPct val="90000"/>
              </a:lnSpc>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“Time of flight” from source to sink</a:t>
            </a:r>
          </a:p>
          <a:p>
            <a:pPr lvl="1" eaLnBrk="1" hangingPunct="1">
              <a:lnSpc>
                <a:spcPct val="90000"/>
              </a:lnSpc>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Short pulses transmitted</a:t>
            </a:r>
          </a:p>
          <a:p>
            <a:pPr eaLnBrk="1" hangingPunct="1">
              <a:lnSpc>
                <a:spcPct val="90000"/>
              </a:lnSpc>
              <a:spcBef>
                <a:spcPct val="20000"/>
              </a:spcBef>
              <a:buClr>
                <a:srgbClr val="0000A0"/>
              </a:buClr>
              <a:buSzPct val="125000"/>
              <a:buFont typeface="Wingdings" panose="05000000000000000000" pitchFamily="2" charset="2"/>
              <a:buChar char="§"/>
            </a:pPr>
            <a:endParaRPr lang="en-US" altLang="zh-CN" sz="2800">
              <a:solidFill>
                <a:schemeClr val="tx1"/>
              </a:solidFill>
              <a:latin typeface="Times New Roman" panose="02020603050405020304" pitchFamily="18" charset="0"/>
              <a:cs typeface="Arial" panose="020B0604020202020204" pitchFamily="34" charset="0"/>
            </a:endParaRPr>
          </a:p>
        </p:txBody>
      </p:sp>
      <p:sp>
        <p:nvSpPr>
          <p:cNvPr id="35845" name="Rectangle 6"/>
          <p:cNvSpPr>
            <a:spLocks noChangeArrowheads="1"/>
          </p:cNvSpPr>
          <p:nvPr/>
        </p:nvSpPr>
        <p:spPr bwMode="auto">
          <a:xfrm>
            <a:off x="457200" y="5105400"/>
            <a:ext cx="82296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lnSpc>
                <a:spcPct val="90000"/>
              </a:lnSpc>
              <a:spcBef>
                <a:spcPct val="20000"/>
              </a:spcBef>
              <a:buClr>
                <a:srgbClr val="0000A0"/>
              </a:buClr>
              <a:buSzPct val="125000"/>
              <a:buFont typeface="Wingdings" panose="05000000000000000000" pitchFamily="2" charset="2"/>
              <a:buChar char="§"/>
            </a:pPr>
            <a:r>
              <a:rPr lang="en-US" altLang="zh-CN" sz="2800">
                <a:solidFill>
                  <a:schemeClr val="tx1"/>
                </a:solidFill>
                <a:latin typeface="Times New Roman" panose="02020603050405020304" pitchFamily="18" charset="0"/>
                <a:cs typeface="Arial" panose="020B0604020202020204" pitchFamily="34" charset="0"/>
              </a:rPr>
              <a:t>Not critical for our project, however, in industry</a:t>
            </a:r>
          </a:p>
          <a:p>
            <a:pPr lvl="1" eaLnBrk="1" hangingPunct="1">
              <a:lnSpc>
                <a:spcPct val="90000"/>
              </a:lnSpc>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After APR an SDF is applied for accurate simulation</a:t>
            </a:r>
          </a:p>
          <a:p>
            <a:pPr lvl="1" eaLnBrk="1" hangingPunct="1">
              <a:lnSpc>
                <a:spcPct val="90000"/>
              </a:lnSpc>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cs typeface="Arial" panose="020B0604020202020204" pitchFamily="34" charset="0"/>
              </a:rPr>
              <a:t>Then corner simulations are run to ensure design robust</a:t>
            </a:r>
          </a:p>
          <a:p>
            <a:pPr eaLnBrk="1" hangingPunct="1">
              <a:lnSpc>
                <a:spcPct val="90000"/>
              </a:lnSpc>
              <a:spcBef>
                <a:spcPct val="20000"/>
              </a:spcBef>
              <a:buClr>
                <a:srgbClr val="0000A0"/>
              </a:buClr>
              <a:buSzPct val="125000"/>
              <a:buFont typeface="Wingdings" panose="05000000000000000000" pitchFamily="2" charset="2"/>
              <a:buChar char="§"/>
            </a:pPr>
            <a:endParaRPr lang="en-US" altLang="zh-CN" sz="2800">
              <a:solidFill>
                <a:schemeClr val="tx1"/>
              </a:solidFill>
              <a:latin typeface="Times New Roman" panose="02020603050405020304" pitchFamily="18" charset="0"/>
              <a:cs typeface="Arial" panose="020B0604020202020204" pitchFamily="34" charset="0"/>
            </a:endParaRPr>
          </a:p>
        </p:txBody>
      </p:sp>
      <p:sp>
        <p:nvSpPr>
          <p:cNvPr id="64518" name="Text Box 5"/>
          <p:cNvSpPr txBox="1">
            <a:spLocks noChangeArrowheads="1"/>
          </p:cNvSpPr>
          <p:nvPr/>
        </p:nvSpPr>
        <p:spPr bwMode="auto">
          <a:xfrm>
            <a:off x="5006975" y="6454775"/>
            <a:ext cx="2992438"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64519"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60B796AA-3F55-43B2-9754-3D671B8A046B}" type="slidenum">
              <a:rPr lang="zh-CN" altLang="en-US" sz="1400"/>
              <a:pPr eaLnBrk="1" hangingPunct="1"/>
              <a:t>62</a:t>
            </a:fld>
            <a:endParaRPr lang="zh-CN" altLang="en-US" sz="140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844"/>
                                        </p:tgtEl>
                                        <p:attrNameLst>
                                          <p:attrName>style.visibility</p:attrName>
                                        </p:attrNameLst>
                                      </p:cBhvr>
                                      <p:to>
                                        <p:strVal val="visible"/>
                                      </p:to>
                                    </p:set>
                                    <p:anim calcmode="lin" valueType="num">
                                      <p:cBhvr additive="base">
                                        <p:cTn id="7" dur="500" fill="hold"/>
                                        <p:tgtEl>
                                          <p:spTgt spid="35844"/>
                                        </p:tgtEl>
                                        <p:attrNameLst>
                                          <p:attrName>ppt_x</p:attrName>
                                        </p:attrNameLst>
                                      </p:cBhvr>
                                      <p:tavLst>
                                        <p:tav tm="0">
                                          <p:val>
                                            <p:strVal val="#ppt_x"/>
                                          </p:val>
                                        </p:tav>
                                        <p:tav tm="100000">
                                          <p:val>
                                            <p:strVal val="#ppt_x"/>
                                          </p:val>
                                        </p:tav>
                                      </p:tavLst>
                                    </p:anim>
                                    <p:anim calcmode="lin" valueType="num">
                                      <p:cBhvr additive="base">
                                        <p:cTn id="8" dur="500" fill="hold"/>
                                        <p:tgtEl>
                                          <p:spTgt spid="3584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5845"/>
                                        </p:tgtEl>
                                        <p:attrNameLst>
                                          <p:attrName>style.visibility</p:attrName>
                                        </p:attrNameLst>
                                      </p:cBhvr>
                                      <p:to>
                                        <p:strVal val="visible"/>
                                      </p:to>
                                    </p:set>
                                    <p:animEffect transition="in" filter="blinds(horizontal)">
                                      <p:cBhvr>
                                        <p:cTn id="13" dur="500"/>
                                        <p:tgtEl>
                                          <p:spTgt spid="358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p:bldP spid="3584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a:xfrm>
            <a:off x="457200" y="277813"/>
            <a:ext cx="8229600" cy="1139825"/>
          </a:xfrm>
        </p:spPr>
        <p:txBody>
          <a:bodyPr anchor="b"/>
          <a:lstStyle/>
          <a:p>
            <a:r>
              <a:rPr lang="en-US" altLang="zh-CN"/>
              <a:t>Delay Examples</a:t>
            </a:r>
          </a:p>
        </p:txBody>
      </p:sp>
      <p:sp>
        <p:nvSpPr>
          <p:cNvPr id="65539" name="Rectangle 3"/>
          <p:cNvSpPr>
            <a:spLocks noGrp="1" noChangeArrowheads="1"/>
          </p:cNvSpPr>
          <p:nvPr>
            <p:ph type="body" idx="4294967295"/>
          </p:nvPr>
        </p:nvSpPr>
        <p:spPr>
          <a:xfrm>
            <a:off x="457200" y="1600200"/>
            <a:ext cx="8229600" cy="4953000"/>
          </a:xfrm>
        </p:spPr>
        <p:txBody>
          <a:bodyPr/>
          <a:lstStyle/>
          <a:p>
            <a:r>
              <a:rPr lang="en-US" altLang="zh-CN" sz="2400">
                <a:latin typeface="Tahoma" panose="020B0604030504040204" pitchFamily="34" charset="0"/>
              </a:rPr>
              <a:t>wire  #5  net_1;  		// 5 unit transport delay</a:t>
            </a:r>
          </a:p>
          <a:p>
            <a:endParaRPr lang="en-US" altLang="zh-CN" sz="2400">
              <a:latin typeface="Tahoma" panose="020B0604030504040204" pitchFamily="34" charset="0"/>
            </a:endParaRPr>
          </a:p>
          <a:p>
            <a:r>
              <a:rPr lang="en-US" altLang="zh-CN" sz="2400">
                <a:latin typeface="Tahoma" panose="020B0604030504040204" pitchFamily="34" charset="0"/>
              </a:rPr>
              <a:t>and #4 (z_out, x_in, y_in); 	// 4 unit inertial delay</a:t>
            </a:r>
          </a:p>
          <a:p>
            <a:r>
              <a:rPr lang="en-US" altLang="zh-CN" sz="2400">
                <a:latin typeface="Tahoma" panose="020B0604030504040204" pitchFamily="34" charset="0"/>
              </a:rPr>
              <a:t>assign #3 z_out = a &amp; b;	// 3 unit inertial delay</a:t>
            </a:r>
          </a:p>
          <a:p>
            <a:endParaRPr lang="en-US" altLang="zh-CN" sz="2400">
              <a:latin typeface="Tahoma" panose="020B0604030504040204" pitchFamily="34" charset="0"/>
            </a:endParaRPr>
          </a:p>
          <a:p>
            <a:r>
              <a:rPr lang="en-US" altLang="zh-CN" sz="2400">
                <a:latin typeface="Tahoma" panose="020B0604030504040204" pitchFamily="34" charset="0"/>
              </a:rPr>
              <a:t>wire #2 z_out;			// 2 unit transport delay</a:t>
            </a:r>
          </a:p>
          <a:p>
            <a:r>
              <a:rPr lang="en-US" altLang="zh-CN" sz="2400">
                <a:latin typeface="Tahoma" panose="020B0604030504040204" pitchFamily="34" charset="0"/>
              </a:rPr>
              <a:t>and #3 (z_out, x_in, y_in); 	// 3 for gate, 2 for wire</a:t>
            </a:r>
          </a:p>
          <a:p>
            <a:endParaRPr lang="en-US" altLang="zh-CN" sz="2400">
              <a:latin typeface="Tahoma" panose="020B0604030504040204" pitchFamily="34" charset="0"/>
            </a:endParaRPr>
          </a:p>
          <a:p>
            <a:r>
              <a:rPr lang="en-US" altLang="zh-CN" sz="2400">
                <a:latin typeface="Tahoma" panose="020B0604030504040204" pitchFamily="34" charset="0"/>
              </a:rPr>
              <a:t>wire #3 c;				// 3 unit transport delay</a:t>
            </a:r>
          </a:p>
          <a:p>
            <a:r>
              <a:rPr lang="en-US" altLang="zh-CN" sz="2400">
                <a:latin typeface="Tahoma" panose="020B0604030504040204" pitchFamily="34" charset="0"/>
              </a:rPr>
              <a:t>assign #5 c = a &amp; b;	 	// 5 for assign, 3 for wire</a:t>
            </a:r>
          </a:p>
          <a:p>
            <a:endParaRPr lang="en-US" altLang="zh-CN" sz="2400">
              <a:latin typeface="Tahoma" panose="020B0604030504040204" pitchFamily="34" charset="0"/>
            </a:endParaRPr>
          </a:p>
        </p:txBody>
      </p:sp>
      <p:sp>
        <p:nvSpPr>
          <p:cNvPr id="65540" name="Text Box 5"/>
          <p:cNvSpPr txBox="1">
            <a:spLocks noChangeArrowheads="1"/>
          </p:cNvSpPr>
          <p:nvPr/>
        </p:nvSpPr>
        <p:spPr bwMode="auto">
          <a:xfrm>
            <a:off x="5006975" y="6381750"/>
            <a:ext cx="2992438"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65541"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A7E5ADE8-FB9F-4276-95BA-E1DC0DC0C2DC}" type="slidenum">
              <a:rPr lang="zh-CN" altLang="en-US" sz="1400"/>
              <a:pPr eaLnBrk="1" hangingPunct="1"/>
              <a:t>63</a:t>
            </a:fld>
            <a:endParaRPr lang="zh-CN" altLang="en-US" sz="140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矩形 37889"/>
          <p:cNvSpPr>
            <a:spLocks noChangeArrowheads="1"/>
          </p:cNvSpPr>
          <p:nvPr/>
        </p:nvSpPr>
        <p:spPr bwMode="auto">
          <a:xfrm>
            <a:off x="0" y="331788"/>
            <a:ext cx="91440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15000"/>
              </a:lnSpc>
              <a:spcBef>
                <a:spcPct val="10000"/>
              </a:spcBef>
            </a:pPr>
            <a:r>
              <a:rPr lang="zh-CN" altLang="en-US" sz="3600" b="1">
                <a:solidFill>
                  <a:schemeClr val="tx1"/>
                </a:solidFill>
                <a:ea typeface="黑体" panose="02010609060101010101" pitchFamily="49" charset="-122"/>
              </a:rPr>
              <a:t>Verilog 运算符</a:t>
            </a:r>
          </a:p>
        </p:txBody>
      </p:sp>
      <p:sp>
        <p:nvSpPr>
          <p:cNvPr id="66563" name="矩形 37890"/>
          <p:cNvSpPr>
            <a:spLocks noChangeArrowheads="1"/>
          </p:cNvSpPr>
          <p:nvPr/>
        </p:nvSpPr>
        <p:spPr bwMode="auto">
          <a:xfrm>
            <a:off x="250825" y="1052513"/>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950913" indent="-45720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45000"/>
              </a:lnSpc>
              <a:buClr>
                <a:srgbClr val="FF0000"/>
              </a:buClr>
              <a:buSzPct val="80000"/>
              <a:buFont typeface="Wingdings" panose="05000000000000000000" pitchFamily="2" charset="2"/>
              <a:buChar char="q"/>
            </a:pPr>
            <a:r>
              <a:rPr lang="zh-CN" altLang="en-US" sz="2800" b="1">
                <a:solidFill>
                  <a:schemeClr val="accent2"/>
                </a:solidFill>
                <a:latin typeface="Times New Roman" panose="02020603050405020304" pitchFamily="18" charset="0"/>
              </a:rPr>
              <a:t>运算符（</a:t>
            </a:r>
            <a:r>
              <a:rPr lang="en-US" altLang="zh-CN" sz="2800" b="1">
                <a:solidFill>
                  <a:schemeClr val="accent2"/>
                </a:solidFill>
                <a:latin typeface="Times New Roman" panose="02020603050405020304" pitchFamily="18" charset="0"/>
              </a:rPr>
              <a:t>9</a:t>
            </a:r>
            <a:r>
              <a:rPr lang="zh-CN" altLang="en-US" sz="2800" b="1">
                <a:solidFill>
                  <a:schemeClr val="accent2"/>
                </a:solidFill>
                <a:latin typeface="Times New Roman" panose="02020603050405020304" pitchFamily="18" charset="0"/>
              </a:rPr>
              <a:t>类）</a:t>
            </a:r>
          </a:p>
          <a:p>
            <a:pPr lvl="1" algn="just" eaLnBrk="1" hangingPunct="1">
              <a:lnSpc>
                <a:spcPct val="145000"/>
              </a:lnSpc>
              <a:buClr>
                <a:schemeClr val="tx1"/>
              </a:buClr>
              <a:buSzPct val="80000"/>
              <a:buFont typeface="Wingdings" panose="05000000000000000000" pitchFamily="2" charset="2"/>
              <a:buChar char="Ø"/>
            </a:pPr>
            <a:r>
              <a:rPr lang="zh-CN" altLang="en-US" b="1">
                <a:solidFill>
                  <a:schemeClr val="accent2"/>
                </a:solidFill>
                <a:latin typeface="Times New Roman" panose="02020603050405020304" pitchFamily="18" charset="0"/>
              </a:rPr>
              <a:t>算术运算符：                  </a:t>
            </a:r>
            <a:r>
              <a:rPr lang="en-US" altLang="zh-CN" b="1">
                <a:solidFill>
                  <a:schemeClr val="accent2"/>
                </a:solidFill>
                <a:latin typeface="Times New Roman" panose="02020603050405020304" pitchFamily="18" charset="0"/>
              </a:rPr>
              <a: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t>
            </a:r>
          </a:p>
          <a:p>
            <a:pPr lvl="1" algn="just" eaLnBrk="1" hangingPunct="1">
              <a:lnSpc>
                <a:spcPct val="145000"/>
              </a:lnSpc>
              <a:buClr>
                <a:schemeClr val="tx1"/>
              </a:buClr>
              <a:buSzPct val="80000"/>
              <a:buFont typeface="Wingdings" panose="05000000000000000000" pitchFamily="2" charset="2"/>
              <a:buChar char="Ø"/>
            </a:pPr>
            <a:r>
              <a:rPr lang="zh-CN" altLang="en-US" b="1">
                <a:solidFill>
                  <a:schemeClr val="accent2"/>
                </a:solidFill>
                <a:latin typeface="Times New Roman" panose="02020603050405020304" pitchFamily="18" charset="0"/>
              </a:rPr>
              <a:t>位运算符：                      </a:t>
            </a:r>
            <a:r>
              <a:rPr lang="en-US" altLang="zh-CN" b="1">
                <a:solidFill>
                  <a:schemeClr val="accent2"/>
                </a:solidFill>
                <a:latin typeface="Times New Roman" panose="02020603050405020304" pitchFamily="18" charset="0"/>
              </a:rPr>
              <a: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&amp;</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t>
            </a:r>
          </a:p>
          <a:p>
            <a:pPr lvl="1" algn="just" eaLnBrk="1" hangingPunct="1">
              <a:lnSpc>
                <a:spcPct val="145000"/>
              </a:lnSpc>
              <a:buClr>
                <a:schemeClr val="tx1"/>
              </a:buClr>
              <a:buSzPct val="80000"/>
              <a:buFont typeface="Wingdings" panose="05000000000000000000" pitchFamily="2" charset="2"/>
              <a:buChar char="Ø"/>
            </a:pPr>
            <a:r>
              <a:rPr lang="zh-CN" altLang="en-US" b="1">
                <a:solidFill>
                  <a:schemeClr val="accent2"/>
                </a:solidFill>
                <a:latin typeface="Times New Roman" panose="02020603050405020304" pitchFamily="18" charset="0"/>
              </a:rPr>
              <a:t>缩位运算符（单目）：  </a:t>
            </a:r>
            <a:r>
              <a:rPr lang="en-US" altLang="zh-CN" b="1">
                <a:solidFill>
                  <a:schemeClr val="accent2"/>
                </a:solidFill>
                <a:latin typeface="Times New Roman" panose="02020603050405020304" pitchFamily="18" charset="0"/>
              </a:rPr>
              <a:t>&amp;</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~&amp;</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t>
            </a:r>
          </a:p>
          <a:p>
            <a:pPr lvl="1" algn="just" eaLnBrk="1" hangingPunct="1">
              <a:lnSpc>
                <a:spcPct val="145000"/>
              </a:lnSpc>
              <a:buClr>
                <a:schemeClr val="tx1"/>
              </a:buClr>
              <a:buSzPct val="80000"/>
              <a:buFont typeface="Wingdings" panose="05000000000000000000" pitchFamily="2" charset="2"/>
              <a:buChar char="Ø"/>
            </a:pPr>
            <a:r>
              <a:rPr lang="zh-CN" altLang="en-US" b="1">
                <a:solidFill>
                  <a:schemeClr val="accent2"/>
                </a:solidFill>
                <a:latin typeface="Times New Roman" panose="02020603050405020304" pitchFamily="18" charset="0"/>
              </a:rPr>
              <a:t>逻辑运算符：                  </a:t>
            </a:r>
            <a:r>
              <a:rPr lang="en-US" altLang="zh-CN" b="1">
                <a:solidFill>
                  <a:schemeClr val="accent2"/>
                </a:solidFill>
                <a:latin typeface="Times New Roman" panose="02020603050405020304" pitchFamily="18" charset="0"/>
              </a:rPr>
              <a: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&amp;&amp;</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t>
            </a:r>
          </a:p>
          <a:p>
            <a:pPr lvl="1" algn="just" eaLnBrk="1" hangingPunct="1">
              <a:lnSpc>
                <a:spcPct val="145000"/>
              </a:lnSpc>
              <a:buClr>
                <a:schemeClr val="tx1"/>
              </a:buClr>
              <a:buSzPct val="80000"/>
              <a:buFont typeface="Wingdings" panose="05000000000000000000" pitchFamily="2" charset="2"/>
              <a:buChar char="Ø"/>
            </a:pPr>
            <a:r>
              <a:rPr lang="zh-CN" altLang="en-US" b="1">
                <a:solidFill>
                  <a:schemeClr val="accent2"/>
                </a:solidFill>
                <a:latin typeface="Times New Roman" panose="02020603050405020304" pitchFamily="18" charset="0"/>
              </a:rPr>
              <a:t>关系运算符（双目）：  </a:t>
            </a:r>
            <a:r>
              <a:rPr lang="en-US" altLang="zh-CN" b="1">
                <a:solidFill>
                  <a:schemeClr val="accent2"/>
                </a:solidFill>
                <a:latin typeface="Times New Roman" panose="02020603050405020304" pitchFamily="18" charset="0"/>
              </a:rPr>
              <a:t>&lt;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&gt;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&lt;=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&gt;=</a:t>
            </a:r>
          </a:p>
          <a:p>
            <a:pPr lvl="1" algn="just" eaLnBrk="1" hangingPunct="1">
              <a:lnSpc>
                <a:spcPct val="145000"/>
              </a:lnSpc>
              <a:buClr>
                <a:schemeClr val="tx1"/>
              </a:buClr>
              <a:buSzPct val="80000"/>
              <a:buFont typeface="Wingdings" panose="05000000000000000000" pitchFamily="2" charset="2"/>
              <a:buChar char="Ø"/>
            </a:pPr>
            <a:r>
              <a:rPr lang="zh-CN" altLang="en-US" b="1">
                <a:solidFill>
                  <a:schemeClr val="accent2"/>
                </a:solidFill>
                <a:latin typeface="Times New Roman" panose="02020603050405020304" pitchFamily="18" charset="0"/>
              </a:rPr>
              <a:t>相等与全等运算符：      </a:t>
            </a:r>
            <a:r>
              <a:rPr lang="en-US" altLang="zh-CN" b="1">
                <a:solidFill>
                  <a:schemeClr val="accent2"/>
                </a:solidFill>
                <a:latin typeface="Times New Roman" panose="02020603050405020304" pitchFamily="18" charset="0"/>
              </a:rPr>
              <a: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a:t>
            </a:r>
          </a:p>
          <a:p>
            <a:pPr lvl="1" algn="just" eaLnBrk="1" hangingPunct="1">
              <a:lnSpc>
                <a:spcPct val="145000"/>
              </a:lnSpc>
              <a:buClr>
                <a:schemeClr val="tx1"/>
              </a:buClr>
              <a:buSzPct val="80000"/>
              <a:buFont typeface="Wingdings" panose="05000000000000000000" pitchFamily="2" charset="2"/>
              <a:buChar char="Ø"/>
            </a:pPr>
            <a:r>
              <a:rPr lang="zh-CN" altLang="en-US" b="1">
                <a:solidFill>
                  <a:schemeClr val="accent2"/>
                </a:solidFill>
                <a:latin typeface="Times New Roman" panose="02020603050405020304" pitchFamily="18" charset="0"/>
              </a:rPr>
              <a:t>逻辑移位运算符：          </a:t>
            </a:r>
            <a:r>
              <a:rPr lang="en-US" altLang="zh-CN" b="1">
                <a:solidFill>
                  <a:schemeClr val="accent2"/>
                </a:solidFill>
                <a:latin typeface="Times New Roman" panose="02020603050405020304" pitchFamily="18" charset="0"/>
              </a:rPr>
              <a:t>&lt;&lt;</a:t>
            </a:r>
            <a:r>
              <a:rPr lang="zh-CN" altLang="en-US" b="1">
                <a:solidFill>
                  <a:schemeClr val="accent2"/>
                </a:solidFill>
                <a:latin typeface="Times New Roman" panose="02020603050405020304" pitchFamily="18" charset="0"/>
              </a:rPr>
              <a:t>、</a:t>
            </a:r>
            <a:r>
              <a:rPr lang="en-US" altLang="zh-CN" b="1">
                <a:solidFill>
                  <a:schemeClr val="accent2"/>
                </a:solidFill>
                <a:latin typeface="Times New Roman" panose="02020603050405020304" pitchFamily="18" charset="0"/>
              </a:rPr>
              <a:t>&gt;&gt;</a:t>
            </a:r>
          </a:p>
          <a:p>
            <a:pPr lvl="1" algn="just" eaLnBrk="1" hangingPunct="1">
              <a:lnSpc>
                <a:spcPct val="145000"/>
              </a:lnSpc>
              <a:buClr>
                <a:schemeClr val="tx1"/>
              </a:buClr>
              <a:buSzPct val="80000"/>
              <a:buFont typeface="Wingdings" panose="05000000000000000000" pitchFamily="2" charset="2"/>
              <a:buChar char="Ø"/>
            </a:pPr>
            <a:r>
              <a:rPr lang="zh-CN" altLang="en-US" b="1">
                <a:solidFill>
                  <a:schemeClr val="accent2"/>
                </a:solidFill>
                <a:latin typeface="Times New Roman" panose="02020603050405020304" pitchFamily="18" charset="0"/>
              </a:rPr>
              <a:t>连接运算符：                  </a:t>
            </a:r>
            <a:r>
              <a:rPr lang="en-US" altLang="zh-CN" b="1">
                <a:solidFill>
                  <a:schemeClr val="accent2"/>
                </a:solidFill>
                <a:latin typeface="Times New Roman" panose="02020603050405020304" pitchFamily="18" charset="0"/>
              </a:rPr>
              <a:t>{ }</a:t>
            </a:r>
          </a:p>
          <a:p>
            <a:pPr lvl="1" algn="just" eaLnBrk="1" hangingPunct="1">
              <a:lnSpc>
                <a:spcPct val="145000"/>
              </a:lnSpc>
              <a:buClr>
                <a:schemeClr val="tx1"/>
              </a:buClr>
              <a:buSzPct val="80000"/>
              <a:buFont typeface="Wingdings" panose="05000000000000000000" pitchFamily="2" charset="2"/>
              <a:buChar char="Ø"/>
            </a:pPr>
            <a:r>
              <a:rPr lang="zh-CN" altLang="en-US" b="1">
                <a:solidFill>
                  <a:schemeClr val="accent2"/>
                </a:solidFill>
                <a:latin typeface="Times New Roman" panose="02020603050405020304" pitchFamily="18" charset="0"/>
              </a:rPr>
              <a:t>条件运算符：                  </a:t>
            </a:r>
            <a:r>
              <a:rPr lang="en-US" altLang="zh-CN" b="1">
                <a:solidFill>
                  <a:schemeClr val="accent2"/>
                </a:solidFill>
                <a:latin typeface="Times New Roman" panose="02020603050405020304" pitchFamily="18" charset="0"/>
              </a:rPr>
              <a:t>?:</a:t>
            </a:r>
          </a:p>
        </p:txBody>
      </p:sp>
      <p:sp>
        <p:nvSpPr>
          <p:cNvPr id="66564"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E12A88B5-33CE-48CD-9C07-BF16C52BF188}" type="slidenum">
              <a:rPr lang="zh-CN" altLang="en-US" sz="1400"/>
              <a:pPr eaLnBrk="1" hangingPunct="1"/>
              <a:t>64</a:t>
            </a:fld>
            <a:endParaRPr lang="zh-CN" altLang="en-US" sz="14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a:xfrm>
            <a:off x="457200" y="277813"/>
            <a:ext cx="8229600" cy="1139825"/>
          </a:xfrm>
        </p:spPr>
        <p:txBody>
          <a:bodyPr anchor="b"/>
          <a:lstStyle/>
          <a:p>
            <a:r>
              <a:rPr lang="en-US" altLang="zh-CN"/>
              <a:t>Reduction Operators</a:t>
            </a:r>
          </a:p>
        </p:txBody>
      </p:sp>
      <p:sp>
        <p:nvSpPr>
          <p:cNvPr id="67587" name="Rectangle 3"/>
          <p:cNvSpPr>
            <a:spLocks noGrp="1" noChangeArrowheads="1"/>
          </p:cNvSpPr>
          <p:nvPr>
            <p:ph type="body" idx="4294967295"/>
          </p:nvPr>
        </p:nvSpPr>
        <p:spPr>
          <a:xfrm>
            <a:off x="457200" y="1600200"/>
            <a:ext cx="8229600" cy="1447800"/>
          </a:xfrm>
        </p:spPr>
        <p:txBody>
          <a:bodyPr/>
          <a:lstStyle/>
          <a:p>
            <a:r>
              <a:rPr lang="en-US" altLang="zh-CN" sz="2800">
                <a:latin typeface="Tahoma" panose="020B0604030504040204" pitchFamily="34" charset="0"/>
                <a:sym typeface="Arial" panose="020B0604020202020204" pitchFamily="34" charset="0"/>
              </a:rPr>
              <a:t>Reduction operators are reduce all the bits of a vector to a single bit by performing an operation across all bits.</a:t>
            </a:r>
          </a:p>
        </p:txBody>
      </p:sp>
      <p:sp>
        <p:nvSpPr>
          <p:cNvPr id="38916" name="Rectangle 4"/>
          <p:cNvSpPr>
            <a:spLocks noChangeArrowheads="1"/>
          </p:cNvSpPr>
          <p:nvPr/>
        </p:nvSpPr>
        <p:spPr bwMode="auto">
          <a:xfrm>
            <a:off x="457200" y="28956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lvl="1" eaLnBrk="1" hangingPunct="1">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rPr>
              <a:t>Reduction AND</a:t>
            </a:r>
          </a:p>
          <a:p>
            <a:pPr lvl="2" eaLnBrk="1" hangingPunct="1">
              <a:spcBef>
                <a:spcPct val="20000"/>
              </a:spcBef>
              <a:buClr>
                <a:srgbClr val="0000A0"/>
              </a:buClr>
              <a:buSzPct val="125000"/>
              <a:buFont typeface="Wingdings" panose="05000000000000000000" pitchFamily="2" charset="2"/>
              <a:buChar char="ü"/>
            </a:pPr>
            <a:r>
              <a:rPr lang="en-US" altLang="zh-CN" sz="2000">
                <a:solidFill>
                  <a:schemeClr val="tx1"/>
                </a:solidFill>
                <a:latin typeface="Times New Roman" panose="02020603050405020304" pitchFamily="18" charset="0"/>
              </a:rPr>
              <a:t> </a:t>
            </a:r>
            <a:r>
              <a:rPr lang="en-US" altLang="zh-CN" sz="2000">
                <a:solidFill>
                  <a:schemeClr val="tx1"/>
                </a:solidFill>
                <a:latin typeface="Tahoma" panose="020B0604030504040204" pitchFamily="34" charset="0"/>
              </a:rPr>
              <a:t>assign all_ones = &amp;accumulator;	// are all bits set?</a:t>
            </a:r>
            <a:endParaRPr lang="en-US" altLang="zh-CN" sz="2000">
              <a:solidFill>
                <a:schemeClr val="tx1"/>
              </a:solidFill>
              <a:latin typeface="Times New Roman" panose="02020603050405020304" pitchFamily="18" charset="0"/>
            </a:endParaRPr>
          </a:p>
        </p:txBody>
      </p:sp>
      <p:sp>
        <p:nvSpPr>
          <p:cNvPr id="38917" name="Rectangle 5"/>
          <p:cNvSpPr>
            <a:spLocks noChangeArrowheads="1"/>
          </p:cNvSpPr>
          <p:nvPr/>
        </p:nvSpPr>
        <p:spPr bwMode="auto">
          <a:xfrm>
            <a:off x="457200" y="403860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lvl="1" eaLnBrk="1" hangingPunct="1">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rPr>
              <a:t>Reduction OR</a:t>
            </a:r>
          </a:p>
          <a:p>
            <a:pPr lvl="2" eaLnBrk="1" hangingPunct="1">
              <a:spcBef>
                <a:spcPct val="20000"/>
              </a:spcBef>
              <a:buClr>
                <a:srgbClr val="0000A0"/>
              </a:buClr>
              <a:buSzPct val="125000"/>
              <a:buFont typeface="Wingdings" panose="05000000000000000000" pitchFamily="2" charset="2"/>
              <a:buChar char="ü"/>
            </a:pPr>
            <a:r>
              <a:rPr lang="en-US" altLang="zh-CN" sz="2000">
                <a:solidFill>
                  <a:schemeClr val="tx1"/>
                </a:solidFill>
                <a:latin typeface="Times New Roman" panose="02020603050405020304" pitchFamily="18" charset="0"/>
              </a:rPr>
              <a:t> </a:t>
            </a:r>
            <a:r>
              <a:rPr lang="en-US" altLang="zh-CN" sz="2000">
                <a:solidFill>
                  <a:schemeClr val="tx1"/>
                </a:solidFill>
                <a:latin typeface="Tahoma" panose="020B0604030504040204" pitchFamily="34" charset="0"/>
              </a:rPr>
              <a:t>assign not_zero = |accuumulator;	// are any bits set?</a:t>
            </a:r>
            <a:endParaRPr lang="en-US" altLang="zh-CN" sz="2000">
              <a:solidFill>
                <a:schemeClr val="tx1"/>
              </a:solidFill>
              <a:latin typeface="Times New Roman" panose="02020603050405020304" pitchFamily="18" charset="0"/>
            </a:endParaRPr>
          </a:p>
        </p:txBody>
      </p:sp>
      <p:sp>
        <p:nvSpPr>
          <p:cNvPr id="38918" name="Rectangle 6"/>
          <p:cNvSpPr>
            <a:spLocks noChangeArrowheads="1"/>
          </p:cNvSpPr>
          <p:nvPr/>
        </p:nvSpPr>
        <p:spPr bwMode="auto">
          <a:xfrm>
            <a:off x="457200" y="51816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lvl="1" eaLnBrk="1" hangingPunct="1">
              <a:spcBef>
                <a:spcPct val="20000"/>
              </a:spcBef>
              <a:buClr>
                <a:srgbClr val="0000A0"/>
              </a:buClr>
              <a:buSzPct val="125000"/>
              <a:buFont typeface="Arial" panose="020B0604020202020204" pitchFamily="34" charset="0"/>
              <a:buChar char="•"/>
            </a:pPr>
            <a:r>
              <a:rPr lang="en-US" altLang="zh-CN">
                <a:solidFill>
                  <a:schemeClr val="tx1"/>
                </a:solidFill>
                <a:latin typeface="Times New Roman" panose="02020603050405020304" pitchFamily="18" charset="0"/>
              </a:rPr>
              <a:t>Reduction XOR</a:t>
            </a:r>
          </a:p>
          <a:p>
            <a:pPr lvl="2" eaLnBrk="1" hangingPunct="1">
              <a:spcBef>
                <a:spcPct val="20000"/>
              </a:spcBef>
              <a:buClr>
                <a:srgbClr val="0000A0"/>
              </a:buClr>
              <a:buSzPct val="125000"/>
              <a:buFont typeface="Wingdings" panose="05000000000000000000" pitchFamily="2" charset="2"/>
              <a:buChar char="ü"/>
            </a:pPr>
            <a:r>
              <a:rPr lang="en-US" altLang="zh-CN" sz="2000">
                <a:solidFill>
                  <a:schemeClr val="tx1"/>
                </a:solidFill>
                <a:latin typeface="Tahoma" panose="020B0604030504040204" pitchFamily="34" charset="0"/>
              </a:rPr>
              <a:t> assign parity = ^data_out;		// even parity bit</a:t>
            </a:r>
          </a:p>
        </p:txBody>
      </p:sp>
      <p:sp>
        <p:nvSpPr>
          <p:cNvPr id="67591"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C204CDE2-CBE7-44F3-ACB7-D83E839A36D7}" type="slidenum">
              <a:rPr lang="zh-CN" altLang="en-US" sz="1400"/>
              <a:pPr eaLnBrk="1" hangingPunct="1"/>
              <a:t>65</a:t>
            </a:fld>
            <a:endParaRPr lang="zh-CN" altLang="en-US" sz="1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916"/>
                                        </p:tgtEl>
                                        <p:attrNameLst>
                                          <p:attrName>style.visibility</p:attrName>
                                        </p:attrNameLst>
                                      </p:cBhvr>
                                      <p:to>
                                        <p:strVal val="visible"/>
                                      </p:to>
                                    </p:set>
                                    <p:animEffect transition="in" filter="dissolve">
                                      <p:cBhvr>
                                        <p:cTn id="7" dur="500"/>
                                        <p:tgtEl>
                                          <p:spTgt spid="389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8917"/>
                                        </p:tgtEl>
                                        <p:attrNameLst>
                                          <p:attrName>style.visibility</p:attrName>
                                        </p:attrNameLst>
                                      </p:cBhvr>
                                      <p:to>
                                        <p:strVal val="visible"/>
                                      </p:to>
                                    </p:set>
                                    <p:animEffect transition="in" filter="blinds(horizontal)">
                                      <p:cBhvr>
                                        <p:cTn id="12" dur="500"/>
                                        <p:tgtEl>
                                          <p:spTgt spid="389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8918"/>
                                        </p:tgtEl>
                                        <p:attrNameLst>
                                          <p:attrName>style.visibility</p:attrName>
                                        </p:attrNameLst>
                                      </p:cBhvr>
                                      <p:to>
                                        <p:strVal val="visible"/>
                                      </p:to>
                                    </p:set>
                                    <p:anim calcmode="lin" valueType="num">
                                      <p:cBhvr additive="base">
                                        <p:cTn id="17" dur="500" fill="hold"/>
                                        <p:tgtEl>
                                          <p:spTgt spid="38918"/>
                                        </p:tgtEl>
                                        <p:attrNameLst>
                                          <p:attrName>ppt_x</p:attrName>
                                        </p:attrNameLst>
                                      </p:cBhvr>
                                      <p:tavLst>
                                        <p:tav tm="0">
                                          <p:val>
                                            <p:strVal val="#ppt_x"/>
                                          </p:val>
                                        </p:tav>
                                        <p:tav tm="100000">
                                          <p:val>
                                            <p:strVal val="#ppt_x"/>
                                          </p:val>
                                        </p:tav>
                                      </p:tavLst>
                                    </p:anim>
                                    <p:anim calcmode="lin" valueType="num">
                                      <p:cBhvr additive="base">
                                        <p:cTn id="18" dur="500" fill="hold"/>
                                        <p:tgtEl>
                                          <p:spTgt spid="389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p:bldP spid="38917" grpId="0"/>
      <p:bldP spid="38918"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a:xfrm>
            <a:off x="457200" y="277813"/>
            <a:ext cx="8229600" cy="1139825"/>
          </a:xfrm>
        </p:spPr>
        <p:txBody>
          <a:bodyPr anchor="b"/>
          <a:lstStyle/>
          <a:p>
            <a:r>
              <a:rPr lang="en-US" altLang="zh-CN"/>
              <a:t>Vector concatenation</a:t>
            </a:r>
          </a:p>
        </p:txBody>
      </p:sp>
      <p:sp>
        <p:nvSpPr>
          <p:cNvPr id="68611" name="Rectangle 4"/>
          <p:cNvSpPr>
            <a:spLocks noGrp="1" noChangeArrowheads="1"/>
          </p:cNvSpPr>
          <p:nvPr>
            <p:ph type="body" idx="4294967295"/>
          </p:nvPr>
        </p:nvSpPr>
        <p:spPr>
          <a:xfrm>
            <a:off x="457200" y="1600200"/>
            <a:ext cx="8229600" cy="4953000"/>
          </a:xfrm>
        </p:spPr>
        <p:txBody>
          <a:bodyPr/>
          <a:lstStyle/>
          <a:p>
            <a:r>
              <a:rPr lang="en-US" altLang="zh-CN" sz="2800">
                <a:latin typeface="Tahoma" panose="020B0604030504040204" pitchFamily="34" charset="0"/>
                <a:sym typeface="Arial" panose="020B0604020202020204" pitchFamily="34" charset="0"/>
              </a:rPr>
              <a:t>Can “build” vectors using smaller vectors and/or scalar values</a:t>
            </a:r>
          </a:p>
          <a:p>
            <a:r>
              <a:rPr lang="en-US" altLang="zh-CN" sz="2800">
                <a:latin typeface="Tahoma" panose="020B0604030504040204" pitchFamily="34" charset="0"/>
                <a:sym typeface="Arial" panose="020B0604020202020204" pitchFamily="34" charset="0"/>
              </a:rPr>
              <a:t>Use the {} operator</a:t>
            </a:r>
          </a:p>
          <a:p>
            <a:r>
              <a:rPr lang="en-US" altLang="zh-CN" sz="2800">
                <a:latin typeface="Tahoma" panose="020B0604030504040204" pitchFamily="34" charset="0"/>
                <a:sym typeface="Arial" panose="020B0604020202020204" pitchFamily="34" charset="0"/>
              </a:rPr>
              <a:t>Example 1</a:t>
            </a:r>
          </a:p>
        </p:txBody>
      </p:sp>
      <p:sp>
        <p:nvSpPr>
          <p:cNvPr id="68612" name="Rectangle 5"/>
          <p:cNvSpPr>
            <a:spLocks noChangeArrowheads="1"/>
          </p:cNvSpPr>
          <p:nvPr/>
        </p:nvSpPr>
        <p:spPr bwMode="auto">
          <a:xfrm>
            <a:off x="533400" y="3733800"/>
            <a:ext cx="7848600" cy="25765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	</a:t>
            </a:r>
            <a:r>
              <a:rPr lang="en-US" altLang="zh-CN" sz="1800" b="1">
                <a:solidFill>
                  <a:schemeClr val="tx1"/>
                </a:solidFill>
                <a:latin typeface="Verdana" panose="020B0604030504040204" pitchFamily="34" charset="0"/>
                <a:cs typeface="Arial" panose="020B0604020202020204" pitchFamily="34" charset="0"/>
              </a:rPr>
              <a:t>module </a:t>
            </a:r>
            <a:r>
              <a:rPr lang="en-US" altLang="zh-CN" sz="1800">
                <a:solidFill>
                  <a:schemeClr val="tx1"/>
                </a:solidFill>
                <a:latin typeface="Verdana" panose="020B0604030504040204" pitchFamily="34" charset="0"/>
                <a:cs typeface="Arial" panose="020B0604020202020204" pitchFamily="34" charset="0"/>
              </a:rPr>
              <a:t>concatenate(out, a, b, c, d);</a:t>
            </a:r>
            <a:endParaRPr lang="en-US" altLang="zh-CN" sz="1800" b="1">
              <a:solidFill>
                <a:schemeClr val="tx1"/>
              </a:solidFill>
              <a:latin typeface="Verdana" panose="020B0604030504040204" pitchFamily="34" charset="0"/>
              <a:cs typeface="Arial" panose="020B0604020202020204" pitchFamily="34" charset="0"/>
            </a:endParaRPr>
          </a:p>
          <a:p>
            <a:pPr eaLnBrk="1" hangingPunct="1"/>
            <a:r>
              <a:rPr lang="en-US" altLang="zh-CN" sz="1800">
                <a:solidFill>
                  <a:schemeClr val="tx1"/>
                </a:solidFill>
                <a:latin typeface="Verdana" panose="020B0604030504040204" pitchFamily="34" charset="0"/>
                <a:cs typeface="Arial" panose="020B0604020202020204" pitchFamily="34" charset="0"/>
              </a:rPr>
              <a:t>	     </a:t>
            </a:r>
            <a:r>
              <a:rPr lang="en-US" altLang="zh-CN" sz="1800" b="1">
                <a:solidFill>
                  <a:schemeClr val="tx1"/>
                </a:solidFill>
                <a:latin typeface="Verdana" panose="020B0604030504040204" pitchFamily="34" charset="0"/>
                <a:cs typeface="Arial" panose="020B0604020202020204" pitchFamily="34" charset="0"/>
              </a:rPr>
              <a:t>input</a:t>
            </a:r>
            <a:r>
              <a:rPr lang="en-US" altLang="zh-CN" sz="1800">
                <a:solidFill>
                  <a:schemeClr val="tx1"/>
                </a:solidFill>
                <a:latin typeface="Verdana" panose="020B0604030504040204" pitchFamily="34" charset="0"/>
                <a:cs typeface="Arial" panose="020B0604020202020204" pitchFamily="34" charset="0"/>
              </a:rPr>
              <a:t> [2:0] a;</a:t>
            </a:r>
          </a:p>
          <a:p>
            <a:pPr eaLnBrk="1" hangingPunct="1"/>
            <a:r>
              <a:rPr lang="en-US" altLang="zh-CN" sz="1800">
                <a:solidFill>
                  <a:schemeClr val="tx1"/>
                </a:solidFill>
                <a:latin typeface="Verdana" panose="020B0604030504040204" pitchFamily="34" charset="0"/>
                <a:cs typeface="Arial" panose="020B0604020202020204" pitchFamily="34" charset="0"/>
              </a:rPr>
              <a:t>	     </a:t>
            </a:r>
            <a:r>
              <a:rPr lang="en-US" altLang="zh-CN" sz="1800" b="1">
                <a:solidFill>
                  <a:schemeClr val="tx1"/>
                </a:solidFill>
                <a:latin typeface="Verdana" panose="020B0604030504040204" pitchFamily="34" charset="0"/>
                <a:cs typeface="Arial" panose="020B0604020202020204" pitchFamily="34" charset="0"/>
              </a:rPr>
              <a:t>input</a:t>
            </a:r>
            <a:r>
              <a:rPr lang="en-US" altLang="zh-CN" sz="1800">
                <a:solidFill>
                  <a:schemeClr val="tx1"/>
                </a:solidFill>
                <a:latin typeface="Verdana" panose="020B0604030504040204" pitchFamily="34" charset="0"/>
                <a:cs typeface="Arial" panose="020B0604020202020204" pitchFamily="34" charset="0"/>
              </a:rPr>
              <a:t> [1:0] b, c;</a:t>
            </a:r>
          </a:p>
          <a:p>
            <a:pPr eaLnBrk="1" hangingPunct="1"/>
            <a:r>
              <a:rPr lang="en-US" altLang="zh-CN" sz="1800">
                <a:solidFill>
                  <a:schemeClr val="tx1"/>
                </a:solidFill>
                <a:latin typeface="Verdana" panose="020B0604030504040204" pitchFamily="34" charset="0"/>
                <a:cs typeface="Arial" panose="020B0604020202020204" pitchFamily="34" charset="0"/>
              </a:rPr>
              <a:t>	     </a:t>
            </a:r>
            <a:r>
              <a:rPr lang="en-US" altLang="zh-CN" sz="1800" b="1">
                <a:solidFill>
                  <a:schemeClr val="tx1"/>
                </a:solidFill>
                <a:latin typeface="Verdana" panose="020B0604030504040204" pitchFamily="34" charset="0"/>
                <a:cs typeface="Arial" panose="020B0604020202020204" pitchFamily="34" charset="0"/>
              </a:rPr>
              <a:t>input</a:t>
            </a:r>
            <a:r>
              <a:rPr lang="en-US" altLang="zh-CN" sz="1800">
                <a:solidFill>
                  <a:schemeClr val="tx1"/>
                </a:solidFill>
                <a:latin typeface="Verdana" panose="020B0604030504040204" pitchFamily="34" charset="0"/>
                <a:cs typeface="Arial" panose="020B0604020202020204" pitchFamily="34" charset="0"/>
              </a:rPr>
              <a:t> d;</a:t>
            </a:r>
          </a:p>
          <a:p>
            <a:pPr eaLnBrk="1" hangingPunct="1"/>
            <a:r>
              <a:rPr lang="en-US" altLang="zh-CN" sz="1800">
                <a:solidFill>
                  <a:schemeClr val="tx1"/>
                </a:solidFill>
                <a:latin typeface="Verdana" panose="020B0604030504040204" pitchFamily="34" charset="0"/>
                <a:cs typeface="Arial" panose="020B0604020202020204" pitchFamily="34" charset="0"/>
              </a:rPr>
              <a:t>	     </a:t>
            </a:r>
            <a:r>
              <a:rPr lang="en-US" altLang="zh-CN" sz="1800" b="1">
                <a:solidFill>
                  <a:schemeClr val="tx1"/>
                </a:solidFill>
                <a:latin typeface="Verdana" panose="020B0604030504040204" pitchFamily="34" charset="0"/>
                <a:cs typeface="Arial" panose="020B0604020202020204" pitchFamily="34" charset="0"/>
              </a:rPr>
              <a:t>output </a:t>
            </a:r>
            <a:r>
              <a:rPr lang="en-US" altLang="zh-CN" sz="1800">
                <a:solidFill>
                  <a:schemeClr val="tx1"/>
                </a:solidFill>
                <a:latin typeface="Verdana" panose="020B0604030504040204" pitchFamily="34" charset="0"/>
                <a:cs typeface="Arial" panose="020B0604020202020204" pitchFamily="34" charset="0"/>
              </a:rPr>
              <a:t>[9:0] out;</a:t>
            </a:r>
          </a:p>
          <a:p>
            <a:pPr eaLnBrk="1" hangingPunct="1"/>
            <a:endParaRPr lang="en-US" altLang="zh-CN" sz="1800">
              <a:solidFill>
                <a:schemeClr val="tx1"/>
              </a:solidFill>
              <a:latin typeface="Verdana" panose="020B0604030504040204" pitchFamily="34" charset="0"/>
              <a:cs typeface="Arial" panose="020B0604020202020204" pitchFamily="34" charset="0"/>
            </a:endParaRPr>
          </a:p>
          <a:p>
            <a:pPr eaLnBrk="1" hangingPunct="1"/>
            <a:r>
              <a:rPr lang="en-US" altLang="zh-CN" sz="1800">
                <a:solidFill>
                  <a:schemeClr val="tx1"/>
                </a:solidFill>
                <a:latin typeface="Verdana" panose="020B0604030504040204" pitchFamily="34" charset="0"/>
                <a:cs typeface="Arial" panose="020B0604020202020204" pitchFamily="34" charset="0"/>
              </a:rPr>
              <a:t>	     assign out = {a[1:0],b,c,d,a[2]};</a:t>
            </a:r>
          </a:p>
          <a:p>
            <a:pPr eaLnBrk="1" hangingPunct="1"/>
            <a:endParaRPr lang="en-US" altLang="zh-CN" sz="1800">
              <a:solidFill>
                <a:schemeClr val="tx1"/>
              </a:solidFill>
              <a:latin typeface="Verdana" panose="020B0604030504040204" pitchFamily="34" charset="0"/>
              <a:cs typeface="Arial" panose="020B0604020202020204" pitchFamily="34" charset="0"/>
            </a:endParaRPr>
          </a:p>
          <a:p>
            <a:pPr eaLnBrk="1" hangingPunct="1"/>
            <a:r>
              <a:rPr lang="en-US" altLang="zh-CN" sz="1800">
                <a:solidFill>
                  <a:schemeClr val="tx1"/>
                </a:solidFill>
                <a:latin typeface="Verdana" panose="020B0604030504040204" pitchFamily="34" charset="0"/>
                <a:cs typeface="Arial" panose="020B0604020202020204" pitchFamily="34" charset="0"/>
              </a:rPr>
              <a:t>	</a:t>
            </a:r>
            <a:r>
              <a:rPr lang="en-US" altLang="zh-CN" sz="1800" b="1">
                <a:solidFill>
                  <a:schemeClr val="tx1"/>
                </a:solidFill>
                <a:latin typeface="Verdana" panose="020B0604030504040204" pitchFamily="34" charset="0"/>
                <a:cs typeface="Arial" panose="020B0604020202020204" pitchFamily="34" charset="0"/>
              </a:rPr>
              <a:t>endmodule</a:t>
            </a:r>
            <a:endParaRPr lang="en-US" altLang="zh-CN" sz="1800">
              <a:solidFill>
                <a:schemeClr val="tx1"/>
              </a:solidFill>
              <a:latin typeface="Verdana" panose="020B0604030504040204" pitchFamily="34" charset="0"/>
              <a:cs typeface="Arial" panose="020B0604020202020204" pitchFamily="34" charset="0"/>
            </a:endParaRPr>
          </a:p>
        </p:txBody>
      </p:sp>
      <p:sp>
        <p:nvSpPr>
          <p:cNvPr id="68613" name="Text Box 6"/>
          <p:cNvSpPr txBox="1">
            <a:spLocks noChangeArrowheads="1"/>
          </p:cNvSpPr>
          <p:nvPr/>
        </p:nvSpPr>
        <p:spPr bwMode="auto">
          <a:xfrm>
            <a:off x="6477000" y="2286000"/>
            <a:ext cx="25146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i="1">
                <a:solidFill>
                  <a:srgbClr val="0000FF"/>
                </a:solidFill>
                <a:latin typeface="Verdana" panose="020B0604030504040204" pitchFamily="34" charset="0"/>
                <a:cs typeface="Arial" panose="020B0604020202020204" pitchFamily="34" charset="0"/>
              </a:rPr>
              <a:t>becomes</a:t>
            </a:r>
            <a:br>
              <a:rPr lang="en-US" altLang="zh-CN" sz="1800" i="1">
                <a:solidFill>
                  <a:srgbClr val="0000FF"/>
                </a:solidFill>
                <a:latin typeface="Verdana" panose="020B0604030504040204" pitchFamily="34" charset="0"/>
                <a:cs typeface="Arial" panose="020B0604020202020204" pitchFamily="34" charset="0"/>
              </a:rPr>
            </a:br>
            <a:r>
              <a:rPr lang="en-US" altLang="zh-CN" sz="1800" i="1">
                <a:solidFill>
                  <a:srgbClr val="0000FF"/>
                </a:solidFill>
                <a:latin typeface="Verdana" panose="020B0604030504040204" pitchFamily="34" charset="0"/>
                <a:cs typeface="Arial" panose="020B0604020202020204" pitchFamily="34" charset="0"/>
              </a:rPr>
              <a:t>8-bit vector:</a:t>
            </a:r>
          </a:p>
          <a:p>
            <a:pPr eaLnBrk="1" hangingPunct="1"/>
            <a:r>
              <a:rPr lang="en-US" altLang="zh-CN" sz="1800">
                <a:solidFill>
                  <a:srgbClr val="0000FF"/>
                </a:solidFill>
                <a:latin typeface="Verdana" panose="020B0604030504040204" pitchFamily="34" charset="0"/>
                <a:cs typeface="Arial" panose="020B0604020202020204" pitchFamily="34" charset="0"/>
              </a:rPr>
              <a:t>a</a:t>
            </a:r>
            <a:r>
              <a:rPr lang="en-US" altLang="zh-CN" sz="1800" baseline="-25000">
                <a:solidFill>
                  <a:srgbClr val="0000FF"/>
                </a:solidFill>
                <a:latin typeface="Verdana" panose="020B0604030504040204" pitchFamily="34" charset="0"/>
                <a:cs typeface="Arial" panose="020B0604020202020204" pitchFamily="34" charset="0"/>
              </a:rPr>
              <a:t>1</a:t>
            </a:r>
            <a:r>
              <a:rPr lang="en-US" altLang="zh-CN" sz="1800">
                <a:solidFill>
                  <a:srgbClr val="0000FF"/>
                </a:solidFill>
                <a:latin typeface="Verdana" panose="020B0604030504040204" pitchFamily="34" charset="0"/>
                <a:cs typeface="Arial" panose="020B0604020202020204" pitchFamily="34" charset="0"/>
              </a:rPr>
              <a:t>a</a:t>
            </a:r>
            <a:r>
              <a:rPr lang="en-US" altLang="zh-CN" sz="1800" baseline="-25000">
                <a:solidFill>
                  <a:srgbClr val="0000FF"/>
                </a:solidFill>
                <a:latin typeface="Verdana" panose="020B0604030504040204" pitchFamily="34" charset="0"/>
                <a:cs typeface="Arial" panose="020B0604020202020204" pitchFamily="34" charset="0"/>
              </a:rPr>
              <a:t>0</a:t>
            </a:r>
            <a:r>
              <a:rPr lang="en-US" altLang="zh-CN" sz="1800">
                <a:solidFill>
                  <a:srgbClr val="0000FF"/>
                </a:solidFill>
                <a:latin typeface="Verdana" panose="020B0604030504040204" pitchFamily="34" charset="0"/>
                <a:cs typeface="Arial" panose="020B0604020202020204" pitchFamily="34" charset="0"/>
              </a:rPr>
              <a:t>b</a:t>
            </a:r>
            <a:r>
              <a:rPr lang="en-US" altLang="zh-CN" sz="1800" baseline="-25000">
                <a:solidFill>
                  <a:srgbClr val="0000FF"/>
                </a:solidFill>
                <a:latin typeface="Verdana" panose="020B0604030504040204" pitchFamily="34" charset="0"/>
                <a:cs typeface="Arial" panose="020B0604020202020204" pitchFamily="34" charset="0"/>
              </a:rPr>
              <a:t>1</a:t>
            </a:r>
            <a:r>
              <a:rPr lang="en-US" altLang="zh-CN" sz="1800">
                <a:solidFill>
                  <a:srgbClr val="0000FF"/>
                </a:solidFill>
                <a:latin typeface="Verdana" panose="020B0604030504040204" pitchFamily="34" charset="0"/>
                <a:cs typeface="Arial" panose="020B0604020202020204" pitchFamily="34" charset="0"/>
              </a:rPr>
              <a:t>b</a:t>
            </a:r>
            <a:r>
              <a:rPr lang="en-US" altLang="zh-CN" sz="1800" baseline="-25000">
                <a:solidFill>
                  <a:srgbClr val="0000FF"/>
                </a:solidFill>
                <a:latin typeface="Verdana" panose="020B0604030504040204" pitchFamily="34" charset="0"/>
                <a:cs typeface="Arial" panose="020B0604020202020204" pitchFamily="34" charset="0"/>
              </a:rPr>
              <a:t>0</a:t>
            </a:r>
            <a:r>
              <a:rPr lang="en-US" altLang="zh-CN" sz="1800">
                <a:solidFill>
                  <a:srgbClr val="0000FF"/>
                </a:solidFill>
                <a:latin typeface="Verdana" panose="020B0604030504040204" pitchFamily="34" charset="0"/>
                <a:cs typeface="Arial" panose="020B0604020202020204" pitchFamily="34" charset="0"/>
              </a:rPr>
              <a:t>c</a:t>
            </a:r>
            <a:r>
              <a:rPr lang="en-US" altLang="zh-CN" sz="1800" baseline="-25000">
                <a:solidFill>
                  <a:srgbClr val="0000FF"/>
                </a:solidFill>
                <a:latin typeface="Verdana" panose="020B0604030504040204" pitchFamily="34" charset="0"/>
                <a:cs typeface="Arial" panose="020B0604020202020204" pitchFamily="34" charset="0"/>
              </a:rPr>
              <a:t>1</a:t>
            </a:r>
            <a:r>
              <a:rPr lang="en-US" altLang="zh-CN" sz="1800">
                <a:solidFill>
                  <a:srgbClr val="0000FF"/>
                </a:solidFill>
                <a:latin typeface="Verdana" panose="020B0604030504040204" pitchFamily="34" charset="0"/>
                <a:cs typeface="Arial" panose="020B0604020202020204" pitchFamily="34" charset="0"/>
              </a:rPr>
              <a:t>c</a:t>
            </a:r>
            <a:r>
              <a:rPr lang="en-US" altLang="zh-CN" sz="1800" baseline="-25000">
                <a:solidFill>
                  <a:srgbClr val="0000FF"/>
                </a:solidFill>
                <a:latin typeface="Verdana" panose="020B0604030504040204" pitchFamily="34" charset="0"/>
                <a:cs typeface="Arial" panose="020B0604020202020204" pitchFamily="34" charset="0"/>
              </a:rPr>
              <a:t>0</a:t>
            </a:r>
            <a:r>
              <a:rPr lang="en-US" altLang="zh-CN" sz="1800">
                <a:solidFill>
                  <a:srgbClr val="0000FF"/>
                </a:solidFill>
                <a:latin typeface="Verdana" panose="020B0604030504040204" pitchFamily="34" charset="0"/>
                <a:cs typeface="Arial" panose="020B0604020202020204" pitchFamily="34" charset="0"/>
              </a:rPr>
              <a:t>da</a:t>
            </a:r>
            <a:r>
              <a:rPr lang="en-US" altLang="zh-CN" sz="1800" baseline="-25000">
                <a:solidFill>
                  <a:srgbClr val="0000FF"/>
                </a:solidFill>
                <a:latin typeface="Verdana" panose="020B0604030504040204" pitchFamily="34" charset="0"/>
                <a:cs typeface="Arial" panose="020B0604020202020204" pitchFamily="34" charset="0"/>
              </a:rPr>
              <a:t>2</a:t>
            </a:r>
          </a:p>
        </p:txBody>
      </p:sp>
      <p:sp>
        <p:nvSpPr>
          <p:cNvPr id="68614" name="Freeform 7"/>
          <p:cNvSpPr>
            <a:spLocks noChangeArrowheads="1"/>
          </p:cNvSpPr>
          <p:nvPr/>
        </p:nvSpPr>
        <p:spPr bwMode="auto">
          <a:xfrm>
            <a:off x="4648200" y="3200400"/>
            <a:ext cx="2743200" cy="2209800"/>
          </a:xfrm>
          <a:custGeom>
            <a:avLst/>
            <a:gdLst>
              <a:gd name="T0" fmla="*/ 2147483647 w 1728"/>
              <a:gd name="T1" fmla="*/ 0 h 1392"/>
              <a:gd name="T2" fmla="*/ 2147483647 w 1728"/>
              <a:gd name="T3" fmla="*/ 2147483647 h 1392"/>
              <a:gd name="T4" fmla="*/ 2147483647 w 1728"/>
              <a:gd name="T5" fmla="*/ 2147483647 h 1392"/>
              <a:gd name="T6" fmla="*/ 0 w 1728"/>
              <a:gd name="T7" fmla="*/ 2147483647 h 13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28" h="1392">
                <a:moveTo>
                  <a:pt x="1728" y="0"/>
                </a:moveTo>
                <a:cubicBezTo>
                  <a:pt x="1660" y="296"/>
                  <a:pt x="1592" y="592"/>
                  <a:pt x="1344" y="768"/>
                </a:cubicBezTo>
                <a:cubicBezTo>
                  <a:pt x="1096" y="944"/>
                  <a:pt x="464" y="952"/>
                  <a:pt x="240" y="1056"/>
                </a:cubicBezTo>
                <a:cubicBezTo>
                  <a:pt x="16" y="1160"/>
                  <a:pt x="8" y="1276"/>
                  <a:pt x="0" y="1392"/>
                </a:cubicBezTo>
              </a:path>
            </a:pathLst>
          </a:custGeom>
          <a:noFill/>
          <a:ln w="19050">
            <a:solidFill>
              <a:srgbClr val="0000FF"/>
            </a:solidFill>
            <a:round/>
            <a:headEnd/>
            <a:tailEnd type="triangle" w="lg" len="lg"/>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8615" name="Text Box 5"/>
          <p:cNvSpPr txBox="1">
            <a:spLocks noChangeArrowheads="1"/>
          </p:cNvSpPr>
          <p:nvPr/>
        </p:nvSpPr>
        <p:spPr bwMode="auto">
          <a:xfrm>
            <a:off x="5183188" y="6454775"/>
            <a:ext cx="2992437"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68616"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C4433F48-B68D-4D0C-BE9F-F47BEB87E402}" type="slidenum">
              <a:rPr lang="zh-CN" altLang="en-US" sz="1400"/>
              <a:pPr eaLnBrk="1" hangingPunct="1"/>
              <a:t>66</a:t>
            </a:fld>
            <a:endParaRPr lang="zh-CN" altLang="en-US" sz="14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a:xfrm>
            <a:off x="457200" y="277813"/>
            <a:ext cx="8229600" cy="1139825"/>
          </a:xfrm>
        </p:spPr>
        <p:txBody>
          <a:bodyPr anchor="b"/>
          <a:lstStyle/>
          <a:p>
            <a:r>
              <a:rPr lang="en-US" altLang="zh-CN"/>
              <a:t>Conditional Operator</a:t>
            </a:r>
          </a:p>
        </p:txBody>
      </p:sp>
      <p:sp>
        <p:nvSpPr>
          <p:cNvPr id="69635" name="Rectangle 3"/>
          <p:cNvSpPr>
            <a:spLocks noGrp="1" noChangeArrowheads="1"/>
          </p:cNvSpPr>
          <p:nvPr>
            <p:ph type="body" idx="4294967295"/>
          </p:nvPr>
        </p:nvSpPr>
        <p:spPr>
          <a:xfrm>
            <a:off x="457200" y="1600200"/>
            <a:ext cx="8229600" cy="1371600"/>
          </a:xfrm>
        </p:spPr>
        <p:txBody>
          <a:bodyPr/>
          <a:lstStyle/>
          <a:p>
            <a:r>
              <a:rPr lang="en-US" altLang="zh-CN" sz="2400"/>
              <a:t>This is a favorite!</a:t>
            </a:r>
          </a:p>
          <a:p>
            <a:pPr lvl="1"/>
            <a:r>
              <a:rPr lang="en-US" altLang="zh-CN" sz="2000"/>
              <a:t>The functionality of a 2:1 Mux</a:t>
            </a:r>
          </a:p>
          <a:p>
            <a:pPr lvl="1"/>
            <a:r>
              <a:rPr lang="en-US" altLang="zh-CN" sz="2000">
                <a:latin typeface="Tahoma" panose="020B0604030504040204" pitchFamily="34" charset="0"/>
              </a:rPr>
              <a:t>assign out = conditional_expr ? true_expr : false_expr;</a:t>
            </a:r>
          </a:p>
          <a:p>
            <a:endParaRPr lang="en-US" altLang="zh-CN" sz="2400">
              <a:latin typeface="Tahoma" panose="020B0604030504040204" pitchFamily="34" charset="0"/>
            </a:endParaRPr>
          </a:p>
        </p:txBody>
      </p:sp>
      <p:grpSp>
        <p:nvGrpSpPr>
          <p:cNvPr id="69636" name="组合 40963"/>
          <p:cNvGrpSpPr>
            <a:grpSpLocks/>
          </p:cNvGrpSpPr>
          <p:nvPr/>
        </p:nvGrpSpPr>
        <p:grpSpPr bwMode="auto">
          <a:xfrm>
            <a:off x="7239000" y="3048000"/>
            <a:ext cx="914400" cy="1295400"/>
            <a:chOff x="0" y="0"/>
            <a:chExt cx="576" cy="816"/>
          </a:xfrm>
        </p:grpSpPr>
        <p:sp>
          <p:nvSpPr>
            <p:cNvPr id="69644" name="Line 4"/>
            <p:cNvSpPr>
              <a:spLocks noChangeShapeType="1"/>
            </p:cNvSpPr>
            <p:nvPr/>
          </p:nvSpPr>
          <p:spPr bwMode="auto">
            <a:xfrm flipH="1" flipV="1">
              <a:off x="240" y="0"/>
              <a:ext cx="192" cy="192"/>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45" name="Line 5"/>
            <p:cNvSpPr>
              <a:spLocks noChangeShapeType="1"/>
            </p:cNvSpPr>
            <p:nvPr/>
          </p:nvSpPr>
          <p:spPr bwMode="auto">
            <a:xfrm flipH="1">
              <a:off x="240" y="576"/>
              <a:ext cx="192" cy="192"/>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46" name="Line 6"/>
            <p:cNvSpPr>
              <a:spLocks noChangeShapeType="1"/>
            </p:cNvSpPr>
            <p:nvPr/>
          </p:nvSpPr>
          <p:spPr bwMode="auto">
            <a:xfrm>
              <a:off x="432" y="192"/>
              <a:ext cx="0" cy="38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47" name="Line 7"/>
            <p:cNvSpPr>
              <a:spLocks noChangeShapeType="1"/>
            </p:cNvSpPr>
            <p:nvPr/>
          </p:nvSpPr>
          <p:spPr bwMode="auto">
            <a:xfrm>
              <a:off x="432" y="384"/>
              <a:ext cx="144"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48" name="Line 8"/>
            <p:cNvSpPr>
              <a:spLocks noChangeShapeType="1"/>
            </p:cNvSpPr>
            <p:nvPr/>
          </p:nvSpPr>
          <p:spPr bwMode="auto">
            <a:xfrm flipV="1">
              <a:off x="240" y="0"/>
              <a:ext cx="0" cy="768"/>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9649" name="Text Box 10"/>
            <p:cNvSpPr txBox="1">
              <a:spLocks noChangeArrowheads="1"/>
            </p:cNvSpPr>
            <p:nvPr/>
          </p:nvSpPr>
          <p:spPr bwMode="auto">
            <a:xfrm>
              <a:off x="240" y="144"/>
              <a:ext cx="19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a:solidFill>
                    <a:schemeClr val="tx1"/>
                  </a:solidFill>
                  <a:latin typeface="Verdana" panose="020B0604030504040204" pitchFamily="34" charset="0"/>
                  <a:cs typeface="Arial" panose="020B0604020202020204" pitchFamily="34" charset="0"/>
                </a:rPr>
                <a:t>0</a:t>
              </a:r>
            </a:p>
          </p:txBody>
        </p:sp>
        <p:sp>
          <p:nvSpPr>
            <p:cNvPr id="69650" name="Text Box 11"/>
            <p:cNvSpPr txBox="1">
              <a:spLocks noChangeArrowheads="1"/>
            </p:cNvSpPr>
            <p:nvPr/>
          </p:nvSpPr>
          <p:spPr bwMode="auto">
            <a:xfrm>
              <a:off x="240" y="432"/>
              <a:ext cx="19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600">
                  <a:solidFill>
                    <a:schemeClr val="tx1"/>
                  </a:solidFill>
                  <a:latin typeface="Verdana" panose="020B0604030504040204" pitchFamily="34" charset="0"/>
                  <a:cs typeface="Arial" panose="020B0604020202020204" pitchFamily="34" charset="0"/>
                </a:rPr>
                <a:t>1</a:t>
              </a:r>
            </a:p>
          </p:txBody>
        </p:sp>
        <p:sp>
          <p:nvSpPr>
            <p:cNvPr id="69651" name="Line 12"/>
            <p:cNvSpPr>
              <a:spLocks noChangeShapeType="1"/>
            </p:cNvSpPr>
            <p:nvPr/>
          </p:nvSpPr>
          <p:spPr bwMode="auto">
            <a:xfrm>
              <a:off x="0" y="192"/>
              <a:ext cx="240" cy="0"/>
            </a:xfrm>
            <a:prstGeom prst="line">
              <a:avLst/>
            </a:prstGeom>
            <a:noFill/>
            <a:ln w="222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9652" name="Line 13"/>
            <p:cNvSpPr>
              <a:spLocks noChangeShapeType="1"/>
            </p:cNvSpPr>
            <p:nvPr/>
          </p:nvSpPr>
          <p:spPr bwMode="auto">
            <a:xfrm>
              <a:off x="0" y="576"/>
              <a:ext cx="240" cy="0"/>
            </a:xfrm>
            <a:prstGeom prst="line">
              <a:avLst/>
            </a:prstGeom>
            <a:noFill/>
            <a:ln w="222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9653" name="Line 14"/>
            <p:cNvSpPr>
              <a:spLocks noChangeShapeType="1"/>
            </p:cNvSpPr>
            <p:nvPr/>
          </p:nvSpPr>
          <p:spPr bwMode="auto">
            <a:xfrm>
              <a:off x="336" y="672"/>
              <a:ext cx="0" cy="14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9637" name="Text Box 16"/>
          <p:cNvSpPr txBox="1">
            <a:spLocks noChangeArrowheads="1"/>
          </p:cNvSpPr>
          <p:nvPr/>
        </p:nvSpPr>
        <p:spPr bwMode="auto">
          <a:xfrm>
            <a:off x="7162800" y="4343400"/>
            <a:ext cx="13858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cond_expr</a:t>
            </a:r>
          </a:p>
        </p:txBody>
      </p:sp>
      <p:sp>
        <p:nvSpPr>
          <p:cNvPr id="69638" name="Text Box 17"/>
          <p:cNvSpPr txBox="1">
            <a:spLocks noChangeArrowheads="1"/>
          </p:cNvSpPr>
          <p:nvPr/>
        </p:nvSpPr>
        <p:spPr bwMode="auto">
          <a:xfrm>
            <a:off x="8153400" y="3505200"/>
            <a:ext cx="5572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out</a:t>
            </a:r>
          </a:p>
        </p:txBody>
      </p:sp>
      <p:sp>
        <p:nvSpPr>
          <p:cNvPr id="69639" name="Text Box 18"/>
          <p:cNvSpPr txBox="1">
            <a:spLocks noChangeArrowheads="1"/>
          </p:cNvSpPr>
          <p:nvPr/>
        </p:nvSpPr>
        <p:spPr bwMode="auto">
          <a:xfrm>
            <a:off x="5867400" y="3200400"/>
            <a:ext cx="1377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false_expr</a:t>
            </a:r>
          </a:p>
        </p:txBody>
      </p:sp>
      <p:sp>
        <p:nvSpPr>
          <p:cNvPr id="69640" name="Text Box 19"/>
          <p:cNvSpPr txBox="1">
            <a:spLocks noChangeArrowheads="1"/>
          </p:cNvSpPr>
          <p:nvPr/>
        </p:nvSpPr>
        <p:spPr bwMode="auto">
          <a:xfrm>
            <a:off x="5943600" y="3810000"/>
            <a:ext cx="13096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true_expr</a:t>
            </a:r>
          </a:p>
        </p:txBody>
      </p:sp>
      <p:sp>
        <p:nvSpPr>
          <p:cNvPr id="69641" name="Text Box 20"/>
          <p:cNvSpPr txBox="1">
            <a:spLocks noChangeArrowheads="1"/>
          </p:cNvSpPr>
          <p:nvPr/>
        </p:nvSpPr>
        <p:spPr bwMode="auto">
          <a:xfrm>
            <a:off x="762000" y="2819400"/>
            <a:ext cx="7937500" cy="34004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Examples:</a:t>
            </a:r>
          </a:p>
          <a:p>
            <a:pPr eaLnBrk="1" hangingPunct="1"/>
            <a:endParaRPr lang="en-US" altLang="zh-CN" sz="1800">
              <a:solidFill>
                <a:schemeClr val="tx1"/>
              </a:solidFill>
              <a:latin typeface="Verdana" panose="020B0604030504040204" pitchFamily="34" charset="0"/>
              <a:cs typeface="Arial" panose="020B0604020202020204" pitchFamily="34" charset="0"/>
            </a:endParaRPr>
          </a:p>
          <a:p>
            <a:pPr eaLnBrk="1" hangingPunct="1"/>
            <a:r>
              <a:rPr lang="en-US" altLang="zh-CN" sz="1800">
                <a:solidFill>
                  <a:schemeClr val="tx1"/>
                </a:solidFill>
                <a:latin typeface="Verdana" panose="020B0604030504040204" pitchFamily="34" charset="0"/>
                <a:cs typeface="Arial" panose="020B0604020202020204" pitchFamily="34" charset="0"/>
              </a:rPr>
              <a:t>// a 2:1 mux</a:t>
            </a:r>
          </a:p>
          <a:p>
            <a:pPr eaLnBrk="1" hangingPunct="1"/>
            <a:r>
              <a:rPr lang="en-US" altLang="zh-CN" sz="1800">
                <a:solidFill>
                  <a:schemeClr val="tx1"/>
                </a:solidFill>
                <a:latin typeface="Verdana" panose="020B0604030504040204" pitchFamily="34" charset="0"/>
                <a:cs typeface="Arial" panose="020B0604020202020204" pitchFamily="34" charset="0"/>
              </a:rPr>
              <a:t>assign out = select ? in0 : in1;</a:t>
            </a:r>
          </a:p>
          <a:p>
            <a:pPr eaLnBrk="1" hangingPunct="1"/>
            <a:endParaRPr lang="en-US" altLang="zh-CN" sz="1800">
              <a:solidFill>
                <a:schemeClr val="tx1"/>
              </a:solidFill>
              <a:latin typeface="Verdana" panose="020B0604030504040204" pitchFamily="34" charset="0"/>
              <a:cs typeface="Arial" panose="020B0604020202020204" pitchFamily="34" charset="0"/>
            </a:endParaRPr>
          </a:p>
          <a:p>
            <a:pPr eaLnBrk="1" hangingPunct="1"/>
            <a:r>
              <a:rPr lang="en-US" altLang="zh-CN" sz="1800">
                <a:solidFill>
                  <a:schemeClr val="tx1"/>
                </a:solidFill>
                <a:latin typeface="Verdana" panose="020B0604030504040204" pitchFamily="34" charset="0"/>
                <a:cs typeface="Arial" panose="020B0604020202020204" pitchFamily="34" charset="0"/>
              </a:rPr>
              <a:t>// tri-state bus</a:t>
            </a:r>
          </a:p>
          <a:p>
            <a:pPr eaLnBrk="1" hangingPunct="1"/>
            <a:r>
              <a:rPr lang="en-US" altLang="zh-CN" sz="1800">
                <a:solidFill>
                  <a:schemeClr val="tx1"/>
                </a:solidFill>
                <a:latin typeface="Verdana" panose="020B0604030504040204" pitchFamily="34" charset="0"/>
                <a:cs typeface="Arial" panose="020B0604020202020204" pitchFamily="34" charset="0"/>
              </a:rPr>
              <a:t>assign src1 = rf2src1 ? Mem[addr1] : 16’hzzzz;</a:t>
            </a:r>
          </a:p>
          <a:p>
            <a:pPr eaLnBrk="1" hangingPunct="1"/>
            <a:endParaRPr lang="en-US" altLang="zh-CN" sz="1800">
              <a:solidFill>
                <a:schemeClr val="tx1"/>
              </a:solidFill>
              <a:latin typeface="Verdana" panose="020B0604030504040204" pitchFamily="34" charset="0"/>
              <a:cs typeface="Arial" panose="020B0604020202020204" pitchFamily="34" charset="0"/>
            </a:endParaRPr>
          </a:p>
          <a:p>
            <a:pPr eaLnBrk="1" hangingPunct="1"/>
            <a:r>
              <a:rPr lang="en-US" altLang="zh-CN" sz="1800">
                <a:solidFill>
                  <a:schemeClr val="tx1"/>
                </a:solidFill>
                <a:latin typeface="Verdana" panose="020B0604030504040204" pitchFamily="34" charset="0"/>
                <a:cs typeface="Arial" panose="020B0604020202020204" pitchFamily="34" charset="0"/>
              </a:rPr>
              <a:t>// Either true_expr or false_expr can also be a conditional operator</a:t>
            </a:r>
          </a:p>
          <a:p>
            <a:pPr eaLnBrk="1" hangingPunct="1"/>
            <a:r>
              <a:rPr lang="en-US" altLang="zh-CN" sz="1800">
                <a:solidFill>
                  <a:schemeClr val="tx1"/>
                </a:solidFill>
                <a:latin typeface="Verdana" panose="020B0604030504040204" pitchFamily="34" charset="0"/>
                <a:cs typeface="Arial" panose="020B0604020202020204" pitchFamily="34" charset="0"/>
              </a:rPr>
              <a:t>// lets use this to build a 4:1 mux</a:t>
            </a:r>
          </a:p>
          <a:p>
            <a:pPr eaLnBrk="1" hangingPunct="1"/>
            <a:r>
              <a:rPr lang="en-US" altLang="zh-CN" sz="1800">
                <a:solidFill>
                  <a:schemeClr val="tx1"/>
                </a:solidFill>
                <a:latin typeface="Verdana" panose="020B0604030504040204" pitchFamily="34" charset="0"/>
                <a:cs typeface="Arial" panose="020B0604020202020204" pitchFamily="34" charset="0"/>
              </a:rPr>
              <a:t>assign out = sel[1] ? (sel[0] ? in3 : in2) : (sel[0] ? in1 : in0);  </a:t>
            </a:r>
          </a:p>
          <a:p>
            <a:pPr eaLnBrk="1" hangingPunct="1"/>
            <a:endParaRPr lang="en-US" altLang="zh-CN" sz="1800">
              <a:solidFill>
                <a:schemeClr val="tx1"/>
              </a:solidFill>
              <a:latin typeface="Verdana" panose="020B0604030504040204" pitchFamily="34" charset="0"/>
              <a:cs typeface="Arial" panose="020B0604020202020204" pitchFamily="34" charset="0"/>
            </a:endParaRPr>
          </a:p>
        </p:txBody>
      </p:sp>
      <p:sp>
        <p:nvSpPr>
          <p:cNvPr id="69642" name="Text Box 5"/>
          <p:cNvSpPr txBox="1">
            <a:spLocks noChangeArrowheads="1"/>
          </p:cNvSpPr>
          <p:nvPr/>
        </p:nvSpPr>
        <p:spPr bwMode="auto">
          <a:xfrm>
            <a:off x="5111750" y="6454775"/>
            <a:ext cx="2992438"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69643"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75E9C09F-42FC-4404-A47D-E6BC4B2623D4}" type="slidenum">
              <a:rPr lang="zh-CN" altLang="en-US" sz="1400"/>
              <a:pPr eaLnBrk="1" hangingPunct="1"/>
              <a:t>67</a:t>
            </a:fld>
            <a:endParaRPr lang="zh-CN" altLang="en-US" sz="140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a:xfrm>
            <a:off x="457200" y="277813"/>
            <a:ext cx="8229600" cy="1139825"/>
          </a:xfrm>
        </p:spPr>
        <p:txBody>
          <a:bodyPr anchor="b"/>
          <a:lstStyle/>
          <a:p>
            <a:r>
              <a:rPr lang="en-US" altLang="zh-CN"/>
              <a:t>Conditional assign (continued)</a:t>
            </a:r>
          </a:p>
        </p:txBody>
      </p:sp>
      <p:sp>
        <p:nvSpPr>
          <p:cNvPr id="70659" name="Text Box 4"/>
          <p:cNvSpPr txBox="1">
            <a:spLocks noChangeArrowheads="1"/>
          </p:cNvSpPr>
          <p:nvPr/>
        </p:nvSpPr>
        <p:spPr bwMode="auto">
          <a:xfrm>
            <a:off x="533400" y="1600200"/>
            <a:ext cx="8001000" cy="44989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Examples: (nesting of conditionals)</a:t>
            </a:r>
          </a:p>
          <a:p>
            <a:pPr eaLnBrk="1" hangingPunct="1"/>
            <a:endParaRPr lang="en-US" altLang="zh-CN" sz="1800">
              <a:solidFill>
                <a:schemeClr val="tx1"/>
              </a:solidFill>
              <a:latin typeface="Verdana" panose="020B0604030504040204" pitchFamily="34" charset="0"/>
              <a:cs typeface="Arial" panose="020B0604020202020204" pitchFamily="34" charset="0"/>
            </a:endParaRPr>
          </a:p>
          <a:p>
            <a:pPr eaLnBrk="1" hangingPunct="1"/>
            <a:r>
              <a:rPr lang="en-US" altLang="zh-CN" sz="1800">
                <a:solidFill>
                  <a:schemeClr val="tx1"/>
                </a:solidFill>
                <a:latin typeface="Verdana" panose="020B0604030504040204" pitchFamily="34" charset="0"/>
                <a:cs typeface="Arial" panose="020B0604020202020204" pitchFamily="34" charset="0"/>
              </a:rPr>
              <a:t>`define add 3'b000</a:t>
            </a:r>
          </a:p>
          <a:p>
            <a:pPr eaLnBrk="1" hangingPunct="1"/>
            <a:r>
              <a:rPr lang="en-US" altLang="zh-CN" sz="1800">
                <a:solidFill>
                  <a:schemeClr val="tx1"/>
                </a:solidFill>
                <a:latin typeface="Verdana" panose="020B0604030504040204" pitchFamily="34" charset="0"/>
                <a:cs typeface="Arial" panose="020B0604020202020204" pitchFamily="34" charset="0"/>
              </a:rPr>
              <a:t>`define and 3'b001</a:t>
            </a:r>
          </a:p>
          <a:p>
            <a:pPr eaLnBrk="1" hangingPunct="1"/>
            <a:r>
              <a:rPr lang="en-US" altLang="zh-CN" sz="1800">
                <a:solidFill>
                  <a:schemeClr val="tx1"/>
                </a:solidFill>
                <a:latin typeface="Verdana" panose="020B0604030504040204" pitchFamily="34" charset="0"/>
                <a:cs typeface="Arial" panose="020B0604020202020204" pitchFamily="34" charset="0"/>
              </a:rPr>
              <a:t>`define xor 3'b010</a:t>
            </a:r>
          </a:p>
          <a:p>
            <a:pPr eaLnBrk="1" hangingPunct="1"/>
            <a:r>
              <a:rPr lang="en-US" altLang="zh-CN" sz="1800">
                <a:solidFill>
                  <a:schemeClr val="tx1"/>
                </a:solidFill>
                <a:latin typeface="Verdana" panose="020B0604030504040204" pitchFamily="34" charset="0"/>
                <a:cs typeface="Arial" panose="020B0604020202020204" pitchFamily="34" charset="0"/>
              </a:rPr>
              <a:t>`define shft_l 3'b011</a:t>
            </a:r>
          </a:p>
          <a:p>
            <a:pPr eaLnBrk="1" hangingPunct="1"/>
            <a:r>
              <a:rPr lang="en-US" altLang="zh-CN" sz="1800">
                <a:solidFill>
                  <a:schemeClr val="tx1"/>
                </a:solidFill>
                <a:latin typeface="Verdana" panose="020B0604030504040204" pitchFamily="34" charset="0"/>
                <a:cs typeface="Arial" panose="020B0604020202020204" pitchFamily="34" charset="0"/>
              </a:rPr>
              <a:t>`define shft_r 3'b100</a:t>
            </a:r>
          </a:p>
          <a:p>
            <a:pPr eaLnBrk="1" hangingPunct="1"/>
            <a:endParaRPr lang="en-US" altLang="zh-CN" sz="1800">
              <a:solidFill>
                <a:schemeClr val="tx1"/>
              </a:solidFill>
              <a:latin typeface="Verdana" panose="020B0604030504040204" pitchFamily="34" charset="0"/>
              <a:cs typeface="Arial" panose="020B0604020202020204" pitchFamily="34" charset="0"/>
            </a:endParaRPr>
          </a:p>
          <a:p>
            <a:pPr eaLnBrk="1" hangingPunct="1"/>
            <a:r>
              <a:rPr lang="en-US" altLang="zh-CN" sz="1800">
                <a:solidFill>
                  <a:schemeClr val="tx1"/>
                </a:solidFill>
                <a:latin typeface="Tahoma" panose="020B0604030504040204" pitchFamily="34" charset="0"/>
                <a:cs typeface="Arial" panose="020B0604020202020204" pitchFamily="34" charset="0"/>
              </a:rPr>
              <a:t>// an ALU capable of arithmetic,logical, shift, and zero</a:t>
            </a:r>
          </a:p>
          <a:p>
            <a:pPr eaLnBrk="1" hangingPunct="1"/>
            <a:r>
              <a:rPr lang="en-US" altLang="zh-CN" sz="1800">
                <a:solidFill>
                  <a:schemeClr val="tx1"/>
                </a:solidFill>
                <a:latin typeface="Tahoma" panose="020B0604030504040204" pitchFamily="34" charset="0"/>
                <a:cs typeface="Arial" panose="020B0604020202020204" pitchFamily="34" charset="0"/>
              </a:rPr>
              <a:t>assign {cout,dst} = (op==`add) 	? 	src1+src2+cin : </a:t>
            </a:r>
          </a:p>
          <a:p>
            <a:pPr eaLnBrk="1" hangingPunct="1"/>
            <a:r>
              <a:rPr lang="en-US" altLang="zh-CN" sz="1800">
                <a:solidFill>
                  <a:schemeClr val="tx1"/>
                </a:solidFill>
                <a:latin typeface="Tahoma" panose="020B0604030504040204" pitchFamily="34" charset="0"/>
                <a:cs typeface="Arial" panose="020B0604020202020204" pitchFamily="34" charset="0"/>
              </a:rPr>
              <a:t>                         	   (op==`and) 	? 	{1’b0,src1 &amp; src2} :</a:t>
            </a:r>
          </a:p>
          <a:p>
            <a:pPr eaLnBrk="1" hangingPunct="1"/>
            <a:r>
              <a:rPr lang="en-US" altLang="zh-CN" sz="1800">
                <a:solidFill>
                  <a:schemeClr val="tx1"/>
                </a:solidFill>
                <a:latin typeface="Tahoma" panose="020B0604030504040204" pitchFamily="34" charset="0"/>
                <a:cs typeface="Arial" panose="020B0604020202020204" pitchFamily="34" charset="0"/>
              </a:rPr>
              <a:t>		   (op==`xor) 	? 	{1’b0,src1 ^ src2} :</a:t>
            </a:r>
          </a:p>
          <a:p>
            <a:pPr eaLnBrk="1" hangingPunct="1"/>
            <a:r>
              <a:rPr lang="en-US" altLang="zh-CN" sz="1800">
                <a:solidFill>
                  <a:schemeClr val="tx1"/>
                </a:solidFill>
                <a:latin typeface="Tahoma" panose="020B0604030504040204" pitchFamily="34" charset="0"/>
                <a:cs typeface="Arial" panose="020B0604020202020204" pitchFamily="34" charset="0"/>
              </a:rPr>
              <a:t>		   (op==`shft_l) 	? 	{src1,cin} :</a:t>
            </a:r>
          </a:p>
          <a:p>
            <a:pPr eaLnBrk="1" hangingPunct="1"/>
            <a:r>
              <a:rPr lang="en-US" altLang="zh-CN" sz="1800">
                <a:solidFill>
                  <a:schemeClr val="tx1"/>
                </a:solidFill>
                <a:latin typeface="Tahoma" panose="020B0604030504040204" pitchFamily="34" charset="0"/>
                <a:cs typeface="Arial" panose="020B0604020202020204" pitchFamily="34" charset="0"/>
              </a:rPr>
              <a:t>                      	   (op==`shft_r) 	? 	{src1[0],src1[15],src1[15:1]} :</a:t>
            </a:r>
          </a:p>
          <a:p>
            <a:pPr eaLnBrk="1" hangingPunct="1"/>
            <a:r>
              <a:rPr lang="en-US" altLang="zh-CN" sz="1800">
                <a:solidFill>
                  <a:schemeClr val="tx1"/>
                </a:solidFill>
                <a:latin typeface="Tahoma" panose="020B0604030504040204" pitchFamily="34" charset="0"/>
                <a:cs typeface="Arial" panose="020B0604020202020204" pitchFamily="34" charset="0"/>
              </a:rPr>
              <a:t>					17’h00000;</a:t>
            </a:r>
          </a:p>
          <a:p>
            <a:pPr eaLnBrk="1" hangingPunct="1"/>
            <a:r>
              <a:rPr lang="en-US" altLang="zh-CN" sz="1800">
                <a:solidFill>
                  <a:schemeClr val="tx1"/>
                </a:solidFill>
                <a:latin typeface="Tahoma" panose="020B0604030504040204" pitchFamily="34" charset="0"/>
                <a:cs typeface="Arial" panose="020B0604020202020204" pitchFamily="34" charset="0"/>
              </a:rPr>
              <a:t> 		   </a:t>
            </a:r>
          </a:p>
        </p:txBody>
      </p:sp>
      <p:sp>
        <p:nvSpPr>
          <p:cNvPr id="70660" name="Text Box 5"/>
          <p:cNvSpPr txBox="1">
            <a:spLocks noChangeArrowheads="1"/>
          </p:cNvSpPr>
          <p:nvPr/>
        </p:nvSpPr>
        <p:spPr bwMode="auto">
          <a:xfrm>
            <a:off x="1981200" y="5867400"/>
            <a:ext cx="4740275" cy="654050"/>
          </a:xfrm>
          <a:prstGeom prst="rect">
            <a:avLst/>
          </a:prstGeom>
          <a:solidFill>
            <a:srgbClr val="33CCCC"/>
          </a:solidFill>
          <a:ln w="12700">
            <a:solidFill>
              <a:schemeClr val="tx1"/>
            </a:solidFill>
            <a:miter lim="800000"/>
            <a:headEnd/>
            <a:tailEnd/>
          </a:ln>
        </p:spPr>
        <p:txBody>
          <a:bodyPr>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Verdana" panose="020B0604030504040204" pitchFamily="34" charset="0"/>
                <a:cs typeface="Arial" panose="020B0604020202020204" pitchFamily="34" charset="0"/>
              </a:rPr>
              <a:t>This can be very confusing to read if not coded with proper formating</a:t>
            </a:r>
          </a:p>
        </p:txBody>
      </p:sp>
      <p:sp>
        <p:nvSpPr>
          <p:cNvPr id="70661" name="Text Box 5"/>
          <p:cNvSpPr txBox="1">
            <a:spLocks noChangeArrowheads="1"/>
          </p:cNvSpPr>
          <p:nvPr/>
        </p:nvSpPr>
        <p:spPr bwMode="auto">
          <a:xfrm>
            <a:off x="6043613" y="6524625"/>
            <a:ext cx="2992437" cy="2873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sz="1200" i="1">
                <a:solidFill>
                  <a:schemeClr val="tx1"/>
                </a:solidFill>
                <a:latin typeface="Verdana" panose="020B0604030504040204" pitchFamily="34" charset="0"/>
                <a:cs typeface="Arial" panose="020B0604020202020204" pitchFamily="34" charset="0"/>
              </a:rPr>
              <a:t>Slide taken direct from Eric Hoffman</a:t>
            </a:r>
          </a:p>
        </p:txBody>
      </p:sp>
      <p:sp>
        <p:nvSpPr>
          <p:cNvPr id="70662"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605D948D-3412-42C8-BAB1-FF910122269D}" type="slidenum">
              <a:rPr lang="zh-CN" altLang="en-US" sz="1400"/>
              <a:pPr eaLnBrk="1" hangingPunct="1"/>
              <a:t>68</a:t>
            </a:fld>
            <a:endParaRPr lang="zh-CN" altLang="en-US" sz="140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矩形 43009"/>
          <p:cNvSpPr>
            <a:spLocks noChangeArrowheads="1"/>
          </p:cNvSpPr>
          <p:nvPr/>
        </p:nvSpPr>
        <p:spPr bwMode="auto">
          <a:xfrm>
            <a:off x="0" y="331788"/>
            <a:ext cx="91440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15000"/>
              </a:lnSpc>
              <a:spcBef>
                <a:spcPct val="10000"/>
              </a:spcBef>
            </a:pPr>
            <a:r>
              <a:rPr lang="zh-CN" altLang="en-US" sz="3600" b="1">
                <a:solidFill>
                  <a:schemeClr val="tx1"/>
                </a:solidFill>
                <a:ea typeface="黑体" panose="02010609060101010101" pitchFamily="49" charset="-122"/>
              </a:rPr>
              <a:t>门电平模型化</a:t>
            </a:r>
          </a:p>
        </p:txBody>
      </p:sp>
      <p:sp>
        <p:nvSpPr>
          <p:cNvPr id="71683" name="矩形 43010"/>
          <p:cNvSpPr>
            <a:spLocks noChangeArrowheads="1"/>
          </p:cNvSpPr>
          <p:nvPr/>
        </p:nvSpPr>
        <p:spPr bwMode="auto">
          <a:xfrm>
            <a:off x="250825" y="1052513"/>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zh-CN" altLang="en-US" sz="2800" b="1">
                <a:solidFill>
                  <a:schemeClr val="accent2"/>
                </a:solidFill>
                <a:latin typeface="Times New Roman" panose="02020603050405020304" pitchFamily="18" charset="0"/>
              </a:rPr>
              <a:t>在</a:t>
            </a:r>
            <a:r>
              <a:rPr lang="en-US" altLang="zh-CN" sz="2800" b="1">
                <a:solidFill>
                  <a:schemeClr val="accent2"/>
                </a:solidFill>
                <a:latin typeface="Times New Roman" panose="02020603050405020304" pitchFamily="18" charset="0"/>
              </a:rPr>
              <a:t>Verilog HDL</a:t>
            </a:r>
            <a:r>
              <a:rPr lang="zh-CN" altLang="en-US" sz="2800" b="1">
                <a:solidFill>
                  <a:schemeClr val="accent2"/>
                </a:solidFill>
                <a:latin typeface="Times New Roman" panose="02020603050405020304" pitchFamily="18" charset="0"/>
              </a:rPr>
              <a:t>语言中已预定义了门级原型</a:t>
            </a:r>
          </a:p>
        </p:txBody>
      </p:sp>
      <p:sp>
        <p:nvSpPr>
          <p:cNvPr id="71684" name="矩形 43011"/>
          <p:cNvSpPr>
            <a:spLocks noChangeArrowheads="1"/>
          </p:cNvSpPr>
          <p:nvPr/>
        </p:nvSpPr>
        <p:spPr bwMode="auto">
          <a:xfrm>
            <a:off x="323850" y="1989138"/>
            <a:ext cx="4243388" cy="4267200"/>
          </a:xfrm>
          <a:prstGeom prst="rect">
            <a:avLst/>
          </a:prstGeom>
          <a:noFill/>
          <a:ln w="19050" cap="sq">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bg2"/>
                </a:solidFill>
                <a:latin typeface="Times New Roman" panose="02020603050405020304" pitchFamily="18" charset="0"/>
              </a:rPr>
              <a:t>             </a:t>
            </a:r>
            <a:r>
              <a:rPr lang="zh-CN" altLang="en-US" sz="2000" b="1">
                <a:solidFill>
                  <a:schemeClr val="tx1"/>
                </a:solidFill>
                <a:latin typeface="Times New Roman" panose="02020603050405020304" pitchFamily="18" charset="0"/>
              </a:rPr>
              <a:t>and        n-input AND gate</a:t>
            </a:r>
          </a:p>
          <a:p>
            <a:pPr algn="ctr" eaLnBrk="1" hangingPunct="1"/>
            <a:endParaRPr lang="zh-CN" altLang="en-US" sz="2000" b="1">
              <a:solidFill>
                <a:schemeClr val="tx1"/>
              </a:solidFill>
              <a:latin typeface="Times New Roman" panose="02020603050405020304" pitchFamily="18" charset="0"/>
            </a:endParaRPr>
          </a:p>
          <a:p>
            <a:pPr algn="ctr" eaLnBrk="1" hangingPunct="1"/>
            <a:r>
              <a:rPr lang="zh-CN" altLang="en-US" sz="2000" b="1">
                <a:solidFill>
                  <a:schemeClr val="tx1"/>
                </a:solidFill>
                <a:latin typeface="Times New Roman" panose="02020603050405020304" pitchFamily="18" charset="0"/>
              </a:rPr>
              <a:t>                nand       n-input NAND </a:t>
            </a:r>
            <a:r>
              <a:rPr lang="en-US" altLang="zh-CN" sz="2000" b="1">
                <a:solidFill>
                  <a:schemeClr val="tx1"/>
                </a:solidFill>
                <a:latin typeface="Times New Roman" panose="02020603050405020304" pitchFamily="18" charset="0"/>
              </a:rPr>
              <a:t>g</a:t>
            </a:r>
            <a:r>
              <a:rPr lang="zh-CN" altLang="en-US" sz="2000" b="1">
                <a:solidFill>
                  <a:schemeClr val="tx1"/>
                </a:solidFill>
                <a:latin typeface="Times New Roman" panose="02020603050405020304" pitchFamily="18" charset="0"/>
              </a:rPr>
              <a:t>ate</a:t>
            </a:r>
          </a:p>
          <a:p>
            <a:pPr algn="ctr" eaLnBrk="1" hangingPunct="1"/>
            <a:endParaRPr lang="zh-CN" altLang="en-US" sz="2000" b="1">
              <a:solidFill>
                <a:schemeClr val="tx1"/>
              </a:solidFill>
              <a:latin typeface="Times New Roman" panose="02020603050405020304" pitchFamily="18" charset="0"/>
            </a:endParaRPr>
          </a:p>
          <a:p>
            <a:pPr algn="ctr" eaLnBrk="1" hangingPunct="1"/>
            <a:r>
              <a:rPr lang="zh-CN" altLang="en-US" sz="2000" b="1">
                <a:solidFill>
                  <a:schemeClr val="tx1"/>
                </a:solidFill>
                <a:latin typeface="Times New Roman" panose="02020603050405020304" pitchFamily="18" charset="0"/>
              </a:rPr>
              <a:t>           or           n-input OR gate</a:t>
            </a:r>
          </a:p>
          <a:p>
            <a:pPr algn="ctr" eaLnBrk="1" hangingPunct="1"/>
            <a:endParaRPr lang="zh-CN" altLang="en-US" sz="2000" b="1">
              <a:solidFill>
                <a:schemeClr val="tx1"/>
              </a:solidFill>
              <a:latin typeface="Times New Roman" panose="02020603050405020304" pitchFamily="18" charset="0"/>
            </a:endParaRPr>
          </a:p>
          <a:p>
            <a:pPr algn="ctr" eaLnBrk="1" hangingPunct="1"/>
            <a:r>
              <a:rPr lang="zh-CN" altLang="en-US" sz="2000" b="1">
                <a:solidFill>
                  <a:schemeClr val="tx1"/>
                </a:solidFill>
                <a:latin typeface="Times New Roman" panose="02020603050405020304" pitchFamily="18" charset="0"/>
              </a:rPr>
              <a:t>              nor         n-input NOR gate</a:t>
            </a:r>
          </a:p>
          <a:p>
            <a:pPr algn="ctr" eaLnBrk="1" hangingPunct="1"/>
            <a:endParaRPr lang="zh-CN" altLang="en-US" sz="2000" b="1">
              <a:solidFill>
                <a:schemeClr val="tx1"/>
              </a:solidFill>
              <a:latin typeface="Times New Roman" panose="02020603050405020304" pitchFamily="18" charset="0"/>
            </a:endParaRPr>
          </a:p>
          <a:p>
            <a:pPr algn="ctr" eaLnBrk="1" hangingPunct="1"/>
            <a:r>
              <a:rPr lang="zh-CN" altLang="en-US" sz="2000" b="1">
                <a:solidFill>
                  <a:schemeClr val="tx1"/>
                </a:solidFill>
                <a:latin typeface="Times New Roman" panose="02020603050405020304" pitchFamily="18" charset="0"/>
              </a:rPr>
              <a:t>            xor         n-input exclusive</a:t>
            </a:r>
          </a:p>
          <a:p>
            <a:pPr algn="ctr" eaLnBrk="1" hangingPunct="1"/>
            <a:r>
              <a:rPr lang="zh-CN" altLang="en-US" sz="2000" b="1">
                <a:solidFill>
                  <a:schemeClr val="tx1"/>
                </a:solidFill>
                <a:latin typeface="Times New Roman" panose="02020603050405020304" pitchFamily="18" charset="0"/>
              </a:rPr>
              <a:t>            OR gate</a:t>
            </a:r>
          </a:p>
          <a:p>
            <a:pPr algn="ctr" eaLnBrk="1" hangingPunct="1"/>
            <a:endParaRPr lang="zh-CN" altLang="en-US" sz="2000" b="1">
              <a:solidFill>
                <a:schemeClr val="tx1"/>
              </a:solidFill>
              <a:latin typeface="Times New Roman" panose="02020603050405020304" pitchFamily="18" charset="0"/>
            </a:endParaRPr>
          </a:p>
          <a:p>
            <a:pPr algn="ctr" eaLnBrk="1" hangingPunct="1"/>
            <a:r>
              <a:rPr lang="zh-CN" altLang="en-US" sz="2000" b="1">
                <a:solidFill>
                  <a:schemeClr val="tx1"/>
                </a:solidFill>
                <a:latin typeface="Times New Roman" panose="02020603050405020304" pitchFamily="18" charset="0"/>
              </a:rPr>
              <a:t>           xnor        n-input exclusive</a:t>
            </a:r>
          </a:p>
          <a:p>
            <a:pPr algn="ctr" eaLnBrk="1" hangingPunct="1"/>
            <a:r>
              <a:rPr lang="zh-CN" altLang="en-US" sz="2000" b="1">
                <a:solidFill>
                  <a:schemeClr val="tx1"/>
                </a:solidFill>
                <a:latin typeface="Times New Roman" panose="02020603050405020304" pitchFamily="18" charset="0"/>
              </a:rPr>
              <a:t>              NOR gate</a:t>
            </a:r>
          </a:p>
        </p:txBody>
      </p:sp>
      <p:sp>
        <p:nvSpPr>
          <p:cNvPr id="71685" name="矩形 43012"/>
          <p:cNvSpPr>
            <a:spLocks noChangeArrowheads="1"/>
          </p:cNvSpPr>
          <p:nvPr/>
        </p:nvSpPr>
        <p:spPr bwMode="auto">
          <a:xfrm>
            <a:off x="4649788" y="1989138"/>
            <a:ext cx="4243387" cy="4267200"/>
          </a:xfrm>
          <a:prstGeom prst="rect">
            <a:avLst/>
          </a:prstGeom>
          <a:noFill/>
          <a:ln w="19050" cap="sq">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bg2"/>
                </a:solidFill>
                <a:latin typeface="Times New Roman" panose="02020603050405020304" pitchFamily="18" charset="0"/>
              </a:rPr>
              <a:t>	 </a:t>
            </a:r>
            <a:r>
              <a:rPr lang="zh-CN" altLang="en-US" sz="2000" b="1">
                <a:solidFill>
                  <a:schemeClr val="tx1"/>
                </a:solidFill>
                <a:latin typeface="Times New Roman" panose="02020603050405020304" pitchFamily="18" charset="0"/>
              </a:rPr>
              <a:t>buf         n-output buffer</a:t>
            </a:r>
          </a:p>
          <a:p>
            <a:pPr algn="ctr" eaLnBrk="1" hangingPunct="1"/>
            <a:endParaRPr lang="zh-CN" altLang="en-US" sz="2000" b="1">
              <a:solidFill>
                <a:schemeClr val="tx1"/>
              </a:solidFill>
              <a:latin typeface="Times New Roman" panose="02020603050405020304" pitchFamily="18" charset="0"/>
            </a:endParaRPr>
          </a:p>
          <a:p>
            <a:pPr algn="ctr" eaLnBrk="1" hangingPunct="1"/>
            <a:r>
              <a:rPr lang="zh-CN" altLang="en-US" sz="2000" b="1">
                <a:solidFill>
                  <a:schemeClr val="tx1"/>
                </a:solidFill>
                <a:latin typeface="Times New Roman" panose="02020603050405020304" pitchFamily="18" charset="0"/>
              </a:rPr>
              <a:t>	    not         n-output inverter</a:t>
            </a:r>
          </a:p>
          <a:p>
            <a:pPr algn="ctr" eaLnBrk="1" hangingPunct="1"/>
            <a:endParaRPr lang="zh-CN" altLang="en-US" sz="2000" b="1">
              <a:solidFill>
                <a:schemeClr val="tx1"/>
              </a:solidFill>
              <a:latin typeface="Times New Roman" panose="02020603050405020304" pitchFamily="18" charset="0"/>
            </a:endParaRPr>
          </a:p>
          <a:p>
            <a:pPr algn="ctr" eaLnBrk="1" hangingPunct="1">
              <a:lnSpc>
                <a:spcPct val="70000"/>
              </a:lnSpc>
            </a:pPr>
            <a:r>
              <a:rPr lang="zh-CN" altLang="en-US" sz="2000" b="1">
                <a:solidFill>
                  <a:schemeClr val="tx1"/>
                </a:solidFill>
                <a:latin typeface="Times New Roman" panose="02020603050405020304" pitchFamily="18" charset="0"/>
              </a:rPr>
              <a:t>	  bufif0     tri-state buffer;</a:t>
            </a:r>
          </a:p>
          <a:p>
            <a:pPr algn="ctr" eaLnBrk="1" hangingPunct="1"/>
            <a:r>
              <a:rPr lang="zh-CN" altLang="en-US" sz="2000" b="1">
                <a:solidFill>
                  <a:schemeClr val="tx1"/>
                </a:solidFill>
                <a:latin typeface="Times New Roman" panose="02020603050405020304" pitchFamily="18" charset="0"/>
              </a:rPr>
              <a:t>	       Io enable</a:t>
            </a:r>
          </a:p>
          <a:p>
            <a:pPr algn="ctr" eaLnBrk="1" hangingPunct="1"/>
            <a:endParaRPr lang="zh-CN" altLang="en-US" sz="2000" b="1">
              <a:solidFill>
                <a:schemeClr val="tx1"/>
              </a:solidFill>
              <a:latin typeface="Times New Roman" panose="02020603050405020304" pitchFamily="18" charset="0"/>
            </a:endParaRPr>
          </a:p>
          <a:p>
            <a:pPr algn="ctr" eaLnBrk="1" hangingPunct="1">
              <a:lnSpc>
                <a:spcPct val="70000"/>
              </a:lnSpc>
            </a:pPr>
            <a:r>
              <a:rPr lang="zh-CN" altLang="en-US" sz="2000" b="1">
                <a:solidFill>
                  <a:schemeClr val="tx1"/>
                </a:solidFill>
                <a:latin typeface="Times New Roman" panose="02020603050405020304" pitchFamily="18" charset="0"/>
              </a:rPr>
              <a:t>	  bufif1     tri-state buffer;</a:t>
            </a:r>
          </a:p>
          <a:p>
            <a:pPr algn="ctr" eaLnBrk="1" hangingPunct="1"/>
            <a:r>
              <a:rPr lang="zh-CN" altLang="en-US" sz="2000" b="1">
                <a:solidFill>
                  <a:schemeClr val="tx1"/>
                </a:solidFill>
                <a:latin typeface="Times New Roman" panose="02020603050405020304" pitchFamily="18" charset="0"/>
              </a:rPr>
              <a:t>                     hi enable</a:t>
            </a:r>
          </a:p>
          <a:p>
            <a:pPr algn="ctr" eaLnBrk="1" hangingPunct="1"/>
            <a:endParaRPr lang="zh-CN" altLang="en-US" sz="2000" b="1">
              <a:solidFill>
                <a:schemeClr val="tx1"/>
              </a:solidFill>
              <a:latin typeface="Times New Roman" panose="02020603050405020304" pitchFamily="18" charset="0"/>
            </a:endParaRPr>
          </a:p>
          <a:p>
            <a:pPr algn="ctr" eaLnBrk="1" hangingPunct="1">
              <a:lnSpc>
                <a:spcPct val="70000"/>
              </a:lnSpc>
            </a:pPr>
            <a:r>
              <a:rPr lang="zh-CN" altLang="en-US" sz="2000" b="1">
                <a:solidFill>
                  <a:schemeClr val="tx1"/>
                </a:solidFill>
                <a:latin typeface="Times New Roman" panose="02020603050405020304" pitchFamily="18" charset="0"/>
              </a:rPr>
              <a:t>	    notif0     tri-state inverter;</a:t>
            </a:r>
          </a:p>
          <a:p>
            <a:pPr algn="ctr" eaLnBrk="1" hangingPunct="1"/>
            <a:r>
              <a:rPr lang="zh-CN" altLang="en-US" sz="2000" b="1">
                <a:solidFill>
                  <a:schemeClr val="tx1"/>
                </a:solidFill>
                <a:latin typeface="Times New Roman" panose="02020603050405020304" pitchFamily="18" charset="0"/>
              </a:rPr>
              <a:t>                      Io enable</a:t>
            </a:r>
          </a:p>
          <a:p>
            <a:pPr algn="ctr" eaLnBrk="1" hangingPunct="1"/>
            <a:endParaRPr lang="zh-CN" altLang="en-US" sz="2000" b="1">
              <a:solidFill>
                <a:schemeClr val="tx1"/>
              </a:solidFill>
              <a:latin typeface="Times New Roman" panose="02020603050405020304" pitchFamily="18" charset="0"/>
            </a:endParaRPr>
          </a:p>
          <a:p>
            <a:pPr algn="ctr" eaLnBrk="1" hangingPunct="1">
              <a:lnSpc>
                <a:spcPct val="80000"/>
              </a:lnSpc>
            </a:pPr>
            <a:r>
              <a:rPr lang="zh-CN" altLang="en-US" sz="2000" b="1">
                <a:solidFill>
                  <a:schemeClr val="tx1"/>
                </a:solidFill>
                <a:latin typeface="Times New Roman" panose="02020603050405020304" pitchFamily="18" charset="0"/>
              </a:rPr>
              <a:t>	    notif1     tri-state inverter;</a:t>
            </a:r>
          </a:p>
          <a:p>
            <a:pPr algn="ctr" eaLnBrk="1" hangingPunct="1"/>
            <a:r>
              <a:rPr lang="zh-CN" altLang="en-US" sz="2000" b="1">
                <a:solidFill>
                  <a:schemeClr val="tx1"/>
                </a:solidFill>
                <a:latin typeface="Times New Roman" panose="02020603050405020304" pitchFamily="18" charset="0"/>
              </a:rPr>
              <a:t>                     hi enable</a:t>
            </a:r>
          </a:p>
        </p:txBody>
      </p:sp>
      <p:graphicFrame>
        <p:nvGraphicFramePr>
          <p:cNvPr id="71686" name="对象 43013"/>
          <p:cNvGraphicFramePr>
            <a:graphicFrameLocks noChangeAspect="1"/>
          </p:cNvGraphicFramePr>
          <p:nvPr/>
        </p:nvGraphicFramePr>
        <p:xfrm>
          <a:off x="650875" y="3422650"/>
          <a:ext cx="441325" cy="271463"/>
        </p:xfrm>
        <a:graphic>
          <a:graphicData uri="http://schemas.openxmlformats.org/presentationml/2006/ole">
            <mc:AlternateContent xmlns:mc="http://schemas.openxmlformats.org/markup-compatibility/2006">
              <mc:Choice xmlns:v="urn:schemas-microsoft-com:vml" Requires="v">
                <p:oleObj spid="_x0000_s5121" r:id="rId3" imgW="462600" imgH="298800" progId="">
                  <p:embed/>
                </p:oleObj>
              </mc:Choice>
              <mc:Fallback>
                <p:oleObj r:id="rId3" imgW="462600" imgH="298800" progId="">
                  <p:embed/>
                  <p:pic>
                    <p:nvPicPr>
                      <p:cNvPr id="71686" name="对象 430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875" y="3422650"/>
                        <a:ext cx="44132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71687" name="对象 43014"/>
          <p:cNvGraphicFramePr>
            <a:graphicFrameLocks noChangeAspect="1"/>
          </p:cNvGraphicFramePr>
          <p:nvPr/>
        </p:nvGraphicFramePr>
        <p:xfrm>
          <a:off x="650875" y="2065338"/>
          <a:ext cx="488950" cy="457200"/>
        </p:xfrm>
        <a:graphic>
          <a:graphicData uri="http://schemas.openxmlformats.org/presentationml/2006/ole">
            <mc:AlternateContent xmlns:mc="http://schemas.openxmlformats.org/markup-compatibility/2006">
              <mc:Choice xmlns:v="urn:schemas-microsoft-com:vml" Requires="v">
                <p:oleObj spid="_x0000_s5122" r:id="rId5" imgW="510120" imgH="510120" progId="">
                  <p:embed/>
                </p:oleObj>
              </mc:Choice>
              <mc:Fallback>
                <p:oleObj r:id="rId5" imgW="510120" imgH="510120" progId="">
                  <p:embed/>
                  <p:pic>
                    <p:nvPicPr>
                      <p:cNvPr id="71687" name="对象 430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875" y="2065338"/>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71688" name="对象 43015"/>
          <p:cNvGraphicFramePr>
            <a:graphicFrameLocks noChangeAspect="1"/>
          </p:cNvGraphicFramePr>
          <p:nvPr/>
        </p:nvGraphicFramePr>
        <p:xfrm>
          <a:off x="650875" y="2751138"/>
          <a:ext cx="501650" cy="373062"/>
        </p:xfrm>
        <a:graphic>
          <a:graphicData uri="http://schemas.openxmlformats.org/presentationml/2006/ole">
            <mc:AlternateContent xmlns:mc="http://schemas.openxmlformats.org/markup-compatibility/2006">
              <mc:Choice xmlns:v="urn:schemas-microsoft-com:vml" Requires="v">
                <p:oleObj spid="_x0000_s5123" r:id="rId7" imgW="522720" imgH="422640" progId="">
                  <p:embed/>
                </p:oleObj>
              </mc:Choice>
              <mc:Fallback>
                <p:oleObj r:id="rId7" imgW="522720" imgH="422640" progId="">
                  <p:embed/>
                  <p:pic>
                    <p:nvPicPr>
                      <p:cNvPr id="71688" name="对象 430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0875" y="2751138"/>
                        <a:ext cx="50165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71689" name="对象 43016"/>
          <p:cNvGraphicFramePr>
            <a:graphicFrameLocks noChangeAspect="1"/>
          </p:cNvGraphicFramePr>
          <p:nvPr/>
        </p:nvGraphicFramePr>
        <p:xfrm>
          <a:off x="650875" y="4032250"/>
          <a:ext cx="471488" cy="271463"/>
        </p:xfrm>
        <a:graphic>
          <a:graphicData uri="http://schemas.openxmlformats.org/presentationml/2006/ole">
            <mc:AlternateContent xmlns:mc="http://schemas.openxmlformats.org/markup-compatibility/2006">
              <mc:Choice xmlns:v="urn:schemas-microsoft-com:vml" Requires="v">
                <p:oleObj spid="_x0000_s5124" r:id="rId9" imgW="492840" imgH="298800" progId="">
                  <p:embed/>
                </p:oleObj>
              </mc:Choice>
              <mc:Fallback>
                <p:oleObj r:id="rId9" imgW="492840" imgH="298800" progId="">
                  <p:embed/>
                  <p:pic>
                    <p:nvPicPr>
                      <p:cNvPr id="71689" name="对象 430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0875" y="4032250"/>
                        <a:ext cx="47148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71690" name="对象 43017"/>
          <p:cNvGraphicFramePr>
            <a:graphicFrameLocks noChangeAspect="1"/>
          </p:cNvGraphicFramePr>
          <p:nvPr/>
        </p:nvGraphicFramePr>
        <p:xfrm>
          <a:off x="650875" y="4649788"/>
          <a:ext cx="488950" cy="254000"/>
        </p:xfrm>
        <a:graphic>
          <a:graphicData uri="http://schemas.openxmlformats.org/presentationml/2006/ole">
            <mc:AlternateContent xmlns:mc="http://schemas.openxmlformats.org/markup-compatibility/2006">
              <mc:Choice xmlns:v="urn:schemas-microsoft-com:vml" Requires="v">
                <p:oleObj spid="_x0000_s5125" r:id="rId11" imgW="510840" imgH="298800" progId="">
                  <p:embed/>
                </p:oleObj>
              </mc:Choice>
              <mc:Fallback>
                <p:oleObj r:id="rId11" imgW="510840" imgH="298800" progId="">
                  <p:embed/>
                  <p:pic>
                    <p:nvPicPr>
                      <p:cNvPr id="71690" name="对象 4301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0875" y="4649788"/>
                        <a:ext cx="488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71691" name="对象 43018"/>
          <p:cNvGraphicFramePr>
            <a:graphicFrameLocks noChangeAspect="1"/>
          </p:cNvGraphicFramePr>
          <p:nvPr/>
        </p:nvGraphicFramePr>
        <p:xfrm>
          <a:off x="650875" y="5564188"/>
          <a:ext cx="533400" cy="254000"/>
        </p:xfrm>
        <a:graphic>
          <a:graphicData uri="http://schemas.openxmlformats.org/presentationml/2006/ole">
            <mc:AlternateContent xmlns:mc="http://schemas.openxmlformats.org/markup-compatibility/2006">
              <mc:Choice xmlns:v="urn:schemas-microsoft-com:vml" Requires="v">
                <p:oleObj spid="_x0000_s5126" r:id="rId13" imgW="552960" imgH="298800" progId="">
                  <p:embed/>
                </p:oleObj>
              </mc:Choice>
              <mc:Fallback>
                <p:oleObj r:id="rId13" imgW="552960" imgH="298800" progId="">
                  <p:embed/>
                  <p:pic>
                    <p:nvPicPr>
                      <p:cNvPr id="71691" name="对象 4301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0875" y="5564188"/>
                        <a:ext cx="5334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71692" name="对象 43019"/>
          <p:cNvGraphicFramePr>
            <a:graphicFrameLocks noChangeAspect="1"/>
          </p:cNvGraphicFramePr>
          <p:nvPr/>
        </p:nvGraphicFramePr>
        <p:xfrm>
          <a:off x="4813300" y="2446338"/>
          <a:ext cx="733425" cy="685800"/>
        </p:xfrm>
        <a:graphic>
          <a:graphicData uri="http://schemas.openxmlformats.org/presentationml/2006/ole">
            <mc:AlternateContent xmlns:mc="http://schemas.openxmlformats.org/markup-compatibility/2006">
              <mc:Choice xmlns:v="urn:schemas-microsoft-com:vml" Requires="v">
                <p:oleObj spid="_x0000_s5127" r:id="rId15" imgW="510120" imgH="510120" progId="">
                  <p:embed/>
                </p:oleObj>
              </mc:Choice>
              <mc:Fallback>
                <p:oleObj r:id="rId15" imgW="510120" imgH="510120" progId="">
                  <p:embed/>
                  <p:pic>
                    <p:nvPicPr>
                      <p:cNvPr id="71692" name="对象 4301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813300" y="2446338"/>
                        <a:ext cx="7334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71693" name="对象 43020"/>
          <p:cNvGraphicFramePr>
            <a:graphicFrameLocks noChangeAspect="1"/>
          </p:cNvGraphicFramePr>
          <p:nvPr/>
        </p:nvGraphicFramePr>
        <p:xfrm>
          <a:off x="4813300" y="2065338"/>
          <a:ext cx="733425" cy="568325"/>
        </p:xfrm>
        <a:graphic>
          <a:graphicData uri="http://schemas.openxmlformats.org/presentationml/2006/ole">
            <mc:AlternateContent xmlns:mc="http://schemas.openxmlformats.org/markup-compatibility/2006">
              <mc:Choice xmlns:v="urn:schemas-microsoft-com:vml" Requires="v">
                <p:oleObj spid="_x0000_s5128" r:id="rId17" imgW="396360" imgH="335880" progId="">
                  <p:embed/>
                </p:oleObj>
              </mc:Choice>
              <mc:Fallback>
                <p:oleObj r:id="rId17" imgW="396360" imgH="335880" progId="">
                  <p:embed/>
                  <p:pic>
                    <p:nvPicPr>
                      <p:cNvPr id="71693" name="对象 430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813300" y="2065338"/>
                        <a:ext cx="733425"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71694" name="对象 43021"/>
          <p:cNvGraphicFramePr>
            <a:graphicFrameLocks noChangeAspect="1"/>
          </p:cNvGraphicFramePr>
          <p:nvPr/>
        </p:nvGraphicFramePr>
        <p:xfrm>
          <a:off x="4894263" y="3208338"/>
          <a:ext cx="652462" cy="506412"/>
        </p:xfrm>
        <a:graphic>
          <a:graphicData uri="http://schemas.openxmlformats.org/presentationml/2006/ole">
            <mc:AlternateContent xmlns:mc="http://schemas.openxmlformats.org/markup-compatibility/2006">
              <mc:Choice xmlns:v="urn:schemas-microsoft-com:vml" Requires="v">
                <p:oleObj spid="_x0000_s5129" r:id="rId19" imgW="396360" imgH="335880" progId="">
                  <p:embed/>
                </p:oleObj>
              </mc:Choice>
              <mc:Fallback>
                <p:oleObj r:id="rId19" imgW="396360" imgH="335880" progId="">
                  <p:embed/>
                  <p:pic>
                    <p:nvPicPr>
                      <p:cNvPr id="71694" name="对象 4302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894263" y="3208338"/>
                        <a:ext cx="652462"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71695" name="对象 43022"/>
          <p:cNvGraphicFramePr>
            <a:graphicFrameLocks noChangeAspect="1"/>
          </p:cNvGraphicFramePr>
          <p:nvPr/>
        </p:nvGraphicFramePr>
        <p:xfrm>
          <a:off x="4894263" y="3970338"/>
          <a:ext cx="652462" cy="506412"/>
        </p:xfrm>
        <a:graphic>
          <a:graphicData uri="http://schemas.openxmlformats.org/presentationml/2006/ole">
            <mc:AlternateContent xmlns:mc="http://schemas.openxmlformats.org/markup-compatibility/2006">
              <mc:Choice xmlns:v="urn:schemas-microsoft-com:vml" Requires="v">
                <p:oleObj spid="_x0000_s5130" r:id="rId21" imgW="396360" imgH="335880" progId="">
                  <p:embed/>
                </p:oleObj>
              </mc:Choice>
              <mc:Fallback>
                <p:oleObj r:id="rId21" imgW="396360" imgH="335880" progId="">
                  <p:embed/>
                  <p:pic>
                    <p:nvPicPr>
                      <p:cNvPr id="71695" name="对象 4302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894263" y="3970338"/>
                        <a:ext cx="652462"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71696" name="对象 43023"/>
          <p:cNvGraphicFramePr>
            <a:graphicFrameLocks noChangeAspect="1"/>
          </p:cNvGraphicFramePr>
          <p:nvPr/>
        </p:nvGraphicFramePr>
        <p:xfrm>
          <a:off x="4894263" y="4732338"/>
          <a:ext cx="652462" cy="468312"/>
        </p:xfrm>
        <a:graphic>
          <a:graphicData uri="http://schemas.openxmlformats.org/presentationml/2006/ole">
            <mc:AlternateContent xmlns:mc="http://schemas.openxmlformats.org/markup-compatibility/2006">
              <mc:Choice xmlns:v="urn:schemas-microsoft-com:vml" Requires="v">
                <p:oleObj spid="_x0000_s5131" r:id="rId23" imgW="426240" imgH="339480" progId="">
                  <p:embed/>
                </p:oleObj>
              </mc:Choice>
              <mc:Fallback>
                <p:oleObj r:id="rId23" imgW="426240" imgH="339480" progId="">
                  <p:embed/>
                  <p:pic>
                    <p:nvPicPr>
                      <p:cNvPr id="71696" name="对象 43023"/>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894263" y="4732338"/>
                        <a:ext cx="652462"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71697" name="对象 43024"/>
          <p:cNvGraphicFramePr>
            <a:graphicFrameLocks noChangeAspect="1"/>
          </p:cNvGraphicFramePr>
          <p:nvPr/>
        </p:nvGraphicFramePr>
        <p:xfrm>
          <a:off x="4894263" y="5570538"/>
          <a:ext cx="652462" cy="468312"/>
        </p:xfrm>
        <a:graphic>
          <a:graphicData uri="http://schemas.openxmlformats.org/presentationml/2006/ole">
            <mc:AlternateContent xmlns:mc="http://schemas.openxmlformats.org/markup-compatibility/2006">
              <mc:Choice xmlns:v="urn:schemas-microsoft-com:vml" Requires="v">
                <p:oleObj spid="_x0000_s5132" r:id="rId25" imgW="426240" imgH="339480" progId="">
                  <p:embed/>
                </p:oleObj>
              </mc:Choice>
              <mc:Fallback>
                <p:oleObj r:id="rId25" imgW="426240" imgH="339480" progId="">
                  <p:embed/>
                  <p:pic>
                    <p:nvPicPr>
                      <p:cNvPr id="71697" name="对象 43024"/>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894263" y="5570538"/>
                        <a:ext cx="652462"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71698"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E63A6577-4F35-41CC-B3AF-FA6E61821F3C}" type="slidenum">
              <a:rPr lang="zh-CN" altLang="en-US" sz="1400"/>
              <a:pPr eaLnBrk="1" hangingPunct="1"/>
              <a:t>69</a:t>
            </a:fld>
            <a:endParaRPr lang="zh-CN" altLang="en-US" sz="140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矩形 44033"/>
          <p:cNvSpPr>
            <a:spLocks noChangeArrowheads="1"/>
          </p:cNvSpPr>
          <p:nvPr/>
        </p:nvSpPr>
        <p:spPr bwMode="auto">
          <a:xfrm>
            <a:off x="250825" y="622300"/>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20000"/>
              </a:lnSpc>
              <a:buClr>
                <a:srgbClr val="FF0000"/>
              </a:buClr>
              <a:buSzPct val="80000"/>
              <a:buFont typeface="Wingdings" panose="05000000000000000000" pitchFamily="2" charset="2"/>
              <a:buChar char="q"/>
            </a:pPr>
            <a:r>
              <a:rPr lang="zh-CN" altLang="en-US" sz="2800" b="1">
                <a:solidFill>
                  <a:schemeClr val="accent2"/>
                </a:solidFill>
                <a:latin typeface="Times New Roman" panose="02020603050405020304" pitchFamily="18" charset="0"/>
              </a:rPr>
              <a:t>在</a:t>
            </a:r>
            <a:r>
              <a:rPr lang="en-US" altLang="zh-CN" sz="2800" b="1">
                <a:solidFill>
                  <a:schemeClr val="accent2"/>
                </a:solidFill>
                <a:latin typeface="Times New Roman" panose="02020603050405020304" pitchFamily="18" charset="0"/>
              </a:rPr>
              <a:t>Verilog HDL</a:t>
            </a:r>
            <a:r>
              <a:rPr lang="zh-CN" altLang="en-US" sz="2800" b="1">
                <a:solidFill>
                  <a:schemeClr val="accent2"/>
                </a:solidFill>
                <a:latin typeface="Times New Roman" panose="02020603050405020304" pitchFamily="18" charset="0"/>
              </a:rPr>
              <a:t>语言中已预定义了单向和双向的晶体管级原型</a:t>
            </a:r>
          </a:p>
        </p:txBody>
      </p:sp>
      <p:sp>
        <p:nvSpPr>
          <p:cNvPr id="72707" name="矩形 44034"/>
          <p:cNvSpPr>
            <a:spLocks noChangeArrowheads="1"/>
          </p:cNvSpPr>
          <p:nvPr/>
        </p:nvSpPr>
        <p:spPr bwMode="auto">
          <a:xfrm>
            <a:off x="312738" y="1846263"/>
            <a:ext cx="3962400" cy="4248150"/>
          </a:xfrm>
          <a:prstGeom prst="rect">
            <a:avLst/>
          </a:prstGeom>
          <a:noFill/>
          <a:ln w="19050" cap="sq">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05000"/>
              </a:lnSpc>
            </a:pPr>
            <a:r>
              <a:rPr lang="zh-CN" altLang="en-US" sz="2000">
                <a:solidFill>
                  <a:schemeClr val="bg2"/>
                </a:solidFill>
                <a:latin typeface="Times New Roman" panose="02020603050405020304" pitchFamily="18" charset="0"/>
              </a:rPr>
              <a:t>	</a:t>
            </a:r>
            <a:r>
              <a:rPr lang="zh-CN" altLang="en-US" sz="2000" b="1">
                <a:solidFill>
                  <a:schemeClr val="tx1"/>
                </a:solidFill>
                <a:latin typeface="Times New Roman" panose="02020603050405020304" pitchFamily="18" charset="0"/>
              </a:rPr>
              <a:t>Pmos          uni-directional</a:t>
            </a:r>
          </a:p>
          <a:p>
            <a:pPr algn="ctr" eaLnBrk="1" hangingPunct="1">
              <a:lnSpc>
                <a:spcPct val="105000"/>
              </a:lnSpc>
            </a:pPr>
            <a:r>
              <a:rPr lang="zh-CN" altLang="en-US" sz="2000" b="1">
                <a:solidFill>
                  <a:schemeClr val="tx1"/>
                </a:solidFill>
                <a:latin typeface="Times New Roman" panose="02020603050405020304" pitchFamily="18" charset="0"/>
              </a:rPr>
              <a:t>	                  PMOS switch</a:t>
            </a:r>
          </a:p>
          <a:p>
            <a:pPr algn="ctr" eaLnBrk="1" hangingPunct="1">
              <a:lnSpc>
                <a:spcPct val="105000"/>
              </a:lnSpc>
            </a:pPr>
            <a:r>
              <a:rPr lang="zh-CN" altLang="en-US" sz="2000" b="1">
                <a:solidFill>
                  <a:schemeClr val="tx1"/>
                </a:solidFill>
                <a:latin typeface="Times New Roman" panose="02020603050405020304" pitchFamily="18" charset="0"/>
              </a:rPr>
              <a:t>    rpmos         resistive</a:t>
            </a:r>
          </a:p>
          <a:p>
            <a:pPr algn="ctr" eaLnBrk="1" hangingPunct="1">
              <a:lnSpc>
                <a:spcPct val="105000"/>
              </a:lnSpc>
            </a:pPr>
            <a:r>
              <a:rPr lang="zh-CN" altLang="en-US" sz="2000" b="1">
                <a:solidFill>
                  <a:schemeClr val="tx1"/>
                </a:solidFill>
                <a:latin typeface="Times New Roman" panose="02020603050405020304" pitchFamily="18" charset="0"/>
              </a:rPr>
              <a:t>	                 PMOS switch</a:t>
            </a:r>
          </a:p>
          <a:p>
            <a:pPr algn="ctr" eaLnBrk="1" hangingPunct="1">
              <a:lnSpc>
                <a:spcPct val="105000"/>
              </a:lnSpc>
            </a:pPr>
            <a:r>
              <a:rPr lang="zh-CN" altLang="en-US" sz="2000" b="1">
                <a:solidFill>
                  <a:schemeClr val="tx1"/>
                </a:solidFill>
                <a:latin typeface="Times New Roman" panose="02020603050405020304" pitchFamily="18" charset="0"/>
              </a:rPr>
              <a:t>	nmos          uni-directional</a:t>
            </a:r>
          </a:p>
          <a:p>
            <a:pPr algn="ctr" eaLnBrk="1" hangingPunct="1">
              <a:lnSpc>
                <a:spcPct val="105000"/>
              </a:lnSpc>
            </a:pPr>
            <a:r>
              <a:rPr lang="zh-CN" altLang="en-US" sz="2000" b="1">
                <a:solidFill>
                  <a:schemeClr val="tx1"/>
                </a:solidFill>
                <a:latin typeface="Times New Roman" panose="02020603050405020304" pitchFamily="18" charset="0"/>
              </a:rPr>
              <a:t>	                  NMOS switch</a:t>
            </a:r>
          </a:p>
          <a:p>
            <a:pPr algn="ctr" eaLnBrk="1" hangingPunct="1">
              <a:lnSpc>
                <a:spcPct val="105000"/>
              </a:lnSpc>
            </a:pPr>
            <a:r>
              <a:rPr lang="zh-CN" altLang="en-US" sz="2000" b="1">
                <a:solidFill>
                  <a:schemeClr val="tx1"/>
                </a:solidFill>
                <a:latin typeface="Times New Roman" panose="02020603050405020304" pitchFamily="18" charset="0"/>
              </a:rPr>
              <a:t>    rnmos        resistive</a:t>
            </a:r>
          </a:p>
          <a:p>
            <a:pPr algn="ctr" eaLnBrk="1" hangingPunct="1">
              <a:lnSpc>
                <a:spcPct val="105000"/>
              </a:lnSpc>
            </a:pPr>
            <a:r>
              <a:rPr lang="zh-CN" altLang="en-US" sz="2000" b="1">
                <a:solidFill>
                  <a:schemeClr val="tx1"/>
                </a:solidFill>
                <a:latin typeface="Times New Roman" panose="02020603050405020304" pitchFamily="18" charset="0"/>
              </a:rPr>
              <a:t>	                 NMOS switch</a:t>
            </a:r>
          </a:p>
          <a:p>
            <a:pPr algn="ctr" eaLnBrk="1" hangingPunct="1">
              <a:lnSpc>
                <a:spcPct val="105000"/>
              </a:lnSpc>
            </a:pPr>
            <a:r>
              <a:rPr lang="zh-CN" altLang="en-US" sz="2000" b="1">
                <a:solidFill>
                  <a:schemeClr val="tx1"/>
                </a:solidFill>
                <a:latin typeface="Times New Roman" panose="02020603050405020304" pitchFamily="18" charset="0"/>
              </a:rPr>
              <a:t>	cmos          uni-directional</a:t>
            </a:r>
          </a:p>
          <a:p>
            <a:pPr algn="ctr" eaLnBrk="1" hangingPunct="1">
              <a:lnSpc>
                <a:spcPct val="105000"/>
              </a:lnSpc>
            </a:pPr>
            <a:r>
              <a:rPr lang="zh-CN" altLang="en-US" sz="2000" b="1">
                <a:solidFill>
                  <a:schemeClr val="tx1"/>
                </a:solidFill>
                <a:latin typeface="Times New Roman" panose="02020603050405020304" pitchFamily="18" charset="0"/>
              </a:rPr>
              <a:t>	                 CMOS switch</a:t>
            </a:r>
          </a:p>
          <a:p>
            <a:pPr algn="ctr" eaLnBrk="1" hangingPunct="1">
              <a:lnSpc>
                <a:spcPct val="105000"/>
              </a:lnSpc>
            </a:pPr>
            <a:r>
              <a:rPr lang="zh-CN" altLang="en-US" sz="2000" b="1">
                <a:solidFill>
                  <a:schemeClr val="tx1"/>
                </a:solidFill>
                <a:latin typeface="Times New Roman" panose="02020603050405020304" pitchFamily="18" charset="0"/>
              </a:rPr>
              <a:t>    rcmos         resistive</a:t>
            </a:r>
          </a:p>
          <a:p>
            <a:pPr algn="ctr" eaLnBrk="1" hangingPunct="1">
              <a:lnSpc>
                <a:spcPct val="105000"/>
              </a:lnSpc>
            </a:pPr>
            <a:r>
              <a:rPr lang="zh-CN" altLang="en-US" sz="2000" b="1">
                <a:solidFill>
                  <a:schemeClr val="tx1"/>
                </a:solidFill>
                <a:latin typeface="Times New Roman" panose="02020603050405020304" pitchFamily="18" charset="0"/>
              </a:rPr>
              <a:t>	                  CMOS switch</a:t>
            </a:r>
          </a:p>
          <a:p>
            <a:pPr algn="ctr" eaLnBrk="1" hangingPunct="1">
              <a:lnSpc>
                <a:spcPct val="105000"/>
              </a:lnSpc>
            </a:pPr>
            <a:r>
              <a:rPr lang="zh-CN" altLang="en-US" sz="2000" b="1">
                <a:solidFill>
                  <a:schemeClr val="tx1"/>
                </a:solidFill>
                <a:latin typeface="Times New Roman" panose="02020603050405020304" pitchFamily="18" charset="0"/>
              </a:rPr>
              <a:t>            pullup        pullup resistor</a:t>
            </a:r>
          </a:p>
        </p:txBody>
      </p:sp>
      <p:sp>
        <p:nvSpPr>
          <p:cNvPr id="72708" name="矩形 44035"/>
          <p:cNvSpPr>
            <a:spLocks noChangeArrowheads="1"/>
          </p:cNvSpPr>
          <p:nvPr/>
        </p:nvSpPr>
        <p:spPr bwMode="auto">
          <a:xfrm>
            <a:off x="4427538" y="1846263"/>
            <a:ext cx="4495800" cy="4248150"/>
          </a:xfrm>
          <a:prstGeom prst="rect">
            <a:avLst/>
          </a:prstGeom>
          <a:noFill/>
          <a:ln w="19050" cap="sq">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05000"/>
              </a:lnSpc>
            </a:pPr>
            <a:r>
              <a:rPr lang="zh-CN" altLang="en-US" sz="2000">
                <a:solidFill>
                  <a:schemeClr val="bg2"/>
                </a:solidFill>
                <a:latin typeface="Times New Roman" panose="02020603050405020304" pitchFamily="18" charset="0"/>
              </a:rPr>
              <a:t>            </a:t>
            </a:r>
            <a:r>
              <a:rPr lang="zh-CN" altLang="en-US" sz="2000" b="1">
                <a:solidFill>
                  <a:schemeClr val="tx1"/>
                </a:solidFill>
                <a:latin typeface="Times New Roman" panose="02020603050405020304" pitchFamily="18" charset="0"/>
              </a:rPr>
              <a:t>tran         bi-directional pass</a:t>
            </a:r>
          </a:p>
          <a:p>
            <a:pPr algn="ctr" eaLnBrk="1" hangingPunct="1">
              <a:lnSpc>
                <a:spcPct val="105000"/>
              </a:lnSpc>
            </a:pPr>
            <a:r>
              <a:rPr lang="zh-CN" altLang="en-US" sz="2000" b="1">
                <a:solidFill>
                  <a:schemeClr val="tx1"/>
                </a:solidFill>
                <a:latin typeface="Times New Roman" panose="02020603050405020304" pitchFamily="18" charset="0"/>
              </a:rPr>
              <a:t>             transistor</a:t>
            </a:r>
          </a:p>
          <a:p>
            <a:pPr algn="ctr" eaLnBrk="1" hangingPunct="1">
              <a:lnSpc>
                <a:spcPct val="105000"/>
              </a:lnSpc>
            </a:pPr>
            <a:r>
              <a:rPr lang="zh-CN" altLang="en-US" sz="2000" b="1">
                <a:solidFill>
                  <a:schemeClr val="tx1"/>
                </a:solidFill>
                <a:latin typeface="Times New Roman" panose="02020603050405020304" pitchFamily="18" charset="0"/>
              </a:rPr>
              <a:t>    rtran        resistive pass</a:t>
            </a:r>
          </a:p>
          <a:p>
            <a:pPr algn="ctr" eaLnBrk="1" hangingPunct="1">
              <a:lnSpc>
                <a:spcPct val="105000"/>
              </a:lnSpc>
            </a:pPr>
            <a:r>
              <a:rPr lang="zh-CN" altLang="en-US" sz="2000" b="1">
                <a:solidFill>
                  <a:schemeClr val="tx1"/>
                </a:solidFill>
                <a:latin typeface="Times New Roman" panose="02020603050405020304" pitchFamily="18" charset="0"/>
              </a:rPr>
              <a:t>             transistor</a:t>
            </a:r>
          </a:p>
          <a:p>
            <a:pPr algn="ctr" eaLnBrk="1" hangingPunct="1">
              <a:lnSpc>
                <a:spcPct val="105000"/>
              </a:lnSpc>
            </a:pPr>
            <a:r>
              <a:rPr lang="zh-CN" altLang="en-US" sz="2000" b="1">
                <a:solidFill>
                  <a:schemeClr val="tx1"/>
                </a:solidFill>
                <a:latin typeface="Times New Roman" panose="02020603050405020304" pitchFamily="18" charset="0"/>
              </a:rPr>
              <a:t>    tranif0     bi-directional</a:t>
            </a:r>
          </a:p>
          <a:p>
            <a:pPr algn="ctr" eaLnBrk="1" hangingPunct="1">
              <a:lnSpc>
                <a:spcPct val="105000"/>
              </a:lnSpc>
            </a:pPr>
            <a:r>
              <a:rPr lang="zh-CN" altLang="en-US" sz="2000" b="1">
                <a:solidFill>
                  <a:schemeClr val="tx1"/>
                </a:solidFill>
                <a:latin typeface="Times New Roman" panose="02020603050405020304" pitchFamily="18" charset="0"/>
              </a:rPr>
              <a:t>                               trnasistor;Io enable</a:t>
            </a:r>
          </a:p>
          <a:p>
            <a:pPr algn="ctr" eaLnBrk="1" hangingPunct="1">
              <a:lnSpc>
                <a:spcPct val="105000"/>
              </a:lnSpc>
            </a:pPr>
            <a:r>
              <a:rPr lang="zh-CN" altLang="en-US" sz="2000" b="1">
                <a:solidFill>
                  <a:schemeClr val="tx1"/>
                </a:solidFill>
                <a:latin typeface="Times New Roman" panose="02020603050405020304" pitchFamily="18" charset="0"/>
              </a:rPr>
              <a:t>              rtranif      resistive transitor;</a:t>
            </a:r>
          </a:p>
          <a:p>
            <a:pPr algn="ctr" eaLnBrk="1" hangingPunct="1">
              <a:lnSpc>
                <a:spcPct val="105000"/>
              </a:lnSpc>
            </a:pPr>
            <a:r>
              <a:rPr lang="zh-CN" altLang="en-US" sz="2000" b="1">
                <a:solidFill>
                  <a:schemeClr val="tx1"/>
                </a:solidFill>
                <a:latin typeface="Times New Roman" panose="02020603050405020304" pitchFamily="18" charset="0"/>
              </a:rPr>
              <a:t>              Io enable</a:t>
            </a:r>
          </a:p>
          <a:p>
            <a:pPr algn="ctr" eaLnBrk="1" hangingPunct="1">
              <a:lnSpc>
                <a:spcPct val="105000"/>
              </a:lnSpc>
            </a:pPr>
            <a:r>
              <a:rPr lang="zh-CN" altLang="en-US" sz="2000" b="1">
                <a:solidFill>
                  <a:schemeClr val="tx1"/>
                </a:solidFill>
                <a:latin typeface="Times New Roman" panose="02020603050405020304" pitchFamily="18" charset="0"/>
              </a:rPr>
              <a:t>      tranif1     bi-directional</a:t>
            </a:r>
          </a:p>
          <a:p>
            <a:pPr algn="ctr" eaLnBrk="1" hangingPunct="1">
              <a:lnSpc>
                <a:spcPct val="105000"/>
              </a:lnSpc>
            </a:pPr>
            <a:r>
              <a:rPr lang="zh-CN" altLang="en-US" sz="2000" b="1">
                <a:solidFill>
                  <a:schemeClr val="tx1"/>
                </a:solidFill>
                <a:latin typeface="Times New Roman" panose="02020603050405020304" pitchFamily="18" charset="0"/>
              </a:rPr>
              <a:t>                             transistor;hi enable</a:t>
            </a:r>
          </a:p>
          <a:p>
            <a:pPr algn="ctr" eaLnBrk="1" hangingPunct="1">
              <a:lnSpc>
                <a:spcPct val="105000"/>
              </a:lnSpc>
            </a:pPr>
            <a:r>
              <a:rPr lang="zh-CN" altLang="en-US" sz="2000" b="1">
                <a:solidFill>
                  <a:schemeClr val="tx1"/>
                </a:solidFill>
                <a:latin typeface="Times New Roman" panose="02020603050405020304" pitchFamily="18" charset="0"/>
              </a:rPr>
              <a:t>                rtranif1    resistive transistor;</a:t>
            </a:r>
          </a:p>
          <a:p>
            <a:pPr algn="ctr" eaLnBrk="1" hangingPunct="1">
              <a:lnSpc>
                <a:spcPct val="105000"/>
              </a:lnSpc>
            </a:pPr>
            <a:r>
              <a:rPr lang="zh-CN" altLang="en-US" sz="2000" b="1">
                <a:solidFill>
                  <a:schemeClr val="tx1"/>
                </a:solidFill>
                <a:latin typeface="Times New Roman" panose="02020603050405020304" pitchFamily="18" charset="0"/>
              </a:rPr>
              <a:t>               hi enable</a:t>
            </a:r>
          </a:p>
          <a:p>
            <a:pPr algn="ctr" eaLnBrk="1" hangingPunct="1">
              <a:lnSpc>
                <a:spcPct val="105000"/>
              </a:lnSpc>
            </a:pPr>
            <a:r>
              <a:rPr lang="zh-CN" altLang="en-US" sz="2000" b="1">
                <a:solidFill>
                  <a:schemeClr val="tx1"/>
                </a:solidFill>
                <a:latin typeface="Times New Roman" panose="02020603050405020304" pitchFamily="18" charset="0"/>
              </a:rPr>
              <a:t>            pulldow   pulldown resistor</a:t>
            </a:r>
          </a:p>
        </p:txBody>
      </p:sp>
      <p:graphicFrame>
        <p:nvGraphicFramePr>
          <p:cNvPr id="72709" name="对象 44036"/>
          <p:cNvGraphicFramePr>
            <a:graphicFrameLocks noChangeAspect="1"/>
          </p:cNvGraphicFramePr>
          <p:nvPr/>
        </p:nvGraphicFramePr>
        <p:xfrm>
          <a:off x="312738" y="1773238"/>
          <a:ext cx="914400" cy="4365625"/>
        </p:xfrm>
        <a:graphic>
          <a:graphicData uri="http://schemas.openxmlformats.org/presentationml/2006/ole">
            <mc:AlternateContent xmlns:mc="http://schemas.openxmlformats.org/markup-compatibility/2006">
              <mc:Choice xmlns:v="urn:schemas-microsoft-com:vml" Requires="v">
                <p:oleObj spid="_x0000_s6145" r:id="rId3" imgW="990000" imgH="5789880" progId="">
                  <p:embed/>
                </p:oleObj>
              </mc:Choice>
              <mc:Fallback>
                <p:oleObj r:id="rId3" imgW="990000" imgH="5789880" progId="">
                  <p:embed/>
                  <p:pic>
                    <p:nvPicPr>
                      <p:cNvPr id="72709" name="对象 440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738" y="1773238"/>
                        <a:ext cx="914400" cy="436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graphicFrame>
        <p:nvGraphicFramePr>
          <p:cNvPr id="72710" name="对象 44037"/>
          <p:cNvGraphicFramePr>
            <a:graphicFrameLocks noChangeAspect="1"/>
          </p:cNvGraphicFramePr>
          <p:nvPr/>
        </p:nvGraphicFramePr>
        <p:xfrm>
          <a:off x="4579938" y="1922463"/>
          <a:ext cx="914400" cy="4216400"/>
        </p:xfrm>
        <a:graphic>
          <a:graphicData uri="http://schemas.openxmlformats.org/presentationml/2006/ole">
            <mc:AlternateContent xmlns:mc="http://schemas.openxmlformats.org/markup-compatibility/2006">
              <mc:Choice xmlns:v="urn:schemas-microsoft-com:vml" Requires="v">
                <p:oleObj spid="_x0000_s6146" r:id="rId5" imgW="990000" imgH="5789880" progId="">
                  <p:embed/>
                </p:oleObj>
              </mc:Choice>
              <mc:Fallback>
                <p:oleObj r:id="rId5" imgW="990000" imgH="5789880" progId="">
                  <p:embed/>
                  <p:pic>
                    <p:nvPicPr>
                      <p:cNvPr id="72710" name="对象 4403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9938" y="1922463"/>
                        <a:ext cx="914400"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72711"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DC93489F-F5BB-4DEC-BDA5-1D53CDC250E3}" type="slidenum">
              <a:rPr lang="zh-CN" altLang="en-US" sz="1400"/>
              <a:pPr eaLnBrk="1" hangingPunct="1"/>
              <a:t>70</a:t>
            </a:fld>
            <a:endParaRPr lang="zh-CN" altLang="en-US" sz="140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矩形 45057"/>
          <p:cNvSpPr>
            <a:spLocks noChangeArrowheads="1"/>
          </p:cNvSpPr>
          <p:nvPr/>
        </p:nvSpPr>
        <p:spPr bwMode="auto">
          <a:xfrm>
            <a:off x="0" y="403225"/>
            <a:ext cx="914400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nchor="b"/>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ctr" eaLnBrk="1" hangingPunct="1">
              <a:lnSpc>
                <a:spcPct val="115000"/>
              </a:lnSpc>
              <a:spcBef>
                <a:spcPct val="10000"/>
              </a:spcBef>
            </a:pPr>
            <a:r>
              <a:rPr lang="zh-CN" altLang="en-US" sz="3600" b="1">
                <a:solidFill>
                  <a:schemeClr val="tx1"/>
                </a:solidFill>
                <a:ea typeface="黑体" panose="02010609060101010101" pitchFamily="49" charset="-122"/>
              </a:rPr>
              <a:t>用户定义的原语</a:t>
            </a:r>
          </a:p>
        </p:txBody>
      </p:sp>
      <p:sp>
        <p:nvSpPr>
          <p:cNvPr id="73731" name="矩形 45058"/>
          <p:cNvSpPr>
            <a:spLocks noChangeArrowheads="1"/>
          </p:cNvSpPr>
          <p:nvPr/>
        </p:nvSpPr>
        <p:spPr bwMode="auto">
          <a:xfrm>
            <a:off x="250825" y="1052513"/>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742950" indent="-28575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en-US" altLang="zh-CN" sz="2800" b="1">
                <a:solidFill>
                  <a:schemeClr val="accent2"/>
                </a:solidFill>
                <a:latin typeface="Times New Roman" panose="02020603050405020304" pitchFamily="18" charset="0"/>
              </a:rPr>
              <a:t>UDP</a:t>
            </a:r>
            <a:r>
              <a:rPr lang="zh-CN" altLang="en-US" sz="2800" b="1">
                <a:solidFill>
                  <a:schemeClr val="accent2"/>
                </a:solidFill>
                <a:latin typeface="Times New Roman" panose="02020603050405020304" pitchFamily="18" charset="0"/>
              </a:rPr>
              <a:t>的定义</a:t>
            </a:r>
          </a:p>
          <a:p>
            <a:pPr algn="just" eaLnBrk="1" hangingPunct="1">
              <a:lnSpc>
                <a:spcPct val="150000"/>
              </a:lnSpc>
              <a:buClr>
                <a:srgbClr val="FF0000"/>
              </a:buClr>
              <a:buSzPct val="80000"/>
              <a:buFont typeface="Wingdings" panose="05000000000000000000" pitchFamily="2" charset="2"/>
              <a:buChar char="q"/>
            </a:pPr>
            <a:endParaRPr lang="zh-CN" altLang="en-US" sz="2800" b="1">
              <a:solidFill>
                <a:schemeClr val="accent2"/>
              </a:solidFill>
              <a:latin typeface="Times New Roman" panose="02020603050405020304" pitchFamily="18" charset="0"/>
            </a:endParaRPr>
          </a:p>
          <a:p>
            <a:pPr algn="just" eaLnBrk="1" hangingPunct="1">
              <a:lnSpc>
                <a:spcPct val="150000"/>
              </a:lnSpc>
              <a:buClr>
                <a:srgbClr val="FF0000"/>
              </a:buClr>
              <a:buSzPct val="80000"/>
              <a:buFont typeface="Wingdings" panose="05000000000000000000" pitchFamily="2" charset="2"/>
              <a:buChar char="q"/>
            </a:pPr>
            <a:endParaRPr lang="zh-CN" altLang="en-US" sz="2800" b="1">
              <a:solidFill>
                <a:schemeClr val="accent2"/>
              </a:solidFill>
              <a:latin typeface="Times New Roman" panose="02020603050405020304" pitchFamily="18" charset="0"/>
            </a:endParaRPr>
          </a:p>
          <a:p>
            <a:pPr algn="just" eaLnBrk="1" hangingPunct="1">
              <a:lnSpc>
                <a:spcPct val="150000"/>
              </a:lnSpc>
              <a:buClr>
                <a:srgbClr val="FF0000"/>
              </a:buClr>
              <a:buSzPct val="80000"/>
              <a:buFont typeface="Wingdings" panose="05000000000000000000" pitchFamily="2" charset="2"/>
              <a:buChar char="q"/>
            </a:pPr>
            <a:endParaRPr lang="zh-CN" altLang="en-US" sz="2800" b="1">
              <a:solidFill>
                <a:schemeClr val="accent2"/>
              </a:solidFill>
              <a:latin typeface="Times New Roman" panose="02020603050405020304" pitchFamily="18" charset="0"/>
            </a:endParaRPr>
          </a:p>
          <a:p>
            <a:pPr algn="just" eaLnBrk="1" hangingPunct="1">
              <a:lnSpc>
                <a:spcPct val="150000"/>
              </a:lnSpc>
              <a:buClr>
                <a:srgbClr val="FF0000"/>
              </a:buClr>
              <a:buSzPct val="80000"/>
              <a:buFont typeface="Wingdings" panose="05000000000000000000" pitchFamily="2" charset="2"/>
              <a:buChar char="q"/>
            </a:pPr>
            <a:endParaRPr lang="zh-CN" altLang="en-US" sz="2800" b="1">
              <a:solidFill>
                <a:schemeClr val="accent2"/>
              </a:solidFill>
              <a:latin typeface="Times New Roman" panose="02020603050405020304" pitchFamily="18" charset="0"/>
            </a:endParaRPr>
          </a:p>
        </p:txBody>
      </p:sp>
      <p:sp>
        <p:nvSpPr>
          <p:cNvPr id="73732" name="矩形 45059"/>
          <p:cNvSpPr>
            <a:spLocks noChangeArrowheads="1"/>
          </p:cNvSpPr>
          <p:nvPr/>
        </p:nvSpPr>
        <p:spPr bwMode="auto">
          <a:xfrm>
            <a:off x="900113" y="1989138"/>
            <a:ext cx="7272337" cy="3455987"/>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r>
              <a:rPr lang="en-US" altLang="zh-CN" b="1">
                <a:solidFill>
                  <a:srgbClr val="FF0000"/>
                </a:solidFill>
                <a:latin typeface="Times New Roman" panose="02020603050405020304" pitchFamily="18" charset="0"/>
              </a:rPr>
              <a:t>primitive  </a:t>
            </a:r>
            <a:r>
              <a:rPr lang="en-US" altLang="zh-CN" b="1">
                <a:solidFill>
                  <a:srgbClr val="000000"/>
                </a:solidFill>
                <a:latin typeface="Times New Roman" panose="02020603050405020304" pitchFamily="18" charset="0"/>
              </a:rPr>
              <a:t>UDP_name (OutputName, List_of_inputs)</a:t>
            </a:r>
          </a:p>
          <a:p>
            <a:pPr eaLnBrk="1" hangingPunct="1"/>
            <a:r>
              <a:rPr lang="en-US" altLang="zh-CN" b="1">
                <a:solidFill>
                  <a:srgbClr val="000000"/>
                </a:solidFill>
                <a:latin typeface="Times New Roman" panose="02020603050405020304" pitchFamily="18" charset="0"/>
              </a:rPr>
              <a:t>    Output_declaration</a:t>
            </a:r>
          </a:p>
          <a:p>
            <a:pPr eaLnBrk="1" hangingPunct="1"/>
            <a:r>
              <a:rPr lang="en-US" altLang="zh-CN" b="1">
                <a:solidFill>
                  <a:srgbClr val="000000"/>
                </a:solidFill>
                <a:latin typeface="Times New Roman" panose="02020603050405020304" pitchFamily="18" charset="0"/>
              </a:rPr>
              <a:t>    List_of_input_declarations</a:t>
            </a:r>
          </a:p>
          <a:p>
            <a:pPr eaLnBrk="1" hangingPunct="1"/>
            <a:r>
              <a:rPr lang="en-US" altLang="zh-CN" b="1">
                <a:solidFill>
                  <a:srgbClr val="000000"/>
                </a:solidFill>
                <a:latin typeface="Times New Roman" panose="02020603050405020304" pitchFamily="18" charset="0"/>
              </a:rPr>
              <a:t>    [Reg_declaration]</a:t>
            </a:r>
          </a:p>
          <a:p>
            <a:pPr eaLnBrk="1" hangingPunct="1"/>
            <a:r>
              <a:rPr lang="en-US" altLang="zh-CN" b="1">
                <a:solidFill>
                  <a:srgbClr val="000000"/>
                </a:solidFill>
                <a:latin typeface="Times New Roman" panose="02020603050405020304" pitchFamily="18" charset="0"/>
              </a:rPr>
              <a:t>    [Initial_statement]</a:t>
            </a:r>
          </a:p>
          <a:p>
            <a:pPr eaLnBrk="1" hangingPunct="1"/>
            <a:r>
              <a:rPr lang="en-US" altLang="zh-CN" b="1">
                <a:solidFill>
                  <a:srgbClr val="FF0000"/>
                </a:solidFill>
                <a:latin typeface="Times New Roman" panose="02020603050405020304" pitchFamily="18" charset="0"/>
              </a:rPr>
              <a:t>    table</a:t>
            </a:r>
            <a:endParaRPr lang="en-US" altLang="zh-CN" b="1">
              <a:solidFill>
                <a:srgbClr val="000000"/>
              </a:solidFill>
              <a:latin typeface="Times New Roman" panose="02020603050405020304" pitchFamily="18" charset="0"/>
            </a:endParaRPr>
          </a:p>
          <a:p>
            <a:pPr eaLnBrk="1" hangingPunct="1"/>
            <a:r>
              <a:rPr lang="en-US" altLang="zh-CN" b="1">
                <a:solidFill>
                  <a:srgbClr val="000000"/>
                </a:solidFill>
                <a:latin typeface="Times New Roman" panose="02020603050405020304" pitchFamily="18" charset="0"/>
              </a:rPr>
              <a:t>        List_of_tabel_entries</a:t>
            </a:r>
          </a:p>
          <a:p>
            <a:pPr eaLnBrk="1" hangingPunct="1"/>
            <a:r>
              <a:rPr lang="en-US" altLang="zh-CN" b="1">
                <a:solidFill>
                  <a:srgbClr val="FF0000"/>
                </a:solidFill>
                <a:latin typeface="Times New Roman" panose="02020603050405020304" pitchFamily="18" charset="0"/>
              </a:rPr>
              <a:t>    endtable</a:t>
            </a:r>
            <a:endParaRPr lang="en-US" altLang="zh-CN" b="1">
              <a:solidFill>
                <a:srgbClr val="000000"/>
              </a:solidFill>
              <a:latin typeface="Times New Roman" panose="02020603050405020304" pitchFamily="18" charset="0"/>
            </a:endParaRPr>
          </a:p>
          <a:p>
            <a:pPr eaLnBrk="1" hangingPunct="1"/>
            <a:r>
              <a:rPr lang="en-US" altLang="zh-CN" b="1">
                <a:solidFill>
                  <a:srgbClr val="FF0000"/>
                </a:solidFill>
                <a:latin typeface="Times New Roman" panose="02020603050405020304" pitchFamily="18" charset="0"/>
              </a:rPr>
              <a:t>endprimitive</a:t>
            </a:r>
            <a:endParaRPr lang="en-US" altLang="zh-CN" b="1">
              <a:solidFill>
                <a:srgbClr val="000000"/>
              </a:solidFill>
              <a:latin typeface="Times New Roman" panose="02020603050405020304" pitchFamily="18" charset="0"/>
            </a:endParaRPr>
          </a:p>
        </p:txBody>
      </p:sp>
      <p:sp>
        <p:nvSpPr>
          <p:cNvPr id="73733"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CE6103EC-9C54-4F57-9C35-B629C5482699}" type="slidenum">
              <a:rPr lang="zh-CN" altLang="en-US" sz="1400"/>
              <a:pPr eaLnBrk="1" hangingPunct="1"/>
              <a:t>71</a:t>
            </a:fld>
            <a:endParaRPr lang="zh-CN" altLang="en-US" sz="140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矩形 46081"/>
          <p:cNvSpPr>
            <a:spLocks noChangeArrowheads="1"/>
          </p:cNvSpPr>
          <p:nvPr/>
        </p:nvSpPr>
        <p:spPr bwMode="auto">
          <a:xfrm>
            <a:off x="250825" y="909638"/>
            <a:ext cx="8713788"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779" tIns="47890" rIns="95779" bIns="47890"/>
          <a:lstStyle>
            <a:lvl1pPr marL="492125" indent="-492125" defTabSz="958850" eaLnBrk="0" hangingPunct="0">
              <a:defRPr sz="2400">
                <a:solidFill>
                  <a:srgbClr val="0066FF"/>
                </a:solidFill>
                <a:latin typeface="Arial" panose="020B0604020202020204" pitchFamily="34" charset="0"/>
                <a:ea typeface="宋体" panose="02010600030101010101" pitchFamily="2" charset="-122"/>
              </a:defRPr>
            </a:lvl1pPr>
            <a:lvl2pPr marL="950913" indent="-457200" defTabSz="958850" eaLnBrk="0" hangingPunct="0">
              <a:defRPr sz="2400">
                <a:solidFill>
                  <a:srgbClr val="0066FF"/>
                </a:solidFill>
                <a:latin typeface="Arial" panose="020B0604020202020204" pitchFamily="34" charset="0"/>
                <a:ea typeface="宋体" panose="02010600030101010101" pitchFamily="2" charset="-122"/>
              </a:defRPr>
            </a:lvl2pPr>
            <a:lvl3pPr marL="1143000" indent="-228600" defTabSz="958850" eaLnBrk="0" hangingPunct="0">
              <a:defRPr sz="2400">
                <a:solidFill>
                  <a:srgbClr val="0066FF"/>
                </a:solidFill>
                <a:latin typeface="Arial" panose="020B0604020202020204" pitchFamily="34" charset="0"/>
                <a:ea typeface="宋体" panose="02010600030101010101" pitchFamily="2" charset="-122"/>
              </a:defRPr>
            </a:lvl3pPr>
            <a:lvl4pPr marL="1600200" indent="-228600" defTabSz="958850" eaLnBrk="0" hangingPunct="0">
              <a:defRPr sz="2400">
                <a:solidFill>
                  <a:srgbClr val="0066FF"/>
                </a:solidFill>
                <a:latin typeface="Arial" panose="020B0604020202020204" pitchFamily="34" charset="0"/>
                <a:ea typeface="宋体" panose="02010600030101010101" pitchFamily="2" charset="-122"/>
              </a:defRPr>
            </a:lvl4pPr>
            <a:lvl5pPr marL="2057400" indent="-228600" defTabSz="958850" eaLnBrk="0" hangingPunct="0">
              <a:defRPr sz="2400">
                <a:solidFill>
                  <a:srgbClr val="0066FF"/>
                </a:solidFill>
                <a:latin typeface="Arial" panose="020B0604020202020204" pitchFamily="34" charset="0"/>
                <a:ea typeface="宋体" panose="02010600030101010101" pitchFamily="2" charset="-122"/>
              </a:defRPr>
            </a:lvl5pPr>
            <a:lvl6pPr marL="25146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defTabSz="95885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algn="just" eaLnBrk="1" hangingPunct="1">
              <a:lnSpc>
                <a:spcPct val="15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在组合电路</a:t>
            </a:r>
            <a:r>
              <a:rPr lang="en-US" altLang="zh-CN" b="1">
                <a:solidFill>
                  <a:schemeClr val="accent2"/>
                </a:solidFill>
                <a:latin typeface="Times New Roman" panose="02020603050405020304" pitchFamily="18" charset="0"/>
              </a:rPr>
              <a:t>UDP</a:t>
            </a:r>
            <a:r>
              <a:rPr lang="zh-CN" altLang="en-US" b="1">
                <a:solidFill>
                  <a:schemeClr val="accent2"/>
                </a:solidFill>
                <a:latin typeface="Times New Roman" panose="02020603050405020304" pitchFamily="18" charset="0"/>
              </a:rPr>
              <a:t>中，表规定了不同的输入组合和相对应的输出值。</a:t>
            </a:r>
          </a:p>
          <a:p>
            <a:pPr algn="just" eaLnBrk="1" hangingPunct="1">
              <a:lnSpc>
                <a:spcPct val="15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在时序电路</a:t>
            </a:r>
            <a:r>
              <a:rPr lang="en-US" altLang="zh-CN" b="1">
                <a:solidFill>
                  <a:schemeClr val="accent2"/>
                </a:solidFill>
                <a:latin typeface="Times New Roman" panose="02020603050405020304" pitchFamily="18" charset="0"/>
              </a:rPr>
              <a:t>UDP</a:t>
            </a:r>
            <a:r>
              <a:rPr lang="zh-CN" altLang="en-US" b="1">
                <a:solidFill>
                  <a:schemeClr val="accent2"/>
                </a:solidFill>
                <a:latin typeface="Times New Roman" panose="02020603050405020304" pitchFamily="18" charset="0"/>
              </a:rPr>
              <a:t>中，使用</a:t>
            </a:r>
            <a:r>
              <a:rPr lang="en-US" altLang="zh-CN" b="1">
                <a:solidFill>
                  <a:schemeClr val="accent2"/>
                </a:solidFill>
                <a:latin typeface="Times New Roman" panose="02020603050405020304" pitchFamily="18" charset="0"/>
              </a:rPr>
              <a:t>1</a:t>
            </a:r>
            <a:r>
              <a:rPr lang="zh-CN" altLang="en-US" b="1">
                <a:solidFill>
                  <a:schemeClr val="accent2"/>
                </a:solidFill>
                <a:latin typeface="Times New Roman" panose="02020603050405020304" pitchFamily="18" charset="0"/>
              </a:rPr>
              <a:t>位寄存器描述内部状态。该寄存器的值是时序电路</a:t>
            </a:r>
            <a:r>
              <a:rPr lang="en-US" altLang="zh-CN" b="1">
                <a:solidFill>
                  <a:schemeClr val="accent2"/>
                </a:solidFill>
                <a:latin typeface="Times New Roman" panose="02020603050405020304" pitchFamily="18" charset="0"/>
              </a:rPr>
              <a:t>UDP</a:t>
            </a:r>
            <a:r>
              <a:rPr lang="zh-CN" altLang="en-US" b="1">
                <a:solidFill>
                  <a:schemeClr val="accent2"/>
                </a:solidFill>
                <a:latin typeface="Times New Roman" panose="02020603050405020304" pitchFamily="18" charset="0"/>
              </a:rPr>
              <a:t>的输出值。共有两种不同类型的时序 电路</a:t>
            </a:r>
            <a:r>
              <a:rPr lang="en-US" altLang="zh-CN" b="1">
                <a:solidFill>
                  <a:schemeClr val="accent2"/>
                </a:solidFill>
                <a:latin typeface="Times New Roman" panose="02020603050405020304" pitchFamily="18" charset="0"/>
              </a:rPr>
              <a:t>UDP</a:t>
            </a:r>
            <a:r>
              <a:rPr lang="zh-CN" altLang="en-US" b="1">
                <a:solidFill>
                  <a:schemeClr val="accent2"/>
                </a:solidFill>
                <a:latin typeface="Times New Roman" panose="02020603050405020304" pitchFamily="18" charset="0"/>
              </a:rPr>
              <a:t>：</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模拟电平触发行为</a:t>
            </a:r>
          </a:p>
          <a:p>
            <a:pPr lvl="1" algn="just" eaLnBrk="1" hangingPunct="1">
              <a:lnSpc>
                <a:spcPct val="150000"/>
              </a:lnSpc>
              <a:buClr>
                <a:schemeClr val="tx1"/>
              </a:buClr>
              <a:buSzPct val="80000"/>
              <a:buFont typeface="Wingdings" panose="05000000000000000000" pitchFamily="2" charset="2"/>
              <a:buChar char="Ø"/>
            </a:pPr>
            <a:r>
              <a:rPr lang="zh-CN" altLang="en-US" sz="2000" b="1">
                <a:solidFill>
                  <a:schemeClr val="accent2"/>
                </a:solidFill>
                <a:latin typeface="Times New Roman" panose="02020603050405020304" pitchFamily="18" charset="0"/>
              </a:rPr>
              <a:t>模拟边沿触发行为</a:t>
            </a:r>
          </a:p>
          <a:p>
            <a:pPr algn="just" eaLnBrk="1" hangingPunct="1">
              <a:lnSpc>
                <a:spcPct val="150000"/>
              </a:lnSpc>
              <a:buClr>
                <a:srgbClr val="FF0000"/>
              </a:buClr>
              <a:buSzPct val="80000"/>
              <a:buFont typeface="Wingdings" panose="05000000000000000000" pitchFamily="2" charset="2"/>
              <a:buChar char="q"/>
            </a:pPr>
            <a:r>
              <a:rPr lang="zh-CN" altLang="en-US" b="1">
                <a:solidFill>
                  <a:schemeClr val="accent2"/>
                </a:solidFill>
                <a:latin typeface="Times New Roman" panose="02020603050405020304" pitchFamily="18" charset="0"/>
              </a:rPr>
              <a:t>时序电路</a:t>
            </a:r>
            <a:r>
              <a:rPr lang="en-US" altLang="zh-CN" b="1">
                <a:solidFill>
                  <a:schemeClr val="accent2"/>
                </a:solidFill>
                <a:latin typeface="Times New Roman" panose="02020603050405020304" pitchFamily="18" charset="0"/>
              </a:rPr>
              <a:t>UDP</a:t>
            </a:r>
            <a:r>
              <a:rPr lang="zh-CN" altLang="en-US" b="1">
                <a:solidFill>
                  <a:schemeClr val="accent2"/>
                </a:solidFill>
                <a:latin typeface="Times New Roman" panose="02020603050405020304" pitchFamily="18" charset="0"/>
              </a:rPr>
              <a:t>使用寄存器当前值和输入值决定寄存器的下一状态（和后继的输出）。</a:t>
            </a:r>
          </a:p>
        </p:txBody>
      </p:sp>
      <p:sp>
        <p:nvSpPr>
          <p:cNvPr id="74755" name="灯片编号占位符 1"/>
          <p:cNvSpPr>
            <a:spLocks noGrp="1" noChangeArrowheads="1"/>
          </p:cNvSpPr>
          <p:nvPr>
            <p:ph type="sldNum" sz="quarter" idx="12"/>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rgbClr val="0066FF"/>
                </a:solidFill>
                <a:latin typeface="Arial" panose="020B0604020202020204" pitchFamily="34" charset="0"/>
                <a:ea typeface="宋体" panose="02010600030101010101" pitchFamily="2" charset="-122"/>
              </a:defRPr>
            </a:lvl1pPr>
            <a:lvl2pPr marL="742950" indent="-285750" eaLnBrk="0" hangingPunct="0">
              <a:defRPr sz="2400">
                <a:solidFill>
                  <a:srgbClr val="0066FF"/>
                </a:solidFill>
                <a:latin typeface="Arial" panose="020B0604020202020204" pitchFamily="34" charset="0"/>
                <a:ea typeface="宋体" panose="02010600030101010101" pitchFamily="2" charset="-122"/>
              </a:defRPr>
            </a:lvl2pPr>
            <a:lvl3pPr marL="1143000" indent="-228600" eaLnBrk="0" hangingPunct="0">
              <a:defRPr sz="2400">
                <a:solidFill>
                  <a:srgbClr val="0066FF"/>
                </a:solidFill>
                <a:latin typeface="Arial" panose="020B0604020202020204" pitchFamily="34" charset="0"/>
                <a:ea typeface="宋体" panose="02010600030101010101" pitchFamily="2" charset="-122"/>
              </a:defRPr>
            </a:lvl3pPr>
            <a:lvl4pPr marL="1600200" indent="-228600" eaLnBrk="0" hangingPunct="0">
              <a:defRPr sz="2400">
                <a:solidFill>
                  <a:srgbClr val="0066FF"/>
                </a:solidFill>
                <a:latin typeface="Arial" panose="020B0604020202020204" pitchFamily="34" charset="0"/>
                <a:ea typeface="宋体" panose="02010600030101010101" pitchFamily="2" charset="-122"/>
              </a:defRPr>
            </a:lvl4pPr>
            <a:lvl5pPr marL="2057400" indent="-228600" eaLnBrk="0" hangingPunct="0">
              <a:defRPr sz="2400">
                <a:solidFill>
                  <a:srgbClr val="0066FF"/>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400">
                <a:solidFill>
                  <a:srgbClr val="0066FF"/>
                </a:solidFill>
                <a:latin typeface="Arial" panose="020B0604020202020204" pitchFamily="34" charset="0"/>
                <a:ea typeface="宋体" panose="02010600030101010101" pitchFamily="2" charset="-122"/>
              </a:defRPr>
            </a:lvl9pPr>
          </a:lstStyle>
          <a:p>
            <a:pPr eaLnBrk="1" hangingPunct="1"/>
            <a:fld id="{1D9261F5-157A-4268-8D5F-A3EC2A3708C4}" type="slidenum">
              <a:rPr lang="zh-CN" altLang="en-US" sz="1400"/>
              <a:pPr eaLnBrk="1" hangingPunct="1"/>
              <a:t>72</a:t>
            </a:fld>
            <a:endParaRPr lang="zh-CN" altLang="en-US" sz="1400"/>
          </a:p>
        </p:txBody>
      </p:sp>
    </p:spTree>
  </p:cSld>
  <p:clrMapOvr>
    <a:masterClrMapping/>
  </p:clrMapOvr>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483</TotalTime>
  <Pages>0</Pages>
  <Words>5617</Words>
  <Characters>0</Characters>
  <Application>Microsoft Office PowerPoint</Application>
  <DocSecurity>0</DocSecurity>
  <PresentationFormat>如螢幕大小 (4:3)</PresentationFormat>
  <Lines>0</Lines>
  <Paragraphs>1063</Paragraphs>
  <Slides>72</Slides>
  <Notes>0</Notes>
  <HiddenSlides>5</HiddenSlides>
  <MMClips>0</MMClips>
  <ScaleCrop>false</ScaleCrop>
  <HeadingPairs>
    <vt:vector size="4" baseType="variant">
      <vt:variant>
        <vt:lpstr>佈景主題</vt:lpstr>
      </vt:variant>
      <vt:variant>
        <vt:i4>1</vt:i4>
      </vt:variant>
      <vt:variant>
        <vt:lpstr>投影片標題</vt:lpstr>
      </vt:variant>
      <vt:variant>
        <vt:i4>72</vt:i4>
      </vt:variant>
    </vt:vector>
  </HeadingPairs>
  <TitlesOfParts>
    <vt:vector size="73" baseType="lpstr">
      <vt:lpstr>默认设计模板</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Verilog 模块</vt:lpstr>
      <vt:lpstr>Verilog 模块</vt:lpstr>
      <vt:lpstr>如何实现一个模块</vt:lpstr>
      <vt:lpstr>定义端口</vt:lpstr>
      <vt:lpstr>模块端口列表</vt:lpstr>
      <vt:lpstr>模块端口列表</vt:lpstr>
      <vt:lpstr>PowerPoint 簡報</vt:lpstr>
      <vt:lpstr>PowerPoint 簡報</vt:lpstr>
      <vt:lpstr>PowerPoint 簡報</vt:lpstr>
      <vt:lpstr>PowerPoint 簡報</vt:lpstr>
      <vt:lpstr>PowerPoint 簡報</vt:lpstr>
      <vt:lpstr>PowerPoint 簡報</vt:lpstr>
      <vt:lpstr>PowerPoint 簡報</vt:lpstr>
      <vt:lpstr>HDL电路的仿真与验证</vt:lpstr>
      <vt:lpstr>Testbench实例（仅用于演示） </vt:lpstr>
      <vt:lpstr>Comments in Verilog</vt:lpstr>
      <vt:lpstr>Commenting in Verilog</vt:lpstr>
      <vt:lpstr>Commenting in Verilog</vt:lpstr>
      <vt:lpstr>PowerPoint 簡報</vt:lpstr>
      <vt:lpstr>PowerPoint 簡報</vt:lpstr>
      <vt:lpstr>PowerPoint 簡報</vt:lpstr>
      <vt:lpstr>PowerPoint 簡報</vt:lpstr>
      <vt:lpstr>PowerPoint 簡報</vt:lpstr>
      <vt:lpstr>Numbers in Verilog</vt:lpstr>
      <vt:lpstr>Numbers in Verilog</vt:lpstr>
      <vt:lpstr>Parameters &amp; Define</vt:lpstr>
      <vt:lpstr>Parameters &amp; Define</vt:lpstr>
      <vt:lpstr>PowerPoint 簡報</vt:lpstr>
      <vt:lpstr>PowerPoint 簡報</vt:lpstr>
      <vt:lpstr>PowerPoint 簡報</vt:lpstr>
      <vt:lpstr>Registers in Verilog</vt:lpstr>
      <vt:lpstr>Vectors in Verilog</vt:lpstr>
      <vt:lpstr>Vectors in Verilog</vt:lpstr>
      <vt:lpstr>Arrays &amp; Memories</vt:lpstr>
      <vt:lpstr>PowerPoint 簡報</vt:lpstr>
      <vt:lpstr>Useful System Tasks</vt:lpstr>
      <vt:lpstr>PowerPoint 簡報</vt:lpstr>
      <vt:lpstr>Zero Delay vs. Unit Delay</vt:lpstr>
      <vt:lpstr>Zero/Unit Delay Example</vt:lpstr>
      <vt:lpstr>Types Of Delays</vt:lpstr>
      <vt:lpstr>Types Of Delays</vt:lpstr>
      <vt:lpstr>Delay Examples</vt:lpstr>
      <vt:lpstr>PowerPoint 簡報</vt:lpstr>
      <vt:lpstr>Reduction Operators</vt:lpstr>
      <vt:lpstr>Vector concatenation</vt:lpstr>
      <vt:lpstr>Conditional Operator</vt:lpstr>
      <vt:lpstr>Conditional assign (continued)</vt:lpstr>
      <vt:lpstr>PowerPoint 簡報</vt:lpstr>
      <vt:lpstr>PowerPoint 簡報</vt:lpstr>
      <vt:lpstr>PowerPoint 簡報</vt:lpstr>
      <vt:lpstr>PowerPoint 簡報</vt:lpstr>
    </vt:vector>
  </TitlesOfParts>
  <Company>hust</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hust</dc:creator>
  <cp:lastModifiedBy>LiKai</cp:lastModifiedBy>
  <cp:revision>176</cp:revision>
  <dcterms:created xsi:type="dcterms:W3CDTF">2005-10-19T07:01:53Z</dcterms:created>
  <dcterms:modified xsi:type="dcterms:W3CDTF">2016-04-25T12:33:48Z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2052-10.1.0.5457</vt:lpwstr>
  </property>
</Properties>
</file>