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9" r:id="rId1"/>
  </p:sldMasterIdLst>
  <p:notesMasterIdLst>
    <p:notesMasterId r:id="rId36"/>
  </p:notesMasterIdLst>
  <p:sldIdLst>
    <p:sldId id="433" r:id="rId2"/>
    <p:sldId id="400" r:id="rId3"/>
    <p:sldId id="401" r:id="rId4"/>
    <p:sldId id="402" r:id="rId5"/>
    <p:sldId id="403" r:id="rId6"/>
    <p:sldId id="404" r:id="rId7"/>
    <p:sldId id="405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413" r:id="rId16"/>
    <p:sldId id="414" r:id="rId17"/>
    <p:sldId id="415" r:id="rId18"/>
    <p:sldId id="416" r:id="rId19"/>
    <p:sldId id="417" r:id="rId20"/>
    <p:sldId id="418" r:id="rId21"/>
    <p:sldId id="419" r:id="rId22"/>
    <p:sldId id="420" r:id="rId23"/>
    <p:sldId id="421" r:id="rId24"/>
    <p:sldId id="422" r:id="rId25"/>
    <p:sldId id="423" r:id="rId26"/>
    <p:sldId id="424" r:id="rId27"/>
    <p:sldId id="425" r:id="rId28"/>
    <p:sldId id="426" r:id="rId29"/>
    <p:sldId id="427" r:id="rId30"/>
    <p:sldId id="428" r:id="rId31"/>
    <p:sldId id="429" r:id="rId32"/>
    <p:sldId id="430" r:id="rId33"/>
    <p:sldId id="431" r:id="rId34"/>
    <p:sldId id="434" r:id="rId35"/>
  </p:sldIdLst>
  <p:sldSz cx="9145588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0141" autoAdjust="0"/>
  </p:normalViewPr>
  <p:slideViewPr>
    <p:cSldViewPr>
      <p:cViewPr varScale="1">
        <p:scale>
          <a:sx n="111" d="100"/>
          <a:sy n="111" d="100"/>
        </p:scale>
        <p:origin x="1680" y="192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4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6E559F8-A7D0-2241-B224-5C5AD92923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2405D62-BC7C-3444-8CF8-D175CFE0ABE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E90E7EF-0055-AF4A-9200-35699C2E884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602A43E4-6A3C-6A43-8AEE-D436703BEE7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72F863EF-B2A1-7F45-A282-DE259E295D4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D3595580-2CBB-9546-AFE6-8AA096E34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78B6B07D-C3BD-5D45-9D8A-04A0FD0EBEE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B7B9BD9-3BB2-BF4A-94C1-CBBE5FC5A9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8D936C-0ABC-C243-9946-09CBABCDC171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424962" name="Rectangle 7">
            <a:extLst>
              <a:ext uri="{FF2B5EF4-FFF2-40B4-BE49-F238E27FC236}">
                <a16:creationId xmlns:a16="http://schemas.microsoft.com/office/drawing/2014/main" id="{0400D4D7-79AB-6747-AE63-103E43724E5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F33F00D5-5135-E54C-A021-9F34B3D4B8C0}" type="slidenum">
              <a:rPr lang="en-US" altLang="zh-CN" sz="1200" b="0"/>
              <a:pPr algn="r"/>
              <a:t>2</a:t>
            </a:fld>
            <a:endParaRPr lang="en-US" altLang="zh-CN" sz="1200" b="0"/>
          </a:p>
        </p:txBody>
      </p:sp>
      <p:sp>
        <p:nvSpPr>
          <p:cNvPr id="424963" name="Rectangle 2">
            <a:extLst>
              <a:ext uri="{FF2B5EF4-FFF2-40B4-BE49-F238E27FC236}">
                <a16:creationId xmlns:a16="http://schemas.microsoft.com/office/drawing/2014/main" id="{A803694B-C551-B24D-B726-C3924420A3D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4964" name="Rectangle 3">
            <a:extLst>
              <a:ext uri="{FF2B5EF4-FFF2-40B4-BE49-F238E27FC236}">
                <a16:creationId xmlns:a16="http://schemas.microsoft.com/office/drawing/2014/main" id="{25541F9F-F9BD-5042-8AE0-A8CE6A1DDC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EBB237-9CD6-8D48-9BA0-277F735F60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B8B716-A991-544B-81DC-2F43A4C3F7C9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427010" name="Rectangle 7">
            <a:extLst>
              <a:ext uri="{FF2B5EF4-FFF2-40B4-BE49-F238E27FC236}">
                <a16:creationId xmlns:a16="http://schemas.microsoft.com/office/drawing/2014/main" id="{07C2582E-0C33-9E4D-B5CF-13CCE7D1CFD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A41380BD-E03A-F44D-9060-385BA5D36FAF}" type="slidenum">
              <a:rPr lang="en-US" altLang="zh-CN" sz="1200" b="0"/>
              <a:pPr algn="r"/>
              <a:t>3</a:t>
            </a:fld>
            <a:endParaRPr lang="en-US" altLang="zh-CN" sz="1200" b="0"/>
          </a:p>
        </p:txBody>
      </p:sp>
      <p:sp>
        <p:nvSpPr>
          <p:cNvPr id="427011" name="Rectangle 2">
            <a:extLst>
              <a:ext uri="{FF2B5EF4-FFF2-40B4-BE49-F238E27FC236}">
                <a16:creationId xmlns:a16="http://schemas.microsoft.com/office/drawing/2014/main" id="{40BB47FC-86D8-F74E-8BF9-36911E9421B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012" name="Rectangle 3">
            <a:extLst>
              <a:ext uri="{FF2B5EF4-FFF2-40B4-BE49-F238E27FC236}">
                <a16:creationId xmlns:a16="http://schemas.microsoft.com/office/drawing/2014/main" id="{88743472-A7D0-E848-BF21-9F51413328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2C01E0A-E511-B044-B0F6-7A711B3DB3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3BBCE0-C5AA-E74E-ACFB-404DE6C9E5B5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429058" name="Rectangle 7">
            <a:extLst>
              <a:ext uri="{FF2B5EF4-FFF2-40B4-BE49-F238E27FC236}">
                <a16:creationId xmlns:a16="http://schemas.microsoft.com/office/drawing/2014/main" id="{9A7AD8BC-262C-1E4D-B536-C0CCA55F98E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98C9C8A4-D912-DF45-8769-589C5F8E449D}" type="slidenum">
              <a:rPr lang="en-US" altLang="zh-CN" sz="1200" b="0"/>
              <a:pPr algn="r"/>
              <a:t>4</a:t>
            </a:fld>
            <a:endParaRPr lang="en-US" altLang="zh-CN" sz="1200" b="0"/>
          </a:p>
        </p:txBody>
      </p:sp>
      <p:sp>
        <p:nvSpPr>
          <p:cNvPr id="429059" name="Rectangle 2">
            <a:extLst>
              <a:ext uri="{FF2B5EF4-FFF2-40B4-BE49-F238E27FC236}">
                <a16:creationId xmlns:a16="http://schemas.microsoft.com/office/drawing/2014/main" id="{56788D4B-0D91-B14B-BB13-AAC3794AA96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060" name="Rectangle 3">
            <a:extLst>
              <a:ext uri="{FF2B5EF4-FFF2-40B4-BE49-F238E27FC236}">
                <a16:creationId xmlns:a16="http://schemas.microsoft.com/office/drawing/2014/main" id="{749E5F66-95E5-3347-97C3-749D7C541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7497865-0E93-8F41-A85C-8B585B8F78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484FC0-3FC7-A641-A498-F452E6DE6217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431106" name="Rectangle 7">
            <a:extLst>
              <a:ext uri="{FF2B5EF4-FFF2-40B4-BE49-F238E27FC236}">
                <a16:creationId xmlns:a16="http://schemas.microsoft.com/office/drawing/2014/main" id="{F3FC8831-E0AB-274F-AD86-94CEAD24E9C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A1154D9-9DA7-134C-8A95-8063293D4C57}" type="slidenum">
              <a:rPr lang="en-US" altLang="zh-CN" sz="1200" b="0"/>
              <a:pPr algn="r"/>
              <a:t>5</a:t>
            </a:fld>
            <a:endParaRPr lang="en-US" altLang="zh-CN" sz="1200" b="0"/>
          </a:p>
        </p:txBody>
      </p:sp>
      <p:sp>
        <p:nvSpPr>
          <p:cNvPr id="431107" name="Rectangle 2">
            <a:extLst>
              <a:ext uri="{FF2B5EF4-FFF2-40B4-BE49-F238E27FC236}">
                <a16:creationId xmlns:a16="http://schemas.microsoft.com/office/drawing/2014/main" id="{98BCBE97-E749-7846-8A70-5229FB509FE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1108" name="Rectangle 3">
            <a:extLst>
              <a:ext uri="{FF2B5EF4-FFF2-40B4-BE49-F238E27FC236}">
                <a16:creationId xmlns:a16="http://schemas.microsoft.com/office/drawing/2014/main" id="{FE6C835E-3FC1-4048-A4A1-AC5EB460FC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659DBE-1504-3A4B-9B1B-D223ED7409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88A6E5-F5BB-D340-9D68-8D2A23BEC535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433154" name="Rectangle 7">
            <a:extLst>
              <a:ext uri="{FF2B5EF4-FFF2-40B4-BE49-F238E27FC236}">
                <a16:creationId xmlns:a16="http://schemas.microsoft.com/office/drawing/2014/main" id="{29A2D855-90F1-1547-AD1A-4D3EA427D6B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24E47D96-EFC3-EB4A-8C0B-880CA620A311}" type="slidenum">
              <a:rPr lang="en-US" altLang="zh-CN" sz="1200" b="0"/>
              <a:pPr algn="r"/>
              <a:t>6</a:t>
            </a:fld>
            <a:endParaRPr lang="en-US" altLang="zh-CN" sz="1200" b="0"/>
          </a:p>
        </p:txBody>
      </p:sp>
      <p:sp>
        <p:nvSpPr>
          <p:cNvPr id="433155" name="Rectangle 2">
            <a:extLst>
              <a:ext uri="{FF2B5EF4-FFF2-40B4-BE49-F238E27FC236}">
                <a16:creationId xmlns:a16="http://schemas.microsoft.com/office/drawing/2014/main" id="{C67C0315-C94F-F24B-B49A-3D407372C8C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156" name="Rectangle 3">
            <a:extLst>
              <a:ext uri="{FF2B5EF4-FFF2-40B4-BE49-F238E27FC236}">
                <a16:creationId xmlns:a16="http://schemas.microsoft.com/office/drawing/2014/main" id="{0B230D7C-4D15-F24A-AA97-A58E15F042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B0868E4-4AF0-FE48-A29A-3B374B15B9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F0FB23-D10E-164D-94E0-4113C0CD71B8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435202" name="Rectangle 7">
            <a:extLst>
              <a:ext uri="{FF2B5EF4-FFF2-40B4-BE49-F238E27FC236}">
                <a16:creationId xmlns:a16="http://schemas.microsoft.com/office/drawing/2014/main" id="{1284D27E-5942-4D42-993A-3BF0EDF9D09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B2E4F4E6-6B00-3C45-8ABA-FA43F22688CF}" type="slidenum">
              <a:rPr lang="en-US" altLang="zh-CN" sz="1200" b="0"/>
              <a:pPr algn="r"/>
              <a:t>7</a:t>
            </a:fld>
            <a:endParaRPr lang="en-US" altLang="zh-CN" sz="1200" b="0"/>
          </a:p>
        </p:txBody>
      </p:sp>
      <p:sp>
        <p:nvSpPr>
          <p:cNvPr id="435203" name="Rectangle 2">
            <a:extLst>
              <a:ext uri="{FF2B5EF4-FFF2-40B4-BE49-F238E27FC236}">
                <a16:creationId xmlns:a16="http://schemas.microsoft.com/office/drawing/2014/main" id="{F771A588-24BB-E74C-B912-9D6AF25A65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4" name="Rectangle 3">
            <a:extLst>
              <a:ext uri="{FF2B5EF4-FFF2-40B4-BE49-F238E27FC236}">
                <a16:creationId xmlns:a16="http://schemas.microsoft.com/office/drawing/2014/main" id="{B2B26FE0-9081-A34D-A881-B5875FDD1B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961EFAF-C46B-5741-9782-39BC7BE178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8D23AC-551B-5D41-B429-38E658301114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437250" name="Rectangle 7">
            <a:extLst>
              <a:ext uri="{FF2B5EF4-FFF2-40B4-BE49-F238E27FC236}">
                <a16:creationId xmlns:a16="http://schemas.microsoft.com/office/drawing/2014/main" id="{3A0433B9-C31D-0440-A322-819BC363D5D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57CAAD81-A2C0-0C41-A08F-1B7C657316D2}" type="slidenum">
              <a:rPr lang="en-US" altLang="zh-CN" sz="1200" b="0"/>
              <a:pPr algn="r"/>
              <a:t>8</a:t>
            </a:fld>
            <a:endParaRPr lang="en-US" altLang="zh-CN" sz="1200" b="0"/>
          </a:p>
        </p:txBody>
      </p:sp>
      <p:sp>
        <p:nvSpPr>
          <p:cNvPr id="437251" name="Rectangle 2">
            <a:extLst>
              <a:ext uri="{FF2B5EF4-FFF2-40B4-BE49-F238E27FC236}">
                <a16:creationId xmlns:a16="http://schemas.microsoft.com/office/drawing/2014/main" id="{0C0B173A-F573-E64C-BFD5-1F333CF0E90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252" name="Rectangle 3">
            <a:extLst>
              <a:ext uri="{FF2B5EF4-FFF2-40B4-BE49-F238E27FC236}">
                <a16:creationId xmlns:a16="http://schemas.microsoft.com/office/drawing/2014/main" id="{CC02683A-0F41-E947-BF23-4D909A165A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A89B74A-08B1-FD41-95DC-07D58C785B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B3E374-CE00-7541-9D78-753DC5174FE1}" type="slidenum">
              <a:rPr lang="en-US" altLang="zh-CN"/>
              <a:pPr/>
              <a:t>9</a:t>
            </a:fld>
            <a:endParaRPr lang="en-US" altLang="zh-CN"/>
          </a:p>
        </p:txBody>
      </p:sp>
      <p:sp>
        <p:nvSpPr>
          <p:cNvPr id="439298" name="Rectangle 7">
            <a:extLst>
              <a:ext uri="{FF2B5EF4-FFF2-40B4-BE49-F238E27FC236}">
                <a16:creationId xmlns:a16="http://schemas.microsoft.com/office/drawing/2014/main" id="{5F806E78-5F78-3F46-A8B7-3F684BA18A6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3C6862AC-7D71-CE40-A260-0D6C6B6B5BB3}" type="slidenum">
              <a:rPr lang="en-US" altLang="zh-CN" sz="1200" b="0"/>
              <a:pPr algn="r"/>
              <a:t>9</a:t>
            </a:fld>
            <a:endParaRPr lang="en-US" altLang="zh-CN" sz="1200" b="0"/>
          </a:p>
        </p:txBody>
      </p:sp>
      <p:sp>
        <p:nvSpPr>
          <p:cNvPr id="439299" name="Rectangle 2">
            <a:extLst>
              <a:ext uri="{FF2B5EF4-FFF2-40B4-BE49-F238E27FC236}">
                <a16:creationId xmlns:a16="http://schemas.microsoft.com/office/drawing/2014/main" id="{46A3C714-850B-004D-8FF1-01703F5825D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9300" name="Rectangle 3">
            <a:extLst>
              <a:ext uri="{FF2B5EF4-FFF2-40B4-BE49-F238E27FC236}">
                <a16:creationId xmlns:a16="http://schemas.microsoft.com/office/drawing/2014/main" id="{D5F4E78C-20F0-7241-9119-2E6C2F232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094E5A1-4E5A-1648-9944-C5116D0298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DF4FB1-DFA6-094B-93BE-FCD6779D7511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441346" name="Rectangle 7">
            <a:extLst>
              <a:ext uri="{FF2B5EF4-FFF2-40B4-BE49-F238E27FC236}">
                <a16:creationId xmlns:a16="http://schemas.microsoft.com/office/drawing/2014/main" id="{43290670-F5AA-C24F-8E54-BE6F03B893C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7F688B9-03CD-6A49-A260-4675ED7D4EBF}" type="slidenum">
              <a:rPr lang="en-US" altLang="zh-CN" sz="1200" b="0"/>
              <a:pPr algn="r"/>
              <a:t>10</a:t>
            </a:fld>
            <a:endParaRPr lang="en-US" altLang="zh-CN" sz="1200" b="0"/>
          </a:p>
        </p:txBody>
      </p:sp>
      <p:sp>
        <p:nvSpPr>
          <p:cNvPr id="441347" name="Rectangle 2">
            <a:extLst>
              <a:ext uri="{FF2B5EF4-FFF2-40B4-BE49-F238E27FC236}">
                <a16:creationId xmlns:a16="http://schemas.microsoft.com/office/drawing/2014/main" id="{116363B9-B140-3A4A-9744-4761699AE0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8" name="Rectangle 3">
            <a:extLst>
              <a:ext uri="{FF2B5EF4-FFF2-40B4-BE49-F238E27FC236}">
                <a16:creationId xmlns:a16="http://schemas.microsoft.com/office/drawing/2014/main" id="{FB21262B-6146-624A-BAEF-0D22528AD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D81E6C-F50A-464C-A70C-B740D1289E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ED4FE3-A855-A449-B16D-DDA67281B1A8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443394" name="Rectangle 7">
            <a:extLst>
              <a:ext uri="{FF2B5EF4-FFF2-40B4-BE49-F238E27FC236}">
                <a16:creationId xmlns:a16="http://schemas.microsoft.com/office/drawing/2014/main" id="{41A67BB6-F136-EA45-87D2-BFF0CA19CE1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3AFB0A77-374E-3747-AEBA-50FE860E64AA}" type="slidenum">
              <a:rPr lang="en-US" altLang="zh-CN" sz="1200" b="0"/>
              <a:pPr algn="r"/>
              <a:t>11</a:t>
            </a:fld>
            <a:endParaRPr lang="en-US" altLang="zh-CN" sz="1200" b="0"/>
          </a:p>
        </p:txBody>
      </p:sp>
      <p:sp>
        <p:nvSpPr>
          <p:cNvPr id="443395" name="Rectangle 2">
            <a:extLst>
              <a:ext uri="{FF2B5EF4-FFF2-40B4-BE49-F238E27FC236}">
                <a16:creationId xmlns:a16="http://schemas.microsoft.com/office/drawing/2014/main" id="{8859A4AE-5BC3-164E-9267-5555B270BA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3396" name="Rectangle 3">
            <a:extLst>
              <a:ext uri="{FF2B5EF4-FFF2-40B4-BE49-F238E27FC236}">
                <a16:creationId xmlns:a16="http://schemas.microsoft.com/office/drawing/2014/main" id="{CAA6E3BA-B224-8C46-86CC-5C85A2EA22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49CBD4D-276D-134B-9E93-ED48DA7782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7EF228-CD6B-7B49-9FB2-796CFCEFB824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445442" name="Rectangle 7">
            <a:extLst>
              <a:ext uri="{FF2B5EF4-FFF2-40B4-BE49-F238E27FC236}">
                <a16:creationId xmlns:a16="http://schemas.microsoft.com/office/drawing/2014/main" id="{ED7951CD-07AF-0242-A572-81BA25192FE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BD570A86-FCD5-3641-BA3C-8981EF66ACBB}" type="slidenum">
              <a:rPr lang="en-US" altLang="zh-CN" sz="1200" b="0"/>
              <a:pPr algn="r"/>
              <a:t>12</a:t>
            </a:fld>
            <a:endParaRPr lang="en-US" altLang="zh-CN" sz="1200" b="0"/>
          </a:p>
        </p:txBody>
      </p:sp>
      <p:sp>
        <p:nvSpPr>
          <p:cNvPr id="445443" name="Rectangle 2">
            <a:extLst>
              <a:ext uri="{FF2B5EF4-FFF2-40B4-BE49-F238E27FC236}">
                <a16:creationId xmlns:a16="http://schemas.microsoft.com/office/drawing/2014/main" id="{0B79AF8F-8DAB-1943-9183-8C5B213FC5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5444" name="Rectangle 3">
            <a:extLst>
              <a:ext uri="{FF2B5EF4-FFF2-40B4-BE49-F238E27FC236}">
                <a16:creationId xmlns:a16="http://schemas.microsoft.com/office/drawing/2014/main" id="{55351E4C-B5E4-6848-93CE-F6EE794E8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F03127F-1D8D-2644-BEA7-DEE1802C22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F5C0B3-DCF3-984A-8DEA-46928B572A1F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447490" name="Rectangle 7">
            <a:extLst>
              <a:ext uri="{FF2B5EF4-FFF2-40B4-BE49-F238E27FC236}">
                <a16:creationId xmlns:a16="http://schemas.microsoft.com/office/drawing/2014/main" id="{7716541B-76EB-6049-924A-9E525A41225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2C3392E2-DC35-A149-8C00-5A1C1C045548}" type="slidenum">
              <a:rPr lang="en-US" altLang="zh-CN" sz="1200" b="0"/>
              <a:pPr algn="r"/>
              <a:t>13</a:t>
            </a:fld>
            <a:endParaRPr lang="en-US" altLang="zh-CN" sz="1200" b="0"/>
          </a:p>
        </p:txBody>
      </p:sp>
      <p:sp>
        <p:nvSpPr>
          <p:cNvPr id="447491" name="Rectangle 2">
            <a:extLst>
              <a:ext uri="{FF2B5EF4-FFF2-40B4-BE49-F238E27FC236}">
                <a16:creationId xmlns:a16="http://schemas.microsoft.com/office/drawing/2014/main" id="{7646A4CE-3106-A443-B4DD-43FEF9B009D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7492" name="Rectangle 3">
            <a:extLst>
              <a:ext uri="{FF2B5EF4-FFF2-40B4-BE49-F238E27FC236}">
                <a16:creationId xmlns:a16="http://schemas.microsoft.com/office/drawing/2014/main" id="{0A4A4476-76E5-4945-9037-7AEA87340C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6C7D87-2562-0C41-8478-65075FBD63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7A0BD5-A151-684A-B177-34540D3736B8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449538" name="Rectangle 7">
            <a:extLst>
              <a:ext uri="{FF2B5EF4-FFF2-40B4-BE49-F238E27FC236}">
                <a16:creationId xmlns:a16="http://schemas.microsoft.com/office/drawing/2014/main" id="{1C5D96A7-1DD7-544E-9BF5-276FB769253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573989CE-76AD-954D-BE44-D960D5C57313}" type="slidenum">
              <a:rPr lang="en-US" altLang="zh-CN" sz="1200" b="0"/>
              <a:pPr algn="r"/>
              <a:t>14</a:t>
            </a:fld>
            <a:endParaRPr lang="en-US" altLang="zh-CN" sz="1200" b="0"/>
          </a:p>
        </p:txBody>
      </p:sp>
      <p:sp>
        <p:nvSpPr>
          <p:cNvPr id="449539" name="Rectangle 2">
            <a:extLst>
              <a:ext uri="{FF2B5EF4-FFF2-40B4-BE49-F238E27FC236}">
                <a16:creationId xmlns:a16="http://schemas.microsoft.com/office/drawing/2014/main" id="{E9E29384-757F-D74C-A848-D7017D1B1ED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40" name="Rectangle 3">
            <a:extLst>
              <a:ext uri="{FF2B5EF4-FFF2-40B4-BE49-F238E27FC236}">
                <a16:creationId xmlns:a16="http://schemas.microsoft.com/office/drawing/2014/main" id="{1D2ADA51-3570-FF44-A9FC-412B880863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1861B73-9615-6645-A577-B33109BC4C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F10F32-0CC9-9F4E-9D7D-15674E1A6310}" type="slidenum">
              <a:rPr lang="en-US" altLang="zh-CN"/>
              <a:pPr/>
              <a:t>34</a:t>
            </a:fld>
            <a:endParaRPr lang="en-US" altLang="zh-CN"/>
          </a:p>
        </p:txBody>
      </p:sp>
      <p:sp>
        <p:nvSpPr>
          <p:cNvPr id="504834" name="Rectangle 2">
            <a:extLst>
              <a:ext uri="{FF2B5EF4-FFF2-40B4-BE49-F238E27FC236}">
                <a16:creationId xmlns:a16="http://schemas.microsoft.com/office/drawing/2014/main" id="{4160CA31-79E1-4148-A2CF-49D02B0181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4835" name="Rectangle 3">
            <a:extLst>
              <a:ext uri="{FF2B5EF4-FFF2-40B4-BE49-F238E27FC236}">
                <a16:creationId xmlns:a16="http://schemas.microsoft.com/office/drawing/2014/main" id="{AC25C084-6924-364D-BA11-42261E86CC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0A9E33-A909-C345-86A4-67A8D3B3CF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9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A9BD5BD-0CDE-A941-AACF-DA3835EB5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9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C87C3A-9405-6147-A46D-226F72B86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31E1CF-1BAF-2040-ABAF-F0BEE5B4F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536A26-2233-664A-8470-A6AADA46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AD105A-BD20-CA44-8DAA-DC3B79049F2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92135362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488856-C0A3-1D48-9CE1-510413CD9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111FB0-0E57-9249-9D3C-3F5C7186B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891C95-068C-B44C-B7E4-0F6E63773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543C06-E6EF-3C49-8EE4-2EA7B966C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0DC195-1904-BB4F-8EB8-8FD9222C7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344E5-E828-194D-B142-253A7C276B4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62188633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09E49-A87F-A24D-AE91-B548830F5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828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76AF32-6660-2F4B-AA8A-3C7BB657C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8287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2CC137-C2A0-4B43-B5B7-B04873391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87C6C3-3045-1F42-BF1A-490451D14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206B9D-D8AB-A64B-A522-F04D9A5BB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1959C-D80C-C14C-ADF4-6D27D357D8F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295610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E463EF-F9B0-EB40-A2C8-5EBD51286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C99538-0FBF-A346-9109-E52039833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E7BB453-3199-7345-9893-7BA7BC956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21988E0-3D2A-E04B-9655-2DADC74A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8153A5F-6D7C-B540-8673-9A3224B60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2C3B6AB-AAAD-084E-9388-EE22B2A95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5A5D87-B673-4040-A9F8-01772B9A60A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96626553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A40D07-6976-AD40-89BB-1BDEE34D0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8287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9C2B710-C170-3D4E-8D8C-51C7C9E69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F4A1E8E-B557-DC4D-BE34-3C8C59BB5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C4C1F5F-9201-A14C-8B51-46F6C538AC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0738" y="1681163"/>
            <a:ext cx="388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4A4A108-1740-D847-BF84-B336B45E31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0738" y="2505075"/>
            <a:ext cx="388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287D427-F61B-D342-B28C-CF05E6DAF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30318CC-1C0D-0248-A2AC-4CAA813ED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8E311EF-38AF-B54C-90AF-25CE5CA6C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52C7C9-9816-2C43-B28F-6909CA13AE6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561065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CF6F54-01D6-AB4A-BBFD-2EF85E103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16DC62E-44DA-7D49-A499-B4EC45A03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DFC42C3-2715-DF42-94B2-A730414AF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BC5EFFB-A4C7-1440-93AF-455ADF895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DC3CC-54B7-F942-88B9-1EA3E2B1659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7331413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E012538-0936-C443-A0C7-D48ED72FA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6F2319B-50DC-6244-BCFB-130C307A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9ABDA7-08D6-B64F-B153-70816B3FC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E028A-AAB8-0749-BAAF-5E3AE621A1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6349631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F282D7-9AFE-794F-9327-DB32C1837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656D16-A80A-764F-A43B-D093CF11B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3073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96B8F7D-20F5-9C41-83D3-16AA73069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52CF75-365F-3C4B-89B9-62CAC86EB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652958-F03E-DC40-9924-F8620D0C2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4CA4556-6620-C04B-AB86-A2E49DEEB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DD0FA-7A5A-B646-BE23-B9DAFA90B7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034285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7570C5-C52C-5845-87AB-8B44D000C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6CBEA0B-9A5A-3743-9FCE-E8C2FE9520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3073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531138B-4B7C-FC45-BA6B-849BF98B7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CF97F70-72CE-1240-B0D0-AAC9403B4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3A8B07B-957B-8946-9AB8-408B172F1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DAC88E-EBAA-9847-84DB-B0E7EA231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B2FE1-E27D-FE40-9EB8-534FEA61369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55123330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D7631F-876C-C447-9E44-69B6782C2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EDB1BFA-B976-6449-8461-556E23D50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1F9E50-25AF-3A49-A081-269140040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54D962-F06E-3848-AA32-A5875180E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D552E4-84CC-6E4B-8E55-C1616EAD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38C79-759A-6148-83E0-EBBA62DDAE5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71239302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9AEEBB6-B9B1-C440-8738-A817948331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30988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DD6973B-5EA7-6E42-B076-A12907B7E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1388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BDCFCD-2A24-EB4D-BCAC-5E4998059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82F1DF-EC43-2543-A4EE-3BE6824F1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EA0678-0176-1347-A703-96CA205E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9BAAE3-5E93-C441-9159-16C61CD65DF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95242549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6BC8C5-F49A-5042-8E43-0BBD01ABE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6E7DB0-EE16-1E41-BAD9-41E0724FB32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4856A3-9BFF-C941-A37C-711B00075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C594361-9DDD-5E46-A31C-26F574147A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800" y="6273800"/>
            <a:ext cx="2136775" cy="539750"/>
          </a:xfrm>
        </p:spPr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FE60BD6-C9EE-4D4C-9860-0BDD46B85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7188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678BC87-FEC2-1F42-A6D5-D9B6918FD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25" y="62372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E1E6B6-E754-6643-94E8-C8D9C38831E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383905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3BBAA3C2-638E-154F-82E9-E6AFC8A634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311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300C0ED2-31DD-4249-96A4-DC4ACE1B9F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31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2948" name="Rectangle 4">
            <a:extLst>
              <a:ext uri="{FF2B5EF4-FFF2-40B4-BE49-F238E27FC236}">
                <a16:creationId xmlns:a16="http://schemas.microsoft.com/office/drawing/2014/main" id="{4740889A-63FA-AE4A-8202-98DA872943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7800" y="6273800"/>
            <a:ext cx="2136775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CC00"/>
                </a:solidFill>
              </a:defRPr>
            </a:lvl1pPr>
          </a:lstStyle>
          <a:p>
            <a:endParaRPr lang="en-US" altLang="zh-CN" sz="1800"/>
          </a:p>
          <a:p>
            <a:endParaRPr lang="en-US" altLang="zh-CN"/>
          </a:p>
        </p:txBody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4F608020-B5F9-1A43-A811-C8B40F0E3C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71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76B7215C-40BC-B849-89C9-678ACC5CC0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CC00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fld id="{CCEB51C8-833F-8144-9ED6-F743CEDC00A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random/>
  </p:transition>
  <p:hf hdr="0" ftr="0"/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fontAlgn="base">
        <a:spcBef>
          <a:spcPct val="50000"/>
        </a:spcBef>
        <a:spcAft>
          <a:spcPct val="0"/>
        </a:spcAft>
        <a:buClr>
          <a:srgbClr val="FFFF00"/>
        </a:buClr>
        <a:buFont typeface="Wingdings" pitchFamily="2" charset="2"/>
        <a:buChar char="n"/>
        <a:defRPr sz="3200" b="1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40000"/>
        </a:spcBef>
        <a:spcAft>
          <a:spcPct val="0"/>
        </a:spcAft>
        <a:buClr>
          <a:srgbClr val="00FF00"/>
        </a:buClr>
        <a:buFont typeface="Wingdings" pitchFamily="2" charset="2"/>
        <a:buChar char="v"/>
        <a:defRPr sz="2800" b="1" kern="1200">
          <a:solidFill>
            <a:srgbClr val="00FF0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Ø"/>
        <a:defRPr sz="2400" b="1" kern="1200">
          <a:solidFill>
            <a:srgbClr val="0000CC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ü"/>
        <a:defRPr sz="2000" b="1" kern="1200">
          <a:solidFill>
            <a:srgbClr val="00CC0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9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.emf"/><Relationship Id="rId12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8.bin"/><Relationship Id="rId5" Type="http://schemas.openxmlformats.org/officeDocument/2006/relationships/image" Target="../media/image4.e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2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3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272961-032C-2449-9A9F-F148906B4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44AA68-1791-BE4B-97D1-5A42B2622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FDB13-EF83-5F44-BFC9-F09F50AD96DE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502786" name="Rectangle 2">
            <a:extLst>
              <a:ext uri="{FF2B5EF4-FFF2-40B4-BE49-F238E27FC236}">
                <a16:creationId xmlns:a16="http://schemas.microsoft.com/office/drawing/2014/main" id="{6A8784BF-BDFF-D64D-B8C9-71EB978560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7963" y="2130425"/>
            <a:ext cx="8937625" cy="1470025"/>
          </a:xfrm>
        </p:spPr>
        <p:txBody>
          <a:bodyPr anchor="ctr"/>
          <a:lstStyle/>
          <a:p>
            <a:r>
              <a:rPr lang="zh-CN" altLang="en-US" sz="7200">
                <a:ea typeface="华文新魏" panose="02010800040101010101" pitchFamily="2" charset="-122"/>
              </a:rPr>
              <a:t>第二部分  分布式算法</a:t>
            </a:r>
            <a:br>
              <a:rPr lang="zh-CN" altLang="en-US" sz="7200">
                <a:ea typeface="华文新魏" panose="02010800040101010101" pitchFamily="2" charset="-122"/>
              </a:rPr>
            </a:br>
            <a:br>
              <a:rPr lang="zh-CN" altLang="en-US" sz="1800">
                <a:ea typeface="华文新魏" panose="02010800040101010101" pitchFamily="2" charset="-122"/>
              </a:rPr>
            </a:br>
            <a:r>
              <a:rPr lang="zh-CN" altLang="en-US">
                <a:ea typeface="华文新魏" panose="02010800040101010101" pitchFamily="2" charset="-122"/>
              </a:rPr>
              <a:t>第六次课</a:t>
            </a:r>
          </a:p>
        </p:txBody>
      </p:sp>
      <p:sp>
        <p:nvSpPr>
          <p:cNvPr id="502787" name="Rectangle 3">
            <a:extLst>
              <a:ext uri="{FF2B5EF4-FFF2-40B4-BE49-F238E27FC236}">
                <a16:creationId xmlns:a16="http://schemas.microsoft.com/office/drawing/2014/main" id="{27F8C70C-B8BC-C546-964C-E931421290E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12888" y="4733925"/>
            <a:ext cx="6402387" cy="1752600"/>
          </a:xfrm>
        </p:spPr>
        <p:txBody>
          <a:bodyPr/>
          <a:lstStyle/>
          <a:p>
            <a:r>
              <a:rPr lang="zh-CN" altLang="en-US" sz="3200"/>
              <a:t>中国科学技术大学计算机系</a:t>
            </a:r>
          </a:p>
          <a:p>
            <a:r>
              <a:rPr lang="zh-CN" altLang="en-US" sz="3200"/>
              <a:t>   国家高性能计算中心（合肥）</a:t>
            </a:r>
          </a:p>
          <a:p>
            <a:endParaRPr lang="en-US" altLang="zh-CN" sz="3200"/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F2EE4DF5-4CE7-FC45-B8C5-91C4EC77F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79D9C795-7C92-A047-8FB6-C33F7C5C8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73BA1-50B2-8E4A-8DDF-B78A603319EC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423938" name="日期占位符 3">
            <a:extLst>
              <a:ext uri="{FF2B5EF4-FFF2-40B4-BE49-F238E27FC236}">
                <a16:creationId xmlns:a16="http://schemas.microsoft.com/office/drawing/2014/main" id="{6D7071C4-9C51-054E-9915-06506F18EC3B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D27820-FAEE-C548-9A2B-86D84D692BE9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BB2E3A1D-5D21-2349-8485-9C606D88757B}" type="slidenum">
              <a:rPr lang="en-US" altLang="zh-CN" sz="1400" b="0">
                <a:solidFill>
                  <a:srgbClr val="00CC00"/>
                </a:solidFill>
              </a:rPr>
              <a:pPr algn="r"/>
              <a:t>2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23940" name="Rectangle 2">
            <a:extLst>
              <a:ext uri="{FF2B5EF4-FFF2-40B4-BE49-F238E27FC236}">
                <a16:creationId xmlns:a16="http://schemas.microsoft.com/office/drawing/2014/main" id="{DC66A054-DCD7-2043-8AED-B34B9443241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23941" name="Rectangle 3">
            <a:extLst>
              <a:ext uri="{FF2B5EF4-FFF2-40B4-BE49-F238E27FC236}">
                <a16:creationId xmlns:a16="http://schemas.microsoft.com/office/drawing/2014/main" id="{75BDA00D-072F-D746-ABAE-B5B599E65D8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805488"/>
          </a:xfrm>
        </p:spPr>
        <p:txBody>
          <a:bodyPr/>
          <a:lstStyle/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800" b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</a:rPr>
              <a:t>现证明对于</a:t>
            </a:r>
            <a:r>
              <a:rPr lang="en-US" altLang="zh-CN" sz="2800" b="0">
                <a:solidFill>
                  <a:schemeClr val="bg1"/>
                </a:solidFill>
                <a:latin typeface="Times New Roman" panose="02020603050405020304" pitchFamily="18" charset="0"/>
              </a:rPr>
              <a:t>uniform</a:t>
            </a: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</a:rPr>
              <a:t>算法，异步环里任何</a:t>
            </a:r>
            <a:r>
              <a:rPr lang="en-US" altLang="zh-CN" sz="2800" b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</a:rPr>
              <a:t>选举算法至少发送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609600" indent="-609600" algn="just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我们的下界证明是针对</a:t>
            </a:r>
            <a:r>
              <a:rPr lang="en-US" altLang="zh-CN" sz="28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选举问题的一个变种：</a:t>
            </a:r>
          </a:p>
          <a:p>
            <a:pPr marL="990600" lvl="1" indent="-533400">
              <a:buClr>
                <a:srgbClr val="FF9900"/>
              </a:buClr>
              <a:buSzPct val="50000"/>
            </a:pPr>
            <a:r>
              <a:rPr lang="zh-CN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选中的</a:t>
            </a:r>
            <a:r>
              <a:rPr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必定是环上具有最大</a:t>
            </a:r>
            <a:r>
              <a:rPr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的处理器。</a:t>
            </a:r>
          </a:p>
          <a:p>
            <a:pPr marL="990600" lvl="1" indent="-533400">
              <a:buClr>
                <a:srgbClr val="FF9900"/>
              </a:buClr>
              <a:buSzPct val="50000"/>
            </a:pPr>
            <a:r>
              <a:rPr lang="zh-CN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所有处理器必须知道被选中</a:t>
            </a:r>
            <a:r>
              <a:rPr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，即每处理器终止前，将选中</a:t>
            </a:r>
            <a:r>
              <a:rPr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写入一个特殊变量。</a:t>
            </a:r>
          </a:p>
          <a:p>
            <a:pPr marL="609600" indent="-609600">
              <a:buClr>
                <a:srgbClr val="FF9900"/>
              </a:buClr>
              <a:buSzPct val="50000"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基本思想。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设</a:t>
            </a:r>
            <a:r>
              <a:rPr lang="en-US" altLang="zh-CN" sz="28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是一个能解上述</a:t>
            </a:r>
            <a:r>
              <a:rPr lang="en-US" altLang="zh-CN" sz="28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选举变种问题的均匀算法，证明存在</a:t>
            </a:r>
            <a:r>
              <a:rPr lang="en-US" altLang="zh-CN" sz="28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的一个允许执行，其中发送了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，证明采用构造法。</a:t>
            </a: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0F1E7A86-34E6-C640-A3E6-30BF3FA31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BA7B4FF1-77DA-3D43-A637-EAB6B6305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A8F5-9A83-6948-B14F-919C31F14B0A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425986" name="日期占位符 3">
            <a:extLst>
              <a:ext uri="{FF2B5EF4-FFF2-40B4-BE49-F238E27FC236}">
                <a16:creationId xmlns:a16="http://schemas.microsoft.com/office/drawing/2014/main" id="{AC4E1D59-656F-E048-A601-1EA2538EA41D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C09860-CD0C-5B4F-AA95-FAF99D603908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EECC5249-0FDE-844C-BE51-51865945BFA5}" type="slidenum">
              <a:rPr lang="en-US" altLang="zh-CN" sz="1400" b="0">
                <a:solidFill>
                  <a:srgbClr val="00CC00"/>
                </a:solidFill>
              </a:rPr>
              <a:pPr algn="r"/>
              <a:t>3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25988" name="Rectangle 2">
            <a:extLst>
              <a:ext uri="{FF2B5EF4-FFF2-40B4-BE49-F238E27FC236}">
                <a16:creationId xmlns:a16="http://schemas.microsoft.com/office/drawing/2014/main" id="{508EFBAB-F402-DD42-B454-3644AC24C7C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25989" name="Rectangle 3">
            <a:extLst>
              <a:ext uri="{FF2B5EF4-FFF2-40B4-BE49-F238E27FC236}">
                <a16:creationId xmlns:a16="http://schemas.microsoft.com/office/drawing/2014/main" id="{B7D6D442-2ADB-604B-9AC7-86EF87A239F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805488"/>
          </a:xfrm>
        </p:spPr>
        <p:txBody>
          <a:bodyPr/>
          <a:lstStyle/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3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对于大小为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n/2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的环构造算法的一个耗费执行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指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的耗费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，然后将两个大小为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n/2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的不同环粘贴在一起形成一个大小为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的环，将两个较小环上的耗费执行组合在一起，并迫使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(n)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个附加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被接收。</a:t>
            </a:r>
          </a:p>
          <a:p>
            <a:pPr marL="609600" indent="-609600">
              <a:buClr>
                <a:srgbClr val="FF9900"/>
              </a:buClr>
              <a:buSzPct val="50000"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调度：前面定义过调度是执行中的事件序列，下面给出能够被粘贴在一起的调度。</a:t>
            </a:r>
          </a:p>
          <a:p>
            <a:pPr marL="609600" indent="-609600">
              <a:buClr>
                <a:srgbClr val="FF9900"/>
              </a:buClr>
              <a:buSzPct val="50000"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Def3.1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开调度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设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是一个特定环上算法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的一个调度，若该环中存在一条边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使得在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中，边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的任意方向上均无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传递，则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称为是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的一条开边。</a:t>
            </a:r>
            <a:endParaRPr lang="zh-CN" altLang="el-GR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5991" name="Rectangle 7">
            <a:extLst>
              <a:ext uri="{FF2B5EF4-FFF2-40B4-BE49-F238E27FC236}">
                <a16:creationId xmlns:a16="http://schemas.microsoft.com/office/drawing/2014/main" id="{9A3D9C65-EB4A-9C4E-9D64-0CA61F214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250" y="2754313"/>
            <a:ext cx="68405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>
                <a:solidFill>
                  <a:srgbClr val="FF0000"/>
                </a:solidFill>
              </a:rPr>
              <a:t>这种扩展依赖于算法是一致的且对各种规模的环以相同的方式执行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A7B11605-18B1-8C4E-A9B4-7336AB01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4377E81E-000A-1D48-AC7D-AEDDADAC8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90232-639D-4E48-AED0-8037578519D8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428034" name="日期占位符 3">
            <a:extLst>
              <a:ext uri="{FF2B5EF4-FFF2-40B4-BE49-F238E27FC236}">
                <a16:creationId xmlns:a16="http://schemas.microsoft.com/office/drawing/2014/main" id="{F48C2A8C-E9D2-6343-A241-71D751C5FCB9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9CD991-3F8E-1143-B65D-72810292F436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F070B29E-A476-5D4B-839F-3564863DF123}" type="slidenum">
              <a:rPr lang="en-US" altLang="zh-CN" sz="1400" b="0">
                <a:solidFill>
                  <a:srgbClr val="00CC00"/>
                </a:solidFill>
              </a:rPr>
              <a:pPr algn="r"/>
              <a:t>4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28036" name="Rectangle 2">
            <a:extLst>
              <a:ext uri="{FF2B5EF4-FFF2-40B4-BE49-F238E27FC236}">
                <a16:creationId xmlns:a16="http://schemas.microsoft.com/office/drawing/2014/main" id="{B5CCC0DD-4E59-5A43-AC24-0812FD883C7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28037" name="Rectangle 3">
            <a:extLst>
              <a:ext uri="{FF2B5EF4-FFF2-40B4-BE49-F238E27FC236}">
                <a16:creationId xmlns:a16="http://schemas.microsoft.com/office/drawing/2014/main" id="{74390529-6B20-0644-B0E1-CEDF77DD379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805488"/>
          </a:xfrm>
        </p:spPr>
        <p:txBody>
          <a:bodyPr/>
          <a:lstStyle/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：开调度未必是容许的调度，即它可能是有限的事件序列，环上的处理器不一定是终止的。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直观上，既然处理器不知道环的大小，我们能将两个较小的开调度粘贴为一个较大环的开调度，其依据是：算法是均匀的。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为简单起见，不放设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的整数次幂。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Th3.5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对于每个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及每个标识符集合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大小为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n)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，存在一个由这些标识符组成的环，该环有一个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的开调度，其中至少接收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M(n)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个消息，这里：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l-GR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28038" name="Object 6">
            <a:extLst>
              <a:ext uri="{FF2B5EF4-FFF2-40B4-BE49-F238E27FC236}">
                <a16:creationId xmlns:a16="http://schemas.microsoft.com/office/drawing/2014/main" id="{491256F1-3766-824B-9EEB-806BC4A11E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1300" y="5554663"/>
          <a:ext cx="4727575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39" name="Equation" r:id="rId4" imgW="62026800" imgH="14630400" progId="Equation.DSMT4">
                  <p:embed/>
                </p:oleObj>
              </mc:Choice>
              <mc:Fallback>
                <p:oleObj name="Equation" r:id="rId4" imgW="62026800" imgH="146304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5554663"/>
                        <a:ext cx="4727575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4228D705-12FE-1D49-9758-007B85AD6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379263BA-D96B-8240-B908-7A1B5D36E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9D268-5502-2E44-8652-5FE09546DFFD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430082" name="日期占位符 3">
            <a:extLst>
              <a:ext uri="{FF2B5EF4-FFF2-40B4-BE49-F238E27FC236}">
                <a16:creationId xmlns:a16="http://schemas.microsoft.com/office/drawing/2014/main" id="{BADEC3C9-0A0D-6541-8069-EB919A3C1382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F80421-4603-C149-B7FA-3B87DCB60C93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DA81F6DC-F105-134F-8E81-68C57B8CC2C7}" type="slidenum">
              <a:rPr lang="en-US" altLang="zh-CN" sz="1400" b="0">
                <a:solidFill>
                  <a:srgbClr val="00CC00"/>
                </a:solidFill>
              </a:rPr>
              <a:pPr algn="r"/>
              <a:t>5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30084" name="Rectangle 2">
            <a:extLst>
              <a:ext uri="{FF2B5EF4-FFF2-40B4-BE49-F238E27FC236}">
                <a16:creationId xmlns:a16="http://schemas.microsoft.com/office/drawing/2014/main" id="{A1D31F65-D934-7848-A334-1DC55CC9E16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30085" name="Rectangle 3">
            <a:extLst>
              <a:ext uri="{FF2B5EF4-FFF2-40B4-BE49-F238E27FC236}">
                <a16:creationId xmlns:a16="http://schemas.microsoft.com/office/drawing/2014/main" id="{700D4EE6-FD40-2B45-80C9-B0AB0AF443F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805488"/>
          </a:xfrm>
        </p:spPr>
        <p:txBody>
          <a:bodyPr/>
          <a:lstStyle/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显然递归方程的解为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M(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，他蕴含了异步环选举问题消息复杂度下界。下面用归纳法证明之，其中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endParaRPr lang="zh-CN" alt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endParaRPr lang="zh-CN" alt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Lemma3.6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对每个由两个标识符构成的集合，存在一个使用这两个标识符的环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的一个开调度，其中至少有一个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被接受。（归纳基础）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：假定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有两个处理器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，其标识符分别为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，不妨设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x&gt;y.</a:t>
            </a:r>
            <a:endParaRPr lang="zh-CN" altLang="el-GR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30086" name="Object 6">
            <a:extLst>
              <a:ext uri="{FF2B5EF4-FFF2-40B4-BE49-F238E27FC236}">
                <a16:creationId xmlns:a16="http://schemas.microsoft.com/office/drawing/2014/main" id="{B64363C6-A71F-BB41-9900-F8375A77D8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5875" y="2259013"/>
          <a:ext cx="5176838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087" name="Equation" r:id="rId4" imgW="49149000" imgH="11112500" progId="Equation.DSMT4">
                  <p:embed/>
                </p:oleObj>
              </mc:Choice>
              <mc:Fallback>
                <p:oleObj name="Equation" r:id="rId4" imgW="49149000" imgH="111125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2259013"/>
                        <a:ext cx="5176838" cy="116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1">
            <a:extLst>
              <a:ext uri="{FF2B5EF4-FFF2-40B4-BE49-F238E27FC236}">
                <a16:creationId xmlns:a16="http://schemas.microsoft.com/office/drawing/2014/main" id="{90A34277-4A57-8A4C-AC78-AE3594A43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0C7F35C8-CF77-EE40-943F-9D77166C7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B7A4F-3590-3348-98BD-10951E5C5D33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D4FFE7-6114-C44F-9D2E-6EC8F60C744C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F906B599-26DE-314A-B4F1-72834D87AD56}" type="slidenum">
              <a:rPr lang="en-US" altLang="zh-CN" sz="1400" b="0">
                <a:solidFill>
                  <a:srgbClr val="00CC00"/>
                </a:solidFill>
              </a:rPr>
              <a:pPr algn="r"/>
              <a:t>6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32131" name="Rectangle 2">
            <a:extLst>
              <a:ext uri="{FF2B5EF4-FFF2-40B4-BE49-F238E27FC236}">
                <a16:creationId xmlns:a16="http://schemas.microsoft.com/office/drawing/2014/main" id="{E3D0DE25-F065-DB46-AA74-C31C10F0FEF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32132" name="Rectangle 3">
            <a:extLst>
              <a:ext uri="{FF2B5EF4-FFF2-40B4-BE49-F238E27FC236}">
                <a16:creationId xmlns:a16="http://schemas.microsoft.com/office/drawing/2014/main" id="{4A8A386A-4B85-B14E-9465-2BF265C57F8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的一个容许执行，因为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是正确的，在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中，最终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定将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的标识符写入其中。因此，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中至少须接收一个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，否则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不知道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的标识符为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x.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的调度的最短前缀：它包括第一个接受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的事件。因为没有接收第一条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的边是开的，因此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中只有一个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被接收且有一条开边，故引理成立。故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是满足引理的开调度。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Lemma 3.7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选择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n&gt;2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，假定对每个大小为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n/2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标识符集合，存在一个使用这些标识符的环，它有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的一个开调度，其中至少接收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M(n/2)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msgs(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归纳假设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，那么对于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个标识符的每个集合，存在一个使用这些标识符集的环，它有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的一个开调度，其中接收至少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2M(n/2)+(n/2-1)/2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msgs(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归纳步骤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l-GR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7A7FEB64-1AC1-274D-B67C-F43DEA0DA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B788AE1E-91C6-0745-91AF-95B363005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14A5-5691-9547-9607-811D9A4FC85B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BD3065-E215-864B-84B7-0A53882E047D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F3567600-BCDE-5445-82EF-A94A9AA7D26A}" type="slidenum">
              <a:rPr lang="en-US" altLang="zh-CN" sz="1400" b="0">
                <a:solidFill>
                  <a:srgbClr val="00CC00"/>
                </a:solidFill>
              </a:rPr>
              <a:pPr algn="r"/>
              <a:t>7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34179" name="Rectangle 2">
            <a:extLst>
              <a:ext uri="{FF2B5EF4-FFF2-40B4-BE49-F238E27FC236}">
                <a16:creationId xmlns:a16="http://schemas.microsoft.com/office/drawing/2014/main" id="{7F90C9EF-BAC6-F74C-86DB-8D4896B8E16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34180" name="Rectangle 3">
            <a:extLst>
              <a:ext uri="{FF2B5EF4-FFF2-40B4-BE49-F238E27FC236}">
                <a16:creationId xmlns:a16="http://schemas.microsoft.com/office/drawing/2014/main" id="{AC7E0E02-CEEE-2C4C-A21D-0C1B97C1F8E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pf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：设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个标识符的集合，将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划分为两个集合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，每个大小为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n/2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，由假设分别存在一个使用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中标识符的环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，它们分别有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的一个开调度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，其中均至少接收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(n/2)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，设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分别是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的开边，不妨设邻接于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的处理器分别是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，将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删去，用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链接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链接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，即可将两个环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粘贴在一起形成环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现说明如何在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上构造一个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的开调度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，其中至少有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2M(n/2)+(n/2-1)/2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被接收。其想法是先让每个较小环分别执行“耗费”的开调度。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l-GR" altLang="zh-CN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34181" name="Object 5">
            <a:extLst>
              <a:ext uri="{FF2B5EF4-FFF2-40B4-BE49-F238E27FC236}">
                <a16:creationId xmlns:a16="http://schemas.microsoft.com/office/drawing/2014/main" id="{D6E10370-10B3-404B-B806-A9A03AFF83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1050" y="3379788"/>
          <a:ext cx="5100638" cy="153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82" name="Visio" r:id="rId4" imgW="4610100" imgH="1397000" progId="Visio.Drawing.11">
                  <p:embed/>
                </p:oleObj>
              </mc:Choice>
              <mc:Fallback>
                <p:oleObj name="Visio" r:id="rId4" imgW="4610100" imgH="139700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379788"/>
                        <a:ext cx="5100638" cy="153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1">
            <a:extLst>
              <a:ext uri="{FF2B5EF4-FFF2-40B4-BE49-F238E27FC236}">
                <a16:creationId xmlns:a16="http://schemas.microsoft.com/office/drawing/2014/main" id="{50A2475A-16EE-A747-93F9-D6B8D4553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4EAFA1E2-6B6F-F74F-958C-FB86CD11A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0890E-38BB-514F-8C59-54A9D8050C9B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6CE4F2-F2CC-6345-A1AF-8404B8DCE50A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D12F13C3-CF74-9F47-B07F-A5B34030664D}" type="slidenum">
              <a:rPr lang="en-US" altLang="zh-CN" sz="1400" b="0">
                <a:solidFill>
                  <a:srgbClr val="00CC00"/>
                </a:solidFill>
              </a:rPr>
              <a:pPr algn="r"/>
              <a:t>8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36227" name="Rectangle 2">
            <a:extLst>
              <a:ext uri="{FF2B5EF4-FFF2-40B4-BE49-F238E27FC236}">
                <a16:creationId xmlns:a16="http://schemas.microsoft.com/office/drawing/2014/main" id="{D0D12581-65E6-5240-95AE-E86A139CFFD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36228" name="Rectangle 3">
            <a:extLst>
              <a:ext uri="{FF2B5EF4-FFF2-40B4-BE49-F238E27FC236}">
                <a16:creationId xmlns:a16="http://schemas.microsoft.com/office/drawing/2014/main" id="{0C791608-96B4-FE49-9102-36C26F4E52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1) 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构成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的一个开调度</a:t>
            </a:r>
            <a:endParaRPr lang="zh-CN" altLang="en-US" sz="1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考虑从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的初始配置开始发生的事件序列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，因为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中的处理器由这些事件并不能区别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是一个独立的环还是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的一个子环，它们执行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恰像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是独立的那样。考虑环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上后续事件序列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与上类似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，因为没有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上传递，故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中处理器在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中亦不能区别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是独立环还是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的子环。</a:t>
            </a:r>
            <a:endParaRPr lang="zh-CN" altLang="en-US" sz="1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因此，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是一个调度，其中至少有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(n/2)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被接收。	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现说明如何通过连通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但不是二者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来迫使算法接收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(n/2-1)/2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个附加的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考虑每个形式为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的有限调度，因为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均为开的，若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中存在一边上至少有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(n/2-1)/2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被接收，则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是要找的开调度，引理被证。</a:t>
            </a:r>
            <a:endParaRPr lang="zh-CN" altLang="en-US" sz="1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  假设没有这样的调度，那么存在某个调度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，它导致相应执行中的一个“静止”配置。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配置：由全体结点状态构成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一个处理器状态是“静止”的：若从该状态开始的计算事件序列中不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消息，即处理器接收一个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之前不发送另一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（即处理器的内部事件不引发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动作）</a:t>
            </a:r>
            <a:endParaRPr lang="el-GR" altLang="zh-CN" sz="1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1">
            <a:extLst>
              <a:ext uri="{FF2B5EF4-FFF2-40B4-BE49-F238E27FC236}">
                <a16:creationId xmlns:a16="http://schemas.microsoft.com/office/drawing/2014/main" id="{FFA9F336-ACCC-3C42-8DAC-6A26530E9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942797FE-FCFF-6B4A-A687-1BE969F73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EAFE-3FB8-DB46-A38A-9F16DBC172F1}" type="slidenum">
              <a:rPr lang="en-US" altLang="zh-CN"/>
              <a:pPr/>
              <a:t>9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E34E31-1A37-B349-86A6-AE70A01E1F93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E0D91793-57C2-874D-BEED-4493A623E8FC}" type="slidenum">
              <a:rPr lang="en-US" altLang="zh-CN" sz="1400" b="0">
                <a:solidFill>
                  <a:srgbClr val="00CC00"/>
                </a:solidFill>
              </a:rPr>
              <a:pPr algn="r"/>
              <a:t>9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38275" name="Rectangle 2">
            <a:extLst>
              <a:ext uri="{FF2B5EF4-FFF2-40B4-BE49-F238E27FC236}">
                <a16:creationId xmlns:a16="http://schemas.microsoft.com/office/drawing/2014/main" id="{BDDC7411-D3CE-8043-9D92-C5EDA2CA586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38276" name="Rectangle 3">
            <a:extLst>
              <a:ext uri="{FF2B5EF4-FFF2-40B4-BE49-F238E27FC236}">
                <a16:creationId xmlns:a16="http://schemas.microsoft.com/office/drawing/2014/main" id="{C5CE12C9-7383-2E46-AE64-198D33C67A2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19150"/>
            <a:ext cx="8732838" cy="5994400"/>
          </a:xfrm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一个配置是“静止”的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关于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：若除开边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外，没有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处在传递之中，每个处理器均为静止状态。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不失一般性，假设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中最大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的处理器是在子环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中，因为没有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从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传到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中的处理器不知道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，因此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里没有处理器能够在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结束时终止。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结束时，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里无结点终止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我们断定在每个扩展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的容许调度里，子环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里的每个处理器在终止前必须接收至少一个附加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，因为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里每一处理器只有接收来自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才知道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上述讨论清楚地蕴含在环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上必须接收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Ω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(n/2)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msgs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，但因为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是连通的，故调度未必是开的，即两边上均可能传递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	但若能说明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只有一个是连通的，迫使通过它接收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Ω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(n/2)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msgs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，即可证明。这就是下一断言。</a:t>
            </a:r>
            <a:endParaRPr lang="el-GR" altLang="zh-CN" sz="2400">
              <a:solidFill>
                <a:schemeClr val="bg1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日期占位符 1">
            <a:extLst>
              <a:ext uri="{FF2B5EF4-FFF2-40B4-BE49-F238E27FC236}">
                <a16:creationId xmlns:a16="http://schemas.microsoft.com/office/drawing/2014/main" id="{F220D056-5AD1-AC4F-BA9E-DA322F66F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14" name="灯片编号占位符 3">
            <a:extLst>
              <a:ext uri="{FF2B5EF4-FFF2-40B4-BE49-F238E27FC236}">
                <a16:creationId xmlns:a16="http://schemas.microsoft.com/office/drawing/2014/main" id="{1D03333D-8907-C348-B0A5-A14ED31F6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20D-02B1-7040-A446-73F5D17B5EBD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899FDB-DD3C-E54B-BE3D-3CBBED0A995F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20E2424E-998D-4E49-B3E9-54342DC755A8}" type="slidenum">
              <a:rPr lang="en-US" altLang="zh-CN" sz="1400" b="0">
                <a:solidFill>
                  <a:srgbClr val="00CC00"/>
                </a:solidFill>
              </a:rPr>
              <a:pPr algn="r"/>
              <a:t>10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40323" name="Rectangle 2">
            <a:extLst>
              <a:ext uri="{FF2B5EF4-FFF2-40B4-BE49-F238E27FC236}">
                <a16:creationId xmlns:a16="http://schemas.microsoft.com/office/drawing/2014/main" id="{7E7ACF3B-25CB-D548-9AB1-B3933E59212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40324" name="Rectangle 3">
            <a:extLst>
              <a:ext uri="{FF2B5EF4-FFF2-40B4-BE49-F238E27FC236}">
                <a16:creationId xmlns:a16="http://schemas.microsoft.com/office/drawing/2014/main" id="{8969D4FF-1D38-8849-B851-E523A228B25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itchFamily="2" charset="2"/>
              <a:buNone/>
            </a:pP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Claim3.8 </a:t>
            </a:r>
            <a:r>
              <a:rPr lang="zh-CN" altLang="en-US" sz="2400">
                <a:solidFill>
                  <a:schemeClr val="bg1"/>
                </a:solidFill>
              </a:rPr>
              <a:t>存在一个有限的调度片断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400">
                <a:solidFill>
                  <a:schemeClr val="bg1"/>
                </a:solidFill>
              </a:rPr>
              <a:t>，其中有 </a:t>
            </a:r>
            <a:r>
              <a:rPr lang="en-US" altLang="zh-CN" sz="2400">
                <a:solidFill>
                  <a:schemeClr val="bg1"/>
                </a:solidFill>
              </a:rPr>
              <a:t>(n/2-1)/2</a:t>
            </a:r>
            <a:r>
              <a:rPr lang="zh-CN" altLang="en-US" sz="2400">
                <a:solidFill>
                  <a:schemeClr val="bg1"/>
                </a:solidFill>
              </a:rPr>
              <a:t>个</a:t>
            </a:r>
            <a:r>
              <a:rPr lang="en-US" altLang="zh-CN" sz="2400">
                <a:solidFill>
                  <a:schemeClr val="bg1"/>
                </a:solidFill>
              </a:rPr>
              <a:t>msgs</a:t>
            </a:r>
            <a:r>
              <a:rPr lang="zh-CN" altLang="en-US" sz="2400">
                <a:solidFill>
                  <a:schemeClr val="bg1"/>
                </a:solidFill>
              </a:rPr>
              <a:t>被接收，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400">
                <a:solidFill>
                  <a:schemeClr val="bg1"/>
                </a:solidFill>
              </a:rPr>
              <a:t>是一个开调度，其中</a:t>
            </a:r>
            <a:r>
              <a:rPr lang="en-US" altLang="zh-CN" sz="2400">
                <a:solidFill>
                  <a:schemeClr val="bg1"/>
                </a:solidFill>
              </a:rPr>
              <a:t>e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或</a:t>
            </a:r>
            <a:r>
              <a:rPr lang="en-US" altLang="zh-CN" sz="2400">
                <a:solidFill>
                  <a:schemeClr val="bg1"/>
                </a:solidFill>
              </a:rPr>
              <a:t>e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>
                <a:solidFill>
                  <a:schemeClr val="bg1"/>
                </a:solidFill>
              </a:rPr>
              <a:t>是开的。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/>
              <a:t>	</a:t>
            </a:r>
            <a:r>
              <a:rPr lang="en-US" altLang="zh-CN" sz="2400">
                <a:solidFill>
                  <a:schemeClr val="bg1"/>
                </a:solidFill>
              </a:rPr>
              <a:t>Pf: </a:t>
            </a:r>
            <a:r>
              <a:rPr lang="zh-CN" altLang="en-US" sz="2400">
                <a:solidFill>
                  <a:schemeClr val="bg1"/>
                </a:solidFill>
              </a:rPr>
              <a:t>设   使得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400">
                <a:solidFill>
                  <a:schemeClr val="bg1"/>
                </a:solidFill>
              </a:rPr>
              <a:t>是一个容许调度，因此所有的</a:t>
            </a:r>
            <a:r>
              <a:rPr lang="en-US" altLang="zh-CN" sz="2400">
                <a:solidFill>
                  <a:schemeClr val="bg1"/>
                </a:solidFill>
              </a:rPr>
              <a:t>msgs</a:t>
            </a:r>
            <a:r>
              <a:rPr lang="zh-CN" altLang="en-US" sz="2400">
                <a:solidFill>
                  <a:schemeClr val="bg1"/>
                </a:solidFill>
              </a:rPr>
              <a:t>在</a:t>
            </a:r>
            <a:r>
              <a:rPr lang="en-US" altLang="zh-CN" sz="2400">
                <a:solidFill>
                  <a:schemeClr val="bg1"/>
                </a:solidFill>
              </a:rPr>
              <a:t>e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e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>
                <a:solidFill>
                  <a:schemeClr val="bg1"/>
                </a:solidFill>
              </a:rPr>
              <a:t>上传递，所有结点终止。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因为</a:t>
            </a:r>
            <a:r>
              <a:rPr lang="en-US" altLang="zh-CN" sz="2400">
                <a:solidFill>
                  <a:schemeClr val="bg1"/>
                </a:solidFill>
              </a:rPr>
              <a:t>R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</a:rPr>
              <a:t>里，每个节点在终止前必须收到一个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，故在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zh-CN" altLang="en-US" sz="2400">
                <a:solidFill>
                  <a:schemeClr val="bg1"/>
                </a:solidFill>
              </a:rPr>
              <a:t>终止前在    里至少接收</a:t>
            </a:r>
            <a:r>
              <a:rPr lang="en-US" altLang="zh-CN" sz="2400">
                <a:solidFill>
                  <a:schemeClr val="bg1"/>
                </a:solidFill>
              </a:rPr>
              <a:t>n/2</a:t>
            </a:r>
            <a:r>
              <a:rPr lang="zh-CN" altLang="en-US" sz="2400">
                <a:solidFill>
                  <a:schemeClr val="bg1"/>
                </a:solidFill>
              </a:rPr>
              <a:t>个</a:t>
            </a:r>
            <a:r>
              <a:rPr lang="en-US" altLang="zh-CN" sz="2400">
                <a:solidFill>
                  <a:schemeClr val="bg1"/>
                </a:solidFill>
              </a:rPr>
              <a:t>msgs,</a:t>
            </a:r>
            <a:r>
              <a:rPr lang="zh-CN" altLang="en-US" sz="2400">
                <a:solidFill>
                  <a:schemeClr val="bg1"/>
                </a:solidFill>
              </a:rPr>
              <a:t>设    是     里接收</a:t>
            </a:r>
            <a:r>
              <a:rPr lang="en-US" altLang="zh-CN" sz="2400">
                <a:solidFill>
                  <a:schemeClr val="bg1"/>
                </a:solidFill>
              </a:rPr>
              <a:t>n/2-1</a:t>
            </a:r>
            <a:r>
              <a:rPr lang="zh-CN" altLang="en-US" sz="2400">
                <a:solidFill>
                  <a:schemeClr val="bg1"/>
                </a:solidFill>
              </a:rPr>
              <a:t>个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的最短前缀。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zh-CN" altLang="el-GR" sz="2400">
                <a:solidFill>
                  <a:schemeClr val="bg1"/>
                </a:solidFill>
              </a:rPr>
              <a:t>考虑</a:t>
            </a:r>
            <a:r>
              <a:rPr lang="zh-CN" altLang="en-US" sz="2400">
                <a:solidFill>
                  <a:schemeClr val="bg1"/>
                </a:solidFill>
              </a:rPr>
              <a:t> </a:t>
            </a:r>
            <a:r>
              <a:rPr lang="en-US" altLang="zh-CN" sz="2400">
                <a:solidFill>
                  <a:schemeClr val="bg1"/>
                </a:solidFill>
              </a:rPr>
              <a:t>R </a:t>
            </a:r>
            <a:r>
              <a:rPr lang="zh-CN" altLang="en-US" sz="2400">
                <a:solidFill>
                  <a:schemeClr val="bg1"/>
                </a:solidFill>
              </a:rPr>
              <a:t>里在    中所有已接收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的结点，因为我们是从一个静止位置开始的，其中只有在</a:t>
            </a:r>
            <a:r>
              <a:rPr lang="en-US" altLang="zh-CN" sz="2400">
                <a:solidFill>
                  <a:schemeClr val="bg1"/>
                </a:solidFill>
              </a:rPr>
              <a:t>e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e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>
                <a:solidFill>
                  <a:schemeClr val="bg1"/>
                </a:solidFill>
              </a:rPr>
              <a:t>上有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在传输，故这些结点形成了两个连续的结点集合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Q</a:t>
            </a:r>
            <a:r>
              <a:rPr lang="zh-CN" altLang="en-US" sz="2400">
                <a:solidFill>
                  <a:schemeClr val="bg1"/>
                </a:solidFill>
              </a:rPr>
              <a:t>：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包含由于连通</a:t>
            </a:r>
            <a:r>
              <a:rPr lang="en-US" altLang="zh-CN" sz="2400">
                <a:solidFill>
                  <a:schemeClr val="bg1"/>
                </a:solidFill>
              </a:rPr>
              <a:t>e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而被唤醒的结点，故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至少包含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Q</a:t>
            </a:r>
            <a:r>
              <a:rPr lang="zh-CN" altLang="en-US" sz="2400">
                <a:solidFill>
                  <a:schemeClr val="bg1"/>
                </a:solidFill>
              </a:rPr>
              <a:t>包含由于连通</a:t>
            </a:r>
            <a:r>
              <a:rPr lang="en-US" altLang="zh-CN" sz="2400">
                <a:solidFill>
                  <a:schemeClr val="bg1"/>
                </a:solidFill>
              </a:rPr>
              <a:t>e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>
                <a:solidFill>
                  <a:schemeClr val="bg1"/>
                </a:solidFill>
              </a:rPr>
              <a:t>而被唤醒的结点，故</a:t>
            </a:r>
            <a:r>
              <a:rPr lang="en-US" altLang="zh-CN" sz="2400">
                <a:solidFill>
                  <a:schemeClr val="bg1"/>
                </a:solidFill>
              </a:rPr>
              <a:t>Q</a:t>
            </a:r>
            <a:r>
              <a:rPr lang="zh-CN" altLang="en-US" sz="2400">
                <a:solidFill>
                  <a:schemeClr val="bg1"/>
                </a:solidFill>
              </a:rPr>
              <a:t>至少包含</a:t>
            </a:r>
            <a:r>
              <a:rPr lang="en-US" altLang="zh-CN" sz="2400">
                <a:solidFill>
                  <a:schemeClr val="bg1"/>
                </a:solidFill>
              </a:rPr>
              <a:t>q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q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/>
              <a:t> </a:t>
            </a:r>
            <a:endParaRPr lang="el-GR" altLang="zh-CN" sz="2400"/>
          </a:p>
        </p:txBody>
      </p:sp>
      <p:sp>
        <p:nvSpPr>
          <p:cNvPr id="440325" name="Rectangle 5">
            <a:extLst>
              <a:ext uri="{FF2B5EF4-FFF2-40B4-BE49-F238E27FC236}">
                <a16:creationId xmlns:a16="http://schemas.microsoft.com/office/drawing/2014/main" id="{02A92D71-0CC3-1A4E-A95B-95B362EBA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75" y="3048000"/>
            <a:ext cx="91455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40326" name="Object 6">
            <a:extLst>
              <a:ext uri="{FF2B5EF4-FFF2-40B4-BE49-F238E27FC236}">
                <a16:creationId xmlns:a16="http://schemas.microsoft.com/office/drawing/2014/main" id="{BD45DE2D-3DD4-8048-9234-167DF4B767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73250" y="3473450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4" name="Equation" r:id="rId4" imgW="6438900" imgH="8191500" progId="Equation.DSMT4">
                  <p:embed/>
                </p:oleObj>
              </mc:Choice>
              <mc:Fallback>
                <p:oleObj name="Equation" r:id="rId4" imgW="6438900" imgH="81915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3473450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27" name="Object 7">
            <a:extLst>
              <a:ext uri="{FF2B5EF4-FFF2-40B4-BE49-F238E27FC236}">
                <a16:creationId xmlns:a16="http://schemas.microsoft.com/office/drawing/2014/main" id="{8B02111B-8DF5-1B4C-B953-02864EEE30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6725" y="2266950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5" name="Equation" r:id="rId6" imgW="6438900" imgH="8191500" progId="Equation.DSMT4">
                  <p:embed/>
                </p:oleObj>
              </mc:Choice>
              <mc:Fallback>
                <p:oleObj name="Equation" r:id="rId6" imgW="6438900" imgH="8191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2266950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29" name="Object 9">
            <a:extLst>
              <a:ext uri="{FF2B5EF4-FFF2-40B4-BE49-F238E27FC236}">
                <a16:creationId xmlns:a16="http://schemas.microsoft.com/office/drawing/2014/main" id="{6955CBBE-BF52-BC45-9DF3-3C5BB73DEC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3975" y="4283075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6" name="Equation" r:id="rId8" imgW="6438900" imgH="8191500" progId="Equation.DSMT4">
                  <p:embed/>
                </p:oleObj>
              </mc:Choice>
              <mc:Fallback>
                <p:oleObj name="Equation" r:id="rId8" imgW="6438900" imgH="81915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3975" y="4283075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30" name="Object 10">
            <a:extLst>
              <a:ext uri="{FF2B5EF4-FFF2-40B4-BE49-F238E27FC236}">
                <a16:creationId xmlns:a16="http://schemas.microsoft.com/office/drawing/2014/main" id="{F889A389-7AFD-5D4D-B72B-8C468063BD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75400" y="3473450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7" name="Equation" r:id="rId10" imgW="6438900" imgH="8191500" progId="Equation.DSMT4">
                  <p:embed/>
                </p:oleObj>
              </mc:Choice>
              <mc:Fallback>
                <p:oleObj name="Equation" r:id="rId10" imgW="6438900" imgH="81915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5400" y="3473450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31" name="Object 11">
            <a:extLst>
              <a:ext uri="{FF2B5EF4-FFF2-40B4-BE49-F238E27FC236}">
                <a16:creationId xmlns:a16="http://schemas.microsoft.com/office/drawing/2014/main" id="{E2A937FE-B1AD-6F44-9C1B-D7F0DF30FD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6263" y="3473450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8" name="Equation" r:id="rId11" imgW="6438900" imgH="8191500" progId="Equation.DSMT4">
                  <p:embed/>
                </p:oleObj>
              </mc:Choice>
              <mc:Fallback>
                <p:oleObj name="Equation" r:id="rId11" imgW="6438900" imgH="81915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6263" y="3473450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33" name="Object 13">
            <a:extLst>
              <a:ext uri="{FF2B5EF4-FFF2-40B4-BE49-F238E27FC236}">
                <a16:creationId xmlns:a16="http://schemas.microsoft.com/office/drawing/2014/main" id="{09594A89-E329-714A-9834-94D6A93E17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4575" y="2303463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9" name="Equation" r:id="rId13" imgW="6438900" imgH="8191500" progId="Equation.DSMT4">
                  <p:embed/>
                </p:oleObj>
              </mc:Choice>
              <mc:Fallback>
                <p:oleObj name="Equation" r:id="rId13" imgW="6438900" imgH="81915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575" y="2303463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>
            <a:extLst>
              <a:ext uri="{FF2B5EF4-FFF2-40B4-BE49-F238E27FC236}">
                <a16:creationId xmlns:a16="http://schemas.microsoft.com/office/drawing/2014/main" id="{218B4BFF-6BE5-B94F-85C0-5DC0F3632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C0B770EB-E931-5744-BD43-478843063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18F8-FFE4-4C43-BDAE-E6CC2CDBE293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BF0A24-726E-114D-A8D1-9AAD7B0EB510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53EB567E-4952-A046-8D39-1756FB233231}" type="slidenum">
              <a:rPr lang="en-US" altLang="zh-CN" sz="1400" b="0">
                <a:solidFill>
                  <a:srgbClr val="00CC00"/>
                </a:solidFill>
              </a:rPr>
              <a:pPr algn="r"/>
              <a:t>11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42371" name="Rectangle 2">
            <a:extLst>
              <a:ext uri="{FF2B5EF4-FFF2-40B4-BE49-F238E27FC236}">
                <a16:creationId xmlns:a16="http://schemas.microsoft.com/office/drawing/2014/main" id="{B6B6D04D-AC9B-D34E-AE8E-D0AC519D77C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42372" name="Rectangle 3">
            <a:extLst>
              <a:ext uri="{FF2B5EF4-FFF2-40B4-BE49-F238E27FC236}">
                <a16:creationId xmlns:a16="http://schemas.microsoft.com/office/drawing/2014/main" id="{56BDB1EB-C7AC-134E-830C-E1700373AF5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  <a:r>
              <a:rPr lang="zh-CN" altLang="el-GR" sz="2800">
                <a:solidFill>
                  <a:schemeClr val="bg1"/>
                </a:solidFill>
              </a:rPr>
              <a:t>因为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en-US" sz="2800">
                <a:solidFill>
                  <a:schemeClr val="bg1"/>
                </a:solidFill>
              </a:rPr>
              <a:t>∪</a:t>
            </a:r>
            <a:r>
              <a:rPr lang="en-US" altLang="zh-CN" sz="2800">
                <a:solidFill>
                  <a:schemeClr val="bg1"/>
                </a:solidFill>
              </a:rPr>
              <a:t>Q</a:t>
            </a:r>
            <a:r>
              <a:rPr lang="zh-CN" altLang="el-GR" sz="2800">
                <a:solidFill>
                  <a:schemeClr val="bg1"/>
                </a:solidFill>
              </a:rPr>
              <a:t>中至少包含</a:t>
            </a:r>
            <a:r>
              <a:rPr lang="en-US" altLang="zh-CN" sz="2800">
                <a:solidFill>
                  <a:schemeClr val="bg1"/>
                </a:solidFill>
              </a:rPr>
              <a:t>n/2-1</a:t>
            </a:r>
            <a:r>
              <a:rPr lang="zh-CN" altLang="en-US" sz="2800">
                <a:solidFill>
                  <a:schemeClr val="bg1"/>
                </a:solidFill>
              </a:rPr>
              <a:t>个结点（由    决定），且又因它们中的结点是连续的，所以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en-US" sz="2800">
                <a:solidFill>
                  <a:schemeClr val="bg1"/>
                </a:solidFill>
              </a:rPr>
              <a:t>∩</a:t>
            </a:r>
            <a:r>
              <a:rPr lang="en-US" altLang="zh-CN" sz="2800">
                <a:solidFill>
                  <a:schemeClr val="bg1"/>
                </a:solidFill>
              </a:rPr>
              <a:t>Q=</a:t>
            </a:r>
            <a:r>
              <a:rPr lang="el-GR" altLang="zh-CN" sz="2800">
                <a:solidFill>
                  <a:schemeClr val="bg1"/>
                </a:solidFill>
                <a:cs typeface="Arial" panose="020B0604020202020204" pitchFamily="34" charset="0"/>
              </a:rPr>
              <a:t>Φ</a:t>
            </a:r>
            <a:r>
              <a:rPr lang="zh-CN" altLang="en-US" sz="2800">
                <a:solidFill>
                  <a:schemeClr val="bg1"/>
                </a:solidFill>
              </a:rPr>
              <a:t>。Ｐ和Ｑ这两个集合中有一个集合，其中的结点至少接收 </a:t>
            </a:r>
            <a:r>
              <a:rPr lang="en-US" altLang="zh-CN" sz="2800">
                <a:solidFill>
                  <a:schemeClr val="bg1"/>
                </a:solidFill>
              </a:rPr>
              <a:t>(n/2-1)/2</a:t>
            </a:r>
            <a:r>
              <a:rPr lang="zh-CN" altLang="en-US" sz="2800">
                <a:solidFill>
                  <a:schemeClr val="bg1"/>
                </a:solidFill>
              </a:rPr>
              <a:t>个</a:t>
            </a:r>
            <a:r>
              <a:rPr lang="en-US" altLang="zh-CN" sz="2800">
                <a:solidFill>
                  <a:schemeClr val="bg1"/>
                </a:solidFill>
              </a:rPr>
              <a:t>msg,( </a:t>
            </a:r>
            <a:r>
              <a:rPr lang="zh-CN" altLang="en-US" sz="2800">
                <a:solidFill>
                  <a:schemeClr val="bg1"/>
                </a:solidFill>
              </a:rPr>
              <a:t>因为Ｐ，Ｑ中的结点共接收</a:t>
            </a:r>
            <a:r>
              <a:rPr lang="en-US" altLang="zh-CN" sz="2800">
                <a:solidFill>
                  <a:schemeClr val="bg1"/>
                </a:solidFill>
              </a:rPr>
              <a:t>n/2-1</a:t>
            </a:r>
            <a:r>
              <a:rPr lang="zh-CN" altLang="en-US" sz="2800">
                <a:solidFill>
                  <a:schemeClr val="bg1"/>
                </a:solidFill>
              </a:rPr>
              <a:t>个</a:t>
            </a:r>
            <a:r>
              <a:rPr lang="en-US" altLang="zh-CN" sz="2800">
                <a:solidFill>
                  <a:schemeClr val="bg1"/>
                </a:solidFill>
              </a:rPr>
              <a:t>msg),</a:t>
            </a:r>
            <a:r>
              <a:rPr lang="zh-CN" altLang="en-US" sz="2800">
                <a:solidFill>
                  <a:schemeClr val="bg1"/>
                </a:solidFill>
              </a:rPr>
              <a:t>不失一般性，假定这样的集合是Ｐ。</a:t>
            </a:r>
          </a:p>
          <a:p>
            <a:pPr marL="609600" indent="-609600">
              <a:buFont typeface="Wingdings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设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>
                <a:solidFill>
                  <a:schemeClr val="bg1"/>
                </a:solidFill>
              </a:rPr>
              <a:t>是     的子序列，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>
                <a:solidFill>
                  <a:schemeClr val="bg1"/>
                </a:solidFill>
              </a:rPr>
              <a:t>只包含在Ｐ中结点上发生的事件，因为    里Ｐ中节点和</a:t>
            </a:r>
            <a:r>
              <a:rPr lang="en-US" altLang="zh-CN" sz="2800">
                <a:solidFill>
                  <a:schemeClr val="bg1"/>
                </a:solidFill>
              </a:rPr>
              <a:t>Q</a:t>
            </a:r>
            <a:r>
              <a:rPr lang="zh-CN" altLang="en-US" sz="2800">
                <a:solidFill>
                  <a:schemeClr val="bg1"/>
                </a:solidFill>
              </a:rPr>
              <a:t>中结点之间没有通信，故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>
                <a:solidFill>
                  <a:schemeClr val="bg1"/>
                </a:solidFill>
              </a:rPr>
              <a:t>是一个调度。</a:t>
            </a:r>
          </a:p>
          <a:p>
            <a:pPr marL="609600" indent="-609600">
              <a:buFont typeface="Wingdings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因为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>
                <a:solidFill>
                  <a:schemeClr val="bg1"/>
                </a:solidFill>
              </a:rPr>
              <a:t>里至少有 </a:t>
            </a:r>
            <a:r>
              <a:rPr lang="en-US" altLang="zh-CN" sz="2800">
                <a:solidFill>
                  <a:schemeClr val="bg1"/>
                </a:solidFill>
              </a:rPr>
              <a:t>(n/2-1)/2</a:t>
            </a:r>
            <a:r>
              <a:rPr lang="zh-CN" altLang="en-US" sz="2800">
                <a:solidFill>
                  <a:schemeClr val="bg1"/>
                </a:solidFill>
              </a:rPr>
              <a:t>各</a:t>
            </a:r>
            <a:r>
              <a:rPr lang="en-US" altLang="zh-CN" sz="2800">
                <a:solidFill>
                  <a:schemeClr val="bg1"/>
                </a:solidFill>
              </a:rPr>
              <a:t>msg</a:t>
            </a:r>
            <a:r>
              <a:rPr lang="zh-CN" altLang="en-US" sz="2800">
                <a:solidFill>
                  <a:schemeClr val="bg1"/>
                </a:solidFill>
              </a:rPr>
              <a:t>被接收，且由构造可知，</a:t>
            </a:r>
            <a:r>
              <a:rPr lang="en-US" altLang="zh-CN" sz="2800">
                <a:solidFill>
                  <a:schemeClr val="bg1"/>
                </a:solidFill>
              </a:rPr>
              <a:t>e</a:t>
            </a:r>
            <a:r>
              <a:rPr lang="en-US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800">
                <a:solidFill>
                  <a:schemeClr val="bg1"/>
                </a:solidFill>
              </a:rPr>
              <a:t>上无</a:t>
            </a:r>
            <a:r>
              <a:rPr lang="en-US" altLang="zh-CN" sz="2800">
                <a:solidFill>
                  <a:schemeClr val="bg1"/>
                </a:solidFill>
              </a:rPr>
              <a:t>msg</a:t>
            </a:r>
            <a:r>
              <a:rPr lang="zh-CN" altLang="en-US" sz="2800">
                <a:solidFill>
                  <a:schemeClr val="bg1"/>
                </a:solidFill>
              </a:rPr>
              <a:t>传递，因此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>
                <a:solidFill>
                  <a:schemeClr val="bg1"/>
                </a:solidFill>
              </a:rPr>
              <a:t>是一个满足要求的开调度。</a:t>
            </a:r>
            <a:endParaRPr lang="el-GR" altLang="zh-CN" sz="2800">
              <a:solidFill>
                <a:schemeClr val="bg1"/>
              </a:solidFill>
            </a:endParaRPr>
          </a:p>
        </p:txBody>
      </p:sp>
      <p:sp>
        <p:nvSpPr>
          <p:cNvPr id="442373" name="Rectangle 5">
            <a:extLst>
              <a:ext uri="{FF2B5EF4-FFF2-40B4-BE49-F238E27FC236}">
                <a16:creationId xmlns:a16="http://schemas.microsoft.com/office/drawing/2014/main" id="{9F920BF7-8E5E-6D4B-84C6-3FEF40CA9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75" y="3048000"/>
            <a:ext cx="91455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42374" name="Object 6">
            <a:extLst>
              <a:ext uri="{FF2B5EF4-FFF2-40B4-BE49-F238E27FC236}">
                <a16:creationId xmlns:a16="http://schemas.microsoft.com/office/drawing/2014/main" id="{C9EB0AA3-9D48-AE49-A1FB-2270135080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04050" y="954088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77" name="Equation" r:id="rId4" imgW="6438900" imgH="8191500" progId="Equation.DSMT4">
                  <p:embed/>
                </p:oleObj>
              </mc:Choice>
              <mc:Fallback>
                <p:oleObj name="Equation" r:id="rId4" imgW="6438900" imgH="81915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4050" y="954088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2375" name="Object 7">
            <a:extLst>
              <a:ext uri="{FF2B5EF4-FFF2-40B4-BE49-F238E27FC236}">
                <a16:creationId xmlns:a16="http://schemas.microsoft.com/office/drawing/2014/main" id="{34E15E61-E168-B245-97AE-786A609553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5988" y="3294063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78" name="Equation" r:id="rId6" imgW="6438900" imgH="8191500" progId="Equation.DSMT4">
                  <p:embed/>
                </p:oleObj>
              </mc:Choice>
              <mc:Fallback>
                <p:oleObj name="Equation" r:id="rId6" imgW="6438900" imgH="8191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5988" y="3294063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2376" name="Object 8">
            <a:extLst>
              <a:ext uri="{FF2B5EF4-FFF2-40B4-BE49-F238E27FC236}">
                <a16:creationId xmlns:a16="http://schemas.microsoft.com/office/drawing/2014/main" id="{38A36E6B-F741-FF42-BB56-62D1A23F00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76588" y="3698875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79" name="Equation" r:id="rId7" imgW="6438900" imgH="8191500" progId="Equation.DSMT4">
                  <p:embed/>
                </p:oleObj>
              </mc:Choice>
              <mc:Fallback>
                <p:oleObj name="Equation" r:id="rId7" imgW="6438900" imgH="81915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6588" y="3698875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57494A91-D278-6943-A852-C02A196F6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C6522F85-A55D-E84B-9246-E1ED7B77C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C134-C707-8246-8290-1DCE1D8D900C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C036A5-91C7-E843-973C-BD7F5634FE76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789CBC6E-0216-7147-A996-80DD5696082D}" type="slidenum">
              <a:rPr lang="en-US" altLang="zh-CN" sz="1400" b="0">
                <a:solidFill>
                  <a:srgbClr val="00CC00"/>
                </a:solidFill>
              </a:rPr>
              <a:pPr algn="r"/>
              <a:t>12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44419" name="Rectangle 2">
            <a:extLst>
              <a:ext uri="{FF2B5EF4-FFF2-40B4-BE49-F238E27FC236}">
                <a16:creationId xmlns:a16="http://schemas.microsoft.com/office/drawing/2014/main" id="{7C87841E-D971-3D4C-9BF9-F715A40DBA4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44420" name="Rectangle 3">
            <a:extLst>
              <a:ext uri="{FF2B5EF4-FFF2-40B4-BE49-F238E27FC236}">
                <a16:creationId xmlns:a16="http://schemas.microsoft.com/office/drawing/2014/main" id="{10D8B5E4-5443-454B-B6A3-1C5735E07B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altLang="zh-CN">
                <a:solidFill>
                  <a:schemeClr val="bg1"/>
                </a:solidFill>
              </a:rPr>
              <a:t>	</a:t>
            </a:r>
            <a:r>
              <a:rPr lang="zh-CN" altLang="el-GR">
                <a:solidFill>
                  <a:schemeClr val="bg1"/>
                </a:solidFill>
              </a:rPr>
              <a:t>总结：</a:t>
            </a:r>
            <a:r>
              <a:rPr lang="zh-CN" altLang="en-US">
                <a:solidFill>
                  <a:schemeClr val="bg1"/>
                </a:solidFill>
              </a:rPr>
              <a:t> </a:t>
            </a:r>
            <a:r>
              <a:rPr lang="en-US" altLang="zh-CN">
                <a:solidFill>
                  <a:schemeClr val="bg1"/>
                </a:solidFill>
              </a:rPr>
              <a:t>Th3.5</a:t>
            </a:r>
            <a:r>
              <a:rPr lang="zh-CN" altLang="en-US">
                <a:solidFill>
                  <a:schemeClr val="bg1"/>
                </a:solidFill>
              </a:rPr>
              <a:t>的证明可分为</a:t>
            </a:r>
            <a:r>
              <a:rPr lang="en-US" altLang="zh-CN">
                <a:solidFill>
                  <a:schemeClr val="bg1"/>
                </a:solidFill>
              </a:rPr>
              <a:t>3</a:t>
            </a:r>
            <a:r>
              <a:rPr lang="zh-CN" altLang="en-US">
                <a:solidFill>
                  <a:schemeClr val="bg1"/>
                </a:solidFill>
              </a:rPr>
              <a:t>步：</a:t>
            </a:r>
          </a:p>
          <a:p>
            <a:pPr marL="609600" indent="-609600">
              <a:buFont typeface="Wingdings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	</a:t>
            </a:r>
            <a:r>
              <a:rPr lang="en-US" altLang="zh-CN">
                <a:solidFill>
                  <a:schemeClr val="bg1"/>
                </a:solidFill>
              </a:rPr>
              <a:t>1) </a:t>
            </a:r>
            <a:r>
              <a:rPr lang="zh-CN" altLang="en-US">
                <a:solidFill>
                  <a:schemeClr val="bg1"/>
                </a:solidFill>
              </a:rPr>
              <a:t>在 </a:t>
            </a:r>
            <a:r>
              <a:rPr lang="en-US" altLang="zh-CN">
                <a:solidFill>
                  <a:schemeClr val="bg1"/>
                </a:solidFill>
              </a:rPr>
              <a:t>R1</a:t>
            </a:r>
            <a:r>
              <a:rPr lang="zh-CN" altLang="en-US">
                <a:solidFill>
                  <a:schemeClr val="bg1"/>
                </a:solidFill>
              </a:rPr>
              <a:t>和</a:t>
            </a:r>
            <a:r>
              <a:rPr lang="en-US" altLang="zh-CN">
                <a:solidFill>
                  <a:schemeClr val="bg1"/>
                </a:solidFill>
              </a:rPr>
              <a:t>R2 </a:t>
            </a:r>
            <a:r>
              <a:rPr lang="zh-CN" altLang="en-US">
                <a:solidFill>
                  <a:schemeClr val="bg1"/>
                </a:solidFill>
              </a:rPr>
              <a:t>上构造</a:t>
            </a:r>
            <a:r>
              <a:rPr lang="en-US" altLang="zh-CN">
                <a:solidFill>
                  <a:schemeClr val="bg1"/>
                </a:solidFill>
              </a:rPr>
              <a:t>2</a:t>
            </a:r>
            <a:r>
              <a:rPr lang="zh-CN" altLang="en-US">
                <a:solidFill>
                  <a:schemeClr val="bg1"/>
                </a:solidFill>
              </a:rPr>
              <a:t>个独立的调度，每个接收</a:t>
            </a:r>
            <a:r>
              <a:rPr lang="en-US" altLang="zh-CN">
                <a:solidFill>
                  <a:schemeClr val="bg1"/>
                </a:solidFill>
              </a:rPr>
              <a:t>2M(n/2)</a:t>
            </a:r>
            <a:r>
              <a:rPr lang="zh-CN" altLang="en-US">
                <a:solidFill>
                  <a:schemeClr val="bg1"/>
                </a:solidFill>
              </a:rPr>
              <a:t>各</a:t>
            </a:r>
            <a:r>
              <a:rPr lang="en-US" altLang="zh-CN">
                <a:solidFill>
                  <a:schemeClr val="bg1"/>
                </a:solidFill>
              </a:rPr>
              <a:t>msg: 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>
              <a:solidFill>
                <a:schemeClr val="bg1"/>
              </a:solidFill>
            </a:endParaRPr>
          </a:p>
          <a:p>
            <a:pPr marL="609600" indent="-609600">
              <a:buFont typeface="Wingdings" pitchFamily="2" charset="2"/>
              <a:buNone/>
            </a:pPr>
            <a:r>
              <a:rPr lang="en-US" altLang="zh-CN">
                <a:solidFill>
                  <a:schemeClr val="bg1"/>
                </a:solidFill>
              </a:rPr>
              <a:t>	2)  </a:t>
            </a:r>
            <a:r>
              <a:rPr lang="zh-CN" altLang="en-US">
                <a:solidFill>
                  <a:schemeClr val="bg1"/>
                </a:solidFill>
              </a:rPr>
              <a:t>强迫环进入一个静止配置： 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（主要由调度片断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）</a:t>
            </a:r>
          </a:p>
          <a:p>
            <a:pPr marL="609600" indent="-609600">
              <a:buFont typeface="Wingdings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	</a:t>
            </a:r>
            <a:r>
              <a:rPr lang="en-US" altLang="zh-CN">
                <a:solidFill>
                  <a:schemeClr val="bg1"/>
                </a:solidFill>
              </a:rPr>
              <a:t>3) </a:t>
            </a:r>
            <a:r>
              <a:rPr lang="zh-CN" altLang="en-US">
                <a:solidFill>
                  <a:schemeClr val="bg1"/>
                </a:solidFill>
              </a:rPr>
              <a:t>强迫</a:t>
            </a:r>
            <a:r>
              <a:rPr lang="en-US" altLang="zh-CN">
                <a:solidFill>
                  <a:schemeClr val="bg1"/>
                </a:solidFill>
              </a:rPr>
              <a:t>(n/2-1)/2</a:t>
            </a:r>
            <a:r>
              <a:rPr lang="zh-CN" altLang="en-US">
                <a:solidFill>
                  <a:schemeClr val="bg1"/>
                </a:solidFill>
              </a:rPr>
              <a:t>个附加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被接收，并保持</a:t>
            </a:r>
            <a:r>
              <a:rPr lang="en-US" altLang="zh-CN">
                <a:solidFill>
                  <a:schemeClr val="bg1"/>
                </a:solidFill>
              </a:rPr>
              <a:t>ep</a:t>
            </a:r>
            <a:r>
              <a:rPr lang="zh-CN" altLang="en-US">
                <a:solidFill>
                  <a:schemeClr val="bg1"/>
                </a:solidFill>
              </a:rPr>
              <a:t>或</a:t>
            </a:r>
            <a:r>
              <a:rPr lang="en-US" altLang="zh-CN">
                <a:solidFill>
                  <a:schemeClr val="bg1"/>
                </a:solidFill>
              </a:rPr>
              <a:t>eq</a:t>
            </a:r>
            <a:r>
              <a:rPr lang="zh-CN" altLang="en-US">
                <a:solidFill>
                  <a:schemeClr val="bg1"/>
                </a:solidFill>
              </a:rPr>
              <a:t>是开的</a:t>
            </a:r>
            <a:r>
              <a:rPr lang="en-US" altLang="zh-CN">
                <a:solidFill>
                  <a:schemeClr val="bg1"/>
                </a:solidFill>
              </a:rPr>
              <a:t>: 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l-GR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Font typeface="Wingdings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	因此我们已构造了一个开调度，其中至少有</a:t>
            </a:r>
            <a:r>
              <a:rPr lang="en-US" altLang="zh-CN">
                <a:solidFill>
                  <a:schemeClr val="bg1"/>
                </a:solidFill>
              </a:rPr>
              <a:t>2M(n/2)+ (n/2-1)/2</a:t>
            </a:r>
            <a:r>
              <a:rPr lang="zh-CN" altLang="en-US">
                <a:solidFill>
                  <a:schemeClr val="bg1"/>
                </a:solidFill>
              </a:rPr>
              <a:t>个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被接收。</a:t>
            </a:r>
          </a:p>
        </p:txBody>
      </p:sp>
      <p:sp>
        <p:nvSpPr>
          <p:cNvPr id="444421" name="Rectangle 5">
            <a:extLst>
              <a:ext uri="{FF2B5EF4-FFF2-40B4-BE49-F238E27FC236}">
                <a16:creationId xmlns:a16="http://schemas.microsoft.com/office/drawing/2014/main" id="{3AFDBC1B-FEDB-4B4F-BC20-E013E8405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75" y="3048000"/>
            <a:ext cx="91455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6526FF93-4EBA-1D46-8926-57BFDAE69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A7A6AF57-4F52-FF46-8A6D-AF6BA0C62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26C3A-88A7-5D4F-A3AC-0DB82DFFEE41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56455A-8658-F449-886E-7FAB1AF39B56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CABA4F3B-1738-AA49-9DB1-7F3FBB9DA28D}" type="slidenum">
              <a:rPr lang="en-US" altLang="zh-CN" sz="1400" b="0">
                <a:solidFill>
                  <a:srgbClr val="00CC00"/>
                </a:solidFill>
              </a:rPr>
              <a:pPr algn="r"/>
              <a:t>13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46467" name="Rectangle 2">
            <a:extLst>
              <a:ext uri="{FF2B5EF4-FFF2-40B4-BE49-F238E27FC236}">
                <a16:creationId xmlns:a16="http://schemas.microsoft.com/office/drawing/2014/main" id="{8127CD7E-C7CD-3242-B27F-273AC82DEED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 </a:t>
            </a:r>
            <a:r>
              <a:rPr lang="en-US" altLang="zh-CN" sz="4000">
                <a:solidFill>
                  <a:schemeClr val="bg1"/>
                </a:solidFill>
              </a:rPr>
              <a:t>3.4 </a:t>
            </a:r>
            <a:r>
              <a:rPr lang="zh-CN" altLang="en-US" sz="4000">
                <a:solidFill>
                  <a:schemeClr val="bg1"/>
                </a:solidFill>
              </a:rPr>
              <a:t>同步环</a:t>
            </a:r>
            <a:endParaRPr lang="zh-CN" altLang="el-GR" sz="4000">
              <a:solidFill>
                <a:schemeClr val="bg1"/>
              </a:solidFill>
            </a:endParaRPr>
          </a:p>
        </p:txBody>
      </p:sp>
      <p:sp>
        <p:nvSpPr>
          <p:cNvPr id="446468" name="Rectangle 3">
            <a:extLst>
              <a:ext uri="{FF2B5EF4-FFF2-40B4-BE49-F238E27FC236}">
                <a16:creationId xmlns:a16="http://schemas.microsoft.com/office/drawing/2014/main" id="{6CB0BAA2-240F-1D47-8081-BCE918D51FC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  <a:r>
              <a:rPr lang="zh-CN" altLang="en-US" sz="2800">
                <a:solidFill>
                  <a:schemeClr val="bg1"/>
                </a:solidFill>
              </a:rPr>
              <a:t>研究同步环上</a:t>
            </a:r>
            <a:r>
              <a:rPr lang="en-US" altLang="zh-CN" sz="2800">
                <a:solidFill>
                  <a:schemeClr val="bg1"/>
                </a:solidFill>
              </a:rPr>
              <a:t>leader</a:t>
            </a:r>
            <a:r>
              <a:rPr lang="zh-CN" altLang="en-US" sz="2800">
                <a:solidFill>
                  <a:schemeClr val="bg1"/>
                </a:solidFill>
              </a:rPr>
              <a:t>选举问题的上、下界。</a:t>
            </a:r>
          </a:p>
          <a:p>
            <a:pPr marL="609600" indent="-609600">
              <a:buFontTx/>
              <a:buChar char="•"/>
            </a:pPr>
            <a:r>
              <a:rPr lang="zh-CN" altLang="en-US" sz="2800">
                <a:solidFill>
                  <a:schemeClr val="bg1"/>
                </a:solidFill>
              </a:rPr>
              <a:t>上界： 提出两个</a:t>
            </a:r>
            <a:r>
              <a:rPr lang="en-US" altLang="zh-CN" sz="2800">
                <a:solidFill>
                  <a:schemeClr val="bg1"/>
                </a:solidFill>
              </a:rPr>
              <a:t>msg</a:t>
            </a:r>
            <a:r>
              <a:rPr lang="zh-CN" altLang="en-US" sz="2800">
                <a:solidFill>
                  <a:schemeClr val="bg1"/>
                </a:solidFill>
              </a:rPr>
              <a:t>复杂性为</a:t>
            </a:r>
            <a:r>
              <a:rPr lang="en-US" altLang="zh-CN" sz="2800">
                <a:solidFill>
                  <a:schemeClr val="bg1"/>
                </a:solidFill>
              </a:rPr>
              <a:t>O(n)</a:t>
            </a:r>
            <a:r>
              <a:rPr lang="zh-CN" altLang="en-US" sz="2800">
                <a:solidFill>
                  <a:schemeClr val="bg1"/>
                </a:solidFill>
              </a:rPr>
              <a:t>的算法，显然，这样的算法的</a:t>
            </a:r>
            <a:r>
              <a:rPr lang="en-US" altLang="zh-CN" sz="2800">
                <a:solidFill>
                  <a:schemeClr val="bg1"/>
                </a:solidFill>
              </a:rPr>
              <a:t>msg</a:t>
            </a:r>
            <a:r>
              <a:rPr lang="zh-CN" altLang="en-US" sz="2800">
                <a:solidFill>
                  <a:schemeClr val="bg1"/>
                </a:solidFill>
              </a:rPr>
              <a:t>复杂性是最优的。但运行时间并非只与环大小</a:t>
            </a:r>
            <a:r>
              <a:rPr lang="en-US" altLang="zh-CN" sz="2800">
                <a:solidFill>
                  <a:schemeClr val="bg1"/>
                </a:solidFill>
              </a:rPr>
              <a:t>n</a:t>
            </a:r>
            <a:r>
              <a:rPr lang="zh-CN" altLang="en-US" sz="2800">
                <a:solidFill>
                  <a:schemeClr val="bg1"/>
                </a:solidFill>
              </a:rPr>
              <a:t>有关，还与算法使用的非普通的</a:t>
            </a:r>
            <a:r>
              <a:rPr lang="en-US" altLang="zh-CN" sz="2800">
                <a:solidFill>
                  <a:schemeClr val="bg1"/>
                </a:solidFill>
              </a:rPr>
              <a:t>id</a:t>
            </a:r>
            <a:r>
              <a:rPr lang="zh-CN" altLang="en-US" sz="2800">
                <a:solidFill>
                  <a:schemeClr val="bg1"/>
                </a:solidFill>
              </a:rPr>
              <a:t>相关。</a:t>
            </a:r>
            <a:r>
              <a:rPr lang="en-US" altLang="zh-CN" sz="2800">
                <a:solidFill>
                  <a:schemeClr val="bg1"/>
                </a:solidFill>
              </a:rPr>
              <a:t>(</a:t>
            </a:r>
            <a:r>
              <a:rPr lang="zh-CN" altLang="en-US" sz="2800">
                <a:solidFill>
                  <a:schemeClr val="bg1"/>
                </a:solidFill>
              </a:rPr>
              <a:t>与</a:t>
            </a:r>
            <a:r>
              <a:rPr lang="en-US" altLang="zh-CN" sz="2800">
                <a:solidFill>
                  <a:schemeClr val="bg1"/>
                </a:solidFill>
              </a:rPr>
              <a:t>id</a:t>
            </a:r>
            <a:r>
              <a:rPr lang="zh-CN" altLang="en-US" sz="2800">
                <a:solidFill>
                  <a:schemeClr val="bg1"/>
                </a:solidFill>
              </a:rPr>
              <a:t>值相关</a:t>
            </a:r>
            <a:r>
              <a:rPr lang="en-US" altLang="zh-CN" sz="2800">
                <a:solidFill>
                  <a:schemeClr val="bg1"/>
                </a:solidFill>
              </a:rPr>
              <a:t>)</a:t>
            </a:r>
          </a:p>
          <a:p>
            <a:pPr marL="609600" indent="-609600">
              <a:buFontTx/>
              <a:buChar char="•"/>
            </a:pPr>
            <a:r>
              <a:rPr lang="zh-CN" altLang="en-US" sz="2800">
                <a:solidFill>
                  <a:schemeClr val="bg1"/>
                </a:solidFill>
              </a:rPr>
              <a:t>下界： 讨论 </a:t>
            </a:r>
          </a:p>
          <a:p>
            <a:pPr marL="609600" indent="-609600"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n-US" altLang="zh-CN" sz="2800">
                <a:solidFill>
                  <a:schemeClr val="bg1"/>
                </a:solidFill>
              </a:rPr>
              <a:t>1</a:t>
            </a:r>
            <a:r>
              <a:rPr lang="zh-CN" altLang="en-US" sz="2800">
                <a:solidFill>
                  <a:schemeClr val="bg1"/>
                </a:solidFill>
              </a:rPr>
              <a:t>）只基于标识符之间比较的算法</a:t>
            </a:r>
          </a:p>
          <a:p>
            <a:pPr marL="609600" indent="-609600">
              <a:buFont typeface="Wingdings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n-US" altLang="zh-CN" sz="2800">
                <a:solidFill>
                  <a:schemeClr val="bg1"/>
                </a:solidFill>
              </a:rPr>
              <a:t>2</a:t>
            </a:r>
            <a:r>
              <a:rPr lang="zh-CN" altLang="en-US" sz="2800">
                <a:solidFill>
                  <a:schemeClr val="bg1"/>
                </a:solidFill>
              </a:rPr>
              <a:t>）时间受限（即若干轮内终止，轮数只依赖于环大小</a:t>
            </a:r>
            <a:r>
              <a:rPr lang="en-US" altLang="zh-CN" sz="2800">
                <a:solidFill>
                  <a:schemeClr val="bg1"/>
                </a:solidFill>
              </a:rPr>
              <a:t>,</a:t>
            </a:r>
            <a:r>
              <a:rPr lang="zh-CN" altLang="en-US" sz="2800">
                <a:solidFill>
                  <a:schemeClr val="bg1"/>
                </a:solidFill>
              </a:rPr>
              <a:t>不依赖于</a:t>
            </a:r>
            <a:r>
              <a:rPr lang="en-US" altLang="zh-CN" sz="2800">
                <a:solidFill>
                  <a:schemeClr val="bg1"/>
                </a:solidFill>
              </a:rPr>
              <a:t>id</a:t>
            </a:r>
            <a:r>
              <a:rPr lang="zh-CN" altLang="en-US" sz="2800">
                <a:solidFill>
                  <a:schemeClr val="bg1"/>
                </a:solidFill>
              </a:rPr>
              <a:t>值）的算法</a:t>
            </a:r>
          </a:p>
          <a:p>
            <a:pPr marL="609600" indent="-609600">
              <a:buFont typeface="Wingdings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当算法受限于上述两个条件时，至少需要</a:t>
            </a:r>
            <a:r>
              <a:rPr lang="el-GR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Ω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(</a:t>
            </a:r>
            <a:r>
              <a:rPr lang="en-US" altLang="zh-CN" sz="2800" i="1">
                <a:solidFill>
                  <a:schemeClr val="bg1"/>
                </a:solidFill>
                <a:latin typeface="黑体" panose="02010609060101010101" pitchFamily="49" charset="-122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lg</a:t>
            </a:r>
            <a:r>
              <a:rPr lang="en-US" altLang="zh-CN" sz="2800" i="1">
                <a:solidFill>
                  <a:schemeClr val="bg1"/>
                </a:solidFill>
                <a:latin typeface="黑体" panose="02010609060101010101" pitchFamily="49" charset="-122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)</a:t>
            </a:r>
            <a:r>
              <a:rPr lang="zh-CN" altLang="en-US" sz="2800">
                <a:solidFill>
                  <a:schemeClr val="bg1"/>
                </a:solidFill>
              </a:rPr>
              <a:t>个</a:t>
            </a:r>
            <a:r>
              <a:rPr lang="en-US" altLang="zh-CN" sz="2800">
                <a:solidFill>
                  <a:schemeClr val="bg1"/>
                </a:solidFill>
              </a:rPr>
              <a:t>msgs.</a:t>
            </a:r>
            <a:endParaRPr lang="el-GR" altLang="zh-CN" sz="2800">
              <a:solidFill>
                <a:schemeClr val="bg1"/>
              </a:solidFill>
            </a:endParaRPr>
          </a:p>
        </p:txBody>
      </p:sp>
      <p:sp>
        <p:nvSpPr>
          <p:cNvPr id="446469" name="Rectangle 5">
            <a:extLst>
              <a:ext uri="{FF2B5EF4-FFF2-40B4-BE49-F238E27FC236}">
                <a16:creationId xmlns:a16="http://schemas.microsoft.com/office/drawing/2014/main" id="{A250E264-FA7E-1943-8A5A-E5AE0C35D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75" y="3048000"/>
            <a:ext cx="91455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4B9F6091-A832-BC4E-B632-6BD4F8EC9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4144E2CB-739C-BC47-8425-6F433CE6B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F0D7C-D2DA-FF4F-9CC3-D72DD5ABC13A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DF2591-807A-1945-A93E-7A1237219627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7CCF2369-16FC-B34C-879B-5CB6113A0AB2}" type="slidenum">
              <a:rPr lang="en-US" altLang="zh-CN" sz="1400" b="0">
                <a:solidFill>
                  <a:srgbClr val="00CC00"/>
                </a:solidFill>
              </a:rPr>
              <a:pPr algn="r"/>
              <a:t>14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48515" name="Rectangle 2">
            <a:extLst>
              <a:ext uri="{FF2B5EF4-FFF2-40B4-BE49-F238E27FC236}">
                <a16:creationId xmlns:a16="http://schemas.microsoft.com/office/drawing/2014/main" id="{058BD18D-02D1-DD4A-876F-F3CFF5FEACA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4000">
                <a:solidFill>
                  <a:schemeClr val="bg1"/>
                </a:solidFill>
                <a:cs typeface="Times New Roman" panose="02020603050405020304" pitchFamily="18" charset="0"/>
              </a:rPr>
              <a:t>§ </a:t>
            </a:r>
            <a:r>
              <a:rPr lang="en-US" altLang="zh-CN">
                <a:solidFill>
                  <a:schemeClr val="bg1"/>
                </a:solidFill>
              </a:rPr>
              <a:t>3.4.1 </a:t>
            </a:r>
            <a:r>
              <a:rPr lang="zh-CN" altLang="en-US">
                <a:solidFill>
                  <a:schemeClr val="bg1"/>
                </a:solidFill>
              </a:rPr>
              <a:t>上界 </a:t>
            </a:r>
            <a:r>
              <a:rPr lang="en-US" altLang="zh-CN">
                <a:solidFill>
                  <a:schemeClr val="bg1"/>
                </a:solidFill>
              </a:rPr>
              <a:t>O(n)</a:t>
            </a:r>
            <a:endParaRPr lang="zh-CN" altLang="el-GR">
              <a:solidFill>
                <a:schemeClr val="bg1"/>
              </a:solidFill>
            </a:endParaRPr>
          </a:p>
        </p:txBody>
      </p:sp>
      <p:sp>
        <p:nvSpPr>
          <p:cNvPr id="448516" name="Rectangle 3">
            <a:extLst>
              <a:ext uri="{FF2B5EF4-FFF2-40B4-BE49-F238E27FC236}">
                <a16:creationId xmlns:a16="http://schemas.microsoft.com/office/drawing/2014/main" id="{058238FD-35E4-764B-994E-D5FDE38A146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l-GR" sz="2400">
                <a:solidFill>
                  <a:schemeClr val="bg1"/>
                </a:solidFill>
              </a:rPr>
              <a:t>上节已证明在异步环上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选举问题的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复杂度下界为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Ω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(</a:t>
            </a:r>
            <a:r>
              <a:rPr lang="en-US" altLang="zh-CN" sz="2400" i="1">
                <a:solidFill>
                  <a:schemeClr val="bg1"/>
                </a:solidFill>
                <a:latin typeface="黑体" panose="02010609060101010101" pitchFamily="49" charset="-122"/>
              </a:rPr>
              <a:t>n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lg</a:t>
            </a:r>
            <a:r>
              <a:rPr lang="en-US" altLang="zh-CN" sz="2400" i="1">
                <a:solidFill>
                  <a:schemeClr val="bg1"/>
                </a:solidFill>
                <a:latin typeface="黑体" panose="02010609060101010101" pitchFamily="49" charset="-122"/>
              </a:rPr>
              <a:t>n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)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，其算法的关键是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延迟是任意长的。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因为同步环上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1) msg</a:t>
            </a:r>
            <a:r>
              <a:rPr lang="zh-CN" altLang="en-US" sz="2400">
                <a:solidFill>
                  <a:schemeClr val="bg1"/>
                </a:solidFill>
              </a:rPr>
              <a:t>延迟是确定的，故同步模型是否有较好的结果呢</a:t>
            </a:r>
            <a:r>
              <a:rPr lang="en-US" altLang="zh-CN" sz="2400">
                <a:solidFill>
                  <a:schemeClr val="bg1"/>
                </a:solidFill>
              </a:rPr>
              <a:t>?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2) </a:t>
            </a:r>
            <a:r>
              <a:rPr lang="zh-CN" altLang="en-US" sz="2400">
                <a:solidFill>
                  <a:schemeClr val="bg1"/>
                </a:solidFill>
              </a:rPr>
              <a:t>获取</a:t>
            </a:r>
            <a:r>
              <a:rPr lang="en-US" altLang="zh-CN" sz="2400">
                <a:solidFill>
                  <a:schemeClr val="bg1"/>
                </a:solidFill>
              </a:rPr>
              <a:t>info</a:t>
            </a:r>
            <a:r>
              <a:rPr lang="zh-CN" altLang="en-US" sz="2400">
                <a:solidFill>
                  <a:schemeClr val="bg1"/>
                </a:solidFill>
              </a:rPr>
              <a:t>不仅来自于接收</a:t>
            </a:r>
            <a:r>
              <a:rPr lang="en-US" altLang="zh-CN" sz="2400">
                <a:solidFill>
                  <a:schemeClr val="bg1"/>
                </a:solidFill>
              </a:rPr>
              <a:t>msg,</a:t>
            </a:r>
            <a:r>
              <a:rPr lang="zh-CN" altLang="en-US" sz="2400">
                <a:solidFill>
                  <a:schemeClr val="bg1"/>
                </a:solidFill>
              </a:rPr>
              <a:t>在某轮里的内附件也能获取</a:t>
            </a:r>
            <a:r>
              <a:rPr lang="en-US" altLang="zh-CN" sz="2400">
                <a:solidFill>
                  <a:schemeClr val="bg1"/>
                </a:solidFill>
              </a:rPr>
              <a:t>info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本节提出两个算法，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复杂性上界为</a:t>
            </a:r>
            <a:r>
              <a:rPr lang="en-US" altLang="zh-CN" sz="2400">
                <a:solidFill>
                  <a:schemeClr val="bg1"/>
                </a:solidFill>
              </a:rPr>
              <a:t>O(n),</a:t>
            </a:r>
            <a:r>
              <a:rPr lang="zh-CN" altLang="en-US" sz="2400">
                <a:solidFill>
                  <a:schemeClr val="bg1"/>
                </a:solidFill>
              </a:rPr>
              <a:t>针对单向环，但是用于双向环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1) </a:t>
            </a:r>
            <a:r>
              <a:rPr lang="zh-CN" altLang="en-US" sz="2400">
                <a:solidFill>
                  <a:schemeClr val="bg1"/>
                </a:solidFill>
              </a:rPr>
              <a:t>非均匀的：要求环中所有的结点开始于同一轮，标准的同步模型 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需知道</a:t>
            </a:r>
            <a:r>
              <a:rPr lang="en-US" altLang="zh-CN" sz="2400">
                <a:solidFill>
                  <a:schemeClr val="bg1"/>
                </a:solidFill>
              </a:rPr>
              <a:t>n)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2) </a:t>
            </a:r>
            <a:r>
              <a:rPr lang="zh-CN" altLang="en-US" sz="2400">
                <a:solidFill>
                  <a:schemeClr val="bg1"/>
                </a:solidFill>
              </a:rPr>
              <a:t>均匀的： 结点可开始于不同轮，弱同步模型 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无需知道</a:t>
            </a:r>
            <a:r>
              <a:rPr lang="en-US" altLang="zh-CN" sz="2400">
                <a:solidFill>
                  <a:schemeClr val="bg1"/>
                </a:solidFill>
              </a:rPr>
              <a:t>n)</a:t>
            </a:r>
            <a:endParaRPr lang="zh-CN" altLang="el-GR" sz="2400">
              <a:solidFill>
                <a:schemeClr val="bg1"/>
              </a:solidFill>
            </a:endParaRPr>
          </a:p>
        </p:txBody>
      </p:sp>
      <p:sp>
        <p:nvSpPr>
          <p:cNvPr id="448517" name="Rectangle 5">
            <a:extLst>
              <a:ext uri="{FF2B5EF4-FFF2-40B4-BE49-F238E27FC236}">
                <a16:creationId xmlns:a16="http://schemas.microsoft.com/office/drawing/2014/main" id="{370EC0D5-4413-664D-8B23-A42376DEE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75" y="3048000"/>
            <a:ext cx="91455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0DFED7B4-F613-E34B-972C-58CF65083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C82B72BD-3F0A-924C-B2C9-4E10103D6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56524-967B-DA4C-BF9A-B386A09AEB08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450562" name="Rectangle 2">
            <a:extLst>
              <a:ext uri="{FF2B5EF4-FFF2-40B4-BE49-F238E27FC236}">
                <a16:creationId xmlns:a16="http://schemas.microsoft.com/office/drawing/2014/main" id="{D661B4AD-5A74-4C40-B793-7BE9744C4D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638175"/>
            <a:ext cx="8983663" cy="5984875"/>
          </a:xfrm>
        </p:spPr>
        <p:txBody>
          <a:bodyPr/>
          <a:lstStyle/>
          <a:p>
            <a:pPr marL="533400" indent="-533400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AutoNum type="arabicPeriod"/>
            </a:pPr>
            <a:r>
              <a:rPr lang="en-US" altLang="zh-CN" sz="2800">
                <a:cs typeface="Times New Roman" panose="02020603050405020304" pitchFamily="18" charset="0"/>
              </a:rPr>
              <a:t>Non-uniform Alg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rgbClr val="FFFF00"/>
              </a:buClr>
              <a:buFont typeface="Wingdings" pitchFamily="2" charset="2"/>
              <a:buChar char="n"/>
            </a:pPr>
            <a:r>
              <a:rPr lang="zh-CN" altLang="en-US" sz="2400">
                <a:solidFill>
                  <a:srgbClr val="FFFF00"/>
                </a:solidFill>
              </a:rPr>
              <a:t>基本特征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选择环中最小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（各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互不相同）的结点作为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，按</a:t>
            </a:r>
            <a:r>
              <a:rPr lang="en-US" altLang="zh-CN" sz="2400">
                <a:solidFill>
                  <a:schemeClr val="bg1"/>
                </a:solidFill>
              </a:rPr>
              <a:t>Phase</a:t>
            </a:r>
            <a:r>
              <a:rPr lang="zh-CN" altLang="en-US" sz="2400">
                <a:solidFill>
                  <a:schemeClr val="bg1"/>
                </a:solidFill>
              </a:rPr>
              <a:t>运行，</a:t>
            </a:r>
            <a:r>
              <a:rPr lang="zh-CN" altLang="en-US" sz="2400"/>
              <a:t>每个阶段由</a:t>
            </a:r>
            <a:r>
              <a:rPr lang="en-US" altLang="zh-CN" sz="2400"/>
              <a:t>n</a:t>
            </a:r>
            <a:r>
              <a:rPr lang="zh-CN" altLang="en-US" sz="2400"/>
              <a:t>个轮组成</a:t>
            </a:r>
            <a:r>
              <a:rPr lang="zh-CN" altLang="en-US" sz="2400">
                <a:solidFill>
                  <a:schemeClr val="bg1"/>
                </a:solidFill>
              </a:rPr>
              <a:t>。在</a:t>
            </a:r>
            <a:r>
              <a:rPr lang="en-US" altLang="zh-CN" sz="2400">
                <a:solidFill>
                  <a:schemeClr val="bg1"/>
                </a:solidFill>
              </a:rPr>
              <a:t>Phase i (i ≥ 0)</a:t>
            </a:r>
            <a:r>
              <a:rPr lang="zh-CN" altLang="en-US" sz="2400">
                <a:solidFill>
                  <a:schemeClr val="bg1"/>
                </a:solidFill>
              </a:rPr>
              <a:t>，若存在一个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为</a:t>
            </a:r>
            <a:r>
              <a:rPr lang="en-US" altLang="zh-CN" sz="24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的结点，则该结点为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，并终止算法，因此，最小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的结点被选为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显然，</a:t>
            </a:r>
            <a:r>
              <a:rPr lang="en-US" altLang="zh-CN" sz="2400">
                <a:solidFill>
                  <a:schemeClr val="bg1"/>
                </a:solidFill>
              </a:rPr>
              <a:t>Phase</a:t>
            </a:r>
            <a:r>
              <a:rPr lang="zh-CN" altLang="en-US" sz="2400">
                <a:solidFill>
                  <a:schemeClr val="bg1"/>
                </a:solidFill>
              </a:rPr>
              <a:t>数目取决于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个节点的标志符的取值。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rgbClr val="FFFF00"/>
              </a:buClr>
              <a:buFont typeface="Wingdings" pitchFamily="2" charset="2"/>
              <a:buChar char="n"/>
            </a:pPr>
            <a:r>
              <a:rPr lang="zh-CN" altLang="en-US" sz="2400">
                <a:solidFill>
                  <a:srgbClr val="FFFF00"/>
                </a:solidFill>
              </a:rPr>
              <a:t>具体实现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Phase i</a:t>
            </a:r>
            <a:r>
              <a:rPr lang="zh-CN" altLang="en-US" sz="2400">
                <a:solidFill>
                  <a:schemeClr val="bg1"/>
                </a:solidFill>
              </a:rPr>
              <a:t>包括轮：</a:t>
            </a:r>
            <a:r>
              <a:rPr lang="en-US" altLang="zh-CN" sz="2400">
                <a:solidFill>
                  <a:schemeClr val="bg1"/>
                </a:solidFill>
              </a:rPr>
              <a:t>n·i+1, n·i+2, …, n·i+n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       </a:t>
            </a:r>
            <a:r>
              <a:rPr lang="zh-CN" altLang="en-US" sz="2400">
                <a:solidFill>
                  <a:schemeClr val="bg1"/>
                </a:solidFill>
              </a:rPr>
              <a:t>在第</a:t>
            </a:r>
            <a:r>
              <a:rPr lang="en-US" altLang="zh-CN" sz="24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阶段开始，若一个结点的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是</a:t>
            </a:r>
            <a:r>
              <a:rPr lang="en-US" altLang="zh-CN" sz="24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，且它尚未终止，则该节点绕环发送一个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后作为一个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终止；若一结点的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不是</a:t>
            </a:r>
            <a:r>
              <a:rPr lang="en-US" altLang="zh-CN" sz="24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，且它收到一个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，则它转发此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后作为</a:t>
            </a:r>
            <a:r>
              <a:rPr lang="en-US" altLang="zh-CN" sz="2400">
                <a:solidFill>
                  <a:schemeClr val="bg1"/>
                </a:solidFill>
              </a:rPr>
              <a:t>non-leader</a:t>
            </a:r>
            <a:r>
              <a:rPr lang="zh-CN" altLang="en-US" sz="2400">
                <a:solidFill>
                  <a:schemeClr val="bg1"/>
                </a:solidFill>
              </a:rPr>
              <a:t>终止。</a:t>
            </a:r>
            <a:endParaRPr lang="zh-CN" altLang="el-GR" sz="2400">
              <a:solidFill>
                <a:schemeClr val="bg1"/>
              </a:solidFill>
            </a:endParaRPr>
          </a:p>
        </p:txBody>
      </p:sp>
      <p:sp>
        <p:nvSpPr>
          <p:cNvPr id="450563" name="Rectangle 3">
            <a:extLst>
              <a:ext uri="{FF2B5EF4-FFF2-40B4-BE49-F238E27FC236}">
                <a16:creationId xmlns:a16="http://schemas.microsoft.com/office/drawing/2014/main" id="{B3AC0A82-513B-1F4E-AD49-0F0B58F9F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</a:t>
            </a:r>
            <a:r>
              <a:rPr lang="en-US" altLang="zh-CN" sz="3600"/>
              <a:t>.4.1 </a:t>
            </a:r>
            <a:r>
              <a:rPr lang="zh-CN" altLang="en-US" sz="3600"/>
              <a:t>上界</a:t>
            </a:r>
            <a:r>
              <a:rPr lang="en-US" altLang="zh-CN" sz="36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C67BC74E-28E6-CC43-BD09-1CADA062C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CF5B5D27-C6DB-0144-AEFC-07B691426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A96BF-7B8B-BA40-B547-DDD219C0A193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451586" name="Rectangle 2">
            <a:extLst>
              <a:ext uri="{FF2B5EF4-FFF2-40B4-BE49-F238E27FC236}">
                <a16:creationId xmlns:a16="http://schemas.microsoft.com/office/drawing/2014/main" id="{8BBBB924-3E54-A04A-B7B3-B5E9866BA56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196850" y="674688"/>
            <a:ext cx="9224963" cy="6354762"/>
          </a:xfrm>
        </p:spPr>
        <p:txBody>
          <a:bodyPr/>
          <a:lstStyle/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rgbClr val="FFFF00"/>
              </a:buClr>
              <a:buFont typeface="Wingdings" pitchFamily="2" charset="2"/>
              <a:buChar char="n"/>
            </a:pPr>
            <a:r>
              <a:rPr lang="zh-CN" altLang="en-US" sz="2400">
                <a:solidFill>
                  <a:srgbClr val="FFFF00"/>
                </a:solidFill>
              </a:rPr>
              <a:t>分析</a:t>
            </a:r>
          </a:p>
          <a:p>
            <a:pPr marL="1295400" lvl="2" indent="-3810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r>
              <a:rPr lang="zh-CN" altLang="el-GR">
                <a:solidFill>
                  <a:srgbClr val="00FF00"/>
                </a:solidFill>
              </a:rPr>
              <a:t>正确性：</a:t>
            </a:r>
            <a:r>
              <a:rPr lang="zh-CN" altLang="el-GR">
                <a:solidFill>
                  <a:schemeClr val="bg1"/>
                </a:solidFill>
              </a:rPr>
              <a:t>显然，只有最小的标志符被选中作为</a:t>
            </a:r>
            <a:r>
              <a:rPr lang="el-GR" altLang="zh-CN">
                <a:solidFill>
                  <a:schemeClr val="bg1"/>
                </a:solidFill>
              </a:rPr>
              <a:t>leader</a:t>
            </a:r>
            <a:endParaRPr lang="en-US" altLang="zh-CN">
              <a:solidFill>
                <a:schemeClr val="bg1"/>
              </a:solidFill>
            </a:endParaRPr>
          </a:p>
          <a:p>
            <a:pPr marL="1295400" lvl="2" indent="-3810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r>
              <a:rPr lang="el-GR" altLang="zh-CN">
                <a:solidFill>
                  <a:srgbClr val="00FF00"/>
                </a:solidFill>
              </a:rPr>
              <a:t>Msg</a:t>
            </a:r>
            <a:r>
              <a:rPr lang="zh-CN" altLang="el-GR">
                <a:solidFill>
                  <a:srgbClr val="00FF00"/>
                </a:solidFill>
              </a:rPr>
              <a:t>复杂性：</a:t>
            </a:r>
            <a:r>
              <a:rPr lang="zh-CN" altLang="el-GR">
                <a:solidFill>
                  <a:schemeClr val="bg1"/>
                </a:solidFill>
              </a:rPr>
              <a:t>恰有</a:t>
            </a:r>
            <a:r>
              <a:rPr lang="el-GR" altLang="zh-CN">
                <a:solidFill>
                  <a:schemeClr val="bg1"/>
                </a:solidFill>
              </a:rPr>
              <a:t>n</a:t>
            </a:r>
            <a:r>
              <a:rPr lang="zh-CN" altLang="el-GR">
                <a:solidFill>
                  <a:schemeClr val="bg1"/>
                </a:solidFill>
              </a:rPr>
              <a:t>个</a:t>
            </a:r>
            <a:r>
              <a:rPr lang="el-GR" altLang="zh-CN">
                <a:solidFill>
                  <a:schemeClr val="bg1"/>
                </a:solidFill>
              </a:rPr>
              <a:t>msg</a:t>
            </a:r>
            <a:r>
              <a:rPr lang="zh-CN" altLang="el-GR">
                <a:solidFill>
                  <a:schemeClr val="bg1"/>
                </a:solidFill>
              </a:rPr>
              <a:t>被发送，故复杂性为</a:t>
            </a:r>
            <a:r>
              <a:rPr lang="el-GR" altLang="zh-CN">
                <a:solidFill>
                  <a:schemeClr val="bg1"/>
                </a:solidFill>
              </a:rPr>
              <a:t>O</a:t>
            </a:r>
            <a:r>
              <a:rPr lang="en-US" altLang="zh-CN">
                <a:solidFill>
                  <a:schemeClr val="bg1"/>
                </a:solidFill>
              </a:rPr>
              <a:t>(n)</a:t>
            </a:r>
            <a:r>
              <a:rPr lang="zh-CN" altLang="en-US">
                <a:solidFill>
                  <a:schemeClr val="bg1"/>
                </a:solidFill>
              </a:rPr>
              <a:t>。注意这</a:t>
            </a:r>
            <a:r>
              <a:rPr lang="en-US" altLang="zh-CN">
                <a:solidFill>
                  <a:schemeClr val="bg1"/>
                </a:solidFill>
              </a:rPr>
              <a:t>n</a:t>
            </a:r>
            <a:r>
              <a:rPr lang="zh-CN" altLang="en-US">
                <a:solidFill>
                  <a:schemeClr val="bg1"/>
                </a:solidFill>
              </a:rPr>
              <a:t>个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均是在找到</a:t>
            </a:r>
            <a:r>
              <a:rPr lang="en-US" altLang="zh-CN">
                <a:solidFill>
                  <a:schemeClr val="bg1"/>
                </a:solidFill>
              </a:rPr>
              <a:t>leader</a:t>
            </a:r>
            <a:r>
              <a:rPr lang="zh-CN" altLang="en-US">
                <a:solidFill>
                  <a:schemeClr val="bg1"/>
                </a:solidFill>
              </a:rPr>
              <a:t>的那个</a:t>
            </a:r>
            <a:r>
              <a:rPr lang="en-US" altLang="zh-CN">
                <a:solidFill>
                  <a:schemeClr val="bg1"/>
                </a:solidFill>
              </a:rPr>
              <a:t>Phase</a:t>
            </a:r>
            <a:r>
              <a:rPr lang="zh-CN" altLang="en-US">
                <a:solidFill>
                  <a:schemeClr val="bg1"/>
                </a:solidFill>
              </a:rPr>
              <a:t>里发送的。</a:t>
            </a:r>
          </a:p>
          <a:p>
            <a:pPr marL="1295400" lvl="2" indent="-3810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FF00"/>
                </a:solidFill>
              </a:rPr>
              <a:t>时间复杂性</a:t>
            </a:r>
          </a:p>
          <a:p>
            <a:pPr marL="1295400" lvl="2" indent="-3810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</a:rPr>
              <a:t>	依赖于环大小和环上最小标志符，不妨设环大小为</a:t>
            </a:r>
            <a:r>
              <a:rPr lang="en-US" altLang="zh-CN">
                <a:solidFill>
                  <a:schemeClr val="bg1"/>
                </a:solidFill>
              </a:rPr>
              <a:t>n</a:t>
            </a:r>
            <a:r>
              <a:rPr lang="zh-CN" altLang="en-US">
                <a:solidFill>
                  <a:schemeClr val="bg1"/>
                </a:solidFill>
              </a:rPr>
              <a:t>，最小标识符为</a:t>
            </a:r>
            <a:r>
              <a:rPr lang="en-US" altLang="zh-CN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，则算法执行轮数为：</a:t>
            </a:r>
            <a:r>
              <a:rPr lang="en-US" altLang="zh-CN">
                <a:solidFill>
                  <a:srgbClr val="00FF00"/>
                </a:solidFill>
              </a:rPr>
              <a:t>n</a:t>
            </a:r>
            <a:r>
              <a:rPr lang="el-GR" altLang="zh-CN">
                <a:solidFill>
                  <a:srgbClr val="00FF00"/>
                </a:solidFill>
              </a:rPr>
              <a:t>·</a:t>
            </a:r>
            <a:r>
              <a:rPr lang="en-US" altLang="zh-CN">
                <a:solidFill>
                  <a:srgbClr val="00FF00"/>
                </a:solidFill>
              </a:rPr>
              <a:t>(</a:t>
            </a:r>
            <a:r>
              <a:rPr lang="en-US" altLang="zh-CN">
                <a:solidFill>
                  <a:srgbClr val="00FF00"/>
                </a:solidFill>
                <a:ea typeface="宋体" panose="02010600030101010101" pitchFamily="2" charset="-122"/>
              </a:rPr>
              <a:t>i+1</a:t>
            </a:r>
            <a:r>
              <a:rPr lang="en-US" altLang="zh-CN">
                <a:solidFill>
                  <a:srgbClr val="00FF00"/>
                </a:solidFill>
              </a:rPr>
              <a:t>)</a:t>
            </a:r>
            <a:r>
              <a:rPr lang="zh-CN" altLang="en-US">
                <a:solidFill>
                  <a:schemeClr val="bg1"/>
                </a:solidFill>
                <a:ea typeface="宋体" panose="02010600030101010101" pitchFamily="2" charset="-122"/>
              </a:rPr>
              <a:t>，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不妨设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el-GR" altLang="zh-CN">
                <a:solidFill>
                  <a:schemeClr val="bg1"/>
                </a:solidFill>
              </a:rPr>
              <a:t>≥</a:t>
            </a:r>
            <a:r>
              <a:rPr lang="el-GR" altLang="zh-CN">
                <a:solidFill>
                  <a:schemeClr val="bg1"/>
                </a:solidFill>
                <a:ea typeface="宋体" panose="02010600030101010101" pitchFamily="2" charset="-122"/>
              </a:rPr>
              <a:t>0</a:t>
            </a:r>
            <a:r>
              <a:rPr lang="en-US" altLang="zh-CN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//</a:t>
            </a:r>
            <a:r>
              <a:rPr lang="zh-CN" altLang="en-US">
                <a:solidFill>
                  <a:srgbClr val="FFFF00"/>
                </a:solidFill>
                <a:latin typeface="黑体" panose="02010609060101010101" pitchFamily="49" charset="-122"/>
              </a:rPr>
              <a:t>运行时间与环大小及标识符取值相关</a:t>
            </a:r>
          </a:p>
          <a:p>
            <a:pPr marL="1295400" lvl="2" indent="-3810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r>
              <a:rPr lang="zh-CN" altLang="el-GR">
                <a:solidFill>
                  <a:srgbClr val="00FF00"/>
                </a:solidFill>
                <a:latin typeface="黑体" panose="02010609060101010101" pitchFamily="49" charset="-122"/>
              </a:rPr>
              <a:t>缺点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marL="1295400" lvl="2" indent="-3810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	必须知道环大小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n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和同步开始，下面算法克服了这些限制</a:t>
            </a:r>
          </a:p>
          <a:p>
            <a:pPr marL="1295400" lvl="2" indent="-3810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r>
              <a:rPr lang="el-GR" altLang="zh-CN">
                <a:solidFill>
                  <a:schemeClr val="bg1"/>
                </a:solidFill>
                <a:latin typeface="黑体" panose="02010609060101010101" pitchFamily="49" charset="-122"/>
              </a:rPr>
              <a:t>①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为什么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id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为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的结点要在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phase i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发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msg</a:t>
            </a:r>
          </a:p>
          <a:p>
            <a:pPr marL="1295400" lvl="2" indent="-3810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	</a:t>
            </a:r>
            <a:r>
              <a:rPr lang="zh-CN" altLang="el-GR">
                <a:solidFill>
                  <a:schemeClr val="bg1"/>
                </a:solidFill>
                <a:latin typeface="黑体" panose="02010609060101010101" pitchFamily="49" charset="-122"/>
              </a:rPr>
              <a:t>∵各结点互不知道彼此的</a:t>
            </a:r>
            <a:r>
              <a:rPr lang="el-GR" altLang="zh-CN">
                <a:solidFill>
                  <a:schemeClr val="bg1"/>
                </a:solidFill>
                <a:latin typeface="黑体" panose="02010609060101010101" pitchFamily="49" charset="-122"/>
              </a:rPr>
              <a:t>id</a:t>
            </a:r>
            <a:r>
              <a:rPr lang="zh-CN" altLang="el-GR">
                <a:solidFill>
                  <a:schemeClr val="bg1"/>
                </a:solidFill>
                <a:latin typeface="黑体" panose="02010609060101010101" pitchFamily="49" charset="-122"/>
              </a:rPr>
              <a:t>值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marL="1295400" lvl="2" indent="-3810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	</a:t>
            </a:r>
            <a:r>
              <a:rPr lang="zh-CN" altLang="el-GR">
                <a:solidFill>
                  <a:schemeClr val="bg1"/>
                </a:solidFill>
                <a:latin typeface="黑体" panose="02010609060101010101" pitchFamily="49" charset="-122"/>
              </a:rPr>
              <a:t>∴只能在第</a:t>
            </a:r>
            <a:r>
              <a:rPr lang="el-GR" altLang="zh-CN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 phase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，结点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(id=i)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发自己的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id</a:t>
            </a:r>
          </a:p>
          <a:p>
            <a:pPr marL="1295400" lvl="2" indent="-3810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r>
              <a:rPr lang="el-GR" altLang="zh-CN">
                <a:solidFill>
                  <a:schemeClr val="bg1"/>
                </a:solidFill>
              </a:rPr>
              <a:t>②</a:t>
            </a:r>
            <a:r>
              <a:rPr lang="zh-CN" altLang="el-GR">
                <a:solidFill>
                  <a:schemeClr val="bg1"/>
                </a:solidFill>
              </a:rPr>
              <a:t>为什么每个</a:t>
            </a:r>
            <a:r>
              <a:rPr lang="en-US" altLang="zh-CN">
                <a:solidFill>
                  <a:schemeClr val="bg1"/>
                </a:solidFill>
              </a:rPr>
              <a:t>phase</a:t>
            </a:r>
            <a:r>
              <a:rPr lang="zh-CN" altLang="el-GR">
                <a:solidFill>
                  <a:schemeClr val="bg1"/>
                </a:solidFill>
              </a:rPr>
              <a:t>要</a:t>
            </a:r>
            <a:r>
              <a:rPr lang="en-US" altLang="zh-CN">
                <a:solidFill>
                  <a:schemeClr val="bg1"/>
                </a:solidFill>
              </a:rPr>
              <a:t>n</a:t>
            </a:r>
            <a:r>
              <a:rPr lang="zh-CN" altLang="el-GR">
                <a:solidFill>
                  <a:schemeClr val="bg1"/>
                </a:solidFill>
              </a:rPr>
              <a:t>轮</a:t>
            </a:r>
            <a:endParaRPr lang="zh-CN" altLang="el-GR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sp>
        <p:nvSpPr>
          <p:cNvPr id="451587" name="Rectangle 3">
            <a:extLst>
              <a:ext uri="{FF2B5EF4-FFF2-40B4-BE49-F238E27FC236}">
                <a16:creationId xmlns:a16="http://schemas.microsoft.com/office/drawing/2014/main" id="{3D7D2822-2659-C141-95A0-D82A7BFFE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</a:t>
            </a:r>
            <a:r>
              <a:rPr lang="en-US" altLang="zh-CN" sz="3600"/>
              <a:t>.4.1 </a:t>
            </a:r>
            <a:r>
              <a:rPr lang="zh-CN" altLang="en-US" sz="3600"/>
              <a:t>上界</a:t>
            </a:r>
            <a:r>
              <a:rPr lang="en-US" altLang="zh-CN" sz="36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4FFF6EF3-2486-5C4D-BC43-380D440D4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390EF912-1C4E-B44F-ACD6-4FF9E5322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89F2-4A32-CA47-9D10-7AE2CE0E6986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452610" name="Rectangle 2">
            <a:extLst>
              <a:ext uri="{FF2B5EF4-FFF2-40B4-BE49-F238E27FC236}">
                <a16:creationId xmlns:a16="http://schemas.microsoft.com/office/drawing/2014/main" id="{FC85BB8F-DB2E-8340-8AA7-84314A59EB0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593725"/>
            <a:ext cx="8983663" cy="5984875"/>
          </a:xfrm>
        </p:spPr>
        <p:txBody>
          <a:bodyPr/>
          <a:lstStyle/>
          <a:p>
            <a:pPr marL="533400" indent="-533400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AutoNum type="arabicPeriod" startAt="2"/>
            </a:pPr>
            <a:r>
              <a:rPr lang="en-US" altLang="zh-CN" sz="2800">
                <a:cs typeface="Times New Roman" panose="02020603050405020304" pitchFamily="18" charset="0"/>
              </a:rPr>
              <a:t>Uniform Alg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rgbClr val="FFFF00"/>
              </a:buClr>
              <a:buFont typeface="Wingdings" pitchFamily="2" charset="2"/>
              <a:buChar char="n"/>
            </a:pPr>
            <a:r>
              <a:rPr lang="zh-CN" altLang="en-US" sz="2400">
                <a:solidFill>
                  <a:srgbClr val="FFFF00"/>
                </a:solidFill>
              </a:rPr>
              <a:t>特点：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①</a:t>
            </a:r>
            <a:r>
              <a:rPr lang="zh-CN" altLang="el-GR" sz="2400">
                <a:solidFill>
                  <a:schemeClr val="bg1"/>
                </a:solidFill>
                <a:latin typeface="黑体" panose="02010609060101010101" pitchFamily="49" charset="-122"/>
              </a:rPr>
              <a:t>无须知道环大小，</a:t>
            </a:r>
            <a:r>
              <a:rPr lang="zh-CN" altLang="el-GR" sz="2400">
                <a:solidFill>
                  <a:schemeClr val="bg1"/>
                </a:solidFill>
              </a:rPr>
              <a:t>②</a:t>
            </a:r>
            <a:r>
              <a:rPr lang="zh-CN" altLang="el-GR" sz="2400">
                <a:solidFill>
                  <a:schemeClr val="bg1"/>
                </a:solidFill>
                <a:latin typeface="黑体" panose="02010609060101010101" pitchFamily="49" charset="-122"/>
              </a:rPr>
              <a:t>弱同步模型</a:t>
            </a:r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	一个处理器可以在任意轮里自发地唤醒自己，也可以是收到另一个处理器的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后被唤醒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rgbClr val="FFFF00"/>
              </a:buClr>
              <a:buFont typeface="Wingdings" pitchFamily="2" charset="2"/>
              <a:buChar char="n"/>
            </a:pPr>
            <a:r>
              <a:rPr lang="zh-CN" altLang="en-US" sz="2400">
                <a:solidFill>
                  <a:srgbClr val="FFFF00"/>
                </a:solidFill>
              </a:rPr>
              <a:t>基本思想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/>
              <a:t>	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①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源于不同节点的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以不同的速度转发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    源于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id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为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的节点的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，在每一个接收该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的节点沿顺时针转发到下一个处理器之前，被延迟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-1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轮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	</a:t>
            </a:r>
            <a:r>
              <a:rPr lang="zh-CN" altLang="el-GR" sz="2400">
                <a:solidFill>
                  <a:schemeClr val="bg1"/>
                </a:solidFill>
              </a:rPr>
              <a:t>②</a:t>
            </a:r>
            <a:r>
              <a:rPr lang="zh-CN" altLang="en-US" sz="2400">
                <a:solidFill>
                  <a:schemeClr val="bg1"/>
                </a:solidFill>
              </a:rPr>
              <a:t> 为克服非同时启动，须加一个</a:t>
            </a:r>
            <a:r>
              <a:rPr lang="zh-CN" altLang="en-US" sz="2400"/>
              <a:t>基本的唤醒阶段</a:t>
            </a:r>
            <a:r>
              <a:rPr lang="zh-CN" altLang="en-US" sz="2400">
                <a:solidFill>
                  <a:schemeClr val="bg1"/>
                </a:solidFill>
              </a:rPr>
              <a:t>，其中每个自发唤醒的结点绕环发送一个唤醒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，该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转发时无延迟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③ 若一个结点在算法启动前收到一个唤醒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，则该结点不参与算法，只是扮演一个</a:t>
            </a:r>
            <a:r>
              <a:rPr lang="en-US" altLang="zh-CN" sz="2400">
                <a:solidFill>
                  <a:schemeClr val="bg1"/>
                </a:solidFill>
              </a:rPr>
              <a:t>relay(</a:t>
            </a:r>
            <a:r>
              <a:rPr lang="zh-CN" altLang="en-US" sz="2400">
                <a:solidFill>
                  <a:schemeClr val="bg1"/>
                </a:solidFill>
              </a:rPr>
              <a:t>转发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角色：即转发或没收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</a:p>
        </p:txBody>
      </p:sp>
      <p:sp>
        <p:nvSpPr>
          <p:cNvPr id="452611" name="Rectangle 3">
            <a:extLst>
              <a:ext uri="{FF2B5EF4-FFF2-40B4-BE49-F238E27FC236}">
                <a16:creationId xmlns:a16="http://schemas.microsoft.com/office/drawing/2014/main" id="{85DC74B3-E6FE-4D44-BC41-9E4E8D222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0"/>
            <a:ext cx="8231187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</a:t>
            </a:r>
            <a:r>
              <a:rPr lang="en-US" altLang="zh-CN" sz="3600"/>
              <a:t>.4.1 </a:t>
            </a:r>
            <a:r>
              <a:rPr lang="zh-CN" altLang="en-US" sz="3600"/>
              <a:t>上界</a:t>
            </a:r>
            <a:r>
              <a:rPr lang="en-US" altLang="zh-CN" sz="36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ABD03285-1BCA-5144-A880-90A326257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F3BD2E88-0EDB-4940-B22D-950252761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5528-7F69-3E49-ABD8-3F9986FE8342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453634" name="Rectangle 2">
            <a:extLst>
              <a:ext uri="{FF2B5EF4-FFF2-40B4-BE49-F238E27FC236}">
                <a16:creationId xmlns:a16="http://schemas.microsoft.com/office/drawing/2014/main" id="{1126988F-EF25-8248-9218-B917264FC8F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287338" y="873125"/>
            <a:ext cx="9045576" cy="5984875"/>
          </a:xfrm>
        </p:spPr>
        <p:txBody>
          <a:bodyPr/>
          <a:lstStyle/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rgbClr val="FFFF00"/>
              </a:buClr>
              <a:buFont typeface="Wingdings" pitchFamily="2" charset="2"/>
              <a:buChar char="n"/>
            </a:pPr>
            <a:r>
              <a:rPr lang="zh-CN" altLang="en-US" sz="2400">
                <a:solidFill>
                  <a:srgbClr val="FFFF00"/>
                </a:solidFill>
              </a:rPr>
              <a:t>要点：</a:t>
            </a:r>
            <a:r>
              <a:rPr lang="zh-CN" altLang="en-US" sz="2400">
                <a:solidFill>
                  <a:schemeClr val="bg1"/>
                </a:solidFill>
              </a:rPr>
              <a:t>在基本阶段之后，选举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是在参与结点集中进行的，即只有自发唤醒的结点才有可能当选为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rgbClr val="FFFF00"/>
              </a:buClr>
              <a:buFont typeface="Wingdings" pitchFamily="2" charset="2"/>
              <a:buChar char="n"/>
            </a:pPr>
            <a:r>
              <a:rPr lang="zh-CN" altLang="en-US" sz="2400">
                <a:solidFill>
                  <a:srgbClr val="FFFF00"/>
                </a:solidFill>
              </a:rPr>
              <a:t>具体实现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l-GR" altLang="zh-CN" sz="2400">
                <a:latin typeface="黑体" panose="02010609060101010101" pitchFamily="49" charset="-122"/>
              </a:rPr>
              <a:t>①</a:t>
            </a:r>
            <a:r>
              <a:rPr lang="zh-CN" altLang="en-US" sz="2400">
                <a:latin typeface="黑体" panose="02010609060101010101" pitchFamily="49" charset="-122"/>
              </a:rPr>
              <a:t> 唤醒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：由一个结点发出的唤醒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包含该结点的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id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，该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以每轮一边的正常速率周游，那些接收到唤醒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之前未启动的结点均被删除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(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不参与选举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)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	</a:t>
            </a:r>
            <a:r>
              <a:rPr lang="zh-CN" altLang="el-GR" sz="2400"/>
              <a:t>②</a:t>
            </a:r>
            <a:r>
              <a:rPr lang="en-US" altLang="zh-CN" sz="2400"/>
              <a:t> </a:t>
            </a:r>
            <a:r>
              <a:rPr lang="zh-CN" altLang="en-US" sz="2400"/>
              <a:t>延迟</a:t>
            </a:r>
            <a:r>
              <a:rPr lang="zh-CN" altLang="en-US" sz="2400">
                <a:solidFill>
                  <a:schemeClr val="bg1"/>
                </a:solidFill>
              </a:rPr>
              <a:t>：当来自一个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为</a:t>
            </a:r>
            <a:r>
              <a:rPr lang="en-US" altLang="zh-CN" sz="24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的节点的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到达一个醒着的节点时，该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以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速率周游，即每个收到该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的节点将其延迟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-1</a:t>
            </a:r>
            <a:r>
              <a:rPr lang="zh-CN" altLang="en-US" sz="2400">
                <a:solidFill>
                  <a:schemeClr val="bg1"/>
                </a:solidFill>
              </a:rPr>
              <a:t>轮后再转发。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/>
              <a:t>Note</a:t>
            </a:r>
            <a:r>
              <a:rPr lang="zh-CN" altLang="en-US" sz="2400"/>
              <a:t>：</a:t>
            </a:r>
            <a:r>
              <a:rPr lang="zh-CN" altLang="en-US" sz="2400">
                <a:solidFill>
                  <a:schemeClr val="bg1"/>
                </a:solidFill>
              </a:rPr>
              <a:t> 一个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到达一个醒着的节点之后，它要到达的所有节点均是醒着的。一个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在被一个醒着的节点接收之前是处在</a:t>
            </a:r>
            <a:r>
              <a:rPr lang="en-US" altLang="zh-CN" sz="2400">
                <a:solidFill>
                  <a:schemeClr val="bg1"/>
                </a:solidFill>
              </a:rPr>
              <a:t>1st</a:t>
            </a:r>
            <a:r>
              <a:rPr lang="zh-CN" altLang="en-US" sz="2400">
                <a:solidFill>
                  <a:schemeClr val="bg1"/>
                </a:solidFill>
              </a:rPr>
              <a:t>阶段 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/>
              <a:t>唤醒</a:t>
            </a:r>
            <a:r>
              <a:rPr lang="en-US" altLang="zh-CN" sz="2400"/>
              <a:t>msg</a:t>
            </a:r>
            <a:r>
              <a:rPr lang="zh-CN" altLang="en-US" sz="2400"/>
              <a:t>，非延迟</a:t>
            </a:r>
            <a:r>
              <a:rPr lang="en-US" altLang="zh-CN" sz="2400">
                <a:solidFill>
                  <a:schemeClr val="bg1"/>
                </a:solidFill>
              </a:rPr>
              <a:t>) </a:t>
            </a:r>
            <a:r>
              <a:rPr lang="zh-CN" altLang="en-US" sz="2400">
                <a:solidFill>
                  <a:schemeClr val="bg1"/>
                </a:solidFill>
              </a:rPr>
              <a:t>，在到达一个醒着的节点之后，它就处于</a:t>
            </a:r>
            <a:r>
              <a:rPr lang="en-US" altLang="zh-CN" sz="2400">
                <a:solidFill>
                  <a:schemeClr val="bg1"/>
                </a:solidFill>
              </a:rPr>
              <a:t>2nd</a:t>
            </a:r>
            <a:r>
              <a:rPr lang="zh-CN" altLang="en-US" sz="2400">
                <a:solidFill>
                  <a:schemeClr val="bg1"/>
                </a:solidFill>
              </a:rPr>
              <a:t>阶段，并以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速率转发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/>
              <a:t>非唤醒</a:t>
            </a:r>
            <a:r>
              <a:rPr lang="en-US" altLang="zh-CN" sz="2400"/>
              <a:t>msg</a:t>
            </a:r>
            <a:r>
              <a:rPr lang="zh-CN" altLang="en-US" sz="2400"/>
              <a:t>，延迟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53635" name="Rectangle 3">
            <a:extLst>
              <a:ext uri="{FF2B5EF4-FFF2-40B4-BE49-F238E27FC236}">
                <a16:creationId xmlns:a16="http://schemas.microsoft.com/office/drawing/2014/main" id="{B74363A0-C04E-824B-85CF-BC6EBA519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</a:t>
            </a:r>
            <a:r>
              <a:rPr lang="en-US" altLang="zh-CN" sz="3600"/>
              <a:t>.4.1 </a:t>
            </a:r>
            <a:r>
              <a:rPr lang="zh-CN" altLang="en-US" sz="3600"/>
              <a:t>上界</a:t>
            </a:r>
            <a:r>
              <a:rPr lang="en-US" altLang="zh-CN" sz="36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98465672-498B-1F49-9602-EE1CFD57D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6FCF1F6F-C99A-C144-BAFE-570702C44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935BB-29FA-FA49-9D01-26EE9FB9D630}" type="slidenum">
              <a:rPr lang="en-US" altLang="zh-CN"/>
              <a:pPr/>
              <a:t>19</a:t>
            </a:fld>
            <a:endParaRPr lang="en-US" altLang="zh-CN"/>
          </a:p>
        </p:txBody>
      </p:sp>
      <p:sp>
        <p:nvSpPr>
          <p:cNvPr id="454658" name="Rectangle 2">
            <a:extLst>
              <a:ext uri="{FF2B5EF4-FFF2-40B4-BE49-F238E27FC236}">
                <a16:creationId xmlns:a16="http://schemas.microsoft.com/office/drawing/2014/main" id="{73F4F630-0CFC-5C47-8A0D-F0B1914EA9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333375" y="593725"/>
            <a:ext cx="9136063" cy="5984875"/>
          </a:xfrm>
        </p:spPr>
        <p:txBody>
          <a:bodyPr/>
          <a:lstStyle/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/>
              <a:t>	③ </a:t>
            </a:r>
            <a:r>
              <a:rPr lang="zh-CN" altLang="en-US" sz="2400"/>
              <a:t>没收规则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/>
              <a:t>	</a:t>
            </a:r>
            <a:r>
              <a:rPr lang="en-US" altLang="zh-CN" sz="2400">
                <a:solidFill>
                  <a:schemeClr val="bg1"/>
                </a:solidFill>
              </a:rPr>
              <a:t>a) </a:t>
            </a:r>
            <a:r>
              <a:rPr lang="zh-CN" altLang="en-US" sz="2400">
                <a:solidFill>
                  <a:schemeClr val="bg1"/>
                </a:solidFill>
              </a:rPr>
              <a:t>一个参与的节点收到一个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时，若该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里的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大于当前已看到的最小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/>
              <a:t>包括自己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的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，则没收该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b) </a:t>
            </a:r>
            <a:r>
              <a:rPr lang="zh-CN" altLang="en-US" sz="2400">
                <a:solidFill>
                  <a:schemeClr val="bg1"/>
                </a:solidFill>
              </a:rPr>
              <a:t>一个转发的节点收到一个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时，若该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里的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大于当前已看到的最小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/>
              <a:t>不包括自己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的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，则没收该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</p:txBody>
      </p:sp>
      <p:sp>
        <p:nvSpPr>
          <p:cNvPr id="454659" name="Rectangle 3">
            <a:extLst>
              <a:ext uri="{FF2B5EF4-FFF2-40B4-BE49-F238E27FC236}">
                <a16:creationId xmlns:a16="http://schemas.microsoft.com/office/drawing/2014/main" id="{50A287DA-2530-234E-820C-AC7D67758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</a:t>
            </a:r>
            <a:r>
              <a:rPr lang="en-US" altLang="zh-CN" sz="3600"/>
              <a:t>.4.1 </a:t>
            </a:r>
            <a:r>
              <a:rPr lang="zh-CN" altLang="en-US" sz="3600"/>
              <a:t>上界</a:t>
            </a:r>
            <a:r>
              <a:rPr lang="en-US" altLang="zh-CN" sz="36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62B6BF79-493C-8A45-BF4C-6641D362E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AFA2A31F-871A-8543-85C4-B812C21A1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3E0D2-6826-6749-BA0D-FA60272A5939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455682" name="Rectangle 2">
            <a:extLst>
              <a:ext uri="{FF2B5EF4-FFF2-40B4-BE49-F238E27FC236}">
                <a16:creationId xmlns:a16="http://schemas.microsoft.com/office/drawing/2014/main" id="{809D6CA6-6612-C248-BCE9-738AE582C0E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36513" y="873125"/>
            <a:ext cx="9182101" cy="5984875"/>
          </a:xfrm>
        </p:spPr>
        <p:txBody>
          <a:bodyPr/>
          <a:lstStyle/>
          <a:p>
            <a:pPr marL="914400" lvl="1" indent="-457200">
              <a:lnSpc>
                <a:spcPct val="120000"/>
              </a:lnSpc>
              <a:spcBef>
                <a:spcPct val="10000"/>
              </a:spcBef>
              <a:buClr>
                <a:srgbClr val="FFFF00"/>
              </a:buClr>
              <a:buFont typeface="Wingdings" pitchFamily="2" charset="2"/>
              <a:buChar char="n"/>
            </a:pPr>
            <a:r>
              <a:rPr lang="zh-CN" altLang="en-US" sz="2400">
                <a:solidFill>
                  <a:srgbClr val="FFFF00"/>
                </a:solidFill>
              </a:rPr>
              <a:t>算法  </a:t>
            </a:r>
            <a:r>
              <a:rPr lang="en-US" altLang="zh-CN" sz="2400"/>
              <a:t>Alg3.2 </a:t>
            </a:r>
            <a:r>
              <a:rPr lang="zh-CN" altLang="en-US" sz="2400"/>
              <a:t>同步</a:t>
            </a:r>
            <a:r>
              <a:rPr lang="en-US" altLang="zh-CN" sz="2400"/>
              <a:t>leader</a:t>
            </a:r>
            <a:r>
              <a:rPr lang="zh-CN" altLang="en-US" sz="2400"/>
              <a:t>选举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var waiting : init  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Φ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;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       asleep  : init true;    </a:t>
            </a:r>
            <a:r>
              <a:rPr lang="en-US" altLang="zh-CN" sz="2400">
                <a:cs typeface="Arial" panose="020B0604020202020204" pitchFamily="34" charset="0"/>
              </a:rPr>
              <a:t>//</a:t>
            </a:r>
            <a:r>
              <a:rPr lang="zh-CN" altLang="en-US" sz="2400">
                <a:cs typeface="Arial" panose="020B0604020202020204" pitchFamily="34" charset="0"/>
              </a:rPr>
              <a:t>加上</a:t>
            </a:r>
            <a:r>
              <a:rPr lang="en-US" altLang="zh-CN" sz="2400">
                <a:cs typeface="Arial" panose="020B0604020202020204" pitchFamily="34" charset="0"/>
              </a:rPr>
              <a:t>relay</a:t>
            </a:r>
            <a:r>
              <a:rPr lang="zh-CN" altLang="en-US" sz="2400">
                <a:cs typeface="Arial" panose="020B0604020202020204" pitchFamily="34" charset="0"/>
              </a:rPr>
              <a:t>更好 ？    </a:t>
            </a:r>
            <a:r>
              <a:rPr lang="en-US" altLang="zh-CN" sz="2400">
                <a:cs typeface="Arial" panose="020B0604020202020204" pitchFamily="34" charset="0"/>
              </a:rPr>
              <a:t>: init false;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1: 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设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R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是计算事件中接收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的集合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2: s:= 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Φ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;// the msg to be sent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3: if asleep then {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4:     asleep:=false;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5:     if R = 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Φ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 then { // p</a:t>
            </a:r>
            <a:r>
              <a:rPr lang="en-US" altLang="zh-CN" sz="2400" baseline="-25000">
                <a:solidFill>
                  <a:schemeClr val="bg1"/>
                </a:solidFill>
                <a:cs typeface="Arial" panose="020B0604020202020204" pitchFamily="34" charset="0"/>
              </a:rPr>
              <a:t>i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未收到过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，属于</a:t>
            </a:r>
            <a:r>
              <a:rPr lang="zh-CN" altLang="en-US" sz="2400">
                <a:cs typeface="Arial" panose="020B0604020202020204" pitchFamily="34" charset="0"/>
              </a:rPr>
              <a:t>自发唤醒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6:	         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min:=id;   //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参与选举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7:          s:=s+{&lt;id&gt;}; // 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准备发送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   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}else{ //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已收到过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，但此前未启动，</a:t>
            </a:r>
            <a:r>
              <a:rPr lang="zh-CN" altLang="en-US" sz="2400">
                <a:cs typeface="Arial" panose="020B0604020202020204" pitchFamily="34" charset="0"/>
              </a:rPr>
              <a:t>被唤醒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故</a:t>
            </a:r>
            <a:r>
              <a:rPr lang="ru-RU" altLang="zh-CN" sz="2400">
                <a:solidFill>
                  <a:schemeClr val="bg1"/>
                </a:solidFill>
                <a:ea typeface="宋体" panose="02010600030101010101" pitchFamily="2" charset="-122"/>
              </a:rPr>
              <a:t>P</a:t>
            </a:r>
            <a:r>
              <a:rPr lang="ru-RU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ru-RU" sz="2400">
                <a:solidFill>
                  <a:schemeClr val="bg1"/>
                </a:solidFill>
                <a:ea typeface="宋体" panose="02010600030101010101" pitchFamily="2" charset="-122"/>
              </a:rPr>
              <a:t>不参与</a:t>
            </a:r>
            <a:endParaRPr lang="zh-CN" altLang="en-US" sz="24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8: 	        min:=</a:t>
            </a:r>
            <a:r>
              <a:rPr lang="en-US" altLang="zh-CN" sz="2400">
                <a:solidFill>
                  <a:schemeClr val="bg1"/>
                </a:solidFill>
              </a:rPr>
              <a:t>∞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; 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//</a:t>
            </a:r>
            <a:r>
              <a:rPr lang="zh-CN" altLang="ru-RU" sz="2400">
                <a:solidFill>
                  <a:schemeClr val="bg1"/>
                </a:solidFill>
                <a:ea typeface="宋体" panose="02010600030101010101" pitchFamily="2" charset="-122"/>
              </a:rPr>
              <a:t>选举，置</a:t>
            </a:r>
            <a:r>
              <a:rPr lang="ru-RU" altLang="zh-CN" sz="2400">
                <a:solidFill>
                  <a:schemeClr val="bg1"/>
                </a:solidFill>
                <a:ea typeface="宋体" panose="02010600030101010101" pitchFamily="2" charset="-122"/>
              </a:rPr>
              <a:t>min</a:t>
            </a:r>
            <a:r>
              <a:rPr lang="zh-CN" altLang="ru-RU" sz="2400">
                <a:solidFill>
                  <a:schemeClr val="bg1"/>
                </a:solidFill>
                <a:ea typeface="宋体" panose="02010600030101010101" pitchFamily="2" charset="-122"/>
              </a:rPr>
              <a:t>为</a:t>
            </a:r>
            <a:r>
              <a:rPr lang="zh-CN" altLang="en-US" sz="2400">
                <a:solidFill>
                  <a:schemeClr val="bg1"/>
                </a:solidFill>
              </a:rPr>
              <a:t>∞</a:t>
            </a:r>
            <a:r>
              <a:rPr lang="zh-CN" altLang="ru-RU" sz="2400">
                <a:solidFill>
                  <a:schemeClr val="bg1"/>
                </a:solidFill>
                <a:ea typeface="宋体" panose="02010600030101010101" pitchFamily="2" charset="-122"/>
              </a:rPr>
              <a:t> ，使其变为</a:t>
            </a:r>
            <a:r>
              <a:rPr lang="ru-RU" altLang="zh-CN" sz="2400">
                <a:solidFill>
                  <a:schemeClr val="bg1"/>
                </a:solidFill>
                <a:ea typeface="宋体" panose="02010600030101010101" pitchFamily="2" charset="-122"/>
              </a:rPr>
              <a:t>relay</a:t>
            </a:r>
            <a:r>
              <a:rPr lang="zh-CN" altLang="ru-RU" sz="2400">
                <a:solidFill>
                  <a:schemeClr val="bg1"/>
                </a:solidFill>
                <a:ea typeface="宋体" panose="02010600030101010101" pitchFamily="2" charset="-122"/>
              </a:rPr>
              <a:t>结点</a:t>
            </a:r>
            <a:endParaRPr lang="zh-CN" altLang="en-US" sz="240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  <a:ea typeface="宋体" panose="02010600030101010101" pitchFamily="2" charset="-122"/>
              </a:rPr>
              <a:t>             </a:t>
            </a:r>
            <a:r>
              <a:rPr lang="en-US" altLang="zh-CN" sz="2400">
                <a:ea typeface="宋体" panose="02010600030101010101" pitchFamily="2" charset="-122"/>
              </a:rPr>
              <a:t>// relay:=true;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zh-CN" altLang="en-US" sz="2400">
                <a:ea typeface="宋体" panose="02010600030101010101" pitchFamily="2" charset="-122"/>
              </a:rPr>
              <a:t>？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        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}</a:t>
            </a:r>
          </a:p>
          <a:p>
            <a:pPr marL="914400" lvl="1" indent="-457200">
              <a:lnSpc>
                <a:spcPct val="105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    }</a:t>
            </a:r>
          </a:p>
        </p:txBody>
      </p:sp>
      <p:sp>
        <p:nvSpPr>
          <p:cNvPr id="455683" name="Rectangle 3">
            <a:extLst>
              <a:ext uri="{FF2B5EF4-FFF2-40B4-BE49-F238E27FC236}">
                <a16:creationId xmlns:a16="http://schemas.microsoft.com/office/drawing/2014/main" id="{BB700B1E-81DD-2240-A406-4DF2ECE80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368300"/>
            <a:ext cx="8231187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</a:t>
            </a:r>
            <a:r>
              <a:rPr lang="en-US" altLang="zh-CN" sz="3600"/>
              <a:t>.4.1 </a:t>
            </a:r>
            <a:r>
              <a:rPr lang="zh-CN" altLang="en-US" sz="3600"/>
              <a:t>上界</a:t>
            </a:r>
            <a:r>
              <a:rPr lang="en-US" altLang="zh-CN" sz="36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22FBFCEB-2B7D-DA41-9E57-2400E55A0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3D4D105F-6544-C746-B80A-8E4377042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8F099-44AF-6B4A-ABDE-A1D08D3323E5}" type="slidenum">
              <a:rPr lang="en-US" altLang="zh-CN"/>
              <a:pPr/>
              <a:t>21</a:t>
            </a:fld>
            <a:endParaRPr lang="en-US" altLang="zh-CN"/>
          </a:p>
        </p:txBody>
      </p:sp>
      <p:sp>
        <p:nvSpPr>
          <p:cNvPr id="456706" name="Rectangle 2">
            <a:extLst>
              <a:ext uri="{FF2B5EF4-FFF2-40B4-BE49-F238E27FC236}">
                <a16:creationId xmlns:a16="http://schemas.microsoft.com/office/drawing/2014/main" id="{850854A7-8313-3547-8398-CB55853FDB6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422275" y="873125"/>
            <a:ext cx="9567863" cy="5984875"/>
          </a:xfrm>
        </p:spPr>
        <p:txBody>
          <a:bodyPr/>
          <a:lstStyle/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9:   for each &lt;m&gt; in R do {// </a:t>
            </a:r>
            <a:r>
              <a:rPr lang="zh-CN" altLang="en-US" sz="2400">
                <a:solidFill>
                  <a:schemeClr val="bg1"/>
                </a:solidFill>
              </a:rPr>
              <a:t>处理完收到的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后相当于从</a:t>
            </a:r>
            <a:r>
              <a:rPr lang="en-US" altLang="zh-CN" sz="2400">
                <a:solidFill>
                  <a:schemeClr val="bg1"/>
                </a:solidFill>
              </a:rPr>
              <a:t>R</a:t>
            </a:r>
            <a:r>
              <a:rPr lang="zh-CN" altLang="en-US" sz="2400">
                <a:solidFill>
                  <a:schemeClr val="bg1"/>
                </a:solidFill>
              </a:rPr>
              <a:t>中删去</a:t>
            </a: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10:     if m &lt; min then { // </a:t>
            </a:r>
            <a:r>
              <a:rPr lang="zh-CN" altLang="en-US" sz="2400">
                <a:solidFill>
                  <a:schemeClr val="bg1"/>
                </a:solidFill>
              </a:rPr>
              <a:t>收到的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较小时通过</a:t>
            </a: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11:          become not elected;  </a:t>
            </a:r>
            <a:r>
              <a:rPr lang="en-US" altLang="zh-CN" sz="2400">
                <a:solidFill>
                  <a:srgbClr val="FFFF00"/>
                </a:solidFill>
              </a:rPr>
              <a:t>// P</a:t>
            </a:r>
            <a:r>
              <a:rPr lang="en-US" altLang="zh-CN" sz="2400" baseline="-25000">
                <a:solidFill>
                  <a:srgbClr val="FFFF00"/>
                </a:solidFill>
              </a:rPr>
              <a:t>i</a:t>
            </a:r>
            <a:r>
              <a:rPr lang="zh-CN" altLang="en-US" sz="2400">
                <a:solidFill>
                  <a:srgbClr val="FFFF00"/>
                </a:solidFill>
              </a:rPr>
              <a:t>未被选中</a:t>
            </a: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zh-CN" altLang="en-US" sz="2400"/>
              <a:t>                </a:t>
            </a:r>
            <a:r>
              <a:rPr lang="en-US" altLang="zh-CN" sz="2400"/>
              <a:t>//</a:t>
            </a:r>
            <a:r>
              <a:rPr lang="zh-CN" altLang="en-US" sz="2400"/>
              <a:t>可用</a:t>
            </a:r>
            <a:r>
              <a:rPr lang="en-US" altLang="zh-CN" sz="2400"/>
              <a:t>relay</a:t>
            </a:r>
            <a:r>
              <a:rPr lang="zh-CN" altLang="en-US" sz="2400"/>
              <a:t>控制使转发节点不延迟？</a:t>
            </a: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12:          </a:t>
            </a:r>
            <a:r>
              <a:rPr lang="zh-CN" altLang="en-US" sz="2400">
                <a:solidFill>
                  <a:schemeClr val="bg1"/>
                </a:solidFill>
              </a:rPr>
              <a:t>将</a:t>
            </a:r>
            <a:r>
              <a:rPr lang="en-US" altLang="zh-CN" sz="2400">
                <a:solidFill>
                  <a:schemeClr val="bg1"/>
                </a:solidFill>
              </a:rPr>
              <a:t>&lt;m&gt;</a:t>
            </a:r>
            <a:r>
              <a:rPr lang="zh-CN" altLang="en-US" sz="2400">
                <a:solidFill>
                  <a:schemeClr val="bg1"/>
                </a:solidFill>
              </a:rPr>
              <a:t>加入</a:t>
            </a:r>
            <a:r>
              <a:rPr lang="en-US" altLang="zh-CN" sz="2400">
                <a:solidFill>
                  <a:schemeClr val="bg1"/>
                </a:solidFill>
              </a:rPr>
              <a:t>waiting</a:t>
            </a:r>
            <a:r>
              <a:rPr lang="zh-CN" altLang="en-US" sz="2400">
                <a:solidFill>
                  <a:schemeClr val="bg1"/>
                </a:solidFill>
              </a:rPr>
              <a:t>且记住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何时加入</a:t>
            </a:r>
            <a:r>
              <a:rPr lang="en-US" altLang="zh-CN" sz="2400">
                <a:solidFill>
                  <a:schemeClr val="bg1"/>
                </a:solidFill>
              </a:rPr>
              <a:t>; //m</a:t>
            </a:r>
            <a:r>
              <a:rPr lang="zh-CN" altLang="en-US" sz="2400">
                <a:solidFill>
                  <a:schemeClr val="bg1"/>
                </a:solidFill>
              </a:rPr>
              <a:t>加入延迟转发</a:t>
            </a: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13:          min:=m;</a:t>
            </a: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  } </a:t>
            </a:r>
            <a:r>
              <a:rPr lang="en-US" altLang="zh-CN" sz="2400"/>
              <a:t>// if m &gt; min then it is swallowed</a:t>
            </a: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14:      if m=id then become elected; </a:t>
            </a:r>
            <a:r>
              <a:rPr lang="en-US" altLang="zh-CN" sz="2400">
                <a:solidFill>
                  <a:srgbClr val="FFFF00"/>
                </a:solidFill>
              </a:rPr>
              <a:t>// P</a:t>
            </a:r>
            <a:r>
              <a:rPr lang="en-US" altLang="zh-CN" sz="2400" baseline="-25000">
                <a:solidFill>
                  <a:srgbClr val="FFFF00"/>
                </a:solidFill>
              </a:rPr>
              <a:t>i</a:t>
            </a:r>
            <a:r>
              <a:rPr lang="zh-CN" altLang="en-US" sz="2400">
                <a:solidFill>
                  <a:srgbClr val="FFFF00"/>
                </a:solidFill>
              </a:rPr>
              <a:t>被选中</a:t>
            </a:r>
            <a:endParaRPr lang="zh-CN" altLang="en-US" sz="2400">
              <a:solidFill>
                <a:schemeClr val="bg1"/>
              </a:solidFill>
            </a:endParaRP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</a:t>
            </a:r>
            <a:r>
              <a:rPr lang="en-US" altLang="zh-CN" sz="2400">
                <a:solidFill>
                  <a:schemeClr val="bg1"/>
                </a:solidFill>
              </a:rPr>
              <a:t>} //endfor</a:t>
            </a: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15:  for each &lt;m&gt; in waiting do</a:t>
            </a: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16:       if &lt;m&gt; </a:t>
            </a:r>
            <a:r>
              <a:rPr lang="zh-CN" altLang="en-US" sz="2400">
                <a:solidFill>
                  <a:schemeClr val="bg1"/>
                </a:solidFill>
              </a:rPr>
              <a:t>是在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</a:rPr>
              <a:t>m</a:t>
            </a:r>
            <a:r>
              <a:rPr lang="en-US" altLang="zh-CN" sz="2400">
                <a:solidFill>
                  <a:schemeClr val="bg1"/>
                </a:solidFill>
              </a:rPr>
              <a:t>-1</a:t>
            </a:r>
            <a:r>
              <a:rPr lang="zh-CN" altLang="en-US" sz="2400">
                <a:solidFill>
                  <a:schemeClr val="bg1"/>
                </a:solidFill>
              </a:rPr>
              <a:t>轮之前接收的 </a:t>
            </a:r>
            <a:r>
              <a:rPr lang="en-US" altLang="zh-CN" sz="2400">
                <a:solidFill>
                  <a:schemeClr val="bg1"/>
                </a:solidFill>
              </a:rPr>
              <a:t>then</a:t>
            </a: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17:           </a:t>
            </a:r>
            <a:r>
              <a:rPr lang="zh-CN" altLang="en-US" sz="2400">
                <a:solidFill>
                  <a:schemeClr val="bg1"/>
                </a:solidFill>
              </a:rPr>
              <a:t>将</a:t>
            </a:r>
            <a:r>
              <a:rPr lang="en-US" altLang="zh-CN" sz="2400">
                <a:solidFill>
                  <a:schemeClr val="bg1"/>
                </a:solidFill>
              </a:rPr>
              <a:t>&lt;m&gt;</a:t>
            </a:r>
            <a:r>
              <a:rPr lang="zh-CN" altLang="en-US" sz="2400">
                <a:solidFill>
                  <a:schemeClr val="bg1"/>
                </a:solidFill>
              </a:rPr>
              <a:t>从</a:t>
            </a:r>
            <a:r>
              <a:rPr lang="en-US" altLang="zh-CN" sz="2400">
                <a:solidFill>
                  <a:schemeClr val="bg1"/>
                </a:solidFill>
              </a:rPr>
              <a:t>waiting</a:t>
            </a:r>
            <a:r>
              <a:rPr lang="zh-CN" altLang="en-US" sz="2400">
                <a:solidFill>
                  <a:schemeClr val="bg1"/>
                </a:solidFill>
              </a:rPr>
              <a:t>中删去并加入</a:t>
            </a:r>
            <a:r>
              <a:rPr lang="en-US" altLang="zh-CN" sz="2400">
                <a:solidFill>
                  <a:schemeClr val="bg1"/>
                </a:solidFill>
              </a:rPr>
              <a:t>S</a:t>
            </a:r>
          </a:p>
          <a:p>
            <a:pPr marL="914400" lvl="1" indent="-457200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18:   send S to left;                   </a:t>
            </a:r>
          </a:p>
        </p:txBody>
      </p:sp>
      <p:sp>
        <p:nvSpPr>
          <p:cNvPr id="456707" name="Rectangle 3">
            <a:extLst>
              <a:ext uri="{FF2B5EF4-FFF2-40B4-BE49-F238E27FC236}">
                <a16:creationId xmlns:a16="http://schemas.microsoft.com/office/drawing/2014/main" id="{31451803-A00B-A941-B70D-37DD07CE0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963" y="188913"/>
            <a:ext cx="8231187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§3</a:t>
            </a:r>
            <a:r>
              <a:rPr lang="en-US" altLang="zh-CN" sz="3200"/>
              <a:t>.4.1 </a:t>
            </a:r>
            <a:r>
              <a:rPr lang="zh-CN" altLang="en-US" sz="3200"/>
              <a:t>上界</a:t>
            </a:r>
            <a:r>
              <a:rPr lang="en-US" altLang="zh-CN" sz="32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CB2C1C6A-9611-0342-8232-288BC9892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BF7D7CE2-9EC7-8E46-8487-E3FBFB25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6AFD5-9F54-D649-B577-D30784A60366}" type="slidenum">
              <a:rPr lang="en-US" altLang="zh-CN"/>
              <a:pPr/>
              <a:t>22</a:t>
            </a:fld>
            <a:endParaRPr lang="en-US" altLang="zh-CN"/>
          </a:p>
        </p:txBody>
      </p:sp>
      <p:sp>
        <p:nvSpPr>
          <p:cNvPr id="457730" name="Rectangle 2">
            <a:extLst>
              <a:ext uri="{FF2B5EF4-FFF2-40B4-BE49-F238E27FC236}">
                <a16:creationId xmlns:a16="http://schemas.microsoft.com/office/drawing/2014/main" id="{D1C412EF-ED7B-B84F-8D3F-A895C6B988A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549275"/>
            <a:ext cx="8983663" cy="6524625"/>
          </a:xfrm>
        </p:spPr>
        <p:txBody>
          <a:bodyPr/>
          <a:lstStyle/>
          <a:p>
            <a:pPr marL="533400" indent="-533400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/>
              <a:t>分析</a:t>
            </a:r>
          </a:p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       下面证明，在第</a:t>
            </a:r>
            <a:r>
              <a:rPr lang="en-US" altLang="zh-CN" sz="2200">
                <a:solidFill>
                  <a:schemeClr val="bg1"/>
                </a:solidFill>
              </a:rPr>
              <a:t>1</a:t>
            </a:r>
            <a:r>
              <a:rPr lang="zh-CN" altLang="en-US" sz="2200">
                <a:solidFill>
                  <a:schemeClr val="bg1"/>
                </a:solidFill>
              </a:rPr>
              <a:t>个结点被唤醒之后的</a:t>
            </a:r>
            <a:r>
              <a:rPr lang="en-US" altLang="zh-CN" sz="2200">
                <a:solidFill>
                  <a:schemeClr val="bg1"/>
                </a:solidFill>
              </a:rPr>
              <a:t>n</a:t>
            </a:r>
            <a:r>
              <a:rPr lang="zh-CN" altLang="en-US" sz="2200">
                <a:solidFill>
                  <a:schemeClr val="bg1"/>
                </a:solidFill>
              </a:rPr>
              <a:t>轮，只剩下第二阶段的</a:t>
            </a:r>
            <a:r>
              <a:rPr lang="en-US" altLang="zh-CN" sz="2200">
                <a:solidFill>
                  <a:schemeClr val="bg1"/>
                </a:solidFill>
              </a:rPr>
              <a:t>msg</a:t>
            </a:r>
            <a:r>
              <a:rPr lang="zh-CN" altLang="en-US" sz="2200">
                <a:solidFill>
                  <a:schemeClr val="bg1"/>
                </a:solidFill>
              </a:rPr>
              <a:t>，只有参与的结点才有可能被选中。</a:t>
            </a:r>
            <a:endParaRPr lang="zh-CN" altLang="en-US" sz="2800"/>
          </a:p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200">
                <a:solidFill>
                  <a:schemeClr val="bg1"/>
                </a:solidFill>
              </a:rPr>
              <a:t>  </a:t>
            </a:r>
            <a:r>
              <a:rPr lang="en-US" altLang="zh-CN" sz="2200"/>
              <a:t>(1) </a:t>
            </a:r>
            <a:r>
              <a:rPr lang="zh-CN" altLang="en-US" sz="2200"/>
              <a:t>正确性</a:t>
            </a:r>
            <a:endParaRPr lang="zh-CN" altLang="en-US" sz="2200">
              <a:solidFill>
                <a:schemeClr val="bg1"/>
              </a:solidFill>
            </a:endParaRPr>
          </a:p>
          <a:p>
            <a:pPr marL="533400" indent="-533400" algn="just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zh-CN" altLang="en-US" sz="2200">
                <a:solidFill>
                  <a:schemeClr val="bg1"/>
                </a:solidFill>
              </a:rPr>
              <a:t>	       对</a:t>
            </a:r>
            <a:r>
              <a:rPr lang="zh-CN" altLang="en-US" sz="2200">
                <a:solidFill>
                  <a:schemeClr val="bg1"/>
                </a:solidFill>
                <a:latin typeface="DotumChe" panose="020B0609000101010101" pitchFamily="49" charset="-127"/>
                <a:ea typeface="DotumChe" panose="020B0609000101010101" pitchFamily="49" charset="-127"/>
              </a:rPr>
              <a:t>∀</a:t>
            </a:r>
            <a:r>
              <a:rPr lang="en-US" altLang="zh-CN" sz="2200">
                <a:solidFill>
                  <a:schemeClr val="bg1"/>
                </a:solidFill>
              </a:rPr>
              <a:t>i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∈[</a:t>
            </a:r>
            <a:r>
              <a:rPr lang="en-US" altLang="zh-CN" sz="2200">
                <a:solidFill>
                  <a:schemeClr val="bg1"/>
                </a:solidFill>
              </a:rPr>
              <a:t>0,n-1]</a:t>
            </a:r>
            <a:r>
              <a:rPr lang="zh-CN" altLang="en-US" sz="2200">
                <a:solidFill>
                  <a:schemeClr val="bg1"/>
                </a:solidFill>
              </a:rPr>
              <a:t>，设</a:t>
            </a:r>
            <a:r>
              <a:rPr lang="en-US" altLang="zh-CN" sz="2200">
                <a:solidFill>
                  <a:schemeClr val="bg1"/>
                </a:solidFill>
              </a:rPr>
              <a:t>id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是结点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的标识符，</a:t>
            </a:r>
            <a:r>
              <a:rPr lang="en-US" altLang="zh-CN" sz="2200">
                <a:solidFill>
                  <a:schemeClr val="bg1"/>
                </a:solidFill>
              </a:rPr>
              <a:t>&lt;id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en-US" altLang="zh-CN" sz="2200">
                <a:solidFill>
                  <a:schemeClr val="bg1"/>
                </a:solidFill>
              </a:rPr>
              <a:t>&gt;</a:t>
            </a:r>
            <a:r>
              <a:rPr lang="zh-CN" altLang="en-US" sz="2200">
                <a:solidFill>
                  <a:schemeClr val="bg1"/>
                </a:solidFill>
              </a:rPr>
              <a:t>是源于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的</a:t>
            </a:r>
            <a:r>
              <a:rPr lang="en-US" altLang="zh-CN" sz="2200">
                <a:solidFill>
                  <a:schemeClr val="bg1"/>
                </a:solidFill>
              </a:rPr>
              <a:t>msg</a:t>
            </a:r>
          </a:p>
          <a:p>
            <a:pPr marL="533400" indent="-533400" algn="just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lr>
                <a:schemeClr val="bg1"/>
              </a:buClr>
              <a:buFontTx/>
              <a:buNone/>
            </a:pPr>
            <a:r>
              <a:rPr lang="en-US" altLang="zh-CN" sz="2200">
                <a:solidFill>
                  <a:srgbClr val="00FF00"/>
                </a:solidFill>
              </a:rPr>
              <a:t>Lemma 3.9</a:t>
            </a:r>
            <a:r>
              <a:rPr lang="en-US" altLang="zh-CN" sz="2200">
                <a:solidFill>
                  <a:schemeClr val="bg1"/>
                </a:solidFill>
              </a:rPr>
              <a:t> </a:t>
            </a:r>
            <a:r>
              <a:rPr lang="zh-CN" altLang="en-US" sz="2200">
                <a:solidFill>
                  <a:schemeClr val="bg1"/>
                </a:solidFill>
              </a:rPr>
              <a:t>在参与的节点中，只有最小</a:t>
            </a:r>
            <a:r>
              <a:rPr lang="en-US" altLang="zh-CN" sz="2200">
                <a:solidFill>
                  <a:schemeClr val="bg1"/>
                </a:solidFill>
              </a:rPr>
              <a:t>id</a:t>
            </a:r>
            <a:r>
              <a:rPr lang="zh-CN" altLang="en-US" sz="2200">
                <a:solidFill>
                  <a:schemeClr val="bg1"/>
                </a:solidFill>
              </a:rPr>
              <a:t>的节点才能收回自己的</a:t>
            </a:r>
            <a:r>
              <a:rPr lang="en-US" altLang="zh-CN" sz="2200">
                <a:solidFill>
                  <a:schemeClr val="bg1"/>
                </a:solidFill>
              </a:rPr>
              <a:t>id</a:t>
            </a:r>
            <a:r>
              <a:rPr lang="zh-CN" altLang="en-US" sz="2200">
                <a:solidFill>
                  <a:schemeClr val="bg1"/>
                </a:solidFill>
              </a:rPr>
              <a:t>。</a:t>
            </a:r>
          </a:p>
          <a:p>
            <a:pPr marL="533400" indent="-533400" algn="just">
              <a:lnSpc>
                <a:spcPct val="110000"/>
              </a:lnSpc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en-US" altLang="zh-CN" sz="2200">
                <a:solidFill>
                  <a:srgbClr val="00FF00"/>
                </a:solidFill>
              </a:rPr>
              <a:t>pf</a:t>
            </a:r>
            <a:r>
              <a:rPr lang="zh-CN" altLang="en-US" sz="2200">
                <a:solidFill>
                  <a:srgbClr val="00FF00"/>
                </a:solidFill>
              </a:rPr>
              <a:t>：</a:t>
            </a:r>
            <a:r>
              <a:rPr lang="el-GR" altLang="zh-CN" sz="2200">
                <a:solidFill>
                  <a:srgbClr val="00FF00"/>
                </a:solidFill>
                <a:latin typeface="黑体" panose="02010609060101010101" pitchFamily="49" charset="-122"/>
              </a:rPr>
              <a:t>①</a:t>
            </a:r>
            <a:r>
              <a:rPr lang="zh-CN" altLang="el-GR" sz="2200">
                <a:solidFill>
                  <a:srgbClr val="00FF00"/>
                </a:solidFill>
                <a:latin typeface="黑体" panose="02010609060101010101" pitchFamily="49" charset="-122"/>
              </a:rPr>
              <a:t>选中：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设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是参与者中具有最小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id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的结点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(Note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：至少有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个结点须参与算法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)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，显然没有节点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(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无论是否参与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)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能没收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&lt;id</a:t>
            </a:r>
            <a:r>
              <a:rPr lang="en-US" altLang="zh-CN" sz="2200" baseline="-25000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&gt;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；</a:t>
            </a:r>
            <a:r>
              <a:rPr lang="zh-CN" altLang="en-US" sz="2200">
                <a:solidFill>
                  <a:schemeClr val="bg1"/>
                </a:solidFill>
              </a:rPr>
              <a:t>另一方面，因为在每个节点上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&lt;id</a:t>
            </a:r>
            <a:r>
              <a:rPr lang="en-US" altLang="zh-CN" sz="2200" baseline="-25000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&gt;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至多延迟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en-US" altLang="zh-CN" sz="2200" baseline="40000">
                <a:solidFill>
                  <a:schemeClr val="bg1"/>
                </a:solidFill>
                <a:latin typeface="黑体" panose="02010609060101010101" pitchFamily="49" charset="-122"/>
              </a:rPr>
              <a:t>id</a:t>
            </a:r>
            <a:r>
              <a:rPr lang="en-US" altLang="zh-CN" sz="2200" baseline="20000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轮，故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最终收回自己的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id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；</a:t>
            </a:r>
          </a:p>
          <a:p>
            <a:pPr marL="533400" indent="-533400" algn="just">
              <a:lnSpc>
                <a:spcPct val="110000"/>
              </a:lnSpc>
              <a:spcBef>
                <a:spcPct val="20000"/>
              </a:spcBef>
              <a:buClr>
                <a:schemeClr val="bg1"/>
              </a:buClr>
              <a:buFontTx/>
              <a:buNone/>
            </a:pPr>
            <a:r>
              <a:rPr lang="zh-CN" altLang="en-US" sz="2200">
                <a:solidFill>
                  <a:schemeClr val="bg1"/>
                </a:solidFill>
              </a:rPr>
              <a:t>	</a:t>
            </a:r>
            <a:r>
              <a:rPr lang="zh-CN" altLang="el-GR" sz="2200">
                <a:solidFill>
                  <a:srgbClr val="00FF00"/>
                </a:solidFill>
              </a:rPr>
              <a:t>②</a:t>
            </a:r>
            <a:r>
              <a:rPr lang="zh-CN" altLang="en-US" sz="2200">
                <a:solidFill>
                  <a:srgbClr val="00FF00"/>
                </a:solidFill>
                <a:latin typeface="黑体" panose="02010609060101010101" pitchFamily="49" charset="-122"/>
              </a:rPr>
              <a:t>唯一：</a:t>
            </a:r>
            <a:r>
              <a:rPr lang="zh-CN" altLang="en-US" sz="2200">
                <a:solidFill>
                  <a:schemeClr val="bg1"/>
                </a:solidFill>
              </a:rPr>
              <a:t>除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外，没有别的节点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j </a:t>
            </a:r>
            <a:r>
              <a:rPr lang="en-US" altLang="zh-CN" sz="2200">
                <a:solidFill>
                  <a:schemeClr val="bg1"/>
                </a:solidFill>
              </a:rPr>
              <a:t>( j≠i ) </a:t>
            </a:r>
            <a:r>
              <a:rPr lang="zh-CN" altLang="en-US" sz="2200">
                <a:solidFill>
                  <a:schemeClr val="bg1"/>
                </a:solidFill>
              </a:rPr>
              <a:t>也收回自己的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&lt;id</a:t>
            </a:r>
            <a:r>
              <a:rPr lang="en-US" altLang="zh-CN" sz="2200" baseline="-25000">
                <a:solidFill>
                  <a:schemeClr val="bg1"/>
                </a:solidFill>
                <a:latin typeface="黑体" panose="02010609060101010101" pitchFamily="49" charset="-122"/>
              </a:rPr>
              <a:t>j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&gt;</a:t>
            </a:r>
            <a:r>
              <a:rPr lang="zh-CN" altLang="en-US" sz="2200">
                <a:solidFill>
                  <a:schemeClr val="bg1"/>
                </a:solidFill>
                <a:latin typeface="黑体" panose="02010609060101010101" pitchFamily="49" charset="-122"/>
              </a:rPr>
              <a:t>。</a:t>
            </a:r>
          </a:p>
          <a:p>
            <a:pPr marL="533400" indent="-533400" algn="just">
              <a:lnSpc>
                <a:spcPct val="110000"/>
              </a:lnSpc>
              <a:spcBef>
                <a:spcPct val="20000"/>
              </a:spcBef>
              <a:buClr>
                <a:schemeClr val="bg1"/>
              </a:buClr>
              <a:buFontTx/>
              <a:buNone/>
            </a:pPr>
            <a:r>
              <a:rPr lang="zh-CN" altLang="en-US" sz="2200">
                <a:solidFill>
                  <a:schemeClr val="bg1"/>
                </a:solidFill>
              </a:rPr>
              <a:t>	        若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j</a:t>
            </a:r>
            <a:r>
              <a:rPr lang="zh-CN" altLang="en-US" sz="2200">
                <a:solidFill>
                  <a:schemeClr val="bg1"/>
                </a:solidFill>
              </a:rPr>
              <a:t>收回自己的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&lt;id</a:t>
            </a:r>
            <a:r>
              <a:rPr lang="en-US" altLang="zh-CN" sz="2200" baseline="-25000">
                <a:solidFill>
                  <a:schemeClr val="bg1"/>
                </a:solidFill>
                <a:latin typeface="黑体" panose="02010609060101010101" pitchFamily="49" charset="-122"/>
              </a:rPr>
              <a:t>j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&gt;</a:t>
            </a:r>
            <a:r>
              <a:rPr lang="en-US" altLang="zh-CN" sz="2200">
                <a:solidFill>
                  <a:schemeClr val="bg1"/>
                </a:solidFill>
              </a:rPr>
              <a:t> </a:t>
            </a:r>
            <a:r>
              <a:rPr lang="zh-CN" altLang="en-US" sz="2200">
                <a:solidFill>
                  <a:schemeClr val="bg1"/>
                </a:solidFill>
              </a:rPr>
              <a:t>，则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&lt;id</a:t>
            </a:r>
            <a:r>
              <a:rPr lang="en-US" altLang="zh-CN" sz="2200" baseline="-25000">
                <a:solidFill>
                  <a:schemeClr val="bg1"/>
                </a:solidFill>
                <a:latin typeface="黑体" panose="02010609060101010101" pitchFamily="49" charset="-122"/>
              </a:rPr>
              <a:t>j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&gt;</a:t>
            </a:r>
            <a:r>
              <a:rPr lang="zh-CN" altLang="en-US" sz="2200">
                <a:solidFill>
                  <a:schemeClr val="bg1"/>
                </a:solidFill>
              </a:rPr>
              <a:t>已通过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及其它所有结点，但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id</a:t>
            </a:r>
            <a:r>
              <a:rPr lang="en-US" altLang="zh-CN" sz="2200" baseline="-25000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en-US" altLang="zh-CN" sz="2200">
                <a:solidFill>
                  <a:schemeClr val="bg1"/>
                </a:solidFill>
              </a:rPr>
              <a:t>&lt; 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id</a:t>
            </a:r>
            <a:r>
              <a:rPr lang="en-US" altLang="zh-CN" sz="2200" baseline="-25000">
                <a:solidFill>
                  <a:schemeClr val="bg1"/>
                </a:solidFill>
                <a:latin typeface="黑体" panose="02010609060101010101" pitchFamily="49" charset="-122"/>
              </a:rPr>
              <a:t>j</a:t>
            </a:r>
            <a:r>
              <a:rPr lang="zh-CN" altLang="en-US" sz="2200">
                <a:solidFill>
                  <a:schemeClr val="bg1"/>
                </a:solidFill>
              </a:rPr>
              <a:t>，因为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是一个参与者，它将不会转发</a:t>
            </a:r>
            <a:r>
              <a:rPr lang="en-US" altLang="zh-CN" sz="2200">
                <a:solidFill>
                  <a:schemeClr val="bg1"/>
                </a:solidFill>
                <a:latin typeface="黑体" panose="02010609060101010101" pitchFamily="49" charset="-122"/>
              </a:rPr>
              <a:t>id</a:t>
            </a:r>
            <a:r>
              <a:rPr lang="en-US" altLang="zh-CN" sz="2200" baseline="-25000">
                <a:solidFill>
                  <a:schemeClr val="bg1"/>
                </a:solidFill>
                <a:latin typeface="黑体" panose="02010609060101010101" pitchFamily="49" charset="-122"/>
              </a:rPr>
              <a:t>j</a:t>
            </a:r>
            <a:r>
              <a:rPr lang="zh-CN" altLang="en-US" sz="2200">
                <a:solidFill>
                  <a:schemeClr val="bg1"/>
                </a:solidFill>
              </a:rPr>
              <a:t>，矛盾！</a:t>
            </a:r>
          </a:p>
          <a:p>
            <a:pPr marL="533400" indent="-533400" algn="just">
              <a:lnSpc>
                <a:spcPct val="110000"/>
              </a:lnSpc>
              <a:spcBef>
                <a:spcPct val="30000"/>
              </a:spcBef>
              <a:buClr>
                <a:schemeClr val="bg1"/>
              </a:buClr>
              <a:buFontTx/>
              <a:buNone/>
            </a:pPr>
            <a:r>
              <a:rPr lang="zh-CN" altLang="en-US" sz="2200">
                <a:solidFill>
                  <a:schemeClr val="bg1"/>
                </a:solidFill>
              </a:rPr>
              <a:t>	        该引理蕴含着：恰有一个结点收回自己的</a:t>
            </a:r>
            <a:r>
              <a:rPr lang="en-US" altLang="zh-CN" sz="2200">
                <a:solidFill>
                  <a:schemeClr val="bg1"/>
                </a:solidFill>
              </a:rPr>
              <a:t>msg</a:t>
            </a:r>
            <a:r>
              <a:rPr lang="zh-CN" altLang="en-US" sz="2200">
                <a:solidFill>
                  <a:schemeClr val="bg1"/>
                </a:solidFill>
              </a:rPr>
              <a:t>，故它是唯一声明自己是</a:t>
            </a:r>
            <a:r>
              <a:rPr lang="en-US" altLang="zh-CN" sz="2200">
                <a:solidFill>
                  <a:schemeClr val="bg1"/>
                </a:solidFill>
              </a:rPr>
              <a:t>leader</a:t>
            </a:r>
            <a:r>
              <a:rPr lang="zh-CN" altLang="en-US" sz="2200">
                <a:solidFill>
                  <a:schemeClr val="bg1"/>
                </a:solidFill>
              </a:rPr>
              <a:t>的结点，即算法正确。</a:t>
            </a:r>
          </a:p>
        </p:txBody>
      </p:sp>
      <p:sp>
        <p:nvSpPr>
          <p:cNvPr id="457731" name="Rectangle 3">
            <a:extLst>
              <a:ext uri="{FF2B5EF4-FFF2-40B4-BE49-F238E27FC236}">
                <a16:creationId xmlns:a16="http://schemas.microsoft.com/office/drawing/2014/main" id="{A8C18E17-08D4-D94F-88CE-47673AB90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2800">
                <a:cs typeface="Times New Roman" panose="02020603050405020304" pitchFamily="18" charset="0"/>
              </a:rPr>
              <a:t>§3</a:t>
            </a:r>
            <a:r>
              <a:rPr lang="en-US" altLang="zh-CN" sz="2800"/>
              <a:t>.4.1 </a:t>
            </a:r>
            <a:r>
              <a:rPr lang="zh-CN" altLang="en-US" sz="2800"/>
              <a:t>上界</a:t>
            </a:r>
            <a:r>
              <a:rPr lang="en-US" altLang="zh-CN" sz="28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AF9E9B48-B464-8847-B6D4-D24282A75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EEE8B75C-6CFE-F34B-B734-9BCFB435E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AB13D-87E6-244F-A373-EEC06B990341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458754" name="Rectangle 2">
            <a:extLst>
              <a:ext uri="{FF2B5EF4-FFF2-40B4-BE49-F238E27FC236}">
                <a16:creationId xmlns:a16="http://schemas.microsoft.com/office/drawing/2014/main" id="{FD04CF6A-03F4-374E-83A8-9638B3E83D0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242888" y="549275"/>
            <a:ext cx="9145588" cy="6121400"/>
          </a:xfrm>
        </p:spPr>
        <p:txBody>
          <a:bodyPr/>
          <a:lstStyle/>
          <a:p>
            <a:pPr marL="533400" indent="-533400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en-US" altLang="zh-CN" sz="2400"/>
              <a:t>    (2) msg</a:t>
            </a:r>
            <a:r>
              <a:rPr lang="zh-CN" altLang="en-US" sz="2400"/>
              <a:t>复杂性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/>
              <a:t>	</a:t>
            </a:r>
            <a:r>
              <a:rPr lang="zh-CN" altLang="en-US" sz="2400">
                <a:solidFill>
                  <a:schemeClr val="bg1"/>
                </a:solidFill>
              </a:rPr>
              <a:t>在算法的一次容许执行里，发送的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可分为三个类型：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zh-CN" altLang="en-US" sz="2400"/>
              <a:t>第一类：</a:t>
            </a:r>
            <a:r>
              <a:rPr lang="zh-CN" altLang="en-US" sz="2400">
                <a:solidFill>
                  <a:schemeClr val="bg1"/>
                </a:solidFill>
              </a:rPr>
              <a:t>第一阶段的</a:t>
            </a:r>
            <a:r>
              <a:rPr lang="en-US" altLang="zh-CN" sz="2400">
                <a:solidFill>
                  <a:schemeClr val="bg1"/>
                </a:solidFill>
              </a:rPr>
              <a:t>msg(</a:t>
            </a:r>
            <a:r>
              <a:rPr lang="zh-CN" altLang="en-US" sz="2400"/>
              <a:t>唤醒</a:t>
            </a:r>
            <a:r>
              <a:rPr lang="en-US" altLang="zh-CN" sz="2400"/>
              <a:t>msg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/>
              <a:t>第二类：</a:t>
            </a:r>
            <a:r>
              <a:rPr lang="zh-CN" altLang="en-US" sz="2400">
                <a:solidFill>
                  <a:schemeClr val="bg1"/>
                </a:solidFill>
              </a:rPr>
              <a:t>最终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的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进入自己的第二阶段</a:t>
            </a:r>
            <a:r>
              <a:rPr lang="zh-CN" altLang="en-US" sz="2400"/>
              <a:t>之前</a:t>
            </a:r>
            <a:r>
              <a:rPr lang="zh-CN" altLang="en-US" sz="2400">
                <a:solidFill>
                  <a:schemeClr val="bg1"/>
                </a:solidFill>
              </a:rPr>
              <a:t>发送的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        第二阶段</a:t>
            </a:r>
            <a:r>
              <a:rPr lang="en-US" altLang="zh-CN" sz="2400">
                <a:solidFill>
                  <a:schemeClr val="bg1"/>
                </a:solidFill>
              </a:rPr>
              <a:t>msg(</a:t>
            </a:r>
            <a:r>
              <a:rPr lang="zh-CN" altLang="en-US" sz="2400">
                <a:solidFill>
                  <a:schemeClr val="bg1"/>
                </a:solidFill>
              </a:rPr>
              <a:t>其它结点发出的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/>
              <a:t>第三类：</a:t>
            </a:r>
            <a:r>
              <a:rPr lang="zh-CN" altLang="en-US" sz="2400">
                <a:solidFill>
                  <a:schemeClr val="bg1"/>
                </a:solidFill>
              </a:rPr>
              <a:t>最终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的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进入自己的第二阶段</a:t>
            </a:r>
            <a:r>
              <a:rPr lang="zh-CN" altLang="en-US" sz="2400"/>
              <a:t>之后</a:t>
            </a:r>
            <a:r>
              <a:rPr lang="zh-CN" altLang="en-US" sz="2400">
                <a:solidFill>
                  <a:schemeClr val="bg1"/>
                </a:solidFill>
              </a:rPr>
              <a:t>发送的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        第二阶段</a:t>
            </a:r>
            <a:r>
              <a:rPr lang="en-US" altLang="zh-CN" sz="2400">
                <a:solidFill>
                  <a:schemeClr val="bg1"/>
                </a:solidFill>
              </a:rPr>
              <a:t>msg(</a:t>
            </a:r>
            <a:r>
              <a:rPr lang="zh-CN" altLang="en-US" sz="2400">
                <a:solidFill>
                  <a:schemeClr val="bg1"/>
                </a:solidFill>
              </a:rPr>
              <a:t>包括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发出的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Note</a:t>
            </a:r>
            <a:r>
              <a:rPr lang="zh-CN" altLang="en-US" sz="2400">
                <a:solidFill>
                  <a:schemeClr val="bg1"/>
                </a:solidFill>
              </a:rPr>
              <a:t>：一个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发送时，一开始是作为唤醒</a:t>
            </a:r>
            <a:r>
              <a:rPr lang="en-US" altLang="zh-CN" sz="2400">
                <a:solidFill>
                  <a:schemeClr val="bg1"/>
                </a:solidFill>
              </a:rPr>
              <a:t>msg(</a:t>
            </a:r>
            <a:r>
              <a:rPr lang="zh-CN" altLang="en-US" sz="2400">
                <a:solidFill>
                  <a:schemeClr val="bg1"/>
                </a:solidFill>
              </a:rPr>
              <a:t>非延迟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，当它到达的结点已唤醒时，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就变为非唤醒</a:t>
            </a:r>
            <a:r>
              <a:rPr lang="en-US" altLang="zh-CN" sz="2400">
                <a:solidFill>
                  <a:schemeClr val="bg1"/>
                </a:solidFill>
              </a:rPr>
              <a:t>msg(</a:t>
            </a:r>
            <a:r>
              <a:rPr lang="zh-CN" altLang="en-US" sz="2400">
                <a:solidFill>
                  <a:schemeClr val="bg1"/>
                </a:solidFill>
              </a:rPr>
              <a:t>第二阶段，延迟</a:t>
            </a:r>
            <a:r>
              <a:rPr lang="en-US" altLang="zh-CN" sz="2400">
                <a:solidFill>
                  <a:schemeClr val="bg1"/>
                </a:solidFill>
              </a:rPr>
              <a:t>msg)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58755" name="Rectangle 3">
            <a:extLst>
              <a:ext uri="{FF2B5EF4-FFF2-40B4-BE49-F238E27FC236}">
                <a16:creationId xmlns:a16="http://schemas.microsoft.com/office/drawing/2014/main" id="{9801A839-440E-CD49-954F-6A5A487D4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§3</a:t>
            </a:r>
            <a:r>
              <a:rPr lang="en-US" altLang="zh-CN" sz="3200"/>
              <a:t>.4.1 </a:t>
            </a:r>
            <a:r>
              <a:rPr lang="zh-CN" altLang="en-US" sz="3200"/>
              <a:t>上界</a:t>
            </a:r>
            <a:r>
              <a:rPr lang="en-US" altLang="zh-CN" sz="32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FA7BCF-83D2-384F-AE5E-ABFB3C854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7428CB-8C29-8043-8F0B-E94C03F91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1FC35-CA01-3243-8D75-7267EE8A38EE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459778" name="Rectangle 2">
            <a:extLst>
              <a:ext uri="{FF2B5EF4-FFF2-40B4-BE49-F238E27FC236}">
                <a16:creationId xmlns:a16="http://schemas.microsoft.com/office/drawing/2014/main" id="{76626CD9-CDE0-4A45-A23C-17BB1BCC10F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468313" y="1808163"/>
            <a:ext cx="9182101" cy="4816475"/>
          </a:xfrm>
        </p:spPr>
        <p:txBody>
          <a:bodyPr/>
          <a:lstStyle/>
          <a:p>
            <a:pPr marL="533400" indent="-5334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en-US" altLang="zh-CN" sz="2800"/>
              <a:t>	</a:t>
            </a:r>
            <a:r>
              <a:rPr lang="el-GR" altLang="zh-CN" sz="2400">
                <a:latin typeface="黑体" panose="02010609060101010101" pitchFamily="49" charset="-122"/>
              </a:rPr>
              <a:t>①</a:t>
            </a:r>
            <a:r>
              <a:rPr lang="en-US" altLang="zh-CN" sz="2400">
                <a:latin typeface="黑体" panose="02010609060101010101" pitchFamily="49" charset="-122"/>
              </a:rPr>
              <a:t> </a:t>
            </a:r>
            <a:r>
              <a:rPr lang="zh-CN" altLang="en-US" sz="2400"/>
              <a:t>第一类</a:t>
            </a:r>
            <a:r>
              <a:rPr lang="en-US" altLang="zh-CN" sz="2400"/>
              <a:t>msg</a:t>
            </a:r>
            <a:r>
              <a:rPr lang="zh-CN" altLang="en-US" sz="2400"/>
              <a:t>总数</a:t>
            </a:r>
            <a:r>
              <a:rPr lang="en-US" altLang="zh-CN" sz="2400"/>
              <a:t>(</a:t>
            </a:r>
            <a:r>
              <a:rPr lang="zh-CN" altLang="en-US" sz="2400"/>
              <a:t>第一阶段的</a:t>
            </a:r>
            <a:r>
              <a:rPr lang="en-US" altLang="zh-CN" sz="2400"/>
              <a:t>msg)</a:t>
            </a:r>
          </a:p>
          <a:p>
            <a:pPr marL="914400" lvl="1" indent="-457200" algn="just">
              <a:lnSpc>
                <a:spcPct val="105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Tx/>
              <a:buNone/>
            </a:pPr>
            <a:r>
              <a:rPr lang="en-US" altLang="zh-CN" sz="2400"/>
              <a:t>	Lemma 3.10 </a:t>
            </a:r>
            <a:r>
              <a:rPr lang="zh-CN" altLang="en-US" sz="2400">
                <a:solidFill>
                  <a:schemeClr val="bg1"/>
                </a:solidFill>
              </a:rPr>
              <a:t>第一类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总数至多为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en-US" altLang="zh-CN" sz="2400"/>
              <a:t>pf</a:t>
            </a:r>
            <a:r>
              <a:rPr lang="zh-CN" altLang="en-US" sz="2400"/>
              <a:t>：</a:t>
            </a:r>
            <a:r>
              <a:rPr lang="zh-CN" altLang="en-US" sz="2400">
                <a:solidFill>
                  <a:schemeClr val="bg1"/>
                </a:solidFill>
              </a:rPr>
              <a:t>只要说明每个节点在第一阶段至多转发一个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即可。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zh-CN" altLang="en-US" sz="2400"/>
              <a:t>反证</a:t>
            </a:r>
            <a:r>
              <a:rPr lang="zh-CN" altLang="en-US" sz="2400">
                <a:solidFill>
                  <a:schemeClr val="bg1"/>
                </a:solidFill>
              </a:rPr>
              <a:t>：假设某结点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在其第一阶段转发两个</a:t>
            </a:r>
            <a:r>
              <a:rPr lang="en-US" altLang="zh-CN" sz="2400">
                <a:solidFill>
                  <a:schemeClr val="bg1"/>
                </a:solidFill>
              </a:rPr>
              <a:t>msgs</a:t>
            </a:r>
            <a:r>
              <a:rPr lang="zh-CN" altLang="en-US" sz="2400">
                <a:solidFill>
                  <a:schemeClr val="bg1"/>
                </a:solidFill>
              </a:rPr>
              <a:t>：一个来自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的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，一个来自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的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k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。不失一般性，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比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更靠近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沿顺时针方向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。因此，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k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到达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之前先到达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      若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k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是在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自发唤醒及发送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之后到达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，则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k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以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en-US" altLang="zh-CN" sz="2400" baseline="40000">
                <a:solidFill>
                  <a:schemeClr val="bg1"/>
                </a:solidFill>
              </a:rPr>
              <a:t>id</a:t>
            </a:r>
            <a:r>
              <a:rPr lang="en-US" altLang="zh-CN" sz="2400" baseline="200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速度作为第二阶段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继续前进；否则，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不是参与结点，不会发送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     因此，或者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k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是作为第二阶段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到达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，或者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未被发送，即：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最多收到一个第一阶段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，矛盾！</a:t>
            </a:r>
            <a:endParaRPr lang="zh-CN" altLang="en-US" sz="2200">
              <a:solidFill>
                <a:schemeClr val="bg1"/>
              </a:solidFill>
            </a:endParaRPr>
          </a:p>
        </p:txBody>
      </p:sp>
      <p:sp>
        <p:nvSpPr>
          <p:cNvPr id="459779" name="Rectangle 3">
            <a:extLst>
              <a:ext uri="{FF2B5EF4-FFF2-40B4-BE49-F238E27FC236}">
                <a16:creationId xmlns:a16="http://schemas.microsoft.com/office/drawing/2014/main" id="{AA56CFE9-5BAD-3849-9972-B09455521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" y="323850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</a:t>
            </a:r>
            <a:r>
              <a:rPr lang="en-US" altLang="zh-CN" sz="3600"/>
              <a:t>.4.1 </a:t>
            </a:r>
            <a:r>
              <a:rPr lang="zh-CN" altLang="en-US" sz="3600"/>
              <a:t>上界</a:t>
            </a:r>
            <a:r>
              <a:rPr lang="en-US" altLang="zh-CN" sz="3600"/>
              <a:t>O(n)</a:t>
            </a:r>
          </a:p>
        </p:txBody>
      </p:sp>
      <p:graphicFrame>
        <p:nvGraphicFramePr>
          <p:cNvPr id="459780" name="Object 4">
            <a:extLst>
              <a:ext uri="{FF2B5EF4-FFF2-40B4-BE49-F238E27FC236}">
                <a16:creationId xmlns:a16="http://schemas.microsoft.com/office/drawing/2014/main" id="{A99A167C-B17D-4246-8915-41FDBC4BCD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27663" y="0"/>
          <a:ext cx="3717925" cy="289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781" name="Visio" r:id="rId3" imgW="1905000" imgH="1625600" progId="Visio.Drawing.11">
                  <p:embed/>
                </p:oleObj>
              </mc:Choice>
              <mc:Fallback>
                <p:oleObj name="Visio" r:id="rId3" imgW="1905000" imgH="1625600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663" y="0"/>
                        <a:ext cx="3717925" cy="289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BC613C3B-5F68-B34E-8752-B7AFC37C1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26D25F88-1755-3D4D-BDF9-CE64764D4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68D9-C1A9-EE4C-B8F9-2A8C94458D7D}" type="slidenum">
              <a:rPr lang="en-US" altLang="zh-CN"/>
              <a:pPr/>
              <a:t>25</a:t>
            </a:fld>
            <a:endParaRPr lang="en-US" altLang="zh-CN"/>
          </a:p>
        </p:txBody>
      </p:sp>
      <p:sp>
        <p:nvSpPr>
          <p:cNvPr id="460802" name="Rectangle 2">
            <a:extLst>
              <a:ext uri="{FF2B5EF4-FFF2-40B4-BE49-F238E27FC236}">
                <a16:creationId xmlns:a16="http://schemas.microsoft.com/office/drawing/2014/main" id="{F3CBB003-8F6B-DA44-A68E-00B271DA26C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42988"/>
            <a:ext cx="8640763" cy="5040312"/>
          </a:xfrm>
        </p:spPr>
        <p:txBody>
          <a:bodyPr/>
          <a:lstStyle/>
          <a:p>
            <a:pPr marL="533400" indent="-5334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zh-CN" altLang="el-GR" sz="2600"/>
              <a:t>②</a:t>
            </a:r>
            <a:r>
              <a:rPr lang="en-US" altLang="zh-CN" sz="2600"/>
              <a:t> </a:t>
            </a:r>
            <a:r>
              <a:rPr lang="zh-CN" altLang="en-US" sz="2600"/>
              <a:t>第二类</a:t>
            </a:r>
            <a:r>
              <a:rPr lang="en-US" altLang="zh-CN" sz="2600"/>
              <a:t>msg</a:t>
            </a:r>
            <a:r>
              <a:rPr lang="zh-CN" altLang="en-US" sz="2600"/>
              <a:t>总数  </a:t>
            </a:r>
            <a:r>
              <a:rPr lang="en-US" altLang="zh-CN" sz="2600">
                <a:solidFill>
                  <a:schemeClr val="bg1"/>
                </a:solidFill>
              </a:rPr>
              <a:t>(</a:t>
            </a:r>
            <a:r>
              <a:rPr lang="zh-CN" altLang="en-US" sz="2600">
                <a:solidFill>
                  <a:schemeClr val="bg1"/>
                </a:solidFill>
              </a:rPr>
              <a:t>最终</a:t>
            </a:r>
            <a:r>
              <a:rPr lang="en-US" altLang="zh-CN" sz="2600">
                <a:solidFill>
                  <a:schemeClr val="bg1"/>
                </a:solidFill>
              </a:rPr>
              <a:t>leader</a:t>
            </a:r>
            <a:r>
              <a:rPr lang="zh-CN" altLang="en-US" sz="2600">
                <a:solidFill>
                  <a:schemeClr val="bg1"/>
                </a:solidFill>
              </a:rPr>
              <a:t>发出的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进入自己的第二阶段之前发送的第二阶段</a:t>
            </a:r>
            <a:r>
              <a:rPr lang="en-US" altLang="zh-CN" sz="2600">
                <a:solidFill>
                  <a:schemeClr val="bg1"/>
                </a:solidFill>
              </a:rPr>
              <a:t>msg)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200">
                <a:solidFill>
                  <a:schemeClr val="bg1"/>
                </a:solidFill>
              </a:rPr>
              <a:t>	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    </a:t>
            </a:r>
            <a:r>
              <a:rPr lang="zh-CN" altLang="en-US" sz="2400">
                <a:solidFill>
                  <a:schemeClr val="bg1"/>
                </a:solidFill>
              </a:rPr>
              <a:t>为了求得第二类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总数，首先说明第一个开始执行算法的结点启动之后的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轮，所有的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均在自己的第二阶段中。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 设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是</a:t>
            </a:r>
            <a:r>
              <a:rPr lang="zh-CN" altLang="en-US" sz="2400"/>
              <a:t>最早</a:t>
            </a:r>
            <a:r>
              <a:rPr lang="zh-CN" altLang="en-US" sz="2400">
                <a:solidFill>
                  <a:schemeClr val="bg1"/>
                </a:solidFill>
              </a:rPr>
              <a:t>开始执行算法的结点中的某一个，其</a:t>
            </a:r>
            <a:r>
              <a:rPr lang="zh-CN" altLang="en-US" sz="2400"/>
              <a:t>启动轮数为</a:t>
            </a:r>
            <a:r>
              <a:rPr lang="en-US" altLang="zh-CN" sz="2400"/>
              <a:t>r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914400" lvl="1" indent="-4572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/>
              <a:t>     </a:t>
            </a:r>
            <a:r>
              <a:rPr lang="en-US" altLang="zh-CN" sz="2400"/>
              <a:t>Lemma 3.11 </a:t>
            </a:r>
            <a:r>
              <a:rPr lang="zh-CN" altLang="en-US" sz="2400">
                <a:solidFill>
                  <a:schemeClr val="bg1"/>
                </a:solidFill>
              </a:rPr>
              <a:t>若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距离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为</a:t>
            </a:r>
            <a:r>
              <a:rPr lang="en-US" altLang="zh-CN" sz="2400">
                <a:solidFill>
                  <a:schemeClr val="bg1"/>
                </a:solidFill>
              </a:rPr>
              <a:t>k(</a:t>
            </a:r>
            <a:r>
              <a:rPr lang="zh-CN" altLang="en-US" sz="2400">
                <a:solidFill>
                  <a:schemeClr val="bg1"/>
                </a:solidFill>
              </a:rPr>
              <a:t>顺时针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，则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接收的第一阶段的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不迟于第</a:t>
            </a:r>
            <a:r>
              <a:rPr lang="en-US" altLang="zh-CN" sz="2400">
                <a:solidFill>
                  <a:schemeClr val="bg1"/>
                </a:solidFill>
              </a:rPr>
              <a:t>r+k</a:t>
            </a:r>
            <a:r>
              <a:rPr lang="zh-CN" altLang="en-US" sz="2400">
                <a:solidFill>
                  <a:schemeClr val="bg1"/>
                </a:solidFill>
              </a:rPr>
              <a:t>轮。</a:t>
            </a:r>
          </a:p>
        </p:txBody>
      </p:sp>
      <p:sp>
        <p:nvSpPr>
          <p:cNvPr id="460803" name="Rectangle 3">
            <a:extLst>
              <a:ext uri="{FF2B5EF4-FFF2-40B4-BE49-F238E27FC236}">
                <a16:creationId xmlns:a16="http://schemas.microsoft.com/office/drawing/2014/main" id="{4238C6AD-5D08-7B41-A6EE-05D103BBA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2800">
                <a:cs typeface="Times New Roman" panose="02020603050405020304" pitchFamily="18" charset="0"/>
              </a:rPr>
              <a:t>§3</a:t>
            </a:r>
            <a:r>
              <a:rPr lang="en-US" altLang="zh-CN" sz="2800"/>
              <a:t>.4.1 </a:t>
            </a:r>
            <a:r>
              <a:rPr lang="zh-CN" altLang="en-US" sz="2800"/>
              <a:t>上界</a:t>
            </a:r>
            <a:r>
              <a:rPr lang="en-US" altLang="zh-CN" sz="28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A0A32A4-38F8-2047-915C-D2121407C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5F4700D-2796-404C-A194-8370CDE5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FD256-30CA-864D-966B-805C52139D1F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461826" name="Rectangle 2">
            <a:extLst>
              <a:ext uri="{FF2B5EF4-FFF2-40B4-BE49-F238E27FC236}">
                <a16:creationId xmlns:a16="http://schemas.microsoft.com/office/drawing/2014/main" id="{9A0AE85C-EF5C-EE45-AA7A-A10A2F747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</a:t>
            </a:r>
            <a:r>
              <a:rPr lang="en-US" altLang="zh-CN" sz="3600"/>
              <a:t>.4.1 </a:t>
            </a:r>
            <a:r>
              <a:rPr lang="zh-CN" altLang="en-US" sz="3600"/>
              <a:t>上界</a:t>
            </a:r>
            <a:r>
              <a:rPr lang="en-US" altLang="zh-CN" sz="3600"/>
              <a:t>O(n)</a:t>
            </a:r>
          </a:p>
        </p:txBody>
      </p:sp>
      <p:graphicFrame>
        <p:nvGraphicFramePr>
          <p:cNvPr id="461827" name="Object 3">
            <a:extLst>
              <a:ext uri="{FF2B5EF4-FFF2-40B4-BE49-F238E27FC236}">
                <a16:creationId xmlns:a16="http://schemas.microsoft.com/office/drawing/2014/main" id="{CD9BA30F-73C7-5A42-846B-7AE275F93D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73475" y="-801688"/>
          <a:ext cx="5292725" cy="5175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29" name="Visio" r:id="rId3" imgW="2006600" imgH="1892300" progId="Visio.Drawing.11">
                  <p:embed/>
                </p:oleObj>
              </mc:Choice>
              <mc:Fallback>
                <p:oleObj name="Visio" r:id="rId3" imgW="2006600" imgH="1892300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3475" y="-801688"/>
                        <a:ext cx="5292725" cy="5175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828" name="Rectangle 4">
            <a:extLst>
              <a:ext uri="{FF2B5EF4-FFF2-40B4-BE49-F238E27FC236}">
                <a16:creationId xmlns:a16="http://schemas.microsoft.com/office/drawing/2014/main" id="{10070CDF-9833-A648-9F32-EFC60023D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2275" y="593725"/>
            <a:ext cx="5940425" cy="608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n"/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914400" indent="-457200">
              <a:spcBef>
                <a:spcPct val="40000"/>
              </a:spcBef>
              <a:buClr>
                <a:srgbClr val="00FF00"/>
              </a:buClr>
              <a:buFont typeface="Wingdings" pitchFamily="2" charset="2"/>
              <a:buChar char="v"/>
              <a:defRPr sz="24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295400" indent="-3810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 sz="20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71450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  <a:defRPr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171700" indent="-342900">
              <a:spcBef>
                <a:spcPct val="20000"/>
              </a:spcBef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en-US" altLang="zh-CN" sz="2400"/>
              <a:t>		pf</a:t>
            </a:r>
            <a:r>
              <a:rPr lang="zh-CN" altLang="en-US" sz="2400"/>
              <a:t>：</a:t>
            </a:r>
            <a:r>
              <a:rPr lang="zh-CN" altLang="en-US" sz="2400">
                <a:solidFill>
                  <a:schemeClr val="bg1"/>
                </a:solidFill>
              </a:rPr>
              <a:t>对距离</a:t>
            </a:r>
            <a:r>
              <a:rPr lang="en-US" altLang="zh-CN" sz="24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归纳</a:t>
            </a:r>
          </a:p>
          <a:p>
            <a:pPr lvl="1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>
                <a:solidFill>
                  <a:schemeClr val="bg1"/>
                </a:solidFill>
              </a:rPr>
              <a:t>	</a:t>
            </a:r>
            <a:r>
              <a:rPr lang="zh-CN" altLang="en-US"/>
              <a:t>基础：</a:t>
            </a:r>
            <a:r>
              <a:rPr lang="en-US" altLang="zh-CN">
                <a:solidFill>
                  <a:schemeClr val="bg1"/>
                </a:solidFill>
              </a:rPr>
              <a:t>k=1</a:t>
            </a:r>
            <a:r>
              <a:rPr lang="zh-CN" altLang="en-US">
                <a:solidFill>
                  <a:schemeClr val="bg1"/>
                </a:solidFill>
              </a:rPr>
              <a:t>，因为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的</a:t>
            </a:r>
          </a:p>
          <a:p>
            <a:pPr lvl="1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>
                <a:solidFill>
                  <a:schemeClr val="bg1"/>
                </a:solidFill>
              </a:rPr>
              <a:t>     左邻居在第</a:t>
            </a:r>
            <a:r>
              <a:rPr lang="en-US" altLang="zh-CN">
                <a:solidFill>
                  <a:schemeClr val="bg1"/>
                </a:solidFill>
              </a:rPr>
              <a:t>r+1</a:t>
            </a:r>
            <a:r>
              <a:rPr lang="zh-CN" altLang="en-US">
                <a:solidFill>
                  <a:schemeClr val="bg1"/>
                </a:solidFill>
              </a:rPr>
              <a:t>轮接收到</a:t>
            </a:r>
          </a:p>
          <a:p>
            <a:pPr lvl="1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>
                <a:solidFill>
                  <a:schemeClr val="bg1"/>
                </a:solidFill>
              </a:rPr>
              <a:t>     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的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，故引理成立。</a:t>
            </a:r>
          </a:p>
          <a:p>
            <a:pPr lvl="1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>
                <a:solidFill>
                  <a:schemeClr val="bg1"/>
                </a:solidFill>
              </a:rPr>
              <a:t>	</a:t>
            </a:r>
            <a:r>
              <a:rPr lang="zh-CN" altLang="en-US"/>
              <a:t>假设：</a:t>
            </a:r>
            <a:r>
              <a:rPr lang="zh-CN" altLang="en-US">
                <a:solidFill>
                  <a:schemeClr val="bg1"/>
                </a:solidFill>
              </a:rPr>
              <a:t>设距离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为</a:t>
            </a:r>
            <a:r>
              <a:rPr lang="en-US" altLang="zh-CN">
                <a:solidFill>
                  <a:schemeClr val="bg1"/>
                </a:solidFill>
              </a:rPr>
              <a:t>k-1</a:t>
            </a:r>
          </a:p>
          <a:p>
            <a:pPr lvl="1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>
                <a:solidFill>
                  <a:schemeClr val="bg1"/>
                </a:solidFill>
              </a:rPr>
              <a:t>     </a:t>
            </a:r>
            <a:r>
              <a:rPr lang="zh-CN" altLang="en-US">
                <a:solidFill>
                  <a:schemeClr val="bg1"/>
                </a:solidFill>
              </a:rPr>
              <a:t>的结点接收第一阶段</a:t>
            </a:r>
          </a:p>
          <a:p>
            <a:pPr lvl="1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>
                <a:solidFill>
                  <a:schemeClr val="bg1"/>
                </a:solidFill>
              </a:rPr>
              <a:t>     的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不迟于</a:t>
            </a:r>
            <a:r>
              <a:rPr lang="en-US" altLang="zh-CN">
                <a:solidFill>
                  <a:schemeClr val="bg1"/>
                </a:solidFill>
              </a:rPr>
              <a:t>r+k-1</a:t>
            </a:r>
            <a:r>
              <a:rPr lang="zh-CN" altLang="en-US">
                <a:solidFill>
                  <a:schemeClr val="bg1"/>
                </a:solidFill>
              </a:rPr>
              <a:t>轮。</a:t>
            </a:r>
          </a:p>
          <a:p>
            <a:pPr lvl="1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>
                <a:solidFill>
                  <a:schemeClr val="bg1"/>
                </a:solidFill>
              </a:rPr>
              <a:t>	</a:t>
            </a:r>
            <a:r>
              <a:rPr lang="zh-CN" altLang="en-US"/>
              <a:t>步骤</a:t>
            </a:r>
            <a:endParaRPr lang="zh-CN" altLang="en-US">
              <a:solidFill>
                <a:schemeClr val="bg1"/>
              </a:solidFill>
            </a:endParaRPr>
          </a:p>
          <a:p>
            <a:pPr lvl="1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>
                <a:solidFill>
                  <a:schemeClr val="bg1"/>
                </a:solidFill>
              </a:rPr>
              <a:t>            若距离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为</a:t>
            </a:r>
            <a:r>
              <a:rPr lang="en-US" altLang="zh-CN">
                <a:solidFill>
                  <a:schemeClr val="bg1"/>
                </a:solidFill>
              </a:rPr>
              <a:t>k-1</a:t>
            </a:r>
            <a:r>
              <a:rPr lang="zh-CN" altLang="en-US">
                <a:solidFill>
                  <a:schemeClr val="bg1"/>
                </a:solidFill>
              </a:rPr>
              <a:t>的结点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t</a:t>
            </a:r>
            <a:r>
              <a:rPr lang="en-US" altLang="zh-CN">
                <a:solidFill>
                  <a:schemeClr val="bg1"/>
                </a:solidFill>
              </a:rPr>
              <a:t>(</a:t>
            </a:r>
            <a:r>
              <a:rPr lang="zh-CN" altLang="en-US">
                <a:solidFill>
                  <a:schemeClr val="bg1"/>
                </a:solidFill>
              </a:rPr>
              <a:t>顺时针</a:t>
            </a:r>
            <a:r>
              <a:rPr lang="en-US" altLang="zh-CN">
                <a:solidFill>
                  <a:schemeClr val="bg1"/>
                </a:solidFill>
              </a:rPr>
              <a:t>)</a:t>
            </a:r>
            <a:r>
              <a:rPr lang="zh-CN" altLang="en-US">
                <a:solidFill>
                  <a:schemeClr val="bg1"/>
                </a:solidFill>
              </a:rPr>
              <a:t>接收第一阶段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时已被唤醒，则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t</a:t>
            </a:r>
            <a:r>
              <a:rPr lang="zh-CN" altLang="en-US">
                <a:solidFill>
                  <a:schemeClr val="bg1"/>
                </a:solidFill>
              </a:rPr>
              <a:t>已发送了第一阶段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给邻居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j</a:t>
            </a:r>
            <a:r>
              <a:rPr lang="zh-CN" altLang="en-US">
                <a:solidFill>
                  <a:schemeClr val="bg1"/>
                </a:solidFill>
              </a:rPr>
              <a:t>；</a:t>
            </a:r>
          </a:p>
          <a:p>
            <a:pPr lvl="1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>
                <a:solidFill>
                  <a:schemeClr val="bg1"/>
                </a:solidFill>
              </a:rPr>
              <a:t>            否则，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t</a:t>
            </a:r>
            <a:r>
              <a:rPr lang="zh-CN" altLang="en-US">
                <a:solidFill>
                  <a:schemeClr val="bg1"/>
                </a:solidFill>
              </a:rPr>
              <a:t>至迟在第</a:t>
            </a:r>
            <a:r>
              <a:rPr lang="en-US" altLang="zh-CN">
                <a:solidFill>
                  <a:schemeClr val="bg1"/>
                </a:solidFill>
              </a:rPr>
              <a:t>r+k</a:t>
            </a:r>
            <a:r>
              <a:rPr lang="zh-CN" altLang="en-US">
                <a:solidFill>
                  <a:schemeClr val="bg1"/>
                </a:solidFill>
              </a:rPr>
              <a:t>轮转发第一阶段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到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j</a:t>
            </a:r>
            <a:r>
              <a:rPr lang="zh-CN" altLang="en-US">
                <a:solidFill>
                  <a:schemeClr val="bg1"/>
                </a:solidFill>
              </a:rPr>
              <a:t>。</a:t>
            </a: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FBA13019-5524-FB4F-8921-9942AC4D4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50AB9281-D401-9446-94C2-DC5D1B048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C5FDB-7C04-B14B-821B-6D530D662176}" type="slidenum">
              <a:rPr lang="en-US" altLang="zh-CN"/>
              <a:pPr/>
              <a:t>27</a:t>
            </a:fld>
            <a:endParaRPr lang="en-US" altLang="zh-CN"/>
          </a:p>
        </p:txBody>
      </p:sp>
      <p:sp>
        <p:nvSpPr>
          <p:cNvPr id="462850" name="Rectangle 2">
            <a:extLst>
              <a:ext uri="{FF2B5EF4-FFF2-40B4-BE49-F238E27FC236}">
                <a16:creationId xmlns:a16="http://schemas.microsoft.com/office/drawing/2014/main" id="{C55291C5-04DD-2042-9C5A-6757D49FC1C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468313" y="819150"/>
            <a:ext cx="9226551" cy="5724525"/>
          </a:xfrm>
        </p:spPr>
        <p:txBody>
          <a:bodyPr/>
          <a:lstStyle/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en-US" altLang="zh-CN" sz="2800">
                <a:solidFill>
                  <a:srgbClr val="00FF00"/>
                </a:solidFill>
              </a:rPr>
              <a:t>        </a:t>
            </a:r>
            <a:r>
              <a:rPr lang="en-US" altLang="zh-CN" sz="2600">
                <a:solidFill>
                  <a:srgbClr val="00FF00"/>
                </a:solidFill>
              </a:rPr>
              <a:t>Lemma 3.12</a:t>
            </a:r>
            <a:r>
              <a:rPr lang="en-US" altLang="zh-CN" sz="2600"/>
              <a:t> </a:t>
            </a:r>
            <a:r>
              <a:rPr lang="zh-CN" altLang="en-US" sz="2600">
                <a:solidFill>
                  <a:schemeClr val="bg1"/>
                </a:solidFill>
              </a:rPr>
              <a:t>第二类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总数至多为</a:t>
            </a:r>
            <a:r>
              <a:rPr lang="en-US" altLang="zh-CN" sz="2600">
                <a:solidFill>
                  <a:schemeClr val="bg1"/>
                </a:solidFill>
              </a:rPr>
              <a:t>n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600">
                <a:solidFill>
                  <a:schemeClr val="bg1"/>
                </a:solidFill>
              </a:rPr>
              <a:t>	</a:t>
            </a:r>
            <a:r>
              <a:rPr lang="en-US" altLang="zh-CN" sz="2600"/>
              <a:t>pf</a:t>
            </a:r>
            <a:r>
              <a:rPr lang="zh-CN" altLang="en-US" sz="2600"/>
              <a:t>：</a:t>
            </a:r>
            <a:r>
              <a:rPr lang="zh-CN" altLang="en-US" sz="2600">
                <a:solidFill>
                  <a:schemeClr val="bg1"/>
                </a:solidFill>
              </a:rPr>
              <a:t>由引理</a:t>
            </a:r>
            <a:r>
              <a:rPr lang="en-US" altLang="zh-CN" sz="2600">
                <a:solidFill>
                  <a:schemeClr val="bg1"/>
                </a:solidFill>
              </a:rPr>
              <a:t>3.10</a:t>
            </a:r>
            <a:r>
              <a:rPr lang="zh-CN" altLang="en-US" sz="2600">
                <a:solidFill>
                  <a:schemeClr val="bg1"/>
                </a:solidFill>
              </a:rPr>
              <a:t>可知，在每边上至多只发送</a:t>
            </a:r>
            <a:r>
              <a:rPr lang="en-US" altLang="zh-CN" sz="2600">
                <a:solidFill>
                  <a:schemeClr val="bg1"/>
                </a:solidFill>
              </a:rPr>
              <a:t>1</a:t>
            </a:r>
            <a:r>
              <a:rPr lang="zh-CN" altLang="en-US" sz="2600">
                <a:solidFill>
                  <a:schemeClr val="bg1"/>
                </a:solidFill>
              </a:rPr>
              <a:t>个第一阶段的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，又因为到第</a:t>
            </a:r>
            <a:r>
              <a:rPr lang="en-US" altLang="zh-CN" sz="2600">
                <a:solidFill>
                  <a:schemeClr val="bg1"/>
                </a:solidFill>
              </a:rPr>
              <a:t>r+n</a:t>
            </a:r>
            <a:r>
              <a:rPr lang="zh-CN" altLang="en-US" sz="2600">
                <a:solidFill>
                  <a:schemeClr val="bg1"/>
                </a:solidFill>
              </a:rPr>
              <a:t>轮，每边上已发送了一个第一阶段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，故到第</a:t>
            </a:r>
            <a:r>
              <a:rPr lang="en-US" altLang="zh-CN" sz="2600">
                <a:solidFill>
                  <a:schemeClr val="bg1"/>
                </a:solidFill>
              </a:rPr>
              <a:t>r+n</a:t>
            </a:r>
            <a:r>
              <a:rPr lang="zh-CN" altLang="en-US" sz="2600">
                <a:solidFill>
                  <a:schemeClr val="bg1"/>
                </a:solidFill>
              </a:rPr>
              <a:t>轮之后，已无第一阶段的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被发送。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000">
                <a:solidFill>
                  <a:schemeClr val="bg1"/>
                </a:solidFill>
              </a:rPr>
              <a:t>       </a:t>
            </a:r>
            <a:r>
              <a:rPr lang="en-US" altLang="zh-CN" sz="2600"/>
              <a:t>Note</a:t>
            </a:r>
            <a:r>
              <a:rPr lang="zh-CN" altLang="en-US" sz="2600"/>
              <a:t>：</a:t>
            </a:r>
            <a:r>
              <a:rPr lang="zh-CN" altLang="en-US" sz="2600">
                <a:solidFill>
                  <a:schemeClr val="bg1"/>
                </a:solidFill>
              </a:rPr>
              <a:t>第一阶段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是唤醒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，即若在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i</a:t>
            </a:r>
            <a:r>
              <a:rPr lang="en-US" altLang="zh-CN" sz="2600">
                <a:solidFill>
                  <a:schemeClr val="bg1"/>
                </a:solidFill>
              </a:rPr>
              <a:t>(</a:t>
            </a:r>
            <a:r>
              <a:rPr lang="zh-CN" altLang="en-US" sz="2600">
                <a:solidFill>
                  <a:schemeClr val="bg1"/>
                </a:solidFill>
              </a:rPr>
              <a:t>第一个启动结点</a:t>
            </a:r>
            <a:r>
              <a:rPr lang="en-US" altLang="zh-CN" sz="2600">
                <a:solidFill>
                  <a:schemeClr val="bg1"/>
                </a:solidFill>
              </a:rPr>
              <a:t>)</a:t>
            </a:r>
            <a:r>
              <a:rPr lang="zh-CN" altLang="en-US" sz="2600">
                <a:solidFill>
                  <a:schemeClr val="bg1"/>
                </a:solidFill>
              </a:rPr>
              <a:t>发出唤醒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绕环一周回到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i</a:t>
            </a:r>
            <a:r>
              <a:rPr lang="zh-CN" altLang="en-US" sz="2600">
                <a:solidFill>
                  <a:schemeClr val="bg1"/>
                </a:solidFill>
              </a:rPr>
              <a:t>之前已有某结点启动，则该启动结点的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在未收到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i</a:t>
            </a:r>
            <a:r>
              <a:rPr lang="zh-CN" altLang="en-US" sz="2600">
                <a:solidFill>
                  <a:schemeClr val="bg1"/>
                </a:solidFill>
              </a:rPr>
              <a:t>的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之前已将自己的唤醒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向前转发。 	</a:t>
            </a:r>
          </a:p>
        </p:txBody>
      </p:sp>
      <p:sp>
        <p:nvSpPr>
          <p:cNvPr id="462851" name="Rectangle 3">
            <a:extLst>
              <a:ext uri="{FF2B5EF4-FFF2-40B4-BE49-F238E27FC236}">
                <a16:creationId xmlns:a16="http://schemas.microsoft.com/office/drawing/2014/main" id="{4417D801-27FC-2F47-A831-65EF55234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</a:t>
            </a:r>
            <a:r>
              <a:rPr lang="en-US" altLang="zh-CN" sz="3600"/>
              <a:t>.4.1 </a:t>
            </a:r>
            <a:r>
              <a:rPr lang="zh-CN" altLang="en-US" sz="3600"/>
              <a:t>上界</a:t>
            </a:r>
            <a:r>
              <a:rPr lang="en-US" altLang="zh-CN" sz="36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4">
            <a:extLst>
              <a:ext uri="{FF2B5EF4-FFF2-40B4-BE49-F238E27FC236}">
                <a16:creationId xmlns:a16="http://schemas.microsoft.com/office/drawing/2014/main" id="{795AF2D9-1C32-4549-90FF-050AFD91F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灯片编号占位符 6">
            <a:extLst>
              <a:ext uri="{FF2B5EF4-FFF2-40B4-BE49-F238E27FC236}">
                <a16:creationId xmlns:a16="http://schemas.microsoft.com/office/drawing/2014/main" id="{170752CF-E1DB-8A44-AE12-2372A7EB6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C86A7-7FB9-A44E-822E-ABF3B7C2CA61}" type="slidenum">
              <a:rPr lang="en-US" altLang="zh-CN"/>
              <a:pPr/>
              <a:t>28</a:t>
            </a:fld>
            <a:endParaRPr lang="en-US" altLang="zh-CN"/>
          </a:p>
        </p:txBody>
      </p:sp>
      <p:sp>
        <p:nvSpPr>
          <p:cNvPr id="463874" name="Rectangle 2">
            <a:extLst>
              <a:ext uri="{FF2B5EF4-FFF2-40B4-BE49-F238E27FC236}">
                <a16:creationId xmlns:a16="http://schemas.microsoft.com/office/drawing/2014/main" id="{C9F994F3-B666-FD47-A024-4830219E6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8188" y="4294188"/>
            <a:ext cx="9883776" cy="256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n"/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914400" indent="-457200">
              <a:spcBef>
                <a:spcPct val="40000"/>
              </a:spcBef>
              <a:buClr>
                <a:srgbClr val="00FF00"/>
              </a:buClr>
              <a:buFont typeface="Wingdings" pitchFamily="2" charset="2"/>
              <a:buChar char="v"/>
              <a:defRPr sz="24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295400" indent="-3810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 sz="20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71450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  <a:defRPr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171700" indent="-342900">
              <a:spcBef>
                <a:spcPct val="20000"/>
              </a:spcBef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lvl="1" algn="just"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000">
                <a:solidFill>
                  <a:schemeClr val="bg1"/>
                </a:solidFill>
              </a:rPr>
              <a:t>	</a:t>
            </a:r>
            <a:r>
              <a:rPr lang="en-US" altLang="zh-CN">
                <a:solidFill>
                  <a:schemeClr val="bg1"/>
                </a:solidFill>
              </a:rPr>
              <a:t>i) </a:t>
            </a:r>
            <a:r>
              <a:rPr lang="zh-CN" altLang="en-US"/>
              <a:t>第二类</a:t>
            </a:r>
            <a:r>
              <a:rPr lang="en-US" altLang="zh-CN"/>
              <a:t>msg</a:t>
            </a:r>
            <a:r>
              <a:rPr lang="zh-CN" altLang="en-US"/>
              <a:t>经历的总轮数：</a:t>
            </a:r>
          </a:p>
          <a:p>
            <a:pPr lvl="1" algn="just"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>
                <a:solidFill>
                  <a:schemeClr val="bg1"/>
                </a:solidFill>
              </a:rPr>
              <a:t>	由引理</a:t>
            </a:r>
            <a:r>
              <a:rPr lang="en-US" altLang="zh-CN">
                <a:solidFill>
                  <a:schemeClr val="bg1"/>
                </a:solidFill>
              </a:rPr>
              <a:t>3.11</a:t>
            </a:r>
            <a:r>
              <a:rPr lang="zh-CN" altLang="en-US">
                <a:solidFill>
                  <a:schemeClr val="bg1"/>
                </a:solidFill>
              </a:rPr>
              <a:t>知，最终的</a:t>
            </a:r>
            <a:r>
              <a:rPr lang="en-US" altLang="zh-CN">
                <a:solidFill>
                  <a:schemeClr val="bg1"/>
                </a:solidFill>
              </a:rPr>
              <a:t>leader(</a:t>
            </a:r>
            <a:r>
              <a:rPr lang="zh-CN" altLang="en-US">
                <a:solidFill>
                  <a:schemeClr val="bg1"/>
                </a:solidFill>
              </a:rPr>
              <a:t>不一定是首个启动者</a:t>
            </a:r>
            <a:r>
              <a:rPr lang="en-US" altLang="zh-CN">
                <a:solidFill>
                  <a:schemeClr val="bg1"/>
                </a:solidFill>
              </a:rPr>
              <a:t>)</a:t>
            </a:r>
            <a:r>
              <a:rPr lang="zh-CN" altLang="en-US">
                <a:solidFill>
                  <a:schemeClr val="bg1"/>
                </a:solidFill>
              </a:rPr>
              <a:t>的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进入自己的第二阶段的时刻是：算法的第</a:t>
            </a:r>
            <a:r>
              <a:rPr lang="en-US" altLang="zh-CN">
                <a:solidFill>
                  <a:schemeClr val="bg1"/>
                </a:solidFill>
              </a:rPr>
              <a:t>1</a:t>
            </a:r>
            <a:r>
              <a:rPr lang="zh-CN" altLang="en-US">
                <a:solidFill>
                  <a:schemeClr val="bg1"/>
                </a:solidFill>
              </a:rPr>
              <a:t>个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被发送之后至多</a:t>
            </a:r>
            <a:r>
              <a:rPr lang="en-US" altLang="zh-CN">
                <a:solidFill>
                  <a:schemeClr val="bg1"/>
                </a:solidFill>
              </a:rPr>
              <a:t>n</a:t>
            </a:r>
            <a:r>
              <a:rPr lang="zh-CN" altLang="en-US">
                <a:solidFill>
                  <a:schemeClr val="bg1"/>
                </a:solidFill>
              </a:rPr>
              <a:t>轮</a:t>
            </a:r>
            <a:r>
              <a:rPr lang="en-US" altLang="zh-CN">
                <a:solidFill>
                  <a:schemeClr val="bg1"/>
                </a:solidFill>
              </a:rPr>
              <a:t>(</a:t>
            </a:r>
            <a:r>
              <a:rPr lang="zh-CN" altLang="en-US">
                <a:solidFill>
                  <a:schemeClr val="bg1"/>
                </a:solidFill>
              </a:rPr>
              <a:t>前</a:t>
            </a:r>
            <a:r>
              <a:rPr lang="en-US" altLang="zh-CN">
                <a:solidFill>
                  <a:schemeClr val="bg1"/>
                </a:solidFill>
              </a:rPr>
              <a:t>n</a:t>
            </a:r>
            <a:r>
              <a:rPr lang="zh-CN" altLang="en-US">
                <a:solidFill>
                  <a:schemeClr val="bg1"/>
                </a:solidFill>
              </a:rPr>
              <a:t>轮</a:t>
            </a:r>
            <a:r>
              <a:rPr lang="en-US" altLang="zh-CN">
                <a:solidFill>
                  <a:schemeClr val="bg1"/>
                </a:solidFill>
              </a:rPr>
              <a:t>)</a:t>
            </a:r>
            <a:r>
              <a:rPr lang="zh-CN" altLang="en-US">
                <a:solidFill>
                  <a:schemeClr val="bg1"/>
                </a:solidFill>
              </a:rPr>
              <a:t>，故第二类被发送的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必是在首个启动结点的</a:t>
            </a:r>
            <a:r>
              <a:rPr lang="en-US" altLang="zh-CN">
                <a:solidFill>
                  <a:schemeClr val="bg1"/>
                </a:solidFill>
              </a:rPr>
              <a:t>n</a:t>
            </a:r>
            <a:r>
              <a:rPr lang="zh-CN" altLang="en-US">
                <a:solidFill>
                  <a:schemeClr val="bg1"/>
                </a:solidFill>
              </a:rPr>
              <a:t>轮之中。</a:t>
            </a:r>
          </a:p>
          <a:p>
            <a:pPr lvl="1" algn="just">
              <a:spcBef>
                <a:spcPct val="25000"/>
              </a:spcBef>
              <a:buClr>
                <a:schemeClr val="bg1"/>
              </a:buClr>
              <a:buFontTx/>
              <a:buNone/>
            </a:pPr>
            <a:r>
              <a:rPr lang="zh-CN" altLang="en-US">
                <a:solidFill>
                  <a:schemeClr val="bg1"/>
                </a:solidFill>
              </a:rPr>
              <a:t>	</a:t>
            </a:r>
            <a:r>
              <a:rPr lang="en-US" altLang="zh-CN">
                <a:solidFill>
                  <a:schemeClr val="bg1"/>
                </a:solidFill>
              </a:rPr>
              <a:t>ii) </a:t>
            </a:r>
            <a:r>
              <a:rPr lang="zh-CN" altLang="en-US"/>
              <a:t>在这</a:t>
            </a:r>
            <a:r>
              <a:rPr lang="en-US" altLang="zh-CN"/>
              <a:t>n</a:t>
            </a:r>
            <a:r>
              <a:rPr lang="zh-CN" altLang="en-US"/>
              <a:t>轮中，第二类</a:t>
            </a:r>
            <a:r>
              <a:rPr lang="en-US" altLang="zh-CN"/>
              <a:t>msg</a:t>
            </a:r>
            <a:r>
              <a:rPr lang="zh-CN" altLang="en-US"/>
              <a:t>数目。</a:t>
            </a:r>
            <a:r>
              <a:rPr lang="zh-CN" altLang="en-US">
                <a:solidFill>
                  <a:schemeClr val="bg1"/>
                </a:solidFill>
              </a:rPr>
              <a:t>即第二类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是算法启动的前</a:t>
            </a:r>
            <a:r>
              <a:rPr lang="en-US" altLang="zh-CN">
                <a:solidFill>
                  <a:schemeClr val="bg1"/>
                </a:solidFill>
              </a:rPr>
              <a:t>n</a:t>
            </a:r>
            <a:r>
              <a:rPr lang="zh-CN" altLang="en-US">
                <a:solidFill>
                  <a:schemeClr val="bg1"/>
                </a:solidFill>
              </a:rPr>
              <a:t>轮中非唤醒</a:t>
            </a:r>
            <a:r>
              <a:rPr lang="en-US" altLang="zh-CN">
                <a:solidFill>
                  <a:schemeClr val="bg1"/>
                </a:solidFill>
              </a:rPr>
              <a:t>msg</a:t>
            </a:r>
            <a:r>
              <a:rPr lang="zh-CN" altLang="en-US">
                <a:solidFill>
                  <a:schemeClr val="bg1"/>
                </a:solidFill>
              </a:rPr>
              <a:t>的总数：</a:t>
            </a:r>
          </a:p>
        </p:txBody>
      </p:sp>
      <p:graphicFrame>
        <p:nvGraphicFramePr>
          <p:cNvPr id="463875" name="Object 3">
            <a:extLst>
              <a:ext uri="{FF2B5EF4-FFF2-40B4-BE49-F238E27FC236}">
                <a16:creationId xmlns:a16="http://schemas.microsoft.com/office/drawing/2014/main" id="{A5909C00-CBE5-4C43-AA7C-B0EF9F00B5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2163" y="279400"/>
          <a:ext cx="8118475" cy="382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878" name="Visio" r:id="rId3" imgW="3340100" imgH="1701800" progId="Visio.Drawing.11">
                  <p:embed/>
                </p:oleObj>
              </mc:Choice>
              <mc:Fallback>
                <p:oleObj name="Visio" r:id="rId3" imgW="3340100" imgH="1701800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 contrast="66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279400"/>
                        <a:ext cx="8118475" cy="3824288"/>
                      </a:xfrm>
                      <a:prstGeom prst="rect">
                        <a:avLst/>
                      </a:prstGeom>
                      <a:noFill/>
                      <a:ln w="2857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3876" name="Rectangle 4">
            <a:extLst>
              <a:ext uri="{FF2B5EF4-FFF2-40B4-BE49-F238E27FC236}">
                <a16:creationId xmlns:a16="http://schemas.microsoft.com/office/drawing/2014/main" id="{CE782E27-3B12-2042-B354-D524DF2AF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47700" y="4652963"/>
            <a:ext cx="9793288" cy="220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n"/>
              <a:defRPr sz="2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914400" indent="-457200">
              <a:spcBef>
                <a:spcPct val="40000"/>
              </a:spcBef>
              <a:buClr>
                <a:srgbClr val="00FF00"/>
              </a:buClr>
              <a:buFont typeface="Wingdings" pitchFamily="2" charset="2"/>
              <a:buChar char="v"/>
              <a:defRPr sz="24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295400" indent="-3810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Ø"/>
              <a:defRPr sz="20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71450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  <a:defRPr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171700" indent="-342900">
              <a:spcBef>
                <a:spcPct val="20000"/>
              </a:spcBef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289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861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33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0500" indent="-342900" fontAlgn="base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lvl="1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>
                <a:solidFill>
                  <a:schemeClr val="bg1"/>
                </a:solidFill>
              </a:rPr>
              <a:t>     </a:t>
            </a:r>
          </a:p>
        </p:txBody>
      </p:sp>
      <p:sp>
        <p:nvSpPr>
          <p:cNvPr id="463877" name="Rectangle 5">
            <a:extLst>
              <a:ext uri="{FF2B5EF4-FFF2-40B4-BE49-F238E27FC236}">
                <a16:creationId xmlns:a16="http://schemas.microsoft.com/office/drawing/2014/main" id="{D355B20F-8FC6-4146-BEE9-D2DE2E257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2800">
                <a:cs typeface="Times New Roman" panose="02020603050405020304" pitchFamily="18" charset="0"/>
              </a:rPr>
              <a:t>§3</a:t>
            </a:r>
            <a:r>
              <a:rPr lang="en-US" altLang="zh-CN" sz="2800"/>
              <a:t>.4.1 </a:t>
            </a:r>
            <a:r>
              <a:rPr lang="zh-CN" altLang="en-US" sz="2800"/>
              <a:t>上界</a:t>
            </a:r>
            <a:r>
              <a:rPr lang="en-US" altLang="zh-CN" sz="28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7F9855-314E-0E49-9766-A6AC10BC7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7D81D2-9EA1-9F4F-88C1-D2765057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675EB-1B4B-7B43-B12E-3B47BE2C5AD2}" type="slidenum">
              <a:rPr lang="en-US" altLang="zh-CN"/>
              <a:pPr/>
              <a:t>29</a:t>
            </a:fld>
            <a:endParaRPr lang="en-US" altLang="zh-CN"/>
          </a:p>
        </p:txBody>
      </p:sp>
      <p:sp>
        <p:nvSpPr>
          <p:cNvPr id="464898" name="Rectangle 2">
            <a:extLst>
              <a:ext uri="{FF2B5EF4-FFF2-40B4-BE49-F238E27FC236}">
                <a16:creationId xmlns:a16="http://schemas.microsoft.com/office/drawing/2014/main" id="{9A4C9525-A2D8-504B-AB92-BF1F9612A91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998538"/>
            <a:ext cx="8937625" cy="4770437"/>
          </a:xfrm>
        </p:spPr>
        <p:txBody>
          <a:bodyPr/>
          <a:lstStyle/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en-US" altLang="zh-CN" sz="2800"/>
              <a:t>	      </a:t>
            </a:r>
            <a:r>
              <a:rPr lang="zh-CN" altLang="en-US" sz="2400">
                <a:solidFill>
                  <a:schemeClr val="bg1"/>
                </a:solidFill>
              </a:rPr>
              <a:t>因为</a:t>
            </a:r>
            <a:r>
              <a:rPr lang="en-US" altLang="zh-CN" sz="2400">
                <a:solidFill>
                  <a:schemeClr val="bg1"/>
                </a:solidFill>
              </a:rPr>
              <a:t>msg&lt;i&gt;</a:t>
            </a:r>
            <a:r>
              <a:rPr lang="zh-CN" altLang="en-US" sz="2400">
                <a:solidFill>
                  <a:schemeClr val="bg1"/>
                </a:solidFill>
              </a:rPr>
              <a:t>在其第二阶段中，转发前须延迟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-1</a:t>
            </a:r>
            <a:r>
              <a:rPr lang="zh-CN" altLang="en-US" sz="2400">
                <a:solidFill>
                  <a:schemeClr val="bg1"/>
                </a:solidFill>
              </a:rPr>
              <a:t>轮，所以若</a:t>
            </a:r>
            <a:r>
              <a:rPr lang="en-US" altLang="zh-CN" sz="2400">
                <a:solidFill>
                  <a:schemeClr val="bg1"/>
                </a:solidFill>
              </a:rPr>
              <a:t>&lt;i&gt;</a:t>
            </a:r>
            <a:r>
              <a:rPr lang="zh-CN" altLang="en-US" sz="2400">
                <a:solidFill>
                  <a:schemeClr val="bg1"/>
                </a:solidFill>
              </a:rPr>
              <a:t>是第二类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，则它至多被发送</a:t>
            </a:r>
            <a:r>
              <a:rPr lang="en-US" altLang="zh-CN" sz="2400">
                <a:solidFill>
                  <a:schemeClr val="bg1"/>
                </a:solidFill>
              </a:rPr>
              <a:t>n/2</a:t>
            </a:r>
            <a:r>
              <a:rPr lang="en-US" altLang="zh-CN" sz="2400" baseline="30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次。</a:t>
            </a:r>
          </a:p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因为较小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被转发的次数较多，故可这样构造以使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数目最大：</a:t>
            </a:r>
          </a:p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  所有结点均参与选举，标识符均尽可能小：</a:t>
            </a:r>
            <a:r>
              <a:rPr lang="en-US" altLang="zh-CN" sz="2400">
                <a:solidFill>
                  <a:schemeClr val="bg1"/>
                </a:solidFill>
              </a:rPr>
              <a:t>0, 1, …, n-1</a:t>
            </a:r>
            <a:r>
              <a:rPr lang="zh-CN" altLang="en-US" sz="2400">
                <a:solidFill>
                  <a:schemeClr val="bg1"/>
                </a:solidFill>
              </a:rPr>
              <a:t>（顺时针排列）。显然，因为</a:t>
            </a:r>
            <a:r>
              <a:rPr lang="en-US" altLang="zh-CN" sz="2400">
                <a:solidFill>
                  <a:schemeClr val="bg1"/>
                </a:solidFill>
              </a:rPr>
              <a:t>id=0</a:t>
            </a:r>
            <a:r>
              <a:rPr lang="zh-CN" altLang="en-US" sz="2400">
                <a:solidFill>
                  <a:schemeClr val="bg1"/>
                </a:solidFill>
              </a:rPr>
              <a:t>是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，第二类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中不包括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的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，故第二类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总数至多是：</a:t>
            </a:r>
          </a:p>
        </p:txBody>
      </p:sp>
      <p:sp>
        <p:nvSpPr>
          <p:cNvPr id="464899" name="Rectangle 3">
            <a:extLst>
              <a:ext uri="{FF2B5EF4-FFF2-40B4-BE49-F238E27FC236}">
                <a16:creationId xmlns:a16="http://schemas.microsoft.com/office/drawing/2014/main" id="{0B162659-B5F6-D647-B8B2-689461DA2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§3</a:t>
            </a:r>
            <a:r>
              <a:rPr lang="en-US" altLang="zh-CN" sz="3200"/>
              <a:t>.4.1 </a:t>
            </a:r>
            <a:r>
              <a:rPr lang="zh-CN" altLang="en-US" sz="3200"/>
              <a:t>上界</a:t>
            </a:r>
            <a:r>
              <a:rPr lang="en-US" altLang="zh-CN" sz="3200"/>
              <a:t>O(n)</a:t>
            </a:r>
          </a:p>
        </p:txBody>
      </p:sp>
      <p:graphicFrame>
        <p:nvGraphicFramePr>
          <p:cNvPr id="464900" name="Object 4">
            <a:extLst>
              <a:ext uri="{FF2B5EF4-FFF2-40B4-BE49-F238E27FC236}">
                <a16:creationId xmlns:a16="http://schemas.microsoft.com/office/drawing/2014/main" id="{AC37C539-A767-E143-91B6-E574D149979C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313113" y="4778375"/>
          <a:ext cx="2924175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901" name="Equation" r:id="rId3" imgW="14046200" imgH="9944100" progId="Equation.DSMT4">
                  <p:embed/>
                </p:oleObj>
              </mc:Choice>
              <mc:Fallback>
                <p:oleObj name="Equation" r:id="rId3" imgW="14046200" imgH="99441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3113" y="4778375"/>
                        <a:ext cx="2924175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306BF3E7-7D3A-0344-8F3F-2F66EF511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28DCF376-327F-4645-ABEE-49D394667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A7C5F-C9AE-DB49-9046-C8DE7CABCD34}" type="slidenum">
              <a:rPr lang="en-US" altLang="zh-CN"/>
              <a:pPr/>
              <a:t>30</a:t>
            </a:fld>
            <a:endParaRPr lang="en-US" altLang="zh-CN"/>
          </a:p>
        </p:txBody>
      </p:sp>
      <p:sp>
        <p:nvSpPr>
          <p:cNvPr id="465922" name="Rectangle 2">
            <a:extLst>
              <a:ext uri="{FF2B5EF4-FFF2-40B4-BE49-F238E27FC236}">
                <a16:creationId xmlns:a16="http://schemas.microsoft.com/office/drawing/2014/main" id="{2D83567A-C093-744E-869D-654E38F0835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2900" y="728663"/>
            <a:ext cx="8550275" cy="5949950"/>
          </a:xfrm>
        </p:spPr>
        <p:txBody>
          <a:bodyPr/>
          <a:lstStyle/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zh-CN" altLang="el-GR" sz="2400">
                <a:latin typeface="黑体" panose="02010609060101010101" pitchFamily="49" charset="-122"/>
              </a:rPr>
              <a:t>③</a:t>
            </a:r>
            <a:r>
              <a:rPr lang="zh-CN" altLang="en-US" sz="2400"/>
              <a:t>第三类</a:t>
            </a:r>
            <a:r>
              <a:rPr lang="en-US" altLang="zh-CN" sz="2400"/>
              <a:t>msg</a:t>
            </a:r>
            <a:r>
              <a:rPr lang="zh-CN" altLang="en-US" sz="2400"/>
              <a:t>总数</a:t>
            </a:r>
          </a:p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即：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进入自己的第二阶段之后，所有非唤醒</a:t>
            </a:r>
            <a:r>
              <a:rPr lang="en-US" altLang="zh-CN" sz="2400">
                <a:solidFill>
                  <a:schemeClr val="bg1"/>
                </a:solidFill>
              </a:rPr>
              <a:t>msg)</a:t>
            </a:r>
          </a:p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en-US" altLang="zh-CN" sz="2400">
                <a:solidFill>
                  <a:srgbClr val="00FF00"/>
                </a:solidFill>
              </a:rPr>
              <a:t> Lemma 3.13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在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返回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之后，没有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被转发</a:t>
            </a:r>
          </a:p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</a:t>
            </a:r>
            <a:r>
              <a:rPr lang="en-US" altLang="zh-CN" sz="2400">
                <a:solidFill>
                  <a:srgbClr val="00FF00"/>
                </a:solidFill>
              </a:rPr>
              <a:t>pf</a:t>
            </a:r>
            <a:r>
              <a:rPr lang="zh-CN" altLang="en-US" sz="2400">
                <a:solidFill>
                  <a:srgbClr val="00FF00"/>
                </a:solidFill>
              </a:rPr>
              <a:t>：</a:t>
            </a:r>
          </a:p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zh-CN" altLang="en-US" sz="2400">
                <a:solidFill>
                  <a:srgbClr val="00FF00"/>
                </a:solidFill>
              </a:rPr>
              <a:t>              </a:t>
            </a: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是具有最小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的结点，当一结点转发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之后，该结点将不再会转发其它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  若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返回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，则所有结点均已转发过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&gt;, </a:t>
            </a:r>
            <a:r>
              <a:rPr lang="zh-CN" altLang="en-US" sz="2400">
                <a:solidFill>
                  <a:schemeClr val="bg1"/>
                </a:solidFill>
              </a:rPr>
              <a:t>故再也没有其它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被转发。	</a:t>
            </a:r>
          </a:p>
        </p:txBody>
      </p:sp>
      <p:sp>
        <p:nvSpPr>
          <p:cNvPr id="465923" name="Rectangle 3">
            <a:extLst>
              <a:ext uri="{FF2B5EF4-FFF2-40B4-BE49-F238E27FC236}">
                <a16:creationId xmlns:a16="http://schemas.microsoft.com/office/drawing/2014/main" id="{32009EB8-05BC-884A-B966-58A7B0BDA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§3</a:t>
            </a:r>
            <a:r>
              <a:rPr lang="en-US" altLang="zh-CN" sz="3200"/>
              <a:t>.4.1 </a:t>
            </a:r>
            <a:r>
              <a:rPr lang="zh-CN" altLang="en-US" sz="3200"/>
              <a:t>上界</a:t>
            </a:r>
            <a:r>
              <a:rPr lang="en-US" altLang="zh-CN" sz="32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18D4E4-5490-794F-94AB-92825AEE3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FADE3E-C367-E542-9F86-E4260FD84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E6F8D-AFA3-F449-81BF-B68E9EDD2345}" type="slidenum">
              <a:rPr lang="en-US" altLang="zh-CN"/>
              <a:pPr/>
              <a:t>31</a:t>
            </a:fld>
            <a:endParaRPr lang="en-US" altLang="zh-CN"/>
          </a:p>
        </p:txBody>
      </p:sp>
      <p:sp>
        <p:nvSpPr>
          <p:cNvPr id="466946" name="Rectangle 2">
            <a:extLst>
              <a:ext uri="{FF2B5EF4-FFF2-40B4-BE49-F238E27FC236}">
                <a16:creationId xmlns:a16="http://schemas.microsoft.com/office/drawing/2014/main" id="{1849F2C8-ED99-9C42-88AF-28E02386809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593725"/>
            <a:ext cx="8642350" cy="6489700"/>
          </a:xfrm>
        </p:spPr>
        <p:txBody>
          <a:bodyPr/>
          <a:lstStyle/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en-US" altLang="zh-CN" sz="2800"/>
              <a:t>	</a:t>
            </a:r>
            <a:r>
              <a:rPr lang="en-US" altLang="zh-CN" sz="2400">
                <a:solidFill>
                  <a:srgbClr val="00FF00"/>
                </a:solidFill>
              </a:rPr>
              <a:t>Lemma 3.14</a:t>
            </a:r>
            <a:r>
              <a:rPr lang="en-US" altLang="zh-CN" sz="2400"/>
              <a:t> </a:t>
            </a:r>
            <a:r>
              <a:rPr lang="zh-CN" altLang="en-US" sz="2400">
                <a:solidFill>
                  <a:schemeClr val="bg1"/>
                </a:solidFill>
              </a:rPr>
              <a:t>第三类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总数至多为</a:t>
            </a:r>
            <a:r>
              <a:rPr lang="en-US" altLang="zh-CN" sz="2400">
                <a:solidFill>
                  <a:schemeClr val="bg1"/>
                </a:solidFill>
              </a:rPr>
              <a:t>2n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/>
              <a:t>pf</a:t>
            </a:r>
            <a:r>
              <a:rPr lang="zh-CN" altLang="en-US" sz="2400"/>
              <a:t>：</a:t>
            </a: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是最终的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是某个参与的结点，由引理</a:t>
            </a:r>
            <a:r>
              <a:rPr lang="en-US" altLang="zh-CN" sz="2400">
                <a:solidFill>
                  <a:schemeClr val="bg1"/>
                </a:solidFill>
              </a:rPr>
              <a:t>3.9</a:t>
            </a:r>
            <a:r>
              <a:rPr lang="zh-CN" altLang="en-US" sz="2400">
                <a:solidFill>
                  <a:schemeClr val="bg1"/>
                </a:solidFill>
              </a:rPr>
              <a:t>知，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，由引理</a:t>
            </a:r>
            <a:r>
              <a:rPr lang="en-US" altLang="zh-CN" sz="2400">
                <a:solidFill>
                  <a:schemeClr val="bg1"/>
                </a:solidFill>
              </a:rPr>
              <a:t>3.13</a:t>
            </a:r>
            <a:r>
              <a:rPr lang="zh-CN" altLang="en-US" sz="2400">
                <a:solidFill>
                  <a:schemeClr val="bg1"/>
                </a:solidFill>
              </a:rPr>
              <a:t>知，在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收回自己的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之后，环上不再有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在传输。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/>
              <a:t>i) </a:t>
            </a:r>
            <a:r>
              <a:rPr lang="zh-CN" altLang="en-US" sz="2400"/>
              <a:t>第三类</a:t>
            </a:r>
            <a:r>
              <a:rPr lang="en-US" altLang="zh-CN" sz="2400"/>
              <a:t>msg</a:t>
            </a:r>
            <a:r>
              <a:rPr lang="zh-CN" altLang="en-US" sz="2400"/>
              <a:t>经历的总轮数：</a:t>
            </a:r>
            <a:r>
              <a:rPr lang="zh-CN" altLang="en-US" sz="2400">
                <a:solidFill>
                  <a:schemeClr val="bg1"/>
                </a:solidFill>
              </a:rPr>
              <a:t>因为在每个结点上，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至多延迟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en-US" altLang="zh-CN" sz="2400" baseline="40000">
                <a:solidFill>
                  <a:schemeClr val="bg1"/>
                </a:solidFill>
              </a:rPr>
              <a:t>id</a:t>
            </a:r>
            <a:r>
              <a:rPr lang="en-US" altLang="zh-CN" sz="2400" baseline="26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轮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在唤醒结点上不延迟，故为至多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，所以</a:t>
            </a:r>
            <a:r>
              <a:rPr lang="en-US" altLang="zh-CN" sz="2400">
                <a:solidFill>
                  <a:schemeClr val="bg1"/>
                </a:solidFill>
              </a:rPr>
              <a:t>&lt;id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返回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至多经过</a:t>
            </a:r>
            <a:r>
              <a:rPr lang="en-US" altLang="zh-CN" sz="2400">
                <a:solidFill>
                  <a:schemeClr val="bg1"/>
                </a:solidFill>
              </a:rPr>
              <a:t>n· 2</a:t>
            </a:r>
            <a:r>
              <a:rPr lang="en-US" altLang="zh-CN" sz="2400" baseline="40000">
                <a:solidFill>
                  <a:schemeClr val="bg1"/>
                </a:solidFill>
              </a:rPr>
              <a:t>id</a:t>
            </a:r>
            <a:r>
              <a:rPr lang="en-US" altLang="zh-CN" sz="2400" baseline="26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轮。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/>
              <a:t>	</a:t>
            </a:r>
            <a:r>
              <a:rPr lang="en-US" altLang="zh-CN" sz="2400"/>
              <a:t>ii) </a:t>
            </a:r>
            <a:r>
              <a:rPr lang="zh-CN" altLang="en-US" sz="2400"/>
              <a:t>在这</a:t>
            </a:r>
            <a:r>
              <a:rPr lang="en-US" altLang="zh-CN" sz="2400"/>
              <a:t>n· 2</a:t>
            </a:r>
            <a:r>
              <a:rPr lang="en-US" altLang="zh-CN" sz="2400" baseline="40000"/>
              <a:t>id</a:t>
            </a:r>
            <a:r>
              <a:rPr lang="en-US" altLang="zh-CN" sz="2400" baseline="26000"/>
              <a:t>i</a:t>
            </a:r>
            <a:r>
              <a:rPr lang="zh-CN" altLang="en-US" sz="2400"/>
              <a:t>轮中，第三类</a:t>
            </a:r>
            <a:r>
              <a:rPr lang="en-US" altLang="zh-CN" sz="2400"/>
              <a:t>msg</a:t>
            </a:r>
            <a:r>
              <a:rPr lang="zh-CN" altLang="en-US" sz="2400"/>
              <a:t>数目：</a:t>
            </a:r>
            <a:r>
              <a:rPr lang="zh-CN" altLang="en-US" sz="2400">
                <a:solidFill>
                  <a:schemeClr val="bg1"/>
                </a:solidFill>
              </a:rPr>
              <a:t>第三类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是在这</a:t>
            </a:r>
            <a:r>
              <a:rPr lang="en-US" altLang="zh-CN" sz="2400">
                <a:solidFill>
                  <a:schemeClr val="bg1"/>
                </a:solidFill>
              </a:rPr>
              <a:t>n· 2</a:t>
            </a:r>
            <a:r>
              <a:rPr lang="en-US" altLang="zh-CN" sz="2400" baseline="40000">
                <a:solidFill>
                  <a:schemeClr val="bg1"/>
                </a:solidFill>
              </a:rPr>
              <a:t>id</a:t>
            </a:r>
            <a:r>
              <a:rPr lang="en-US" altLang="zh-CN" sz="2400" baseline="26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轮中发送的所有第二阶段</a:t>
            </a:r>
            <a:r>
              <a:rPr lang="en-US" altLang="zh-CN" sz="2400">
                <a:solidFill>
                  <a:schemeClr val="bg1"/>
                </a:solidFill>
              </a:rPr>
              <a:t>msg(</a:t>
            </a:r>
            <a:r>
              <a:rPr lang="zh-CN" altLang="en-US" sz="2400">
                <a:solidFill>
                  <a:schemeClr val="bg1"/>
                </a:solidFill>
              </a:rPr>
              <a:t>非唤醒</a:t>
            </a:r>
            <a:r>
              <a:rPr lang="en-US" altLang="zh-CN" sz="2400">
                <a:solidFill>
                  <a:schemeClr val="bg1"/>
                </a:solidFill>
              </a:rPr>
              <a:t>msg)</a:t>
            </a:r>
            <a:r>
              <a:rPr lang="zh-CN" altLang="en-US" sz="2400">
                <a:solidFill>
                  <a:schemeClr val="bg1"/>
                </a:solidFill>
              </a:rPr>
              <a:t>。在这</a:t>
            </a:r>
            <a:r>
              <a:rPr lang="en-US" altLang="zh-CN" sz="2400">
                <a:solidFill>
                  <a:schemeClr val="bg1"/>
                </a:solidFill>
              </a:rPr>
              <a:t>n· 2</a:t>
            </a:r>
            <a:r>
              <a:rPr lang="en-US" altLang="zh-CN" sz="2400" baseline="40000">
                <a:solidFill>
                  <a:schemeClr val="bg1"/>
                </a:solidFill>
              </a:rPr>
              <a:t>id</a:t>
            </a:r>
            <a:r>
              <a:rPr lang="en-US" altLang="zh-CN" sz="2400" baseline="26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轮中，一个非唤醒的</a:t>
            </a:r>
            <a:r>
              <a:rPr lang="en-US" altLang="zh-CN" sz="2400">
                <a:solidFill>
                  <a:schemeClr val="bg1"/>
                </a:solidFill>
              </a:rPr>
              <a:t>msg&lt;id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en-US" altLang="zh-CN" sz="2400">
                <a:solidFill>
                  <a:schemeClr val="bg1"/>
                </a:solidFill>
              </a:rPr>
              <a:t>&gt;</a:t>
            </a:r>
            <a:r>
              <a:rPr lang="zh-CN" altLang="en-US" sz="2400">
                <a:solidFill>
                  <a:schemeClr val="bg1"/>
                </a:solidFill>
              </a:rPr>
              <a:t>被转发的次数至多为：</a:t>
            </a:r>
          </a:p>
          <a:p>
            <a:pPr marL="914400" lvl="1" indent="-457200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/>
              <a:t>	</a:t>
            </a:r>
          </a:p>
        </p:txBody>
      </p:sp>
      <p:sp>
        <p:nvSpPr>
          <p:cNvPr id="466947" name="Rectangle 3">
            <a:extLst>
              <a:ext uri="{FF2B5EF4-FFF2-40B4-BE49-F238E27FC236}">
                <a16:creationId xmlns:a16="http://schemas.microsoft.com/office/drawing/2014/main" id="{D3DF23D0-F66C-3C48-885F-D77CEF5A8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§3</a:t>
            </a:r>
            <a:r>
              <a:rPr lang="en-US" altLang="zh-CN" sz="3200"/>
              <a:t>.4.1 </a:t>
            </a:r>
            <a:r>
              <a:rPr lang="zh-CN" altLang="en-US" sz="3200"/>
              <a:t>上界</a:t>
            </a:r>
            <a:r>
              <a:rPr lang="en-US" altLang="zh-CN" sz="3200"/>
              <a:t>O(n)</a:t>
            </a:r>
          </a:p>
        </p:txBody>
      </p:sp>
      <p:graphicFrame>
        <p:nvGraphicFramePr>
          <p:cNvPr id="466948" name="Object 4">
            <a:extLst>
              <a:ext uri="{FF2B5EF4-FFF2-40B4-BE49-F238E27FC236}">
                <a16:creationId xmlns:a16="http://schemas.microsoft.com/office/drawing/2014/main" id="{506CC3F0-33FA-614D-BA5C-93431AC8DDA7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647825" y="5408613"/>
          <a:ext cx="616585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949" name="Equation" r:id="rId3" imgW="31305500" imgH="9359900" progId="Equation.DSMT4">
                  <p:embed/>
                </p:oleObj>
              </mc:Choice>
              <mc:Fallback>
                <p:oleObj name="Equation" r:id="rId3" imgW="31305500" imgH="93599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5408613"/>
                        <a:ext cx="6165850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4">
            <a:extLst>
              <a:ext uri="{FF2B5EF4-FFF2-40B4-BE49-F238E27FC236}">
                <a16:creationId xmlns:a16="http://schemas.microsoft.com/office/drawing/2014/main" id="{CA3E58EF-DD61-A046-B0C9-C8D9901A5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灯片编号占位符 6">
            <a:extLst>
              <a:ext uri="{FF2B5EF4-FFF2-40B4-BE49-F238E27FC236}">
                <a16:creationId xmlns:a16="http://schemas.microsoft.com/office/drawing/2014/main" id="{64D690CF-B601-9141-85C4-E4D19AC66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9B17-7B12-C642-80DB-A0E2F62513A3}" type="slidenum">
              <a:rPr lang="en-US" altLang="zh-CN"/>
              <a:pPr/>
              <a:t>32</a:t>
            </a:fld>
            <a:endParaRPr lang="en-US" altLang="zh-CN"/>
          </a:p>
        </p:txBody>
      </p:sp>
      <p:sp>
        <p:nvSpPr>
          <p:cNvPr id="467970" name="Rectangle 2">
            <a:extLst>
              <a:ext uri="{FF2B5EF4-FFF2-40B4-BE49-F238E27FC236}">
                <a16:creationId xmlns:a16="http://schemas.microsoft.com/office/drawing/2014/main" id="{0B3225BC-93D0-1543-A58D-58578635BA9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728663"/>
            <a:ext cx="8642350" cy="6840537"/>
          </a:xfrm>
        </p:spPr>
        <p:txBody>
          <a:bodyPr/>
          <a:lstStyle/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r>
              <a:rPr lang="en-US" altLang="zh-CN" sz="2400"/>
              <a:t>	    </a:t>
            </a:r>
            <a:r>
              <a:rPr lang="zh-CN" altLang="en-US" sz="2400">
                <a:solidFill>
                  <a:schemeClr val="bg1"/>
                </a:solidFill>
              </a:rPr>
              <a:t>故有：第三类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总数至多为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包括</a:t>
            </a:r>
            <a:r>
              <a:rPr lang="en-US" altLang="zh-CN" sz="2400">
                <a:solidFill>
                  <a:schemeClr val="bg1"/>
                </a:solidFill>
              </a:rPr>
              <a:t>leader)</a:t>
            </a:r>
          </a:p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endParaRPr lang="en-US" altLang="zh-CN" sz="2400">
              <a:solidFill>
                <a:schemeClr val="bg1"/>
              </a:solidFill>
            </a:endParaRPr>
          </a:p>
          <a:p>
            <a:pPr marL="533400" indent="-5334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 typeface="Wingdings" pitchFamily="2" charset="2"/>
              <a:buNone/>
            </a:pPr>
            <a:endParaRPr lang="en-US" altLang="zh-CN" sz="2800"/>
          </a:p>
          <a:p>
            <a:pPr marL="914400" lvl="1" indent="-457200" algn="just">
              <a:lnSpc>
                <a:spcPct val="120000"/>
              </a:lnSpc>
              <a:spcBef>
                <a:spcPct val="45000"/>
              </a:spcBef>
              <a:spcAft>
                <a:spcPct val="80000"/>
              </a:spcAft>
              <a:buClr>
                <a:schemeClr val="bg1"/>
              </a:buClr>
              <a:buFontTx/>
              <a:buNone/>
            </a:pPr>
            <a:r>
              <a:rPr lang="en-US" altLang="zh-CN" sz="2400"/>
              <a:t>	</a:t>
            </a:r>
            <a:r>
              <a:rPr lang="zh-CN" altLang="en-US" sz="2400">
                <a:solidFill>
                  <a:schemeClr val="bg1"/>
                </a:solidFill>
              </a:rPr>
              <a:t>基于引理</a:t>
            </a:r>
            <a:r>
              <a:rPr lang="en-US" altLang="zh-CN" sz="2400">
                <a:solidFill>
                  <a:schemeClr val="bg1"/>
                </a:solidFill>
              </a:rPr>
              <a:t>3.12</a:t>
            </a:r>
            <a:r>
              <a:rPr lang="zh-CN" altLang="en-US" sz="2400">
                <a:solidFill>
                  <a:schemeClr val="bg1"/>
                </a:solidFill>
              </a:rPr>
              <a:t>的同样理由，当所有结点参与选举，及标识符为</a:t>
            </a:r>
            <a:r>
              <a:rPr lang="en-US" altLang="zh-CN" sz="2400">
                <a:solidFill>
                  <a:schemeClr val="bg1"/>
                </a:solidFill>
              </a:rPr>
              <a:t>0, 1, …, n-1</a:t>
            </a:r>
            <a:r>
              <a:rPr lang="zh-CN" altLang="en-US" sz="2400">
                <a:solidFill>
                  <a:schemeClr val="bg1"/>
                </a:solidFill>
              </a:rPr>
              <a:t>时有：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这里，</a:t>
            </a:r>
            <a:r>
              <a:rPr lang="zh-CN" altLang="en-US" sz="2400">
                <a:solidFill>
                  <a:schemeClr val="bg1"/>
                </a:solidFill>
                <a:latin typeface="DotumChe" panose="020B0609000101010101" pitchFamily="49" charset="-127"/>
                <a:ea typeface="DotumChe" panose="020B0609000101010101" pitchFamily="49" charset="-127"/>
              </a:rPr>
              <a:t>∀</a:t>
            </a:r>
            <a:r>
              <a:rPr lang="en-US" altLang="zh-CN" sz="2400">
                <a:solidFill>
                  <a:schemeClr val="bg1"/>
                </a:solidFill>
                <a:latin typeface="DotumChe" panose="020B0609000101010101" pitchFamily="49" charset="-127"/>
                <a:ea typeface="宋体" panose="02010600030101010101" pitchFamily="2" charset="-122"/>
              </a:rPr>
              <a:t>id</a:t>
            </a:r>
            <a:r>
              <a:rPr lang="en-US" altLang="zh-CN" sz="2400" baseline="-25000">
                <a:solidFill>
                  <a:schemeClr val="bg1"/>
                </a:solidFill>
                <a:latin typeface="DotumChe" panose="020B0609000101010101" pitchFamily="49" charset="-127"/>
                <a:ea typeface="宋体" panose="02010600030101010101" pitchFamily="2" charset="-122"/>
              </a:rPr>
              <a:t>i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∈[0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n-1]</a:t>
            </a:r>
            <a:endParaRPr lang="en-US" altLang="zh-CN" sz="2400"/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/>
              <a:t>Th3.15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存在一个同步的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选举算法，其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复杂度至多为</a:t>
            </a:r>
            <a:r>
              <a:rPr lang="en-US" altLang="zh-CN" sz="2400">
                <a:solidFill>
                  <a:schemeClr val="bg1"/>
                </a:solidFill>
              </a:rPr>
              <a:t>4n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en-US" altLang="zh-CN" sz="2400"/>
              <a:t>pf</a:t>
            </a:r>
            <a:r>
              <a:rPr lang="zh-CN" altLang="en-US" sz="2400"/>
              <a:t>：</a:t>
            </a:r>
            <a:r>
              <a:rPr lang="zh-CN" altLang="en-US" sz="2400">
                <a:solidFill>
                  <a:schemeClr val="bg1"/>
                </a:solidFill>
              </a:rPr>
              <a:t>由引理</a:t>
            </a:r>
            <a:r>
              <a:rPr lang="en-US" altLang="zh-CN" sz="2400">
                <a:solidFill>
                  <a:schemeClr val="bg1"/>
                </a:solidFill>
              </a:rPr>
              <a:t>3.10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en-US" altLang="zh-CN" sz="2400">
                <a:solidFill>
                  <a:schemeClr val="bg1"/>
                </a:solidFill>
              </a:rPr>
              <a:t>3.12</a:t>
            </a:r>
            <a:r>
              <a:rPr lang="zh-CN" altLang="en-US" sz="2400">
                <a:solidFill>
                  <a:schemeClr val="bg1"/>
                </a:solidFill>
              </a:rPr>
              <a:t>及</a:t>
            </a:r>
            <a:r>
              <a:rPr lang="en-US" altLang="zh-CN" sz="2400">
                <a:solidFill>
                  <a:schemeClr val="bg1"/>
                </a:solidFill>
              </a:rPr>
              <a:t>3.14</a:t>
            </a:r>
            <a:r>
              <a:rPr lang="zh-CN" altLang="en-US" sz="2400">
                <a:solidFill>
                  <a:schemeClr val="bg1"/>
                </a:solidFill>
              </a:rPr>
              <a:t>立即可得。</a:t>
            </a:r>
          </a:p>
          <a:p>
            <a:pPr marL="914400" lvl="1" indent="-457200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67971" name="Rectangle 3">
            <a:extLst>
              <a:ext uri="{FF2B5EF4-FFF2-40B4-BE49-F238E27FC236}">
                <a16:creationId xmlns:a16="http://schemas.microsoft.com/office/drawing/2014/main" id="{C0D01E08-309D-D94A-8B4E-321AAF4B1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0"/>
            <a:ext cx="8231187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§3</a:t>
            </a:r>
            <a:r>
              <a:rPr lang="en-US" altLang="zh-CN" sz="3200"/>
              <a:t>.4.1 </a:t>
            </a:r>
            <a:r>
              <a:rPr lang="zh-CN" altLang="en-US" sz="3200"/>
              <a:t>上界</a:t>
            </a:r>
            <a:r>
              <a:rPr lang="en-US" altLang="zh-CN" sz="3200"/>
              <a:t>O(n)</a:t>
            </a:r>
          </a:p>
        </p:txBody>
      </p:sp>
      <p:graphicFrame>
        <p:nvGraphicFramePr>
          <p:cNvPr id="467972" name="Object 4">
            <a:extLst>
              <a:ext uri="{FF2B5EF4-FFF2-40B4-BE49-F238E27FC236}">
                <a16:creationId xmlns:a16="http://schemas.microsoft.com/office/drawing/2014/main" id="{6D27672E-89AF-624E-ACED-95280D1CA9A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457450" y="1179513"/>
          <a:ext cx="3465513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7974" name="Equation" r:id="rId3" imgW="14338300" imgH="10236200" progId="Equation.DSMT4">
                  <p:embed/>
                </p:oleObj>
              </mc:Choice>
              <mc:Fallback>
                <p:oleObj name="Equation" r:id="rId3" imgW="14338300" imgH="102362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1179513"/>
                        <a:ext cx="3465513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7973" name="Object 5">
            <a:extLst>
              <a:ext uri="{FF2B5EF4-FFF2-40B4-BE49-F238E27FC236}">
                <a16:creationId xmlns:a16="http://schemas.microsoft.com/office/drawing/2014/main" id="{6C43FC76-DA6B-5C42-A7B3-9DD6DEC009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7450" y="3338513"/>
          <a:ext cx="4860925" cy="121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7975" name="Equation" r:id="rId5" imgW="32766000" imgH="10236200" progId="Equation.DSMT4">
                  <p:embed/>
                </p:oleObj>
              </mc:Choice>
              <mc:Fallback>
                <p:oleObj name="Equation" r:id="rId5" imgW="32766000" imgH="10236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3338513"/>
                        <a:ext cx="4860925" cy="1214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6346FD9A-C9C6-4748-B557-47D1E4D1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FC18AAB4-F5C9-9C4E-81A6-649F84821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D1BF6-C0BB-FA45-A88F-C69ED8467269}" type="slidenum">
              <a:rPr lang="en-US" altLang="zh-CN"/>
              <a:pPr/>
              <a:t>33</a:t>
            </a:fld>
            <a:endParaRPr lang="en-US" altLang="zh-CN"/>
          </a:p>
        </p:txBody>
      </p:sp>
      <p:sp>
        <p:nvSpPr>
          <p:cNvPr id="468994" name="Rectangle 2">
            <a:extLst>
              <a:ext uri="{FF2B5EF4-FFF2-40B4-BE49-F238E27FC236}">
                <a16:creationId xmlns:a16="http://schemas.microsoft.com/office/drawing/2014/main" id="{1D08172B-918F-2940-8BC4-A22820F5E8C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773113"/>
            <a:ext cx="8642350" cy="6489700"/>
          </a:xfrm>
        </p:spPr>
        <p:txBody>
          <a:bodyPr/>
          <a:lstStyle/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rgbClr val="FFFF00"/>
                </a:solidFill>
              </a:rPr>
              <a:t>(3) </a:t>
            </a:r>
            <a:r>
              <a:rPr lang="zh-CN" altLang="en-US" sz="2400">
                <a:solidFill>
                  <a:srgbClr val="FFFF00"/>
                </a:solidFill>
              </a:rPr>
              <a:t>时间复杂度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/>
              <a:t>	</a:t>
            </a:r>
            <a:r>
              <a:rPr lang="zh-CN" altLang="en-US" sz="2400">
                <a:solidFill>
                  <a:schemeClr val="bg1"/>
                </a:solidFill>
              </a:rPr>
              <a:t>由引理</a:t>
            </a:r>
            <a:r>
              <a:rPr lang="en-US" altLang="zh-CN" sz="2400">
                <a:solidFill>
                  <a:schemeClr val="bg1"/>
                </a:solidFill>
              </a:rPr>
              <a:t>3.13</a:t>
            </a:r>
            <a:r>
              <a:rPr lang="zh-CN" altLang="en-US" sz="2400">
                <a:solidFill>
                  <a:schemeClr val="bg1"/>
                </a:solidFill>
              </a:rPr>
              <a:t>知，当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接收到自己的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r>
              <a:rPr lang="zh-CN" altLang="en-US" sz="2400">
                <a:solidFill>
                  <a:schemeClr val="bg1"/>
                </a:solidFill>
              </a:rPr>
              <a:t>时，计算终止。这发生在第一个启动算法的节点之后的</a:t>
            </a:r>
            <a:r>
              <a:rPr lang="en-US" altLang="zh-CN" sz="2400"/>
              <a:t>O(n· 2</a:t>
            </a:r>
            <a:r>
              <a:rPr lang="en-US" altLang="zh-CN" sz="2400" baseline="40000"/>
              <a:t>i</a:t>
            </a:r>
            <a:r>
              <a:rPr lang="en-US" altLang="zh-CN" sz="2400"/>
              <a:t>)</a:t>
            </a:r>
            <a:r>
              <a:rPr lang="zh-CN" altLang="en-US" sz="2400">
                <a:solidFill>
                  <a:schemeClr val="bg1"/>
                </a:solidFill>
              </a:rPr>
              <a:t>轮，其中</a:t>
            </a:r>
            <a:r>
              <a:rPr lang="en-US" altLang="zh-CN" sz="24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是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的标识符。 </a:t>
            </a:r>
            <a:r>
              <a:rPr lang="en-US" altLang="zh-CN" sz="2400">
                <a:solidFill>
                  <a:schemeClr val="bg1"/>
                </a:solidFill>
              </a:rPr>
              <a:t>// </a:t>
            </a:r>
            <a:r>
              <a:rPr lang="zh-CN" altLang="en-US" sz="2400">
                <a:solidFill>
                  <a:schemeClr val="bg1"/>
                </a:solidFill>
              </a:rPr>
              <a:t>当</a:t>
            </a:r>
            <a:r>
              <a:rPr lang="en-US" altLang="zh-CN" sz="2400">
                <a:solidFill>
                  <a:schemeClr val="bg1"/>
                </a:solidFill>
              </a:rPr>
              <a:t>i=0</a:t>
            </a:r>
            <a:r>
              <a:rPr lang="zh-CN" altLang="en-US" sz="2400">
                <a:solidFill>
                  <a:schemeClr val="bg1"/>
                </a:solidFill>
              </a:rPr>
              <a:t>时，为</a:t>
            </a:r>
            <a:r>
              <a:rPr lang="en-US" altLang="zh-CN" sz="2400">
                <a:solidFill>
                  <a:schemeClr val="bg1"/>
                </a:solidFill>
              </a:rPr>
              <a:t>O(n)</a:t>
            </a:r>
            <a:r>
              <a:rPr lang="zh-CN" altLang="en-US" sz="2400">
                <a:solidFill>
                  <a:schemeClr val="bg1"/>
                </a:solidFill>
              </a:rPr>
              <a:t>轮</a:t>
            </a:r>
          </a:p>
          <a:p>
            <a:pPr marL="1295400" lvl="2" indent="-381000" algn="just">
              <a:lnSpc>
                <a:spcPct val="105000"/>
              </a:lnSpc>
              <a:spcBef>
                <a:spcPct val="100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//</a:t>
            </a:r>
            <a:r>
              <a:rPr lang="zh-CN" altLang="en-US">
                <a:solidFill>
                  <a:srgbClr val="00FF00"/>
                </a:solidFill>
                <a:latin typeface="黑体" panose="02010609060101010101" pitchFamily="49" charset="-122"/>
              </a:rPr>
              <a:t>运行时间与环大小及标识符取值相关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en-US" altLang="zh-CN" sz="2400">
                <a:solidFill>
                  <a:srgbClr val="FFFF00"/>
                </a:solidFill>
              </a:rPr>
              <a:t>(4) </a:t>
            </a:r>
            <a:r>
              <a:rPr lang="zh-CN" altLang="en-US" sz="2400">
                <a:solidFill>
                  <a:srgbClr val="FFFF00"/>
                </a:solidFill>
              </a:rPr>
              <a:t>思考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/>
              <a:t>	</a:t>
            </a:r>
            <a:r>
              <a:rPr lang="zh-CN" altLang="en-US" sz="2400">
                <a:solidFill>
                  <a:schemeClr val="bg1"/>
                </a:solidFill>
              </a:rPr>
              <a:t>为何非唤醒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要延迟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en-US" altLang="zh-CN" sz="2400" baseline="40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 -1</a:t>
            </a:r>
            <a:r>
              <a:rPr lang="zh-CN" altLang="en-US" sz="2400">
                <a:solidFill>
                  <a:schemeClr val="bg1"/>
                </a:solidFill>
              </a:rPr>
              <a:t>轮？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marL="914400" lvl="1" indent="-457200" algn="just">
              <a:lnSpc>
                <a:spcPct val="120000"/>
              </a:lnSpc>
              <a:spcBef>
                <a:spcPct val="10000"/>
              </a:spcBef>
              <a:buClr>
                <a:schemeClr val="bg1"/>
              </a:buClr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如何修改算法</a:t>
            </a:r>
            <a:r>
              <a:rPr lang="en-US" altLang="zh-CN" sz="2400">
                <a:solidFill>
                  <a:schemeClr val="bg1"/>
                </a:solidFill>
              </a:rPr>
              <a:t>3.2</a:t>
            </a:r>
            <a:r>
              <a:rPr lang="zh-CN" altLang="en-US" sz="2400">
                <a:solidFill>
                  <a:schemeClr val="bg1"/>
                </a:solidFill>
              </a:rPr>
              <a:t>来改善时间复杂性？</a:t>
            </a:r>
          </a:p>
        </p:txBody>
      </p:sp>
      <p:sp>
        <p:nvSpPr>
          <p:cNvPr id="468995" name="Rectangle 3">
            <a:extLst>
              <a:ext uri="{FF2B5EF4-FFF2-40B4-BE49-F238E27FC236}">
                <a16:creationId xmlns:a16="http://schemas.microsoft.com/office/drawing/2014/main" id="{33A155A9-9D0C-C14F-9FA6-27527A864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31188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</a:t>
            </a:r>
            <a:r>
              <a:rPr lang="en-US" altLang="zh-CN" sz="3600"/>
              <a:t>.4.1 </a:t>
            </a:r>
            <a:r>
              <a:rPr lang="zh-CN" altLang="en-US" sz="3600"/>
              <a:t>上界</a:t>
            </a:r>
            <a:r>
              <a:rPr lang="en-US" altLang="zh-CN" sz="3600"/>
              <a:t>O(n)</a:t>
            </a:r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3">
            <a:extLst>
              <a:ext uri="{FF2B5EF4-FFF2-40B4-BE49-F238E27FC236}">
                <a16:creationId xmlns:a16="http://schemas.microsoft.com/office/drawing/2014/main" id="{73E615B8-BBA2-A64C-93A6-20BF82516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96D8393A-0137-6A4F-BC64-61647854E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74DC-CB28-B64E-9321-C053297885E9}" type="slidenum">
              <a:rPr lang="en-US" altLang="zh-CN"/>
              <a:pPr/>
              <a:t>34</a:t>
            </a:fld>
            <a:endParaRPr lang="en-US" altLang="zh-CN"/>
          </a:p>
        </p:txBody>
      </p:sp>
      <p:sp>
        <p:nvSpPr>
          <p:cNvPr id="503810" name="Rectangle 2">
            <a:extLst>
              <a:ext uri="{FF2B5EF4-FFF2-40B4-BE49-F238E27FC236}">
                <a16:creationId xmlns:a16="http://schemas.microsoft.com/office/drawing/2014/main" id="{DF3B72DA-A9D1-0246-8FDD-8976801DDB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3988" cy="1470025"/>
          </a:xfrm>
        </p:spPr>
        <p:txBody>
          <a:bodyPr anchor="ctr"/>
          <a:lstStyle/>
          <a:p>
            <a:r>
              <a:rPr lang="zh-CN" altLang="en-US" sz="4400"/>
              <a:t>下次继续！</a:t>
            </a: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15038</TotalTime>
  <Words>5390</Words>
  <Application>Microsoft Macintosh PowerPoint</Application>
  <PresentationFormat>自定义</PresentationFormat>
  <Paragraphs>321</Paragraphs>
  <Slides>34</Slides>
  <Notes>14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34</vt:i4>
      </vt:variant>
    </vt:vector>
  </HeadingPairs>
  <TitlesOfParts>
    <vt:vector size="46" baseType="lpstr">
      <vt:lpstr>Arial</vt:lpstr>
      <vt:lpstr>宋体</vt:lpstr>
      <vt:lpstr>Times New Roman</vt:lpstr>
      <vt:lpstr>黑体</vt:lpstr>
      <vt:lpstr>Wingdings</vt:lpstr>
      <vt:lpstr>华文新魏</vt:lpstr>
      <vt:lpstr>Comic Sans MS</vt:lpstr>
      <vt:lpstr>DotumChe</vt:lpstr>
      <vt:lpstr>1_默认设计模板</vt:lpstr>
      <vt:lpstr>MathType 5.0 Equation</vt:lpstr>
      <vt:lpstr>Microsoft Visio 绘图</vt:lpstr>
      <vt:lpstr>MathType 6.0 Equation</vt:lpstr>
      <vt:lpstr>第二部分  分布式算法  第六次课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 3.4 同步环</vt:lpstr>
      <vt:lpstr>§ 3.4.1 上界 O(n)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下次继续！</vt:lpstr>
    </vt:vector>
  </TitlesOfParts>
  <Company>2ndSpAcE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隐藏信息检测与还原技术</dc:title>
  <dc:creator>Image</dc:creator>
  <cp:lastModifiedBy>Xuu Rongen</cp:lastModifiedBy>
  <cp:revision>236</cp:revision>
  <dcterms:created xsi:type="dcterms:W3CDTF">2006-11-20T13:46:03Z</dcterms:created>
  <dcterms:modified xsi:type="dcterms:W3CDTF">2021-09-15T09:10:47Z</dcterms:modified>
</cp:coreProperties>
</file>